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theme/themeOverride3.xml" ContentType="application/vnd.openxmlformats-officedocument.themeOverr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charts/chart6.xml" ContentType="application/vnd.openxmlformats-officedocument.drawingml.chart+xml"/>
  <Override PartName="/ppt/theme/themeOverride5.xml" ContentType="application/vnd.openxmlformats-officedocument.themeOverride+xml"/>
  <Override PartName="/ppt/charts/chart7.xml" ContentType="application/vnd.openxmlformats-officedocument.drawingml.chart+xml"/>
  <Override PartName="/ppt/theme/themeOverride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1" r:id="rId1"/>
  </p:sldMasterIdLst>
  <p:notesMasterIdLst>
    <p:notesMasterId r:id="rId20"/>
  </p:notesMasterIdLst>
  <p:handoutMasterIdLst>
    <p:handoutMasterId r:id="rId21"/>
  </p:handoutMasterIdLst>
  <p:sldIdLst>
    <p:sldId id="256" r:id="rId2"/>
    <p:sldId id="278" r:id="rId3"/>
    <p:sldId id="282" r:id="rId4"/>
    <p:sldId id="275" r:id="rId5"/>
    <p:sldId id="279" r:id="rId6"/>
    <p:sldId id="280" r:id="rId7"/>
    <p:sldId id="281" r:id="rId8"/>
    <p:sldId id="283" r:id="rId9"/>
    <p:sldId id="284" r:id="rId10"/>
    <p:sldId id="285" r:id="rId11"/>
    <p:sldId id="287" r:id="rId12"/>
    <p:sldId id="288" r:id="rId13"/>
    <p:sldId id="286" r:id="rId14"/>
    <p:sldId id="289" r:id="rId15"/>
    <p:sldId id="290" r:id="rId16"/>
    <p:sldId id="292" r:id="rId17"/>
    <p:sldId id="277" r:id="rId18"/>
    <p:sldId id="291" r:id="rId19"/>
  </p:sldIdLst>
  <p:sldSz cx="9144000" cy="6858000" type="screen4x3"/>
  <p:notesSz cx="6858000" cy="9144000"/>
  <p:defaultTextStyle>
    <a:defPPr>
      <a:defRPr lang="en-CA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FF"/>
    <a:srgbClr val="7F7F7F"/>
    <a:srgbClr val="F4D6B6"/>
    <a:srgbClr val="F6E9E2"/>
    <a:srgbClr val="FDDA77"/>
    <a:srgbClr val="F5CD5D"/>
    <a:srgbClr val="D5B011"/>
    <a:srgbClr val="E6AF00"/>
    <a:srgbClr val="28BA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86" autoAdjust="0"/>
    <p:restoredTop sz="86400" autoAdjust="0"/>
  </p:normalViewPr>
  <p:slideViewPr>
    <p:cSldViewPr snapToGrid="0">
      <p:cViewPr>
        <p:scale>
          <a:sx n="100" d="100"/>
          <a:sy n="100" d="100"/>
        </p:scale>
        <p:origin x="-33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98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Afrfmain\Data\PLANNING\SP\KNIFE\sp222\Stand%20Tables%20Pre%20Harv%20SU1%20CB222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oleObject" Target="file:///\\Afrfmain\Data\PLANNING\SP\KNIFE\MDWR_Blocks_Summary\Post-Harvest\CB222_Stand_Tables_PH.xlsx" TargetMode="External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kend\Dropbox\Ken%20General%20Files\NilssonVol%20rate%20reconcilliation.xlsx" TargetMode="External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kend\Dropbox\Ken%20General%20Files\NilssonVol%20rate%20reconcilliation.xlsx" TargetMode="External"/><Relationship Id="rId1" Type="http://schemas.openxmlformats.org/officeDocument/2006/relationships/themeOverride" Target="../theme/themeOverride5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kend\Dropbox\Ken%20General%20Files\NilssonVol%20rate%20reconcilliation.xlsx" TargetMode="External"/><Relationship Id="rId1" Type="http://schemas.openxmlformats.org/officeDocument/2006/relationships/themeOverride" Target="../theme/themeOverrid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5839480333624553"/>
          <c:y val="0.10256899356217616"/>
          <c:w val="0.7343551173338686"/>
          <c:h val="0.7540247354297601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'Data Manipulation'!$B$103</c:f>
              <c:strCache>
                <c:ptCount val="1"/>
                <c:pt idx="0">
                  <c:v>Fdi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'Data Manipulation'!$A$107:$A$124</c:f>
              <c:numCache>
                <c:formatCode>General</c:formatCode>
                <c:ptCount val="18"/>
                <c:pt idx="0">
                  <c:v>15</c:v>
                </c:pt>
                <c:pt idx="1">
                  <c:v>20</c:v>
                </c:pt>
                <c:pt idx="2">
                  <c:v>25</c:v>
                </c:pt>
                <c:pt idx="3">
                  <c:v>30</c:v>
                </c:pt>
                <c:pt idx="4">
                  <c:v>35</c:v>
                </c:pt>
                <c:pt idx="5">
                  <c:v>40</c:v>
                </c:pt>
                <c:pt idx="6">
                  <c:v>45</c:v>
                </c:pt>
                <c:pt idx="7">
                  <c:v>50</c:v>
                </c:pt>
                <c:pt idx="8">
                  <c:v>55</c:v>
                </c:pt>
                <c:pt idx="9">
                  <c:v>60</c:v>
                </c:pt>
                <c:pt idx="10">
                  <c:v>65</c:v>
                </c:pt>
                <c:pt idx="11">
                  <c:v>70</c:v>
                </c:pt>
                <c:pt idx="12">
                  <c:v>75</c:v>
                </c:pt>
                <c:pt idx="13">
                  <c:v>80</c:v>
                </c:pt>
                <c:pt idx="14">
                  <c:v>85</c:v>
                </c:pt>
                <c:pt idx="15">
                  <c:v>90</c:v>
                </c:pt>
                <c:pt idx="16">
                  <c:v>95</c:v>
                </c:pt>
                <c:pt idx="17">
                  <c:v>100</c:v>
                </c:pt>
              </c:numCache>
            </c:numRef>
          </c:cat>
          <c:val>
            <c:numRef>
              <c:f>'Data Manipulation'!$B$107:$B$124</c:f>
              <c:numCache>
                <c:formatCode>0</c:formatCode>
                <c:ptCount val="18"/>
                <c:pt idx="0">
                  <c:v>214.48421052631579</c:v>
                </c:pt>
                <c:pt idx="1">
                  <c:v>107.1157894736842</c:v>
                </c:pt>
                <c:pt idx="2">
                  <c:v>90.189473684210526</c:v>
                </c:pt>
                <c:pt idx="3">
                  <c:v>68.273684210526312</c:v>
                </c:pt>
                <c:pt idx="4">
                  <c:v>43.789473684210527</c:v>
                </c:pt>
                <c:pt idx="5">
                  <c:v>25.263157894736842</c:v>
                </c:pt>
                <c:pt idx="6">
                  <c:v>11.936842105263157</c:v>
                </c:pt>
                <c:pt idx="7">
                  <c:v>13.957894736842105</c:v>
                </c:pt>
                <c:pt idx="8">
                  <c:v>12.378947368421052</c:v>
                </c:pt>
                <c:pt idx="9">
                  <c:v>4.4210526315789469</c:v>
                </c:pt>
                <c:pt idx="10">
                  <c:v>2.5263157894736841</c:v>
                </c:pt>
                <c:pt idx="11" formatCode="0.0">
                  <c:v>3.2842105263157895</c:v>
                </c:pt>
                <c:pt idx="12" formatCode="0.0">
                  <c:v>2.4210526315789469</c:v>
                </c:pt>
                <c:pt idx="13" formatCode="0.0">
                  <c:v>1.263157894736842</c:v>
                </c:pt>
                <c:pt idx="14" formatCode="0.0">
                  <c:v>0.37894736842105264</c:v>
                </c:pt>
                <c:pt idx="15" formatCode="0.0">
                  <c:v>0.67368421052631577</c:v>
                </c:pt>
                <c:pt idx="16" formatCode="0.0">
                  <c:v>0</c:v>
                </c:pt>
                <c:pt idx="17" formatCode="0.0">
                  <c:v>0.54736842105263162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5953024"/>
        <c:axId val="45955328"/>
      </c:barChart>
      <c:lineChart>
        <c:grouping val="standard"/>
        <c:varyColors val="0"/>
        <c:ser>
          <c:idx val="7"/>
          <c:order val="1"/>
          <c:tx>
            <c:strRef>
              <c:f>'Data Manipulation'!$I$103</c:f>
              <c:strCache>
                <c:ptCount val="1"/>
                <c:pt idx="0">
                  <c:v>LTT</c:v>
                </c:pt>
              </c:strCache>
            </c:strRef>
          </c:tx>
          <c:spPr>
            <a:ln w="12700">
              <a:solidFill>
                <a:srgbClr val="0000FF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0000FF"/>
              </a:solidFill>
              <a:ln>
                <a:solidFill>
                  <a:srgbClr val="0000FF"/>
                </a:solidFill>
                <a:prstDash val="solid"/>
              </a:ln>
            </c:spPr>
          </c:marker>
          <c:cat>
            <c:numRef>
              <c:f>'Data Manipulation'!$A$107:$A$124</c:f>
              <c:numCache>
                <c:formatCode>General</c:formatCode>
                <c:ptCount val="18"/>
                <c:pt idx="0">
                  <c:v>15</c:v>
                </c:pt>
                <c:pt idx="1">
                  <c:v>20</c:v>
                </c:pt>
                <c:pt idx="2">
                  <c:v>25</c:v>
                </c:pt>
                <c:pt idx="3">
                  <c:v>30</c:v>
                </c:pt>
                <c:pt idx="4">
                  <c:v>35</c:v>
                </c:pt>
                <c:pt idx="5">
                  <c:v>40</c:v>
                </c:pt>
                <c:pt idx="6">
                  <c:v>45</c:v>
                </c:pt>
                <c:pt idx="7">
                  <c:v>50</c:v>
                </c:pt>
                <c:pt idx="8">
                  <c:v>55</c:v>
                </c:pt>
                <c:pt idx="9">
                  <c:v>60</c:v>
                </c:pt>
                <c:pt idx="10">
                  <c:v>65</c:v>
                </c:pt>
                <c:pt idx="11">
                  <c:v>70</c:v>
                </c:pt>
                <c:pt idx="12">
                  <c:v>75</c:v>
                </c:pt>
                <c:pt idx="13">
                  <c:v>80</c:v>
                </c:pt>
                <c:pt idx="14">
                  <c:v>85</c:v>
                </c:pt>
                <c:pt idx="15">
                  <c:v>90</c:v>
                </c:pt>
                <c:pt idx="16">
                  <c:v>95</c:v>
                </c:pt>
                <c:pt idx="17">
                  <c:v>100</c:v>
                </c:pt>
              </c:numCache>
            </c:numRef>
          </c:cat>
          <c:val>
            <c:numRef>
              <c:f>'Data Manipulation'!$I$107:$I$124</c:f>
              <c:numCache>
                <c:formatCode>0</c:formatCode>
                <c:ptCount val="18"/>
                <c:pt idx="0">
                  <c:v>70</c:v>
                </c:pt>
                <c:pt idx="1">
                  <c:v>56</c:v>
                </c:pt>
                <c:pt idx="2">
                  <c:v>45</c:v>
                </c:pt>
                <c:pt idx="3">
                  <c:v>36</c:v>
                </c:pt>
                <c:pt idx="4">
                  <c:v>29</c:v>
                </c:pt>
                <c:pt idx="5">
                  <c:v>23</c:v>
                </c:pt>
                <c:pt idx="6">
                  <c:v>18</c:v>
                </c:pt>
                <c:pt idx="7">
                  <c:v>15</c:v>
                </c:pt>
                <c:pt idx="8">
                  <c:v>12</c:v>
                </c:pt>
                <c:pt idx="9">
                  <c:v>9</c:v>
                </c:pt>
                <c:pt idx="10">
                  <c:v>7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</c:numCache>
            </c:numRef>
          </c:val>
          <c:smooth val="0"/>
        </c:ser>
        <c:ser>
          <c:idx val="8"/>
          <c:order val="2"/>
          <c:tx>
            <c:strRef>
              <c:f>'Data Manipulation'!$J$103</c:f>
              <c:strCache>
                <c:ptCount val="1"/>
                <c:pt idx="0">
                  <c:v>PRSC</c:v>
                </c:pt>
              </c:strCache>
            </c:strRef>
          </c:tx>
          <c:spPr>
            <a:ln w="12700">
              <a:solidFill>
                <a:srgbClr val="FF000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  <a:prstDash val="solid"/>
              </a:ln>
            </c:spPr>
          </c:marker>
          <c:cat>
            <c:numRef>
              <c:f>'Data Manipulation'!$A$107:$A$124</c:f>
              <c:numCache>
                <c:formatCode>General</c:formatCode>
                <c:ptCount val="18"/>
                <c:pt idx="0">
                  <c:v>15</c:v>
                </c:pt>
                <c:pt idx="1">
                  <c:v>20</c:v>
                </c:pt>
                <c:pt idx="2">
                  <c:v>25</c:v>
                </c:pt>
                <c:pt idx="3">
                  <c:v>30</c:v>
                </c:pt>
                <c:pt idx="4">
                  <c:v>35</c:v>
                </c:pt>
                <c:pt idx="5">
                  <c:v>40</c:v>
                </c:pt>
                <c:pt idx="6">
                  <c:v>45</c:v>
                </c:pt>
                <c:pt idx="7">
                  <c:v>50</c:v>
                </c:pt>
                <c:pt idx="8">
                  <c:v>55</c:v>
                </c:pt>
                <c:pt idx="9">
                  <c:v>60</c:v>
                </c:pt>
                <c:pt idx="10">
                  <c:v>65</c:v>
                </c:pt>
                <c:pt idx="11">
                  <c:v>70</c:v>
                </c:pt>
                <c:pt idx="12">
                  <c:v>75</c:v>
                </c:pt>
                <c:pt idx="13">
                  <c:v>80</c:v>
                </c:pt>
                <c:pt idx="14">
                  <c:v>85</c:v>
                </c:pt>
                <c:pt idx="15">
                  <c:v>90</c:v>
                </c:pt>
                <c:pt idx="16">
                  <c:v>95</c:v>
                </c:pt>
                <c:pt idx="17">
                  <c:v>100</c:v>
                </c:pt>
              </c:numCache>
            </c:numRef>
          </c:cat>
          <c:val>
            <c:numRef>
              <c:f>'Data Manipulation'!$J$107:$J$124</c:f>
              <c:numCache>
                <c:formatCode>#,##0_);[Blue]\(#,##0\);</c:formatCode>
                <c:ptCount val="18"/>
                <c:pt idx="0">
                  <c:v>70</c:v>
                </c:pt>
                <c:pt idx="1">
                  <c:v>60</c:v>
                </c:pt>
                <c:pt idx="2">
                  <c:v>52</c:v>
                </c:pt>
                <c:pt idx="3">
                  <c:v>40</c:v>
                </c:pt>
                <c:pt idx="4">
                  <c:v>35</c:v>
                </c:pt>
                <c:pt idx="5">
                  <c:v>25</c:v>
                </c:pt>
                <c:pt idx="6">
                  <c:v>11</c:v>
                </c:pt>
                <c:pt idx="7">
                  <c:v>13</c:v>
                </c:pt>
                <c:pt idx="8">
                  <c:v>12</c:v>
                </c:pt>
                <c:pt idx="9">
                  <c:v>4</c:v>
                </c:pt>
                <c:pt idx="10">
                  <c:v>2</c:v>
                </c:pt>
                <c:pt idx="11" formatCode="#,##0.00_);[Blue]\(#,##0.00\);">
                  <c:v>2</c:v>
                </c:pt>
                <c:pt idx="12" formatCode="#,##0.00_);[Blue]\(#,##0.00\);">
                  <c:v>2</c:v>
                </c:pt>
                <c:pt idx="13" formatCode="#,##0.00_);[Blue]\(#,##0.00\);">
                  <c:v>1</c:v>
                </c:pt>
                <c:pt idx="14" formatCode="#,##0.00_);[Blue]\(#,##0.00\);">
                  <c:v>0</c:v>
                </c:pt>
                <c:pt idx="15" formatCode="#,##0.00_);[Blue]\(#,##0.00\);">
                  <c:v>0.67368421052631577</c:v>
                </c:pt>
                <c:pt idx="16" formatCode="#,##0.00_);[Blue]\(#,##0.00\);">
                  <c:v>0</c:v>
                </c:pt>
                <c:pt idx="17" formatCode="#,##0.00_);[Blue]\(#,##0.00\);">
                  <c:v>0.54736842105263162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5953024"/>
        <c:axId val="45955328"/>
      </c:lineChart>
      <c:catAx>
        <c:axId val="4595302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Diameter class (cm)</a:t>
                </a:r>
              </a:p>
            </c:rich>
          </c:tx>
          <c:layout>
            <c:manualLayout>
              <c:xMode val="edge"/>
              <c:yMode val="edge"/>
              <c:x val="0.43424031357405435"/>
              <c:y val="0.90833994841135901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5955328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45955328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SPH</a:t>
                </a:r>
              </a:p>
            </c:rich>
          </c:tx>
          <c:layout>
            <c:manualLayout>
              <c:xMode val="edge"/>
              <c:yMode val="edge"/>
              <c:x val="7.3722241530025129E-2"/>
              <c:y val="0.40672937270407772"/>
            </c:manualLayout>
          </c:layout>
          <c:overlay val="0"/>
          <c:spPr>
            <a:noFill/>
            <a:ln w="25400">
              <a:noFill/>
            </a:ln>
          </c:spPr>
        </c:title>
        <c:numFmt formatCode="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5953024"/>
        <c:crosses val="autoZero"/>
        <c:crossBetween val="between"/>
      </c:valAx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75432777437416332"/>
          <c:y val="0.43829640154991673"/>
          <c:w val="0.12392647349514457"/>
          <c:h val="0.28973008550735024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1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>
      <a:solidFill>
        <a:schemeClr val="accent1"/>
      </a:solidFill>
    </a:ln>
  </c:spPr>
  <c:txPr>
    <a:bodyPr/>
    <a:lstStyle/>
    <a:p>
      <a:pPr>
        <a:defRPr sz="14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0697174757917163"/>
          <c:y val="3.5058402509812854E-2"/>
          <c:w val="0.85380553621273536"/>
          <c:h val="0.84106828418599577"/>
        </c:manualLayout>
      </c:layout>
      <c:barChart>
        <c:barDir val="col"/>
        <c:grouping val="stacked"/>
        <c:varyColors val="0"/>
        <c:ser>
          <c:idx val="0"/>
          <c:order val="0"/>
          <c:tx>
            <c:v>Initial Population</c:v>
          </c:tx>
          <c:spPr>
            <a:solidFill>
              <a:schemeClr val="accent6">
                <a:lumMod val="40000"/>
                <a:lumOff val="60000"/>
              </a:scheme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'Data Manipulation'!$A$107:$A$124</c:f>
              <c:numCache>
                <c:formatCode>General</c:formatCode>
                <c:ptCount val="18"/>
                <c:pt idx="0">
                  <c:v>15</c:v>
                </c:pt>
                <c:pt idx="1">
                  <c:v>20</c:v>
                </c:pt>
                <c:pt idx="2">
                  <c:v>25</c:v>
                </c:pt>
                <c:pt idx="3">
                  <c:v>30</c:v>
                </c:pt>
                <c:pt idx="4">
                  <c:v>35</c:v>
                </c:pt>
                <c:pt idx="5">
                  <c:v>40</c:v>
                </c:pt>
                <c:pt idx="6">
                  <c:v>45</c:v>
                </c:pt>
                <c:pt idx="7">
                  <c:v>50</c:v>
                </c:pt>
                <c:pt idx="8">
                  <c:v>55</c:v>
                </c:pt>
                <c:pt idx="9">
                  <c:v>60</c:v>
                </c:pt>
                <c:pt idx="10">
                  <c:v>65</c:v>
                </c:pt>
                <c:pt idx="11">
                  <c:v>70</c:v>
                </c:pt>
                <c:pt idx="12">
                  <c:v>75</c:v>
                </c:pt>
                <c:pt idx="13">
                  <c:v>80</c:v>
                </c:pt>
                <c:pt idx="14">
                  <c:v>85</c:v>
                </c:pt>
                <c:pt idx="15">
                  <c:v>90</c:v>
                </c:pt>
                <c:pt idx="16">
                  <c:v>95</c:v>
                </c:pt>
                <c:pt idx="17">
                  <c:v>100</c:v>
                </c:pt>
              </c:numCache>
            </c:numRef>
          </c:cat>
          <c:val>
            <c:numRef>
              <c:f>'Data Manipulation'!$B$233:$B$250</c:f>
              <c:numCache>
                <c:formatCode>0</c:formatCode>
                <c:ptCount val="18"/>
                <c:pt idx="0">
                  <c:v>214.48421052631579</c:v>
                </c:pt>
                <c:pt idx="1">
                  <c:v>107.1157894736842</c:v>
                </c:pt>
                <c:pt idx="2">
                  <c:v>90.189473684210526</c:v>
                </c:pt>
                <c:pt idx="3">
                  <c:v>68.273684210526312</c:v>
                </c:pt>
                <c:pt idx="4">
                  <c:v>43.789473684210527</c:v>
                </c:pt>
                <c:pt idx="5">
                  <c:v>25.263157894736842</c:v>
                </c:pt>
                <c:pt idx="6">
                  <c:v>11.936842105263157</c:v>
                </c:pt>
                <c:pt idx="7">
                  <c:v>13.957894736842105</c:v>
                </c:pt>
                <c:pt idx="8">
                  <c:v>12.378947368421052</c:v>
                </c:pt>
                <c:pt idx="9">
                  <c:v>4.4210526315789469</c:v>
                </c:pt>
                <c:pt idx="10">
                  <c:v>2.5263157894736841</c:v>
                </c:pt>
                <c:pt idx="11">
                  <c:v>3.2842105263157895</c:v>
                </c:pt>
                <c:pt idx="12">
                  <c:v>2.4210526315789469</c:v>
                </c:pt>
                <c:pt idx="13">
                  <c:v>1.263157894736842</c:v>
                </c:pt>
                <c:pt idx="14">
                  <c:v>0.37894736842105264</c:v>
                </c:pt>
                <c:pt idx="15">
                  <c:v>0.67368421052631577</c:v>
                </c:pt>
                <c:pt idx="16">
                  <c:v>0</c:v>
                </c:pt>
                <c:pt idx="17">
                  <c:v>0.54736842105263162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8460928"/>
        <c:axId val="58448896"/>
      </c:barChart>
      <c:lineChart>
        <c:grouping val="standard"/>
        <c:varyColors val="0"/>
        <c:ser>
          <c:idx val="7"/>
          <c:order val="1"/>
          <c:tx>
            <c:strRef>
              <c:f>'Data Manipulation'!$C$173</c:f>
              <c:strCache>
                <c:ptCount val="1"/>
                <c:pt idx="0">
                  <c:v>Long Term Target</c:v>
                </c:pt>
              </c:strCache>
            </c:strRef>
          </c:tx>
          <c:spPr>
            <a:ln w="12700">
              <a:solidFill>
                <a:srgbClr val="0000FF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0000FF"/>
              </a:solidFill>
              <a:ln>
                <a:solidFill>
                  <a:srgbClr val="0000FF"/>
                </a:solidFill>
                <a:prstDash val="solid"/>
              </a:ln>
            </c:spPr>
          </c:marker>
          <c:cat>
            <c:numRef>
              <c:f>'Data Manipulation'!$A$107:$A$124</c:f>
              <c:numCache>
                <c:formatCode>General</c:formatCode>
                <c:ptCount val="18"/>
                <c:pt idx="0">
                  <c:v>15</c:v>
                </c:pt>
                <c:pt idx="1">
                  <c:v>20</c:v>
                </c:pt>
                <c:pt idx="2">
                  <c:v>25</c:v>
                </c:pt>
                <c:pt idx="3">
                  <c:v>30</c:v>
                </c:pt>
                <c:pt idx="4">
                  <c:v>35</c:v>
                </c:pt>
                <c:pt idx="5">
                  <c:v>40</c:v>
                </c:pt>
                <c:pt idx="6">
                  <c:v>45</c:v>
                </c:pt>
                <c:pt idx="7">
                  <c:v>50</c:v>
                </c:pt>
                <c:pt idx="8">
                  <c:v>55</c:v>
                </c:pt>
                <c:pt idx="9">
                  <c:v>60</c:v>
                </c:pt>
                <c:pt idx="10">
                  <c:v>65</c:v>
                </c:pt>
                <c:pt idx="11">
                  <c:v>70</c:v>
                </c:pt>
                <c:pt idx="12">
                  <c:v>75</c:v>
                </c:pt>
                <c:pt idx="13">
                  <c:v>80</c:v>
                </c:pt>
                <c:pt idx="14">
                  <c:v>85</c:v>
                </c:pt>
                <c:pt idx="15">
                  <c:v>90</c:v>
                </c:pt>
                <c:pt idx="16">
                  <c:v>95</c:v>
                </c:pt>
                <c:pt idx="17">
                  <c:v>100</c:v>
                </c:pt>
              </c:numCache>
            </c:numRef>
          </c:cat>
          <c:val>
            <c:numRef>
              <c:f>'Data Manipulation'!$C$233:$C$250</c:f>
              <c:numCache>
                <c:formatCode>0</c:formatCode>
                <c:ptCount val="18"/>
                <c:pt idx="0">
                  <c:v>70</c:v>
                </c:pt>
                <c:pt idx="1">
                  <c:v>56</c:v>
                </c:pt>
                <c:pt idx="2">
                  <c:v>45</c:v>
                </c:pt>
                <c:pt idx="3">
                  <c:v>36</c:v>
                </c:pt>
                <c:pt idx="4">
                  <c:v>29</c:v>
                </c:pt>
                <c:pt idx="5">
                  <c:v>23</c:v>
                </c:pt>
                <c:pt idx="6">
                  <c:v>18</c:v>
                </c:pt>
                <c:pt idx="7">
                  <c:v>15</c:v>
                </c:pt>
                <c:pt idx="8">
                  <c:v>12</c:v>
                </c:pt>
                <c:pt idx="9">
                  <c:v>9</c:v>
                </c:pt>
                <c:pt idx="10">
                  <c:v>7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</c:numCache>
            </c:numRef>
          </c:val>
          <c:smooth val="0"/>
        </c:ser>
        <c:ser>
          <c:idx val="8"/>
          <c:order val="2"/>
          <c:tx>
            <c:strRef>
              <c:f>'Data Manipulation'!$D$229</c:f>
              <c:strCache>
                <c:ptCount val="1"/>
                <c:pt idx="0">
                  <c:v>Prescribed Stand</c:v>
                </c:pt>
              </c:strCache>
            </c:strRef>
          </c:tx>
          <c:spPr>
            <a:ln w="12700">
              <a:solidFill>
                <a:srgbClr val="FF000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  <a:prstDash val="solid"/>
              </a:ln>
            </c:spPr>
          </c:marker>
          <c:cat>
            <c:numRef>
              <c:f>'Data Manipulation'!$A$107:$A$124</c:f>
              <c:numCache>
                <c:formatCode>General</c:formatCode>
                <c:ptCount val="18"/>
                <c:pt idx="0">
                  <c:v>15</c:v>
                </c:pt>
                <c:pt idx="1">
                  <c:v>20</c:v>
                </c:pt>
                <c:pt idx="2">
                  <c:v>25</c:v>
                </c:pt>
                <c:pt idx="3">
                  <c:v>30</c:v>
                </c:pt>
                <c:pt idx="4">
                  <c:v>35</c:v>
                </c:pt>
                <c:pt idx="5">
                  <c:v>40</c:v>
                </c:pt>
                <c:pt idx="6">
                  <c:v>45</c:v>
                </c:pt>
                <c:pt idx="7">
                  <c:v>50</c:v>
                </c:pt>
                <c:pt idx="8">
                  <c:v>55</c:v>
                </c:pt>
                <c:pt idx="9">
                  <c:v>60</c:v>
                </c:pt>
                <c:pt idx="10">
                  <c:v>65</c:v>
                </c:pt>
                <c:pt idx="11">
                  <c:v>70</c:v>
                </c:pt>
                <c:pt idx="12">
                  <c:v>75</c:v>
                </c:pt>
                <c:pt idx="13">
                  <c:v>80</c:v>
                </c:pt>
                <c:pt idx="14">
                  <c:v>85</c:v>
                </c:pt>
                <c:pt idx="15">
                  <c:v>90</c:v>
                </c:pt>
                <c:pt idx="16">
                  <c:v>95</c:v>
                </c:pt>
                <c:pt idx="17">
                  <c:v>100</c:v>
                </c:pt>
              </c:numCache>
            </c:numRef>
          </c:cat>
          <c:val>
            <c:numRef>
              <c:f>'Data Manipulation'!$D$233:$D$250</c:f>
              <c:numCache>
                <c:formatCode>0</c:formatCode>
                <c:ptCount val="18"/>
                <c:pt idx="0">
                  <c:v>70</c:v>
                </c:pt>
                <c:pt idx="1">
                  <c:v>60</c:v>
                </c:pt>
                <c:pt idx="2">
                  <c:v>52</c:v>
                </c:pt>
                <c:pt idx="3">
                  <c:v>40</c:v>
                </c:pt>
                <c:pt idx="4">
                  <c:v>35</c:v>
                </c:pt>
                <c:pt idx="5">
                  <c:v>25</c:v>
                </c:pt>
                <c:pt idx="6">
                  <c:v>11</c:v>
                </c:pt>
                <c:pt idx="7">
                  <c:v>13</c:v>
                </c:pt>
                <c:pt idx="8">
                  <c:v>12</c:v>
                </c:pt>
                <c:pt idx="9">
                  <c:v>4</c:v>
                </c:pt>
                <c:pt idx="10">
                  <c:v>2</c:v>
                </c:pt>
                <c:pt idx="11">
                  <c:v>2</c:v>
                </c:pt>
                <c:pt idx="12">
                  <c:v>2</c:v>
                </c:pt>
                <c:pt idx="13">
                  <c:v>1</c:v>
                </c:pt>
                <c:pt idx="14">
                  <c:v>0</c:v>
                </c:pt>
                <c:pt idx="15">
                  <c:v>0.67368421052631577</c:v>
                </c:pt>
                <c:pt idx="16">
                  <c:v>0</c:v>
                </c:pt>
                <c:pt idx="17">
                  <c:v>0.54736842105263162</c:v>
                </c:pt>
              </c:numCache>
            </c:numRef>
          </c:val>
          <c:smooth val="0"/>
        </c:ser>
        <c:ser>
          <c:idx val="1"/>
          <c:order val="3"/>
          <c:tx>
            <c:strRef>
              <c:f>'Data Manipulation'!$E$229</c:f>
              <c:strCache>
                <c:ptCount val="1"/>
                <c:pt idx="0">
                  <c:v>Final Stand</c:v>
                </c:pt>
              </c:strCache>
            </c:strRef>
          </c:tx>
          <c:spPr>
            <a:ln w="19050">
              <a:solidFill>
                <a:schemeClr val="accent6">
                  <a:lumMod val="50000"/>
                </a:schemeClr>
              </a:solidFill>
            </a:ln>
          </c:spPr>
          <c:marker>
            <c:spPr>
              <a:solidFill>
                <a:schemeClr val="accent6">
                  <a:lumMod val="5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c:spPr>
          </c:marker>
          <c:val>
            <c:numRef>
              <c:f>'Data Manipulation'!$E$233:$E$250</c:f>
              <c:numCache>
                <c:formatCode>0</c:formatCode>
                <c:ptCount val="18"/>
                <c:pt idx="0">
                  <c:v>100.62222222222222</c:v>
                </c:pt>
                <c:pt idx="1">
                  <c:v>42.4</c:v>
                </c:pt>
                <c:pt idx="2">
                  <c:v>81.599999999999994</c:v>
                </c:pt>
                <c:pt idx="3">
                  <c:v>62.666666666666671</c:v>
                </c:pt>
                <c:pt idx="4">
                  <c:v>30.044444444444444</c:v>
                </c:pt>
                <c:pt idx="5">
                  <c:v>19.555555555555557</c:v>
                </c:pt>
                <c:pt idx="6">
                  <c:v>14</c:v>
                </c:pt>
                <c:pt idx="7">
                  <c:v>13.599999999999998</c:v>
                </c:pt>
                <c:pt idx="8">
                  <c:v>8.4</c:v>
                </c:pt>
                <c:pt idx="9">
                  <c:v>4.6666666666666661</c:v>
                </c:pt>
                <c:pt idx="10">
                  <c:v>3.3333333333333335</c:v>
                </c:pt>
                <c:pt idx="11">
                  <c:v>2.8888888888888893</c:v>
                </c:pt>
                <c:pt idx="12">
                  <c:v>3.0666666666666664</c:v>
                </c:pt>
                <c:pt idx="13">
                  <c:v>0</c:v>
                </c:pt>
                <c:pt idx="14">
                  <c:v>0.39999999999999997</c:v>
                </c:pt>
                <c:pt idx="15">
                  <c:v>0.71111111111111114</c:v>
                </c:pt>
                <c:pt idx="16">
                  <c:v>0</c:v>
                </c:pt>
                <c:pt idx="17">
                  <c:v>0.57777777777777772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8460928"/>
        <c:axId val="58448896"/>
      </c:lineChart>
      <c:catAx>
        <c:axId val="4846092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Diameter class (cm)</a:t>
                </a:r>
              </a:p>
            </c:rich>
          </c:tx>
          <c:layout>
            <c:manualLayout>
              <c:xMode val="edge"/>
              <c:yMode val="edge"/>
              <c:x val="0.4342403628117914"/>
              <c:y val="0.93711741728486486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58448896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58448896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SPH</a:t>
                </a:r>
              </a:p>
            </c:rich>
          </c:tx>
          <c:layout>
            <c:manualLayout>
              <c:xMode val="edge"/>
              <c:yMode val="edge"/>
              <c:x val="3.1368102796674228E-2"/>
              <c:y val="0.43110706098446555"/>
            </c:manualLayout>
          </c:layout>
          <c:overlay val="0"/>
          <c:spPr>
            <a:noFill/>
            <a:ln w="25400">
              <a:noFill/>
            </a:ln>
          </c:spPr>
        </c:title>
        <c:numFmt formatCode="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8460928"/>
        <c:crosses val="autoZero"/>
        <c:crossBetween val="between"/>
      </c:valAx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74922346973584331"/>
          <c:y val="7.500676339508193E-2"/>
          <c:w val="0.18439516489010302"/>
          <c:h val="0.39340708993654272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1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4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2">
    <c:autoUpdate val="0"/>
  </c:externalData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0697174757917163"/>
          <c:y val="3.5058402509812854E-2"/>
          <c:w val="0.85380553621273536"/>
          <c:h val="0.84106828418599577"/>
        </c:manualLayout>
      </c:layout>
      <c:barChart>
        <c:barDir val="col"/>
        <c:grouping val="stacked"/>
        <c:varyColors val="0"/>
        <c:ser>
          <c:idx val="0"/>
          <c:order val="0"/>
          <c:tx>
            <c:v>Initial Population</c:v>
          </c:tx>
          <c:spPr>
            <a:solidFill>
              <a:schemeClr val="accent6">
                <a:lumMod val="40000"/>
                <a:lumOff val="60000"/>
              </a:scheme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'Data Manipulation'!$A$107:$A$124</c:f>
              <c:numCache>
                <c:formatCode>General</c:formatCode>
                <c:ptCount val="18"/>
                <c:pt idx="0">
                  <c:v>15</c:v>
                </c:pt>
                <c:pt idx="1">
                  <c:v>20</c:v>
                </c:pt>
                <c:pt idx="2">
                  <c:v>25</c:v>
                </c:pt>
                <c:pt idx="3">
                  <c:v>30</c:v>
                </c:pt>
                <c:pt idx="4">
                  <c:v>35</c:v>
                </c:pt>
                <c:pt idx="5">
                  <c:v>40</c:v>
                </c:pt>
                <c:pt idx="6">
                  <c:v>45</c:v>
                </c:pt>
                <c:pt idx="7">
                  <c:v>50</c:v>
                </c:pt>
                <c:pt idx="8">
                  <c:v>55</c:v>
                </c:pt>
                <c:pt idx="9">
                  <c:v>60</c:v>
                </c:pt>
                <c:pt idx="10">
                  <c:v>65</c:v>
                </c:pt>
                <c:pt idx="11">
                  <c:v>70</c:v>
                </c:pt>
                <c:pt idx="12">
                  <c:v>75</c:v>
                </c:pt>
                <c:pt idx="13">
                  <c:v>80</c:v>
                </c:pt>
                <c:pt idx="14">
                  <c:v>85</c:v>
                </c:pt>
                <c:pt idx="15">
                  <c:v>90</c:v>
                </c:pt>
                <c:pt idx="16">
                  <c:v>95</c:v>
                </c:pt>
                <c:pt idx="17">
                  <c:v>100</c:v>
                </c:pt>
              </c:numCache>
            </c:numRef>
          </c:cat>
          <c:val>
            <c:numRef>
              <c:f>'Data Manipulation'!$F$233:$F$250</c:f>
              <c:numCache>
                <c:formatCode>0.0</c:formatCode>
                <c:ptCount val="18"/>
                <c:pt idx="0">
                  <c:v>3.7902488630652011</c:v>
                </c:pt>
                <c:pt idx="1">
                  <c:v>3.365141772939972</c:v>
                </c:pt>
                <c:pt idx="2">
                  <c:v>4.4271654368350912</c:v>
                </c:pt>
                <c:pt idx="3">
                  <c:v>4.8259823568592246</c:v>
                </c:pt>
                <c:pt idx="4">
                  <c:v>4.2130410954456803</c:v>
                </c:pt>
                <c:pt idx="5">
                  <c:v>3.17466204994337</c:v>
                </c:pt>
                <c:pt idx="6">
                  <c:v>1.8984727079134001</c:v>
                </c:pt>
                <c:pt idx="7">
                  <c:v>2.7406262228026748</c:v>
                </c:pt>
                <c:pt idx="8">
                  <c:v>2.9410267647053501</c:v>
                </c:pt>
                <c:pt idx="9">
                  <c:v>1.2500231821652017</c:v>
                </c:pt>
                <c:pt idx="10">
                  <c:v>0.83830919756317113</c:v>
                </c:pt>
                <c:pt idx="11">
                  <c:v>1.263912328633704</c:v>
                </c:pt>
                <c:pt idx="12">
                  <c:v>1.0695882883109984</c:v>
                </c:pt>
                <c:pt idx="13">
                  <c:v>0.63493240998867406</c:v>
                </c:pt>
                <c:pt idx="14">
                  <c:v>0.21503374978913292</c:v>
                </c:pt>
                <c:pt idx="15">
                  <c:v>0.42857937674235491</c:v>
                </c:pt>
                <c:pt idx="16">
                  <c:v>0</c:v>
                </c:pt>
                <c:pt idx="17">
                  <c:v>0.42990215259649806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58559488"/>
        <c:axId val="58562048"/>
      </c:barChart>
      <c:lineChart>
        <c:grouping val="standard"/>
        <c:varyColors val="0"/>
        <c:ser>
          <c:idx val="7"/>
          <c:order val="1"/>
          <c:tx>
            <c:strRef>
              <c:f>'Data Manipulation'!$C$173</c:f>
              <c:strCache>
                <c:ptCount val="1"/>
                <c:pt idx="0">
                  <c:v>Long Term Target</c:v>
                </c:pt>
              </c:strCache>
            </c:strRef>
          </c:tx>
          <c:spPr>
            <a:ln w="12700">
              <a:solidFill>
                <a:srgbClr val="0000FF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0000FF"/>
              </a:solidFill>
              <a:ln>
                <a:solidFill>
                  <a:srgbClr val="0000FF"/>
                </a:solidFill>
                <a:prstDash val="solid"/>
              </a:ln>
            </c:spPr>
          </c:marker>
          <c:cat>
            <c:numRef>
              <c:f>'Data Manipulation'!$A$107:$A$124</c:f>
              <c:numCache>
                <c:formatCode>General</c:formatCode>
                <c:ptCount val="18"/>
                <c:pt idx="0">
                  <c:v>15</c:v>
                </c:pt>
                <c:pt idx="1">
                  <c:v>20</c:v>
                </c:pt>
                <c:pt idx="2">
                  <c:v>25</c:v>
                </c:pt>
                <c:pt idx="3">
                  <c:v>30</c:v>
                </c:pt>
                <c:pt idx="4">
                  <c:v>35</c:v>
                </c:pt>
                <c:pt idx="5">
                  <c:v>40</c:v>
                </c:pt>
                <c:pt idx="6">
                  <c:v>45</c:v>
                </c:pt>
                <c:pt idx="7">
                  <c:v>50</c:v>
                </c:pt>
                <c:pt idx="8">
                  <c:v>55</c:v>
                </c:pt>
                <c:pt idx="9">
                  <c:v>60</c:v>
                </c:pt>
                <c:pt idx="10">
                  <c:v>65</c:v>
                </c:pt>
                <c:pt idx="11">
                  <c:v>70</c:v>
                </c:pt>
                <c:pt idx="12">
                  <c:v>75</c:v>
                </c:pt>
                <c:pt idx="13">
                  <c:v>80</c:v>
                </c:pt>
                <c:pt idx="14">
                  <c:v>85</c:v>
                </c:pt>
                <c:pt idx="15">
                  <c:v>90</c:v>
                </c:pt>
                <c:pt idx="16">
                  <c:v>95</c:v>
                </c:pt>
                <c:pt idx="17">
                  <c:v>100</c:v>
                </c:pt>
              </c:numCache>
            </c:numRef>
          </c:cat>
          <c:val>
            <c:numRef>
              <c:f>'Data Manipulation'!$G$233:$G$250</c:f>
              <c:numCache>
                <c:formatCode>0.0</c:formatCode>
                <c:ptCount val="18"/>
                <c:pt idx="0">
                  <c:v>1.2370021073509812</c:v>
                </c:pt>
                <c:pt idx="1">
                  <c:v>1.7592918860102844</c:v>
                </c:pt>
                <c:pt idx="2">
                  <c:v>2.2089323345553233</c:v>
                </c:pt>
                <c:pt idx="3">
                  <c:v>2.5446900494077327</c:v>
                </c:pt>
                <c:pt idx="4">
                  <c:v>2.7901269754694349</c:v>
                </c:pt>
                <c:pt idx="5">
                  <c:v>2.8902652413026098</c:v>
                </c:pt>
                <c:pt idx="6">
                  <c:v>2.8627763055836994</c:v>
                </c:pt>
                <c:pt idx="7">
                  <c:v>2.9452431127404308</c:v>
                </c:pt>
                <c:pt idx="8">
                  <c:v>2.8509953331327376</c:v>
                </c:pt>
                <c:pt idx="9">
                  <c:v>2.5446900494077327</c:v>
                </c:pt>
                <c:pt idx="10">
                  <c:v>2.3228150682479529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</c:numCache>
            </c:numRef>
          </c:val>
          <c:smooth val="0"/>
        </c:ser>
        <c:ser>
          <c:idx val="8"/>
          <c:order val="2"/>
          <c:tx>
            <c:strRef>
              <c:f>'Data Manipulation'!$D$229</c:f>
              <c:strCache>
                <c:ptCount val="1"/>
                <c:pt idx="0">
                  <c:v>Prescribed Stand</c:v>
                </c:pt>
              </c:strCache>
            </c:strRef>
          </c:tx>
          <c:spPr>
            <a:ln w="12700">
              <a:solidFill>
                <a:srgbClr val="FF000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  <a:prstDash val="solid"/>
              </a:ln>
            </c:spPr>
          </c:marker>
          <c:cat>
            <c:numRef>
              <c:f>'Data Manipulation'!$A$107:$A$124</c:f>
              <c:numCache>
                <c:formatCode>General</c:formatCode>
                <c:ptCount val="18"/>
                <c:pt idx="0">
                  <c:v>15</c:v>
                </c:pt>
                <c:pt idx="1">
                  <c:v>20</c:v>
                </c:pt>
                <c:pt idx="2">
                  <c:v>25</c:v>
                </c:pt>
                <c:pt idx="3">
                  <c:v>30</c:v>
                </c:pt>
                <c:pt idx="4">
                  <c:v>35</c:v>
                </c:pt>
                <c:pt idx="5">
                  <c:v>40</c:v>
                </c:pt>
                <c:pt idx="6">
                  <c:v>45</c:v>
                </c:pt>
                <c:pt idx="7">
                  <c:v>50</c:v>
                </c:pt>
                <c:pt idx="8">
                  <c:v>55</c:v>
                </c:pt>
                <c:pt idx="9">
                  <c:v>60</c:v>
                </c:pt>
                <c:pt idx="10">
                  <c:v>65</c:v>
                </c:pt>
                <c:pt idx="11">
                  <c:v>70</c:v>
                </c:pt>
                <c:pt idx="12">
                  <c:v>75</c:v>
                </c:pt>
                <c:pt idx="13">
                  <c:v>80</c:v>
                </c:pt>
                <c:pt idx="14">
                  <c:v>85</c:v>
                </c:pt>
                <c:pt idx="15">
                  <c:v>90</c:v>
                </c:pt>
                <c:pt idx="16">
                  <c:v>95</c:v>
                </c:pt>
                <c:pt idx="17">
                  <c:v>100</c:v>
                </c:pt>
              </c:numCache>
            </c:numRef>
          </c:cat>
          <c:val>
            <c:numRef>
              <c:f>'Data Manipulation'!$H$233:$H$250</c:f>
              <c:numCache>
                <c:formatCode>0.0</c:formatCode>
                <c:ptCount val="18"/>
                <c:pt idx="0">
                  <c:v>1.2370021073509809</c:v>
                </c:pt>
                <c:pt idx="1">
                  <c:v>1.8849555921538759</c:v>
                </c:pt>
                <c:pt idx="2">
                  <c:v>2.5525440310417071</c:v>
                </c:pt>
                <c:pt idx="3">
                  <c:v>2.8274333882308138</c:v>
                </c:pt>
                <c:pt idx="4">
                  <c:v>3.3673946255665594</c:v>
                </c:pt>
                <c:pt idx="5">
                  <c:v>3.1415926535897931</c:v>
                </c:pt>
                <c:pt idx="6">
                  <c:v>1.7494744089678158</c:v>
                </c:pt>
                <c:pt idx="7">
                  <c:v>2.5525440310417071</c:v>
                </c:pt>
                <c:pt idx="8">
                  <c:v>2.8509953331327371</c:v>
                </c:pt>
                <c:pt idx="9">
                  <c:v>1.1309733552923256</c:v>
                </c:pt>
                <c:pt idx="10">
                  <c:v>0.66366144807084382</c:v>
                </c:pt>
                <c:pt idx="11">
                  <c:v>0.76969020012949929</c:v>
                </c:pt>
                <c:pt idx="12">
                  <c:v>0.88357293382212942</c:v>
                </c:pt>
                <c:pt idx="13">
                  <c:v>0.50265482457436694</c:v>
                </c:pt>
                <c:pt idx="14">
                  <c:v>0</c:v>
                </c:pt>
                <c:pt idx="15">
                  <c:v>0.42857937674235491</c:v>
                </c:pt>
                <c:pt idx="16">
                  <c:v>0</c:v>
                </c:pt>
                <c:pt idx="17">
                  <c:v>0.42990215259649806</c:v>
                </c:pt>
              </c:numCache>
            </c:numRef>
          </c:val>
          <c:smooth val="0"/>
        </c:ser>
        <c:ser>
          <c:idx val="1"/>
          <c:order val="3"/>
          <c:tx>
            <c:strRef>
              <c:f>'Data Manipulation'!$E$229</c:f>
              <c:strCache>
                <c:ptCount val="1"/>
                <c:pt idx="0">
                  <c:v>Final Stand</c:v>
                </c:pt>
              </c:strCache>
            </c:strRef>
          </c:tx>
          <c:spPr>
            <a:ln w="19050">
              <a:solidFill>
                <a:schemeClr val="accent6">
                  <a:lumMod val="50000"/>
                </a:schemeClr>
              </a:solidFill>
            </a:ln>
          </c:spPr>
          <c:marker>
            <c:spPr>
              <a:solidFill>
                <a:schemeClr val="accent6">
                  <a:lumMod val="5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c:spPr>
          </c:marker>
          <c:val>
            <c:numRef>
              <c:f>'Data Manipulation'!$I$233:$I$250</c:f>
              <c:numCache>
                <c:formatCode>0.0</c:formatCode>
                <c:ptCount val="18"/>
                <c:pt idx="0">
                  <c:v>1.7781414419318229</c:v>
                </c:pt>
                <c:pt idx="1">
                  <c:v>1.3320352851220723</c:v>
                </c:pt>
                <c:pt idx="2">
                  <c:v>4.0055306333269867</c:v>
                </c:pt>
                <c:pt idx="3">
                  <c:v>4.429645641561609</c:v>
                </c:pt>
                <c:pt idx="4">
                  <c:v>2.8906143071530086</c:v>
                </c:pt>
                <c:pt idx="5">
                  <c:v>2.4574235868080159</c:v>
                </c:pt>
                <c:pt idx="6">
                  <c:v>2.2266037932317659</c:v>
                </c:pt>
                <c:pt idx="7">
                  <c:v>2.6703537555513233</c:v>
                </c:pt>
                <c:pt idx="8">
                  <c:v>1.9956967331929161</c:v>
                </c:pt>
                <c:pt idx="9">
                  <c:v>1.319468914507713</c:v>
                </c:pt>
                <c:pt idx="10">
                  <c:v>1.1061024134514064</c:v>
                </c:pt>
                <c:pt idx="11">
                  <c:v>1.1117747335203882</c:v>
                </c:pt>
                <c:pt idx="12">
                  <c:v>1.3548118318605982</c:v>
                </c:pt>
                <c:pt idx="13">
                  <c:v>0</c:v>
                </c:pt>
                <c:pt idx="14">
                  <c:v>0.22698006922186251</c:v>
                </c:pt>
                <c:pt idx="15">
                  <c:v>0.45238934211693022</c:v>
                </c:pt>
                <c:pt idx="16">
                  <c:v>0</c:v>
                </c:pt>
                <c:pt idx="17">
                  <c:v>0.45378560551852559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8559488"/>
        <c:axId val="58562048"/>
      </c:lineChart>
      <c:catAx>
        <c:axId val="5855948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Diameter class (cm)</a:t>
                </a:r>
              </a:p>
            </c:rich>
          </c:tx>
          <c:layout>
            <c:manualLayout>
              <c:xMode val="edge"/>
              <c:yMode val="edge"/>
              <c:x val="0.4342403628117914"/>
              <c:y val="0.93711741728486486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58562048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58562048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BA</a:t>
                </a:r>
              </a:p>
            </c:rich>
          </c:tx>
          <c:layout>
            <c:manualLayout>
              <c:xMode val="edge"/>
              <c:yMode val="edge"/>
              <c:x val="3.1368102796674228E-2"/>
              <c:y val="0.43110706098446555"/>
            </c:manualLayout>
          </c:layout>
          <c:overlay val="0"/>
          <c:spPr>
            <a:noFill/>
            <a:ln w="25400">
              <a:noFill/>
            </a:ln>
          </c:spPr>
        </c:title>
        <c:numFmt formatCode="0.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58559488"/>
        <c:crosses val="autoZero"/>
        <c:crossBetween val="between"/>
      </c:valAx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74922346973584331"/>
          <c:y val="7.500676339508193E-2"/>
          <c:w val="0.18439516489010302"/>
          <c:h val="0.39340708993654272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1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4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2">
    <c:autoUpdate val="0"/>
  </c:externalData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5905796150481191"/>
          <c:y val="5.1400554097404488E-2"/>
          <c:w val="0.82059558180227476"/>
          <c:h val="0.832619568387284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Sheet2!$A$27</c:f>
              <c:strCache>
                <c:ptCount val="1"/>
                <c:pt idx="0">
                  <c:v>Saw</c:v>
                </c:pt>
              </c:strCache>
            </c:strRef>
          </c:tx>
          <c:invertIfNegative val="0"/>
          <c:cat>
            <c:strRef>
              <c:f>Sheet2!$B$4:$D$4</c:f>
              <c:strCache>
                <c:ptCount val="3"/>
                <c:pt idx="0">
                  <c:v>L50032-222</c:v>
                </c:pt>
                <c:pt idx="1">
                  <c:v>L50032-229</c:v>
                </c:pt>
                <c:pt idx="2">
                  <c:v>L50032-232</c:v>
                </c:pt>
              </c:strCache>
            </c:strRef>
          </c:cat>
          <c:val>
            <c:numRef>
              <c:f>Sheet2!$B$27:$D$27</c:f>
              <c:numCache>
                <c:formatCode>General</c:formatCode>
                <c:ptCount val="3"/>
                <c:pt idx="0">
                  <c:v>926.65700000000015</c:v>
                </c:pt>
                <c:pt idx="1">
                  <c:v>791.47700000000009</c:v>
                </c:pt>
                <c:pt idx="2">
                  <c:v>434.964</c:v>
                </c:pt>
              </c:numCache>
            </c:numRef>
          </c:val>
        </c:ser>
        <c:ser>
          <c:idx val="1"/>
          <c:order val="1"/>
          <c:tx>
            <c:strRef>
              <c:f>Sheet2!$A$28</c:f>
              <c:strCache>
                <c:ptCount val="1"/>
                <c:pt idx="0">
                  <c:v>Veneer</c:v>
                </c:pt>
              </c:strCache>
            </c:strRef>
          </c:tx>
          <c:invertIfNegative val="0"/>
          <c:cat>
            <c:strRef>
              <c:f>Sheet2!$B$4:$D$4</c:f>
              <c:strCache>
                <c:ptCount val="3"/>
                <c:pt idx="0">
                  <c:v>L50032-222</c:v>
                </c:pt>
                <c:pt idx="1">
                  <c:v>L50032-229</c:v>
                </c:pt>
                <c:pt idx="2">
                  <c:v>L50032-232</c:v>
                </c:pt>
              </c:strCache>
            </c:strRef>
          </c:cat>
          <c:val>
            <c:numRef>
              <c:f>Sheet2!$B$28:$D$28</c:f>
              <c:numCache>
                <c:formatCode>General</c:formatCode>
                <c:ptCount val="3"/>
                <c:pt idx="0">
                  <c:v>213.28100000000001</c:v>
                </c:pt>
                <c:pt idx="1">
                  <c:v>0</c:v>
                </c:pt>
                <c:pt idx="2">
                  <c:v>208.60899999999998</c:v>
                </c:pt>
              </c:numCache>
            </c:numRef>
          </c:val>
        </c:ser>
        <c:ser>
          <c:idx val="2"/>
          <c:order val="2"/>
          <c:tx>
            <c:strRef>
              <c:f>Sheet2!$A$29</c:f>
              <c:strCache>
                <c:ptCount val="1"/>
                <c:pt idx="0">
                  <c:v>Pulp</c:v>
                </c:pt>
              </c:strCache>
            </c:strRef>
          </c:tx>
          <c:invertIfNegative val="0"/>
          <c:cat>
            <c:strRef>
              <c:f>Sheet2!$B$4:$D$4</c:f>
              <c:strCache>
                <c:ptCount val="3"/>
                <c:pt idx="0">
                  <c:v>L50032-222</c:v>
                </c:pt>
                <c:pt idx="1">
                  <c:v>L50032-229</c:v>
                </c:pt>
                <c:pt idx="2">
                  <c:v>L50032-232</c:v>
                </c:pt>
              </c:strCache>
            </c:strRef>
          </c:cat>
          <c:val>
            <c:numRef>
              <c:f>Sheet2!$B$29:$D$29</c:f>
              <c:numCache>
                <c:formatCode>General</c:formatCode>
                <c:ptCount val="3"/>
                <c:pt idx="0">
                  <c:v>419.62200000000001</c:v>
                </c:pt>
                <c:pt idx="1">
                  <c:v>209.917</c:v>
                </c:pt>
                <c:pt idx="2">
                  <c:v>69.691000000000003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58741120"/>
        <c:axId val="58742656"/>
      </c:barChart>
      <c:catAx>
        <c:axId val="58741120"/>
        <c:scaling>
          <c:orientation val="minMax"/>
        </c:scaling>
        <c:delete val="0"/>
        <c:axPos val="b"/>
        <c:majorTickMark val="none"/>
        <c:minorTickMark val="none"/>
        <c:tickLblPos val="nextTo"/>
        <c:crossAx val="58742656"/>
        <c:crosses val="autoZero"/>
        <c:auto val="1"/>
        <c:lblAlgn val="ctr"/>
        <c:lblOffset val="100"/>
        <c:noMultiLvlLbl val="0"/>
      </c:catAx>
      <c:valAx>
        <c:axId val="58742656"/>
        <c:scaling>
          <c:orientation val="minMax"/>
        </c:scaling>
        <c:delete val="0"/>
        <c:axPos val="l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Volume (m3)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58741120"/>
        <c:crosses val="autoZero"/>
        <c:crossBetween val="between"/>
        <c:majorUnit val="200"/>
        <c:minorUnit val="200"/>
      </c:valAx>
    </c:plotArea>
    <c:legend>
      <c:legendPos val="r"/>
      <c:layout>
        <c:manualLayout>
          <c:xMode val="edge"/>
          <c:yMode val="edge"/>
          <c:x val="0.83520909886264216"/>
          <c:y val="7.3498104403616218E-2"/>
          <c:w val="0.12867979002624672"/>
          <c:h val="0.25115157480314959"/>
        </c:manualLayout>
      </c:layout>
      <c:overlay val="0"/>
      <c:spPr>
        <a:solidFill>
          <a:schemeClr val="bg1"/>
        </a:solidFill>
        <a:ln>
          <a:solidFill>
            <a:schemeClr val="accent1"/>
          </a:solidFill>
        </a:ln>
      </c:spPr>
    </c:legend>
    <c:plotVisOnly val="1"/>
    <c:dispBlanksAs val="gap"/>
    <c:showDLblsOverMax val="0"/>
  </c:chart>
  <c:spPr>
    <a:solidFill>
      <a:srgbClr val="FFFFFF"/>
    </a:solidFill>
    <a:ln>
      <a:solidFill>
        <a:srgbClr val="00007D"/>
      </a:solidFill>
    </a:ln>
  </c:sp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2362729658792651"/>
          <c:y val="5.0925925925925923E-2"/>
          <c:w val="0.76866688538932626"/>
          <c:h val="0.83309419655876349"/>
        </c:manualLayout>
      </c:layout>
      <c:barChart>
        <c:barDir val="col"/>
        <c:grouping val="clustered"/>
        <c:varyColors val="0"/>
        <c:ser>
          <c:idx val="0"/>
          <c:order val="0"/>
          <c:tx>
            <c:v>Avg Value $/m3</c:v>
          </c:tx>
          <c:spPr>
            <a:solidFill>
              <a:schemeClr val="accent3"/>
            </a:solidFill>
          </c:spPr>
          <c:invertIfNegative val="0"/>
          <c:cat>
            <c:strRef>
              <c:f>Sheet2!$B$4:$D$4</c:f>
              <c:strCache>
                <c:ptCount val="3"/>
                <c:pt idx="0">
                  <c:v>L50032-222</c:v>
                </c:pt>
                <c:pt idx="1">
                  <c:v>L50032-229</c:v>
                </c:pt>
                <c:pt idx="2">
                  <c:v>L50032-232</c:v>
                </c:pt>
              </c:strCache>
            </c:strRef>
          </c:cat>
          <c:val>
            <c:numRef>
              <c:f>Sheet2!$B$15:$D$15</c:f>
              <c:numCache>
                <c:formatCode>_("$"* #,##0.00_);_("$"* \(#,##0.00\);_("$"* "-"??_);_(@_)</c:formatCode>
                <c:ptCount val="3"/>
                <c:pt idx="0">
                  <c:v>57.3807984303265</c:v>
                </c:pt>
                <c:pt idx="1">
                  <c:v>57.1305060745321</c:v>
                </c:pt>
                <c:pt idx="2">
                  <c:v>64.358792817245785</c:v>
                </c:pt>
              </c:numCache>
            </c:numRef>
          </c:val>
        </c:ser>
        <c:ser>
          <c:idx val="1"/>
          <c:order val="1"/>
          <c:tx>
            <c:v>Mark+Production $/m3</c:v>
          </c:tx>
          <c:spPr>
            <a:solidFill>
              <a:schemeClr val="accent2"/>
            </a:solidFill>
          </c:spPr>
          <c:invertIfNegative val="0"/>
          <c:cat>
            <c:strRef>
              <c:f>Sheet2!$B$4:$D$4</c:f>
              <c:strCache>
                <c:ptCount val="3"/>
                <c:pt idx="0">
                  <c:v>L50032-222</c:v>
                </c:pt>
                <c:pt idx="1">
                  <c:v>L50032-229</c:v>
                </c:pt>
                <c:pt idx="2">
                  <c:v>L50032-232</c:v>
                </c:pt>
              </c:strCache>
            </c:strRef>
          </c:cat>
          <c:val>
            <c:numRef>
              <c:f>Sheet2!$B$24:$D$24</c:f>
              <c:numCache>
                <c:formatCode>"$"#,##0.00</c:formatCode>
                <c:ptCount val="3"/>
                <c:pt idx="0">
                  <c:v>58.41729433456883</c:v>
                </c:pt>
                <c:pt idx="1">
                  <c:v>54.576365500030683</c:v>
                </c:pt>
                <c:pt idx="2">
                  <c:v>49.693143562440461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8768000"/>
        <c:axId val="58769792"/>
      </c:barChart>
      <c:catAx>
        <c:axId val="58768000"/>
        <c:scaling>
          <c:orientation val="minMax"/>
        </c:scaling>
        <c:delete val="0"/>
        <c:axPos val="b"/>
        <c:majorTickMark val="out"/>
        <c:minorTickMark val="none"/>
        <c:tickLblPos val="nextTo"/>
        <c:crossAx val="58769792"/>
        <c:crosses val="autoZero"/>
        <c:auto val="1"/>
        <c:lblAlgn val="ctr"/>
        <c:lblOffset val="100"/>
        <c:noMultiLvlLbl val="0"/>
      </c:catAx>
      <c:valAx>
        <c:axId val="5876979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$/m3</a:t>
                </a:r>
              </a:p>
            </c:rich>
          </c:tx>
          <c:layout/>
          <c:overlay val="0"/>
        </c:title>
        <c:numFmt formatCode="_(&quot;$&quot;* #,##0_);_(&quot;$&quot;* \(#,##0\);_(&quot;$&quot;* &quot;-&quot;_);_(@_)" sourceLinked="0"/>
        <c:majorTickMark val="out"/>
        <c:minorTickMark val="none"/>
        <c:tickLblPos val="nextTo"/>
        <c:crossAx val="587680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5755577427821519"/>
          <c:y val="3.6653178769320505E-2"/>
          <c:w val="0.23966644794400699"/>
          <c:h val="0.22298993875765524"/>
        </c:manualLayout>
      </c:layout>
      <c:overlay val="0"/>
      <c:spPr>
        <a:solidFill>
          <a:schemeClr val="bg1"/>
        </a:solidFill>
        <a:ln>
          <a:solidFill>
            <a:schemeClr val="accent1"/>
          </a:solidFill>
        </a:ln>
      </c:spPr>
    </c:legend>
    <c:plotVisOnly val="1"/>
    <c:dispBlanksAs val="gap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dLbls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Sheet2!$A$16:$A$23</c:f>
              <c:strCache>
                <c:ptCount val="8"/>
                <c:pt idx="0">
                  <c:v>Harvesting</c:v>
                </c:pt>
                <c:pt idx="1">
                  <c:v>Forwarding</c:v>
                </c:pt>
                <c:pt idx="2">
                  <c:v>Fall &amp; Skid OS</c:v>
                </c:pt>
                <c:pt idx="3">
                  <c:v>Loading</c:v>
                </c:pt>
                <c:pt idx="4">
                  <c:v>Trucking</c:v>
                </c:pt>
                <c:pt idx="5">
                  <c:v>Stumpage</c:v>
                </c:pt>
                <c:pt idx="6">
                  <c:v>Brokerage</c:v>
                </c:pt>
                <c:pt idx="7">
                  <c:v>Marking</c:v>
                </c:pt>
              </c:strCache>
            </c:strRef>
          </c:cat>
          <c:val>
            <c:numRef>
              <c:f>Sheet2!$E$16:$E$23</c:f>
              <c:numCache>
                <c:formatCode>"$"#,##0.00</c:formatCode>
                <c:ptCount val="8"/>
                <c:pt idx="0">
                  <c:v>23.016175765884931</c:v>
                </c:pt>
                <c:pt idx="1">
                  <c:v>10.296348533803023</c:v>
                </c:pt>
                <c:pt idx="2">
                  <c:v>1.1208783288101158</c:v>
                </c:pt>
                <c:pt idx="3">
                  <c:v>3.4817463340112558</c:v>
                </c:pt>
                <c:pt idx="4">
                  <c:v>9.3038771395185051</c:v>
                </c:pt>
                <c:pt idx="5">
                  <c:v>0.25</c:v>
                </c:pt>
                <c:pt idx="6">
                  <c:v>1.7647305768888937</c:v>
                </c:pt>
                <c:pt idx="7">
                  <c:v>6.1083287673575795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8015529308836395"/>
          <c:y val="5.1400554097404488E-2"/>
          <c:w val="0.78311001749781273"/>
          <c:h val="0.66754702537182853"/>
        </c:manualLayout>
      </c:layout>
      <c:barChart>
        <c:barDir val="col"/>
        <c:grouping val="clustered"/>
        <c:varyColors val="0"/>
        <c:ser>
          <c:idx val="0"/>
          <c:order val="0"/>
          <c:tx>
            <c:v>CB 222</c:v>
          </c:tx>
          <c:invertIfNegative val="0"/>
          <c:cat>
            <c:strRef>
              <c:f>Sheet2!$A$16:$A$23</c:f>
              <c:strCache>
                <c:ptCount val="8"/>
                <c:pt idx="0">
                  <c:v>Harvesting</c:v>
                </c:pt>
                <c:pt idx="1">
                  <c:v>Forwarding</c:v>
                </c:pt>
                <c:pt idx="2">
                  <c:v>Fall &amp; Skid OS</c:v>
                </c:pt>
                <c:pt idx="3">
                  <c:v>Loading</c:v>
                </c:pt>
                <c:pt idx="4">
                  <c:v>Trucking</c:v>
                </c:pt>
                <c:pt idx="5">
                  <c:v>Stumpage</c:v>
                </c:pt>
                <c:pt idx="6">
                  <c:v>Brokerage</c:v>
                </c:pt>
                <c:pt idx="7">
                  <c:v>Marking</c:v>
                </c:pt>
              </c:strCache>
            </c:strRef>
          </c:cat>
          <c:val>
            <c:numRef>
              <c:f>Sheet2!$B$16:$B$23</c:f>
              <c:numCache>
                <c:formatCode>"$"#,##0.00</c:formatCode>
                <c:ptCount val="8"/>
                <c:pt idx="0">
                  <c:v>24.468439816358458</c:v>
                </c:pt>
                <c:pt idx="1">
                  <c:v>9.6229064607966333</c:v>
                </c:pt>
                <c:pt idx="2">
                  <c:v>2.3532278334914976</c:v>
                </c:pt>
                <c:pt idx="3">
                  <c:v>3.7029675036548766</c:v>
                </c:pt>
                <c:pt idx="4">
                  <c:v>10.19</c:v>
                </c:pt>
                <c:pt idx="5">
                  <c:v>0.25</c:v>
                </c:pt>
                <c:pt idx="6">
                  <c:v>1.721423952909795</c:v>
                </c:pt>
                <c:pt idx="7">
                  <c:v>6.1083287673575795</c:v>
                </c:pt>
              </c:numCache>
            </c:numRef>
          </c:val>
        </c:ser>
        <c:ser>
          <c:idx val="1"/>
          <c:order val="1"/>
          <c:tx>
            <c:v>CB 229</c:v>
          </c:tx>
          <c:invertIfNegative val="0"/>
          <c:cat>
            <c:strRef>
              <c:f>Sheet2!$A$16:$A$23</c:f>
              <c:strCache>
                <c:ptCount val="8"/>
                <c:pt idx="0">
                  <c:v>Harvesting</c:v>
                </c:pt>
                <c:pt idx="1">
                  <c:v>Forwarding</c:v>
                </c:pt>
                <c:pt idx="2">
                  <c:v>Fall &amp; Skid OS</c:v>
                </c:pt>
                <c:pt idx="3">
                  <c:v>Loading</c:v>
                </c:pt>
                <c:pt idx="4">
                  <c:v>Trucking</c:v>
                </c:pt>
                <c:pt idx="5">
                  <c:v>Stumpage</c:v>
                </c:pt>
                <c:pt idx="6">
                  <c:v>Brokerage</c:v>
                </c:pt>
                <c:pt idx="7">
                  <c:v>Marking</c:v>
                </c:pt>
              </c:strCache>
            </c:strRef>
          </c:cat>
          <c:val>
            <c:numRef>
              <c:f>Sheet2!$C$16:$C$23</c:f>
              <c:numCache>
                <c:formatCode>"$"#,##0.00</c:formatCode>
                <c:ptCount val="8"/>
                <c:pt idx="0">
                  <c:v>24.685563638723981</c:v>
                </c:pt>
                <c:pt idx="1">
                  <c:v>10.20825947802815</c:v>
                </c:pt>
                <c:pt idx="2">
                  <c:v>0</c:v>
                </c:pt>
                <c:pt idx="3">
                  <c:v>3.3702984336850093</c:v>
                </c:pt>
                <c:pt idx="4">
                  <c:v>8.24</c:v>
                </c:pt>
                <c:pt idx="5">
                  <c:v>0.25</c:v>
                </c:pt>
                <c:pt idx="6">
                  <c:v>1.7139151822359628</c:v>
                </c:pt>
                <c:pt idx="7">
                  <c:v>6.1083287673575795</c:v>
                </c:pt>
              </c:numCache>
            </c:numRef>
          </c:val>
        </c:ser>
        <c:ser>
          <c:idx val="2"/>
          <c:order val="2"/>
          <c:tx>
            <c:v>CB 232</c:v>
          </c:tx>
          <c:invertIfNegative val="0"/>
          <c:cat>
            <c:strRef>
              <c:f>Sheet2!$A$16:$A$23</c:f>
              <c:strCache>
                <c:ptCount val="8"/>
                <c:pt idx="0">
                  <c:v>Harvesting</c:v>
                </c:pt>
                <c:pt idx="1">
                  <c:v>Forwarding</c:v>
                </c:pt>
                <c:pt idx="2">
                  <c:v>Fall &amp; Skid OS</c:v>
                </c:pt>
                <c:pt idx="3">
                  <c:v>Loading</c:v>
                </c:pt>
                <c:pt idx="4">
                  <c:v>Trucking</c:v>
                </c:pt>
                <c:pt idx="5">
                  <c:v>Stumpage</c:v>
                </c:pt>
                <c:pt idx="6">
                  <c:v>Brokerage</c:v>
                </c:pt>
                <c:pt idx="7">
                  <c:v>Marking</c:v>
                </c:pt>
              </c:strCache>
            </c:strRef>
          </c:cat>
          <c:val>
            <c:numRef>
              <c:f>Sheet2!$D$16:$D$23</c:f>
              <c:numCache>
                <c:formatCode>"$"#,##0.00</c:formatCode>
                <c:ptCount val="8"/>
                <c:pt idx="0">
                  <c:v>17.49702774849144</c:v>
                </c:pt>
                <c:pt idx="1">
                  <c:v>11.892511047802778</c:v>
                </c:pt>
                <c:pt idx="2">
                  <c:v>0</c:v>
                </c:pt>
                <c:pt idx="3">
                  <c:v>3.1545122142712936</c:v>
                </c:pt>
                <c:pt idx="4">
                  <c:v>8.86</c:v>
                </c:pt>
                <c:pt idx="5">
                  <c:v>0.25</c:v>
                </c:pt>
                <c:pt idx="6">
                  <c:v>1.9307637845173735</c:v>
                </c:pt>
                <c:pt idx="7">
                  <c:v>6.1083287673575795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761664"/>
        <c:axId val="45763200"/>
      </c:barChart>
      <c:catAx>
        <c:axId val="45761664"/>
        <c:scaling>
          <c:orientation val="minMax"/>
        </c:scaling>
        <c:delete val="0"/>
        <c:axPos val="b"/>
        <c:majorTickMark val="out"/>
        <c:minorTickMark val="none"/>
        <c:tickLblPos val="nextTo"/>
        <c:crossAx val="45763200"/>
        <c:crosses val="autoZero"/>
        <c:auto val="1"/>
        <c:lblAlgn val="ctr"/>
        <c:lblOffset val="100"/>
        <c:noMultiLvlLbl val="0"/>
      </c:catAx>
      <c:valAx>
        <c:axId val="4576320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Cost ($/m3)</a:t>
                </a:r>
              </a:p>
            </c:rich>
          </c:tx>
          <c:layout/>
          <c:overlay val="0"/>
        </c:title>
        <c:numFmt formatCode="&quot;$&quot;#,##0.00" sourceLinked="1"/>
        <c:majorTickMark val="out"/>
        <c:minorTickMark val="none"/>
        <c:tickLblPos val="nextTo"/>
        <c:crossAx val="457616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3270975503062128"/>
          <c:y val="5.9609215514727337E-2"/>
          <c:w val="0.12562357830271217"/>
          <c:h val="0.25115157480314959"/>
        </c:manualLayout>
      </c:layout>
      <c:overlay val="0"/>
      <c:spPr>
        <a:solidFill>
          <a:schemeClr val="bg1"/>
        </a:solidFill>
        <a:ln>
          <a:solidFill>
            <a:schemeClr val="accent1"/>
          </a:solidFill>
        </a:ln>
      </c:spPr>
    </c:legend>
    <c:plotVisOnly val="1"/>
    <c:dispBlanksAs val="gap"/>
    <c:showDLblsOverMax val="0"/>
  </c:chart>
  <c:spPr>
    <a:solidFill>
      <a:srgbClr val="FFFFFF"/>
    </a:solidFill>
    <a:ln>
      <a:solidFill>
        <a:srgbClr val="00007D"/>
      </a:solidFill>
    </a:ln>
  </c:spPr>
  <c:externalData r:id="rId2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0.29401</cdr:x>
      <cdr:y>0.15708</cdr:y>
    </cdr:from>
    <cdr:to>
      <cdr:x>0.79569</cdr:x>
      <cdr:y>0.31598</cdr:y>
    </cdr:to>
    <cdr:sp macro="" textlink="">
      <cdr:nvSpPr>
        <cdr:cNvPr id="3073" name="Text 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194612" y="753067"/>
          <a:ext cx="3744679" cy="76174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wrap="none" lIns="18288" tIns="22860" rIns="18288" bIns="0" anchor="t" upright="1">
          <a:spAutoFit/>
        </a:bodyPr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sz="1600" b="1" i="0" u="none" strike="noStrike" baseline="0" dirty="0" smtClean="0">
              <a:solidFill>
                <a:srgbClr val="000000"/>
              </a:solidFill>
              <a:latin typeface="Arial"/>
              <a:cs typeface="Arial"/>
            </a:rPr>
            <a:t>CB 222</a:t>
          </a:r>
          <a:br>
            <a:rPr lang="en-US" sz="1600" b="1" i="0" u="none" strike="noStrike" baseline="0" dirty="0" smtClean="0">
              <a:solidFill>
                <a:srgbClr val="000000"/>
              </a:solidFill>
              <a:latin typeface="Arial"/>
              <a:cs typeface="Arial"/>
            </a:rPr>
          </a:br>
          <a:r>
            <a:rPr lang="en-US" sz="1600" b="1" i="0" u="none" strike="noStrike" baseline="0" dirty="0" smtClean="0">
              <a:solidFill>
                <a:srgbClr val="000000"/>
              </a:solidFill>
              <a:latin typeface="Arial"/>
              <a:cs typeface="Arial"/>
            </a:rPr>
            <a:t>Existing</a:t>
          </a:r>
          <a:r>
            <a:rPr lang="en-US" sz="1600" b="1" i="0" u="none" strike="noStrike" baseline="0" dirty="0">
              <a:solidFill>
                <a:srgbClr val="000000"/>
              </a:solidFill>
              <a:latin typeface="Arial"/>
              <a:cs typeface="Arial"/>
            </a:rPr>
            <a:t>, Long Term Target (LTT) and </a:t>
          </a:r>
        </a:p>
        <a:p xmlns:a="http://schemas.openxmlformats.org/drawingml/2006/main">
          <a:pPr algn="ctr" rtl="0">
            <a:defRPr sz="1000"/>
          </a:pPr>
          <a:r>
            <a:rPr lang="en-US" sz="1600" b="1" i="0" u="none" strike="noStrike" baseline="0" dirty="0" smtClean="0">
              <a:solidFill>
                <a:srgbClr val="000000"/>
              </a:solidFill>
              <a:latin typeface="Arial"/>
              <a:cs typeface="Arial"/>
            </a:rPr>
            <a:t>Prescribed </a:t>
          </a:r>
          <a:r>
            <a:rPr lang="en-US" sz="1600" b="1" i="0" u="none" strike="noStrike" baseline="0" dirty="0">
              <a:solidFill>
                <a:srgbClr val="000000"/>
              </a:solidFill>
              <a:latin typeface="Arial"/>
              <a:cs typeface="Arial"/>
            </a:rPr>
            <a:t>Stand Structure (PRSC)</a:t>
          </a:r>
        </a:p>
      </cdr:txBody>
    </cdr:sp>
  </cdr:relSizeAnchor>
  <cdr:relSizeAnchor xmlns:cdr="http://schemas.openxmlformats.org/drawingml/2006/chartDrawing">
    <cdr:from>
      <cdr:x>0.63425</cdr:x>
      <cdr:y>0.60725</cdr:y>
    </cdr:from>
    <cdr:to>
      <cdr:x>0.70512</cdr:x>
      <cdr:y>0.62899</cdr:y>
    </cdr:to>
    <cdr:sp macro="" textlink="">
      <cdr:nvSpPr>
        <cdr:cNvPr id="3074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328366" y="3192799"/>
          <a:ext cx="595356" cy="11432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wrap="none" lIns="18288" tIns="18288" rIns="0" bIns="0" anchor="t" upright="1">
          <a:spAutoFit/>
        </a:bodyPr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650" b="0" i="0" u="none" strike="noStrike" baseline="0">
              <a:solidFill>
                <a:srgbClr val="000000"/>
              </a:solidFill>
              <a:latin typeface="Arial"/>
              <a:cs typeface="Arial"/>
            </a:rPr>
            <a:t>Dc = deciduous</a:t>
          </a:r>
        </a:p>
      </cdr:txBody>
    </cdr:sp>
  </cdr:relSizeAnchor>
  <cdr:relSizeAnchor xmlns:cdr="http://schemas.openxmlformats.org/drawingml/2006/chartDrawing">
    <cdr:from>
      <cdr:x>0.30857</cdr:x>
      <cdr:y>0.64272</cdr:y>
    </cdr:from>
    <cdr:to>
      <cdr:x>0.64711</cdr:x>
      <cdr:y>0.72979</cdr:y>
    </cdr:to>
    <cdr:grpSp>
      <cdr:nvGrpSpPr>
        <cdr:cNvPr id="4" name="Group 3"/>
        <cdr:cNvGrpSpPr/>
      </cdr:nvGrpSpPr>
      <cdr:grpSpPr>
        <a:xfrm xmlns:a="http://schemas.openxmlformats.org/drawingml/2006/main">
          <a:off x="2303255" y="3081241"/>
          <a:ext cx="2526960" cy="417419"/>
          <a:chOff x="3081131" y="4880113"/>
          <a:chExt cx="2526992" cy="417444"/>
        </a:xfrm>
      </cdr:grpSpPr>
      <cdr:sp macro="" textlink="">
        <cdr:nvSpPr>
          <cdr:cNvPr id="5" name="TextBox 8"/>
          <cdr:cNvSpPr txBox="1"/>
        </cdr:nvSpPr>
        <cdr:spPr>
          <a:xfrm xmlns:a="http://schemas.openxmlformats.org/drawingml/2006/main">
            <a:off x="3438939" y="4880113"/>
            <a:ext cx="2169184" cy="338554"/>
          </a:xfrm>
          <a:prstGeom xmlns:a="http://schemas.openxmlformats.org/drawingml/2006/main" prst="rect">
            <a:avLst/>
          </a:prstGeom>
          <a:noFill xmlns:a="http://schemas.openxmlformats.org/drawingml/2006/main"/>
        </cdr:spPr>
        <cdr:txBody>
          <a:bodyPr xmlns:a="http://schemas.openxmlformats.org/drawingml/2006/main" wrap="none" rtlCol="0">
            <a:spAutoFit/>
          </a:bodyPr>
          <a:lstStyle xmlns:a="http://schemas.openxmlformats.org/drawingml/2006/main">
            <a:defPPr>
              <a:defRPr lang="en-CA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 xmlns:a="http://schemas.openxmlformats.org/drawingml/2006/main">
            <a:r>
              <a:rPr lang="en-CA" sz="1600" dirty="0" smtClean="0"/>
              <a:t>Marking Rule: Cut 1/3</a:t>
            </a:r>
            <a:endParaRPr lang="en-CA" sz="1600" dirty="0"/>
          </a:p>
        </cdr:txBody>
      </cdr:sp>
      <cdr:cxnSp macro="">
        <cdr:nvCxnSpPr>
          <cdr:cNvPr id="6" name="Straight Arrow Connector 5"/>
          <cdr:cNvCxnSpPr>
            <a:stCxn xmlns:a="http://schemas.openxmlformats.org/drawingml/2006/main" id="5" idx="1"/>
          </cdr:cNvCxnSpPr>
        </cdr:nvCxnSpPr>
        <cdr:spPr bwMode="auto">
          <a:xfrm xmlns:a="http://schemas.openxmlformats.org/drawingml/2006/main" flipH="1" flipV="1">
            <a:off x="3081131" y="4949687"/>
            <a:ext cx="357808" cy="99703"/>
          </a:xfrm>
          <a:prstGeom xmlns:a="http://schemas.openxmlformats.org/drawingml/2006/main" prst="straightConnector1">
            <a:avLst/>
          </a:prstGeom>
          <a:solidFill xmlns:a="http://schemas.openxmlformats.org/drawingml/2006/main">
            <a:schemeClr val="accent1"/>
          </a:solidFill>
          <a:ln xmlns:a="http://schemas.openxmlformats.org/drawingml/2006/main" w="12700" cap="sq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 xmlns:a="http://schemas.openxmlformats.org/drawingml/2006/main"/>
        </cdr:spPr>
      </cdr:cxnSp>
      <cdr:cxnSp macro="">
        <cdr:nvCxnSpPr>
          <cdr:cNvPr id="7" name="Straight Arrow Connector 6"/>
          <cdr:cNvCxnSpPr/>
        </cdr:nvCxnSpPr>
        <cdr:spPr bwMode="auto">
          <a:xfrm xmlns:a="http://schemas.openxmlformats.org/drawingml/2006/main" flipH="1">
            <a:off x="3081131" y="5049390"/>
            <a:ext cx="357808" cy="248167"/>
          </a:xfrm>
          <a:prstGeom xmlns:a="http://schemas.openxmlformats.org/drawingml/2006/main" prst="straightConnector1">
            <a:avLst/>
          </a:prstGeom>
          <a:solidFill xmlns:a="http://schemas.openxmlformats.org/drawingml/2006/main">
            <a:schemeClr val="accent1"/>
          </a:solidFill>
          <a:ln xmlns:a="http://schemas.openxmlformats.org/drawingml/2006/main" w="12700" cap="sq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 xmlns:a="http://schemas.openxmlformats.org/drawingml/2006/main"/>
        </cdr:spPr>
      </cdr:cxnSp>
    </cdr:grp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0.22501</cdr:x>
      <cdr:y>0.0702</cdr:y>
    </cdr:from>
    <cdr:to>
      <cdr:x>0.73243</cdr:x>
      <cdr:y>0.12639</cdr:y>
    </cdr:to>
    <cdr:sp macro="" textlink="">
      <cdr:nvSpPr>
        <cdr:cNvPr id="3073" name="Text 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890294" y="369780"/>
          <a:ext cx="4262855" cy="29597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wrap="square" lIns="18288" tIns="22860" rIns="18288" bIns="0" anchor="t" upright="1">
          <a:spAutoFit/>
        </a:bodyPr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sz="925" b="1" i="0" u="none" strike="noStrike" baseline="0">
              <a:solidFill>
                <a:srgbClr val="000000"/>
              </a:solidFill>
              <a:latin typeface="Arial"/>
              <a:cs typeface="Arial"/>
            </a:rPr>
            <a:t>Inital, Long Term Target (LTT), Prescribed (PRSC)</a:t>
          </a:r>
        </a:p>
        <a:p xmlns:a="http://schemas.openxmlformats.org/drawingml/2006/main">
          <a:pPr algn="ctr" rtl="0">
            <a:defRPr sz="1000"/>
          </a:pPr>
          <a:r>
            <a:rPr lang="en-US" sz="925" b="1" i="0" u="none" strike="noStrike" baseline="0">
              <a:solidFill>
                <a:srgbClr val="000000"/>
              </a:solidFill>
              <a:latin typeface="Arial"/>
              <a:cs typeface="Arial"/>
            </a:rPr>
            <a:t>and Final Stand Structure from Cruise Data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0.22501</cdr:x>
      <cdr:y>0.0702</cdr:y>
    </cdr:from>
    <cdr:to>
      <cdr:x>0.73243</cdr:x>
      <cdr:y>0.1266</cdr:y>
    </cdr:to>
    <cdr:sp macro="" textlink="">
      <cdr:nvSpPr>
        <cdr:cNvPr id="3073" name="Text 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888177" y="368429"/>
          <a:ext cx="4258028" cy="29597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wrap="square" lIns="18288" tIns="22860" rIns="18288" bIns="0" anchor="t" upright="1">
          <a:spAutoFit/>
        </a:bodyPr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sz="925" b="1" i="0" u="none" strike="noStrike" baseline="0">
              <a:solidFill>
                <a:srgbClr val="000000"/>
              </a:solidFill>
              <a:latin typeface="Arial"/>
              <a:cs typeface="Arial"/>
            </a:rPr>
            <a:t>Inital, Long Term Target (LTT), Prescribed (PRSC)</a:t>
          </a:r>
        </a:p>
        <a:p xmlns:a="http://schemas.openxmlformats.org/drawingml/2006/main">
          <a:pPr algn="ctr" rtl="0">
            <a:defRPr sz="1000"/>
          </a:pPr>
          <a:r>
            <a:rPr lang="en-US" sz="925" b="1" i="0" u="none" strike="noStrike" baseline="0">
              <a:solidFill>
                <a:srgbClr val="000000"/>
              </a:solidFill>
              <a:latin typeface="Arial"/>
              <a:cs typeface="Arial"/>
            </a:rPr>
            <a:t>and Final Stand Structure from Cruise Data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"/>
              </a:defRPr>
            </a:lvl1pPr>
          </a:lstStyle>
          <a:p>
            <a:endParaRPr lang="en-US" altLang="en-US"/>
          </a:p>
        </p:txBody>
      </p:sp>
      <p:sp>
        <p:nvSpPr>
          <p:cNvPr id="59395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/>
              </a:defRPr>
            </a:lvl1pPr>
          </a:lstStyle>
          <a:p>
            <a:endParaRPr lang="en-US" altLang="en-US"/>
          </a:p>
        </p:txBody>
      </p:sp>
      <p:sp>
        <p:nvSpPr>
          <p:cNvPr id="59396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"/>
              </a:defRPr>
            </a:lvl1pPr>
          </a:lstStyle>
          <a:p>
            <a:endParaRPr lang="en-US" altLang="en-US"/>
          </a:p>
        </p:txBody>
      </p:sp>
      <p:sp>
        <p:nvSpPr>
          <p:cNvPr id="59397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/>
              </a:defRPr>
            </a:lvl1pPr>
          </a:lstStyle>
          <a:p>
            <a:fld id="{C767D4FE-7080-4B4F-8C56-DC2A6E06AD3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602936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50AA9336-65C2-46D1-A347-EABE9F3DFC4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958228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AA9336-65C2-46D1-A347-EABE9F3DFC48}" type="slidenum">
              <a:rPr lang="en-US" altLang="en-US" smtClean="0"/>
              <a:pPr/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186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93187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93188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 sz="2400">
                <a:latin typeface="Times New Roman" pitchFamily="18" charset="0"/>
              </a:endParaRPr>
            </a:p>
          </p:txBody>
        </p:sp>
        <p:grpSp>
          <p:nvGrpSpPr>
            <p:cNvPr id="93189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93190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93191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93192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93193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93194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93195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93196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93197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93198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93199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en-US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93200" name="Rectangle 16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3201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3202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2D8A1C5-1EEA-48E0-8EF2-C9AF2ADC703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3203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3204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pic>
        <p:nvPicPr>
          <p:cNvPr id="22" name="Picture 21" descr="s4u_b.gif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1715" y="4281557"/>
            <a:ext cx="1116465" cy="176908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4645981-6B4D-4D65-A51F-7922D61D4E4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A1A29E2-F391-43B8-8D53-507E68091DB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6B11DC6-FF1C-4457-BBEB-E590759FFAA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6F749DA-1DFE-4385-8323-D9673B56B3A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4EA03ED-3D8C-48CE-A4C1-0A4CA09EFCC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22D4176-75FF-4AA8-99E3-6AAA740D302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DB54757-6C91-4892-BE31-77D27226696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A162953-1C5A-43CE-8C41-914770479A9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340E0FC-365C-4E53-9CA4-12F47433FA4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3B86562-5AAD-47A5-B53A-DA8FD9A4CE0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endParaRPr lang="en-US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Black" pitchFamily="34" charset="0"/>
              </a:defRPr>
            </a:lvl1pPr>
          </a:lstStyle>
          <a:p>
            <a:fld id="{7EF27C80-2DB4-45C8-AAF7-3EEE30AE9145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92164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92165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92166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92167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>
                <a:solidFill>
                  <a:schemeClr val="hlink"/>
                </a:solidFill>
              </a:endParaRPr>
            </a:p>
          </p:txBody>
        </p:sp>
        <p:sp>
          <p:nvSpPr>
            <p:cNvPr id="92168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>
                <a:solidFill>
                  <a:schemeClr val="hlink"/>
                </a:solidFill>
              </a:endParaRPr>
            </a:p>
          </p:txBody>
        </p:sp>
        <p:sp>
          <p:nvSpPr>
            <p:cNvPr id="92169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>
                <a:solidFill>
                  <a:schemeClr val="accent2"/>
                </a:solidFill>
              </a:endParaRPr>
            </a:p>
          </p:txBody>
        </p:sp>
        <p:sp>
          <p:nvSpPr>
            <p:cNvPr id="92170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>
                <a:solidFill>
                  <a:schemeClr val="hlink"/>
                </a:solidFill>
              </a:endParaRPr>
            </a:p>
          </p:txBody>
        </p:sp>
        <p:sp>
          <p:nvSpPr>
            <p:cNvPr id="92171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92172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>
                <a:solidFill>
                  <a:schemeClr val="accent2"/>
                </a:solidFill>
              </a:endParaRPr>
            </a:p>
          </p:txBody>
        </p:sp>
        <p:sp>
          <p:nvSpPr>
            <p:cNvPr id="92173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>
                <a:solidFill>
                  <a:schemeClr val="accent2"/>
                </a:solidFill>
              </a:endParaRPr>
            </a:p>
          </p:txBody>
        </p:sp>
      </p:grpSp>
      <p:sp>
        <p:nvSpPr>
          <p:cNvPr id="92174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9217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pic>
        <p:nvPicPr>
          <p:cNvPr id="18" name="Picture 17" descr="AFRF_2010UBCblue.jpg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136"/>
          <a:stretch>
            <a:fillRect/>
          </a:stretch>
        </p:blipFill>
        <p:spPr>
          <a:xfrm>
            <a:off x="188686" y="6125030"/>
            <a:ext cx="2728685" cy="53702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/>
          <a:p>
            <a:fld id="{00574A99-256F-4C1B-B26B-6825A76F31D7}" type="slidenum">
              <a:rPr lang="en-US"/>
              <a:pPr/>
              <a:t>1</a:t>
            </a:fld>
            <a:endParaRPr lang="en-US"/>
          </a:p>
        </p:txBody>
      </p:sp>
      <p:sp>
        <p:nvSpPr>
          <p:cNvPr id="808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172200" cy="2235200"/>
          </a:xfrm>
        </p:spPr>
        <p:txBody>
          <a:bodyPr>
            <a:noAutofit/>
          </a:bodyPr>
          <a:lstStyle/>
          <a:p>
            <a:r>
              <a:rPr lang="en-CA" sz="4000" b="1" dirty="0"/>
              <a:t>Lessons Learned On the Second Entry in a Cariboo Mule Deer Winter </a:t>
            </a:r>
            <a:r>
              <a:rPr lang="en-CA" sz="4000" b="1" dirty="0" smtClean="0"/>
              <a:t>Range</a:t>
            </a:r>
            <a:endParaRPr lang="en-CA" sz="4000" dirty="0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3600" dirty="0" smtClean="0"/>
              <a:t>Alex </a:t>
            </a:r>
            <a:r>
              <a:rPr lang="en-GB" sz="3600" dirty="0"/>
              <a:t>Fraser Research </a:t>
            </a:r>
            <a:r>
              <a:rPr lang="en-GB" sz="3600" dirty="0" smtClean="0"/>
              <a:t>Forest</a:t>
            </a:r>
          </a:p>
          <a:p>
            <a:pPr>
              <a:lnSpc>
                <a:spcPct val="80000"/>
              </a:lnSpc>
            </a:pPr>
            <a:r>
              <a:rPr lang="en-GB" sz="2400" dirty="0" smtClean="0"/>
              <a:t>Ken Day, Manager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352550" y="6237090"/>
            <a:ext cx="66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 smtClean="0"/>
              <a:t>SISCO Winter Workshop, February 10, 2015 | Kamloops, </a:t>
            </a:r>
            <a:r>
              <a:rPr lang="en-CA" dirty="0"/>
              <a:t>BC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EP903 – Coordination of Timber and Mule Deer Management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CA" dirty="0" smtClean="0"/>
              <a:t>Acknowledgements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CA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B11DC6-FF1C-4457-BBEB-E590759FFAA3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1026" name="Picture 2" descr="S:\Photos\Field School\F351 2003\Deb's Pics\August 282003 f351 019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2484397"/>
            <a:ext cx="5605670" cy="42046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S:\Photos\Field School\F351 2005\Michaela Waterhouse F351 2005 pano 2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977885" y="2872091"/>
            <a:ext cx="7166113" cy="34292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end\Dropbox\White Sand Cove 2014\P5290235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57191" y="2136912"/>
            <a:ext cx="3299931" cy="4721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025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Three Cutblocks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CA" dirty="0" smtClean="0"/>
              <a:t>As established 1984</a:t>
            </a:r>
          </a:p>
          <a:p>
            <a:pPr lvl="1"/>
            <a:r>
              <a:rPr lang="en-CA" dirty="0" smtClean="0"/>
              <a:t>Paired blocks with controls</a:t>
            </a:r>
          </a:p>
          <a:p>
            <a:pPr lvl="1"/>
            <a:r>
              <a:rPr lang="en-CA" dirty="0" smtClean="0"/>
              <a:t>Remeasured cruise plots harvest and control</a:t>
            </a:r>
          </a:p>
          <a:p>
            <a:pPr lvl="1"/>
            <a:r>
              <a:rPr lang="en-CA" dirty="0" smtClean="0"/>
              <a:t>Re-established track transects and re-measured pre-harvest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4EA03ED-3D8C-48CE-A4C1-0A4CA09EFCC6}" type="slidenum">
              <a:rPr lang="en-US" smtClean="0"/>
              <a:pPr/>
              <a:t>3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4683783" y="1540565"/>
            <a:ext cx="4460217" cy="5317435"/>
            <a:chOff x="4683783" y="1540565"/>
            <a:chExt cx="4460217" cy="5317435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3783" y="1540565"/>
              <a:ext cx="4460217" cy="5317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8169965" y="4401450"/>
              <a:ext cx="954107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CA" dirty="0" smtClean="0"/>
                <a:t>38.4 ha</a:t>
              </a:r>
              <a:br>
                <a:rPr lang="en-CA" dirty="0" smtClean="0"/>
              </a:br>
              <a:r>
                <a:rPr lang="en-CA" dirty="0" smtClean="0"/>
                <a:t>IDFxm</a:t>
              </a:r>
              <a:endParaRPr lang="en-CA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159536" y="3009109"/>
              <a:ext cx="954107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CA" dirty="0" smtClean="0"/>
                <a:t>17.9 ha</a:t>
              </a:r>
              <a:br>
                <a:rPr lang="en-CA" dirty="0" smtClean="0"/>
              </a:br>
              <a:r>
                <a:rPr lang="en-CA" dirty="0" smtClean="0"/>
                <a:t>IDFdk3</a:t>
              </a:r>
              <a:endParaRPr lang="en-CA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999515" y="4869310"/>
              <a:ext cx="954107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CA" dirty="0" smtClean="0"/>
                <a:t>38.2 ha</a:t>
              </a:r>
              <a:br>
                <a:rPr lang="en-CA" dirty="0" smtClean="0"/>
              </a:br>
              <a:r>
                <a:rPr lang="en-CA" dirty="0" smtClean="0"/>
                <a:t>IDFxm</a:t>
              </a:r>
              <a:endParaRPr lang="en-CA" dirty="0"/>
            </a:p>
          </p:txBody>
        </p:sp>
      </p:grpSp>
    </p:spTree>
    <p:extLst>
      <p:ext uri="{BB962C8B-B14F-4D97-AF65-F5344CB8AC3E}">
        <p14:creationId xmlns:p14="http://schemas.microsoft.com/office/powerpoint/2010/main" val="1383716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Mule Deer Winter Range Cariboo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819650" cy="3886200"/>
          </a:xfrm>
        </p:spPr>
        <p:txBody>
          <a:bodyPr>
            <a:normAutofit/>
          </a:bodyPr>
          <a:lstStyle/>
          <a:p>
            <a:r>
              <a:rPr lang="en-US" dirty="0" smtClean="0"/>
              <a:t>History</a:t>
            </a:r>
          </a:p>
          <a:p>
            <a:r>
              <a:rPr lang="en-US" dirty="0" smtClean="0"/>
              <a:t>Guidance</a:t>
            </a:r>
          </a:p>
          <a:p>
            <a:r>
              <a:rPr lang="en-US" dirty="0" smtClean="0"/>
              <a:t>GAR</a:t>
            </a:r>
            <a:r>
              <a:rPr lang="en-US" baseline="0" dirty="0" smtClean="0"/>
              <a:t> Order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B11DC6-FF1C-4457-BBEB-E590759FFAA3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3074" name="Picture 2" descr="C:\Users\kend\AppData\Local\Microsoft\Windows\Temporary Internet Files\Content.Outlook\00X2E08L\DOC012815-01282015155002-0001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04861" y="1192697"/>
            <a:ext cx="4094922" cy="3051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kend\AppData\Local\Microsoft\Windows\Temporary Internet Files\Content.Outlook\00X2E08L\DOC012815-01282015155002-0002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0311105">
            <a:off x="1698277" y="3421155"/>
            <a:ext cx="2626417" cy="30623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98687">
            <a:off x="4881726" y="3390655"/>
            <a:ext cx="2317033" cy="31839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C:\Users\kend\AppData\Local\Microsoft\Windows\Temporary Internet Files\Content.Outlook\00X2E08L\DOC012815-01282015160257-0001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2261" y="1192697"/>
            <a:ext cx="4320121" cy="55857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2007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34" y="606287"/>
            <a:ext cx="9096866" cy="61676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C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Basic Tenets</a:t>
            </a:r>
            <a:endParaRPr lang="en-CA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CA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Snow Interception</a:t>
            </a:r>
          </a:p>
          <a:p>
            <a:r>
              <a:rPr lang="en-CA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Food</a:t>
            </a:r>
          </a:p>
          <a:p>
            <a:r>
              <a:rPr lang="en-CA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Security and thermal cover</a:t>
            </a:r>
          </a:p>
          <a:p>
            <a:r>
              <a:rPr lang="en-CA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High, Medium and Low Habitat</a:t>
            </a:r>
            <a:endParaRPr lang="en-CA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CA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Continuous supply of Douglas-fir</a:t>
            </a:r>
          </a:p>
          <a:p>
            <a:r>
              <a:rPr lang="en-CA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Proximity to spring range</a:t>
            </a:r>
          </a:p>
          <a:p>
            <a:r>
              <a:rPr lang="en-CA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Slope, aspect, </a:t>
            </a:r>
            <a:r>
              <a:rPr lang="en-CA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topography</a:t>
            </a:r>
            <a:endParaRPr lang="en-CA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B11DC6-FF1C-4457-BBEB-E590759FFAA3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37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Silvicultural Approach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CA" dirty="0" smtClean="0"/>
              <a:t>Management Objective:</a:t>
            </a:r>
          </a:p>
          <a:p>
            <a:pPr lvl="1"/>
            <a:r>
              <a:rPr lang="en-CA" dirty="0" smtClean="0"/>
              <a:t>Continuous supply of large, wide crowned Douglas-fir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CA" dirty="0" smtClean="0"/>
              <a:t>Strategy</a:t>
            </a:r>
          </a:p>
          <a:p>
            <a:pPr lvl="1"/>
            <a:r>
              <a:rPr lang="en-CA" dirty="0" smtClean="0"/>
              <a:t>Clumpy Single Tree Selection</a:t>
            </a:r>
          </a:p>
          <a:p>
            <a:pPr lvl="1"/>
            <a:r>
              <a:rPr lang="en-CA" dirty="0" err="1" smtClean="0"/>
              <a:t>BDq</a:t>
            </a:r>
            <a:r>
              <a:rPr lang="en-CA" dirty="0" smtClean="0"/>
              <a:t> regulation</a:t>
            </a:r>
          </a:p>
          <a:p>
            <a:pPr lvl="1"/>
            <a:r>
              <a:rPr lang="en-CA" dirty="0" smtClean="0"/>
              <a:t>Regeneration gaps up to 1 tree length in diameter</a:t>
            </a:r>
          </a:p>
          <a:p>
            <a:pPr lvl="1"/>
            <a:r>
              <a:rPr lang="en-CA" dirty="0" smtClean="0"/>
              <a:t>Retain clumpy structure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B11DC6-FF1C-4457-BBEB-E590759FFAA3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" y="4257675"/>
            <a:ext cx="3200400" cy="2400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23761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Target and Prescribed Stand Structure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B11DC6-FF1C-4457-BBEB-E590759FFAA3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9708" y="1795580"/>
            <a:ext cx="8119649" cy="4899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1" name="Chart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1811278"/>
              </p:ext>
            </p:extLst>
          </p:nvPr>
        </p:nvGraphicFramePr>
        <p:xfrm>
          <a:off x="717688" y="1795580"/>
          <a:ext cx="7464287" cy="47940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41090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Mark to Cut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B11DC6-FF1C-4457-BBEB-E590759FFAA3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5122" name="Picture 2" descr="S:\Photos\Cutblocks\CB 222\2014-05-20 13.09.0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4043" y="2379744"/>
            <a:ext cx="2713383" cy="36178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01009" y="1519334"/>
            <a:ext cx="6042990" cy="5338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817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Map Existing and Planned Skid Trails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4EA03ED-3D8C-48CE-A4C1-0A4CA09EFCC6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4009" y="1309296"/>
            <a:ext cx="4899990" cy="5548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Area of trails is </a:t>
            </a:r>
            <a:br>
              <a:rPr lang="en-CA" dirty="0" smtClean="0"/>
            </a:br>
            <a:r>
              <a:rPr lang="en-CA" dirty="0" smtClean="0"/>
              <a:t>limited in GAR Order</a:t>
            </a:r>
          </a:p>
          <a:p>
            <a:r>
              <a:rPr lang="en-CA" dirty="0" smtClean="0"/>
              <a:t>Also map</a:t>
            </a:r>
          </a:p>
          <a:p>
            <a:pPr lvl="1"/>
            <a:r>
              <a:rPr lang="en-CA" dirty="0" smtClean="0"/>
              <a:t>Wildlife and Danger Trees, </a:t>
            </a:r>
          </a:p>
          <a:p>
            <a:pPr lvl="1"/>
            <a:r>
              <a:rPr lang="en-CA" dirty="0" smtClean="0"/>
              <a:t>No-work zones, </a:t>
            </a:r>
          </a:p>
          <a:p>
            <a:pPr lvl="1"/>
            <a:r>
              <a:rPr lang="en-CA" dirty="0" smtClean="0"/>
              <a:t>Non-</a:t>
            </a:r>
            <a:r>
              <a:rPr lang="en-CA" dirty="0" err="1" smtClean="0"/>
              <a:t>merch</a:t>
            </a:r>
            <a:r>
              <a:rPr lang="en-CA" dirty="0" smtClean="0"/>
              <a:t> areas</a:t>
            </a:r>
          </a:p>
          <a:p>
            <a:r>
              <a:rPr lang="en-CA" dirty="0" smtClean="0"/>
              <a:t>Digital map to logger</a:t>
            </a:r>
          </a:p>
        </p:txBody>
      </p:sp>
    </p:spTree>
    <p:extLst>
      <p:ext uri="{BB962C8B-B14F-4D97-AF65-F5344CB8AC3E}">
        <p14:creationId xmlns:p14="http://schemas.microsoft.com/office/powerpoint/2010/main" val="2255706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Logging Contractor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8150" y="1514475"/>
            <a:ext cx="8028432" cy="1818851"/>
          </a:xfrm>
        </p:spPr>
        <p:txBody>
          <a:bodyPr>
            <a:normAutofit lnSpcReduction="10000"/>
          </a:bodyPr>
          <a:lstStyle/>
          <a:p>
            <a:r>
              <a:rPr lang="en-CA" dirty="0" smtClean="0"/>
              <a:t>Nilsson Select Contracting Williams Lake</a:t>
            </a:r>
          </a:p>
          <a:p>
            <a:r>
              <a:rPr lang="en-CA" dirty="0" smtClean="0"/>
              <a:t>Harvester and Forwarder</a:t>
            </a:r>
          </a:p>
          <a:p>
            <a:pPr lvl="1"/>
            <a:r>
              <a:rPr lang="en-CA" dirty="0" smtClean="0"/>
              <a:t>Cut to length at the stump</a:t>
            </a:r>
          </a:p>
          <a:p>
            <a:pPr lvl="1"/>
            <a:r>
              <a:rPr lang="en-CA" dirty="0" smtClean="0"/>
              <a:t>Marking was critical to making his time efficient</a:t>
            </a:r>
            <a:endParaRPr lang="en-CA" dirty="0"/>
          </a:p>
          <a:p>
            <a:pPr lvl="1"/>
            <a:endParaRPr lang="en-CA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B11DC6-FF1C-4457-BBEB-E590759FFAA3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7170" name="Picture 2" descr="C:\Users\kend\Dropbox\Camera Uploads\2015-01-12 15.01.32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23825" y="3486119"/>
            <a:ext cx="4242816" cy="30817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kend\Dropbox\Camera Uploads\2014-11-03 14.36.17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00600" y="3474227"/>
            <a:ext cx="4124854" cy="30936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076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End Result Compared to Plan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B11DC6-FF1C-4457-BBEB-E590759FFAA3}" type="slidenum">
              <a:rPr lang="en-US" smtClean="0"/>
              <a:pPr/>
              <a:t>11</a:t>
            </a:fld>
            <a:endParaRPr lang="en-US"/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639751324"/>
              </p:ext>
            </p:extLst>
          </p:nvPr>
        </p:nvGraphicFramePr>
        <p:xfrm>
          <a:off x="457199" y="1981200"/>
          <a:ext cx="8010526" cy="419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2157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End Result Compared to Plan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B11DC6-FF1C-4457-BBEB-E590759FFAA3}" type="slidenum">
              <a:rPr lang="en-US" smtClean="0"/>
              <a:pPr/>
              <a:t>12</a:t>
            </a:fld>
            <a:endParaRPr lang="en-US"/>
          </a:p>
        </p:txBody>
      </p:sp>
      <p:graphicFrame>
        <p:nvGraphicFramePr>
          <p:cNvPr id="9" name="Chart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2254433"/>
              </p:ext>
            </p:extLst>
          </p:nvPr>
        </p:nvGraphicFramePr>
        <p:xfrm>
          <a:off x="600075" y="1609725"/>
          <a:ext cx="7800974" cy="44243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31016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65725" y="1457325"/>
            <a:ext cx="3873500" cy="23050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" r="-570"/>
          <a:stretch/>
        </p:blipFill>
        <p:spPr>
          <a:xfrm>
            <a:off x="-1" y="4574381"/>
            <a:ext cx="4200525" cy="228361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7675" y="361950"/>
            <a:ext cx="8229600" cy="1371600"/>
          </a:xfrm>
        </p:spPr>
        <p:txBody>
          <a:bodyPr/>
          <a:lstStyle/>
          <a:p>
            <a:r>
              <a:rPr lang="en-CA" dirty="0" smtClean="0"/>
              <a:t>Value and Costs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B11DC6-FF1C-4457-BBEB-E590759FFAA3}" type="slidenum">
              <a:rPr lang="en-US" smtClean="0"/>
              <a:pPr/>
              <a:t>13</a:t>
            </a:fld>
            <a:endParaRPr lang="en-US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6672257"/>
              </p:ext>
            </p:extLst>
          </p:nvPr>
        </p:nvGraphicFramePr>
        <p:xfrm>
          <a:off x="4248150" y="3721894"/>
          <a:ext cx="4895850" cy="31361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8013787"/>
              </p:ext>
            </p:extLst>
          </p:nvPr>
        </p:nvGraphicFramePr>
        <p:xfrm>
          <a:off x="-1" y="1523999"/>
          <a:ext cx="5165726" cy="30503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167913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81500" y="3724275"/>
            <a:ext cx="4762499" cy="31337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333500"/>
            <a:ext cx="5143500" cy="25050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7675" y="361950"/>
            <a:ext cx="8229600" cy="1371600"/>
          </a:xfrm>
        </p:spPr>
        <p:txBody>
          <a:bodyPr/>
          <a:lstStyle/>
          <a:p>
            <a:r>
              <a:rPr lang="en-CA" dirty="0" smtClean="0"/>
              <a:t>Costs and Productivity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B11DC6-FF1C-4457-BBEB-E590759FFAA3}" type="slidenum">
              <a:rPr lang="en-US" smtClean="0"/>
              <a:pPr/>
              <a:t>14</a:t>
            </a:fld>
            <a:endParaRPr lang="en-US"/>
          </a:p>
        </p:txBody>
      </p: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3972653"/>
              </p:ext>
            </p:extLst>
          </p:nvPr>
        </p:nvGraphicFramePr>
        <p:xfrm>
          <a:off x="5143500" y="711993"/>
          <a:ext cx="5153025" cy="33551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16706235"/>
              </p:ext>
            </p:extLst>
          </p:nvPr>
        </p:nvGraphicFramePr>
        <p:xfrm>
          <a:off x="0" y="3664744"/>
          <a:ext cx="5181601" cy="3193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70327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Managing Costs and Productivity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B11DC6-FF1C-4457-BBEB-E590759FFAA3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0300" y="2428875"/>
            <a:ext cx="5359400" cy="4019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14299" y="2414587"/>
            <a:ext cx="4152900" cy="3114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44441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Summary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CA" dirty="0"/>
              <a:t>High Habitat </a:t>
            </a:r>
            <a:r>
              <a:rPr lang="en-CA" dirty="0" smtClean="0"/>
              <a:t>MDWR</a:t>
            </a:r>
          </a:p>
          <a:p>
            <a:pPr lvl="1"/>
            <a:r>
              <a:rPr lang="en-CA" dirty="0" smtClean="0"/>
              <a:t>By regulation the harvest opportunity is limited</a:t>
            </a:r>
          </a:p>
          <a:p>
            <a:pPr lvl="1"/>
            <a:r>
              <a:rPr lang="en-CA" dirty="0" smtClean="0"/>
              <a:t>Much of the growing stock is poorer than sawlog</a:t>
            </a:r>
          </a:p>
          <a:p>
            <a:pPr lvl="1"/>
            <a:r>
              <a:rPr lang="en-CA" dirty="0" smtClean="0"/>
              <a:t>High accounts for 1/3 of the MDWR in the Cariboo IDF</a:t>
            </a:r>
          </a:p>
          <a:p>
            <a:r>
              <a:rPr lang="en-CA" dirty="0" smtClean="0"/>
              <a:t>On this trial we broke even</a:t>
            </a:r>
          </a:p>
          <a:p>
            <a:pPr lvl="1"/>
            <a:r>
              <a:rPr lang="en-CA" dirty="0" smtClean="0"/>
              <a:t>$0.25/m</a:t>
            </a:r>
            <a:r>
              <a:rPr lang="en-CA" baseline="30000" dirty="0" smtClean="0"/>
              <a:t>3</a:t>
            </a:r>
            <a:r>
              <a:rPr lang="en-CA" dirty="0" smtClean="0"/>
              <a:t> stumpage</a:t>
            </a:r>
          </a:p>
          <a:p>
            <a:r>
              <a:rPr lang="en-CA" dirty="0" smtClean="0"/>
              <a:t>Presented costs do not include </a:t>
            </a:r>
          </a:p>
          <a:p>
            <a:pPr lvl="1"/>
            <a:r>
              <a:rPr lang="en-CA" dirty="0" smtClean="0"/>
              <a:t>cruising, layout, planning &amp; supervision</a:t>
            </a:r>
          </a:p>
          <a:p>
            <a:r>
              <a:rPr lang="en-CA" dirty="0" smtClean="0"/>
              <a:t>Harvester/Forwarder is the right method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965066"/>
            <a:ext cx="4038600" cy="3314700"/>
          </a:xfrm>
        </p:spPr>
        <p:txBody>
          <a:bodyPr>
            <a:normAutofit fontScale="70000" lnSpcReduction="20000"/>
          </a:bodyPr>
          <a:lstStyle/>
          <a:p>
            <a:r>
              <a:rPr lang="en-CA" dirty="0" smtClean="0"/>
              <a:t>Though marking is expensive, it needs to be done</a:t>
            </a:r>
          </a:p>
          <a:p>
            <a:pPr lvl="1"/>
            <a:r>
              <a:rPr lang="en-CA" dirty="0" smtClean="0"/>
              <a:t>Less expensive to make decisions in your boots, than in the cab of a machine</a:t>
            </a:r>
          </a:p>
          <a:p>
            <a:r>
              <a:rPr lang="en-CA" dirty="0" smtClean="0"/>
              <a:t>Pulpwood market</a:t>
            </a:r>
          </a:p>
          <a:p>
            <a:pPr lvl="1"/>
            <a:r>
              <a:rPr lang="en-CA" dirty="0" smtClean="0"/>
              <a:t>Every pulp log we made cost us money</a:t>
            </a:r>
          </a:p>
          <a:p>
            <a:pPr lvl="1"/>
            <a:r>
              <a:rPr lang="en-CA" dirty="0" smtClean="0"/>
              <a:t>But those trees need to be cut to release the growing space</a:t>
            </a:r>
          </a:p>
          <a:p>
            <a:r>
              <a:rPr lang="en-CA" dirty="0" smtClean="0"/>
              <a:t>These treatments will improve G&amp;Y and contribute to long term habitat objectives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B11DC6-FF1C-4457-BBEB-E590759FFAA3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4724" y="5346441"/>
            <a:ext cx="5629275" cy="15115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26923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564731" cy="4752975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B11DC6-FF1C-4457-BBEB-E590759FFAA3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2094" y="-1"/>
            <a:ext cx="3821906" cy="50958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27155" y="0"/>
            <a:ext cx="2880240" cy="44553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60689"/>
            <a:ext cx="9144000" cy="24973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1" y="457200"/>
            <a:ext cx="3107530" cy="1371600"/>
          </a:xfrm>
          <a:solidFill>
            <a:srgbClr val="7F7F7F">
              <a:alpha val="69804"/>
            </a:srgbClr>
          </a:solidFill>
        </p:spPr>
        <p:txBody>
          <a:bodyPr/>
          <a:lstStyle/>
          <a:p>
            <a:r>
              <a:rPr lang="en-CA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Questions?</a:t>
            </a:r>
            <a:endParaRPr lang="en-CA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7675" y="361950"/>
            <a:ext cx="8229600" cy="1371600"/>
          </a:xfrm>
        </p:spPr>
        <p:txBody>
          <a:bodyPr/>
          <a:lstStyle/>
          <a:p>
            <a:r>
              <a:rPr lang="en-CA" dirty="0" smtClean="0"/>
              <a:t>Costs and Productivity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B11DC6-FF1C-4457-BBEB-E590759FFAA3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510" y="2569685"/>
            <a:ext cx="6551614" cy="2829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715124" y="4029075"/>
            <a:ext cx="2276475" cy="27336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19844" y="1428155"/>
            <a:ext cx="60238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chemeClr val="bg2"/>
                </a:solidFill>
              </a:rPr>
              <a:t>Ken Byrne, Preliminary Results </a:t>
            </a:r>
            <a:r>
              <a:rPr lang="en-CA" dirty="0" err="1" smtClean="0">
                <a:solidFill>
                  <a:schemeClr val="bg2"/>
                </a:solidFill>
              </a:rPr>
              <a:t>FPInnovations</a:t>
            </a:r>
            <a:r>
              <a:rPr lang="en-CA" dirty="0" smtClean="0">
                <a:solidFill>
                  <a:schemeClr val="bg2"/>
                </a:solidFill>
              </a:rPr>
              <a:t> 2014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>
                <a:solidFill>
                  <a:schemeClr val="bg2"/>
                </a:solidFill>
              </a:rPr>
              <a:t>Time and motion study for one shift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>
                <a:solidFill>
                  <a:schemeClr val="bg2"/>
                </a:solidFill>
              </a:rPr>
              <a:t>Elements will be applied to shift-level data and actual production at the block level</a:t>
            </a:r>
            <a:endParaRPr lang="en-CA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1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lace of Mind">
  <a:themeElements>
    <a:clrScheme name="The Alex Fraser Research Forest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The Alex Fraser Research Fores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he Alex Fraser Research Forest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e Alex Fraser Research Forest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e Alex Fraser Research Forest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e Alex Fraser Research Forest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e Alex Fraser Research Forest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e Alex Fraser Research Forest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e Alex Fraser Research Forest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e Alex Fraser Research Forest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e Alex Fraser Research Forest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e Alex Fraser Research Forest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e Alex Fraser Research Forest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e Alex Fraser Research Forest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799</TotalTime>
  <Words>447</Words>
  <Application>Microsoft Office PowerPoint</Application>
  <PresentationFormat>On-screen Show (4:3)</PresentationFormat>
  <Paragraphs>110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Place of Mind</vt:lpstr>
      <vt:lpstr>Lessons Learned On the Second Entry in a Cariboo Mule Deer Winter Range</vt:lpstr>
      <vt:lpstr>EP903 – Coordination of Timber and Mule Deer Management </vt:lpstr>
      <vt:lpstr>Three Cutblocks</vt:lpstr>
      <vt:lpstr>Mule Deer Winter Range Cariboo Style</vt:lpstr>
      <vt:lpstr>Basic Tenets</vt:lpstr>
      <vt:lpstr>Silvicultural Approach</vt:lpstr>
      <vt:lpstr>Target and Prescribed Stand Structure</vt:lpstr>
      <vt:lpstr>Mark to Cut</vt:lpstr>
      <vt:lpstr>Map Existing and Planned Skid Trails</vt:lpstr>
      <vt:lpstr>Logging Contractor</vt:lpstr>
      <vt:lpstr>End Result Compared to Plan</vt:lpstr>
      <vt:lpstr>End Result Compared to Plan</vt:lpstr>
      <vt:lpstr>Value and Costs</vt:lpstr>
      <vt:lpstr>Costs and Productivity</vt:lpstr>
      <vt:lpstr>Managing Costs and Productivity</vt:lpstr>
      <vt:lpstr>Summary</vt:lpstr>
      <vt:lpstr>Questions?</vt:lpstr>
      <vt:lpstr>Costs and Productivity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 Day</dc:creator>
  <cp:lastModifiedBy>Hamm, Mark FLNR:EX</cp:lastModifiedBy>
  <cp:revision>97</cp:revision>
  <cp:lastPrinted>2001-12-18T12:07:09Z</cp:lastPrinted>
  <dcterms:created xsi:type="dcterms:W3CDTF">2012-03-20T16:31:51Z</dcterms:created>
  <dcterms:modified xsi:type="dcterms:W3CDTF">2015-04-16T18:32:57Z</dcterms:modified>
</cp:coreProperties>
</file>