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8" r:id="rId3"/>
    <p:sldId id="282" r:id="rId4"/>
    <p:sldId id="270" r:id="rId5"/>
    <p:sldId id="271" r:id="rId6"/>
    <p:sldId id="272" r:id="rId7"/>
    <p:sldId id="273" r:id="rId8"/>
    <p:sldId id="274" r:id="rId9"/>
    <p:sldId id="275" r:id="rId10"/>
    <p:sldId id="276" r:id="rId11"/>
    <p:sldId id="280" r:id="rId12"/>
    <p:sldId id="277" r:id="rId13"/>
    <p:sldId id="278" r:id="rId14"/>
    <p:sldId id="283" r:id="rId15"/>
    <p:sldId id="293" r:id="rId16"/>
    <p:sldId id="292" r:id="rId17"/>
    <p:sldId id="284" r:id="rId18"/>
    <p:sldId id="279" r:id="rId19"/>
    <p:sldId id="295" r:id="rId20"/>
    <p:sldId id="285" r:id="rId21"/>
    <p:sldId id="286" r:id="rId22"/>
    <p:sldId id="287" r:id="rId23"/>
    <p:sldId id="289" r:id="rId24"/>
    <p:sldId id="288" r:id="rId25"/>
    <p:sldId id="281" r:id="rId26"/>
    <p:sldId id="290" r:id="rId27"/>
    <p:sldId id="291" r:id="rId28"/>
    <p:sldId id="29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55209B-8D61-495C-9491-610302A54BF3}" type="datetimeFigureOut">
              <a:rPr lang="en-CA" smtClean="0"/>
              <a:pPr/>
              <a:t>2011-11-21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47073F-3A1E-4EC0-8471-493D3B34B379}" type="slidenum">
              <a:rPr lang="en-CA" smtClean="0"/>
              <a:pPr/>
              <a:t>‹#›</a:t>
            </a:fld>
            <a:endParaRPr lang="en-CA"/>
          </a:p>
        </p:txBody>
      </p:sp>
    </p:spTree>
    <p:extLst>
      <p:ext uri="{BB962C8B-B14F-4D97-AF65-F5344CB8AC3E}">
        <p14:creationId xmlns:p14="http://schemas.microsoft.com/office/powerpoint/2010/main" xmlns="" val="2930397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297634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2634790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3957971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57840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475472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2729639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4057094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3461739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2470715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4119785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FADD43-D72B-42E5-B08E-05F5B32DC94F}" type="datetimeFigureOut">
              <a:rPr lang="en-CA" smtClean="0"/>
              <a:pPr/>
              <a:t>2011-11-21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8426B37-DE15-4235-BCD7-67A9C016E54C}" type="slidenum">
              <a:rPr lang="en-CA" smtClean="0"/>
              <a:pPr/>
              <a:t>‹#›</a:t>
            </a:fld>
            <a:endParaRPr lang="en-CA"/>
          </a:p>
        </p:txBody>
      </p:sp>
    </p:spTree>
    <p:extLst>
      <p:ext uri="{BB962C8B-B14F-4D97-AF65-F5344CB8AC3E}">
        <p14:creationId xmlns:p14="http://schemas.microsoft.com/office/powerpoint/2010/main" xmlns="" val="3720839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rgbClr val="FFFF00"/>
                </a:solidFill>
              </a:defRPr>
            </a:lvl1pPr>
          </a:lstStyle>
          <a:p>
            <a:fld id="{18FADD43-D72B-42E5-B08E-05F5B32DC94F}" type="datetimeFigureOut">
              <a:rPr lang="en-CA" smtClean="0"/>
              <a:pPr/>
              <a:t>2011-11-21</a:t>
            </a:fld>
            <a:endParaRPr lang="en-CA" dirty="0"/>
          </a:p>
        </p:txBody>
      </p:sp>
      <p:sp>
        <p:nvSpPr>
          <p:cNvPr id="5" name="Footer Placeholder 4"/>
          <p:cNvSpPr>
            <a:spLocks noGrp="1"/>
          </p:cNvSpPr>
          <p:nvPr>
            <p:ph type="ftr" sz="quarter" idx="3"/>
          </p:nvPr>
        </p:nvSpPr>
        <p:spPr>
          <a:xfrm>
            <a:off x="5940152" y="6093296"/>
            <a:ext cx="2895600" cy="65315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3347864" y="6381328"/>
            <a:ext cx="2133600" cy="268139"/>
          </a:xfrm>
          <a:prstGeom prst="rect">
            <a:avLst/>
          </a:prstGeom>
        </p:spPr>
        <p:txBody>
          <a:bodyPr vert="horz" lIns="91440" tIns="45720" rIns="91440" bIns="45720" rtlCol="0" anchor="ctr"/>
          <a:lstStyle>
            <a:lvl1pPr algn="ctr">
              <a:defRPr sz="1200">
                <a:solidFill>
                  <a:srgbClr val="FFFF00"/>
                </a:solidFill>
              </a:defRPr>
            </a:lvl1pPr>
          </a:lstStyle>
          <a:p>
            <a:fld id="{18426B37-DE15-4235-BCD7-67A9C016E54C}" type="slidenum">
              <a:rPr lang="en-CA" smtClean="0"/>
              <a:pPr/>
              <a:t>‹#›</a:t>
            </a:fld>
            <a:endParaRPr lang="en-CA" dirty="0"/>
          </a:p>
        </p:txBody>
      </p:sp>
      <p:pic>
        <p:nvPicPr>
          <p:cNvPr id="7" name="Picture 6" descr="I:\trd_div_common\!RECREATION\Market Development 2009\Logos\RecreationSitesAndTrailsBC\RecreationSitesAndTrailsBC_BPOE_RGB_rev.png"/>
          <p:cNvPicPr>
            <a:picLocks noChangeAspect="1" noChangeArrowheads="1"/>
          </p:cNvPicPr>
          <p:nvPr userDrawn="1"/>
        </p:nvPicPr>
        <p:blipFill>
          <a:blip r:embed="rId14" cstate="print"/>
          <a:srcRect/>
          <a:stretch>
            <a:fillRect/>
          </a:stretch>
        </p:blipFill>
        <p:spPr bwMode="auto">
          <a:xfrm>
            <a:off x="5940152" y="5949280"/>
            <a:ext cx="2814969" cy="836712"/>
          </a:xfrm>
          <a:prstGeom prst="rect">
            <a:avLst/>
          </a:prstGeom>
          <a:noFill/>
        </p:spPr>
      </p:pic>
    </p:spTree>
    <p:extLst>
      <p:ext uri="{BB962C8B-B14F-4D97-AF65-F5344CB8AC3E}">
        <p14:creationId xmlns:p14="http://schemas.microsoft.com/office/powerpoint/2010/main" xmlns="" val="3561738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FFFF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FFFF0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FFFF0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FFFF0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FFFF0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FFFF0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earth.google.com/support/bin/static.py?page=guide.cs&amp;guide=22365&amp;topic=23729" TargetMode="External"/><Relationship Id="rId2" Type="http://schemas.openxmlformats.org/officeDocument/2006/relationships/hyperlink" Target="http://earth.google.com/support/bin/static.py?page=guide.cs&amp;guide=22364&amp;topic=22367&amp;answer=148142"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smtClean="0"/>
              <a:t>KEY LEGISLATION DEALING WITH SITE AND TRAIL CONSTRUCTION MAINTENANCE AND MANAGEMENT</a:t>
            </a:r>
            <a:endParaRPr lang="en-CA" dirty="0"/>
          </a:p>
        </p:txBody>
      </p:sp>
      <p:sp>
        <p:nvSpPr>
          <p:cNvPr id="3" name="Subtitle 2"/>
          <p:cNvSpPr>
            <a:spLocks noGrp="1"/>
          </p:cNvSpPr>
          <p:nvPr>
            <p:ph type="subTitle" idx="1"/>
          </p:nvPr>
        </p:nvSpPr>
        <p:spPr>
          <a:xfrm>
            <a:off x="1371600" y="4653136"/>
            <a:ext cx="6400800" cy="985664"/>
          </a:xfrm>
        </p:spPr>
        <p:txBody>
          <a:bodyPr/>
          <a:lstStyle/>
          <a:p>
            <a:r>
              <a:rPr lang="en-CA" dirty="0" smtClean="0">
                <a:solidFill>
                  <a:srgbClr val="FFFF00"/>
                </a:solidFill>
              </a:rPr>
              <a:t>Updated June 16. 2011</a:t>
            </a:r>
            <a:endParaRPr lang="en-CA" dirty="0">
              <a:solidFill>
                <a:srgbClr val="FFFF00"/>
              </a:solidFill>
            </a:endParaRPr>
          </a:p>
        </p:txBody>
      </p:sp>
    </p:spTree>
    <p:extLst>
      <p:ext uri="{BB962C8B-B14F-4D97-AF65-F5344CB8AC3E}">
        <p14:creationId xmlns:p14="http://schemas.microsoft.com/office/powerpoint/2010/main" xmlns="" val="1271942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dirty="0" smtClean="0"/>
              <a:t>Key Sections</a:t>
            </a:r>
            <a:endParaRPr lang="en-CA" dirty="0"/>
          </a:p>
        </p:txBody>
      </p:sp>
      <p:sp>
        <p:nvSpPr>
          <p:cNvPr id="5" name="Content Placeholder 4"/>
          <p:cNvSpPr>
            <a:spLocks noGrp="1"/>
          </p:cNvSpPr>
          <p:nvPr>
            <p:ph idx="1"/>
          </p:nvPr>
        </p:nvSpPr>
        <p:spPr/>
        <p:txBody>
          <a:bodyPr>
            <a:normAutofit/>
          </a:bodyPr>
          <a:lstStyle/>
          <a:p>
            <a:r>
              <a:rPr lang="en-CA" dirty="0" smtClean="0"/>
              <a:t>Section 57 FRPA</a:t>
            </a:r>
          </a:p>
          <a:p>
            <a:r>
              <a:rPr lang="en-CA" dirty="0" smtClean="0"/>
              <a:t>Section 56 FRPA</a:t>
            </a:r>
          </a:p>
          <a:p>
            <a:r>
              <a:rPr lang="en-CA" dirty="0" smtClean="0"/>
              <a:t>Section 118 FRPA</a:t>
            </a:r>
          </a:p>
          <a:p>
            <a:r>
              <a:rPr lang="en-CA" dirty="0" smtClean="0"/>
              <a:t>Section 20 of the Forest Recreation Regulation</a:t>
            </a:r>
          </a:p>
          <a:p>
            <a:endParaRPr lang="en-CA" dirty="0"/>
          </a:p>
        </p:txBody>
      </p:sp>
    </p:spTree>
    <p:extLst>
      <p:ext uri="{BB962C8B-B14F-4D97-AF65-F5344CB8AC3E}">
        <p14:creationId xmlns:p14="http://schemas.microsoft.com/office/powerpoint/2010/main" xmlns="" val="3697483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Facts</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Provincial Recreation Sites and Trails are in the WORKING FOREST</a:t>
            </a:r>
          </a:p>
          <a:p>
            <a:r>
              <a:rPr lang="en-CA" dirty="0" smtClean="0"/>
              <a:t>They are not PARKS</a:t>
            </a:r>
          </a:p>
          <a:p>
            <a:r>
              <a:rPr lang="en-CA" dirty="0" smtClean="0"/>
              <a:t>They are not PROTECTED</a:t>
            </a:r>
          </a:p>
          <a:p>
            <a:r>
              <a:rPr lang="en-CA" dirty="0" smtClean="0"/>
              <a:t>There are often other stakeholder who have TENURED RIGHTS on the site or trail.</a:t>
            </a:r>
          </a:p>
          <a:p>
            <a:r>
              <a:rPr lang="en-CA" dirty="0" smtClean="0"/>
              <a:t>There are no or very negligible reductions made to licence's annual allowable cuts for Provincial Recreation Sites and Trails.</a:t>
            </a:r>
          </a:p>
          <a:p>
            <a:r>
              <a:rPr lang="en-CA" dirty="0" smtClean="0"/>
              <a:t>A Recreation Site and Trails status signals INTEGRATED Resource Management that requires people to work together to achieve their goals.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Section 57 FRPA</a:t>
            </a:r>
            <a:endParaRPr lang="en-CA" dirty="0"/>
          </a:p>
        </p:txBody>
      </p:sp>
      <p:sp>
        <p:nvSpPr>
          <p:cNvPr id="3" name="Content Placeholder 2"/>
          <p:cNvSpPr>
            <a:spLocks noGrp="1"/>
          </p:cNvSpPr>
          <p:nvPr>
            <p:ph idx="1"/>
          </p:nvPr>
        </p:nvSpPr>
        <p:spPr/>
        <p:txBody>
          <a:bodyPr>
            <a:normAutofit fontScale="55000" lnSpcReduction="20000"/>
          </a:bodyPr>
          <a:lstStyle/>
          <a:p>
            <a:r>
              <a:rPr lang="en-CA" dirty="0" smtClean="0"/>
              <a:t>Provides authority to construct, rehabilitate or maintain a trail or facility on crown land.</a:t>
            </a:r>
          </a:p>
          <a:p>
            <a:r>
              <a:rPr lang="en-CA" dirty="0" smtClean="0"/>
              <a:t>It does </a:t>
            </a:r>
            <a:r>
              <a:rPr lang="en-CA" u="sng" dirty="0" smtClean="0"/>
              <a:t>NOT</a:t>
            </a:r>
          </a:p>
          <a:p>
            <a:pPr lvl="1"/>
            <a:r>
              <a:rPr lang="en-CA" dirty="0" smtClean="0"/>
              <a:t>Provide for any formal tenure or recognized use or rights.  Holders of a section 57 are not formal stake holders.</a:t>
            </a:r>
          </a:p>
          <a:p>
            <a:pPr lvl="1"/>
            <a:r>
              <a:rPr lang="en-CA" dirty="0" smtClean="0"/>
              <a:t>It does not provide for any protection. </a:t>
            </a:r>
          </a:p>
          <a:p>
            <a:pPr lvl="1"/>
            <a:r>
              <a:rPr lang="en-CA" dirty="0" smtClean="0"/>
              <a:t>It does not give a land manager any authority under FRPA to establish rules.</a:t>
            </a:r>
          </a:p>
          <a:p>
            <a:r>
              <a:rPr lang="en-CA" dirty="0" smtClean="0"/>
              <a:t>Prior to giving approval under Section 57 the application must be referred to other stake holders and their concerns must be addressed or mitigated.</a:t>
            </a:r>
          </a:p>
          <a:p>
            <a:r>
              <a:rPr lang="en-CA" dirty="0" smtClean="0"/>
              <a:t>Once one is given authority under Section 57 there is no legal requirement for a stake holder to make referrals to the Section 57 holder when exercising their tenured rights.</a:t>
            </a:r>
          </a:p>
          <a:p>
            <a:r>
              <a:rPr lang="en-CA" dirty="0" smtClean="0"/>
              <a:t>Or in other words there is no formal referral provided to someone who has been given a Section 57 authority by a stakeholder exercising his/her tenured rights.</a:t>
            </a:r>
          </a:p>
          <a:p>
            <a:r>
              <a:rPr lang="en-CA" dirty="0" smtClean="0"/>
              <a:t>One hopes that referrals would take place on a volunteer bases and the Stakeholder and Section 57 holder work together to address each others concerns.  </a:t>
            </a:r>
          </a:p>
          <a:p>
            <a:pPr lvl="1"/>
            <a:endParaRPr lang="en-CA" dirty="0" smtClean="0"/>
          </a:p>
          <a:p>
            <a:endParaRPr lang="en-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Section 56 FRPA</a:t>
            </a:r>
            <a:endParaRPr lang="en-CA" dirty="0"/>
          </a:p>
        </p:txBody>
      </p:sp>
      <p:sp>
        <p:nvSpPr>
          <p:cNvPr id="3" name="Content Placeholder 2"/>
          <p:cNvSpPr>
            <a:spLocks noGrp="1"/>
          </p:cNvSpPr>
          <p:nvPr>
            <p:ph idx="1"/>
          </p:nvPr>
        </p:nvSpPr>
        <p:spPr/>
        <p:txBody>
          <a:bodyPr>
            <a:normAutofit/>
          </a:bodyPr>
          <a:lstStyle/>
          <a:p>
            <a:r>
              <a:rPr lang="en-CA" dirty="0" smtClean="0"/>
              <a:t>Provide authority to establish a interpretive forest site, recreation trail or a recreation trail as a Provincial site or trail.</a:t>
            </a:r>
          </a:p>
          <a:p>
            <a:r>
              <a:rPr lang="en-CA" dirty="0" smtClean="0"/>
              <a:t>Once established objectives can be set for the site or trail. –these objectives must be consistent with other government objectives that pertain to the area. </a:t>
            </a:r>
          </a:p>
          <a:p>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864096"/>
          </a:xfrm>
        </p:spPr>
        <p:txBody>
          <a:bodyPr>
            <a:normAutofit fontScale="90000"/>
          </a:bodyPr>
          <a:lstStyle/>
          <a:p>
            <a:r>
              <a:rPr lang="en-CA" dirty="0" smtClean="0"/>
              <a:t>What does establishment mean under Section 56?</a:t>
            </a:r>
            <a:endParaRPr lang="en-CA"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0" y="1143001"/>
            <a:ext cx="9144000" cy="5714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Section 56</a:t>
            </a:r>
            <a:endParaRPr lang="en-CA" dirty="0"/>
          </a:p>
        </p:txBody>
      </p:sp>
      <p:sp>
        <p:nvSpPr>
          <p:cNvPr id="3" name="Content Placeholder 2"/>
          <p:cNvSpPr>
            <a:spLocks noGrp="1"/>
          </p:cNvSpPr>
          <p:nvPr>
            <p:ph idx="1"/>
          </p:nvPr>
        </p:nvSpPr>
        <p:spPr/>
        <p:txBody>
          <a:bodyPr>
            <a:normAutofit fontScale="85000" lnSpcReduction="20000"/>
          </a:bodyPr>
          <a:lstStyle/>
          <a:p>
            <a:r>
              <a:rPr lang="en-CA" dirty="0" smtClean="0"/>
              <a:t>It is a requirement that stakeholders work together and practice INTEGRATED resource management.</a:t>
            </a:r>
          </a:p>
          <a:p>
            <a:r>
              <a:rPr lang="en-CA" dirty="0" smtClean="0"/>
              <a:t>There is a more formal referral process</a:t>
            </a:r>
          </a:p>
          <a:p>
            <a:r>
              <a:rPr lang="en-CA" dirty="0" smtClean="0"/>
              <a:t>It implies a higher level of protection or                           </a:t>
            </a:r>
            <a:r>
              <a:rPr lang="en-CA" b="1" u="sng" dirty="0" smtClean="0"/>
              <a:t>NEGOTIATED USE</a:t>
            </a:r>
          </a:p>
          <a:p>
            <a:r>
              <a:rPr lang="en-CA" dirty="0" smtClean="0"/>
              <a:t>It provides the land manager the authority to enter into agreements under section 118 of FRPA.</a:t>
            </a:r>
          </a:p>
          <a:p>
            <a:r>
              <a:rPr lang="en-CA" dirty="0" smtClean="0"/>
              <a:t>It provides the land manager the authority to make and post rules for </a:t>
            </a:r>
            <a:r>
              <a:rPr lang="en-CA" b="1" u="sng" dirty="0" smtClean="0"/>
              <a:t>RECREATION USE </a:t>
            </a:r>
            <a:r>
              <a:rPr lang="en-CA" dirty="0" smtClean="0"/>
              <a:t>of the area.</a:t>
            </a:r>
          </a:p>
          <a:p>
            <a:r>
              <a:rPr lang="en-CA" dirty="0" smtClean="0"/>
              <a:t>It makes the land manger more responsible for the safety of the Recreating public.</a:t>
            </a:r>
          </a:p>
          <a:p>
            <a:pPr>
              <a:buNone/>
            </a:pPr>
            <a:endParaRPr lang="en-C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Integrated use</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Section 57 process allows stakeholders to make their concerns know and opens up the channels for communication</a:t>
            </a:r>
          </a:p>
          <a:p>
            <a:r>
              <a:rPr lang="en-CA" dirty="0" smtClean="0"/>
              <a:t>Stake holder land manager and applicant look for </a:t>
            </a:r>
            <a:r>
              <a:rPr lang="en-CA" dirty="0" err="1" smtClean="0"/>
              <a:t>mitigative</a:t>
            </a:r>
            <a:r>
              <a:rPr lang="en-CA" dirty="0" smtClean="0"/>
              <a:t> solutions.</a:t>
            </a:r>
          </a:p>
          <a:p>
            <a:r>
              <a:rPr lang="en-CA" dirty="0" smtClean="0"/>
              <a:t>Solutions are reflected in approval letter.</a:t>
            </a:r>
          </a:p>
          <a:p>
            <a:pPr>
              <a:buNone/>
            </a:pPr>
            <a:r>
              <a:rPr lang="en-CA" dirty="0" smtClean="0"/>
              <a:t>Exceptions</a:t>
            </a:r>
          </a:p>
          <a:p>
            <a:r>
              <a:rPr lang="en-CA" dirty="0" smtClean="0"/>
              <a:t>Tenure holders with mining rights can be more difficult to deal with–they are outside of the Forest and Range Practices Act (FRPA)</a:t>
            </a:r>
          </a:p>
          <a:p>
            <a:r>
              <a:rPr lang="en-CA" dirty="0" smtClean="0"/>
              <a:t>Forest Licensees who have built the roads that being used as trails have precedence.  (Ex Logging roads in the summer / snowmobile trails in the winter)</a:t>
            </a:r>
          </a:p>
          <a:p>
            <a:pPr>
              <a:buNone/>
            </a:pPr>
            <a:endParaRPr lang="en-CA" dirty="0" smtClean="0"/>
          </a:p>
          <a:p>
            <a:endParaRPr lang="en-C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NEGOTIATED USE</a:t>
            </a:r>
            <a:endParaRPr lang="en-CA" dirty="0"/>
          </a:p>
        </p:txBody>
      </p:sp>
      <p:sp>
        <p:nvSpPr>
          <p:cNvPr id="3" name="Content Placeholder 2"/>
          <p:cNvSpPr>
            <a:spLocks noGrp="1"/>
          </p:cNvSpPr>
          <p:nvPr>
            <p:ph idx="1"/>
          </p:nvPr>
        </p:nvSpPr>
        <p:spPr/>
        <p:txBody>
          <a:bodyPr>
            <a:normAutofit fontScale="55000" lnSpcReduction="20000"/>
          </a:bodyPr>
          <a:lstStyle/>
          <a:p>
            <a:r>
              <a:rPr lang="en-CA" dirty="0" smtClean="0"/>
              <a:t>Applicant and stake holder and land manager can enter into a memo of understanding to indicate how they will address each other concerns / expectation  (Ex between a Forest Licence holder and Section 57 holder or holder of a partnership agreement under section 118)</a:t>
            </a:r>
          </a:p>
          <a:p>
            <a:r>
              <a:rPr lang="en-CA" dirty="0" smtClean="0"/>
              <a:t>This is signed off and becomes a condition of the approval letter.</a:t>
            </a:r>
          </a:p>
          <a:p>
            <a:r>
              <a:rPr lang="en-CA" dirty="0" smtClean="0"/>
              <a:t>Such a memo may address:</a:t>
            </a:r>
          </a:p>
          <a:p>
            <a:pPr lvl="1"/>
            <a:r>
              <a:rPr lang="en-CA" dirty="0" smtClean="0"/>
              <a:t>A requirement to meet annually and discuss plans</a:t>
            </a:r>
          </a:p>
          <a:p>
            <a:pPr lvl="1"/>
            <a:r>
              <a:rPr lang="en-CA" dirty="0" smtClean="0"/>
              <a:t>Identify areas where harvesting is likely / unlikely</a:t>
            </a:r>
          </a:p>
          <a:p>
            <a:pPr lvl="1"/>
            <a:r>
              <a:rPr lang="en-CA" dirty="0" smtClean="0"/>
              <a:t>Identify trails that may be harvested and address efforts costs to re-establish by all parties.</a:t>
            </a:r>
          </a:p>
          <a:p>
            <a:pPr lvl="1"/>
            <a:r>
              <a:rPr lang="en-CA" dirty="0" smtClean="0"/>
              <a:t>Identify high use trails that a buffer is recommended on</a:t>
            </a:r>
          </a:p>
          <a:p>
            <a:pPr lvl="1"/>
            <a:r>
              <a:rPr lang="en-CA" dirty="0" smtClean="0"/>
              <a:t>Identify when and how trails will be closed for harvesting</a:t>
            </a:r>
          </a:p>
          <a:p>
            <a:pPr lvl="1"/>
            <a:r>
              <a:rPr lang="en-CA" dirty="0" smtClean="0"/>
              <a:t>Wildlife fire protection concerns</a:t>
            </a:r>
          </a:p>
          <a:p>
            <a:r>
              <a:rPr lang="en-CA" dirty="0" smtClean="0"/>
              <a:t>Conditions of the MOU may be able to be reflected in the legal Objectives of the Site  (These are what licensees reflect in their Forest Stewardship Plans)</a:t>
            </a:r>
          </a:p>
          <a:p>
            <a:pPr lvl="1"/>
            <a:endParaRPr lang="en-CA" dirty="0" smtClean="0"/>
          </a:p>
          <a:p>
            <a:r>
              <a:rPr lang="en-CA" b="1" dirty="0" smtClean="0"/>
              <a:t>PROTECTED TRAILS = FEWER TRAILS </a:t>
            </a:r>
          </a:p>
          <a:p>
            <a:pPr lvl="1"/>
            <a:endParaRPr lang="en-CA" dirty="0" smtClean="0"/>
          </a:p>
          <a:p>
            <a:pPr lvl="1">
              <a:buNone/>
            </a:pPr>
            <a:endParaRPr lang="en-CA" dirty="0" smtClean="0"/>
          </a:p>
          <a:p>
            <a:endParaRPr lang="en-C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Forest Recreation Regulation –Section 20</a:t>
            </a:r>
            <a:endParaRPr lang="en-CA" dirty="0"/>
          </a:p>
        </p:txBody>
      </p:sp>
      <p:sp>
        <p:nvSpPr>
          <p:cNvPr id="3" name="Content Placeholder 2"/>
          <p:cNvSpPr>
            <a:spLocks noGrp="1"/>
          </p:cNvSpPr>
          <p:nvPr>
            <p:ph idx="1"/>
          </p:nvPr>
        </p:nvSpPr>
        <p:spPr/>
        <p:txBody>
          <a:bodyPr/>
          <a:lstStyle/>
          <a:p>
            <a:r>
              <a:rPr lang="en-CA" dirty="0" smtClean="0"/>
              <a:t>Under section 20 of the Forest Recreation Regulation, the land manager can post rules at a recreation site or trail</a:t>
            </a:r>
          </a:p>
          <a:p>
            <a:r>
              <a:rPr lang="en-CA" dirty="0" smtClean="0"/>
              <a:t>There are fines for breaking these rules.</a:t>
            </a:r>
            <a:endParaRPr lang="en-C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Forest Recreation Regulation –Section 20</a:t>
            </a:r>
            <a:endParaRPr lang="en-CA" dirty="0"/>
          </a:p>
        </p:txBody>
      </p:sp>
      <p:sp>
        <p:nvSpPr>
          <p:cNvPr id="3" name="Content Placeholder 2"/>
          <p:cNvSpPr>
            <a:spLocks noGrp="1"/>
          </p:cNvSpPr>
          <p:nvPr>
            <p:ph idx="1"/>
          </p:nvPr>
        </p:nvSpPr>
        <p:spPr/>
        <p:txBody>
          <a:bodyPr/>
          <a:lstStyle/>
          <a:p>
            <a:r>
              <a:rPr lang="en-CA" dirty="0" smtClean="0"/>
              <a:t>A land manager or C&amp;E officer for contravention of the act or regulation can order an individual to vacate a site or trail for a specified period of time.</a:t>
            </a:r>
            <a:endParaRPr lang="en-C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Section 118 Agreement</a:t>
            </a:r>
            <a:endParaRPr lang="en-CA" dirty="0"/>
          </a:p>
        </p:txBody>
      </p:sp>
      <p:sp>
        <p:nvSpPr>
          <p:cNvPr id="3" name="Content Placeholder 2"/>
          <p:cNvSpPr>
            <a:spLocks noGrp="1"/>
          </p:cNvSpPr>
          <p:nvPr>
            <p:ph idx="1"/>
          </p:nvPr>
        </p:nvSpPr>
        <p:spPr>
          <a:xfrm>
            <a:off x="457200" y="1268760"/>
            <a:ext cx="8229600" cy="5328592"/>
          </a:xfrm>
        </p:spPr>
        <p:txBody>
          <a:bodyPr>
            <a:normAutofit fontScale="62500" lnSpcReduction="20000"/>
          </a:bodyPr>
          <a:lstStyle/>
          <a:p>
            <a:r>
              <a:rPr lang="en-CA" dirty="0" smtClean="0"/>
              <a:t>Provides authority for a land manger to enter into an agreement to develop, expand, maintain, repair or close an recreation site or trail.</a:t>
            </a:r>
          </a:p>
          <a:p>
            <a:r>
              <a:rPr lang="en-CA" dirty="0" smtClean="0"/>
              <a:t>Referred to as a partnership agreement (2 types)</a:t>
            </a:r>
          </a:p>
          <a:p>
            <a:pPr lvl="1"/>
            <a:r>
              <a:rPr lang="en-CA" dirty="0" smtClean="0"/>
              <a:t>With fees- for providing a service ex grooming fees for Nordic or Snowmobile Clubs –Fees for camping at an enhance site (cleaned and maintained on a regular basis)</a:t>
            </a:r>
          </a:p>
          <a:p>
            <a:pPr lvl="1"/>
            <a:r>
              <a:rPr lang="en-CA" dirty="0" smtClean="0"/>
              <a:t>Without fees-usually a volunteer group providing a community service.</a:t>
            </a:r>
          </a:p>
          <a:p>
            <a:r>
              <a:rPr lang="en-CA" dirty="0" smtClean="0"/>
              <a:t>Under agreements</a:t>
            </a:r>
          </a:p>
          <a:p>
            <a:pPr lvl="1"/>
            <a:r>
              <a:rPr lang="en-CA" dirty="0" smtClean="0"/>
              <a:t>Agreement holders will maintain and develop the site for PUBLIC use</a:t>
            </a:r>
          </a:p>
          <a:p>
            <a:pPr lvl="1"/>
            <a:r>
              <a:rPr lang="en-CA" dirty="0" smtClean="0"/>
              <a:t>Agreement holders are required to submit a annual report and operating plan</a:t>
            </a:r>
          </a:p>
          <a:p>
            <a:pPr lvl="1"/>
            <a:r>
              <a:rPr lang="en-CA" dirty="0" smtClean="0"/>
              <a:t>Recreation Sites and Trails BC (RSTBC) provides 2,000,000 liability insurance, and if possible signage and building materials and supplies like toilet paper</a:t>
            </a:r>
          </a:p>
          <a:p>
            <a:pPr lvl="1"/>
            <a:r>
              <a:rPr lang="en-CA" dirty="0" smtClean="0"/>
              <a:t>RSTBC will look after big ticket items (Pumping of Outhouses repair of roads and bridges)</a:t>
            </a:r>
          </a:p>
          <a:p>
            <a:pPr lvl="1"/>
            <a:endParaRPr lang="en-CA" dirty="0" smtClean="0"/>
          </a:p>
          <a:p>
            <a:r>
              <a:rPr lang="en-CA" dirty="0" smtClean="0"/>
              <a:t>By entering into a agreement makes the agreement holder formally recognized as a stake holder.</a:t>
            </a:r>
            <a:endParaRPr lang="en-C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Section 57 Process</a:t>
            </a:r>
            <a:endParaRPr lang="en-CA" dirty="0"/>
          </a:p>
        </p:txBody>
      </p:sp>
      <p:sp>
        <p:nvSpPr>
          <p:cNvPr id="3" name="Content Placeholder 2"/>
          <p:cNvSpPr>
            <a:spLocks noGrp="1"/>
          </p:cNvSpPr>
          <p:nvPr>
            <p:ph idx="1"/>
          </p:nvPr>
        </p:nvSpPr>
        <p:spPr/>
        <p:txBody>
          <a:bodyPr>
            <a:normAutofit fontScale="55000" lnSpcReduction="20000"/>
          </a:bodyPr>
          <a:lstStyle/>
          <a:p>
            <a:r>
              <a:rPr lang="en-CA" dirty="0" smtClean="0"/>
              <a:t>The Section 57 approval process is slow and labours </a:t>
            </a:r>
          </a:p>
          <a:p>
            <a:r>
              <a:rPr lang="en-CA" dirty="0" smtClean="0"/>
              <a:t>Sites and trails BC assigns a </a:t>
            </a:r>
            <a:r>
              <a:rPr lang="en-CA" dirty="0" err="1" smtClean="0"/>
              <a:t>Rec</a:t>
            </a:r>
            <a:r>
              <a:rPr lang="en-CA" dirty="0" smtClean="0"/>
              <a:t> number, and puts the line work in our system and builds the required Front Counter BC Maps- We only have one person in the province that does this work.</a:t>
            </a:r>
          </a:p>
          <a:p>
            <a:pPr lvl="0"/>
            <a:r>
              <a:rPr lang="en-GB" dirty="0" smtClean="0"/>
              <a:t>Maps for Front counter BC</a:t>
            </a:r>
            <a:endParaRPr lang="en-CA" dirty="0" smtClean="0"/>
          </a:p>
          <a:p>
            <a:pPr lvl="1"/>
            <a:r>
              <a:rPr lang="en-GB" dirty="0" smtClean="0"/>
              <a:t>Overview map at 	1:50,000 to 1:250,000</a:t>
            </a:r>
            <a:endParaRPr lang="en-CA" dirty="0" smtClean="0"/>
          </a:p>
          <a:p>
            <a:pPr lvl="1"/>
            <a:r>
              <a:rPr lang="en-GB" dirty="0" smtClean="0"/>
              <a:t>General location map	 1:20,000 to 1:30,000</a:t>
            </a:r>
            <a:endParaRPr lang="en-CA" dirty="0" smtClean="0"/>
          </a:p>
          <a:p>
            <a:pPr lvl="1"/>
            <a:r>
              <a:rPr lang="en-GB" dirty="0" smtClean="0"/>
              <a:t>Specific location map 	 1:2,000 to 1:10,000</a:t>
            </a:r>
          </a:p>
          <a:p>
            <a:pPr lvl="1"/>
            <a:endParaRPr lang="en-CA" dirty="0" smtClean="0"/>
          </a:p>
          <a:p>
            <a:r>
              <a:rPr lang="en-CA" dirty="0" smtClean="0"/>
              <a:t>Other information required by our GIS technician:</a:t>
            </a:r>
          </a:p>
          <a:p>
            <a:pPr lvl="1"/>
            <a:r>
              <a:rPr lang="en-GB" dirty="0" smtClean="0"/>
              <a:t>A summary of the trail length and/or polygon area</a:t>
            </a:r>
            <a:endParaRPr lang="en-CA" dirty="0" smtClean="0"/>
          </a:p>
          <a:p>
            <a:pPr lvl="1"/>
            <a:r>
              <a:rPr lang="en-GB" dirty="0" smtClean="0"/>
              <a:t>1,250,000 map sheet number</a:t>
            </a:r>
            <a:endParaRPr lang="en-CA" dirty="0" smtClean="0"/>
          </a:p>
          <a:p>
            <a:pPr lvl="1"/>
            <a:r>
              <a:rPr lang="en-GB" dirty="0" smtClean="0"/>
              <a:t>A UTM point for the </a:t>
            </a:r>
            <a:r>
              <a:rPr lang="en-GB" dirty="0" err="1" smtClean="0"/>
              <a:t>center</a:t>
            </a:r>
            <a:r>
              <a:rPr lang="en-GB" dirty="0" smtClean="0"/>
              <a:t> of the </a:t>
            </a:r>
            <a:r>
              <a:rPr lang="en-GB" dirty="0" err="1" smtClean="0"/>
              <a:t>applicaton</a:t>
            </a:r>
            <a:endParaRPr lang="en-CA" dirty="0" smtClean="0"/>
          </a:p>
          <a:p>
            <a:pPr lvl="1"/>
            <a:r>
              <a:rPr lang="en-GB" dirty="0" smtClean="0"/>
              <a:t>A KML file</a:t>
            </a:r>
            <a:endParaRPr lang="en-CA" dirty="0" smtClean="0"/>
          </a:p>
          <a:p>
            <a:pPr lvl="1"/>
            <a:r>
              <a:rPr lang="en-GB" dirty="0" smtClean="0"/>
              <a:t>Shape files –(there are more and more requests for shape files so they can be over laid on  such things as traditional use maps etc</a:t>
            </a:r>
            <a:endParaRPr lang="en-CA" dirty="0" smtClean="0"/>
          </a:p>
          <a:p>
            <a:r>
              <a:rPr lang="en-GB" dirty="0" smtClean="0"/>
              <a:t> </a:t>
            </a:r>
            <a:endParaRPr lang="en-CA" dirty="0" smtClean="0"/>
          </a:p>
          <a:p>
            <a:r>
              <a:rPr lang="en-GB" dirty="0" smtClean="0"/>
              <a:t> </a:t>
            </a:r>
            <a:endParaRPr lang="en-CA" dirty="0" smtClean="0"/>
          </a:p>
          <a:p>
            <a:pPr lvl="1">
              <a:buNone/>
            </a:pPr>
            <a:endParaRPr lang="en-CA" dirty="0" smtClean="0"/>
          </a:p>
          <a:p>
            <a:endParaRPr lang="en-CA" dirty="0" smtClean="0"/>
          </a:p>
          <a:p>
            <a:endParaRPr lang="en-CA" dirty="0" smtClean="0"/>
          </a:p>
          <a:p>
            <a:endParaRPr lang="en-CA" dirty="0" smtClean="0"/>
          </a:p>
          <a:p>
            <a:endParaRPr lang="en-CA"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Section 57 Process</a:t>
            </a:r>
            <a:endParaRPr lang="en-CA" dirty="0"/>
          </a:p>
        </p:txBody>
      </p:sp>
      <p:sp>
        <p:nvSpPr>
          <p:cNvPr id="3" name="Content Placeholder 2"/>
          <p:cNvSpPr>
            <a:spLocks noGrp="1"/>
          </p:cNvSpPr>
          <p:nvPr>
            <p:ph idx="1"/>
          </p:nvPr>
        </p:nvSpPr>
        <p:spPr/>
        <p:txBody>
          <a:bodyPr>
            <a:normAutofit fontScale="85000" lnSpcReduction="20000"/>
          </a:bodyPr>
          <a:lstStyle/>
          <a:p>
            <a:r>
              <a:rPr lang="en-CA" dirty="0" smtClean="0"/>
              <a:t>Often applications have to be re-worked by land manager so they can move them forward more efficiently</a:t>
            </a:r>
          </a:p>
          <a:p>
            <a:r>
              <a:rPr lang="en-CA" dirty="0" smtClean="0"/>
              <a:t>Referrals are sent out by Front Counter</a:t>
            </a:r>
          </a:p>
          <a:p>
            <a:pPr lvl="1"/>
            <a:r>
              <a:rPr lang="en-CA" dirty="0" smtClean="0"/>
              <a:t>to stake holders, agencies and local government (30 day to respond)</a:t>
            </a:r>
          </a:p>
          <a:p>
            <a:pPr lvl="1"/>
            <a:r>
              <a:rPr lang="en-CA" dirty="0" smtClean="0"/>
              <a:t>to First Nations groups (60 days to respond) </a:t>
            </a:r>
          </a:p>
          <a:p>
            <a:r>
              <a:rPr lang="en-CA" dirty="0" smtClean="0"/>
              <a:t>Front counters BC resources are limited</a:t>
            </a:r>
          </a:p>
          <a:p>
            <a:r>
              <a:rPr lang="en-CA" dirty="0" smtClean="0"/>
              <a:t>The recent staff reductions, reorganization and budget reductions have reduced the collective ability to act promptly on these applications.  It takes time to get the applications in the system.</a:t>
            </a:r>
          </a:p>
          <a:p>
            <a:endParaRPr lang="en-C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First Nations Referrals</a:t>
            </a:r>
            <a:endParaRPr lang="en-CA" dirty="0"/>
          </a:p>
        </p:txBody>
      </p:sp>
      <p:sp>
        <p:nvSpPr>
          <p:cNvPr id="3" name="Content Placeholder 2"/>
          <p:cNvSpPr>
            <a:spLocks noGrp="1"/>
          </p:cNvSpPr>
          <p:nvPr>
            <p:ph idx="1"/>
          </p:nvPr>
        </p:nvSpPr>
        <p:spPr/>
        <p:txBody>
          <a:bodyPr/>
          <a:lstStyle/>
          <a:p>
            <a:r>
              <a:rPr lang="en-CA" dirty="0" smtClean="0"/>
              <a:t>First Nations groups who have interests in the area are asked to comment on the application . (Often several groups)</a:t>
            </a:r>
          </a:p>
          <a:p>
            <a:r>
              <a:rPr lang="en-CA" dirty="0" smtClean="0"/>
              <a:t>There concerns are generally associated with impacts on traditional use.</a:t>
            </a:r>
          </a:p>
          <a:p>
            <a:r>
              <a:rPr lang="en-CA" dirty="0" smtClean="0"/>
              <a:t>They may require an archaeological review-this should be rationalized.</a:t>
            </a:r>
            <a:endParaRPr lang="en-C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First Nations Referrals</a:t>
            </a:r>
            <a:endParaRPr lang="en-CA" dirty="0"/>
          </a:p>
        </p:txBody>
      </p:sp>
      <p:sp>
        <p:nvSpPr>
          <p:cNvPr id="3" name="Content Placeholder 2"/>
          <p:cNvSpPr>
            <a:spLocks noGrp="1"/>
          </p:cNvSpPr>
          <p:nvPr>
            <p:ph idx="1"/>
          </p:nvPr>
        </p:nvSpPr>
        <p:spPr/>
        <p:txBody>
          <a:bodyPr>
            <a:normAutofit fontScale="70000" lnSpcReduction="20000"/>
          </a:bodyPr>
          <a:lstStyle/>
          <a:p>
            <a:r>
              <a:rPr lang="en-CA" dirty="0" smtClean="0"/>
              <a:t>Often referrals are left to a First Nations Relations Officer.   They handle the First Nations Referrals and advise a course of action.</a:t>
            </a:r>
          </a:p>
          <a:p>
            <a:r>
              <a:rPr lang="en-CA" dirty="0" smtClean="0"/>
              <a:t>They also check:</a:t>
            </a:r>
          </a:p>
          <a:p>
            <a:pPr lvl="1"/>
            <a:r>
              <a:rPr lang="en-CA" dirty="0" smtClean="0"/>
              <a:t>Do a Preliminary Archaeological Site Assessment (i.e. check RAAD maps</a:t>
            </a:r>
          </a:p>
          <a:p>
            <a:pPr lvl="1"/>
            <a:r>
              <a:rPr lang="en-CA" dirty="0" smtClean="0"/>
              <a:t>Archaeology Overview Assessment (AOA)	  	</a:t>
            </a:r>
          </a:p>
          <a:p>
            <a:pPr lvl="1"/>
            <a:r>
              <a:rPr lang="en-CA" dirty="0" smtClean="0"/>
              <a:t>Archaeology Impact Assessment (AIA) Report		</a:t>
            </a:r>
          </a:p>
          <a:p>
            <a:pPr lvl="1"/>
            <a:r>
              <a:rPr lang="en-CA" dirty="0" smtClean="0"/>
              <a:t>Traditional Use/Cultural Heritage Resources Information</a:t>
            </a:r>
          </a:p>
          <a:p>
            <a:endParaRPr lang="en-CA" dirty="0" smtClean="0"/>
          </a:p>
          <a:p>
            <a:r>
              <a:rPr lang="en-CA" dirty="0" smtClean="0"/>
              <a:t>If a trail or site falls within a high or medium archaeological polygon from an overview assessment an archaeologist will have to review before any approvals can be made in that polygon.  The applicant may have to look after organizing and paying for this work. </a:t>
            </a:r>
            <a:endParaRPr lang="en-C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Polygon Approach</a:t>
            </a:r>
            <a:endParaRPr lang="en-CA" dirty="0"/>
          </a:p>
        </p:txBody>
      </p:sp>
      <p:sp>
        <p:nvSpPr>
          <p:cNvPr id="3" name="Content Placeholder 2"/>
          <p:cNvSpPr>
            <a:spLocks noGrp="1"/>
          </p:cNvSpPr>
          <p:nvPr>
            <p:ph idx="1"/>
          </p:nvPr>
        </p:nvSpPr>
        <p:spPr/>
        <p:txBody>
          <a:bodyPr/>
          <a:lstStyle/>
          <a:p>
            <a:r>
              <a:rPr lang="en-CA" dirty="0" smtClean="0"/>
              <a:t>Traditionally we give section 57 approval for trail corridors.  This works good for a trails going to and from a destination of a one trail loop</a:t>
            </a:r>
          </a:p>
          <a:p>
            <a:r>
              <a:rPr lang="en-CA" dirty="0" smtClean="0"/>
              <a:t>It is not appropriate for intensive trail systems where trail construction and improvement is ongoing</a:t>
            </a:r>
            <a:endParaRPr lang="en-C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Polygon Approach</a:t>
            </a:r>
            <a:endParaRPr lang="en-CA" dirty="0"/>
          </a:p>
        </p:txBody>
      </p:sp>
      <p:sp>
        <p:nvSpPr>
          <p:cNvPr id="3" name="Content Placeholder 2"/>
          <p:cNvSpPr>
            <a:spLocks noGrp="1"/>
          </p:cNvSpPr>
          <p:nvPr>
            <p:ph idx="1"/>
          </p:nvPr>
        </p:nvSpPr>
        <p:spPr/>
        <p:txBody>
          <a:bodyPr>
            <a:normAutofit fontScale="55000" lnSpcReduction="20000"/>
          </a:bodyPr>
          <a:lstStyle/>
          <a:p>
            <a:r>
              <a:rPr lang="en-CA" dirty="0" smtClean="0"/>
              <a:t>Suitable for intensive trail networks.</a:t>
            </a:r>
          </a:p>
          <a:p>
            <a:r>
              <a:rPr lang="en-CA" dirty="0" smtClean="0"/>
              <a:t>Handled much like a Forest Stewardship plan –People who are asked to provide referral information over the total polygon or advise  where trails may not appropriate.</a:t>
            </a:r>
          </a:p>
          <a:p>
            <a:r>
              <a:rPr lang="en-CA" dirty="0" smtClean="0"/>
              <a:t> Applicant  will be required to addressed these concerns when designing, building and laying out these trails.</a:t>
            </a:r>
          </a:p>
          <a:p>
            <a:r>
              <a:rPr lang="en-CA" dirty="0" smtClean="0"/>
              <a:t>It is expected that the applicant will establish a relationship with stakeholders and communicate new plans and get the support of these plans. </a:t>
            </a:r>
          </a:p>
          <a:p>
            <a:r>
              <a:rPr lang="en-CA" dirty="0" smtClean="0"/>
              <a:t>Section 57 applications will still be required to sent and approved by the land manager.</a:t>
            </a:r>
          </a:p>
          <a:p>
            <a:r>
              <a:rPr lang="en-CA" dirty="0" smtClean="0"/>
              <a:t>The land manger will approve if he /she feels the referral concerns have been adequately addressed.</a:t>
            </a:r>
          </a:p>
          <a:p>
            <a:r>
              <a:rPr lang="en-CA" dirty="0" smtClean="0"/>
              <a:t>Land manager still may send out referrals.</a:t>
            </a:r>
          </a:p>
          <a:p>
            <a:r>
              <a:rPr lang="en-CA" dirty="0" smtClean="0"/>
              <a:t>Intent is to reduce the number or referrals and involvement of Front Counter BC</a:t>
            </a:r>
          </a:p>
          <a:p>
            <a:r>
              <a:rPr lang="en-CA" dirty="0" smtClean="0"/>
              <a:t>Memos of understanding are more important when using this approach</a:t>
            </a:r>
            <a:endParaRPr lang="en-C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Section 56</a:t>
            </a:r>
            <a:br>
              <a:rPr lang="en-CA" dirty="0" smtClean="0"/>
            </a:br>
            <a:r>
              <a:rPr lang="en-CA" dirty="0" smtClean="0"/>
              <a:t>Polygons </a:t>
            </a:r>
            <a:r>
              <a:rPr lang="en-CA" dirty="0" err="1" smtClean="0"/>
              <a:t>vs</a:t>
            </a:r>
            <a:r>
              <a:rPr lang="en-CA" dirty="0" smtClean="0"/>
              <a:t> Trails</a:t>
            </a:r>
            <a:endParaRPr lang="en-CA" dirty="0"/>
          </a:p>
        </p:txBody>
      </p:sp>
      <p:sp>
        <p:nvSpPr>
          <p:cNvPr id="3" name="Content Placeholder 2"/>
          <p:cNvSpPr>
            <a:spLocks noGrp="1"/>
          </p:cNvSpPr>
          <p:nvPr>
            <p:ph idx="1"/>
          </p:nvPr>
        </p:nvSpPr>
        <p:spPr/>
        <p:txBody>
          <a:bodyPr/>
          <a:lstStyle/>
          <a:p>
            <a:r>
              <a:rPr lang="en-CA" dirty="0" smtClean="0"/>
              <a:t>Because of the large nature of polygons suitable for trails there may be resistance to establish them under section 56.</a:t>
            </a:r>
          </a:p>
          <a:p>
            <a:r>
              <a:rPr lang="en-CA" dirty="0" smtClean="0"/>
              <a:t>In such cases once trails are built to standard they can be established under Section 56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Submitting a Section 57 Application</a:t>
            </a:r>
            <a:endParaRPr lang="en-CA" dirty="0"/>
          </a:p>
        </p:txBody>
      </p:sp>
      <p:sp>
        <p:nvSpPr>
          <p:cNvPr id="3" name="Content Placeholder 2"/>
          <p:cNvSpPr>
            <a:spLocks noGrp="1"/>
          </p:cNvSpPr>
          <p:nvPr>
            <p:ph sz="half" idx="2"/>
          </p:nvPr>
        </p:nvSpPr>
        <p:spPr>
          <a:xfrm>
            <a:off x="457200" y="1340768"/>
            <a:ext cx="4040188" cy="4785395"/>
          </a:xfrm>
        </p:spPr>
        <p:txBody>
          <a:bodyPr>
            <a:normAutofit fontScale="85000" lnSpcReduction="10000"/>
          </a:bodyPr>
          <a:lstStyle/>
          <a:p>
            <a:r>
              <a:rPr lang="en-CA" dirty="0" smtClean="0"/>
              <a:t>An application can be downloaded from our website at:</a:t>
            </a:r>
          </a:p>
          <a:p>
            <a:pPr lvl="1"/>
            <a:r>
              <a:rPr lang="en-CA" dirty="0" smtClean="0"/>
              <a:t>http://www.sitesandtrailsbc.ca/about/application-for-trail-construction.aspx</a:t>
            </a:r>
          </a:p>
          <a:p>
            <a:r>
              <a:rPr lang="en-CA" dirty="0" smtClean="0"/>
              <a:t>The application must be submitted digitally.</a:t>
            </a:r>
          </a:p>
          <a:p>
            <a:pPr lvl="1"/>
            <a:r>
              <a:rPr lang="en-CA" dirty="0" smtClean="0"/>
              <a:t>Type out the word document and go over it with the land manager-likely he can suggest wording that will make the application stronger.  If the application is a word document you can do it on the spot.  It is also much more professional looking when sent out for referral.</a:t>
            </a:r>
          </a:p>
          <a:p>
            <a:endParaRPr lang="en-CA" dirty="0"/>
          </a:p>
        </p:txBody>
      </p:sp>
      <p:pic>
        <p:nvPicPr>
          <p:cNvPr id="59394" name="Picture 2"/>
          <p:cNvPicPr>
            <a:picLocks noGrp="1" noChangeAspect="1" noChangeArrowheads="1"/>
          </p:cNvPicPr>
          <p:nvPr>
            <p:ph sz="quarter" idx="4"/>
          </p:nvPr>
        </p:nvPicPr>
        <p:blipFill>
          <a:blip r:embed="rId2" cstate="print"/>
          <a:srcRect/>
          <a:stretch>
            <a:fillRect/>
          </a:stretch>
        </p:blipFill>
        <p:spPr bwMode="auto">
          <a:xfrm>
            <a:off x="4662931" y="1196975"/>
            <a:ext cx="4002788" cy="482441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Submitting a Section 57 Application</a:t>
            </a:r>
            <a:endParaRPr lang="en-CA" dirty="0"/>
          </a:p>
        </p:txBody>
      </p:sp>
      <p:sp>
        <p:nvSpPr>
          <p:cNvPr id="3" name="Content Placeholder 2"/>
          <p:cNvSpPr>
            <a:spLocks noGrp="1"/>
          </p:cNvSpPr>
          <p:nvPr>
            <p:ph idx="1"/>
          </p:nvPr>
        </p:nvSpPr>
        <p:spPr/>
        <p:txBody>
          <a:bodyPr>
            <a:normAutofit fontScale="85000" lnSpcReduction="20000"/>
          </a:bodyPr>
          <a:lstStyle/>
          <a:p>
            <a:r>
              <a:rPr lang="en-CA" dirty="0" smtClean="0"/>
              <a:t>The application must be submitted digitally.</a:t>
            </a:r>
          </a:p>
          <a:p>
            <a:pPr lvl="1"/>
            <a:r>
              <a:rPr lang="en-CA" dirty="0" smtClean="0"/>
              <a:t>Type out the word document and go over it with the land manager-likely he can suggest wording that will make the application stronger.  If the application is a word document you make revisions on the spot. </a:t>
            </a:r>
          </a:p>
          <a:p>
            <a:pPr lvl="1"/>
            <a:r>
              <a:rPr lang="en-CA" dirty="0" smtClean="0"/>
              <a:t>Submit either a GPX track file from a GPS unit or if you can accurately show the trail location in Google Earth submit a </a:t>
            </a:r>
            <a:r>
              <a:rPr lang="en-CA" dirty="0" err="1" smtClean="0"/>
              <a:t>Kml</a:t>
            </a:r>
            <a:r>
              <a:rPr lang="en-CA" dirty="0" smtClean="0"/>
              <a:t> or </a:t>
            </a:r>
            <a:r>
              <a:rPr lang="en-CA" dirty="0" err="1" smtClean="0"/>
              <a:t>Kmz</a:t>
            </a:r>
            <a:r>
              <a:rPr lang="en-CA" dirty="0" smtClean="0"/>
              <a:t> file.</a:t>
            </a:r>
          </a:p>
          <a:p>
            <a:r>
              <a:rPr lang="en-CA" dirty="0" smtClean="0"/>
              <a:t>Often Recreation Officers have a loaner GPS unit that can be used.</a:t>
            </a:r>
          </a:p>
          <a:p>
            <a:r>
              <a:rPr lang="en-CA" dirty="0" smtClean="0"/>
              <a:t>(Note we do not have the capacity to process a non digital map location)</a:t>
            </a:r>
            <a:endParaRPr lang="en-C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Using Google Earth </a:t>
            </a:r>
            <a:endParaRPr lang="en-CA" dirty="0"/>
          </a:p>
        </p:txBody>
      </p:sp>
      <p:sp>
        <p:nvSpPr>
          <p:cNvPr id="3" name="Content Placeholder 2"/>
          <p:cNvSpPr>
            <a:spLocks noGrp="1"/>
          </p:cNvSpPr>
          <p:nvPr>
            <p:ph idx="1"/>
          </p:nvPr>
        </p:nvSpPr>
        <p:spPr/>
        <p:txBody>
          <a:bodyPr>
            <a:normAutofit fontScale="92500" lnSpcReduction="20000"/>
          </a:bodyPr>
          <a:lstStyle/>
          <a:p>
            <a:pPr>
              <a:buNone/>
            </a:pPr>
            <a:r>
              <a:rPr lang="en-GB" dirty="0" smtClean="0"/>
              <a:t>The following links will provide instructions</a:t>
            </a:r>
          </a:p>
          <a:p>
            <a:pPr lvl="1">
              <a:buNone/>
            </a:pPr>
            <a:r>
              <a:rPr lang="en-GB" dirty="0" smtClean="0"/>
              <a:t>Creating a New Placement</a:t>
            </a:r>
            <a:endParaRPr lang="en-CA" dirty="0" smtClean="0"/>
          </a:p>
          <a:p>
            <a:pPr lvl="1"/>
            <a:r>
              <a:rPr lang="en-GB" dirty="0" smtClean="0"/>
              <a:t> </a:t>
            </a:r>
            <a:r>
              <a:rPr lang="en-GB" u="sng" dirty="0" smtClean="0">
                <a:hlinkClick r:id="rId2"/>
              </a:rPr>
              <a:t>http://earth.google.com/support/bin/static.py?page=guide.cs&amp;guide=22364&amp;topic=22367&amp;answer=148142</a:t>
            </a:r>
            <a:endParaRPr lang="en-CA" dirty="0" smtClean="0"/>
          </a:p>
          <a:p>
            <a:pPr lvl="1">
              <a:buNone/>
            </a:pPr>
            <a:r>
              <a:rPr lang="en-GB" dirty="0" smtClean="0"/>
              <a:t>Drawing Paths and Polygons</a:t>
            </a:r>
            <a:endParaRPr lang="en-CA" dirty="0" smtClean="0"/>
          </a:p>
          <a:p>
            <a:pPr lvl="1"/>
            <a:r>
              <a:rPr lang="en-GB" u="sng" dirty="0" smtClean="0">
                <a:hlinkClick r:id="rId3"/>
              </a:rPr>
              <a:t>http://earth.google.com/support/bin/static.py?page=guide.cs&amp;guide=22365&amp;topic=23729</a:t>
            </a:r>
            <a:endParaRPr lang="en-GB" u="sng" dirty="0" smtClean="0"/>
          </a:p>
          <a:p>
            <a:pPr lvl="1">
              <a:buNone/>
            </a:pPr>
            <a:r>
              <a:rPr lang="en-GB" dirty="0" smtClean="0"/>
              <a:t>Sending and Saving the file</a:t>
            </a:r>
          </a:p>
          <a:p>
            <a:pPr lvl="1"/>
            <a:r>
              <a:rPr lang="en-GB" dirty="0" smtClean="0"/>
              <a:t>Just pick the file from the left hand window then right click on it and use the email or save as function</a:t>
            </a:r>
            <a:endParaRPr lang="en-CA" dirty="0" smtClean="0"/>
          </a:p>
          <a:p>
            <a:pPr>
              <a:buNone/>
            </a:pPr>
            <a:endParaRPr lang="en-C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Demonstrated Will and Resources</a:t>
            </a:r>
            <a:endParaRPr lang="en-CA" dirty="0"/>
          </a:p>
        </p:txBody>
      </p:sp>
      <p:sp>
        <p:nvSpPr>
          <p:cNvPr id="3" name="Content Placeholder 2"/>
          <p:cNvSpPr>
            <a:spLocks noGrp="1"/>
          </p:cNvSpPr>
          <p:nvPr>
            <p:ph idx="1"/>
          </p:nvPr>
        </p:nvSpPr>
        <p:spPr/>
        <p:txBody>
          <a:bodyPr/>
          <a:lstStyle/>
          <a:p>
            <a:r>
              <a:rPr lang="en-CA" dirty="0" smtClean="0"/>
              <a:t>In order for applications to proceed the land manager must be satisfied that our standards will be met and the applicant has demonstrated that they have the resources and will to carry through on the application.</a:t>
            </a:r>
            <a:endParaRPr lang="en-C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Prior to Submission</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The applicant should share their plan with major stake holders and get buy in prior to submission. </a:t>
            </a:r>
          </a:p>
          <a:p>
            <a:r>
              <a:rPr lang="en-CA" dirty="0" smtClean="0"/>
              <a:t>This may be a good time to enter into a letter of understanding</a:t>
            </a:r>
          </a:p>
          <a:p>
            <a:r>
              <a:rPr lang="en-CA" dirty="0" smtClean="0"/>
              <a:t>The less work that a land manager has to do to mitigate concerns identified the quicker the approval process.</a:t>
            </a:r>
          </a:p>
          <a:p>
            <a:r>
              <a:rPr lang="en-CA" dirty="0" smtClean="0"/>
              <a:t>Personal contact is allot better than getting a referral in the mail.</a:t>
            </a:r>
            <a:endParaRPr lang="en-C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More Information</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One can get more information from the Recreation and Trail BC Website at:</a:t>
            </a:r>
          </a:p>
          <a:p>
            <a:pPr lvl="1"/>
            <a:r>
              <a:rPr lang="en-CA" dirty="0" smtClean="0"/>
              <a:t>http://www.sitesandtrailsbc.ca/about/application-for-trail-construction.aspx</a:t>
            </a:r>
          </a:p>
          <a:p>
            <a:r>
              <a:rPr lang="en-CA" dirty="0" smtClean="0"/>
              <a:t>Find below an embedded Section 57 application with background information</a:t>
            </a:r>
          </a:p>
          <a:p>
            <a:pPr>
              <a:buNone/>
            </a:pPr>
            <a:endParaRPr lang="en-CA" dirty="0" smtClean="0"/>
          </a:p>
          <a:p>
            <a:r>
              <a:rPr lang="en-CA" dirty="0" smtClean="0"/>
              <a:t>To get information on the Forest Recreation Regulation go to:</a:t>
            </a:r>
          </a:p>
          <a:p>
            <a:pPr lvl="1"/>
            <a:r>
              <a:rPr lang="en-CA" dirty="0" smtClean="0"/>
              <a:t>http://www.bclaws.ca/EPLibraries/bclaws_new/document/ID/freeside/14_16_2004</a:t>
            </a:r>
            <a:endParaRPr lang="en-CA" dirty="0"/>
          </a:p>
        </p:txBody>
      </p:sp>
      <p:graphicFrame>
        <p:nvGraphicFramePr>
          <p:cNvPr id="6" name="Object 5"/>
          <p:cNvGraphicFramePr>
            <a:graphicFrameLocks noChangeAspect="1"/>
          </p:cNvGraphicFramePr>
          <p:nvPr/>
        </p:nvGraphicFramePr>
        <p:xfrm>
          <a:off x="3419872" y="3861048"/>
          <a:ext cx="914400" cy="771525"/>
        </p:xfrm>
        <a:graphic>
          <a:graphicData uri="http://schemas.openxmlformats.org/presentationml/2006/ole">
            <p:oleObj spid="_x0000_s31748" name="Document" showAsIcon="1" r:id="rId3" imgW="914400" imgH="771480" progId="Word.Document.8">
              <p:embed/>
            </p:oleObj>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GOOGLE EARTH –GEO BC RESOURCES</a:t>
            </a:r>
            <a:endParaRPr lang="en-CA" dirty="0"/>
          </a:p>
        </p:txBody>
      </p:sp>
      <p:sp>
        <p:nvSpPr>
          <p:cNvPr id="4" name="Content Placeholder 3"/>
          <p:cNvSpPr>
            <a:spLocks noGrp="1"/>
          </p:cNvSpPr>
          <p:nvPr>
            <p:ph sz="half" idx="1"/>
          </p:nvPr>
        </p:nvSpPr>
        <p:spPr/>
        <p:txBody>
          <a:bodyPr>
            <a:normAutofit fontScale="85000" lnSpcReduction="20000"/>
          </a:bodyPr>
          <a:lstStyle/>
          <a:p>
            <a:r>
              <a:rPr lang="en-CA" dirty="0" smtClean="0"/>
              <a:t>You now can go to the </a:t>
            </a:r>
            <a:r>
              <a:rPr lang="en-CA" dirty="0" err="1" smtClean="0"/>
              <a:t>GeoBC</a:t>
            </a:r>
            <a:r>
              <a:rPr lang="en-CA" dirty="0" smtClean="0"/>
              <a:t> website and down load a Google Earth layers that show such things as:</a:t>
            </a:r>
          </a:p>
          <a:p>
            <a:pPr lvl="1"/>
            <a:r>
              <a:rPr lang="en-CA" dirty="0" smtClean="0"/>
              <a:t>Recreation sites and trails</a:t>
            </a:r>
          </a:p>
          <a:p>
            <a:pPr lvl="1"/>
            <a:r>
              <a:rPr lang="en-CA" dirty="0" smtClean="0"/>
              <a:t>Forest roads</a:t>
            </a:r>
          </a:p>
          <a:p>
            <a:pPr lvl="1"/>
            <a:r>
              <a:rPr lang="en-CA" dirty="0" smtClean="0"/>
              <a:t>Woodlot licenses</a:t>
            </a:r>
          </a:p>
          <a:p>
            <a:pPr lvl="1"/>
            <a:r>
              <a:rPr lang="en-CA" dirty="0" smtClean="0"/>
              <a:t>Private land</a:t>
            </a:r>
          </a:p>
          <a:p>
            <a:pPr>
              <a:buNone/>
            </a:pPr>
            <a:r>
              <a:rPr lang="en-CA" dirty="0" smtClean="0"/>
              <a:t>Go to: http://archive.ilmb.gov.bc.ca/dm/wms/index.html</a:t>
            </a:r>
          </a:p>
          <a:p>
            <a:r>
              <a:rPr lang="en-CA" dirty="0" smtClean="0"/>
              <a:t>This information will help determine other interests</a:t>
            </a:r>
            <a:endParaRPr lang="en-CA" dirty="0"/>
          </a:p>
        </p:txBody>
      </p:sp>
      <p:pic>
        <p:nvPicPr>
          <p:cNvPr id="60421" name="Picture 5"/>
          <p:cNvPicPr>
            <a:picLocks noGrp="1" noChangeAspect="1" noChangeArrowheads="1"/>
          </p:cNvPicPr>
          <p:nvPr>
            <p:ph sz="half" idx="2"/>
          </p:nvPr>
        </p:nvPicPr>
        <p:blipFill>
          <a:blip r:embed="rId2" cstate="print"/>
          <a:srcRect/>
          <a:stretch>
            <a:fillRect/>
          </a:stretch>
        </p:blipFill>
        <p:spPr bwMode="auto">
          <a:xfrm>
            <a:off x="4860032" y="1484783"/>
            <a:ext cx="4283968" cy="5194037"/>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274638"/>
            <a:ext cx="8229600" cy="634082"/>
          </a:xfrm>
        </p:spPr>
        <p:txBody>
          <a:bodyPr>
            <a:normAutofit fontScale="90000"/>
          </a:bodyPr>
          <a:lstStyle/>
          <a:p>
            <a:r>
              <a:rPr lang="en-CA" dirty="0" smtClean="0"/>
              <a:t>Making a Map-</a:t>
            </a:r>
            <a:r>
              <a:rPr lang="en-CA" dirty="0" err="1" smtClean="0"/>
              <a:t>GeoBC</a:t>
            </a:r>
            <a:endParaRPr lang="en-CA" dirty="0"/>
          </a:p>
        </p:txBody>
      </p:sp>
      <p:sp>
        <p:nvSpPr>
          <p:cNvPr id="12" name="Content Placeholder 11"/>
          <p:cNvSpPr>
            <a:spLocks noGrp="1"/>
          </p:cNvSpPr>
          <p:nvPr>
            <p:ph sz="half" idx="2"/>
          </p:nvPr>
        </p:nvSpPr>
        <p:spPr>
          <a:xfrm>
            <a:off x="4648200" y="1600201"/>
            <a:ext cx="4038600" cy="1324744"/>
          </a:xfrm>
        </p:spPr>
        <p:txBody>
          <a:bodyPr/>
          <a:lstStyle/>
          <a:p>
            <a:endParaRPr lang="en-CA" dirty="0"/>
          </a:p>
        </p:txBody>
      </p:sp>
      <p:pic>
        <p:nvPicPr>
          <p:cNvPr id="61443" name="Picture 3"/>
          <p:cNvPicPr>
            <a:picLocks noGrp="1" noChangeAspect="1" noChangeArrowheads="1"/>
          </p:cNvPicPr>
          <p:nvPr>
            <p:ph sz="half" idx="1"/>
          </p:nvPr>
        </p:nvPicPr>
        <p:blipFill>
          <a:blip r:embed="rId2" cstate="print"/>
          <a:srcRect/>
          <a:stretch>
            <a:fillRect/>
          </a:stretch>
        </p:blipFill>
        <p:spPr bwMode="auto">
          <a:xfrm>
            <a:off x="0" y="1127979"/>
            <a:ext cx="9144000" cy="5730021"/>
          </a:xfrm>
          <a:prstGeom prst="rect">
            <a:avLst/>
          </a:prstGeom>
          <a:noFill/>
          <a:ln w="9525">
            <a:noFill/>
            <a:miter lim="800000"/>
            <a:headEnd/>
            <a:tailEnd/>
          </a:ln>
        </p:spPr>
      </p:pic>
      <p:sp>
        <p:nvSpPr>
          <p:cNvPr id="16" name="TextBox 15"/>
          <p:cNvSpPr txBox="1"/>
          <p:nvPr/>
        </p:nvSpPr>
        <p:spPr>
          <a:xfrm>
            <a:off x="611560" y="5445224"/>
            <a:ext cx="6696744" cy="369332"/>
          </a:xfrm>
          <a:prstGeom prst="rect">
            <a:avLst/>
          </a:prstGeom>
          <a:noFill/>
        </p:spPr>
        <p:txBody>
          <a:bodyPr wrap="square" rtlCol="0">
            <a:spAutoFit/>
          </a:bodyPr>
          <a:lstStyle/>
          <a:p>
            <a:r>
              <a:rPr lang="en-CA" b="1" dirty="0" smtClean="0"/>
              <a:t>Go to: http://geobc.gov.bc.ca</a:t>
            </a:r>
            <a:r>
              <a:rPr lang="en-CA" dirty="0" smtClean="0"/>
              <a:t>/</a:t>
            </a:r>
            <a:endParaRPr lang="en-C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258816" cy="1143000"/>
          </a:xfrm>
        </p:spPr>
        <p:txBody>
          <a:bodyPr>
            <a:normAutofit/>
          </a:bodyPr>
          <a:lstStyle/>
          <a:p>
            <a:r>
              <a:rPr lang="en-CA" sz="3200" dirty="0" smtClean="0"/>
              <a:t>Getting Archaeological Data</a:t>
            </a:r>
            <a:endParaRPr lang="en-CA" sz="3200" dirty="0"/>
          </a:p>
        </p:txBody>
      </p:sp>
      <p:sp>
        <p:nvSpPr>
          <p:cNvPr id="3" name="Content Placeholder 2"/>
          <p:cNvSpPr>
            <a:spLocks noGrp="1"/>
          </p:cNvSpPr>
          <p:nvPr>
            <p:ph sz="half" idx="1"/>
          </p:nvPr>
        </p:nvSpPr>
        <p:spPr/>
        <p:txBody>
          <a:bodyPr/>
          <a:lstStyle/>
          <a:p>
            <a:r>
              <a:rPr lang="en-CA" dirty="0" smtClean="0"/>
              <a:t>To make a request for Archaeological data go to:</a:t>
            </a:r>
          </a:p>
          <a:p>
            <a:endParaRPr lang="en-CA" dirty="0" smtClean="0"/>
          </a:p>
          <a:p>
            <a:r>
              <a:rPr lang="en-CA" dirty="0" smtClean="0"/>
              <a:t>http://www.archdatarequest.tca.gov.bc.ca/</a:t>
            </a:r>
            <a:endParaRPr lang="en-CA" dirty="0"/>
          </a:p>
        </p:txBody>
      </p:sp>
      <p:pic>
        <p:nvPicPr>
          <p:cNvPr id="62466" name="Picture 2"/>
          <p:cNvPicPr>
            <a:picLocks noGrp="1" noChangeAspect="1" noChangeArrowheads="1"/>
          </p:cNvPicPr>
          <p:nvPr>
            <p:ph sz="half" idx="2"/>
          </p:nvPr>
        </p:nvPicPr>
        <p:blipFill>
          <a:blip r:embed="rId2" cstate="print"/>
          <a:srcRect/>
          <a:stretch>
            <a:fillRect/>
          </a:stretch>
        </p:blipFill>
        <p:spPr bwMode="auto">
          <a:xfrm>
            <a:off x="4580380" y="692696"/>
            <a:ext cx="4563620" cy="6165304"/>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1986</TotalTime>
  <Words>1811</Words>
  <Application>Microsoft Office PowerPoint</Application>
  <PresentationFormat>On-screen Show (4:3)</PresentationFormat>
  <Paragraphs>175</Paragraphs>
  <Slides>28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Document</vt:lpstr>
      <vt:lpstr>KEY LEGISLATION DEALING WITH SITE AND TRAIL CONSTRUCTION MAINTENANCE AND MANAGEMENT</vt:lpstr>
      <vt:lpstr>Key Sections</vt:lpstr>
      <vt:lpstr>Key Facts</vt:lpstr>
      <vt:lpstr>Section 57 FRPA</vt:lpstr>
      <vt:lpstr>Section 56 FRPA</vt:lpstr>
      <vt:lpstr>What does establishment mean under Section 56?</vt:lpstr>
      <vt:lpstr>Section 56</vt:lpstr>
      <vt:lpstr>Integrated use</vt:lpstr>
      <vt:lpstr>NEGOTIATED USE</vt:lpstr>
      <vt:lpstr>Forest Recreation Regulation –Section 20</vt:lpstr>
      <vt:lpstr>Forest Recreation Regulation –Section 20</vt:lpstr>
      <vt:lpstr>Section 118 Agreement</vt:lpstr>
      <vt:lpstr>Section 57 Process</vt:lpstr>
      <vt:lpstr>Section 57 Process</vt:lpstr>
      <vt:lpstr>First Nations Referrals</vt:lpstr>
      <vt:lpstr>First Nations Referrals</vt:lpstr>
      <vt:lpstr>Polygon Approach</vt:lpstr>
      <vt:lpstr>Polygon Approach</vt:lpstr>
      <vt:lpstr>Section 56 Polygons vs Trails</vt:lpstr>
      <vt:lpstr>Submitting a Section 57 Application</vt:lpstr>
      <vt:lpstr>Submitting a Section 57 Application</vt:lpstr>
      <vt:lpstr>Using Google Earth </vt:lpstr>
      <vt:lpstr>Demonstrated Will and Resources</vt:lpstr>
      <vt:lpstr>Prior to Submission</vt:lpstr>
      <vt:lpstr>More Information</vt:lpstr>
      <vt:lpstr>GOOGLE EARTH –GEO BC RESOURCES</vt:lpstr>
      <vt:lpstr>Making a Map-GeoBC</vt:lpstr>
      <vt:lpstr>Getting Archaeological Data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Gibson</dc:creator>
  <cp:lastModifiedBy>Lisa Cox</cp:lastModifiedBy>
  <cp:revision>164</cp:revision>
  <dcterms:created xsi:type="dcterms:W3CDTF">2011-04-08T23:56:27Z</dcterms:created>
  <dcterms:modified xsi:type="dcterms:W3CDTF">2011-11-21T23:38:31Z</dcterms:modified>
</cp:coreProperties>
</file>