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96" r:id="rId2"/>
    <p:sldId id="261" r:id="rId3"/>
    <p:sldId id="284" r:id="rId4"/>
    <p:sldId id="285" r:id="rId5"/>
    <p:sldId id="292" r:id="rId6"/>
    <p:sldId id="262" r:id="rId7"/>
    <p:sldId id="257" r:id="rId8"/>
    <p:sldId id="260" r:id="rId9"/>
    <p:sldId id="258" r:id="rId10"/>
    <p:sldId id="266" r:id="rId11"/>
    <p:sldId id="259" r:id="rId12"/>
    <p:sldId id="264" r:id="rId13"/>
    <p:sldId id="263" r:id="rId14"/>
    <p:sldId id="293" r:id="rId15"/>
    <p:sldId id="286" r:id="rId16"/>
    <p:sldId id="287" r:id="rId17"/>
    <p:sldId id="282" r:id="rId18"/>
    <p:sldId id="281" r:id="rId19"/>
    <p:sldId id="265" r:id="rId20"/>
    <p:sldId id="267" r:id="rId21"/>
    <p:sldId id="280" r:id="rId22"/>
    <p:sldId id="271" r:id="rId23"/>
    <p:sldId id="272" r:id="rId24"/>
    <p:sldId id="273" r:id="rId25"/>
    <p:sldId id="274" r:id="rId26"/>
    <p:sldId id="276" r:id="rId27"/>
    <p:sldId id="275" r:id="rId28"/>
    <p:sldId id="277" r:id="rId29"/>
    <p:sldId id="278" r:id="rId30"/>
    <p:sldId id="288" r:id="rId31"/>
    <p:sldId id="289" r:id="rId32"/>
    <p:sldId id="290" r:id="rId33"/>
    <p:sldId id="295" r:id="rId34"/>
    <p:sldId id="294" r:id="rId35"/>
    <p:sldId id="283" r:id="rId36"/>
    <p:sldId id="269" r:id="rId37"/>
    <p:sldId id="270"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D050"/>
    <a:srgbClr val="996633"/>
    <a:srgbClr val="F4F2F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1308" y="-168"/>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555209B-8D61-495C-9491-610302A54BF3}" type="datetimeFigureOut">
              <a:rPr lang="en-CA" smtClean="0"/>
              <a:pPr/>
              <a:t>2011-06-23</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747073F-3A1E-4EC0-8471-493D3B34B379}" type="slidenum">
              <a:rPr lang="en-CA" smtClean="0"/>
              <a:pPr/>
              <a:t>‹#›</a:t>
            </a:fld>
            <a:endParaRPr lang="en-CA"/>
          </a:p>
        </p:txBody>
      </p:sp>
    </p:spTree>
    <p:extLst>
      <p:ext uri="{BB962C8B-B14F-4D97-AF65-F5344CB8AC3E}">
        <p14:creationId xmlns:p14="http://schemas.microsoft.com/office/powerpoint/2010/main" xmlns="" val="29303977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18FADD43-D72B-42E5-B08E-05F5B32DC94F}" type="datetimeFigureOut">
              <a:rPr lang="en-CA" smtClean="0"/>
              <a:pPr/>
              <a:t>2011-06-23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8426B37-DE15-4235-BCD7-67A9C016E54C}" type="slidenum">
              <a:rPr lang="en-CA" smtClean="0"/>
              <a:pPr/>
              <a:t>‹#›</a:t>
            </a:fld>
            <a:endParaRPr lang="en-CA"/>
          </a:p>
        </p:txBody>
      </p:sp>
    </p:spTree>
    <p:extLst>
      <p:ext uri="{BB962C8B-B14F-4D97-AF65-F5344CB8AC3E}">
        <p14:creationId xmlns:p14="http://schemas.microsoft.com/office/powerpoint/2010/main" xmlns="" val="29763443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1"/>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18FADD43-D72B-42E5-B08E-05F5B32DC94F}" type="datetimeFigureOut">
              <a:rPr lang="en-CA" smtClean="0"/>
              <a:pPr/>
              <a:t>2011-06-23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8426B37-DE15-4235-BCD7-67A9C016E54C}" type="slidenum">
              <a:rPr lang="en-CA" smtClean="0"/>
              <a:pPr/>
              <a:t>‹#›</a:t>
            </a:fld>
            <a:endParaRPr lang="en-CA"/>
          </a:p>
        </p:txBody>
      </p:sp>
    </p:spTree>
    <p:extLst>
      <p:ext uri="{BB962C8B-B14F-4D97-AF65-F5344CB8AC3E}">
        <p14:creationId xmlns:p14="http://schemas.microsoft.com/office/powerpoint/2010/main" xmlns="" val="2634790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8FADD43-D72B-42E5-B08E-05F5B32DC94F}" type="datetimeFigureOut">
              <a:rPr lang="en-CA" smtClean="0"/>
              <a:pPr/>
              <a:t>2011-06-23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8426B37-DE15-4235-BCD7-67A9C016E54C}" type="slidenum">
              <a:rPr lang="en-CA" smtClean="0"/>
              <a:pPr/>
              <a:t>‹#›</a:t>
            </a:fld>
            <a:endParaRPr lang="en-CA"/>
          </a:p>
        </p:txBody>
      </p:sp>
    </p:spTree>
    <p:extLst>
      <p:ext uri="{BB962C8B-B14F-4D97-AF65-F5344CB8AC3E}">
        <p14:creationId xmlns:p14="http://schemas.microsoft.com/office/powerpoint/2010/main" xmlns="" val="3957971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18FADD43-D72B-42E5-B08E-05F5B32DC94F}" type="datetimeFigureOut">
              <a:rPr lang="en-CA" smtClean="0"/>
              <a:pPr/>
              <a:t>2011-06-23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8426B37-DE15-4235-BCD7-67A9C016E54C}" type="slidenum">
              <a:rPr lang="en-CA" smtClean="0"/>
              <a:pPr/>
              <a:t>‹#›</a:t>
            </a:fld>
            <a:endParaRPr lang="en-CA"/>
          </a:p>
        </p:txBody>
      </p:sp>
    </p:spTree>
    <p:extLst>
      <p:ext uri="{BB962C8B-B14F-4D97-AF65-F5344CB8AC3E}">
        <p14:creationId xmlns:p14="http://schemas.microsoft.com/office/powerpoint/2010/main" xmlns="" val="5784079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18FADD43-D72B-42E5-B08E-05F5B32DC94F}" type="datetimeFigureOut">
              <a:rPr lang="en-CA" smtClean="0"/>
              <a:pPr/>
              <a:t>2011-06-23</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18426B37-DE15-4235-BCD7-67A9C016E54C}" type="slidenum">
              <a:rPr lang="en-CA" smtClean="0"/>
              <a:pPr/>
              <a:t>‹#›</a:t>
            </a:fld>
            <a:endParaRPr lang="en-CA"/>
          </a:p>
        </p:txBody>
      </p:sp>
    </p:spTree>
    <p:extLst>
      <p:ext uri="{BB962C8B-B14F-4D97-AF65-F5344CB8AC3E}">
        <p14:creationId xmlns:p14="http://schemas.microsoft.com/office/powerpoint/2010/main" xmlns="" val="4754729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18FADD43-D72B-42E5-B08E-05F5B32DC94F}" type="datetimeFigureOut">
              <a:rPr lang="en-CA" smtClean="0"/>
              <a:pPr/>
              <a:t>2011-06-23</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18426B37-DE15-4235-BCD7-67A9C016E54C}" type="slidenum">
              <a:rPr lang="en-CA" smtClean="0"/>
              <a:pPr/>
              <a:t>‹#›</a:t>
            </a:fld>
            <a:endParaRPr lang="en-CA"/>
          </a:p>
        </p:txBody>
      </p:sp>
    </p:spTree>
    <p:extLst>
      <p:ext uri="{BB962C8B-B14F-4D97-AF65-F5344CB8AC3E}">
        <p14:creationId xmlns:p14="http://schemas.microsoft.com/office/powerpoint/2010/main" xmlns="" val="27296397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FADD43-D72B-42E5-B08E-05F5B32DC94F}" type="datetimeFigureOut">
              <a:rPr lang="en-CA" smtClean="0"/>
              <a:pPr/>
              <a:t>2011-06-23</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18426B37-DE15-4235-BCD7-67A9C016E54C}" type="slidenum">
              <a:rPr lang="en-CA" smtClean="0"/>
              <a:pPr/>
              <a:t>‹#›</a:t>
            </a:fld>
            <a:endParaRPr lang="en-CA"/>
          </a:p>
        </p:txBody>
      </p:sp>
    </p:spTree>
    <p:extLst>
      <p:ext uri="{BB962C8B-B14F-4D97-AF65-F5344CB8AC3E}">
        <p14:creationId xmlns:p14="http://schemas.microsoft.com/office/powerpoint/2010/main" xmlns="" val="40570944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FADD43-D72B-42E5-B08E-05F5B32DC94F}" type="datetimeFigureOut">
              <a:rPr lang="en-CA" smtClean="0"/>
              <a:pPr/>
              <a:t>2011-06-23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8426B37-DE15-4235-BCD7-67A9C016E54C}" type="slidenum">
              <a:rPr lang="en-CA" smtClean="0"/>
              <a:pPr/>
              <a:t>‹#›</a:t>
            </a:fld>
            <a:endParaRPr lang="en-CA"/>
          </a:p>
        </p:txBody>
      </p:sp>
    </p:spTree>
    <p:extLst>
      <p:ext uri="{BB962C8B-B14F-4D97-AF65-F5344CB8AC3E}">
        <p14:creationId xmlns:p14="http://schemas.microsoft.com/office/powerpoint/2010/main" xmlns="" val="34617397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FADD43-D72B-42E5-B08E-05F5B32DC94F}" type="datetimeFigureOut">
              <a:rPr lang="en-CA" smtClean="0"/>
              <a:pPr/>
              <a:t>2011-06-23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8426B37-DE15-4235-BCD7-67A9C016E54C}" type="slidenum">
              <a:rPr lang="en-CA" smtClean="0"/>
              <a:pPr/>
              <a:t>‹#›</a:t>
            </a:fld>
            <a:endParaRPr lang="en-CA"/>
          </a:p>
        </p:txBody>
      </p:sp>
    </p:spTree>
    <p:extLst>
      <p:ext uri="{BB962C8B-B14F-4D97-AF65-F5344CB8AC3E}">
        <p14:creationId xmlns:p14="http://schemas.microsoft.com/office/powerpoint/2010/main" xmlns="" val="24707155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18FADD43-D72B-42E5-B08E-05F5B32DC94F}" type="datetimeFigureOut">
              <a:rPr lang="en-CA" smtClean="0"/>
              <a:pPr/>
              <a:t>2011-06-23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8426B37-DE15-4235-BCD7-67A9C016E54C}" type="slidenum">
              <a:rPr lang="en-CA" smtClean="0"/>
              <a:pPr/>
              <a:t>‹#›</a:t>
            </a:fld>
            <a:endParaRPr lang="en-CA"/>
          </a:p>
        </p:txBody>
      </p:sp>
    </p:spTree>
    <p:extLst>
      <p:ext uri="{BB962C8B-B14F-4D97-AF65-F5344CB8AC3E}">
        <p14:creationId xmlns:p14="http://schemas.microsoft.com/office/powerpoint/2010/main" xmlns="" val="41197851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18FADD43-D72B-42E5-B08E-05F5B32DC94F}" type="datetimeFigureOut">
              <a:rPr lang="en-CA" smtClean="0"/>
              <a:pPr/>
              <a:t>2011-06-23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8426B37-DE15-4235-BCD7-67A9C016E54C}" type="slidenum">
              <a:rPr lang="en-CA" smtClean="0"/>
              <a:pPr/>
              <a:t>‹#›</a:t>
            </a:fld>
            <a:endParaRPr lang="en-CA"/>
          </a:p>
        </p:txBody>
      </p:sp>
    </p:spTree>
    <p:extLst>
      <p:ext uri="{BB962C8B-B14F-4D97-AF65-F5344CB8AC3E}">
        <p14:creationId xmlns:p14="http://schemas.microsoft.com/office/powerpoint/2010/main" xmlns="" val="37208390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rgbClr val="FFFF00"/>
                </a:solidFill>
              </a:defRPr>
            </a:lvl1pPr>
          </a:lstStyle>
          <a:p>
            <a:fld id="{18FADD43-D72B-42E5-B08E-05F5B32DC94F}" type="datetimeFigureOut">
              <a:rPr lang="en-CA" smtClean="0"/>
              <a:pPr/>
              <a:t>2011-06-23</a:t>
            </a:fld>
            <a:endParaRPr lang="en-CA" dirty="0"/>
          </a:p>
        </p:txBody>
      </p:sp>
      <p:sp>
        <p:nvSpPr>
          <p:cNvPr id="5" name="Footer Placeholder 4"/>
          <p:cNvSpPr>
            <a:spLocks noGrp="1"/>
          </p:cNvSpPr>
          <p:nvPr>
            <p:ph type="ftr" sz="quarter" idx="3"/>
          </p:nvPr>
        </p:nvSpPr>
        <p:spPr>
          <a:xfrm>
            <a:off x="5940152" y="6093296"/>
            <a:ext cx="2895600" cy="65315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dirty="0"/>
          </a:p>
        </p:txBody>
      </p:sp>
      <p:sp>
        <p:nvSpPr>
          <p:cNvPr id="6" name="Slide Number Placeholder 5"/>
          <p:cNvSpPr>
            <a:spLocks noGrp="1"/>
          </p:cNvSpPr>
          <p:nvPr>
            <p:ph type="sldNum" sz="quarter" idx="4"/>
          </p:nvPr>
        </p:nvSpPr>
        <p:spPr>
          <a:xfrm>
            <a:off x="3347864" y="6381328"/>
            <a:ext cx="2133600" cy="268139"/>
          </a:xfrm>
          <a:prstGeom prst="rect">
            <a:avLst/>
          </a:prstGeom>
        </p:spPr>
        <p:txBody>
          <a:bodyPr vert="horz" lIns="91440" tIns="45720" rIns="91440" bIns="45720" rtlCol="0" anchor="ctr"/>
          <a:lstStyle>
            <a:lvl1pPr algn="ctr">
              <a:defRPr sz="1200">
                <a:solidFill>
                  <a:srgbClr val="FFFF00"/>
                </a:solidFill>
              </a:defRPr>
            </a:lvl1pPr>
          </a:lstStyle>
          <a:p>
            <a:fld id="{18426B37-DE15-4235-BCD7-67A9C016E54C}" type="slidenum">
              <a:rPr lang="en-CA" smtClean="0"/>
              <a:pPr/>
              <a:t>‹#›</a:t>
            </a:fld>
            <a:endParaRPr lang="en-CA" dirty="0"/>
          </a:p>
        </p:txBody>
      </p:sp>
      <p:pic>
        <p:nvPicPr>
          <p:cNvPr id="7" name="Picture 6" descr="I:\trd_div_common\!RECREATION\Market Development 2009\Logos\RecreationSitesAndTrailsBC\RecreationSitesAndTrailsBC_BPOE_RGB_rev.png"/>
          <p:cNvPicPr>
            <a:picLocks noChangeAspect="1" noChangeArrowheads="1"/>
          </p:cNvPicPr>
          <p:nvPr userDrawn="1"/>
        </p:nvPicPr>
        <p:blipFill>
          <a:blip r:embed="rId14" cstate="print"/>
          <a:srcRect/>
          <a:stretch>
            <a:fillRect/>
          </a:stretch>
        </p:blipFill>
        <p:spPr bwMode="auto">
          <a:xfrm>
            <a:off x="5940152" y="5949280"/>
            <a:ext cx="2814969" cy="836712"/>
          </a:xfrm>
          <a:prstGeom prst="rect">
            <a:avLst/>
          </a:prstGeom>
          <a:noFill/>
        </p:spPr>
      </p:pic>
    </p:spTree>
    <p:extLst>
      <p:ext uri="{BB962C8B-B14F-4D97-AF65-F5344CB8AC3E}">
        <p14:creationId xmlns:p14="http://schemas.microsoft.com/office/powerpoint/2010/main" xmlns="" val="35617383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rgbClr val="FFFF00"/>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rgbClr val="FFFF00"/>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FFFF0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FFFF0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FFFF0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FFFF0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11560" y="1484784"/>
            <a:ext cx="7772400" cy="1470025"/>
          </a:xfrm>
        </p:spPr>
        <p:txBody>
          <a:bodyPr/>
          <a:lstStyle/>
          <a:p>
            <a:r>
              <a:rPr lang="en-CA" dirty="0" smtClean="0"/>
              <a:t>SNOWMOBILE CLUB </a:t>
            </a:r>
            <a:br>
              <a:rPr lang="en-CA" dirty="0" smtClean="0"/>
            </a:br>
            <a:r>
              <a:rPr lang="en-CA" dirty="0" smtClean="0"/>
              <a:t>BROUCHURE MEETING</a:t>
            </a:r>
            <a:endParaRPr lang="en-CA" dirty="0"/>
          </a:p>
        </p:txBody>
      </p:sp>
      <p:sp>
        <p:nvSpPr>
          <p:cNvPr id="5" name="Subtitle 4"/>
          <p:cNvSpPr>
            <a:spLocks noGrp="1"/>
          </p:cNvSpPr>
          <p:nvPr>
            <p:ph type="subTitle" idx="1"/>
          </p:nvPr>
        </p:nvSpPr>
        <p:spPr/>
        <p:txBody>
          <a:bodyPr/>
          <a:lstStyle/>
          <a:p>
            <a:r>
              <a:rPr lang="en-CA" dirty="0" smtClean="0">
                <a:solidFill>
                  <a:srgbClr val="FFFF00"/>
                </a:solidFill>
              </a:rPr>
              <a:t>JUNE 22, 2011</a:t>
            </a:r>
            <a:endParaRPr lang="en-CA" dirty="0">
              <a:solidFill>
                <a:srgbClr val="FFFF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MEETING OBJECTIVES</a:t>
            </a:r>
            <a:endParaRPr lang="en-CA" dirty="0"/>
          </a:p>
        </p:txBody>
      </p:sp>
      <p:sp>
        <p:nvSpPr>
          <p:cNvPr id="3" name="Content Placeholder 2"/>
          <p:cNvSpPr>
            <a:spLocks noGrp="1"/>
          </p:cNvSpPr>
          <p:nvPr>
            <p:ph idx="1"/>
          </p:nvPr>
        </p:nvSpPr>
        <p:spPr/>
        <p:txBody>
          <a:bodyPr>
            <a:normAutofit fontScale="85000" lnSpcReduction="10000"/>
          </a:bodyPr>
          <a:lstStyle/>
          <a:p>
            <a:r>
              <a:rPr lang="en-US" dirty="0" smtClean="0"/>
              <a:t>To introduce key players</a:t>
            </a:r>
          </a:p>
          <a:p>
            <a:r>
              <a:rPr lang="en-US" dirty="0" smtClean="0"/>
              <a:t>To discuss the initial vision of he brochure</a:t>
            </a:r>
          </a:p>
          <a:p>
            <a:r>
              <a:rPr lang="en-US" dirty="0" smtClean="0"/>
              <a:t>To come up with a common name for the brochure.</a:t>
            </a:r>
          </a:p>
          <a:p>
            <a:r>
              <a:rPr lang="en-US" dirty="0" smtClean="0"/>
              <a:t>To review and comment on the CAC’s mock up.</a:t>
            </a:r>
          </a:p>
          <a:p>
            <a:r>
              <a:rPr lang="en-US" dirty="0" smtClean="0"/>
              <a:t>To determine what the club’s needs are</a:t>
            </a:r>
          </a:p>
          <a:p>
            <a:r>
              <a:rPr lang="en-US" dirty="0" smtClean="0"/>
              <a:t>To discuss provincial template for club needs </a:t>
            </a:r>
            <a:r>
              <a:rPr lang="en-US" dirty="0" err="1" smtClean="0"/>
              <a:t>vs</a:t>
            </a:r>
            <a:r>
              <a:rPr lang="en-US" dirty="0" smtClean="0"/>
              <a:t> blank page</a:t>
            </a:r>
          </a:p>
          <a:p>
            <a:r>
              <a:rPr lang="en-US" dirty="0" smtClean="0"/>
              <a:t>To discuss what each group will provide</a:t>
            </a:r>
          </a:p>
          <a:p>
            <a:r>
              <a:rPr lang="en-US" dirty="0" smtClean="0"/>
              <a:t>To discuss timelines</a:t>
            </a:r>
          </a:p>
          <a:p>
            <a:endParaRPr lang="en-CA"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92D050"/>
                </a:solidFill>
                <a:latin typeface="Eras Bold ITC" pitchFamily="34" charset="0"/>
              </a:rPr>
              <a:t>MEETING NOTES OR MINUTES </a:t>
            </a:r>
            <a:endParaRPr lang="en-CA" dirty="0">
              <a:solidFill>
                <a:srgbClr val="92D050"/>
              </a:solidFill>
              <a:latin typeface="Eras Bold ITC" pitchFamily="34" charset="0"/>
            </a:endParaRPr>
          </a:p>
        </p:txBody>
      </p:sp>
      <p:sp>
        <p:nvSpPr>
          <p:cNvPr id="3" name="Content Placeholder 2"/>
          <p:cNvSpPr>
            <a:spLocks noGrp="1"/>
          </p:cNvSpPr>
          <p:nvPr>
            <p:ph idx="1"/>
          </p:nvPr>
        </p:nvSpPr>
        <p:spPr/>
        <p:txBody>
          <a:bodyPr/>
          <a:lstStyle/>
          <a:p>
            <a:r>
              <a:rPr lang="en-US" dirty="0" smtClean="0">
                <a:solidFill>
                  <a:srgbClr val="92D050"/>
                </a:solidFill>
                <a:latin typeface="Eras Bold ITC" pitchFamily="34" charset="0"/>
              </a:rPr>
              <a:t>Notes and comments from the meeting will be in green</a:t>
            </a:r>
          </a:p>
          <a:p>
            <a:pPr>
              <a:buNone/>
            </a:pPr>
            <a:endParaRPr lang="en-CA" dirty="0">
              <a:solidFill>
                <a:srgbClr val="92D05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92D050"/>
                </a:solidFill>
                <a:latin typeface="Eras Bold ITC" pitchFamily="34" charset="0"/>
              </a:rPr>
              <a:t>PEOPLE ATTENDING</a:t>
            </a:r>
            <a:endParaRPr lang="en-CA" dirty="0">
              <a:solidFill>
                <a:srgbClr val="92D050"/>
              </a:solidFill>
              <a:latin typeface="Eras Bold ITC" pitchFamily="34" charset="0"/>
            </a:endParaRPr>
          </a:p>
        </p:txBody>
      </p:sp>
      <p:sp>
        <p:nvSpPr>
          <p:cNvPr id="3" name="Content Placeholder 2"/>
          <p:cNvSpPr>
            <a:spLocks noGrp="1"/>
          </p:cNvSpPr>
          <p:nvPr>
            <p:ph idx="1"/>
          </p:nvPr>
        </p:nvSpPr>
        <p:spPr/>
        <p:txBody>
          <a:bodyPr>
            <a:normAutofit fontScale="92500" lnSpcReduction="10000"/>
          </a:bodyPr>
          <a:lstStyle/>
          <a:p>
            <a:r>
              <a:rPr lang="en-US" dirty="0" smtClean="0">
                <a:solidFill>
                  <a:srgbClr val="92D050"/>
                </a:solidFill>
                <a:latin typeface="Eras Bold ITC" pitchFamily="34" charset="0"/>
              </a:rPr>
              <a:t>Ken 	RSTBC</a:t>
            </a:r>
          </a:p>
          <a:p>
            <a:r>
              <a:rPr lang="en-US" dirty="0" smtClean="0">
                <a:solidFill>
                  <a:srgbClr val="92D050"/>
                </a:solidFill>
                <a:latin typeface="Eras Bold ITC" pitchFamily="34" charset="0"/>
              </a:rPr>
              <a:t>Nicola	The Drawing Board Arts and                            		Design Studio</a:t>
            </a:r>
          </a:p>
          <a:p>
            <a:r>
              <a:rPr lang="en-US" dirty="0" smtClean="0">
                <a:solidFill>
                  <a:srgbClr val="92D050"/>
                </a:solidFill>
                <a:latin typeface="Eras Bold ITC" pitchFamily="34" charset="0"/>
              </a:rPr>
              <a:t>John	CAC</a:t>
            </a:r>
          </a:p>
          <a:p>
            <a:r>
              <a:rPr lang="en-US" dirty="0" smtClean="0">
                <a:solidFill>
                  <a:srgbClr val="92D050"/>
                </a:solidFill>
                <a:latin typeface="Eras Bold ITC" pitchFamily="34" charset="0"/>
              </a:rPr>
              <a:t>Brent	CAC</a:t>
            </a:r>
          </a:p>
          <a:p>
            <a:r>
              <a:rPr lang="en-US" dirty="0" smtClean="0">
                <a:solidFill>
                  <a:srgbClr val="92D050"/>
                </a:solidFill>
                <a:latin typeface="Eras Bold ITC" pitchFamily="34" charset="0"/>
              </a:rPr>
              <a:t>Angie	Snowmobile Revelstoke Society</a:t>
            </a:r>
          </a:p>
          <a:p>
            <a:r>
              <a:rPr lang="en-US" dirty="0" smtClean="0">
                <a:solidFill>
                  <a:srgbClr val="92D050"/>
                </a:solidFill>
                <a:latin typeface="Eras Bold ITC" pitchFamily="34" charset="0"/>
              </a:rPr>
              <a:t>Greg	Revelstoke Snowmobile Club</a:t>
            </a:r>
          </a:p>
          <a:p>
            <a:r>
              <a:rPr lang="en-US" dirty="0" smtClean="0">
                <a:solidFill>
                  <a:srgbClr val="92D050"/>
                </a:solidFill>
                <a:latin typeface="Eras Bold ITC" pitchFamily="34" charset="0"/>
              </a:rPr>
              <a:t>Gord	Eagle Valley Snowmobile Club</a:t>
            </a:r>
          </a:p>
          <a:p>
            <a:r>
              <a:rPr lang="en-US" dirty="0" smtClean="0">
                <a:solidFill>
                  <a:srgbClr val="92D050"/>
                </a:solidFill>
                <a:latin typeface="Eras Bold ITC" pitchFamily="34" charset="0"/>
              </a:rPr>
              <a:t>Aaron	Golden Snowmobile Club</a:t>
            </a:r>
            <a:endParaRPr lang="en-CA" dirty="0">
              <a:solidFill>
                <a:srgbClr val="92D050"/>
              </a:solidFill>
              <a:latin typeface="Eras Bold ITC"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RECREATION SITES AND TRAILS BC</a:t>
            </a:r>
            <a:endParaRPr lang="en-CA" dirty="0"/>
          </a:p>
        </p:txBody>
      </p:sp>
      <p:sp>
        <p:nvSpPr>
          <p:cNvPr id="3" name="Content Placeholder 2"/>
          <p:cNvSpPr>
            <a:spLocks noGrp="1"/>
          </p:cNvSpPr>
          <p:nvPr>
            <p:ph idx="1"/>
          </p:nvPr>
        </p:nvSpPr>
        <p:spPr/>
        <p:txBody>
          <a:bodyPr/>
          <a:lstStyle/>
          <a:p>
            <a:r>
              <a:rPr lang="en-US" dirty="0" smtClean="0"/>
              <a:t>Part of the Ministry of Forests Lands and Natural Resource Operations</a:t>
            </a:r>
          </a:p>
          <a:p>
            <a:r>
              <a:rPr lang="en-US" dirty="0" smtClean="0"/>
              <a:t>Referred to as Recreations Sites and Trails Branch</a:t>
            </a:r>
          </a:p>
          <a:p>
            <a:r>
              <a:rPr lang="en-US" dirty="0" smtClean="0"/>
              <a:t>RSTBC=Recreation Sites and Trails BC</a:t>
            </a:r>
          </a:p>
          <a:p>
            <a:r>
              <a:rPr lang="en-US" dirty="0" smtClean="0"/>
              <a:t>Marketing logo is Recreation Sites and Trails BC</a:t>
            </a:r>
          </a:p>
          <a:p>
            <a:endParaRPr lang="en-CA" dirty="0"/>
          </a:p>
        </p:txBody>
      </p:sp>
      <p:sp>
        <p:nvSpPr>
          <p:cNvPr id="4" name="Right Arrow 3"/>
          <p:cNvSpPr/>
          <p:nvPr/>
        </p:nvSpPr>
        <p:spPr>
          <a:xfrm rot="1766650">
            <a:off x="4046520" y="5303721"/>
            <a:ext cx="1957240"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PLAYERS</a:t>
            </a:r>
            <a:endParaRPr lang="en-CA" dirty="0"/>
          </a:p>
        </p:txBody>
      </p:sp>
      <p:sp>
        <p:nvSpPr>
          <p:cNvPr id="3" name="Content Placeholder 2"/>
          <p:cNvSpPr>
            <a:spLocks noGrp="1"/>
          </p:cNvSpPr>
          <p:nvPr>
            <p:ph idx="1"/>
          </p:nvPr>
        </p:nvSpPr>
        <p:spPr/>
        <p:txBody>
          <a:bodyPr>
            <a:normAutofit fontScale="85000" lnSpcReduction="20000"/>
          </a:bodyPr>
          <a:lstStyle/>
          <a:p>
            <a:r>
              <a:rPr lang="en-US" dirty="0" smtClean="0"/>
              <a:t>Golden club / society</a:t>
            </a:r>
          </a:p>
          <a:p>
            <a:r>
              <a:rPr lang="en-US" dirty="0" smtClean="0"/>
              <a:t>Revelstoke club / society  </a:t>
            </a:r>
          </a:p>
          <a:p>
            <a:r>
              <a:rPr lang="en-US" dirty="0" smtClean="0"/>
              <a:t>Eagle valley club society</a:t>
            </a:r>
          </a:p>
          <a:p>
            <a:r>
              <a:rPr lang="en-US" dirty="0" smtClean="0"/>
              <a:t>CAC staff</a:t>
            </a:r>
          </a:p>
          <a:p>
            <a:r>
              <a:rPr lang="en-US" dirty="0" smtClean="0"/>
              <a:t>RSTBC</a:t>
            </a:r>
          </a:p>
          <a:p>
            <a:r>
              <a:rPr lang="en-US" dirty="0" smtClean="0"/>
              <a:t>Design and layout artist</a:t>
            </a:r>
          </a:p>
          <a:p>
            <a:endParaRPr lang="en-US" dirty="0" smtClean="0"/>
          </a:p>
          <a:p>
            <a:r>
              <a:rPr lang="en-US" dirty="0" smtClean="0"/>
              <a:t>CAC Snowmobile committee</a:t>
            </a:r>
          </a:p>
          <a:p>
            <a:r>
              <a:rPr lang="en-US" dirty="0" smtClean="0"/>
              <a:t>BCSF</a:t>
            </a:r>
          </a:p>
          <a:p>
            <a:r>
              <a:rPr lang="en-US" dirty="0" smtClean="0"/>
              <a:t>ABC</a:t>
            </a:r>
            <a:endParaRPr lang="en-CA" dirty="0"/>
          </a:p>
        </p:txBody>
      </p:sp>
      <p:sp>
        <p:nvSpPr>
          <p:cNvPr id="4" name="Right Brace 3"/>
          <p:cNvSpPr/>
          <p:nvPr/>
        </p:nvSpPr>
        <p:spPr>
          <a:xfrm>
            <a:off x="4788024" y="1700808"/>
            <a:ext cx="792088" cy="230425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solidFill>
                <a:srgbClr val="FFFF00"/>
              </a:solidFill>
            </a:endParaRPr>
          </a:p>
        </p:txBody>
      </p:sp>
      <p:sp>
        <p:nvSpPr>
          <p:cNvPr id="6" name="Right Brace 5"/>
          <p:cNvSpPr/>
          <p:nvPr/>
        </p:nvSpPr>
        <p:spPr>
          <a:xfrm>
            <a:off x="5436096" y="4653136"/>
            <a:ext cx="432048" cy="115212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7" name="TextBox 6"/>
          <p:cNvSpPr txBox="1"/>
          <p:nvPr/>
        </p:nvSpPr>
        <p:spPr>
          <a:xfrm>
            <a:off x="5796136" y="2708920"/>
            <a:ext cx="1944216" cy="369332"/>
          </a:xfrm>
          <a:prstGeom prst="rect">
            <a:avLst/>
          </a:prstGeom>
          <a:noFill/>
        </p:spPr>
        <p:txBody>
          <a:bodyPr wrap="square" rtlCol="0">
            <a:spAutoFit/>
          </a:bodyPr>
          <a:lstStyle/>
          <a:p>
            <a:r>
              <a:rPr lang="en-US" dirty="0" smtClean="0">
                <a:solidFill>
                  <a:srgbClr val="FFFF00"/>
                </a:solidFill>
              </a:rPr>
              <a:t>Do the work</a:t>
            </a:r>
            <a:endParaRPr lang="en-CA" dirty="0">
              <a:solidFill>
                <a:srgbClr val="FFFF00"/>
              </a:solidFill>
            </a:endParaRPr>
          </a:p>
        </p:txBody>
      </p:sp>
      <p:sp>
        <p:nvSpPr>
          <p:cNvPr id="8" name="TextBox 7"/>
          <p:cNvSpPr txBox="1"/>
          <p:nvPr/>
        </p:nvSpPr>
        <p:spPr>
          <a:xfrm>
            <a:off x="6012160" y="4941168"/>
            <a:ext cx="2376264" cy="646331"/>
          </a:xfrm>
          <a:prstGeom prst="rect">
            <a:avLst/>
          </a:prstGeom>
          <a:noFill/>
        </p:spPr>
        <p:txBody>
          <a:bodyPr wrap="square" rtlCol="0">
            <a:spAutoFit/>
          </a:bodyPr>
          <a:lstStyle/>
          <a:p>
            <a:r>
              <a:rPr lang="en-US" dirty="0" smtClean="0">
                <a:solidFill>
                  <a:srgbClr val="FFFF00"/>
                </a:solidFill>
              </a:rPr>
              <a:t>Review and provide comment</a:t>
            </a:r>
            <a:endParaRPr lang="en-CA" dirty="0">
              <a:solidFill>
                <a:srgbClr val="FFFF00"/>
              </a:solidFill>
            </a:endParaRPr>
          </a:p>
        </p:txBody>
      </p:sp>
      <p:sp>
        <p:nvSpPr>
          <p:cNvPr id="9" name="TextBox 8"/>
          <p:cNvSpPr txBox="1"/>
          <p:nvPr/>
        </p:nvSpPr>
        <p:spPr>
          <a:xfrm rot="21059257">
            <a:off x="5979840" y="2940051"/>
            <a:ext cx="3067384" cy="1477328"/>
          </a:xfrm>
          <a:prstGeom prst="rect">
            <a:avLst/>
          </a:prstGeom>
          <a:noFill/>
        </p:spPr>
        <p:txBody>
          <a:bodyPr wrap="square" rtlCol="0">
            <a:spAutoFit/>
          </a:bodyPr>
          <a:lstStyle/>
          <a:p>
            <a:r>
              <a:rPr lang="en-US" dirty="0" smtClean="0">
                <a:solidFill>
                  <a:srgbClr val="92D050"/>
                </a:solidFill>
                <a:latin typeface="Eras Bold ITC" pitchFamily="34" charset="0"/>
              </a:rPr>
              <a:t>Given tight time lines likely that these groups will only look at final product and provide input for future products</a:t>
            </a:r>
            <a:endParaRPr lang="en-CA" dirty="0">
              <a:solidFill>
                <a:srgbClr val="92D050"/>
              </a:solidFill>
              <a:latin typeface="Eras Bold ITC" pitchFamily="34" charset="0"/>
            </a:endParaRPr>
          </a:p>
        </p:txBody>
      </p:sp>
      <p:sp>
        <p:nvSpPr>
          <p:cNvPr id="10" name="Right Arrow 9"/>
          <p:cNvSpPr/>
          <p:nvPr/>
        </p:nvSpPr>
        <p:spPr>
          <a:xfrm rot="7979946">
            <a:off x="5167096" y="3877628"/>
            <a:ext cx="917880" cy="6480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BROUCHURE</a:t>
            </a:r>
            <a:br>
              <a:rPr lang="en-US" dirty="0" smtClean="0"/>
            </a:br>
            <a:r>
              <a:rPr lang="en-US" dirty="0" smtClean="0"/>
              <a:t>(Initial Vision)</a:t>
            </a:r>
            <a:endParaRPr lang="en-CA" dirty="0"/>
          </a:p>
        </p:txBody>
      </p:sp>
      <p:sp>
        <p:nvSpPr>
          <p:cNvPr id="3" name="Content Placeholder 2"/>
          <p:cNvSpPr>
            <a:spLocks noGrp="1"/>
          </p:cNvSpPr>
          <p:nvPr>
            <p:ph idx="1"/>
          </p:nvPr>
        </p:nvSpPr>
        <p:spPr/>
        <p:txBody>
          <a:bodyPr>
            <a:normAutofit/>
          </a:bodyPr>
          <a:lstStyle/>
          <a:p>
            <a:pPr>
              <a:buFont typeface="Wingdings" pitchFamily="2" charset="2"/>
              <a:buChar char="§"/>
            </a:pPr>
            <a:r>
              <a:rPr lang="en-US" dirty="0" smtClean="0"/>
              <a:t>Basically has 2 sides</a:t>
            </a:r>
          </a:p>
          <a:p>
            <a:pPr lvl="1"/>
            <a:r>
              <a:rPr lang="en-US" dirty="0" smtClean="0"/>
              <a:t>CAC Avalanche Safety Side </a:t>
            </a:r>
          </a:p>
          <a:p>
            <a:pPr lvl="1"/>
            <a:r>
              <a:rPr lang="en-US" dirty="0" smtClean="0"/>
              <a:t>Club needs side</a:t>
            </a:r>
          </a:p>
          <a:p>
            <a:pPr lvl="1"/>
            <a:r>
              <a:rPr lang="en-US" dirty="0" smtClean="0"/>
              <a:t>Also RSTBC branding</a:t>
            </a:r>
          </a:p>
          <a:p>
            <a:pPr>
              <a:buFont typeface="Wingdings" pitchFamily="2" charset="2"/>
              <a:buChar char="§"/>
            </a:pPr>
            <a:r>
              <a:rPr lang="en-US" dirty="0" smtClean="0"/>
              <a:t>Goal is to try to standardize (with flexibility)so that a template can be used by most clubs in Province</a:t>
            </a:r>
          </a:p>
          <a:p>
            <a:pPr>
              <a:buNone/>
            </a:pPr>
            <a:endParaRPr lang="en-US" dirty="0" smtClean="0"/>
          </a:p>
          <a:p>
            <a:pPr lvl="1">
              <a:buNone/>
            </a:pPr>
            <a:endParaRPr lang="en-C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WE CALL IT?</a:t>
            </a:r>
            <a:endParaRPr lang="en-CA" dirty="0"/>
          </a:p>
        </p:txBody>
      </p:sp>
      <p:sp>
        <p:nvSpPr>
          <p:cNvPr id="3" name="Content Placeholder 2"/>
          <p:cNvSpPr>
            <a:spLocks noGrp="1"/>
          </p:cNvSpPr>
          <p:nvPr>
            <p:ph idx="1"/>
          </p:nvPr>
        </p:nvSpPr>
        <p:spPr/>
        <p:txBody>
          <a:bodyPr/>
          <a:lstStyle/>
          <a:p>
            <a:pPr>
              <a:buFont typeface="Wingdings" pitchFamily="2" charset="2"/>
              <a:buChar char="§"/>
            </a:pPr>
            <a:r>
              <a:rPr lang="en-US" dirty="0" smtClean="0"/>
              <a:t>Intent is to develop thru out the province so it should probably be given a name</a:t>
            </a:r>
          </a:p>
          <a:p>
            <a:pPr>
              <a:buFont typeface="Wingdings" pitchFamily="2" charset="2"/>
              <a:buChar char="§"/>
            </a:pPr>
            <a:endParaRPr lang="en-US" dirty="0" smtClean="0"/>
          </a:p>
          <a:p>
            <a:pPr>
              <a:buFont typeface="Wingdings" pitchFamily="2" charset="2"/>
              <a:buChar char="§"/>
            </a:pPr>
            <a:r>
              <a:rPr lang="en-US" dirty="0" smtClean="0"/>
              <a:t>Terrain Riding Guide?</a:t>
            </a:r>
          </a:p>
          <a:p>
            <a:pPr>
              <a:buFont typeface="Wingdings" pitchFamily="2" charset="2"/>
              <a:buChar char="§"/>
            </a:pPr>
            <a:r>
              <a:rPr lang="en-US" dirty="0" smtClean="0"/>
              <a:t>Riding Guide</a:t>
            </a:r>
          </a:p>
          <a:p>
            <a:pPr>
              <a:buFont typeface="Wingdings" pitchFamily="2" charset="2"/>
              <a:buChar char="§"/>
            </a:pPr>
            <a:r>
              <a:rPr lang="en-US" dirty="0" smtClean="0"/>
              <a:t>Snowmobile Trail Guide</a:t>
            </a:r>
          </a:p>
          <a:p>
            <a:pPr>
              <a:buFont typeface="Wingdings" pitchFamily="2" charset="2"/>
              <a:buChar char="§"/>
            </a:pPr>
            <a:r>
              <a:rPr lang="en-US" dirty="0" smtClean="0">
                <a:solidFill>
                  <a:srgbClr val="92D050"/>
                </a:solidFill>
              </a:rPr>
              <a:t>SNOWMOBILE TERRAIN GUIDE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CAC SIDE</a:t>
            </a:r>
            <a:endParaRPr lang="en-CA" dirty="0"/>
          </a:p>
        </p:txBody>
      </p:sp>
      <p:sp>
        <p:nvSpPr>
          <p:cNvPr id="3" name="Content Placeholder 2"/>
          <p:cNvSpPr>
            <a:spLocks noGrp="1"/>
          </p:cNvSpPr>
          <p:nvPr>
            <p:ph idx="1"/>
          </p:nvPr>
        </p:nvSpPr>
        <p:spPr/>
        <p:txBody>
          <a:bodyPr/>
          <a:lstStyle/>
          <a:p>
            <a:pPr lvl="1">
              <a:buFont typeface="Wingdings" pitchFamily="2" charset="2"/>
              <a:buChar char="§"/>
            </a:pPr>
            <a:r>
              <a:rPr lang="en-US" dirty="0" smtClean="0"/>
              <a:t>Contains all the terrain maps for a club’s riding area under agreement.</a:t>
            </a:r>
          </a:p>
          <a:p>
            <a:pPr lvl="1">
              <a:buFont typeface="Wingdings" pitchFamily="2" charset="2"/>
              <a:buChar char="§"/>
            </a:pPr>
            <a:r>
              <a:rPr lang="en-US" dirty="0" smtClean="0"/>
              <a:t>Maps try to focus on riding areas not access to them</a:t>
            </a:r>
          </a:p>
          <a:p>
            <a:pPr lvl="1">
              <a:buFont typeface="Wingdings" pitchFamily="2" charset="2"/>
              <a:buChar char="§"/>
            </a:pPr>
            <a:r>
              <a:rPr lang="en-US" dirty="0" smtClean="0"/>
              <a:t>Contains the Avalanche Danger Rating Card</a:t>
            </a:r>
          </a:p>
          <a:p>
            <a:pPr lvl="1">
              <a:buFont typeface="Wingdings" pitchFamily="2" charset="2"/>
              <a:buChar char="§"/>
            </a:pPr>
            <a:r>
              <a:rPr lang="en-US" dirty="0" smtClean="0"/>
              <a:t>Contains the Avaluator-Trip Planner Card</a:t>
            </a:r>
          </a:p>
          <a:p>
            <a:pPr lvl="1">
              <a:buFont typeface="Wingdings" pitchFamily="2" charset="2"/>
              <a:buChar char="§"/>
            </a:pPr>
            <a:r>
              <a:rPr lang="en-US" dirty="0" smtClean="0"/>
              <a:t>Contains some slope evaluation information</a:t>
            </a:r>
          </a:p>
          <a:p>
            <a:pPr lvl="1">
              <a:buFont typeface="Wingdings" pitchFamily="2" charset="2"/>
              <a:buChar char="§"/>
            </a:pPr>
            <a:r>
              <a:rPr lang="en-US" dirty="0" smtClean="0"/>
              <a:t>Contains some basic safety messaging</a:t>
            </a:r>
          </a:p>
          <a:p>
            <a:pPr lvl="1">
              <a:buFont typeface="Wingdings" pitchFamily="2" charset="2"/>
              <a:buChar char="§"/>
            </a:pPr>
            <a:r>
              <a:rPr lang="en-US" dirty="0" smtClean="0"/>
              <a:t>Contains a disclaimer</a:t>
            </a:r>
            <a:endParaRPr lang="en-C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p:cNvGraphicFramePr>
          <p:nvPr>
            <p:ph idx="4294967295"/>
          </p:nvPr>
        </p:nvGraphicFramePr>
        <p:xfrm>
          <a:off x="0" y="1830388"/>
          <a:ext cx="6096000" cy="4064000"/>
        </p:xfrm>
        <a:graphic>
          <a:graphicData uri="http://schemas.openxmlformats.org/presentationml/2006/ole">
            <p:oleObj spid="_x0000_s1026" name="Acrobat Document" r:id="rId3" imgW="0" imgH="0" progId="AcroExch.Document.7">
              <p:embed/>
            </p:oleObj>
          </a:graphicData>
        </a:graphic>
      </p:graphicFrame>
      <p:pic>
        <p:nvPicPr>
          <p:cNvPr id="1028" name="Picture 4"/>
          <p:cNvPicPr>
            <a:picLocks noChangeAspect="1" noChangeArrowheads="1"/>
          </p:cNvPicPr>
          <p:nvPr/>
        </p:nvPicPr>
        <p:blipFill>
          <a:blip r:embed="rId4" cstate="print"/>
          <a:srcRect/>
          <a:stretch>
            <a:fillRect/>
          </a:stretch>
        </p:blipFill>
        <p:spPr bwMode="auto">
          <a:xfrm>
            <a:off x="-1" y="0"/>
            <a:ext cx="9181903"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INITIAL FEED BACK</a:t>
            </a:r>
            <a:endParaRPr lang="en-CA" dirty="0"/>
          </a:p>
        </p:txBody>
      </p:sp>
      <p:sp>
        <p:nvSpPr>
          <p:cNvPr id="3" name="Content Placeholder 2"/>
          <p:cNvSpPr>
            <a:spLocks noGrp="1"/>
          </p:cNvSpPr>
          <p:nvPr>
            <p:ph idx="1"/>
          </p:nvPr>
        </p:nvSpPr>
        <p:spPr/>
        <p:txBody>
          <a:bodyPr/>
          <a:lstStyle/>
          <a:p>
            <a:pPr>
              <a:buNone/>
            </a:pPr>
            <a:r>
              <a:rPr lang="en-US" dirty="0" smtClean="0"/>
              <a:t>From CAC Snowmobile committee</a:t>
            </a:r>
          </a:p>
          <a:p>
            <a:pPr>
              <a:buFont typeface="Wingdings" pitchFamily="2" charset="2"/>
              <a:buChar char="§"/>
            </a:pPr>
            <a:r>
              <a:rPr lang="en-US" dirty="0" smtClean="0"/>
              <a:t>MAP - Use hill shade( shows some contour shades)</a:t>
            </a:r>
          </a:p>
          <a:p>
            <a:pPr>
              <a:buFont typeface="Wingdings" pitchFamily="2" charset="2"/>
              <a:buChar char="§"/>
            </a:pPr>
            <a:r>
              <a:rPr lang="en-US" dirty="0" smtClean="0"/>
              <a:t>Conforms to other map/brochures</a:t>
            </a:r>
          </a:p>
          <a:p>
            <a:pPr>
              <a:buFont typeface="Wingdings" pitchFamily="2" charset="2"/>
              <a:buChar char="§"/>
            </a:pPr>
            <a:r>
              <a:rPr lang="en-US" dirty="0" smtClean="0"/>
              <a:t>Take Crux text boxes out</a:t>
            </a:r>
            <a:endParaRPr lang="en-C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92D050"/>
                </a:solidFill>
                <a:latin typeface="Eras Bold ITC" pitchFamily="34" charset="0"/>
              </a:rPr>
              <a:t>CLUB INITIAL FEED BACK</a:t>
            </a:r>
            <a:endParaRPr lang="en-CA" dirty="0">
              <a:solidFill>
                <a:srgbClr val="92D050"/>
              </a:solidFill>
              <a:latin typeface="Eras Bold ITC" pitchFamily="34" charset="0"/>
            </a:endParaRPr>
          </a:p>
        </p:txBody>
      </p:sp>
      <p:sp>
        <p:nvSpPr>
          <p:cNvPr id="3" name="Content Placeholder 2"/>
          <p:cNvSpPr>
            <a:spLocks noGrp="1"/>
          </p:cNvSpPr>
          <p:nvPr>
            <p:ph idx="1"/>
          </p:nvPr>
        </p:nvSpPr>
        <p:spPr/>
        <p:txBody>
          <a:bodyPr>
            <a:normAutofit fontScale="62500" lnSpcReduction="20000"/>
          </a:bodyPr>
          <a:lstStyle/>
          <a:p>
            <a:r>
              <a:rPr lang="en-US" dirty="0" smtClean="0">
                <a:solidFill>
                  <a:srgbClr val="92D050"/>
                </a:solidFill>
                <a:latin typeface="Eras Bold ITC" pitchFamily="34" charset="0"/>
              </a:rPr>
              <a:t>Greg felt that more information could be added to the Revelstoke map.  (Point was made that the review of maps was an iterative process and they would get better over time.)  Maps were printed for Greg to review with his group.  Revisions could be made for the brochure map.</a:t>
            </a:r>
          </a:p>
          <a:p>
            <a:r>
              <a:rPr lang="en-US" dirty="0" smtClean="0">
                <a:solidFill>
                  <a:srgbClr val="92D050"/>
                </a:solidFill>
                <a:latin typeface="Eras Bold ITC" pitchFamily="34" charset="0"/>
              </a:rPr>
              <a:t>Golden and Eagle Valley maps were first generation and they should be reviewed for addition of local names</a:t>
            </a:r>
          </a:p>
          <a:p>
            <a:r>
              <a:rPr lang="en-US" dirty="0" smtClean="0">
                <a:solidFill>
                  <a:srgbClr val="92D050"/>
                </a:solidFill>
                <a:latin typeface="Eras Bold ITC" pitchFamily="34" charset="0"/>
              </a:rPr>
              <a:t>Aaron felt contours could be better for the </a:t>
            </a:r>
            <a:r>
              <a:rPr lang="en-US" dirty="0" err="1" smtClean="0">
                <a:solidFill>
                  <a:srgbClr val="92D050"/>
                </a:solidFill>
                <a:latin typeface="Eras Bold ITC" pitchFamily="34" charset="0"/>
              </a:rPr>
              <a:t>orthos</a:t>
            </a:r>
            <a:r>
              <a:rPr lang="en-US" dirty="0" smtClean="0">
                <a:solidFill>
                  <a:srgbClr val="92D050"/>
                </a:solidFill>
                <a:latin typeface="Eras Bold ITC" pitchFamily="34" charset="0"/>
              </a:rPr>
              <a:t>.  (Hill shade was ok)</a:t>
            </a:r>
            <a:endParaRPr lang="en-CA" dirty="0" smtClean="0">
              <a:solidFill>
                <a:srgbClr val="92D050"/>
              </a:solidFill>
              <a:latin typeface="Eras Bold ITC" pitchFamily="34" charset="0"/>
            </a:endParaRPr>
          </a:p>
          <a:p>
            <a:endParaRPr lang="en-US" dirty="0" smtClean="0">
              <a:solidFill>
                <a:srgbClr val="92D050"/>
              </a:solidFill>
              <a:latin typeface="Eras Bold ITC" pitchFamily="34" charset="0"/>
            </a:endParaRPr>
          </a:p>
          <a:p>
            <a:r>
              <a:rPr lang="en-US" dirty="0" smtClean="0">
                <a:solidFill>
                  <a:srgbClr val="92D050"/>
                </a:solidFill>
                <a:latin typeface="Eras Bold ITC" pitchFamily="34" charset="0"/>
              </a:rPr>
              <a:t>Ken and John to discuss with </a:t>
            </a:r>
            <a:r>
              <a:rPr lang="en-US" dirty="0" err="1" smtClean="0">
                <a:solidFill>
                  <a:srgbClr val="92D050"/>
                </a:solidFill>
                <a:latin typeface="Eras Bold ITC" pitchFamily="34" charset="0"/>
              </a:rPr>
              <a:t>GeoBC</a:t>
            </a:r>
            <a:endParaRPr lang="en-US" dirty="0" smtClean="0">
              <a:solidFill>
                <a:srgbClr val="92D050"/>
              </a:solidFill>
              <a:latin typeface="Eras Bold ITC" pitchFamily="34" charset="0"/>
            </a:endParaRPr>
          </a:p>
          <a:p>
            <a:pPr lvl="1"/>
            <a:r>
              <a:rPr lang="en-US" dirty="0" smtClean="0">
                <a:solidFill>
                  <a:srgbClr val="92D050"/>
                </a:solidFill>
                <a:latin typeface="Eras Bold ITC" pitchFamily="34" charset="0"/>
              </a:rPr>
              <a:t>All new maps just use hill shade</a:t>
            </a:r>
          </a:p>
          <a:p>
            <a:pPr lvl="1"/>
            <a:r>
              <a:rPr lang="en-US" dirty="0" smtClean="0">
                <a:solidFill>
                  <a:srgbClr val="92D050"/>
                </a:solidFill>
                <a:latin typeface="Eras Bold ITC" pitchFamily="34" charset="0"/>
              </a:rPr>
              <a:t>Geo BC not required to put in text boxes –(layout and design person will do)</a:t>
            </a:r>
          </a:p>
          <a:p>
            <a:pPr lvl="1"/>
            <a:r>
              <a:rPr lang="en-US" dirty="0" smtClean="0">
                <a:solidFill>
                  <a:srgbClr val="92D050"/>
                </a:solidFill>
                <a:latin typeface="Eras Bold ITC" pitchFamily="34" charset="0"/>
              </a:rPr>
              <a:t>Some additions for location of play areas etc may be coming</a:t>
            </a:r>
          </a:p>
          <a:p>
            <a:endParaRPr lang="en-CA" dirty="0" smtClean="0"/>
          </a:p>
          <a:p>
            <a:endParaRPr lang="en-CA"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CLUB NEEDS?</a:t>
            </a:r>
            <a:endParaRPr lang="en-CA" dirty="0"/>
          </a:p>
        </p:txBody>
      </p:sp>
      <p:sp>
        <p:nvSpPr>
          <p:cNvPr id="3" name="Content Placeholder 2"/>
          <p:cNvSpPr>
            <a:spLocks noGrp="1"/>
          </p:cNvSpPr>
          <p:nvPr>
            <p:ph idx="1"/>
          </p:nvPr>
        </p:nvSpPr>
        <p:spPr/>
        <p:txBody>
          <a:bodyPr>
            <a:normAutofit fontScale="55000" lnSpcReduction="20000"/>
          </a:bodyPr>
          <a:lstStyle/>
          <a:p>
            <a:r>
              <a:rPr lang="en-CA" dirty="0" smtClean="0"/>
              <a:t>Club acknowledgment –Work  with RSTBC  and CAC to make riding safer</a:t>
            </a:r>
          </a:p>
          <a:p>
            <a:r>
              <a:rPr lang="en-CA" dirty="0" smtClean="0"/>
              <a:t>Website address</a:t>
            </a:r>
          </a:p>
          <a:p>
            <a:r>
              <a:rPr lang="en-CA" dirty="0" smtClean="0"/>
              <a:t>Club logo</a:t>
            </a:r>
          </a:p>
          <a:p>
            <a:r>
              <a:rPr lang="en-CA" dirty="0" smtClean="0"/>
              <a:t>Advertizing  </a:t>
            </a:r>
          </a:p>
          <a:p>
            <a:pPr lvl="1"/>
            <a:r>
              <a:rPr lang="en-CA" dirty="0" smtClean="0"/>
              <a:t>(Please support our Corporate Sponsors as they support Snowmobiling)</a:t>
            </a:r>
          </a:p>
          <a:p>
            <a:r>
              <a:rPr lang="en-CA" dirty="0" smtClean="0"/>
              <a:t>Fee Information</a:t>
            </a:r>
          </a:p>
          <a:p>
            <a:r>
              <a:rPr lang="en-CA" dirty="0" smtClean="0"/>
              <a:t>Community Information</a:t>
            </a:r>
          </a:p>
          <a:p>
            <a:r>
              <a:rPr lang="en-CA" dirty="0" smtClean="0"/>
              <a:t>Overview map</a:t>
            </a:r>
          </a:p>
          <a:p>
            <a:r>
              <a:rPr lang="en-CA" dirty="0" smtClean="0"/>
              <a:t>Other riding areas (Traditional and non </a:t>
            </a:r>
            <a:r>
              <a:rPr lang="en-CA" dirty="0" err="1" smtClean="0"/>
              <a:t>controrvertional</a:t>
            </a:r>
            <a:r>
              <a:rPr lang="en-CA" dirty="0" smtClean="0"/>
              <a:t>)</a:t>
            </a:r>
          </a:p>
          <a:p>
            <a:r>
              <a:rPr lang="en-CA" dirty="0" smtClean="0"/>
              <a:t>GPS locations</a:t>
            </a:r>
          </a:p>
          <a:p>
            <a:r>
              <a:rPr lang="en-CA" dirty="0" smtClean="0"/>
              <a:t>Trail Safety?</a:t>
            </a:r>
          </a:p>
          <a:p>
            <a:r>
              <a:rPr lang="en-CA" dirty="0" smtClean="0"/>
              <a:t>Riding etiquette ?</a:t>
            </a:r>
          </a:p>
          <a:p>
            <a:r>
              <a:rPr lang="en-CA" dirty="0" smtClean="0"/>
              <a:t>Emergency Information</a:t>
            </a:r>
          </a:p>
          <a:p>
            <a:r>
              <a:rPr lang="en-CA" dirty="0" smtClean="0"/>
              <a:t>Regulatory Information</a:t>
            </a:r>
          </a:p>
          <a:p>
            <a:r>
              <a:rPr lang="en-CA" dirty="0" smtClean="0"/>
              <a:t>Key messages-These Trails are in the Working Forest</a:t>
            </a:r>
          </a:p>
          <a:p>
            <a:endParaRPr lang="en-CA" dirty="0" smtClean="0"/>
          </a:p>
          <a:p>
            <a:pPr>
              <a:buNone/>
            </a:pPr>
            <a:endParaRPr lang="en-CA" dirty="0" smtClean="0"/>
          </a:p>
          <a:p>
            <a:endParaRPr lang="en-CA" dirty="0" smtClean="0"/>
          </a:p>
          <a:p>
            <a:pPr>
              <a:buNone/>
            </a:pPr>
            <a:endParaRPr lang="en-CA"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Provincial Recreation Sites and Trails are in the working forest</a:t>
            </a:r>
            <a:endParaRPr lang="en-CA" dirty="0"/>
          </a:p>
        </p:txBody>
      </p:sp>
      <p:sp>
        <p:nvSpPr>
          <p:cNvPr id="3" name="Content Placeholder 2"/>
          <p:cNvSpPr>
            <a:spLocks noGrp="1"/>
          </p:cNvSpPr>
          <p:nvPr>
            <p:ph idx="1"/>
          </p:nvPr>
        </p:nvSpPr>
        <p:spPr/>
        <p:txBody>
          <a:bodyPr>
            <a:normAutofit fontScale="85000" lnSpcReduction="10000"/>
          </a:bodyPr>
          <a:lstStyle/>
          <a:p>
            <a:r>
              <a:rPr lang="en-US" dirty="0" smtClean="0"/>
              <a:t>Given that an important mandate of RSTBC is integrated resource management we need a simple message on our brochures or kiosks like:</a:t>
            </a:r>
          </a:p>
          <a:p>
            <a:endParaRPr lang="en-US" dirty="0" smtClean="0"/>
          </a:p>
          <a:p>
            <a:r>
              <a:rPr lang="en-US" dirty="0" smtClean="0"/>
              <a:t>THESE TRAILS ARE IN THE WORKING FOREST (with possible a picture of a logging truck)</a:t>
            </a:r>
          </a:p>
          <a:p>
            <a:pPr algn="ctr">
              <a:buNone/>
            </a:pPr>
            <a:r>
              <a:rPr lang="en-US" dirty="0" smtClean="0"/>
              <a:t>OR</a:t>
            </a:r>
          </a:p>
          <a:p>
            <a:r>
              <a:rPr lang="en-US" dirty="0" smtClean="0"/>
              <a:t>WE WORK WITH OUR STAKEHOLDERS</a:t>
            </a:r>
          </a:p>
          <a:p>
            <a:pPr>
              <a:buNone/>
            </a:pPr>
            <a:r>
              <a:rPr lang="en-US" dirty="0" smtClean="0"/>
              <a:t>  </a:t>
            </a:r>
            <a:endParaRPr lang="en-C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92D050"/>
                </a:solidFill>
                <a:latin typeface="Eras Bold ITC" pitchFamily="34" charset="0"/>
              </a:rPr>
              <a:t>CLUB NEEDS-LOTS OF DISCUSSION</a:t>
            </a:r>
            <a:endParaRPr lang="en-CA" dirty="0">
              <a:solidFill>
                <a:srgbClr val="92D050"/>
              </a:solidFill>
              <a:latin typeface="Eras Bold ITC" pitchFamily="34" charset="0"/>
            </a:endParaRPr>
          </a:p>
        </p:txBody>
      </p:sp>
      <p:sp>
        <p:nvSpPr>
          <p:cNvPr id="3" name="Content Placeholder 2"/>
          <p:cNvSpPr>
            <a:spLocks noGrp="1"/>
          </p:cNvSpPr>
          <p:nvPr>
            <p:ph idx="1"/>
          </p:nvPr>
        </p:nvSpPr>
        <p:spPr/>
        <p:txBody>
          <a:bodyPr>
            <a:normAutofit fontScale="85000" lnSpcReduction="10000"/>
          </a:bodyPr>
          <a:lstStyle/>
          <a:p>
            <a:r>
              <a:rPr lang="en-US" dirty="0" smtClean="0">
                <a:solidFill>
                  <a:srgbClr val="92D050"/>
                </a:solidFill>
                <a:latin typeface="Eras Bold ITC" pitchFamily="34" charset="0"/>
              </a:rPr>
              <a:t>Basically there is a large diversity of clubs that have different needs.</a:t>
            </a:r>
          </a:p>
          <a:p>
            <a:r>
              <a:rPr lang="en-US" dirty="0" smtClean="0">
                <a:solidFill>
                  <a:srgbClr val="92D050"/>
                </a:solidFill>
                <a:latin typeface="Eras Bold ITC" pitchFamily="34" charset="0"/>
              </a:rPr>
              <a:t>Some questioned dealing with etiquette, safety and community info.</a:t>
            </a:r>
          </a:p>
          <a:p>
            <a:r>
              <a:rPr lang="en-US" dirty="0" smtClean="0">
                <a:solidFill>
                  <a:srgbClr val="92D050"/>
                </a:solidFill>
                <a:latin typeface="Eras Bold ITC" pitchFamily="34" charset="0"/>
              </a:rPr>
              <a:t>Some felt given RSTBC’s help the need for advertising did not seem to be as great.</a:t>
            </a:r>
          </a:p>
          <a:p>
            <a:r>
              <a:rPr lang="en-US" dirty="0" smtClean="0">
                <a:solidFill>
                  <a:srgbClr val="92D050"/>
                </a:solidFill>
                <a:latin typeface="Eras Bold ITC" pitchFamily="34" charset="0"/>
              </a:rPr>
              <a:t>Some felt the need to address sled </a:t>
            </a:r>
            <a:r>
              <a:rPr lang="en-US" dirty="0" smtClean="0">
                <a:solidFill>
                  <a:srgbClr val="92D050"/>
                </a:solidFill>
                <a:latin typeface="Eras Bold ITC" pitchFamily="34" charset="0"/>
              </a:rPr>
              <a:t>skiing</a:t>
            </a:r>
          </a:p>
          <a:p>
            <a:r>
              <a:rPr lang="en-US" dirty="0" smtClean="0">
                <a:solidFill>
                  <a:srgbClr val="92D050"/>
                </a:solidFill>
                <a:latin typeface="Eras Bold ITC" pitchFamily="34" charset="0"/>
              </a:rPr>
              <a:t>Some see the map as important thing to carry when sledding ex it would contain emergency contacts</a:t>
            </a:r>
            <a:r>
              <a:rPr lang="en-US" smtClean="0">
                <a:solidFill>
                  <a:srgbClr val="92D050"/>
                </a:solidFill>
                <a:latin typeface="Eras Bold ITC" pitchFamily="34" charset="0"/>
              </a:rPr>
              <a:t>, key </a:t>
            </a:r>
            <a:r>
              <a:rPr lang="en-US" dirty="0" smtClean="0">
                <a:solidFill>
                  <a:srgbClr val="92D050"/>
                </a:solidFill>
                <a:latin typeface="Eras Bold ITC" pitchFamily="34" charset="0"/>
              </a:rPr>
              <a:t>GPS coordinates, overview maps etc</a:t>
            </a:r>
            <a:endParaRPr lang="en-CA" dirty="0" smtClean="0">
              <a:solidFill>
                <a:srgbClr val="92D050"/>
              </a:solidFill>
              <a:latin typeface="Eras Bold ITC" pitchFamily="34" charset="0"/>
            </a:endParaRPr>
          </a:p>
          <a:p>
            <a:endParaRPr lang="en-CA" dirty="0">
              <a:solidFill>
                <a:srgbClr val="92D050"/>
              </a:solidFill>
              <a:latin typeface="Eras Bold ITC"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92D050"/>
                </a:solidFill>
                <a:latin typeface="Eras Bold ITC" pitchFamily="34" charset="0"/>
              </a:rPr>
              <a:t>OTHER RIDING AREAS</a:t>
            </a:r>
            <a:endParaRPr lang="en-CA" dirty="0">
              <a:solidFill>
                <a:srgbClr val="92D050"/>
              </a:solidFill>
              <a:latin typeface="Eras Bold ITC" pitchFamily="34" charset="0"/>
            </a:endParaRPr>
          </a:p>
        </p:txBody>
      </p:sp>
      <p:sp>
        <p:nvSpPr>
          <p:cNvPr id="3" name="Content Placeholder 2"/>
          <p:cNvSpPr>
            <a:spLocks noGrp="1"/>
          </p:cNvSpPr>
          <p:nvPr>
            <p:ph idx="1"/>
          </p:nvPr>
        </p:nvSpPr>
        <p:spPr/>
        <p:txBody>
          <a:bodyPr>
            <a:normAutofit lnSpcReduction="10000"/>
          </a:bodyPr>
          <a:lstStyle/>
          <a:p>
            <a:r>
              <a:rPr lang="en-US" dirty="0" smtClean="0">
                <a:solidFill>
                  <a:srgbClr val="92D050"/>
                </a:solidFill>
                <a:latin typeface="Eras Bold ITC" pitchFamily="34" charset="0"/>
              </a:rPr>
              <a:t>The RSTBC logo will be on this brochure so </a:t>
            </a:r>
            <a:r>
              <a:rPr lang="en-US" dirty="0" err="1" smtClean="0">
                <a:solidFill>
                  <a:srgbClr val="92D050"/>
                </a:solidFill>
                <a:latin typeface="Eras Bold ITC" pitchFamily="34" charset="0"/>
              </a:rPr>
              <a:t>contravertional</a:t>
            </a:r>
            <a:r>
              <a:rPr lang="en-US" dirty="0" smtClean="0">
                <a:solidFill>
                  <a:srgbClr val="92D050"/>
                </a:solidFill>
                <a:latin typeface="Eras Bold ITC" pitchFamily="34" charset="0"/>
              </a:rPr>
              <a:t> riding areas cannot be put on this brochure.  (RSTBC cannot be seen as promoting </a:t>
            </a:r>
            <a:r>
              <a:rPr lang="en-US" dirty="0" err="1" smtClean="0">
                <a:solidFill>
                  <a:srgbClr val="92D050"/>
                </a:solidFill>
                <a:latin typeface="Eras Bold ITC" pitchFamily="34" charset="0"/>
              </a:rPr>
              <a:t>contravertional</a:t>
            </a:r>
            <a:r>
              <a:rPr lang="en-US" dirty="0" smtClean="0">
                <a:solidFill>
                  <a:srgbClr val="92D050"/>
                </a:solidFill>
                <a:latin typeface="Eras Bold ITC" pitchFamily="34" charset="0"/>
              </a:rPr>
              <a:t> areas)</a:t>
            </a:r>
          </a:p>
          <a:p>
            <a:r>
              <a:rPr lang="en-US" dirty="0" smtClean="0">
                <a:solidFill>
                  <a:srgbClr val="92D050"/>
                </a:solidFill>
                <a:latin typeface="Eras Bold ITC" pitchFamily="34" charset="0"/>
              </a:rPr>
              <a:t>If there are </a:t>
            </a:r>
            <a:r>
              <a:rPr lang="en-US" dirty="0" err="1" smtClean="0">
                <a:solidFill>
                  <a:srgbClr val="92D050"/>
                </a:solidFill>
                <a:latin typeface="Eras Bold ITC" pitchFamily="34" charset="0"/>
              </a:rPr>
              <a:t>contravertional</a:t>
            </a:r>
            <a:r>
              <a:rPr lang="en-US" dirty="0" smtClean="0">
                <a:solidFill>
                  <a:srgbClr val="92D050"/>
                </a:solidFill>
                <a:latin typeface="Eras Bold ITC" pitchFamily="34" charset="0"/>
              </a:rPr>
              <a:t> areas just put a statement on the brochure:  “A complete list of our riding areas can be found at http://www.  _______  </a:t>
            </a:r>
            <a:endParaRPr lang="en-CA" dirty="0">
              <a:solidFill>
                <a:srgbClr val="92D050"/>
              </a:solidFill>
              <a:latin typeface="Eras Bold ITC"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TYPE OF BROCHURE</a:t>
            </a:r>
            <a:endParaRPr lang="en-CA" dirty="0"/>
          </a:p>
        </p:txBody>
      </p:sp>
      <p:sp>
        <p:nvSpPr>
          <p:cNvPr id="3" name="Content Placeholder 2"/>
          <p:cNvSpPr>
            <a:spLocks noGrp="1"/>
          </p:cNvSpPr>
          <p:nvPr>
            <p:ph idx="1"/>
          </p:nvPr>
        </p:nvSpPr>
        <p:spPr/>
        <p:txBody>
          <a:bodyPr/>
          <a:lstStyle/>
          <a:p>
            <a:r>
              <a:rPr lang="en-CA" dirty="0" smtClean="0"/>
              <a:t>Shelf</a:t>
            </a:r>
          </a:p>
          <a:p>
            <a:r>
              <a:rPr lang="en-CA" dirty="0" smtClean="0"/>
              <a:t>Pocket</a:t>
            </a:r>
          </a:p>
          <a:p>
            <a:r>
              <a:rPr lang="en-CA" dirty="0" smtClean="0"/>
              <a:t>Other</a:t>
            </a:r>
            <a:endParaRPr lang="en-C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lang="en-CA" dirty="0" smtClean="0"/>
              <a:t>Pocket Brochure-</a:t>
            </a:r>
            <a:r>
              <a:rPr lang="en-CA" dirty="0" smtClean="0">
                <a:solidFill>
                  <a:srgbClr val="92D050"/>
                </a:solidFill>
                <a:latin typeface="Eras Bold ITC" pitchFamily="34" charset="0"/>
              </a:rPr>
              <a:t>Ruled out</a:t>
            </a:r>
            <a:endParaRPr lang="en-CA" dirty="0">
              <a:solidFill>
                <a:srgbClr val="92D050"/>
              </a:solidFill>
              <a:latin typeface="Eras Bold ITC" pitchFamily="34" charset="0"/>
            </a:endParaRPr>
          </a:p>
        </p:txBody>
      </p:sp>
      <p:pic>
        <p:nvPicPr>
          <p:cNvPr id="20482" name="Picture 2"/>
          <p:cNvPicPr>
            <a:picLocks noChangeAspect="1" noChangeArrowheads="1"/>
          </p:cNvPicPr>
          <p:nvPr/>
        </p:nvPicPr>
        <p:blipFill>
          <a:blip r:embed="rId2" cstate="print"/>
          <a:srcRect l="8825" t="2294" r="7830" b="6566"/>
          <a:stretch>
            <a:fillRect/>
          </a:stretch>
        </p:blipFill>
        <p:spPr bwMode="auto">
          <a:xfrm>
            <a:off x="611560" y="1268760"/>
            <a:ext cx="5760640" cy="5286234"/>
          </a:xfrm>
          <a:prstGeom prst="rect">
            <a:avLst/>
          </a:prstGeom>
          <a:noFill/>
          <a:ln w="9525">
            <a:noFill/>
            <a:miter lim="800000"/>
            <a:headEnd/>
            <a:tailEnd/>
          </a:ln>
        </p:spPr>
      </p:pic>
      <p:sp>
        <p:nvSpPr>
          <p:cNvPr id="7" name="TextBox 6"/>
          <p:cNvSpPr txBox="1"/>
          <p:nvPr/>
        </p:nvSpPr>
        <p:spPr>
          <a:xfrm rot="897174">
            <a:off x="6561272" y="3929241"/>
            <a:ext cx="2232248" cy="2031325"/>
          </a:xfrm>
          <a:prstGeom prst="rect">
            <a:avLst/>
          </a:prstGeom>
          <a:noFill/>
        </p:spPr>
        <p:txBody>
          <a:bodyPr wrap="square" rtlCol="0">
            <a:spAutoFit/>
          </a:bodyPr>
          <a:lstStyle/>
          <a:p>
            <a:r>
              <a:rPr lang="en-CA" dirty="0" smtClean="0">
                <a:solidFill>
                  <a:srgbClr val="FFFF00"/>
                </a:solidFill>
              </a:rPr>
              <a:t>-Would </a:t>
            </a:r>
            <a:r>
              <a:rPr lang="en-CA" dirty="0" err="1" smtClean="0">
                <a:solidFill>
                  <a:srgbClr val="FFFF00"/>
                </a:solidFill>
              </a:rPr>
              <a:t>sledders</a:t>
            </a:r>
            <a:r>
              <a:rPr lang="en-CA" dirty="0" smtClean="0">
                <a:solidFill>
                  <a:srgbClr val="FFFF00"/>
                </a:solidFill>
              </a:rPr>
              <a:t> have it in there pocket and be more inclined to use it?</a:t>
            </a:r>
          </a:p>
          <a:p>
            <a:r>
              <a:rPr lang="en-US" dirty="0" smtClean="0">
                <a:solidFill>
                  <a:srgbClr val="FFFF00"/>
                </a:solidFill>
              </a:rPr>
              <a:t>-</a:t>
            </a:r>
            <a:r>
              <a:rPr lang="en-US" dirty="0" smtClean="0">
                <a:solidFill>
                  <a:srgbClr val="92D050"/>
                </a:solidFill>
                <a:latin typeface="Eras Bold ITC" pitchFamily="34" charset="0"/>
              </a:rPr>
              <a:t>Can just fold shelf brochure in half</a:t>
            </a:r>
            <a:endParaRPr lang="en-CA" dirty="0">
              <a:solidFill>
                <a:srgbClr val="92D050"/>
              </a:solidFill>
              <a:latin typeface="Eras Bold ITC" pitchFamily="34" charset="0"/>
            </a:endParaRPr>
          </a:p>
        </p:txBody>
      </p:sp>
      <p:sp>
        <p:nvSpPr>
          <p:cNvPr id="8" name="TextBox 7"/>
          <p:cNvSpPr txBox="1"/>
          <p:nvPr/>
        </p:nvSpPr>
        <p:spPr>
          <a:xfrm>
            <a:off x="6732240" y="1124744"/>
            <a:ext cx="2232248" cy="2585323"/>
          </a:xfrm>
          <a:prstGeom prst="rect">
            <a:avLst/>
          </a:prstGeom>
          <a:noFill/>
        </p:spPr>
        <p:txBody>
          <a:bodyPr wrap="square" rtlCol="0">
            <a:spAutoFit/>
          </a:bodyPr>
          <a:lstStyle/>
          <a:p>
            <a:r>
              <a:rPr lang="en-US" dirty="0" smtClean="0">
                <a:solidFill>
                  <a:srgbClr val="92D050"/>
                </a:solidFill>
                <a:latin typeface="Eras Bold ITC" pitchFamily="34" charset="0"/>
              </a:rPr>
              <a:t>General feeling was that a lot of the brochures get put in racks which are not suitable for the pocket brochures –they drop down and get lost.</a:t>
            </a:r>
            <a:endParaRPr lang="en-CA" dirty="0">
              <a:solidFill>
                <a:srgbClr val="92D050"/>
              </a:solidFill>
              <a:latin typeface="Eras Bold ITC"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SIZE AND TYPE OF BROUCHURE</a:t>
            </a:r>
            <a:endParaRPr lang="en-CA" dirty="0"/>
          </a:p>
        </p:txBody>
      </p:sp>
      <p:sp>
        <p:nvSpPr>
          <p:cNvPr id="3" name="Content Placeholder 2"/>
          <p:cNvSpPr>
            <a:spLocks noGrp="1"/>
          </p:cNvSpPr>
          <p:nvPr>
            <p:ph sz="half" idx="1"/>
          </p:nvPr>
        </p:nvSpPr>
        <p:spPr/>
        <p:txBody>
          <a:bodyPr>
            <a:normAutofit fontScale="92500" lnSpcReduction="10000"/>
          </a:bodyPr>
          <a:lstStyle/>
          <a:p>
            <a:r>
              <a:rPr lang="en-CA" dirty="0" smtClean="0"/>
              <a:t>Brochure will be  24 inches wide and 18 inches high when unfolded</a:t>
            </a:r>
          </a:p>
          <a:p>
            <a:r>
              <a:rPr lang="en-CA" dirty="0" smtClean="0"/>
              <a:t>Each pane or folded size will be 4 inches Wide by 9 inches high.</a:t>
            </a:r>
          </a:p>
          <a:p>
            <a:r>
              <a:rPr lang="en-CA" dirty="0" smtClean="0"/>
              <a:t>When folded it will have 12 panes on one side.  </a:t>
            </a:r>
          </a:p>
          <a:p>
            <a:r>
              <a:rPr lang="en-CA" dirty="0" smtClean="0"/>
              <a:t>(Based on existing Revelstoke Brochure)</a:t>
            </a:r>
            <a:endParaRPr lang="en-CA" dirty="0"/>
          </a:p>
        </p:txBody>
      </p:sp>
      <p:pic>
        <p:nvPicPr>
          <p:cNvPr id="5" name="Content Placeholder 5" descr="Sled_Brouchure0001.jpg"/>
          <p:cNvPicPr>
            <a:picLocks noGrp="1" noChangeAspect="1"/>
          </p:cNvPicPr>
          <p:nvPr>
            <p:ph sz="half" idx="2"/>
          </p:nvPr>
        </p:nvPicPr>
        <p:blipFill>
          <a:blip r:embed="rId2" cstate="print"/>
          <a:srcRect l="51823" b="22105"/>
          <a:stretch>
            <a:fillRect/>
          </a:stretch>
        </p:blipFill>
        <p:spPr>
          <a:xfrm>
            <a:off x="4427984" y="1628800"/>
            <a:ext cx="2032899" cy="4525963"/>
          </a:xfrm>
        </p:spPr>
      </p:pic>
      <p:sp>
        <p:nvSpPr>
          <p:cNvPr id="6" name="TextBox 5"/>
          <p:cNvSpPr txBox="1"/>
          <p:nvPr/>
        </p:nvSpPr>
        <p:spPr>
          <a:xfrm>
            <a:off x="6876256" y="1916832"/>
            <a:ext cx="1872208" cy="3693319"/>
          </a:xfrm>
          <a:prstGeom prst="rect">
            <a:avLst/>
          </a:prstGeom>
          <a:noFill/>
        </p:spPr>
        <p:txBody>
          <a:bodyPr wrap="square" rtlCol="0">
            <a:spAutoFit/>
          </a:bodyPr>
          <a:lstStyle/>
          <a:p>
            <a:r>
              <a:rPr lang="en-US" dirty="0" smtClean="0">
                <a:solidFill>
                  <a:srgbClr val="92D050"/>
                </a:solidFill>
                <a:latin typeface="Eras Bold ITC" pitchFamily="34" charset="0"/>
              </a:rPr>
              <a:t>-Given the fact that the local clubs have several riding areas the 24 x18 inch brochure should work- Smaller clubs  with 1 riding area can go to a smaller brochure</a:t>
            </a:r>
            <a:endParaRPr lang="en-CA" dirty="0">
              <a:solidFill>
                <a:srgbClr val="92D050"/>
              </a:solidFill>
              <a:latin typeface="Eras Bold ITC"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9792" y="188640"/>
            <a:ext cx="6059016" cy="1143000"/>
          </a:xfrm>
        </p:spPr>
        <p:txBody>
          <a:bodyPr>
            <a:normAutofit fontScale="90000"/>
          </a:bodyPr>
          <a:lstStyle/>
          <a:p>
            <a:r>
              <a:rPr lang="en-CA" dirty="0" smtClean="0"/>
              <a:t>RSTBC BRANDING</a:t>
            </a:r>
            <a:br>
              <a:rPr lang="en-CA" dirty="0" smtClean="0"/>
            </a:br>
            <a:r>
              <a:rPr lang="en-CA" dirty="0" smtClean="0"/>
              <a:t>(Cover)</a:t>
            </a:r>
            <a:endParaRPr lang="en-CA"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467544" y="213488"/>
            <a:ext cx="2664296" cy="6229308"/>
          </a:xfrm>
          <a:prstGeom prst="rect">
            <a:avLst/>
          </a:prstGeom>
          <a:noFill/>
          <a:ln w="9525">
            <a:noFill/>
            <a:miter lim="800000"/>
            <a:headEnd/>
            <a:tailEnd/>
          </a:ln>
        </p:spPr>
      </p:pic>
      <p:sp>
        <p:nvSpPr>
          <p:cNvPr id="18" name="Right Arrow 17"/>
          <p:cNvSpPr/>
          <p:nvPr/>
        </p:nvSpPr>
        <p:spPr>
          <a:xfrm rot="13024362">
            <a:off x="2677301" y="2155505"/>
            <a:ext cx="19406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ight Arrow 21"/>
          <p:cNvSpPr/>
          <p:nvPr/>
        </p:nvSpPr>
        <p:spPr>
          <a:xfrm rot="13024362">
            <a:off x="2821315" y="1291410"/>
            <a:ext cx="19406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TextBox 22"/>
          <p:cNvSpPr txBox="1"/>
          <p:nvPr/>
        </p:nvSpPr>
        <p:spPr>
          <a:xfrm>
            <a:off x="4932040" y="1268760"/>
            <a:ext cx="3168352" cy="1477328"/>
          </a:xfrm>
          <a:prstGeom prst="rect">
            <a:avLst/>
          </a:prstGeom>
          <a:noFill/>
        </p:spPr>
        <p:txBody>
          <a:bodyPr wrap="square" rtlCol="0">
            <a:spAutoFit/>
          </a:bodyPr>
          <a:lstStyle/>
          <a:p>
            <a:r>
              <a:rPr lang="en-US" dirty="0" smtClean="0">
                <a:solidFill>
                  <a:srgbClr val="92D050"/>
                </a:solidFill>
                <a:latin typeface="Eras Bold ITC" pitchFamily="34" charset="0"/>
              </a:rPr>
              <a:t>All brochures would start out with SNWOMOBILE  followed by community name ex “SNOWMOBILE GOLDEN”</a:t>
            </a:r>
            <a:endParaRPr lang="en-CA" dirty="0">
              <a:solidFill>
                <a:srgbClr val="92D050"/>
              </a:solidFill>
              <a:latin typeface="Eras Bold ITC" pitchFamily="34" charset="0"/>
            </a:endParaRPr>
          </a:p>
        </p:txBody>
      </p:sp>
      <p:sp>
        <p:nvSpPr>
          <p:cNvPr id="24" name="Right Arrow 23"/>
          <p:cNvSpPr/>
          <p:nvPr/>
        </p:nvSpPr>
        <p:spPr>
          <a:xfrm rot="10800000">
            <a:off x="2555776" y="4941168"/>
            <a:ext cx="1656184"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TextBox 24"/>
          <p:cNvSpPr txBox="1"/>
          <p:nvPr/>
        </p:nvSpPr>
        <p:spPr>
          <a:xfrm>
            <a:off x="4860032" y="2852936"/>
            <a:ext cx="3672408" cy="923330"/>
          </a:xfrm>
          <a:prstGeom prst="rect">
            <a:avLst/>
          </a:prstGeom>
          <a:noFill/>
        </p:spPr>
        <p:txBody>
          <a:bodyPr wrap="square" rtlCol="0">
            <a:spAutoFit/>
          </a:bodyPr>
          <a:lstStyle/>
          <a:p>
            <a:r>
              <a:rPr lang="en-CA" dirty="0" smtClean="0">
                <a:solidFill>
                  <a:srgbClr val="92D050"/>
                </a:solidFill>
                <a:latin typeface="Eras Bold ITC" pitchFamily="34" charset="0"/>
              </a:rPr>
              <a:t>Agreed call the brochure “SNOWMOBILE TERRAIN GUIDE”</a:t>
            </a:r>
            <a:endParaRPr lang="en-CA" dirty="0">
              <a:solidFill>
                <a:srgbClr val="92D050"/>
              </a:solidFill>
              <a:latin typeface="Eras Bold ITC" pitchFamily="34" charset="0"/>
            </a:endParaRPr>
          </a:p>
        </p:txBody>
      </p:sp>
      <p:sp>
        <p:nvSpPr>
          <p:cNvPr id="26" name="TextBox 25"/>
          <p:cNvSpPr txBox="1"/>
          <p:nvPr/>
        </p:nvSpPr>
        <p:spPr>
          <a:xfrm>
            <a:off x="5004048" y="3861048"/>
            <a:ext cx="2952328" cy="646331"/>
          </a:xfrm>
          <a:prstGeom prst="rect">
            <a:avLst/>
          </a:prstGeom>
          <a:noFill/>
        </p:spPr>
        <p:txBody>
          <a:bodyPr wrap="square" rtlCol="0">
            <a:spAutoFit/>
          </a:bodyPr>
          <a:lstStyle/>
          <a:p>
            <a:r>
              <a:rPr lang="en-CA" dirty="0" smtClean="0">
                <a:solidFill>
                  <a:srgbClr val="FFFF00"/>
                </a:solidFill>
              </a:rPr>
              <a:t>Your Picture-(RSTBC will not pay)</a:t>
            </a:r>
            <a:endParaRPr lang="en-CA" dirty="0">
              <a:solidFill>
                <a:srgbClr val="FFFF00"/>
              </a:solidFill>
            </a:endParaRPr>
          </a:p>
        </p:txBody>
      </p:sp>
      <p:sp>
        <p:nvSpPr>
          <p:cNvPr id="10" name="TextBox 9"/>
          <p:cNvSpPr txBox="1"/>
          <p:nvPr/>
        </p:nvSpPr>
        <p:spPr>
          <a:xfrm>
            <a:off x="4211960" y="5085184"/>
            <a:ext cx="2664296" cy="646331"/>
          </a:xfrm>
          <a:prstGeom prst="rect">
            <a:avLst/>
          </a:prstGeom>
          <a:noFill/>
        </p:spPr>
        <p:txBody>
          <a:bodyPr wrap="square" rtlCol="0">
            <a:spAutoFit/>
          </a:bodyPr>
          <a:lstStyle/>
          <a:p>
            <a:r>
              <a:rPr lang="en-CA" dirty="0" smtClean="0">
                <a:solidFill>
                  <a:srgbClr val="FFFF00"/>
                </a:solidFill>
              </a:rPr>
              <a:t>Add Club logo</a:t>
            </a:r>
          </a:p>
          <a:p>
            <a:r>
              <a:rPr lang="en-CA" dirty="0" smtClean="0">
                <a:solidFill>
                  <a:srgbClr val="FFFF00"/>
                </a:solidFill>
              </a:rPr>
              <a:t>CAC Logo</a:t>
            </a:r>
            <a:endParaRPr lang="en-CA" dirty="0">
              <a:solidFill>
                <a:srgbClr val="FFFF00"/>
              </a:solidFill>
            </a:endParaRPr>
          </a:p>
        </p:txBody>
      </p:sp>
      <p:sp>
        <p:nvSpPr>
          <p:cNvPr id="11" name="Right Arrow 10"/>
          <p:cNvSpPr/>
          <p:nvPr/>
        </p:nvSpPr>
        <p:spPr>
          <a:xfrm rot="10800000">
            <a:off x="2843808" y="3717032"/>
            <a:ext cx="19406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7" name="Picture 3"/>
          <p:cNvPicPr>
            <a:picLocks noChangeAspect="1" noChangeArrowheads="1"/>
          </p:cNvPicPr>
          <p:nvPr/>
        </p:nvPicPr>
        <p:blipFill>
          <a:blip r:embed="rId2" cstate="print"/>
          <a:srcRect l="10030" t="2853" r="7295" b="1316"/>
          <a:stretch>
            <a:fillRect/>
          </a:stretch>
        </p:blipFill>
        <p:spPr bwMode="auto">
          <a:xfrm rot="21135325">
            <a:off x="1171369" y="252694"/>
            <a:ext cx="2448272" cy="6336704"/>
          </a:xfrm>
          <a:prstGeom prst="rect">
            <a:avLst/>
          </a:prstGeom>
          <a:noFill/>
          <a:ln w="9525">
            <a:noFill/>
            <a:miter lim="800000"/>
            <a:headEnd/>
            <a:tailEnd/>
          </a:ln>
        </p:spPr>
      </p:pic>
      <p:sp>
        <p:nvSpPr>
          <p:cNvPr id="6" name="Title 5"/>
          <p:cNvSpPr>
            <a:spLocks noGrp="1"/>
          </p:cNvSpPr>
          <p:nvPr>
            <p:ph type="title"/>
          </p:nvPr>
        </p:nvSpPr>
        <p:spPr/>
        <p:txBody>
          <a:bodyPr/>
          <a:lstStyle/>
          <a:p>
            <a:endParaRPr lang="en-CA"/>
          </a:p>
        </p:txBody>
      </p:sp>
      <p:sp>
        <p:nvSpPr>
          <p:cNvPr id="8" name="Content Placeholder 7"/>
          <p:cNvSpPr>
            <a:spLocks noGrp="1"/>
          </p:cNvSpPr>
          <p:nvPr>
            <p:ph sz="half" idx="2"/>
          </p:nvPr>
        </p:nvSpPr>
        <p:spPr/>
        <p:txBody>
          <a:bodyPr/>
          <a:lstStyle/>
          <a:p>
            <a:r>
              <a:rPr lang="en-CA" dirty="0" smtClean="0"/>
              <a:t>Another Example</a:t>
            </a:r>
          </a:p>
          <a:p>
            <a:pPr lvl="1"/>
            <a:r>
              <a:rPr lang="en-CA" dirty="0" smtClean="0"/>
              <a:t>In co-operation with club</a:t>
            </a:r>
            <a:endParaRPr lang="en-CA" dirty="0"/>
          </a:p>
        </p:txBody>
      </p:sp>
      <p:sp>
        <p:nvSpPr>
          <p:cNvPr id="9" name="Right Arrow 8"/>
          <p:cNvSpPr/>
          <p:nvPr/>
        </p:nvSpPr>
        <p:spPr>
          <a:xfrm rot="10800000">
            <a:off x="3923928" y="4797152"/>
            <a:ext cx="1368152"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ight Arrow 9"/>
          <p:cNvSpPr/>
          <p:nvPr/>
        </p:nvSpPr>
        <p:spPr>
          <a:xfrm rot="8993982">
            <a:off x="2991465" y="2829119"/>
            <a:ext cx="2299124"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TextBox 10"/>
          <p:cNvSpPr txBox="1"/>
          <p:nvPr/>
        </p:nvSpPr>
        <p:spPr>
          <a:xfrm>
            <a:off x="5580112" y="4797152"/>
            <a:ext cx="2376264" cy="830997"/>
          </a:xfrm>
          <a:prstGeom prst="rect">
            <a:avLst/>
          </a:prstGeom>
          <a:noFill/>
        </p:spPr>
        <p:txBody>
          <a:bodyPr wrap="square" rtlCol="0">
            <a:spAutoFit/>
          </a:bodyPr>
          <a:lstStyle/>
          <a:p>
            <a:r>
              <a:rPr lang="en-CA" sz="2400" dirty="0" smtClean="0">
                <a:solidFill>
                  <a:srgbClr val="FFFF00"/>
                </a:solidFill>
              </a:rPr>
              <a:t>Club and CAC logs</a:t>
            </a:r>
            <a:endParaRPr lang="en-CA" sz="2400" dirty="0">
              <a:solidFill>
                <a:srgbClr val="FFFF00"/>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RSTBC BRANDING </a:t>
            </a:r>
            <a:br>
              <a:rPr lang="en-CA" dirty="0" smtClean="0"/>
            </a:br>
            <a:r>
              <a:rPr lang="en-CA" dirty="0" smtClean="0"/>
              <a:t>(Bottom of last Page)</a:t>
            </a:r>
            <a:endParaRPr lang="en-CA" dirty="0"/>
          </a:p>
        </p:txBody>
      </p:sp>
      <p:pic>
        <p:nvPicPr>
          <p:cNvPr id="3074" name="Picture 2"/>
          <p:cNvPicPr>
            <a:picLocks noGrp="1" noChangeAspect="1" noChangeArrowheads="1"/>
          </p:cNvPicPr>
          <p:nvPr>
            <p:ph idx="1"/>
          </p:nvPr>
        </p:nvPicPr>
        <p:blipFill>
          <a:blip r:embed="rId2" cstate="print"/>
          <a:srcRect l="2191" t="49715" r="3584" b="2830"/>
          <a:stretch>
            <a:fillRect/>
          </a:stretch>
        </p:blipFill>
        <p:spPr bwMode="auto">
          <a:xfrm>
            <a:off x="467544" y="4365104"/>
            <a:ext cx="3096344" cy="1512168"/>
          </a:xfrm>
          <a:prstGeom prst="rect">
            <a:avLst/>
          </a:prstGeom>
          <a:noFill/>
          <a:ln w="9525">
            <a:noFill/>
            <a:miter lim="800000"/>
            <a:headEnd/>
            <a:tailEnd/>
          </a:ln>
        </p:spPr>
      </p:pic>
      <p:pic>
        <p:nvPicPr>
          <p:cNvPr id="3077" name="Picture 5"/>
          <p:cNvPicPr>
            <a:picLocks noChangeAspect="1" noChangeArrowheads="1"/>
          </p:cNvPicPr>
          <p:nvPr/>
        </p:nvPicPr>
        <p:blipFill>
          <a:blip r:embed="rId3" cstate="print"/>
          <a:srcRect l="5362" t="12820" r="4426" b="25214"/>
          <a:stretch>
            <a:fillRect/>
          </a:stretch>
        </p:blipFill>
        <p:spPr bwMode="auto">
          <a:xfrm>
            <a:off x="827584" y="5301208"/>
            <a:ext cx="2423145" cy="360040"/>
          </a:xfrm>
          <a:prstGeom prst="rect">
            <a:avLst/>
          </a:prstGeom>
          <a:noFill/>
          <a:ln w="9525">
            <a:noFill/>
            <a:miter lim="800000"/>
            <a:headEnd/>
            <a:tailEnd/>
          </a:ln>
        </p:spPr>
      </p:pic>
      <p:sp>
        <p:nvSpPr>
          <p:cNvPr id="5" name="TextBox 4"/>
          <p:cNvSpPr txBox="1"/>
          <p:nvPr/>
        </p:nvSpPr>
        <p:spPr>
          <a:xfrm>
            <a:off x="4139952" y="1772816"/>
            <a:ext cx="4248472" cy="2585323"/>
          </a:xfrm>
          <a:prstGeom prst="rect">
            <a:avLst/>
          </a:prstGeom>
          <a:noFill/>
        </p:spPr>
        <p:txBody>
          <a:bodyPr wrap="square" rtlCol="0">
            <a:spAutoFit/>
          </a:bodyPr>
          <a:lstStyle/>
          <a:p>
            <a:r>
              <a:rPr lang="en-US" dirty="0" smtClean="0">
                <a:solidFill>
                  <a:srgbClr val="92D050"/>
                </a:solidFill>
                <a:latin typeface="Eras Bold ITC" pitchFamily="34" charset="0"/>
              </a:rPr>
              <a:t>-JK commented that the back side of the brochure is prime real-estate for adds.  Maybe a few adds can be placed here for big dollars.</a:t>
            </a:r>
          </a:p>
          <a:p>
            <a:endParaRPr lang="en-US" dirty="0" smtClean="0">
              <a:solidFill>
                <a:srgbClr val="92D050"/>
              </a:solidFill>
              <a:latin typeface="Eras Bold ITC" pitchFamily="34" charset="0"/>
            </a:endParaRPr>
          </a:p>
          <a:p>
            <a:r>
              <a:rPr lang="en-US" dirty="0" smtClean="0">
                <a:solidFill>
                  <a:srgbClr val="92D050"/>
                </a:solidFill>
                <a:latin typeface="Eras Bold ITC" pitchFamily="34" charset="0"/>
              </a:rPr>
              <a:t>-Ken is not too concerned if the RSTBC came off the back as long as it is on the front. (RSTBC website should be listed </a:t>
            </a:r>
            <a:r>
              <a:rPr lang="en-US" dirty="0" err="1" smtClean="0">
                <a:solidFill>
                  <a:srgbClr val="92D050"/>
                </a:solidFill>
                <a:latin typeface="Eras Bold ITC" pitchFamily="34" charset="0"/>
              </a:rPr>
              <a:t>someware</a:t>
            </a:r>
            <a:r>
              <a:rPr lang="en-US" dirty="0" smtClean="0">
                <a:solidFill>
                  <a:srgbClr val="92D050"/>
                </a:solidFill>
                <a:latin typeface="Eras Bold ITC" pitchFamily="34" charset="0"/>
              </a:rPr>
              <a:t>)</a:t>
            </a:r>
            <a:endParaRPr lang="en-CA" dirty="0">
              <a:solidFill>
                <a:srgbClr val="92D050"/>
              </a:solidFill>
              <a:latin typeface="Eras Bold ITC"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6" name="Rectangle 5"/>
          <p:cNvSpPr/>
          <p:nvPr/>
        </p:nvSpPr>
        <p:spPr>
          <a:xfrm>
            <a:off x="0" y="0"/>
            <a:ext cx="9144000" cy="3356992"/>
          </a:xfrm>
          <a:prstGeom prst="rect">
            <a:avLst/>
          </a:prstGeom>
          <a:solidFill>
            <a:srgbClr val="00B050"/>
          </a:solidFill>
          <a:ln cmpd="sng">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p:cNvSpPr/>
          <p:nvPr/>
        </p:nvSpPr>
        <p:spPr>
          <a:xfrm>
            <a:off x="0" y="3356992"/>
            <a:ext cx="9144000" cy="3501008"/>
          </a:xfrm>
          <a:prstGeom prst="rect">
            <a:avLst/>
          </a:prstGeom>
          <a:solidFill>
            <a:srgbClr val="00B050"/>
          </a:solidFill>
          <a:ln cmpd="sng">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9" name="Straight Connector 8"/>
          <p:cNvCxnSpPr/>
          <p:nvPr/>
        </p:nvCxnSpPr>
        <p:spPr>
          <a:xfrm rot="5400000">
            <a:off x="-1881336" y="3429000"/>
            <a:ext cx="6858000" cy="0"/>
          </a:xfrm>
          <a:prstGeom prst="line">
            <a:avLst/>
          </a:prstGeom>
          <a:ln cmpd="sng">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6200000" flipH="1">
            <a:off x="-477180" y="3392996"/>
            <a:ext cx="6858000" cy="7200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5400000">
            <a:off x="926976" y="3429000"/>
            <a:ext cx="6858000" cy="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5400000">
            <a:off x="2367136" y="3429000"/>
            <a:ext cx="6858000" cy="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pic>
        <p:nvPicPr>
          <p:cNvPr id="25" name="Picture 2"/>
          <p:cNvPicPr>
            <a:picLocks noChangeAspect="1" noChangeArrowheads="1"/>
          </p:cNvPicPr>
          <p:nvPr/>
        </p:nvPicPr>
        <p:blipFill>
          <a:blip r:embed="rId2" cstate="print"/>
          <a:srcRect/>
          <a:stretch>
            <a:fillRect/>
          </a:stretch>
        </p:blipFill>
        <p:spPr bwMode="auto">
          <a:xfrm>
            <a:off x="0" y="3407815"/>
            <a:ext cx="1475656" cy="3450185"/>
          </a:xfrm>
          <a:prstGeom prst="rect">
            <a:avLst/>
          </a:prstGeom>
          <a:noFill/>
          <a:ln w="9525">
            <a:noFill/>
            <a:miter lim="800000"/>
            <a:headEnd/>
            <a:tailEnd/>
          </a:ln>
        </p:spPr>
      </p:pic>
      <p:pic>
        <p:nvPicPr>
          <p:cNvPr id="26" name="Picture 2"/>
          <p:cNvPicPr>
            <a:picLocks noChangeAspect="1" noChangeArrowheads="1"/>
          </p:cNvPicPr>
          <p:nvPr/>
        </p:nvPicPr>
        <p:blipFill>
          <a:blip r:embed="rId3" cstate="print"/>
          <a:srcRect t="51975"/>
          <a:stretch>
            <a:fillRect/>
          </a:stretch>
        </p:blipFill>
        <p:spPr bwMode="auto">
          <a:xfrm rot="10800000">
            <a:off x="0" y="0"/>
            <a:ext cx="1487454" cy="692696"/>
          </a:xfrm>
          <a:prstGeom prst="rect">
            <a:avLst/>
          </a:prstGeom>
          <a:noFill/>
          <a:ln w="9525">
            <a:noFill/>
            <a:miter lim="800000"/>
            <a:headEnd/>
            <a:tailEnd/>
          </a:ln>
        </p:spPr>
      </p:pic>
      <p:cxnSp>
        <p:nvCxnSpPr>
          <p:cNvPr id="29" name="Straight Connector 28"/>
          <p:cNvCxnSpPr/>
          <p:nvPr/>
        </p:nvCxnSpPr>
        <p:spPr>
          <a:xfrm rot="5400000">
            <a:off x="3915308" y="3392996"/>
            <a:ext cx="6858000" cy="7200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rot="1036721">
            <a:off x="2318749" y="2988872"/>
            <a:ext cx="6449988" cy="1323439"/>
          </a:xfrm>
          <a:prstGeom prst="rect">
            <a:avLst/>
          </a:prstGeom>
          <a:noFill/>
        </p:spPr>
        <p:txBody>
          <a:bodyPr wrap="square" rtlCol="0">
            <a:spAutoFit/>
          </a:bodyPr>
          <a:lstStyle/>
          <a:p>
            <a:r>
              <a:rPr lang="en-US" sz="4000" dirty="0" smtClean="0">
                <a:solidFill>
                  <a:srgbClr val="FFFF00"/>
                </a:solidFill>
              </a:rPr>
              <a:t>CLUB SIDE / SPACE ALLOTMENT</a:t>
            </a:r>
            <a:endParaRPr lang="en-CA" sz="4000" dirty="0">
              <a:solidFill>
                <a:srgbClr val="FFFF00"/>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CA" dirty="0" smtClean="0"/>
              <a:t>SPACE ASSIGNMENTS</a:t>
            </a:r>
            <a:endParaRPr lang="en-CA" dirty="0"/>
          </a:p>
        </p:txBody>
      </p:sp>
      <p:sp>
        <p:nvSpPr>
          <p:cNvPr id="6" name="Content Placeholder 5"/>
          <p:cNvSpPr>
            <a:spLocks noGrp="1"/>
          </p:cNvSpPr>
          <p:nvPr>
            <p:ph idx="1"/>
          </p:nvPr>
        </p:nvSpPr>
        <p:spPr/>
        <p:txBody>
          <a:bodyPr/>
          <a:lstStyle/>
          <a:p>
            <a:r>
              <a:rPr lang="en-CA" dirty="0" smtClean="0"/>
              <a:t>Space by pane could be allotted to the various club needs.</a:t>
            </a:r>
          </a:p>
          <a:p>
            <a:r>
              <a:rPr lang="en-CA" dirty="0" smtClean="0"/>
              <a:t>In a logical or agreed to order?</a:t>
            </a:r>
          </a:p>
          <a:p>
            <a:r>
              <a:rPr lang="en-US" dirty="0" smtClean="0"/>
              <a:t>Objective is to come up with a template</a:t>
            </a:r>
            <a:endParaRPr lang="en-CA" dirty="0" smtClean="0"/>
          </a:p>
          <a:p>
            <a:endParaRPr lang="en-CA"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3356992"/>
          </a:xfrm>
          <a:prstGeom prst="rect">
            <a:avLst/>
          </a:prstGeom>
          <a:solidFill>
            <a:srgbClr val="00B050"/>
          </a:solidFill>
          <a:ln cmpd="sng">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7" name="Rectangle 6"/>
          <p:cNvSpPr/>
          <p:nvPr/>
        </p:nvSpPr>
        <p:spPr>
          <a:xfrm>
            <a:off x="0" y="3356992"/>
            <a:ext cx="9144000" cy="3501008"/>
          </a:xfrm>
          <a:prstGeom prst="rect">
            <a:avLst/>
          </a:prstGeom>
          <a:solidFill>
            <a:srgbClr val="00B050"/>
          </a:solidFill>
          <a:ln cmpd="sng">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9" name="Straight Connector 8"/>
          <p:cNvCxnSpPr/>
          <p:nvPr/>
        </p:nvCxnSpPr>
        <p:spPr>
          <a:xfrm rot="5400000">
            <a:off x="-1881336" y="3429000"/>
            <a:ext cx="6858000" cy="0"/>
          </a:xfrm>
          <a:prstGeom prst="line">
            <a:avLst/>
          </a:prstGeom>
          <a:ln cmpd="sng">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6200000" flipH="1">
            <a:off x="-477180" y="3392996"/>
            <a:ext cx="6858000" cy="7200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5400000">
            <a:off x="926976" y="3429000"/>
            <a:ext cx="6858000" cy="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5400000">
            <a:off x="2367136" y="3429000"/>
            <a:ext cx="6858000" cy="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pic>
        <p:nvPicPr>
          <p:cNvPr id="25" name="Picture 2"/>
          <p:cNvPicPr>
            <a:picLocks noChangeAspect="1" noChangeArrowheads="1"/>
          </p:cNvPicPr>
          <p:nvPr/>
        </p:nvPicPr>
        <p:blipFill>
          <a:blip r:embed="rId2" cstate="print"/>
          <a:srcRect/>
          <a:stretch>
            <a:fillRect/>
          </a:stretch>
        </p:blipFill>
        <p:spPr bwMode="auto">
          <a:xfrm>
            <a:off x="0" y="3407815"/>
            <a:ext cx="1475656" cy="3450185"/>
          </a:xfrm>
          <a:prstGeom prst="rect">
            <a:avLst/>
          </a:prstGeom>
          <a:noFill/>
          <a:ln w="9525">
            <a:noFill/>
            <a:miter lim="800000"/>
            <a:headEnd/>
            <a:tailEnd/>
          </a:ln>
        </p:spPr>
      </p:pic>
      <p:pic>
        <p:nvPicPr>
          <p:cNvPr id="26" name="Picture 2"/>
          <p:cNvPicPr>
            <a:picLocks noChangeAspect="1" noChangeArrowheads="1"/>
          </p:cNvPicPr>
          <p:nvPr/>
        </p:nvPicPr>
        <p:blipFill>
          <a:blip r:embed="rId3" cstate="print"/>
          <a:srcRect t="51975"/>
          <a:stretch>
            <a:fillRect/>
          </a:stretch>
        </p:blipFill>
        <p:spPr bwMode="auto">
          <a:xfrm rot="10800000">
            <a:off x="0" y="0"/>
            <a:ext cx="1487454" cy="692696"/>
          </a:xfrm>
          <a:prstGeom prst="rect">
            <a:avLst/>
          </a:prstGeom>
          <a:noFill/>
          <a:ln w="9525">
            <a:noFill/>
            <a:miter lim="800000"/>
            <a:headEnd/>
            <a:tailEnd/>
          </a:ln>
        </p:spPr>
      </p:pic>
      <p:cxnSp>
        <p:nvCxnSpPr>
          <p:cNvPr id="29" name="Straight Connector 28"/>
          <p:cNvCxnSpPr/>
          <p:nvPr/>
        </p:nvCxnSpPr>
        <p:spPr>
          <a:xfrm rot="5400000">
            <a:off x="3915308" y="3392996"/>
            <a:ext cx="6858000" cy="7200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rot="2488568">
            <a:off x="7357847" y="1521008"/>
            <a:ext cx="1924046" cy="369332"/>
          </a:xfrm>
          <a:prstGeom prst="rect">
            <a:avLst/>
          </a:prstGeom>
          <a:noFill/>
        </p:spPr>
        <p:txBody>
          <a:bodyPr wrap="square" rtlCol="0">
            <a:spAutoFit/>
          </a:bodyPr>
          <a:lstStyle/>
          <a:p>
            <a:r>
              <a:rPr lang="en-CA" dirty="0" smtClean="0">
                <a:solidFill>
                  <a:srgbClr val="FFFF00"/>
                </a:solidFill>
              </a:rPr>
              <a:t>Advertising</a:t>
            </a:r>
            <a:endParaRPr lang="en-CA" dirty="0">
              <a:solidFill>
                <a:srgbClr val="FFFF00"/>
              </a:solidFill>
            </a:endParaRPr>
          </a:p>
        </p:txBody>
      </p:sp>
      <p:sp>
        <p:nvSpPr>
          <p:cNvPr id="15" name="TextBox 14"/>
          <p:cNvSpPr txBox="1"/>
          <p:nvPr/>
        </p:nvSpPr>
        <p:spPr>
          <a:xfrm rot="2247578">
            <a:off x="7456185" y="4868753"/>
            <a:ext cx="1771348" cy="369332"/>
          </a:xfrm>
          <a:prstGeom prst="rect">
            <a:avLst/>
          </a:prstGeom>
          <a:noFill/>
        </p:spPr>
        <p:txBody>
          <a:bodyPr wrap="square" rtlCol="0">
            <a:spAutoFit/>
          </a:bodyPr>
          <a:lstStyle/>
          <a:p>
            <a:r>
              <a:rPr lang="en-CA" dirty="0" smtClean="0">
                <a:solidFill>
                  <a:srgbClr val="FFFF00"/>
                </a:solidFill>
              </a:rPr>
              <a:t>Advertising</a:t>
            </a:r>
            <a:endParaRPr lang="en-CA" dirty="0">
              <a:solidFill>
                <a:srgbClr val="FFFF00"/>
              </a:solidFill>
            </a:endParaRPr>
          </a:p>
        </p:txBody>
      </p:sp>
      <p:sp>
        <p:nvSpPr>
          <p:cNvPr id="17" name="TextBox 16"/>
          <p:cNvSpPr txBox="1"/>
          <p:nvPr/>
        </p:nvSpPr>
        <p:spPr>
          <a:xfrm rot="1102162">
            <a:off x="0" y="1556792"/>
            <a:ext cx="1259632" cy="584775"/>
          </a:xfrm>
          <a:prstGeom prst="rect">
            <a:avLst/>
          </a:prstGeom>
          <a:noFill/>
        </p:spPr>
        <p:txBody>
          <a:bodyPr wrap="square" rtlCol="0">
            <a:spAutoFit/>
          </a:bodyPr>
          <a:lstStyle/>
          <a:p>
            <a:pPr algn="ctr"/>
            <a:r>
              <a:rPr lang="en-CA" sz="1600" dirty="0" smtClean="0">
                <a:solidFill>
                  <a:srgbClr val="FFFF00"/>
                </a:solidFill>
              </a:rPr>
              <a:t>Emergency  Info</a:t>
            </a:r>
            <a:endParaRPr lang="en-CA" sz="1600" dirty="0">
              <a:solidFill>
                <a:srgbClr val="FFFF00"/>
              </a:solidFill>
            </a:endParaRPr>
          </a:p>
        </p:txBody>
      </p:sp>
      <p:sp>
        <p:nvSpPr>
          <p:cNvPr id="18" name="TextBox 17"/>
          <p:cNvSpPr txBox="1"/>
          <p:nvPr/>
        </p:nvSpPr>
        <p:spPr>
          <a:xfrm rot="1318333">
            <a:off x="1718586" y="1487892"/>
            <a:ext cx="1201643" cy="738664"/>
          </a:xfrm>
          <a:prstGeom prst="rect">
            <a:avLst/>
          </a:prstGeom>
          <a:noFill/>
        </p:spPr>
        <p:txBody>
          <a:bodyPr wrap="square" rtlCol="0">
            <a:spAutoFit/>
          </a:bodyPr>
          <a:lstStyle/>
          <a:p>
            <a:r>
              <a:rPr lang="en-CA" sz="1400" dirty="0" smtClean="0">
                <a:solidFill>
                  <a:srgbClr val="FFFF00"/>
                </a:solidFill>
              </a:rPr>
              <a:t>Club / Community Information</a:t>
            </a:r>
            <a:endParaRPr lang="en-CA" sz="1400" dirty="0">
              <a:solidFill>
                <a:srgbClr val="FFFF00"/>
              </a:solidFill>
            </a:endParaRPr>
          </a:p>
        </p:txBody>
      </p:sp>
      <p:sp>
        <p:nvSpPr>
          <p:cNvPr id="19" name="TextBox 18"/>
          <p:cNvSpPr txBox="1"/>
          <p:nvPr/>
        </p:nvSpPr>
        <p:spPr>
          <a:xfrm rot="746445">
            <a:off x="2214384" y="4122628"/>
            <a:ext cx="1800200" cy="369332"/>
          </a:xfrm>
          <a:prstGeom prst="rect">
            <a:avLst/>
          </a:prstGeom>
          <a:noFill/>
        </p:spPr>
        <p:txBody>
          <a:bodyPr wrap="square" rtlCol="0">
            <a:spAutoFit/>
          </a:bodyPr>
          <a:lstStyle/>
          <a:p>
            <a:r>
              <a:rPr lang="en-CA" dirty="0" smtClean="0">
                <a:solidFill>
                  <a:srgbClr val="FFFF00"/>
                </a:solidFill>
              </a:rPr>
              <a:t>Overview map</a:t>
            </a:r>
            <a:endParaRPr lang="en-CA" dirty="0">
              <a:solidFill>
                <a:srgbClr val="FFFF00"/>
              </a:solidFill>
            </a:endParaRPr>
          </a:p>
        </p:txBody>
      </p:sp>
      <p:sp>
        <p:nvSpPr>
          <p:cNvPr id="20" name="TextBox 19"/>
          <p:cNvSpPr txBox="1"/>
          <p:nvPr/>
        </p:nvSpPr>
        <p:spPr>
          <a:xfrm rot="1092150">
            <a:off x="5076056" y="4005064"/>
            <a:ext cx="1944216" cy="646331"/>
          </a:xfrm>
          <a:prstGeom prst="rect">
            <a:avLst/>
          </a:prstGeom>
          <a:noFill/>
        </p:spPr>
        <p:txBody>
          <a:bodyPr wrap="square" rtlCol="0">
            <a:spAutoFit/>
          </a:bodyPr>
          <a:lstStyle/>
          <a:p>
            <a:pPr algn="ctr"/>
            <a:r>
              <a:rPr lang="en-CA" dirty="0" smtClean="0">
                <a:solidFill>
                  <a:srgbClr val="FFFF00"/>
                </a:solidFill>
              </a:rPr>
              <a:t>Other Riding Areas</a:t>
            </a:r>
            <a:endParaRPr lang="en-CA" dirty="0">
              <a:solidFill>
                <a:srgbClr val="FFFF00"/>
              </a:solidFill>
            </a:endParaRPr>
          </a:p>
        </p:txBody>
      </p:sp>
      <p:sp>
        <p:nvSpPr>
          <p:cNvPr id="21" name="TextBox 20"/>
          <p:cNvSpPr txBox="1"/>
          <p:nvPr/>
        </p:nvSpPr>
        <p:spPr>
          <a:xfrm rot="1265511">
            <a:off x="5866602" y="1421276"/>
            <a:ext cx="1368152" cy="646331"/>
          </a:xfrm>
          <a:prstGeom prst="rect">
            <a:avLst/>
          </a:prstGeom>
          <a:noFill/>
        </p:spPr>
        <p:txBody>
          <a:bodyPr wrap="square" rtlCol="0">
            <a:spAutoFit/>
          </a:bodyPr>
          <a:lstStyle/>
          <a:p>
            <a:pPr algn="ctr"/>
            <a:r>
              <a:rPr lang="en-CA" dirty="0" smtClean="0">
                <a:solidFill>
                  <a:srgbClr val="FFFF00"/>
                </a:solidFill>
              </a:rPr>
              <a:t>Trail Etiquette</a:t>
            </a:r>
            <a:endParaRPr lang="en-CA" dirty="0">
              <a:solidFill>
                <a:srgbClr val="FFFF00"/>
              </a:solidFill>
            </a:endParaRPr>
          </a:p>
        </p:txBody>
      </p:sp>
      <p:sp>
        <p:nvSpPr>
          <p:cNvPr id="22" name="TextBox 21"/>
          <p:cNvSpPr txBox="1"/>
          <p:nvPr/>
        </p:nvSpPr>
        <p:spPr>
          <a:xfrm>
            <a:off x="3923928" y="188640"/>
            <a:ext cx="4752528" cy="369332"/>
          </a:xfrm>
          <a:prstGeom prst="rect">
            <a:avLst/>
          </a:prstGeom>
          <a:noFill/>
        </p:spPr>
        <p:txBody>
          <a:bodyPr wrap="square" rtlCol="0">
            <a:spAutoFit/>
          </a:bodyPr>
          <a:lstStyle/>
          <a:p>
            <a:r>
              <a:rPr lang="en-CA" b="1" dirty="0" smtClean="0">
                <a:solidFill>
                  <a:srgbClr val="FFFF00"/>
                </a:solidFill>
              </a:rPr>
              <a:t>AN EXAMPLE FOR DISCUSSION</a:t>
            </a:r>
            <a:endParaRPr lang="en-CA" b="1" dirty="0">
              <a:solidFill>
                <a:srgbClr val="FFFF00"/>
              </a:solidFill>
            </a:endParaRPr>
          </a:p>
        </p:txBody>
      </p:sp>
      <p:sp>
        <p:nvSpPr>
          <p:cNvPr id="23" name="TextBox 22"/>
          <p:cNvSpPr txBox="1"/>
          <p:nvPr/>
        </p:nvSpPr>
        <p:spPr>
          <a:xfrm>
            <a:off x="247598" y="2443015"/>
            <a:ext cx="1444082" cy="923330"/>
          </a:xfrm>
          <a:prstGeom prst="rect">
            <a:avLst/>
          </a:prstGeom>
          <a:noFill/>
        </p:spPr>
        <p:txBody>
          <a:bodyPr wrap="square" rtlCol="0">
            <a:spAutoFit/>
          </a:bodyPr>
          <a:lstStyle/>
          <a:p>
            <a:r>
              <a:rPr lang="en-CA" b="1" dirty="0" smtClean="0">
                <a:solidFill>
                  <a:srgbClr val="FFFF00"/>
                </a:solidFill>
              </a:rPr>
              <a:t>Prime real-estate for adds</a:t>
            </a:r>
            <a:endParaRPr lang="en-CA" b="1" dirty="0">
              <a:solidFill>
                <a:srgbClr val="FFFF00"/>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CAN WE ALLOT SPACE WITH NEED</a:t>
            </a:r>
            <a:endParaRPr lang="en-CA" dirty="0"/>
          </a:p>
        </p:txBody>
      </p:sp>
      <p:graphicFrame>
        <p:nvGraphicFramePr>
          <p:cNvPr id="6" name="Content Placeholder 5"/>
          <p:cNvGraphicFramePr>
            <a:graphicFrameLocks noGrp="1"/>
          </p:cNvGraphicFramePr>
          <p:nvPr>
            <p:ph idx="1"/>
          </p:nvPr>
        </p:nvGraphicFramePr>
        <p:xfrm>
          <a:off x="467544" y="1484784"/>
          <a:ext cx="8229600" cy="4815840"/>
        </p:xfrm>
        <a:graphic>
          <a:graphicData uri="http://schemas.openxmlformats.org/drawingml/2006/table">
            <a:tbl>
              <a:tblPr firstRow="1" bandRow="1">
                <a:tableStyleId>{5C22544A-7EE6-4342-B048-85BDC9FD1C3A}</a:tableStyleId>
              </a:tblPr>
              <a:tblGrid>
                <a:gridCol w="1234480"/>
                <a:gridCol w="6995120"/>
              </a:tblGrid>
              <a:tr h="298832">
                <a:tc>
                  <a:txBody>
                    <a:bodyPr/>
                    <a:lstStyle/>
                    <a:p>
                      <a:r>
                        <a:rPr lang="en-CA" b="1" dirty="0" smtClean="0">
                          <a:solidFill>
                            <a:srgbClr val="FFFF00"/>
                          </a:solidFill>
                        </a:rPr>
                        <a:t>Pane</a:t>
                      </a:r>
                      <a:r>
                        <a:rPr lang="en-CA" b="1" baseline="0" dirty="0" smtClean="0">
                          <a:solidFill>
                            <a:srgbClr val="FFFF00"/>
                          </a:solidFill>
                        </a:rPr>
                        <a:t> #</a:t>
                      </a:r>
                      <a:endParaRPr lang="en-CA" b="1" dirty="0">
                        <a:solidFill>
                          <a:srgbClr val="FFFF00"/>
                        </a:solidFill>
                      </a:endParaRPr>
                    </a:p>
                  </a:txBody>
                  <a:tcPr>
                    <a:blipFill>
                      <a:blip r:embed="rId2"/>
                      <a:tile tx="0" ty="0" sx="100000" sy="100000" flip="none" algn="tl"/>
                    </a:blipFill>
                  </a:tcPr>
                </a:tc>
                <a:tc>
                  <a:txBody>
                    <a:bodyPr/>
                    <a:lstStyle/>
                    <a:p>
                      <a:r>
                        <a:rPr lang="en-CA" b="1" dirty="0" smtClean="0">
                          <a:solidFill>
                            <a:srgbClr val="FFFF00"/>
                          </a:solidFill>
                        </a:rPr>
                        <a:t>Items to be addressed</a:t>
                      </a:r>
                      <a:endParaRPr lang="en-CA" b="1" dirty="0">
                        <a:solidFill>
                          <a:srgbClr val="FFFF00"/>
                        </a:solidFill>
                      </a:endParaRPr>
                    </a:p>
                  </a:txBody>
                  <a:tcPr>
                    <a:blipFill>
                      <a:blip r:embed="rId2"/>
                      <a:tile tx="0" ty="0" sx="100000" sy="100000" flip="none" algn="tl"/>
                    </a:blipFill>
                  </a:tcPr>
                </a:tc>
              </a:tr>
              <a:tr h="370840">
                <a:tc>
                  <a:txBody>
                    <a:bodyPr/>
                    <a:lstStyle/>
                    <a:p>
                      <a:r>
                        <a:rPr lang="en-CA" dirty="0" smtClean="0">
                          <a:solidFill>
                            <a:srgbClr val="FFFF00"/>
                          </a:solidFill>
                        </a:rPr>
                        <a:t>1</a:t>
                      </a:r>
                      <a:endParaRPr lang="en-CA" dirty="0">
                        <a:solidFill>
                          <a:srgbClr val="FFFF00"/>
                        </a:solidFill>
                      </a:endParaRPr>
                    </a:p>
                  </a:txBody>
                  <a:tcPr>
                    <a:blipFill>
                      <a:blip r:embed="rId2"/>
                      <a:tile tx="0" ty="0" sx="100000" sy="100000" flip="none" algn="tl"/>
                    </a:blipFill>
                  </a:tcPr>
                </a:tc>
                <a:tc>
                  <a:txBody>
                    <a:bodyPr/>
                    <a:lstStyle/>
                    <a:p>
                      <a:r>
                        <a:rPr lang="en-CA" dirty="0" smtClean="0">
                          <a:solidFill>
                            <a:srgbClr val="FFFF00"/>
                          </a:solidFill>
                        </a:rPr>
                        <a:t>Backside /Prime-real-estate</a:t>
                      </a:r>
                      <a:r>
                        <a:rPr lang="en-CA" baseline="0" dirty="0" smtClean="0">
                          <a:solidFill>
                            <a:srgbClr val="FFFF00"/>
                          </a:solidFill>
                        </a:rPr>
                        <a:t> for add / RSTBC logo</a:t>
                      </a:r>
                      <a:endParaRPr lang="en-CA" dirty="0">
                        <a:solidFill>
                          <a:srgbClr val="FFFF00"/>
                        </a:solidFill>
                      </a:endParaRPr>
                    </a:p>
                  </a:txBody>
                  <a:tcPr>
                    <a:blipFill>
                      <a:blip r:embed="rId2"/>
                      <a:tile tx="0" ty="0" sx="100000" sy="100000" flip="none" algn="tl"/>
                    </a:blipFill>
                  </a:tcPr>
                </a:tc>
              </a:tr>
              <a:tr h="370840">
                <a:tc>
                  <a:txBody>
                    <a:bodyPr/>
                    <a:lstStyle/>
                    <a:p>
                      <a:r>
                        <a:rPr lang="en-CA" dirty="0" smtClean="0">
                          <a:solidFill>
                            <a:srgbClr val="FFFF00"/>
                          </a:solidFill>
                        </a:rPr>
                        <a:t>2</a:t>
                      </a:r>
                      <a:endParaRPr lang="en-CA" dirty="0">
                        <a:solidFill>
                          <a:srgbClr val="FFFF00"/>
                        </a:solidFill>
                      </a:endParaRPr>
                    </a:p>
                  </a:txBody>
                  <a:tcPr>
                    <a:blipFill>
                      <a:blip r:embed="rId2"/>
                      <a:tile tx="0" ty="0" sx="100000" sy="100000" flip="none" algn="tl"/>
                    </a:blipFill>
                  </a:tcPr>
                </a:tc>
                <a:tc>
                  <a:txBody>
                    <a:bodyPr/>
                    <a:lstStyle/>
                    <a:p>
                      <a:endParaRPr lang="en-CA" dirty="0">
                        <a:solidFill>
                          <a:srgbClr val="FFFF00"/>
                        </a:solidFill>
                      </a:endParaRPr>
                    </a:p>
                  </a:txBody>
                  <a:tcPr>
                    <a:blipFill>
                      <a:blip r:embed="rId2"/>
                      <a:tile tx="0" ty="0" sx="100000" sy="100000" flip="none" algn="tl"/>
                    </a:blipFill>
                  </a:tcPr>
                </a:tc>
              </a:tr>
              <a:tr h="370840">
                <a:tc>
                  <a:txBody>
                    <a:bodyPr/>
                    <a:lstStyle/>
                    <a:p>
                      <a:r>
                        <a:rPr lang="en-CA" dirty="0" smtClean="0">
                          <a:solidFill>
                            <a:srgbClr val="FFFF00"/>
                          </a:solidFill>
                        </a:rPr>
                        <a:t>3</a:t>
                      </a:r>
                      <a:endParaRPr lang="en-CA" dirty="0">
                        <a:solidFill>
                          <a:srgbClr val="FFFF00"/>
                        </a:solidFill>
                      </a:endParaRPr>
                    </a:p>
                  </a:txBody>
                  <a:tcPr>
                    <a:blipFill>
                      <a:blip r:embed="rId2"/>
                      <a:tile tx="0" ty="0" sx="100000" sy="100000" flip="none" algn="tl"/>
                    </a:blipFill>
                  </a:tcPr>
                </a:tc>
                <a:tc>
                  <a:txBody>
                    <a:bodyPr/>
                    <a:lstStyle/>
                    <a:p>
                      <a:endParaRPr lang="en-CA" dirty="0">
                        <a:solidFill>
                          <a:srgbClr val="FFFF00"/>
                        </a:solidFill>
                      </a:endParaRPr>
                    </a:p>
                  </a:txBody>
                  <a:tcPr>
                    <a:blipFill>
                      <a:blip r:embed="rId2"/>
                      <a:tile tx="0" ty="0" sx="100000" sy="100000" flip="none" algn="tl"/>
                    </a:blipFill>
                  </a:tcPr>
                </a:tc>
              </a:tr>
              <a:tr h="370840">
                <a:tc>
                  <a:txBody>
                    <a:bodyPr/>
                    <a:lstStyle/>
                    <a:p>
                      <a:r>
                        <a:rPr lang="en-CA" dirty="0" smtClean="0">
                          <a:solidFill>
                            <a:srgbClr val="FFFF00"/>
                          </a:solidFill>
                        </a:rPr>
                        <a:t>4</a:t>
                      </a:r>
                      <a:endParaRPr lang="en-CA" dirty="0">
                        <a:solidFill>
                          <a:srgbClr val="FFFF00"/>
                        </a:solidFill>
                      </a:endParaRPr>
                    </a:p>
                  </a:txBody>
                  <a:tcPr>
                    <a:blipFill>
                      <a:blip r:embed="rId2"/>
                      <a:tile tx="0" ty="0" sx="100000" sy="100000" flip="none" algn="tl"/>
                    </a:blipFill>
                  </a:tcPr>
                </a:tc>
                <a:tc>
                  <a:txBody>
                    <a:bodyPr/>
                    <a:lstStyle/>
                    <a:p>
                      <a:endParaRPr lang="en-CA" dirty="0">
                        <a:solidFill>
                          <a:srgbClr val="FFFF00"/>
                        </a:solidFill>
                      </a:endParaRPr>
                    </a:p>
                  </a:txBody>
                  <a:tcPr>
                    <a:blipFill>
                      <a:blip r:embed="rId2"/>
                      <a:tile tx="0" ty="0" sx="100000" sy="100000" flip="none" algn="tl"/>
                    </a:blipFill>
                  </a:tcPr>
                </a:tc>
              </a:tr>
              <a:tr h="370840">
                <a:tc>
                  <a:txBody>
                    <a:bodyPr/>
                    <a:lstStyle/>
                    <a:p>
                      <a:r>
                        <a:rPr lang="en-CA" dirty="0" smtClean="0">
                          <a:solidFill>
                            <a:srgbClr val="FFFF00"/>
                          </a:solidFill>
                        </a:rPr>
                        <a:t>5</a:t>
                      </a:r>
                      <a:endParaRPr lang="en-CA" dirty="0">
                        <a:solidFill>
                          <a:srgbClr val="FFFF00"/>
                        </a:solidFill>
                      </a:endParaRPr>
                    </a:p>
                  </a:txBody>
                  <a:tcPr>
                    <a:blipFill>
                      <a:blip r:embed="rId2"/>
                      <a:tile tx="0" ty="0" sx="100000" sy="100000" flip="none" algn="tl"/>
                    </a:blipFill>
                  </a:tcPr>
                </a:tc>
                <a:tc>
                  <a:txBody>
                    <a:bodyPr/>
                    <a:lstStyle/>
                    <a:p>
                      <a:endParaRPr lang="en-CA" dirty="0">
                        <a:solidFill>
                          <a:srgbClr val="FFFF00"/>
                        </a:solidFill>
                      </a:endParaRPr>
                    </a:p>
                  </a:txBody>
                  <a:tcPr>
                    <a:blipFill>
                      <a:blip r:embed="rId2"/>
                      <a:tile tx="0" ty="0" sx="100000" sy="100000" flip="none" algn="tl"/>
                    </a:blipFill>
                  </a:tcPr>
                </a:tc>
              </a:tr>
              <a:tr h="370840">
                <a:tc>
                  <a:txBody>
                    <a:bodyPr/>
                    <a:lstStyle/>
                    <a:p>
                      <a:r>
                        <a:rPr lang="en-CA" dirty="0" smtClean="0">
                          <a:solidFill>
                            <a:srgbClr val="FFFF00"/>
                          </a:solidFill>
                        </a:rPr>
                        <a:t>6</a:t>
                      </a:r>
                      <a:endParaRPr lang="en-CA" dirty="0">
                        <a:solidFill>
                          <a:srgbClr val="FFFF00"/>
                        </a:solidFill>
                      </a:endParaRPr>
                    </a:p>
                  </a:txBody>
                  <a:tcPr>
                    <a:blipFill>
                      <a:blip r:embed="rId2"/>
                      <a:tile tx="0" ty="0" sx="100000" sy="100000" flip="none" algn="tl"/>
                    </a:blipFill>
                  </a:tcPr>
                </a:tc>
                <a:tc>
                  <a:txBody>
                    <a:bodyPr/>
                    <a:lstStyle/>
                    <a:p>
                      <a:endParaRPr lang="en-CA" dirty="0">
                        <a:solidFill>
                          <a:srgbClr val="FFFF00"/>
                        </a:solidFill>
                      </a:endParaRPr>
                    </a:p>
                  </a:txBody>
                  <a:tcPr>
                    <a:blipFill>
                      <a:blip r:embed="rId2"/>
                      <a:tile tx="0" ty="0" sx="100000" sy="100000" flip="none" algn="tl"/>
                    </a:blipFill>
                  </a:tcPr>
                </a:tc>
              </a:tr>
              <a:tr h="370840">
                <a:tc>
                  <a:txBody>
                    <a:bodyPr/>
                    <a:lstStyle/>
                    <a:p>
                      <a:r>
                        <a:rPr lang="en-CA" dirty="0" smtClean="0">
                          <a:solidFill>
                            <a:srgbClr val="FFFF00"/>
                          </a:solidFill>
                        </a:rPr>
                        <a:t>7</a:t>
                      </a:r>
                      <a:endParaRPr lang="en-CA" dirty="0">
                        <a:solidFill>
                          <a:srgbClr val="FFFF00"/>
                        </a:solidFill>
                      </a:endParaRPr>
                    </a:p>
                  </a:txBody>
                  <a:tcPr>
                    <a:blipFill>
                      <a:blip r:embed="rId2"/>
                      <a:tile tx="0" ty="0" sx="100000" sy="100000" flip="none" algn="tl"/>
                    </a:blipFill>
                  </a:tcPr>
                </a:tc>
                <a:tc>
                  <a:txBody>
                    <a:bodyPr/>
                    <a:lstStyle/>
                    <a:p>
                      <a:r>
                        <a:rPr lang="en-CA" dirty="0" smtClean="0">
                          <a:solidFill>
                            <a:srgbClr val="FFFF00"/>
                          </a:solidFill>
                        </a:rPr>
                        <a:t>Cover Picture</a:t>
                      </a:r>
                      <a:r>
                        <a:rPr lang="en-CA" baseline="0" dirty="0" smtClean="0">
                          <a:solidFill>
                            <a:srgbClr val="FFFF00"/>
                          </a:solidFill>
                        </a:rPr>
                        <a:t> / RSTBC Branding</a:t>
                      </a:r>
                      <a:endParaRPr lang="en-CA" dirty="0">
                        <a:solidFill>
                          <a:srgbClr val="FFFF00"/>
                        </a:solidFill>
                      </a:endParaRPr>
                    </a:p>
                  </a:txBody>
                  <a:tcPr>
                    <a:blipFill>
                      <a:blip r:embed="rId2"/>
                      <a:tile tx="0" ty="0" sx="100000" sy="100000" flip="none" algn="tl"/>
                    </a:blipFill>
                  </a:tcPr>
                </a:tc>
              </a:tr>
              <a:tr h="370840">
                <a:tc>
                  <a:txBody>
                    <a:bodyPr/>
                    <a:lstStyle/>
                    <a:p>
                      <a:r>
                        <a:rPr lang="en-CA" dirty="0" smtClean="0">
                          <a:solidFill>
                            <a:srgbClr val="FFFF00"/>
                          </a:solidFill>
                        </a:rPr>
                        <a:t>8</a:t>
                      </a:r>
                      <a:endParaRPr lang="en-CA" dirty="0">
                        <a:solidFill>
                          <a:srgbClr val="FFFF00"/>
                        </a:solidFill>
                      </a:endParaRPr>
                    </a:p>
                  </a:txBody>
                  <a:tcPr>
                    <a:blipFill>
                      <a:blip r:embed="rId2"/>
                      <a:tile tx="0" ty="0" sx="100000" sy="100000" flip="none" algn="tl"/>
                    </a:blipFill>
                  </a:tcPr>
                </a:tc>
                <a:tc>
                  <a:txBody>
                    <a:bodyPr/>
                    <a:lstStyle/>
                    <a:p>
                      <a:endParaRPr lang="en-CA" dirty="0">
                        <a:solidFill>
                          <a:srgbClr val="FFFF00"/>
                        </a:solidFill>
                      </a:endParaRPr>
                    </a:p>
                  </a:txBody>
                  <a:tcPr>
                    <a:blipFill>
                      <a:blip r:embed="rId2"/>
                      <a:tile tx="0" ty="0" sx="100000" sy="100000" flip="none" algn="tl"/>
                    </a:blipFill>
                  </a:tcPr>
                </a:tc>
              </a:tr>
              <a:tr h="370840">
                <a:tc>
                  <a:txBody>
                    <a:bodyPr/>
                    <a:lstStyle/>
                    <a:p>
                      <a:r>
                        <a:rPr lang="en-CA" dirty="0" smtClean="0">
                          <a:solidFill>
                            <a:srgbClr val="FFFF00"/>
                          </a:solidFill>
                        </a:rPr>
                        <a:t>9</a:t>
                      </a:r>
                      <a:endParaRPr lang="en-CA" dirty="0">
                        <a:solidFill>
                          <a:srgbClr val="FFFF00"/>
                        </a:solidFill>
                      </a:endParaRPr>
                    </a:p>
                  </a:txBody>
                  <a:tcPr>
                    <a:blipFill>
                      <a:blip r:embed="rId2"/>
                      <a:tile tx="0" ty="0" sx="100000" sy="100000" flip="none" algn="tl"/>
                    </a:blipFill>
                  </a:tcPr>
                </a:tc>
                <a:tc>
                  <a:txBody>
                    <a:bodyPr/>
                    <a:lstStyle/>
                    <a:p>
                      <a:endParaRPr lang="en-CA" dirty="0">
                        <a:solidFill>
                          <a:srgbClr val="FFFF00"/>
                        </a:solidFill>
                      </a:endParaRPr>
                    </a:p>
                  </a:txBody>
                  <a:tcPr>
                    <a:blipFill>
                      <a:blip r:embed="rId2"/>
                      <a:tile tx="0" ty="0" sx="100000" sy="100000" flip="none" algn="tl"/>
                    </a:blipFill>
                  </a:tcPr>
                </a:tc>
              </a:tr>
              <a:tr h="370840">
                <a:tc>
                  <a:txBody>
                    <a:bodyPr/>
                    <a:lstStyle/>
                    <a:p>
                      <a:r>
                        <a:rPr lang="en-CA" dirty="0" smtClean="0">
                          <a:solidFill>
                            <a:srgbClr val="FFFF00"/>
                          </a:solidFill>
                        </a:rPr>
                        <a:t>10</a:t>
                      </a:r>
                      <a:endParaRPr lang="en-CA" dirty="0">
                        <a:solidFill>
                          <a:srgbClr val="FFFF00"/>
                        </a:solidFill>
                      </a:endParaRPr>
                    </a:p>
                  </a:txBody>
                  <a:tcPr>
                    <a:blipFill>
                      <a:blip r:embed="rId2"/>
                      <a:tile tx="0" ty="0" sx="100000" sy="100000" flip="none" algn="tl"/>
                    </a:blipFill>
                  </a:tcPr>
                </a:tc>
                <a:tc>
                  <a:txBody>
                    <a:bodyPr/>
                    <a:lstStyle/>
                    <a:p>
                      <a:endParaRPr lang="en-CA" dirty="0">
                        <a:solidFill>
                          <a:srgbClr val="FFFF00"/>
                        </a:solidFill>
                      </a:endParaRPr>
                    </a:p>
                  </a:txBody>
                  <a:tcPr>
                    <a:blipFill>
                      <a:blip r:embed="rId2"/>
                      <a:tile tx="0" ty="0" sx="100000" sy="100000" flip="none" algn="tl"/>
                    </a:blipFill>
                  </a:tcPr>
                </a:tc>
              </a:tr>
              <a:tr h="370840">
                <a:tc>
                  <a:txBody>
                    <a:bodyPr/>
                    <a:lstStyle/>
                    <a:p>
                      <a:r>
                        <a:rPr lang="en-CA" dirty="0" smtClean="0">
                          <a:solidFill>
                            <a:srgbClr val="FFFF00"/>
                          </a:solidFill>
                        </a:rPr>
                        <a:t>11</a:t>
                      </a:r>
                      <a:endParaRPr lang="en-CA" dirty="0">
                        <a:solidFill>
                          <a:srgbClr val="FFFF00"/>
                        </a:solidFill>
                      </a:endParaRPr>
                    </a:p>
                  </a:txBody>
                  <a:tcPr>
                    <a:blipFill>
                      <a:blip r:embed="rId2"/>
                      <a:tile tx="0" ty="0" sx="100000" sy="100000" flip="none" algn="tl"/>
                    </a:blipFill>
                  </a:tcPr>
                </a:tc>
                <a:tc>
                  <a:txBody>
                    <a:bodyPr/>
                    <a:lstStyle/>
                    <a:p>
                      <a:endParaRPr lang="en-CA" dirty="0">
                        <a:solidFill>
                          <a:srgbClr val="FFFF00"/>
                        </a:solidFill>
                      </a:endParaRPr>
                    </a:p>
                  </a:txBody>
                  <a:tcPr>
                    <a:blipFill>
                      <a:blip r:embed="rId2"/>
                      <a:tile tx="0" ty="0" sx="100000" sy="100000" flip="none" algn="tl"/>
                    </a:blipFill>
                  </a:tcPr>
                </a:tc>
              </a:tr>
              <a:tr h="370840">
                <a:tc>
                  <a:txBody>
                    <a:bodyPr/>
                    <a:lstStyle/>
                    <a:p>
                      <a:r>
                        <a:rPr lang="en-CA" dirty="0" smtClean="0">
                          <a:solidFill>
                            <a:srgbClr val="FFFF00"/>
                          </a:solidFill>
                        </a:rPr>
                        <a:t>12</a:t>
                      </a:r>
                      <a:endParaRPr lang="en-CA" dirty="0">
                        <a:solidFill>
                          <a:srgbClr val="FFFF00"/>
                        </a:solidFill>
                      </a:endParaRPr>
                    </a:p>
                  </a:txBody>
                  <a:tcPr>
                    <a:blipFill>
                      <a:blip r:embed="rId2"/>
                      <a:tile tx="0" ty="0" sx="100000" sy="100000" flip="none" algn="tl"/>
                    </a:blipFill>
                  </a:tcPr>
                </a:tc>
                <a:tc>
                  <a:txBody>
                    <a:bodyPr/>
                    <a:lstStyle/>
                    <a:p>
                      <a:endParaRPr lang="en-CA" dirty="0">
                        <a:solidFill>
                          <a:srgbClr val="FFFF00"/>
                        </a:solidFill>
                      </a:endParaRPr>
                    </a:p>
                  </a:txBody>
                  <a:tcPr>
                    <a:blipFill>
                      <a:blip r:embed="rId2"/>
                      <a:tile tx="0" ty="0" sx="100000" sy="100000" flip="none" algn="tl"/>
                    </a:blipFill>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solidFill>
                  <a:srgbClr val="92D050"/>
                </a:solidFill>
                <a:latin typeface="Eras Bold ITC" pitchFamily="34" charset="0"/>
              </a:rPr>
              <a:t>DISCUSSION</a:t>
            </a:r>
            <a:endParaRPr lang="en-CA" dirty="0">
              <a:solidFill>
                <a:srgbClr val="92D050"/>
              </a:solidFill>
              <a:latin typeface="Eras Bold ITC" pitchFamily="34" charset="0"/>
            </a:endParaRPr>
          </a:p>
        </p:txBody>
      </p:sp>
      <p:sp>
        <p:nvSpPr>
          <p:cNvPr id="3" name="Content Placeholder 2"/>
          <p:cNvSpPr>
            <a:spLocks noGrp="1"/>
          </p:cNvSpPr>
          <p:nvPr>
            <p:ph idx="1"/>
          </p:nvPr>
        </p:nvSpPr>
        <p:spPr/>
        <p:txBody>
          <a:bodyPr>
            <a:normAutofit fontScale="92500" lnSpcReduction="20000"/>
          </a:bodyPr>
          <a:lstStyle/>
          <a:p>
            <a:r>
              <a:rPr lang="en-US" dirty="0" smtClean="0">
                <a:solidFill>
                  <a:srgbClr val="92D050"/>
                </a:solidFill>
                <a:latin typeface="Eras Bold ITC" pitchFamily="34" charset="0"/>
              </a:rPr>
              <a:t>Given diversities it will be difficult to come up with a template that will work for everyone.</a:t>
            </a:r>
          </a:p>
          <a:p>
            <a:r>
              <a:rPr lang="en-US" dirty="0" smtClean="0">
                <a:solidFill>
                  <a:srgbClr val="92D050"/>
                </a:solidFill>
                <a:latin typeface="Eras Bold ITC" pitchFamily="34" charset="0"/>
              </a:rPr>
              <a:t>Ken will provide 16 hours of Nicola’s time to each club to input and address their needs into a brochure.  If club over exceed 16 hours Nicola invoices club.</a:t>
            </a:r>
          </a:p>
          <a:p>
            <a:r>
              <a:rPr lang="en-US" dirty="0" smtClean="0">
                <a:solidFill>
                  <a:srgbClr val="92D050"/>
                </a:solidFill>
                <a:latin typeface="Eras Bold ITC" pitchFamily="34" charset="0"/>
              </a:rPr>
              <a:t>When building club brochures she will then see if some common themes materialize that can help develop a template.</a:t>
            </a:r>
            <a:endParaRPr lang="en-CA" dirty="0">
              <a:solidFill>
                <a:srgbClr val="92D050"/>
              </a:solidFill>
              <a:latin typeface="Eras Bold ITC"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3356992"/>
          </a:xfrm>
          <a:prstGeom prst="rect">
            <a:avLst/>
          </a:prstGeom>
          <a:solidFill>
            <a:srgbClr val="00B050"/>
          </a:solidFill>
          <a:ln cmpd="sng">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p:cNvSpPr/>
          <p:nvPr/>
        </p:nvSpPr>
        <p:spPr>
          <a:xfrm>
            <a:off x="0" y="3356992"/>
            <a:ext cx="9144000" cy="3501008"/>
          </a:xfrm>
          <a:prstGeom prst="rect">
            <a:avLst/>
          </a:prstGeom>
          <a:solidFill>
            <a:srgbClr val="00B050"/>
          </a:solidFill>
          <a:ln cmpd="sng">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9" name="Straight Connector 8"/>
          <p:cNvCxnSpPr/>
          <p:nvPr/>
        </p:nvCxnSpPr>
        <p:spPr>
          <a:xfrm rot="5400000">
            <a:off x="-1881336" y="3429000"/>
            <a:ext cx="6858000" cy="0"/>
          </a:xfrm>
          <a:prstGeom prst="line">
            <a:avLst/>
          </a:prstGeom>
          <a:ln cmpd="sng">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6200000" flipH="1">
            <a:off x="-477180" y="3392996"/>
            <a:ext cx="6858000" cy="7200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5400000">
            <a:off x="926976" y="3429000"/>
            <a:ext cx="6858000" cy="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5400000">
            <a:off x="2367136" y="3429000"/>
            <a:ext cx="6858000" cy="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pic>
        <p:nvPicPr>
          <p:cNvPr id="25" name="Picture 2"/>
          <p:cNvPicPr>
            <a:picLocks noChangeAspect="1" noChangeArrowheads="1"/>
          </p:cNvPicPr>
          <p:nvPr/>
        </p:nvPicPr>
        <p:blipFill>
          <a:blip r:embed="rId2" cstate="print"/>
          <a:srcRect/>
          <a:stretch>
            <a:fillRect/>
          </a:stretch>
        </p:blipFill>
        <p:spPr bwMode="auto">
          <a:xfrm>
            <a:off x="0" y="3407815"/>
            <a:ext cx="1475656" cy="3450185"/>
          </a:xfrm>
          <a:prstGeom prst="rect">
            <a:avLst/>
          </a:prstGeom>
          <a:noFill/>
          <a:ln w="9525">
            <a:noFill/>
            <a:miter lim="800000"/>
            <a:headEnd/>
            <a:tailEnd/>
          </a:ln>
        </p:spPr>
      </p:pic>
      <p:pic>
        <p:nvPicPr>
          <p:cNvPr id="26" name="Picture 2"/>
          <p:cNvPicPr>
            <a:picLocks noChangeAspect="1" noChangeArrowheads="1"/>
          </p:cNvPicPr>
          <p:nvPr/>
        </p:nvPicPr>
        <p:blipFill>
          <a:blip r:embed="rId3" cstate="print"/>
          <a:srcRect t="51975"/>
          <a:stretch>
            <a:fillRect/>
          </a:stretch>
        </p:blipFill>
        <p:spPr bwMode="auto">
          <a:xfrm rot="10800000">
            <a:off x="0" y="0"/>
            <a:ext cx="1487454" cy="692696"/>
          </a:xfrm>
          <a:prstGeom prst="rect">
            <a:avLst/>
          </a:prstGeom>
          <a:noFill/>
          <a:ln w="9525">
            <a:noFill/>
            <a:miter lim="800000"/>
            <a:headEnd/>
            <a:tailEnd/>
          </a:ln>
        </p:spPr>
      </p:pic>
      <p:cxnSp>
        <p:nvCxnSpPr>
          <p:cNvPr id="29" name="Straight Connector 28"/>
          <p:cNvCxnSpPr/>
          <p:nvPr/>
        </p:nvCxnSpPr>
        <p:spPr>
          <a:xfrm rot="5400000">
            <a:off x="3915308" y="3392996"/>
            <a:ext cx="6858000" cy="7200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23528" y="1484784"/>
            <a:ext cx="792088" cy="369332"/>
          </a:xfrm>
          <a:prstGeom prst="rect">
            <a:avLst/>
          </a:prstGeom>
          <a:noFill/>
        </p:spPr>
        <p:txBody>
          <a:bodyPr wrap="square" rtlCol="0">
            <a:spAutoFit/>
          </a:bodyPr>
          <a:lstStyle/>
          <a:p>
            <a:r>
              <a:rPr lang="en-CA" dirty="0" smtClean="0">
                <a:solidFill>
                  <a:srgbClr val="FFFF00"/>
                </a:solidFill>
              </a:rPr>
              <a:t>1</a:t>
            </a:r>
            <a:endParaRPr lang="en-CA" dirty="0">
              <a:solidFill>
                <a:srgbClr val="FFFF00"/>
              </a:solidFill>
            </a:endParaRPr>
          </a:p>
        </p:txBody>
      </p:sp>
      <p:sp>
        <p:nvSpPr>
          <p:cNvPr id="13" name="TextBox 12"/>
          <p:cNvSpPr txBox="1"/>
          <p:nvPr/>
        </p:nvSpPr>
        <p:spPr>
          <a:xfrm>
            <a:off x="1763688" y="1484784"/>
            <a:ext cx="792088" cy="369332"/>
          </a:xfrm>
          <a:prstGeom prst="rect">
            <a:avLst/>
          </a:prstGeom>
          <a:noFill/>
        </p:spPr>
        <p:txBody>
          <a:bodyPr wrap="square" rtlCol="0">
            <a:spAutoFit/>
          </a:bodyPr>
          <a:lstStyle/>
          <a:p>
            <a:r>
              <a:rPr lang="en-CA" dirty="0" smtClean="0">
                <a:solidFill>
                  <a:srgbClr val="FFFF00"/>
                </a:solidFill>
              </a:rPr>
              <a:t>2</a:t>
            </a:r>
            <a:endParaRPr lang="en-CA" dirty="0">
              <a:solidFill>
                <a:srgbClr val="FFFF00"/>
              </a:solidFill>
            </a:endParaRPr>
          </a:p>
        </p:txBody>
      </p:sp>
      <p:sp>
        <p:nvSpPr>
          <p:cNvPr id="15" name="TextBox 14"/>
          <p:cNvSpPr txBox="1"/>
          <p:nvPr/>
        </p:nvSpPr>
        <p:spPr>
          <a:xfrm>
            <a:off x="3131840" y="1484784"/>
            <a:ext cx="792088" cy="369332"/>
          </a:xfrm>
          <a:prstGeom prst="rect">
            <a:avLst/>
          </a:prstGeom>
          <a:noFill/>
        </p:spPr>
        <p:txBody>
          <a:bodyPr wrap="square" rtlCol="0">
            <a:spAutoFit/>
          </a:bodyPr>
          <a:lstStyle/>
          <a:p>
            <a:r>
              <a:rPr lang="en-CA" dirty="0" smtClean="0">
                <a:solidFill>
                  <a:srgbClr val="FFFF00"/>
                </a:solidFill>
              </a:rPr>
              <a:t>3</a:t>
            </a:r>
            <a:endParaRPr lang="en-CA" dirty="0">
              <a:solidFill>
                <a:srgbClr val="FFFF00"/>
              </a:solidFill>
            </a:endParaRPr>
          </a:p>
        </p:txBody>
      </p:sp>
      <p:sp>
        <p:nvSpPr>
          <p:cNvPr id="17" name="TextBox 16"/>
          <p:cNvSpPr txBox="1"/>
          <p:nvPr/>
        </p:nvSpPr>
        <p:spPr>
          <a:xfrm>
            <a:off x="4572000" y="1484784"/>
            <a:ext cx="792088" cy="369332"/>
          </a:xfrm>
          <a:prstGeom prst="rect">
            <a:avLst/>
          </a:prstGeom>
          <a:noFill/>
        </p:spPr>
        <p:txBody>
          <a:bodyPr wrap="square" rtlCol="0">
            <a:spAutoFit/>
          </a:bodyPr>
          <a:lstStyle/>
          <a:p>
            <a:r>
              <a:rPr lang="en-CA" dirty="0" smtClean="0">
                <a:solidFill>
                  <a:srgbClr val="FFFF00"/>
                </a:solidFill>
              </a:rPr>
              <a:t>4</a:t>
            </a:r>
            <a:endParaRPr lang="en-CA" dirty="0">
              <a:solidFill>
                <a:srgbClr val="FFFF00"/>
              </a:solidFill>
            </a:endParaRPr>
          </a:p>
        </p:txBody>
      </p:sp>
      <p:sp>
        <p:nvSpPr>
          <p:cNvPr id="18" name="TextBox 17"/>
          <p:cNvSpPr txBox="1"/>
          <p:nvPr/>
        </p:nvSpPr>
        <p:spPr>
          <a:xfrm>
            <a:off x="6084168" y="1484784"/>
            <a:ext cx="792088" cy="369332"/>
          </a:xfrm>
          <a:prstGeom prst="rect">
            <a:avLst/>
          </a:prstGeom>
          <a:noFill/>
        </p:spPr>
        <p:txBody>
          <a:bodyPr wrap="square" rtlCol="0">
            <a:spAutoFit/>
          </a:bodyPr>
          <a:lstStyle/>
          <a:p>
            <a:r>
              <a:rPr lang="en-CA" dirty="0" smtClean="0">
                <a:solidFill>
                  <a:srgbClr val="FFFF00"/>
                </a:solidFill>
              </a:rPr>
              <a:t>5</a:t>
            </a:r>
            <a:endParaRPr lang="en-CA" dirty="0">
              <a:solidFill>
                <a:srgbClr val="FFFF00"/>
              </a:solidFill>
            </a:endParaRPr>
          </a:p>
        </p:txBody>
      </p:sp>
      <p:sp>
        <p:nvSpPr>
          <p:cNvPr id="19" name="TextBox 18"/>
          <p:cNvSpPr txBox="1"/>
          <p:nvPr/>
        </p:nvSpPr>
        <p:spPr>
          <a:xfrm>
            <a:off x="7668344" y="1484784"/>
            <a:ext cx="792088" cy="369332"/>
          </a:xfrm>
          <a:prstGeom prst="rect">
            <a:avLst/>
          </a:prstGeom>
          <a:noFill/>
        </p:spPr>
        <p:txBody>
          <a:bodyPr wrap="square" rtlCol="0">
            <a:spAutoFit/>
          </a:bodyPr>
          <a:lstStyle/>
          <a:p>
            <a:r>
              <a:rPr lang="en-CA" dirty="0" smtClean="0">
                <a:solidFill>
                  <a:srgbClr val="FFFF00"/>
                </a:solidFill>
              </a:rPr>
              <a:t>6</a:t>
            </a:r>
            <a:endParaRPr lang="en-CA" dirty="0">
              <a:solidFill>
                <a:srgbClr val="FFFF00"/>
              </a:solidFill>
            </a:endParaRPr>
          </a:p>
        </p:txBody>
      </p:sp>
      <p:sp>
        <p:nvSpPr>
          <p:cNvPr id="20" name="TextBox 19"/>
          <p:cNvSpPr txBox="1"/>
          <p:nvPr/>
        </p:nvSpPr>
        <p:spPr>
          <a:xfrm>
            <a:off x="395536" y="4581128"/>
            <a:ext cx="792088" cy="369332"/>
          </a:xfrm>
          <a:prstGeom prst="rect">
            <a:avLst/>
          </a:prstGeom>
          <a:noFill/>
        </p:spPr>
        <p:txBody>
          <a:bodyPr wrap="square" rtlCol="0">
            <a:spAutoFit/>
          </a:bodyPr>
          <a:lstStyle/>
          <a:p>
            <a:r>
              <a:rPr lang="en-CA" dirty="0" smtClean="0">
                <a:solidFill>
                  <a:srgbClr val="FFFF00"/>
                </a:solidFill>
              </a:rPr>
              <a:t>7</a:t>
            </a:r>
            <a:endParaRPr lang="en-CA" dirty="0">
              <a:solidFill>
                <a:srgbClr val="FFFF00"/>
              </a:solidFill>
            </a:endParaRPr>
          </a:p>
        </p:txBody>
      </p:sp>
      <p:sp>
        <p:nvSpPr>
          <p:cNvPr id="21" name="TextBox 20"/>
          <p:cNvSpPr txBox="1"/>
          <p:nvPr/>
        </p:nvSpPr>
        <p:spPr>
          <a:xfrm>
            <a:off x="1907704" y="4725144"/>
            <a:ext cx="792088" cy="369332"/>
          </a:xfrm>
          <a:prstGeom prst="rect">
            <a:avLst/>
          </a:prstGeom>
          <a:noFill/>
        </p:spPr>
        <p:txBody>
          <a:bodyPr wrap="square" rtlCol="0">
            <a:spAutoFit/>
          </a:bodyPr>
          <a:lstStyle/>
          <a:p>
            <a:r>
              <a:rPr lang="en-CA" dirty="0" smtClean="0">
                <a:solidFill>
                  <a:srgbClr val="FFFF00"/>
                </a:solidFill>
              </a:rPr>
              <a:t>8</a:t>
            </a:r>
            <a:endParaRPr lang="en-CA" dirty="0">
              <a:solidFill>
                <a:srgbClr val="FFFF00"/>
              </a:solidFill>
            </a:endParaRPr>
          </a:p>
        </p:txBody>
      </p:sp>
      <p:sp>
        <p:nvSpPr>
          <p:cNvPr id="22" name="TextBox 21"/>
          <p:cNvSpPr txBox="1"/>
          <p:nvPr/>
        </p:nvSpPr>
        <p:spPr>
          <a:xfrm>
            <a:off x="3275856" y="4797152"/>
            <a:ext cx="792088" cy="369332"/>
          </a:xfrm>
          <a:prstGeom prst="rect">
            <a:avLst/>
          </a:prstGeom>
          <a:noFill/>
        </p:spPr>
        <p:txBody>
          <a:bodyPr wrap="square" rtlCol="0">
            <a:spAutoFit/>
          </a:bodyPr>
          <a:lstStyle/>
          <a:p>
            <a:r>
              <a:rPr lang="en-CA" dirty="0" smtClean="0">
                <a:solidFill>
                  <a:srgbClr val="FFFF00"/>
                </a:solidFill>
              </a:rPr>
              <a:t>9</a:t>
            </a:r>
            <a:endParaRPr lang="en-CA" dirty="0">
              <a:solidFill>
                <a:srgbClr val="FFFF00"/>
              </a:solidFill>
            </a:endParaRPr>
          </a:p>
        </p:txBody>
      </p:sp>
      <p:sp>
        <p:nvSpPr>
          <p:cNvPr id="23" name="TextBox 22"/>
          <p:cNvSpPr txBox="1"/>
          <p:nvPr/>
        </p:nvSpPr>
        <p:spPr>
          <a:xfrm>
            <a:off x="4572000" y="4797152"/>
            <a:ext cx="792088" cy="369332"/>
          </a:xfrm>
          <a:prstGeom prst="rect">
            <a:avLst/>
          </a:prstGeom>
          <a:noFill/>
        </p:spPr>
        <p:txBody>
          <a:bodyPr wrap="square" rtlCol="0">
            <a:spAutoFit/>
          </a:bodyPr>
          <a:lstStyle/>
          <a:p>
            <a:r>
              <a:rPr lang="en-CA" dirty="0" smtClean="0">
                <a:solidFill>
                  <a:srgbClr val="FFFF00"/>
                </a:solidFill>
              </a:rPr>
              <a:t>10</a:t>
            </a:r>
            <a:endParaRPr lang="en-CA" dirty="0">
              <a:solidFill>
                <a:srgbClr val="FFFF00"/>
              </a:solidFill>
            </a:endParaRPr>
          </a:p>
        </p:txBody>
      </p:sp>
      <p:sp>
        <p:nvSpPr>
          <p:cNvPr id="24" name="TextBox 23"/>
          <p:cNvSpPr txBox="1"/>
          <p:nvPr/>
        </p:nvSpPr>
        <p:spPr>
          <a:xfrm>
            <a:off x="6156176" y="4797152"/>
            <a:ext cx="792088" cy="369332"/>
          </a:xfrm>
          <a:prstGeom prst="rect">
            <a:avLst/>
          </a:prstGeom>
          <a:noFill/>
        </p:spPr>
        <p:txBody>
          <a:bodyPr wrap="square" rtlCol="0">
            <a:spAutoFit/>
          </a:bodyPr>
          <a:lstStyle/>
          <a:p>
            <a:r>
              <a:rPr lang="en-CA" dirty="0" smtClean="0">
                <a:solidFill>
                  <a:srgbClr val="FFFF00"/>
                </a:solidFill>
              </a:rPr>
              <a:t>11</a:t>
            </a:r>
            <a:endParaRPr lang="en-CA" dirty="0">
              <a:solidFill>
                <a:srgbClr val="FFFF00"/>
              </a:solidFill>
            </a:endParaRPr>
          </a:p>
        </p:txBody>
      </p:sp>
      <p:sp>
        <p:nvSpPr>
          <p:cNvPr id="27" name="TextBox 26"/>
          <p:cNvSpPr txBox="1"/>
          <p:nvPr/>
        </p:nvSpPr>
        <p:spPr>
          <a:xfrm>
            <a:off x="7668344" y="4797152"/>
            <a:ext cx="792088" cy="369332"/>
          </a:xfrm>
          <a:prstGeom prst="rect">
            <a:avLst/>
          </a:prstGeom>
          <a:noFill/>
        </p:spPr>
        <p:txBody>
          <a:bodyPr wrap="square" rtlCol="0">
            <a:spAutoFit/>
          </a:bodyPr>
          <a:lstStyle/>
          <a:p>
            <a:r>
              <a:rPr lang="en-CA" dirty="0" smtClean="0">
                <a:solidFill>
                  <a:srgbClr val="FFFF00"/>
                </a:solidFill>
              </a:rPr>
              <a:t>12</a:t>
            </a:r>
            <a:endParaRPr lang="en-CA" dirty="0">
              <a:solidFill>
                <a:srgbClr val="FFFF00"/>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9552" y="0"/>
            <a:ext cx="8229600" cy="1143000"/>
          </a:xfrm>
        </p:spPr>
        <p:txBody>
          <a:bodyPr/>
          <a:lstStyle/>
          <a:p>
            <a:r>
              <a:rPr lang="en-CA" dirty="0" smtClean="0"/>
              <a:t>KEY MILSTONES</a:t>
            </a:r>
            <a:endParaRPr lang="en-CA" dirty="0"/>
          </a:p>
        </p:txBody>
      </p:sp>
      <p:graphicFrame>
        <p:nvGraphicFramePr>
          <p:cNvPr id="9" name="Content Placeholder 8"/>
          <p:cNvGraphicFramePr>
            <a:graphicFrameLocks noGrp="1"/>
          </p:cNvGraphicFramePr>
          <p:nvPr>
            <p:ph idx="1"/>
          </p:nvPr>
        </p:nvGraphicFramePr>
        <p:xfrm>
          <a:off x="611560" y="1124744"/>
          <a:ext cx="8229600" cy="5521960"/>
        </p:xfrm>
        <a:graphic>
          <a:graphicData uri="http://schemas.openxmlformats.org/drawingml/2006/table">
            <a:tbl>
              <a:tblPr firstRow="1" bandRow="1">
                <a:tableStyleId>{5C22544A-7EE6-4342-B048-85BDC9FD1C3A}</a:tableStyleId>
              </a:tblPr>
              <a:tblGrid>
                <a:gridCol w="3610744"/>
                <a:gridCol w="4618856"/>
              </a:tblGrid>
              <a:tr h="144016">
                <a:tc>
                  <a:txBody>
                    <a:bodyPr/>
                    <a:lstStyle/>
                    <a:p>
                      <a:r>
                        <a:rPr lang="en-CA" dirty="0" smtClean="0">
                          <a:solidFill>
                            <a:srgbClr val="FFFF00"/>
                          </a:solidFill>
                        </a:rPr>
                        <a:t>Milestone</a:t>
                      </a:r>
                      <a:endParaRPr lang="en-CA" dirty="0">
                        <a:solidFill>
                          <a:srgbClr val="FFFF00"/>
                        </a:solidFill>
                      </a:endParaRPr>
                    </a:p>
                  </a:txBody>
                  <a:tcPr>
                    <a:blipFill>
                      <a:blip r:embed="rId2"/>
                      <a:tile tx="0" ty="0" sx="100000" sy="100000" flip="none" algn="tl"/>
                    </a:blipFill>
                  </a:tcPr>
                </a:tc>
                <a:tc>
                  <a:txBody>
                    <a:bodyPr/>
                    <a:lstStyle/>
                    <a:p>
                      <a:r>
                        <a:rPr lang="en-CA" dirty="0" smtClean="0">
                          <a:solidFill>
                            <a:srgbClr val="FFFF00"/>
                          </a:solidFill>
                        </a:rPr>
                        <a:t>Date</a:t>
                      </a:r>
                      <a:endParaRPr lang="en-CA" dirty="0">
                        <a:solidFill>
                          <a:srgbClr val="FFFF00"/>
                        </a:solidFill>
                      </a:endParaRPr>
                    </a:p>
                  </a:txBody>
                  <a:tcPr>
                    <a:blipFill>
                      <a:blip r:embed="rId2"/>
                      <a:tile tx="0" ty="0" sx="100000" sy="100000" flip="none" algn="tl"/>
                    </a:blipFill>
                  </a:tcPr>
                </a:tc>
              </a:tr>
              <a:tr h="370840">
                <a:tc>
                  <a:txBody>
                    <a:bodyPr/>
                    <a:lstStyle/>
                    <a:p>
                      <a:r>
                        <a:rPr lang="en-CA" dirty="0" smtClean="0">
                          <a:solidFill>
                            <a:srgbClr val="FFFF00"/>
                          </a:solidFill>
                        </a:rPr>
                        <a:t>Initial</a:t>
                      </a:r>
                      <a:r>
                        <a:rPr lang="en-CA" baseline="0" dirty="0" smtClean="0">
                          <a:solidFill>
                            <a:srgbClr val="FFFF00"/>
                          </a:solidFill>
                        </a:rPr>
                        <a:t> Meeting</a:t>
                      </a:r>
                      <a:endParaRPr lang="en-CA" dirty="0">
                        <a:solidFill>
                          <a:srgbClr val="FFFF00"/>
                        </a:solidFill>
                      </a:endParaRPr>
                    </a:p>
                  </a:txBody>
                  <a:tcPr>
                    <a:blipFill>
                      <a:blip r:embed="rId2"/>
                      <a:tile tx="0" ty="0" sx="100000" sy="100000" flip="none" algn="tl"/>
                    </a:blipFill>
                  </a:tcPr>
                </a:tc>
                <a:tc>
                  <a:txBody>
                    <a:bodyPr/>
                    <a:lstStyle/>
                    <a:p>
                      <a:r>
                        <a:rPr lang="en-CA" dirty="0" smtClean="0">
                          <a:solidFill>
                            <a:srgbClr val="FFFF00"/>
                          </a:solidFill>
                        </a:rPr>
                        <a:t>June 22</a:t>
                      </a:r>
                      <a:endParaRPr lang="en-CA" dirty="0">
                        <a:solidFill>
                          <a:srgbClr val="FFFF00"/>
                        </a:solidFill>
                      </a:endParaRPr>
                    </a:p>
                  </a:txBody>
                  <a:tcPr>
                    <a:blipFill>
                      <a:blip r:embed="rId2"/>
                      <a:tile tx="0" ty="0" sx="100000" sy="100000" flip="none" algn="tl"/>
                    </a:blipFill>
                  </a:tcPr>
                </a:tc>
              </a:tr>
              <a:tr h="370840">
                <a:tc>
                  <a:txBody>
                    <a:bodyPr/>
                    <a:lstStyle/>
                    <a:p>
                      <a:r>
                        <a:rPr lang="en-US" dirty="0" smtClean="0">
                          <a:solidFill>
                            <a:srgbClr val="92D050"/>
                          </a:solidFill>
                          <a:latin typeface="Eras Bold ITC" pitchFamily="34" charset="0"/>
                        </a:rPr>
                        <a:t>Heads</a:t>
                      </a:r>
                      <a:r>
                        <a:rPr lang="en-US" baseline="0" dirty="0" smtClean="0">
                          <a:solidFill>
                            <a:srgbClr val="92D050"/>
                          </a:solidFill>
                          <a:latin typeface="Eras Bold ITC" pitchFamily="34" charset="0"/>
                        </a:rPr>
                        <a:t> up to </a:t>
                      </a:r>
                      <a:r>
                        <a:rPr lang="en-US" baseline="0" dirty="0" err="1" smtClean="0">
                          <a:solidFill>
                            <a:srgbClr val="92D050"/>
                          </a:solidFill>
                          <a:latin typeface="Eras Bold ITC" pitchFamily="34" charset="0"/>
                        </a:rPr>
                        <a:t>GeoBC</a:t>
                      </a:r>
                      <a:endParaRPr lang="en-CA" dirty="0">
                        <a:solidFill>
                          <a:srgbClr val="92D050"/>
                        </a:solidFill>
                        <a:latin typeface="Eras Bold ITC" pitchFamily="34" charset="0"/>
                      </a:endParaRPr>
                    </a:p>
                  </a:txBody>
                  <a:tcPr>
                    <a:blipFill>
                      <a:blip r:embed="rId2"/>
                      <a:tile tx="0" ty="0" sx="100000" sy="100000" flip="none" algn="tl"/>
                    </a:blipFill>
                  </a:tcPr>
                </a:tc>
                <a:tc>
                  <a:txBody>
                    <a:bodyPr/>
                    <a:lstStyle/>
                    <a:p>
                      <a:r>
                        <a:rPr lang="en-US" dirty="0" smtClean="0">
                          <a:solidFill>
                            <a:srgbClr val="92D050"/>
                          </a:solidFill>
                          <a:latin typeface="Eras Bold ITC" pitchFamily="34" charset="0"/>
                        </a:rPr>
                        <a:t>June 23</a:t>
                      </a:r>
                      <a:endParaRPr lang="en-CA" dirty="0">
                        <a:solidFill>
                          <a:srgbClr val="92D050"/>
                        </a:solidFill>
                        <a:latin typeface="Eras Bold ITC" pitchFamily="34" charset="0"/>
                      </a:endParaRPr>
                    </a:p>
                  </a:txBody>
                  <a:tcPr>
                    <a:blipFill>
                      <a:blip r:embed="rId2"/>
                      <a:tile tx="0" ty="0" sx="100000" sy="100000" flip="none" algn="tl"/>
                    </a:blipFill>
                  </a:tcPr>
                </a:tc>
              </a:tr>
              <a:tr h="370840">
                <a:tc>
                  <a:txBody>
                    <a:bodyPr/>
                    <a:lstStyle/>
                    <a:p>
                      <a:r>
                        <a:rPr lang="en-US" dirty="0" smtClean="0">
                          <a:solidFill>
                            <a:srgbClr val="92D050"/>
                          </a:solidFill>
                          <a:latin typeface="Eras Bold ITC" pitchFamily="34" charset="0"/>
                        </a:rPr>
                        <a:t>Revised</a:t>
                      </a:r>
                      <a:r>
                        <a:rPr lang="en-US" baseline="0" dirty="0" smtClean="0">
                          <a:solidFill>
                            <a:srgbClr val="92D050"/>
                          </a:solidFill>
                          <a:latin typeface="Eras Bold ITC" pitchFamily="34" charset="0"/>
                        </a:rPr>
                        <a:t> available info to </a:t>
                      </a:r>
                      <a:r>
                        <a:rPr lang="en-US" baseline="0" dirty="0" err="1" smtClean="0">
                          <a:solidFill>
                            <a:srgbClr val="92D050"/>
                          </a:solidFill>
                          <a:latin typeface="Eras Bold ITC" pitchFamily="34" charset="0"/>
                        </a:rPr>
                        <a:t>GeoBC</a:t>
                      </a:r>
                      <a:endParaRPr lang="en-CA" dirty="0">
                        <a:solidFill>
                          <a:srgbClr val="92D050"/>
                        </a:solidFill>
                        <a:latin typeface="Eras Bold ITC" pitchFamily="34" charset="0"/>
                      </a:endParaRPr>
                    </a:p>
                  </a:txBody>
                  <a:tcPr>
                    <a:blipFill>
                      <a:blip r:embed="rId2"/>
                      <a:tile tx="0" ty="0" sx="100000" sy="100000" flip="none" algn="tl"/>
                    </a:blipFill>
                  </a:tcPr>
                </a:tc>
                <a:tc>
                  <a:txBody>
                    <a:bodyPr/>
                    <a:lstStyle/>
                    <a:p>
                      <a:r>
                        <a:rPr lang="en-US" dirty="0" smtClean="0">
                          <a:solidFill>
                            <a:srgbClr val="92D050"/>
                          </a:solidFill>
                          <a:latin typeface="Eras Bold ITC" pitchFamily="34" charset="0"/>
                        </a:rPr>
                        <a:t>July 6</a:t>
                      </a:r>
                      <a:endParaRPr lang="en-CA" dirty="0">
                        <a:solidFill>
                          <a:srgbClr val="92D050"/>
                        </a:solidFill>
                        <a:latin typeface="Eras Bold ITC" pitchFamily="34" charset="0"/>
                      </a:endParaRPr>
                    </a:p>
                  </a:txBody>
                  <a:tcPr>
                    <a:blipFill>
                      <a:blip r:embed="rId2"/>
                      <a:tile tx="0" ty="0" sx="100000" sy="100000" flip="none" algn="tl"/>
                    </a:blipFill>
                  </a:tcPr>
                </a:tc>
              </a:tr>
              <a:tr h="370840">
                <a:tc>
                  <a:txBody>
                    <a:bodyPr/>
                    <a:lstStyle/>
                    <a:p>
                      <a:r>
                        <a:rPr lang="en-US" dirty="0" smtClean="0">
                          <a:solidFill>
                            <a:srgbClr val="92D050"/>
                          </a:solidFill>
                          <a:latin typeface="Eras Bold ITC" pitchFamily="34" charset="0"/>
                        </a:rPr>
                        <a:t>Revised Caribou mapping to Angie</a:t>
                      </a:r>
                      <a:endParaRPr lang="en-CA" dirty="0">
                        <a:solidFill>
                          <a:srgbClr val="92D050"/>
                        </a:solidFill>
                        <a:latin typeface="Eras Bold ITC" pitchFamily="34" charset="0"/>
                      </a:endParaRPr>
                    </a:p>
                  </a:txBody>
                  <a:tcPr>
                    <a:blipFill>
                      <a:blip r:embed="rId2"/>
                      <a:tile tx="0" ty="0" sx="100000" sy="100000" flip="none" algn="tl"/>
                    </a:blipFill>
                  </a:tcPr>
                </a:tc>
                <a:tc>
                  <a:txBody>
                    <a:bodyPr/>
                    <a:lstStyle/>
                    <a:p>
                      <a:r>
                        <a:rPr lang="en-US" dirty="0" smtClean="0">
                          <a:solidFill>
                            <a:srgbClr val="92D050"/>
                          </a:solidFill>
                          <a:latin typeface="Eras Bold ITC" pitchFamily="34" charset="0"/>
                        </a:rPr>
                        <a:t>July</a:t>
                      </a:r>
                      <a:r>
                        <a:rPr lang="en-US" baseline="0" dirty="0" smtClean="0">
                          <a:solidFill>
                            <a:srgbClr val="92D050"/>
                          </a:solidFill>
                          <a:latin typeface="Eras Bold ITC" pitchFamily="34" charset="0"/>
                        </a:rPr>
                        <a:t> 6</a:t>
                      </a:r>
                      <a:endParaRPr lang="en-CA" dirty="0">
                        <a:solidFill>
                          <a:srgbClr val="92D050"/>
                        </a:solidFill>
                        <a:latin typeface="Eras Bold ITC" pitchFamily="34" charset="0"/>
                      </a:endParaRPr>
                    </a:p>
                  </a:txBody>
                  <a:tcPr>
                    <a:blipFill>
                      <a:blip r:embed="rId2"/>
                      <a:tile tx="0" ty="0" sx="100000" sy="100000" flip="none" algn="tl"/>
                    </a:blipFill>
                  </a:tcPr>
                </a:tc>
              </a:tr>
              <a:tr h="370840">
                <a:tc>
                  <a:txBody>
                    <a:bodyPr/>
                    <a:lstStyle/>
                    <a:p>
                      <a:r>
                        <a:rPr lang="en-CA" dirty="0" smtClean="0">
                          <a:solidFill>
                            <a:srgbClr val="92D050"/>
                          </a:solidFill>
                          <a:latin typeface="Eras Bold ITC" pitchFamily="34" charset="0"/>
                        </a:rPr>
                        <a:t>Club information to Nicola</a:t>
                      </a:r>
                      <a:endParaRPr lang="en-CA" dirty="0">
                        <a:solidFill>
                          <a:srgbClr val="92D050"/>
                        </a:solidFill>
                        <a:latin typeface="Eras Bold ITC" pitchFamily="34" charset="0"/>
                      </a:endParaRPr>
                    </a:p>
                  </a:txBody>
                  <a:tcPr>
                    <a:blipFill>
                      <a:blip r:embed="rId2"/>
                      <a:tile tx="0" ty="0" sx="100000" sy="100000" flip="none" algn="tl"/>
                    </a:blipFill>
                  </a:tcPr>
                </a:tc>
                <a:tc>
                  <a:txBody>
                    <a:bodyPr/>
                    <a:lstStyle/>
                    <a:p>
                      <a:r>
                        <a:rPr lang="en-CA" dirty="0" smtClean="0">
                          <a:solidFill>
                            <a:srgbClr val="92D050"/>
                          </a:solidFill>
                          <a:latin typeface="Eras Bold ITC" pitchFamily="34" charset="0"/>
                        </a:rPr>
                        <a:t>July 15 (The</a:t>
                      </a:r>
                      <a:r>
                        <a:rPr lang="en-CA" baseline="0" dirty="0" smtClean="0">
                          <a:solidFill>
                            <a:srgbClr val="92D050"/>
                          </a:solidFill>
                          <a:latin typeface="Eras Bold ITC" pitchFamily="34" charset="0"/>
                        </a:rPr>
                        <a:t> sooner the better –Nicola will work on first come basis)</a:t>
                      </a:r>
                      <a:endParaRPr lang="en-CA" dirty="0">
                        <a:solidFill>
                          <a:srgbClr val="92D050"/>
                        </a:solidFill>
                        <a:latin typeface="Eras Bold ITC" pitchFamily="34" charset="0"/>
                      </a:endParaRPr>
                    </a:p>
                  </a:txBody>
                  <a:tcPr>
                    <a:blipFill>
                      <a:blip r:embed="rId2"/>
                      <a:tile tx="0" ty="0" sx="100000" sy="100000" flip="none" algn="tl"/>
                    </a:blipFill>
                  </a:tcPr>
                </a:tc>
              </a:tr>
              <a:tr h="370840">
                <a:tc>
                  <a:txBody>
                    <a:bodyPr/>
                    <a:lstStyle/>
                    <a:p>
                      <a:r>
                        <a:rPr lang="en-US" dirty="0" smtClean="0">
                          <a:solidFill>
                            <a:srgbClr val="92D050"/>
                          </a:solidFill>
                          <a:latin typeface="Eras Bold ITC" pitchFamily="34" charset="0"/>
                        </a:rPr>
                        <a:t>Revised Terrain</a:t>
                      </a:r>
                      <a:r>
                        <a:rPr lang="en-US" baseline="0" dirty="0" smtClean="0">
                          <a:solidFill>
                            <a:srgbClr val="92D050"/>
                          </a:solidFill>
                          <a:latin typeface="Eras Bold ITC" pitchFamily="34" charset="0"/>
                        </a:rPr>
                        <a:t> map info (Place names) to JK</a:t>
                      </a:r>
                      <a:endParaRPr lang="en-CA" dirty="0">
                        <a:solidFill>
                          <a:srgbClr val="92D050"/>
                        </a:solidFill>
                        <a:latin typeface="Eras Bold ITC" pitchFamily="34" charset="0"/>
                      </a:endParaRPr>
                    </a:p>
                  </a:txBody>
                  <a:tcPr>
                    <a:blipFill>
                      <a:blip r:embed="rId2"/>
                      <a:tile tx="0" ty="0" sx="100000" sy="100000" flip="none" algn="tl"/>
                    </a:blipFill>
                  </a:tcPr>
                </a:tc>
                <a:tc>
                  <a:txBody>
                    <a:bodyPr/>
                    <a:lstStyle/>
                    <a:p>
                      <a:r>
                        <a:rPr lang="en-US" dirty="0" smtClean="0">
                          <a:solidFill>
                            <a:srgbClr val="92D050"/>
                          </a:solidFill>
                          <a:latin typeface="Eras Bold ITC" pitchFamily="34" charset="0"/>
                        </a:rPr>
                        <a:t>Aug 1  (Would</a:t>
                      </a:r>
                      <a:r>
                        <a:rPr lang="en-US" baseline="0" dirty="0" smtClean="0">
                          <a:solidFill>
                            <a:srgbClr val="92D050"/>
                          </a:solidFill>
                          <a:latin typeface="Eras Bold ITC" pitchFamily="34" charset="0"/>
                        </a:rPr>
                        <a:t> be nice by July 4 to Ken)</a:t>
                      </a:r>
                      <a:endParaRPr lang="en-CA" dirty="0">
                        <a:solidFill>
                          <a:srgbClr val="92D050"/>
                        </a:solidFill>
                        <a:latin typeface="Eras Bold ITC" pitchFamily="34" charset="0"/>
                      </a:endParaRPr>
                    </a:p>
                  </a:txBody>
                  <a:tcPr>
                    <a:blipFill>
                      <a:blip r:embed="rId2"/>
                      <a:tile tx="0" ty="0" sx="100000" sy="100000" flip="none" algn="tl"/>
                    </a:blipFill>
                  </a:tcPr>
                </a:tc>
              </a:tr>
              <a:tr h="370840">
                <a:tc>
                  <a:txBody>
                    <a:bodyPr/>
                    <a:lstStyle/>
                    <a:p>
                      <a:r>
                        <a:rPr lang="en-CA" dirty="0" smtClean="0">
                          <a:solidFill>
                            <a:srgbClr val="92D050"/>
                          </a:solidFill>
                          <a:latin typeface="Eras Bold ITC" pitchFamily="34" charset="0"/>
                        </a:rPr>
                        <a:t>Mock up for each</a:t>
                      </a:r>
                      <a:r>
                        <a:rPr lang="en-CA" baseline="0" dirty="0" smtClean="0">
                          <a:solidFill>
                            <a:srgbClr val="92D050"/>
                          </a:solidFill>
                          <a:latin typeface="Eras Bold ITC" pitchFamily="34" charset="0"/>
                        </a:rPr>
                        <a:t> club</a:t>
                      </a:r>
                      <a:endParaRPr lang="en-CA" dirty="0">
                        <a:solidFill>
                          <a:srgbClr val="92D050"/>
                        </a:solidFill>
                        <a:latin typeface="Eras Bold ITC" pitchFamily="34" charset="0"/>
                      </a:endParaRPr>
                    </a:p>
                  </a:txBody>
                  <a:tcPr>
                    <a:blipFill>
                      <a:blip r:embed="rId2"/>
                      <a:tile tx="0" ty="0" sx="100000" sy="100000" flip="none" algn="tl"/>
                    </a:blipFill>
                  </a:tcPr>
                </a:tc>
                <a:tc>
                  <a:txBody>
                    <a:bodyPr/>
                    <a:lstStyle/>
                    <a:p>
                      <a:r>
                        <a:rPr lang="en-CA" dirty="0" smtClean="0">
                          <a:solidFill>
                            <a:srgbClr val="92D050"/>
                          </a:solidFill>
                          <a:latin typeface="Eras Bold ITC" pitchFamily="34" charset="0"/>
                        </a:rPr>
                        <a:t>Aug 15</a:t>
                      </a:r>
                      <a:endParaRPr lang="en-CA" dirty="0">
                        <a:solidFill>
                          <a:srgbClr val="92D050"/>
                        </a:solidFill>
                        <a:latin typeface="Eras Bold ITC" pitchFamily="34" charset="0"/>
                      </a:endParaRPr>
                    </a:p>
                  </a:txBody>
                  <a:tcPr>
                    <a:blipFill>
                      <a:blip r:embed="rId2"/>
                      <a:tile tx="0" ty="0" sx="100000" sy="100000" flip="none" algn="tl"/>
                    </a:blipFill>
                  </a:tcPr>
                </a:tc>
              </a:tr>
              <a:tr h="370840">
                <a:tc>
                  <a:txBody>
                    <a:bodyPr/>
                    <a:lstStyle/>
                    <a:p>
                      <a:r>
                        <a:rPr lang="en-US" dirty="0" smtClean="0">
                          <a:solidFill>
                            <a:srgbClr val="92D050"/>
                          </a:solidFill>
                          <a:latin typeface="Eras Bold ITC" pitchFamily="34" charset="0"/>
                        </a:rPr>
                        <a:t>Final Brochure for each club</a:t>
                      </a:r>
                      <a:endParaRPr lang="en-CA" dirty="0">
                        <a:solidFill>
                          <a:srgbClr val="92D050"/>
                        </a:solidFill>
                        <a:latin typeface="Eras Bold ITC" pitchFamily="34" charset="0"/>
                      </a:endParaRPr>
                    </a:p>
                  </a:txBody>
                  <a:tcPr>
                    <a:blipFill>
                      <a:blip r:embed="rId2"/>
                      <a:tile tx="0" ty="0" sx="100000" sy="100000" flip="none" algn="tl"/>
                    </a:blipFill>
                  </a:tcPr>
                </a:tc>
                <a:tc>
                  <a:txBody>
                    <a:bodyPr/>
                    <a:lstStyle/>
                    <a:p>
                      <a:r>
                        <a:rPr lang="en-US" dirty="0" smtClean="0">
                          <a:solidFill>
                            <a:srgbClr val="92D050"/>
                          </a:solidFill>
                          <a:latin typeface="Eras Bold ITC" pitchFamily="34" charset="0"/>
                        </a:rPr>
                        <a:t>Sept 1</a:t>
                      </a:r>
                      <a:endParaRPr lang="en-CA" dirty="0">
                        <a:solidFill>
                          <a:srgbClr val="92D050"/>
                        </a:solidFill>
                        <a:latin typeface="Eras Bold ITC" pitchFamily="34" charset="0"/>
                      </a:endParaRPr>
                    </a:p>
                  </a:txBody>
                  <a:tcPr>
                    <a:blipFill>
                      <a:blip r:embed="rId2"/>
                      <a:tile tx="0" ty="0" sx="100000" sy="100000" flip="none" algn="tl"/>
                    </a:blipFill>
                  </a:tcPr>
                </a:tc>
              </a:tr>
              <a:tr h="370840">
                <a:tc>
                  <a:txBody>
                    <a:bodyPr/>
                    <a:lstStyle/>
                    <a:p>
                      <a:r>
                        <a:rPr lang="en-CA" baseline="0" dirty="0" smtClean="0">
                          <a:solidFill>
                            <a:srgbClr val="92D050"/>
                          </a:solidFill>
                          <a:latin typeface="Eras Bold ITC" pitchFamily="34" charset="0"/>
                        </a:rPr>
                        <a:t>Printing of Brochures </a:t>
                      </a:r>
                      <a:endParaRPr lang="en-CA" dirty="0">
                        <a:solidFill>
                          <a:srgbClr val="92D050"/>
                        </a:solidFill>
                        <a:latin typeface="Eras Bold ITC" pitchFamily="34" charset="0"/>
                      </a:endParaRPr>
                    </a:p>
                  </a:txBody>
                  <a:tcPr>
                    <a:blipFill>
                      <a:blip r:embed="rId2"/>
                      <a:tile tx="0" ty="0" sx="100000" sy="100000" flip="none" algn="tl"/>
                    </a:blipFill>
                  </a:tcPr>
                </a:tc>
                <a:tc>
                  <a:txBody>
                    <a:bodyPr/>
                    <a:lstStyle/>
                    <a:p>
                      <a:r>
                        <a:rPr lang="en-US" dirty="0" smtClean="0">
                          <a:solidFill>
                            <a:srgbClr val="92D050"/>
                          </a:solidFill>
                          <a:latin typeface="Eras Bold ITC" pitchFamily="34" charset="0"/>
                        </a:rPr>
                        <a:t>Sept 10</a:t>
                      </a:r>
                      <a:endParaRPr lang="en-CA" dirty="0">
                        <a:solidFill>
                          <a:srgbClr val="92D050"/>
                        </a:solidFill>
                        <a:latin typeface="Eras Bold ITC" pitchFamily="34" charset="0"/>
                      </a:endParaRPr>
                    </a:p>
                  </a:txBody>
                  <a:tcPr>
                    <a:blipFill>
                      <a:blip r:embed="rId2"/>
                      <a:tile tx="0" ty="0" sx="100000" sy="100000" flip="none" algn="tl"/>
                    </a:blipFill>
                  </a:tcPr>
                </a:tc>
              </a:tr>
              <a:tr h="370840">
                <a:tc>
                  <a:txBody>
                    <a:bodyPr/>
                    <a:lstStyle/>
                    <a:p>
                      <a:r>
                        <a:rPr lang="en-CA" dirty="0" smtClean="0">
                          <a:solidFill>
                            <a:srgbClr val="92D050"/>
                          </a:solidFill>
                          <a:latin typeface="Eras Bold ITC" pitchFamily="34" charset="0"/>
                        </a:rPr>
                        <a:t>Delivery of Brochures</a:t>
                      </a:r>
                      <a:endParaRPr lang="en-CA" dirty="0">
                        <a:solidFill>
                          <a:srgbClr val="92D050"/>
                        </a:solidFill>
                        <a:latin typeface="Eras Bold ITC" pitchFamily="34" charset="0"/>
                      </a:endParaRPr>
                    </a:p>
                  </a:txBody>
                  <a:tcPr>
                    <a:blipFill>
                      <a:blip r:embed="rId2"/>
                      <a:tile tx="0" ty="0" sx="100000" sy="100000" flip="none" algn="tl"/>
                    </a:blipFill>
                  </a:tcPr>
                </a:tc>
                <a:tc>
                  <a:txBody>
                    <a:bodyPr/>
                    <a:lstStyle/>
                    <a:p>
                      <a:r>
                        <a:rPr lang="en-CA" dirty="0" smtClean="0">
                          <a:solidFill>
                            <a:srgbClr val="92D050"/>
                          </a:solidFill>
                          <a:latin typeface="Eras Bold ITC" pitchFamily="34" charset="0"/>
                        </a:rPr>
                        <a:t>Sept</a:t>
                      </a:r>
                      <a:r>
                        <a:rPr lang="en-CA" baseline="0" dirty="0" smtClean="0">
                          <a:solidFill>
                            <a:srgbClr val="92D050"/>
                          </a:solidFill>
                          <a:latin typeface="Eras Bold ITC" pitchFamily="34" charset="0"/>
                        </a:rPr>
                        <a:t> 15</a:t>
                      </a:r>
                      <a:endParaRPr lang="en-CA" dirty="0">
                        <a:solidFill>
                          <a:srgbClr val="92D050"/>
                        </a:solidFill>
                        <a:latin typeface="Eras Bold ITC" pitchFamily="34" charset="0"/>
                      </a:endParaRPr>
                    </a:p>
                  </a:txBody>
                  <a:tcPr>
                    <a:blipFill>
                      <a:blip r:embed="rId2"/>
                      <a:tile tx="0" ty="0" sx="100000" sy="100000" flip="none" algn="tl"/>
                    </a:blipFill>
                  </a:tcPr>
                </a:tc>
              </a:tr>
              <a:tr h="370840">
                <a:tc>
                  <a:txBody>
                    <a:bodyPr/>
                    <a:lstStyle/>
                    <a:p>
                      <a:r>
                        <a:rPr lang="en-US" dirty="0" smtClean="0">
                          <a:solidFill>
                            <a:srgbClr val="92D050"/>
                          </a:solidFill>
                          <a:latin typeface="Eras Bold ITC" pitchFamily="34" charset="0"/>
                        </a:rPr>
                        <a:t>Snow Shows</a:t>
                      </a:r>
                      <a:endParaRPr lang="en-CA" dirty="0">
                        <a:solidFill>
                          <a:srgbClr val="92D050"/>
                        </a:solidFill>
                        <a:latin typeface="Eras Bold ITC" pitchFamily="34" charset="0"/>
                      </a:endParaRPr>
                    </a:p>
                  </a:txBody>
                  <a:tcPr>
                    <a:blipFill>
                      <a:blip r:embed="rId2"/>
                      <a:tile tx="0" ty="0" sx="100000" sy="100000" flip="none" algn="tl"/>
                    </a:blipFill>
                  </a:tcPr>
                </a:tc>
                <a:tc>
                  <a:txBody>
                    <a:bodyPr/>
                    <a:lstStyle/>
                    <a:p>
                      <a:r>
                        <a:rPr lang="en-US" dirty="0" smtClean="0">
                          <a:solidFill>
                            <a:srgbClr val="92D050"/>
                          </a:solidFill>
                          <a:latin typeface="Eras Bold ITC" pitchFamily="34" charset="0"/>
                        </a:rPr>
                        <a:t>October</a:t>
                      </a:r>
                      <a:r>
                        <a:rPr lang="en-US" baseline="0" dirty="0" smtClean="0">
                          <a:solidFill>
                            <a:srgbClr val="92D050"/>
                          </a:solidFill>
                          <a:latin typeface="Eras Bold ITC" pitchFamily="34" charset="0"/>
                        </a:rPr>
                        <a:t> 15,2011</a:t>
                      </a:r>
                      <a:endParaRPr lang="en-CA" dirty="0">
                        <a:solidFill>
                          <a:srgbClr val="92D050"/>
                        </a:solidFill>
                        <a:latin typeface="Eras Bold ITC" pitchFamily="34" charset="0"/>
                      </a:endParaRPr>
                    </a:p>
                  </a:txBody>
                  <a:tcPr>
                    <a:blipFill>
                      <a:blip r:embed="rId2"/>
                      <a:tile tx="0" ty="0" sx="100000" sy="100000" flip="none" algn="tl"/>
                    </a:blipFill>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92D050"/>
                </a:solidFill>
                <a:latin typeface="Eras Bold ITC" pitchFamily="34" charset="0"/>
              </a:rPr>
              <a:t>Information to Nicola</a:t>
            </a:r>
            <a:endParaRPr lang="en-CA" dirty="0">
              <a:solidFill>
                <a:srgbClr val="92D050"/>
              </a:solidFill>
              <a:latin typeface="Eras Bold ITC" pitchFamily="34" charset="0"/>
            </a:endParaRPr>
          </a:p>
        </p:txBody>
      </p:sp>
      <p:sp>
        <p:nvSpPr>
          <p:cNvPr id="3" name="Content Placeholder 2"/>
          <p:cNvSpPr>
            <a:spLocks noGrp="1"/>
          </p:cNvSpPr>
          <p:nvPr>
            <p:ph idx="1"/>
          </p:nvPr>
        </p:nvSpPr>
        <p:spPr/>
        <p:txBody>
          <a:bodyPr>
            <a:normAutofit fontScale="85000" lnSpcReduction="20000"/>
          </a:bodyPr>
          <a:lstStyle/>
          <a:p>
            <a:pPr>
              <a:buFont typeface="Wingdings" pitchFamily="2" charset="2"/>
              <a:buChar char="§"/>
            </a:pPr>
            <a:r>
              <a:rPr lang="en-US" dirty="0" smtClean="0">
                <a:solidFill>
                  <a:srgbClr val="92D050"/>
                </a:solidFill>
                <a:latin typeface="Eras Bold ITC" pitchFamily="34" charset="0"/>
              </a:rPr>
              <a:t>Club logos</a:t>
            </a:r>
          </a:p>
          <a:p>
            <a:pPr>
              <a:buFont typeface="Wingdings" pitchFamily="2" charset="2"/>
              <a:buChar char="§"/>
            </a:pPr>
            <a:r>
              <a:rPr lang="en-US" dirty="0" smtClean="0">
                <a:solidFill>
                  <a:srgbClr val="92D050"/>
                </a:solidFill>
                <a:latin typeface="Eras Bold ITC" pitchFamily="34" charset="0"/>
              </a:rPr>
              <a:t>Other riding area maps</a:t>
            </a:r>
          </a:p>
          <a:p>
            <a:pPr>
              <a:buFont typeface="Wingdings" pitchFamily="2" charset="2"/>
              <a:buChar char="§"/>
            </a:pPr>
            <a:r>
              <a:rPr lang="en-US" dirty="0" smtClean="0">
                <a:solidFill>
                  <a:srgbClr val="92D050"/>
                </a:solidFill>
                <a:latin typeface="Eras Bold ITC" pitchFamily="34" charset="0"/>
              </a:rPr>
              <a:t>Overview maps</a:t>
            </a:r>
          </a:p>
          <a:p>
            <a:pPr>
              <a:buFont typeface="Wingdings" pitchFamily="2" charset="2"/>
              <a:buChar char="§"/>
            </a:pPr>
            <a:r>
              <a:rPr lang="en-US" dirty="0" smtClean="0">
                <a:solidFill>
                  <a:srgbClr val="92D050"/>
                </a:solidFill>
                <a:latin typeface="Eras Bold ITC" pitchFamily="34" charset="0"/>
              </a:rPr>
              <a:t>Pictures</a:t>
            </a:r>
          </a:p>
          <a:p>
            <a:pPr>
              <a:buFont typeface="Wingdings" pitchFamily="2" charset="2"/>
              <a:buChar char="§"/>
            </a:pPr>
            <a:r>
              <a:rPr lang="en-US" dirty="0" smtClean="0">
                <a:solidFill>
                  <a:srgbClr val="92D050"/>
                </a:solidFill>
                <a:latin typeface="Eras Bold ITC" pitchFamily="34" charset="0"/>
              </a:rPr>
              <a:t>GPS information</a:t>
            </a:r>
          </a:p>
          <a:p>
            <a:pPr>
              <a:buFont typeface="Wingdings" pitchFamily="2" charset="2"/>
              <a:buChar char="§"/>
            </a:pPr>
            <a:r>
              <a:rPr lang="en-US" dirty="0" smtClean="0">
                <a:solidFill>
                  <a:srgbClr val="92D050"/>
                </a:solidFill>
                <a:latin typeface="Eras Bold ITC" pitchFamily="34" charset="0"/>
              </a:rPr>
              <a:t>Key messages / information as to your needs.  (This should be well though out with the words as to how you would like to see them in the Brochure –Nicola should not have to do any word smiting or editing)</a:t>
            </a:r>
          </a:p>
          <a:p>
            <a:pPr>
              <a:buFont typeface="Wingdings" pitchFamily="2" charset="2"/>
              <a:buChar char="§"/>
            </a:pPr>
            <a:r>
              <a:rPr lang="en-US" dirty="0" smtClean="0">
                <a:solidFill>
                  <a:srgbClr val="92D050"/>
                </a:solidFill>
                <a:latin typeface="Eras Bold ITC" pitchFamily="34" charset="0"/>
              </a:rPr>
              <a:t>Advertisements</a:t>
            </a:r>
            <a:endParaRPr lang="en-CA" dirty="0">
              <a:solidFill>
                <a:srgbClr val="92D050"/>
              </a:solidFill>
              <a:latin typeface="Eras Bold ITC"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92D050"/>
                </a:solidFill>
                <a:latin typeface="Eras Bold ITC" pitchFamily="34" charset="0"/>
              </a:rPr>
              <a:t>HIGH RESOLUTION FILES</a:t>
            </a:r>
            <a:endParaRPr lang="en-CA" dirty="0">
              <a:solidFill>
                <a:srgbClr val="92D050"/>
              </a:solidFill>
              <a:latin typeface="Eras Bold ITC" pitchFamily="34" charset="0"/>
            </a:endParaRPr>
          </a:p>
        </p:txBody>
      </p:sp>
      <p:sp>
        <p:nvSpPr>
          <p:cNvPr id="3" name="Content Placeholder 2"/>
          <p:cNvSpPr>
            <a:spLocks noGrp="1"/>
          </p:cNvSpPr>
          <p:nvPr>
            <p:ph idx="1"/>
          </p:nvPr>
        </p:nvSpPr>
        <p:spPr/>
        <p:txBody>
          <a:bodyPr/>
          <a:lstStyle/>
          <a:p>
            <a:r>
              <a:rPr lang="en-US" dirty="0" smtClean="0">
                <a:solidFill>
                  <a:srgbClr val="92D050"/>
                </a:solidFill>
                <a:latin typeface="Eras Bold ITC" pitchFamily="34" charset="0"/>
              </a:rPr>
              <a:t>Logs, maps, pictures, adds etc need to be high resolution.</a:t>
            </a:r>
          </a:p>
          <a:p>
            <a:r>
              <a:rPr lang="en-US" dirty="0" smtClean="0">
                <a:solidFill>
                  <a:srgbClr val="92D050"/>
                </a:solidFill>
                <a:latin typeface="Eras Bold ITC" pitchFamily="34" charset="0"/>
              </a:rPr>
              <a:t>Such files maybe too large for email –Brent will send out a note to provide a means of sending large files</a:t>
            </a:r>
            <a:endParaRPr lang="en-CA" dirty="0">
              <a:solidFill>
                <a:srgbClr val="92D050"/>
              </a:solidFill>
              <a:latin typeface="Eras Bold ITC"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92D050"/>
                </a:solidFill>
                <a:latin typeface="Eras Bold ITC" pitchFamily="34" charset="0"/>
              </a:rPr>
              <a:t>NICOLA’S CONTACT INFORMATION</a:t>
            </a:r>
            <a:endParaRPr lang="en-CA" dirty="0">
              <a:solidFill>
                <a:srgbClr val="92D050"/>
              </a:solidFill>
              <a:latin typeface="Eras Bold ITC" pitchFamily="34" charset="0"/>
            </a:endParaRPr>
          </a:p>
        </p:txBody>
      </p:sp>
      <p:sp>
        <p:nvSpPr>
          <p:cNvPr id="3" name="Content Placeholder 2"/>
          <p:cNvSpPr>
            <a:spLocks noGrp="1"/>
          </p:cNvSpPr>
          <p:nvPr>
            <p:ph idx="1"/>
          </p:nvPr>
        </p:nvSpPr>
        <p:spPr/>
        <p:txBody>
          <a:bodyPr/>
          <a:lstStyle/>
          <a:p>
            <a:r>
              <a:rPr lang="en-CA" dirty="0" smtClean="0">
                <a:solidFill>
                  <a:srgbClr val="92D050"/>
                </a:solidFill>
                <a:latin typeface="Eras Bold ITC" pitchFamily="34" charset="0"/>
              </a:rPr>
              <a:t>the DRAWING BOARD</a:t>
            </a:r>
            <a:br>
              <a:rPr lang="en-CA" dirty="0" smtClean="0">
                <a:solidFill>
                  <a:srgbClr val="92D050"/>
                </a:solidFill>
                <a:latin typeface="Eras Bold ITC" pitchFamily="34" charset="0"/>
              </a:rPr>
            </a:br>
            <a:r>
              <a:rPr lang="en-CA" dirty="0" smtClean="0">
                <a:solidFill>
                  <a:srgbClr val="92D050"/>
                </a:solidFill>
                <a:latin typeface="Eras Bold ITC" pitchFamily="34" charset="0"/>
              </a:rPr>
              <a:t>art &amp; design Studio</a:t>
            </a:r>
            <a:br>
              <a:rPr lang="en-CA" dirty="0" smtClean="0">
                <a:solidFill>
                  <a:srgbClr val="92D050"/>
                </a:solidFill>
                <a:latin typeface="Eras Bold ITC" pitchFamily="34" charset="0"/>
              </a:rPr>
            </a:br>
            <a:r>
              <a:rPr lang="en-CA" dirty="0" smtClean="0">
                <a:solidFill>
                  <a:srgbClr val="92D050"/>
                </a:solidFill>
                <a:latin typeface="Eras Bold ITC" pitchFamily="34" charset="0"/>
              </a:rPr>
              <a:t>Box 2797 . Revelstoke BC . V0E 2S0</a:t>
            </a:r>
            <a:br>
              <a:rPr lang="en-CA" dirty="0" smtClean="0">
                <a:solidFill>
                  <a:srgbClr val="92D050"/>
                </a:solidFill>
                <a:latin typeface="Eras Bold ITC" pitchFamily="34" charset="0"/>
              </a:rPr>
            </a:br>
            <a:r>
              <a:rPr lang="en-CA" dirty="0" smtClean="0">
                <a:solidFill>
                  <a:srgbClr val="92D050"/>
                </a:solidFill>
                <a:latin typeface="Eras Bold ITC" pitchFamily="34" charset="0"/>
              </a:rPr>
              <a:t>250 837 5070</a:t>
            </a:r>
            <a:br>
              <a:rPr lang="en-CA" dirty="0" smtClean="0">
                <a:solidFill>
                  <a:srgbClr val="92D050"/>
                </a:solidFill>
                <a:latin typeface="Eras Bold ITC" pitchFamily="34" charset="0"/>
              </a:rPr>
            </a:br>
            <a:r>
              <a:rPr lang="en-CA" dirty="0" smtClean="0">
                <a:solidFill>
                  <a:srgbClr val="92D050"/>
                </a:solidFill>
                <a:latin typeface="Eras Bold ITC" pitchFamily="34" charset="0"/>
              </a:rPr>
              <a:t>nicolamcgarry.com</a:t>
            </a:r>
          </a:p>
          <a:p>
            <a:endParaRPr lang="en-CA" dirty="0" smtClean="0">
              <a:solidFill>
                <a:srgbClr val="92D050"/>
              </a:solidFill>
              <a:latin typeface="Eras Bold ITC" pitchFamily="34" charset="0"/>
            </a:endParaRPr>
          </a:p>
          <a:p>
            <a:pPr>
              <a:buNone/>
            </a:pPr>
            <a:r>
              <a:rPr lang="en-US" dirty="0" smtClean="0">
                <a:solidFill>
                  <a:srgbClr val="92D050"/>
                </a:solidFill>
                <a:latin typeface="Eras Bold ITC" pitchFamily="34" charset="0"/>
              </a:rPr>
              <a:t>Email:</a:t>
            </a:r>
            <a:r>
              <a:rPr lang="en-CA" dirty="0" smtClean="0">
                <a:solidFill>
                  <a:srgbClr val="92D050"/>
                </a:solidFill>
                <a:latin typeface="Eras Bold ITC" pitchFamily="34" charset="0"/>
              </a:rPr>
              <a:t> nicola_mcgarry@yahoo.com</a:t>
            </a:r>
            <a:endParaRPr lang="en-CA" dirty="0">
              <a:solidFill>
                <a:srgbClr val="92D050"/>
              </a:solidFill>
              <a:latin typeface="Eras Bold ITC"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92D050"/>
                </a:solidFill>
                <a:latin typeface="Eras Bold ITC" pitchFamily="34" charset="0"/>
              </a:rPr>
              <a:t>Key Contacts</a:t>
            </a:r>
            <a:endParaRPr lang="en-CA" dirty="0">
              <a:solidFill>
                <a:srgbClr val="92D050"/>
              </a:solidFill>
              <a:latin typeface="Eras Bold ITC" pitchFamily="34" charset="0"/>
            </a:endParaRPr>
          </a:p>
        </p:txBody>
      </p:sp>
      <p:pic>
        <p:nvPicPr>
          <p:cNvPr id="20484" name="Picture 4"/>
          <p:cNvPicPr>
            <a:picLocks noChangeAspect="1" noChangeArrowheads="1"/>
          </p:cNvPicPr>
          <p:nvPr/>
        </p:nvPicPr>
        <p:blipFill>
          <a:blip r:embed="rId2" cstate="print"/>
          <a:srcRect/>
          <a:stretch>
            <a:fillRect/>
          </a:stretch>
        </p:blipFill>
        <p:spPr bwMode="auto">
          <a:xfrm>
            <a:off x="3203848" y="1268760"/>
            <a:ext cx="2381250" cy="1428750"/>
          </a:xfrm>
          <a:prstGeom prst="rect">
            <a:avLst/>
          </a:prstGeom>
          <a:noFill/>
          <a:ln w="9525">
            <a:noFill/>
            <a:miter lim="800000"/>
            <a:headEnd/>
            <a:tailEnd/>
          </a:ln>
        </p:spPr>
      </p:pic>
      <p:pic>
        <p:nvPicPr>
          <p:cNvPr id="20486" name="Picture 6"/>
          <p:cNvPicPr>
            <a:picLocks noChangeAspect="1" noChangeArrowheads="1"/>
          </p:cNvPicPr>
          <p:nvPr/>
        </p:nvPicPr>
        <p:blipFill>
          <a:blip r:embed="rId3" cstate="print"/>
          <a:srcRect/>
          <a:stretch>
            <a:fillRect/>
          </a:stretch>
        </p:blipFill>
        <p:spPr bwMode="auto">
          <a:xfrm>
            <a:off x="539552" y="2996952"/>
            <a:ext cx="2381250" cy="1428750"/>
          </a:xfrm>
          <a:prstGeom prst="rect">
            <a:avLst/>
          </a:prstGeom>
          <a:noFill/>
          <a:ln w="9525">
            <a:noFill/>
            <a:miter lim="800000"/>
            <a:headEnd/>
            <a:tailEnd/>
          </a:ln>
        </p:spPr>
      </p:pic>
      <p:pic>
        <p:nvPicPr>
          <p:cNvPr id="20487" name="Picture 7"/>
          <p:cNvPicPr>
            <a:picLocks noGrp="1" noChangeAspect="1" noChangeArrowheads="1"/>
          </p:cNvPicPr>
          <p:nvPr>
            <p:ph idx="1"/>
          </p:nvPr>
        </p:nvPicPr>
        <p:blipFill>
          <a:blip r:embed="rId4" cstate="print"/>
          <a:srcRect/>
          <a:stretch>
            <a:fillRect/>
          </a:stretch>
        </p:blipFill>
        <p:spPr bwMode="auto">
          <a:xfrm>
            <a:off x="539552" y="1268760"/>
            <a:ext cx="2380953" cy="1428572"/>
          </a:xfrm>
          <a:prstGeom prst="rect">
            <a:avLst/>
          </a:prstGeom>
          <a:noFill/>
          <a:ln w="9525">
            <a:noFill/>
            <a:miter lim="800000"/>
            <a:headEnd/>
            <a:tailEnd/>
          </a:ln>
        </p:spPr>
      </p:pic>
      <p:pic>
        <p:nvPicPr>
          <p:cNvPr id="20488" name="Picture 8"/>
          <p:cNvPicPr>
            <a:picLocks noChangeAspect="1" noChangeArrowheads="1"/>
          </p:cNvPicPr>
          <p:nvPr/>
        </p:nvPicPr>
        <p:blipFill>
          <a:blip r:embed="rId5" cstate="print"/>
          <a:srcRect/>
          <a:stretch>
            <a:fillRect/>
          </a:stretch>
        </p:blipFill>
        <p:spPr bwMode="auto">
          <a:xfrm>
            <a:off x="3347864" y="4653136"/>
            <a:ext cx="2381250" cy="1428750"/>
          </a:xfrm>
          <a:prstGeom prst="rect">
            <a:avLst/>
          </a:prstGeom>
          <a:noFill/>
          <a:ln w="9525">
            <a:noFill/>
            <a:miter lim="800000"/>
            <a:headEnd/>
            <a:tailEnd/>
          </a:ln>
        </p:spPr>
      </p:pic>
      <p:pic>
        <p:nvPicPr>
          <p:cNvPr id="20489" name="Picture 9"/>
          <p:cNvPicPr>
            <a:picLocks noChangeAspect="1" noChangeArrowheads="1"/>
          </p:cNvPicPr>
          <p:nvPr/>
        </p:nvPicPr>
        <p:blipFill>
          <a:blip r:embed="rId6" cstate="print"/>
          <a:srcRect/>
          <a:stretch>
            <a:fillRect/>
          </a:stretch>
        </p:blipFill>
        <p:spPr bwMode="auto">
          <a:xfrm>
            <a:off x="539552" y="4725144"/>
            <a:ext cx="2381250" cy="1428750"/>
          </a:xfrm>
          <a:prstGeom prst="rect">
            <a:avLst/>
          </a:prstGeom>
          <a:noFill/>
          <a:ln w="9525">
            <a:noFill/>
            <a:miter lim="800000"/>
            <a:headEnd/>
            <a:tailEnd/>
          </a:ln>
        </p:spPr>
      </p:pic>
      <p:pic>
        <p:nvPicPr>
          <p:cNvPr id="20490" name="Picture 10"/>
          <p:cNvPicPr>
            <a:picLocks noChangeAspect="1" noChangeArrowheads="1"/>
          </p:cNvPicPr>
          <p:nvPr/>
        </p:nvPicPr>
        <p:blipFill>
          <a:blip r:embed="rId7" cstate="print"/>
          <a:srcRect/>
          <a:stretch>
            <a:fillRect/>
          </a:stretch>
        </p:blipFill>
        <p:spPr bwMode="auto">
          <a:xfrm>
            <a:off x="3275856" y="2996952"/>
            <a:ext cx="2381250" cy="1428750"/>
          </a:xfrm>
          <a:prstGeom prst="rect">
            <a:avLst/>
          </a:prstGeom>
          <a:noFill/>
          <a:ln w="9525">
            <a:noFill/>
            <a:miter lim="800000"/>
            <a:headEnd/>
            <a:tailEnd/>
          </a:ln>
        </p:spPr>
      </p:pic>
      <p:pic>
        <p:nvPicPr>
          <p:cNvPr id="20491" name="Picture 11"/>
          <p:cNvPicPr>
            <a:picLocks noChangeAspect="1" noChangeArrowheads="1"/>
          </p:cNvPicPr>
          <p:nvPr/>
        </p:nvPicPr>
        <p:blipFill>
          <a:blip r:embed="rId8" cstate="print"/>
          <a:srcRect/>
          <a:stretch>
            <a:fillRect/>
          </a:stretch>
        </p:blipFill>
        <p:spPr bwMode="auto">
          <a:xfrm>
            <a:off x="5940152" y="1340768"/>
            <a:ext cx="2381250" cy="1428750"/>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92D050"/>
                </a:solidFill>
                <a:latin typeface="Eras Bold ITC" pitchFamily="34" charset="0"/>
              </a:rPr>
              <a:t>WORK FOR KEN</a:t>
            </a:r>
            <a:endParaRPr lang="en-CA" dirty="0">
              <a:solidFill>
                <a:srgbClr val="92D050"/>
              </a:solidFill>
              <a:latin typeface="Eras Bold ITC" pitchFamily="34" charset="0"/>
            </a:endParaRPr>
          </a:p>
        </p:txBody>
      </p:sp>
      <p:sp>
        <p:nvSpPr>
          <p:cNvPr id="3" name="Content Placeholder 2"/>
          <p:cNvSpPr>
            <a:spLocks noGrp="1"/>
          </p:cNvSpPr>
          <p:nvPr>
            <p:ph idx="1"/>
          </p:nvPr>
        </p:nvSpPr>
        <p:spPr/>
        <p:txBody>
          <a:bodyPr>
            <a:normAutofit fontScale="92500" lnSpcReduction="10000"/>
          </a:bodyPr>
          <a:lstStyle/>
          <a:p>
            <a:r>
              <a:rPr lang="en-US" dirty="0" smtClean="0">
                <a:solidFill>
                  <a:srgbClr val="92D050"/>
                </a:solidFill>
                <a:latin typeface="Eras Bold ITC" pitchFamily="34" charset="0"/>
              </a:rPr>
              <a:t>Make Nicola’s contract</a:t>
            </a:r>
          </a:p>
          <a:p>
            <a:r>
              <a:rPr lang="en-US" dirty="0" smtClean="0">
                <a:solidFill>
                  <a:srgbClr val="92D050"/>
                </a:solidFill>
                <a:latin typeface="Eras Bold ITC" pitchFamily="34" charset="0"/>
              </a:rPr>
              <a:t>Determine the color coding for our key colors like Green and get to Brant and Nicola</a:t>
            </a:r>
          </a:p>
          <a:p>
            <a:r>
              <a:rPr lang="en-US" dirty="0" smtClean="0">
                <a:solidFill>
                  <a:srgbClr val="92D050"/>
                </a:solidFill>
                <a:latin typeface="Eras Bold ITC" pitchFamily="34" charset="0"/>
              </a:rPr>
              <a:t>Figure out printing logistics / costing</a:t>
            </a:r>
            <a:endParaRPr lang="en-CA" dirty="0" smtClean="0">
              <a:solidFill>
                <a:srgbClr val="92D050"/>
              </a:solidFill>
              <a:latin typeface="Eras Bold ITC" pitchFamily="34" charset="0"/>
            </a:endParaRPr>
          </a:p>
          <a:p>
            <a:r>
              <a:rPr lang="en-US" dirty="0" smtClean="0">
                <a:solidFill>
                  <a:srgbClr val="92D050"/>
                </a:solidFill>
                <a:latin typeface="Eras Bold ITC" pitchFamily="34" charset="0"/>
              </a:rPr>
              <a:t>Bring </a:t>
            </a:r>
            <a:r>
              <a:rPr lang="en-US" dirty="0" err="1" smtClean="0">
                <a:solidFill>
                  <a:srgbClr val="92D050"/>
                </a:solidFill>
                <a:latin typeface="Eras Bold ITC" pitchFamily="34" charset="0"/>
              </a:rPr>
              <a:t>GeoBC</a:t>
            </a:r>
            <a:r>
              <a:rPr lang="en-US" dirty="0" smtClean="0">
                <a:solidFill>
                  <a:srgbClr val="92D050"/>
                </a:solidFill>
                <a:latin typeface="Eras Bold ITC" pitchFamily="34" charset="0"/>
              </a:rPr>
              <a:t> in the picture </a:t>
            </a:r>
          </a:p>
          <a:p>
            <a:pPr lvl="1"/>
            <a:r>
              <a:rPr lang="en-US" dirty="0" smtClean="0">
                <a:solidFill>
                  <a:srgbClr val="92D050"/>
                </a:solidFill>
                <a:latin typeface="Eras Bold ITC" pitchFamily="34" charset="0"/>
              </a:rPr>
              <a:t>Get them revised caribou mapping</a:t>
            </a:r>
          </a:p>
          <a:p>
            <a:pPr lvl="1"/>
            <a:r>
              <a:rPr lang="en-US" dirty="0" smtClean="0">
                <a:solidFill>
                  <a:srgbClr val="92D050"/>
                </a:solidFill>
                <a:latin typeface="Eras Bold ITC" pitchFamily="34" charset="0"/>
              </a:rPr>
              <a:t>Find agreed to closure terminology for Silent pass and send out revised map for club / </a:t>
            </a:r>
            <a:r>
              <a:rPr lang="en-US" dirty="0" err="1" smtClean="0">
                <a:solidFill>
                  <a:srgbClr val="92D050"/>
                </a:solidFill>
                <a:latin typeface="Eras Bold ITC" pitchFamily="34" charset="0"/>
              </a:rPr>
              <a:t>stakholder</a:t>
            </a:r>
            <a:r>
              <a:rPr lang="en-US" dirty="0" smtClean="0">
                <a:solidFill>
                  <a:srgbClr val="92D050"/>
                </a:solidFill>
                <a:latin typeface="Eras Bold ITC" pitchFamily="34" charset="0"/>
              </a:rPr>
              <a:t> review</a:t>
            </a:r>
          </a:p>
          <a:p>
            <a:endParaRPr lang="en-CA" dirty="0">
              <a:solidFill>
                <a:srgbClr val="92D050"/>
              </a:solidFill>
              <a:latin typeface="Eras Bold ITC"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SUMMER HOLIDAYS</a:t>
            </a:r>
            <a:endParaRPr lang="en-CA" dirty="0"/>
          </a:p>
        </p:txBody>
      </p:sp>
      <p:sp>
        <p:nvSpPr>
          <p:cNvPr id="3" name="Content Placeholder 2"/>
          <p:cNvSpPr>
            <a:spLocks noGrp="1"/>
          </p:cNvSpPr>
          <p:nvPr>
            <p:ph idx="1"/>
          </p:nvPr>
        </p:nvSpPr>
        <p:spPr/>
        <p:txBody>
          <a:bodyPr/>
          <a:lstStyle/>
          <a:p>
            <a:r>
              <a:rPr lang="en-CA" dirty="0" smtClean="0"/>
              <a:t>Ken gone July 6 to Aug 19</a:t>
            </a:r>
          </a:p>
          <a:p>
            <a:r>
              <a:rPr lang="en-CA" dirty="0" smtClean="0"/>
              <a:t>CAC office closed for July</a:t>
            </a:r>
          </a:p>
          <a:p>
            <a:r>
              <a:rPr lang="en-CA" dirty="0" err="1" smtClean="0"/>
              <a:t>GeoBC</a:t>
            </a:r>
            <a:r>
              <a:rPr lang="en-CA" dirty="0" smtClean="0"/>
              <a:t> more available for work in the summer </a:t>
            </a:r>
            <a:r>
              <a:rPr lang="en-CA" dirty="0" err="1" smtClean="0"/>
              <a:t>vs</a:t>
            </a:r>
            <a:r>
              <a:rPr lang="en-CA" dirty="0" smtClean="0"/>
              <a:t> the fall</a:t>
            </a:r>
            <a:endParaRPr lang="en-CA"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OUTSTANDING MAPPING ISSUES</a:t>
            </a:r>
            <a:endParaRPr lang="en-CA" dirty="0"/>
          </a:p>
        </p:txBody>
      </p:sp>
      <p:sp>
        <p:nvSpPr>
          <p:cNvPr id="3" name="Content Placeholder 2"/>
          <p:cNvSpPr>
            <a:spLocks noGrp="1"/>
          </p:cNvSpPr>
          <p:nvPr>
            <p:ph idx="1"/>
          </p:nvPr>
        </p:nvSpPr>
        <p:spPr/>
        <p:txBody>
          <a:bodyPr>
            <a:normAutofit fontScale="92500" lnSpcReduction="10000"/>
          </a:bodyPr>
          <a:lstStyle/>
          <a:p>
            <a:r>
              <a:rPr lang="en-CA" dirty="0" smtClean="0"/>
              <a:t>Eagle Valley maps are ready to go  (Check for addition of play area names)</a:t>
            </a:r>
          </a:p>
          <a:p>
            <a:r>
              <a:rPr lang="en-CA" dirty="0" smtClean="0"/>
              <a:t>Revelstoke –need get Caribou mapping on </a:t>
            </a:r>
            <a:r>
              <a:rPr lang="en-CA" dirty="0" err="1" smtClean="0"/>
              <a:t>Frisby</a:t>
            </a:r>
            <a:r>
              <a:rPr lang="en-CA" dirty="0" smtClean="0"/>
              <a:t> map and </a:t>
            </a:r>
            <a:r>
              <a:rPr lang="en-CA" dirty="0" err="1" smtClean="0">
                <a:solidFill>
                  <a:srgbClr val="92D050"/>
                </a:solidFill>
                <a:latin typeface="Eras Bold ITC" pitchFamily="34" charset="0"/>
              </a:rPr>
              <a:t>futher</a:t>
            </a:r>
            <a:r>
              <a:rPr lang="en-CA" dirty="0" smtClean="0">
                <a:solidFill>
                  <a:srgbClr val="92D050"/>
                </a:solidFill>
                <a:latin typeface="Eras Bold ITC" pitchFamily="34" charset="0"/>
              </a:rPr>
              <a:t> review to add names for play area etc</a:t>
            </a:r>
          </a:p>
          <a:p>
            <a:r>
              <a:rPr lang="en-CA" dirty="0" smtClean="0"/>
              <a:t>Golden need to review terrain classification for Silent pass </a:t>
            </a:r>
            <a:r>
              <a:rPr lang="en-CA" dirty="0" smtClean="0">
                <a:solidFill>
                  <a:srgbClr val="92D050"/>
                </a:solidFill>
                <a:latin typeface="Eras Bold ITC" pitchFamily="34" charset="0"/>
              </a:rPr>
              <a:t>(done) </a:t>
            </a:r>
            <a:r>
              <a:rPr lang="en-CA" dirty="0" smtClean="0"/>
              <a:t>and also check closure terminology.  Also add names for play areas (missed for earlier maps)</a:t>
            </a:r>
          </a:p>
          <a:p>
            <a:pPr>
              <a:buNone/>
            </a:pPr>
            <a:r>
              <a:rPr lang="en-CA" dirty="0" smtClean="0"/>
              <a:t> </a:t>
            </a:r>
            <a:endParaRPr lang="en-CA"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OFFERINGS</a:t>
            </a:r>
            <a:endParaRPr lang="en-CA" dirty="0"/>
          </a:p>
        </p:txBody>
      </p:sp>
      <p:sp>
        <p:nvSpPr>
          <p:cNvPr id="3" name="Content Placeholder 2"/>
          <p:cNvSpPr>
            <a:spLocks noGrp="1"/>
          </p:cNvSpPr>
          <p:nvPr>
            <p:ph idx="1"/>
          </p:nvPr>
        </p:nvSpPr>
        <p:spPr/>
        <p:txBody>
          <a:bodyPr>
            <a:normAutofit fontScale="85000" lnSpcReduction="10000"/>
          </a:bodyPr>
          <a:lstStyle/>
          <a:p>
            <a:r>
              <a:rPr lang="en-CA" dirty="0" smtClean="0"/>
              <a:t>GEOBC / RSTBC to supply terrain maps</a:t>
            </a:r>
          </a:p>
          <a:p>
            <a:r>
              <a:rPr lang="en-CA" dirty="0" smtClean="0"/>
              <a:t>CAC to build CAC side of brochure</a:t>
            </a:r>
          </a:p>
          <a:p>
            <a:r>
              <a:rPr lang="en-CA" dirty="0" smtClean="0"/>
              <a:t>Clubs to provide input / design ideas and local data / advertizing artwork etc.</a:t>
            </a:r>
          </a:p>
          <a:p>
            <a:r>
              <a:rPr lang="en-CA" dirty="0" smtClean="0"/>
              <a:t>RSTBC to provide up to16 hours of design work to each club for building of their brochure (48 hours total)</a:t>
            </a:r>
          </a:p>
          <a:p>
            <a:r>
              <a:rPr lang="en-CA" dirty="0" smtClean="0"/>
              <a:t>RSTBC to provide 16 hours towards template(s) construction</a:t>
            </a:r>
          </a:p>
          <a:p>
            <a:r>
              <a:rPr lang="en-CA" dirty="0" smtClean="0"/>
              <a:t>RSTBC to provide 5000 brochures to each club</a:t>
            </a:r>
            <a:endParaRPr lang="en-CA" dirty="0"/>
          </a:p>
        </p:txBody>
      </p:sp>
    </p:spTree>
  </p:cSld>
  <p:clrMapOvr>
    <a:masterClrMapping/>
  </p:clrMapOvr>
</p:sld>
</file>

<file path=ppt/theme/theme1.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840</TotalTime>
  <Words>1572</Words>
  <Application>Microsoft Office PowerPoint</Application>
  <PresentationFormat>On-screen Show (4:3)</PresentationFormat>
  <Paragraphs>248</Paragraphs>
  <Slides>37</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37</vt:i4>
      </vt:variant>
    </vt:vector>
  </HeadingPairs>
  <TitlesOfParts>
    <vt:vector size="39" baseType="lpstr">
      <vt:lpstr>Office Theme</vt:lpstr>
      <vt:lpstr>Acrobat Document</vt:lpstr>
      <vt:lpstr>SNOWMOBILE CLUB  BROUCHURE MEETING</vt:lpstr>
      <vt:lpstr>MEETING OBJECTIVES</vt:lpstr>
      <vt:lpstr>MEETING NOTES OR MINUTES </vt:lpstr>
      <vt:lpstr>PEOPLE ATTENDING</vt:lpstr>
      <vt:lpstr>RECREATION SITES AND TRAILS BC</vt:lpstr>
      <vt:lpstr>KEY PLAYERS</vt:lpstr>
      <vt:lpstr>THE BROUCHURE (Initial Vision)</vt:lpstr>
      <vt:lpstr>WHAT DO WE CALL IT?</vt:lpstr>
      <vt:lpstr>CAC SIDE</vt:lpstr>
      <vt:lpstr>Slide 10</vt:lpstr>
      <vt:lpstr>INITIAL FEED BACK</vt:lpstr>
      <vt:lpstr>CLUB INITIAL FEED BACK</vt:lpstr>
      <vt:lpstr>CLUB NEEDS?</vt:lpstr>
      <vt:lpstr>Provincial Recreation Sites and Trails are in the working forest</vt:lpstr>
      <vt:lpstr>CLUB NEEDS-LOTS OF DISCUSSION</vt:lpstr>
      <vt:lpstr>OTHER RIDING AREAS</vt:lpstr>
      <vt:lpstr>TYPE OF BROCHURE</vt:lpstr>
      <vt:lpstr>Pocket Brochure-Ruled out</vt:lpstr>
      <vt:lpstr>SIZE AND TYPE OF BROUCHURE</vt:lpstr>
      <vt:lpstr>RSTBC BRANDING (Cover)</vt:lpstr>
      <vt:lpstr>Slide 21</vt:lpstr>
      <vt:lpstr>RSTBC BRANDING  (Bottom of last Page)</vt:lpstr>
      <vt:lpstr>Slide 23</vt:lpstr>
      <vt:lpstr>SPACE ASSIGNMENTS</vt:lpstr>
      <vt:lpstr>Slide 25</vt:lpstr>
      <vt:lpstr>CAN WE ALLOT SPACE WITH NEED</vt:lpstr>
      <vt:lpstr>DISCUSSION</vt:lpstr>
      <vt:lpstr>Slide 28</vt:lpstr>
      <vt:lpstr>KEY MILSTONES</vt:lpstr>
      <vt:lpstr>Information to Nicola</vt:lpstr>
      <vt:lpstr>HIGH RESOLUTION FILES</vt:lpstr>
      <vt:lpstr>NICOLA’S CONTACT INFORMATION</vt:lpstr>
      <vt:lpstr>Key Contacts</vt:lpstr>
      <vt:lpstr>WORK FOR KEN</vt:lpstr>
      <vt:lpstr>SUMMER HOLIDAYS</vt:lpstr>
      <vt:lpstr>OUTSTANDING MAPPING ISSUES</vt:lpstr>
      <vt:lpstr>OFFERINGS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Ken Gibson</dc:creator>
  <cp:lastModifiedBy>Krgibson</cp:lastModifiedBy>
  <cp:revision>94</cp:revision>
  <dcterms:created xsi:type="dcterms:W3CDTF">2011-04-08T23:56:27Z</dcterms:created>
  <dcterms:modified xsi:type="dcterms:W3CDTF">2011-06-23T22:01:37Z</dcterms:modified>
</cp:coreProperties>
</file>