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74"/>
  </p:notesMasterIdLst>
  <p:handoutMasterIdLst>
    <p:handoutMasterId r:id="rId75"/>
  </p:handoutMasterIdLst>
  <p:sldIdLst>
    <p:sldId id="547" r:id="rId5"/>
    <p:sldId id="476" r:id="rId6"/>
    <p:sldId id="483" r:id="rId7"/>
    <p:sldId id="531" r:id="rId8"/>
    <p:sldId id="478" r:id="rId9"/>
    <p:sldId id="560" r:id="rId10"/>
    <p:sldId id="548" r:id="rId11"/>
    <p:sldId id="520" r:id="rId12"/>
    <p:sldId id="521" r:id="rId13"/>
    <p:sldId id="532" r:id="rId14"/>
    <p:sldId id="534" r:id="rId15"/>
    <p:sldId id="535" r:id="rId16"/>
    <p:sldId id="541" r:id="rId17"/>
    <p:sldId id="533" r:id="rId18"/>
    <p:sldId id="536" r:id="rId19"/>
    <p:sldId id="537" r:id="rId20"/>
    <p:sldId id="538" r:id="rId21"/>
    <p:sldId id="539" r:id="rId22"/>
    <p:sldId id="540" r:id="rId23"/>
    <p:sldId id="542" r:id="rId24"/>
    <p:sldId id="543" r:id="rId25"/>
    <p:sldId id="545" r:id="rId26"/>
    <p:sldId id="544" r:id="rId27"/>
    <p:sldId id="455" r:id="rId28"/>
    <p:sldId id="459" r:id="rId29"/>
    <p:sldId id="593" r:id="rId30"/>
    <p:sldId id="546" r:id="rId31"/>
    <p:sldId id="469" r:id="rId32"/>
    <p:sldId id="554" r:id="rId33"/>
    <p:sldId id="549" r:id="rId34"/>
    <p:sldId id="552" r:id="rId35"/>
    <p:sldId id="550" r:id="rId36"/>
    <p:sldId id="551" r:id="rId37"/>
    <p:sldId id="557" r:id="rId38"/>
    <p:sldId id="558" r:id="rId39"/>
    <p:sldId id="556" r:id="rId40"/>
    <p:sldId id="555" r:id="rId41"/>
    <p:sldId id="561" r:id="rId42"/>
    <p:sldId id="562" r:id="rId43"/>
    <p:sldId id="594" r:id="rId44"/>
    <p:sldId id="564" r:id="rId45"/>
    <p:sldId id="565" r:id="rId46"/>
    <p:sldId id="566" r:id="rId47"/>
    <p:sldId id="567" r:id="rId48"/>
    <p:sldId id="568" r:id="rId49"/>
    <p:sldId id="569" r:id="rId50"/>
    <p:sldId id="570" r:id="rId51"/>
    <p:sldId id="571" r:id="rId52"/>
    <p:sldId id="572" r:id="rId53"/>
    <p:sldId id="573" r:id="rId54"/>
    <p:sldId id="574" r:id="rId55"/>
    <p:sldId id="575" r:id="rId56"/>
    <p:sldId id="595" r:id="rId57"/>
    <p:sldId id="596" r:id="rId58"/>
    <p:sldId id="597" r:id="rId59"/>
    <p:sldId id="598" r:id="rId60"/>
    <p:sldId id="599" r:id="rId61"/>
    <p:sldId id="581" r:id="rId62"/>
    <p:sldId id="582" r:id="rId63"/>
    <p:sldId id="583" r:id="rId64"/>
    <p:sldId id="584" r:id="rId65"/>
    <p:sldId id="585" r:id="rId66"/>
    <p:sldId id="586" r:id="rId67"/>
    <p:sldId id="587" r:id="rId68"/>
    <p:sldId id="588" r:id="rId69"/>
    <p:sldId id="589" r:id="rId70"/>
    <p:sldId id="590" r:id="rId71"/>
    <p:sldId id="591" r:id="rId72"/>
    <p:sldId id="592" r:id="rId73"/>
  </p:sldIdLst>
  <p:sldSz cx="10058400" cy="7954963"/>
  <p:notesSz cx="7010400" cy="9296400"/>
  <p:defaultTextStyle>
    <a:defPPr>
      <a:defRPr lang="en-US"/>
    </a:defPPr>
    <a:lvl1pPr algn="ctr" rtl="0" fontAlgn="base">
      <a:spcBef>
        <a:spcPct val="50000"/>
      </a:spcBef>
      <a:spcAft>
        <a:spcPct val="0"/>
      </a:spcAft>
      <a:defRPr sz="2300" b="1" kern="1200">
        <a:solidFill>
          <a:srgbClr val="336633"/>
        </a:solidFill>
        <a:latin typeface="Arial" panose="020B0604020202020204" pitchFamily="34" charset="0"/>
        <a:ea typeface="+mn-ea"/>
        <a:cs typeface="+mn-cs"/>
      </a:defRPr>
    </a:lvl1pPr>
    <a:lvl2pPr marL="457200" algn="ctr" rtl="0" fontAlgn="base">
      <a:spcBef>
        <a:spcPct val="50000"/>
      </a:spcBef>
      <a:spcAft>
        <a:spcPct val="0"/>
      </a:spcAft>
      <a:defRPr sz="2300" b="1" kern="1200">
        <a:solidFill>
          <a:srgbClr val="336633"/>
        </a:solidFill>
        <a:latin typeface="Arial" panose="020B0604020202020204" pitchFamily="34" charset="0"/>
        <a:ea typeface="+mn-ea"/>
        <a:cs typeface="+mn-cs"/>
      </a:defRPr>
    </a:lvl2pPr>
    <a:lvl3pPr marL="914400" algn="ctr" rtl="0" fontAlgn="base">
      <a:spcBef>
        <a:spcPct val="50000"/>
      </a:spcBef>
      <a:spcAft>
        <a:spcPct val="0"/>
      </a:spcAft>
      <a:defRPr sz="2300" b="1" kern="1200">
        <a:solidFill>
          <a:srgbClr val="336633"/>
        </a:solidFill>
        <a:latin typeface="Arial" panose="020B0604020202020204" pitchFamily="34" charset="0"/>
        <a:ea typeface="+mn-ea"/>
        <a:cs typeface="+mn-cs"/>
      </a:defRPr>
    </a:lvl3pPr>
    <a:lvl4pPr marL="1371600" algn="ctr" rtl="0" fontAlgn="base">
      <a:spcBef>
        <a:spcPct val="50000"/>
      </a:spcBef>
      <a:spcAft>
        <a:spcPct val="0"/>
      </a:spcAft>
      <a:defRPr sz="2300" b="1" kern="1200">
        <a:solidFill>
          <a:srgbClr val="336633"/>
        </a:solidFill>
        <a:latin typeface="Arial" panose="020B0604020202020204" pitchFamily="34" charset="0"/>
        <a:ea typeface="+mn-ea"/>
        <a:cs typeface="+mn-cs"/>
      </a:defRPr>
    </a:lvl4pPr>
    <a:lvl5pPr marL="1828800" algn="ctr" rtl="0" fontAlgn="base">
      <a:spcBef>
        <a:spcPct val="50000"/>
      </a:spcBef>
      <a:spcAft>
        <a:spcPct val="0"/>
      </a:spcAft>
      <a:defRPr sz="2300" b="1" kern="1200">
        <a:solidFill>
          <a:srgbClr val="336633"/>
        </a:solidFill>
        <a:latin typeface="Arial" panose="020B0604020202020204" pitchFamily="34" charset="0"/>
        <a:ea typeface="+mn-ea"/>
        <a:cs typeface="+mn-cs"/>
      </a:defRPr>
    </a:lvl5pPr>
    <a:lvl6pPr marL="2286000" algn="l" defTabSz="914400" rtl="0" eaLnBrk="1" latinLnBrk="0" hangingPunct="1">
      <a:defRPr sz="2300" b="1" kern="1200">
        <a:solidFill>
          <a:srgbClr val="336633"/>
        </a:solidFill>
        <a:latin typeface="Arial" panose="020B0604020202020204" pitchFamily="34" charset="0"/>
        <a:ea typeface="+mn-ea"/>
        <a:cs typeface="+mn-cs"/>
      </a:defRPr>
    </a:lvl6pPr>
    <a:lvl7pPr marL="2743200" algn="l" defTabSz="914400" rtl="0" eaLnBrk="1" latinLnBrk="0" hangingPunct="1">
      <a:defRPr sz="2300" b="1" kern="1200">
        <a:solidFill>
          <a:srgbClr val="336633"/>
        </a:solidFill>
        <a:latin typeface="Arial" panose="020B0604020202020204" pitchFamily="34" charset="0"/>
        <a:ea typeface="+mn-ea"/>
        <a:cs typeface="+mn-cs"/>
      </a:defRPr>
    </a:lvl7pPr>
    <a:lvl8pPr marL="3200400" algn="l" defTabSz="914400" rtl="0" eaLnBrk="1" latinLnBrk="0" hangingPunct="1">
      <a:defRPr sz="2300" b="1" kern="1200">
        <a:solidFill>
          <a:srgbClr val="336633"/>
        </a:solidFill>
        <a:latin typeface="Arial" panose="020B0604020202020204" pitchFamily="34" charset="0"/>
        <a:ea typeface="+mn-ea"/>
        <a:cs typeface="+mn-cs"/>
      </a:defRPr>
    </a:lvl8pPr>
    <a:lvl9pPr marL="3657600" algn="l" defTabSz="914400" rtl="0" eaLnBrk="1" latinLnBrk="0" hangingPunct="1">
      <a:defRPr sz="2300" b="1" kern="1200">
        <a:solidFill>
          <a:srgbClr val="336633"/>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1670">
          <p15:clr>
            <a:srgbClr val="A4A3A4"/>
          </p15:clr>
        </p15:guide>
        <p15:guide id="2" orient="horz" pos="2171">
          <p15:clr>
            <a:srgbClr val="A4A3A4"/>
          </p15:clr>
        </p15:guide>
        <p15:guide id="3" orient="horz" pos="3168">
          <p15:clr>
            <a:srgbClr val="A4A3A4"/>
          </p15:clr>
        </p15:guide>
        <p15:guide id="4" orient="horz" pos="4064">
          <p15:clr>
            <a:srgbClr val="A4A3A4"/>
          </p15:clr>
        </p15:guide>
        <p15:guide id="5" pos="634">
          <p15:clr>
            <a:srgbClr val="A4A3A4"/>
          </p15:clr>
        </p15:guide>
        <p15:guide id="6" pos="1776">
          <p15:clr>
            <a:srgbClr val="A4A3A4"/>
          </p15:clr>
        </p15:guide>
        <p15:guide id="7" pos="3010">
          <p15:clr>
            <a:srgbClr val="A4A3A4"/>
          </p15:clr>
        </p15:guide>
        <p15:guide id="8" pos="3485">
          <p15:clr>
            <a:srgbClr val="A4A3A4"/>
          </p15:clr>
        </p15:guide>
        <p15:guide id="9" pos="4848">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168" userDrawn="1">
          <p15:clr>
            <a:srgbClr val="A4A3A4"/>
          </p15:clr>
        </p15:guide>
        <p15:guide id="3"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AEAEA"/>
    <a:srgbClr val="F8F8F8"/>
    <a:srgbClr val="003300"/>
    <a:srgbClr val="CC0000"/>
    <a:srgbClr val="008000"/>
    <a:srgbClr val="FFFF99"/>
    <a:srgbClr val="FCE101"/>
    <a:srgbClr val="D5D4BD"/>
    <a:srgbClr val="D8EB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59147" autoAdjust="0"/>
  </p:normalViewPr>
  <p:slideViewPr>
    <p:cSldViewPr>
      <p:cViewPr varScale="1">
        <p:scale>
          <a:sx n="61" d="100"/>
          <a:sy n="61" d="100"/>
        </p:scale>
        <p:origin x="-2862" y="-84"/>
      </p:cViewPr>
      <p:guideLst>
        <p:guide orient="horz" pos="1670"/>
        <p:guide orient="horz" pos="2171"/>
        <p:guide orient="horz" pos="3168"/>
        <p:guide orient="horz" pos="4064"/>
        <p:guide pos="634"/>
        <p:guide pos="1776"/>
        <p:guide pos="3010"/>
        <p:guide pos="3485"/>
        <p:guide pos="48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380"/>
    </p:cViewPr>
  </p:sorterViewPr>
  <p:notesViewPr>
    <p:cSldViewPr>
      <p:cViewPr varScale="1">
        <p:scale>
          <a:sx n="87" d="100"/>
          <a:sy n="87" d="100"/>
        </p:scale>
        <p:origin x="-3816" y="-78"/>
      </p:cViewPr>
      <p:guideLst>
        <p:guide orient="horz" pos="2928"/>
        <p:guide pos="216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7" descr="Newest_Logo_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412" y="8672401"/>
            <a:ext cx="498363" cy="393955"/>
          </a:xfrm>
          <a:prstGeom prst="rect">
            <a:avLst/>
          </a:prstGeom>
          <a:noFill/>
          <a:extLst>
            <a:ext uri="{909E8E84-426E-40DD-AFC4-6F175D3DCCD1}">
              <a14:hiddenFill xmlns:a14="http://schemas.microsoft.com/office/drawing/2010/main">
                <a:solidFill>
                  <a:srgbClr val="FFFFFF"/>
                </a:solidFill>
              </a14:hiddenFill>
            </a:ext>
          </a:extLst>
        </p:spPr>
      </p:pic>
      <p:sp>
        <p:nvSpPr>
          <p:cNvPr id="14" name="Line 12"/>
          <p:cNvSpPr>
            <a:spLocks noChangeShapeType="1"/>
          </p:cNvSpPr>
          <p:nvPr/>
        </p:nvSpPr>
        <p:spPr bwMode="auto">
          <a:xfrm>
            <a:off x="498364" y="544672"/>
            <a:ext cx="5336936"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3885" tIns="41943" rIns="83885" bIns="41943"/>
          <a:lstStyle/>
          <a:p>
            <a:endParaRPr lang="en-CA" dirty="0"/>
          </a:p>
        </p:txBody>
      </p:sp>
      <p:sp>
        <p:nvSpPr>
          <p:cNvPr id="15" name="Rectangle 4"/>
          <p:cNvSpPr>
            <a:spLocks noGrp="1" noChangeArrowheads="1"/>
          </p:cNvSpPr>
          <p:nvPr>
            <p:ph type="ftr" sz="quarter" idx="2"/>
          </p:nvPr>
        </p:nvSpPr>
        <p:spPr bwMode="auto">
          <a:xfrm>
            <a:off x="1030348" y="8672400"/>
            <a:ext cx="2862356" cy="450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703" tIns="43851" rIns="87703" bIns="43851" numCol="1" anchor="b" anchorCtr="0" compatLnSpc="1">
            <a:prstTxWarp prst="textNoShape">
              <a:avLst/>
            </a:prstTxWarp>
          </a:bodyPr>
          <a:lstStyle>
            <a:lvl1pPr algn="l" defTabSz="876718">
              <a:spcBef>
                <a:spcPct val="0"/>
              </a:spcBef>
              <a:defRPr sz="1100" b="0">
                <a:solidFill>
                  <a:schemeClr val="tx1"/>
                </a:solidFill>
                <a:latin typeface="Tahoma" panose="020B0604030504040204" pitchFamily="34" charset="0"/>
              </a:defRPr>
            </a:lvl1pPr>
          </a:lstStyle>
          <a:p>
            <a:pPr>
              <a:lnSpc>
                <a:spcPct val="150000"/>
              </a:lnSpc>
            </a:pPr>
            <a:r>
              <a:rPr lang="en-US" altLang="en-US" sz="1000" smtClean="0"/>
              <a:t>Module 1 * April, 2016</a:t>
            </a:r>
            <a:endParaRPr lang="en-US" altLang="en-US" sz="1000" dirty="0"/>
          </a:p>
        </p:txBody>
      </p:sp>
      <p:sp>
        <p:nvSpPr>
          <p:cNvPr id="16" name="Rectangle 2"/>
          <p:cNvSpPr txBox="1">
            <a:spLocks noChangeArrowheads="1"/>
          </p:cNvSpPr>
          <p:nvPr/>
        </p:nvSpPr>
        <p:spPr bwMode="auto">
          <a:xfrm>
            <a:off x="413626" y="221637"/>
            <a:ext cx="4791596" cy="343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703" tIns="43851" rIns="87703" bIns="43851" numCol="1" anchor="t" anchorCtr="0" compatLnSpc="1">
            <a:prstTxWarp prst="textNoShape">
              <a:avLst/>
            </a:prstTxWarp>
          </a:bodyPr>
          <a:lstStyle>
            <a:defPPr>
              <a:defRPr lang="en-US"/>
            </a:defPPr>
            <a:lvl1pPr algn="l" defTabSz="915346" rtl="0" fontAlgn="base">
              <a:spcBef>
                <a:spcPct val="0"/>
              </a:spcBef>
              <a:spcAft>
                <a:spcPct val="0"/>
              </a:spcAft>
              <a:defRPr sz="1200" b="0" kern="1200">
                <a:solidFill>
                  <a:schemeClr val="tx1"/>
                </a:solidFill>
                <a:latin typeface="Tahoma" panose="020B0604030504040204" pitchFamily="34" charset="0"/>
                <a:ea typeface="+mn-ea"/>
                <a:cs typeface="+mn-cs"/>
              </a:defRPr>
            </a:lvl1pPr>
            <a:lvl2pPr marL="457200" algn="ctr" rtl="0" fontAlgn="base">
              <a:spcBef>
                <a:spcPct val="50000"/>
              </a:spcBef>
              <a:spcAft>
                <a:spcPct val="0"/>
              </a:spcAft>
              <a:defRPr sz="2300" b="1" kern="1200">
                <a:solidFill>
                  <a:srgbClr val="336633"/>
                </a:solidFill>
                <a:latin typeface="Arial" panose="020B0604020202020204" pitchFamily="34" charset="0"/>
                <a:ea typeface="+mn-ea"/>
                <a:cs typeface="+mn-cs"/>
              </a:defRPr>
            </a:lvl2pPr>
            <a:lvl3pPr marL="914400" algn="ctr" rtl="0" fontAlgn="base">
              <a:spcBef>
                <a:spcPct val="50000"/>
              </a:spcBef>
              <a:spcAft>
                <a:spcPct val="0"/>
              </a:spcAft>
              <a:defRPr sz="2300" b="1" kern="1200">
                <a:solidFill>
                  <a:srgbClr val="336633"/>
                </a:solidFill>
                <a:latin typeface="Arial" panose="020B0604020202020204" pitchFamily="34" charset="0"/>
                <a:ea typeface="+mn-ea"/>
                <a:cs typeface="+mn-cs"/>
              </a:defRPr>
            </a:lvl3pPr>
            <a:lvl4pPr marL="1371600" algn="ctr" rtl="0" fontAlgn="base">
              <a:spcBef>
                <a:spcPct val="50000"/>
              </a:spcBef>
              <a:spcAft>
                <a:spcPct val="0"/>
              </a:spcAft>
              <a:defRPr sz="2300" b="1" kern="1200">
                <a:solidFill>
                  <a:srgbClr val="336633"/>
                </a:solidFill>
                <a:latin typeface="Arial" panose="020B0604020202020204" pitchFamily="34" charset="0"/>
                <a:ea typeface="+mn-ea"/>
                <a:cs typeface="+mn-cs"/>
              </a:defRPr>
            </a:lvl4pPr>
            <a:lvl5pPr marL="1828800" algn="ctr" rtl="0" fontAlgn="base">
              <a:spcBef>
                <a:spcPct val="50000"/>
              </a:spcBef>
              <a:spcAft>
                <a:spcPct val="0"/>
              </a:spcAft>
              <a:defRPr sz="2300" b="1" kern="1200">
                <a:solidFill>
                  <a:srgbClr val="336633"/>
                </a:solidFill>
                <a:latin typeface="Arial" panose="020B0604020202020204" pitchFamily="34" charset="0"/>
                <a:ea typeface="+mn-ea"/>
                <a:cs typeface="+mn-cs"/>
              </a:defRPr>
            </a:lvl5pPr>
            <a:lvl6pPr marL="2286000" algn="l" defTabSz="914400" rtl="0" eaLnBrk="1" latinLnBrk="0" hangingPunct="1">
              <a:defRPr sz="2300" b="1" kern="1200">
                <a:solidFill>
                  <a:srgbClr val="336633"/>
                </a:solidFill>
                <a:latin typeface="Arial" panose="020B0604020202020204" pitchFamily="34" charset="0"/>
                <a:ea typeface="+mn-ea"/>
                <a:cs typeface="+mn-cs"/>
              </a:defRPr>
            </a:lvl6pPr>
            <a:lvl7pPr marL="2743200" algn="l" defTabSz="914400" rtl="0" eaLnBrk="1" latinLnBrk="0" hangingPunct="1">
              <a:defRPr sz="2300" b="1" kern="1200">
                <a:solidFill>
                  <a:srgbClr val="336633"/>
                </a:solidFill>
                <a:latin typeface="Arial" panose="020B0604020202020204" pitchFamily="34" charset="0"/>
                <a:ea typeface="+mn-ea"/>
                <a:cs typeface="+mn-cs"/>
              </a:defRPr>
            </a:lvl7pPr>
            <a:lvl8pPr marL="3200400" algn="l" defTabSz="914400" rtl="0" eaLnBrk="1" latinLnBrk="0" hangingPunct="1">
              <a:defRPr sz="2300" b="1" kern="1200">
                <a:solidFill>
                  <a:srgbClr val="336633"/>
                </a:solidFill>
                <a:latin typeface="Arial" panose="020B0604020202020204" pitchFamily="34" charset="0"/>
                <a:ea typeface="+mn-ea"/>
                <a:cs typeface="+mn-cs"/>
              </a:defRPr>
            </a:lvl8pPr>
            <a:lvl9pPr marL="3657600" algn="l" defTabSz="914400" rtl="0" eaLnBrk="1" latinLnBrk="0" hangingPunct="1">
              <a:defRPr sz="2300" b="1" kern="1200">
                <a:solidFill>
                  <a:srgbClr val="336633"/>
                </a:solidFill>
                <a:latin typeface="Arial" panose="020B0604020202020204" pitchFamily="34" charset="0"/>
                <a:ea typeface="+mn-ea"/>
                <a:cs typeface="+mn-cs"/>
              </a:defRPr>
            </a:lvl9pPr>
          </a:lstStyle>
          <a:p>
            <a:r>
              <a:rPr lang="en-CA" altLang="en-US" sz="1300" b="1" dirty="0"/>
              <a:t>Forest Stewardship Plan </a:t>
            </a:r>
            <a:r>
              <a:rPr lang="en-CA" altLang="en-US" sz="1300" b="1" dirty="0" smtClean="0"/>
              <a:t>Workshop</a:t>
            </a:r>
            <a:endParaRPr lang="en-US" altLang="en-US" sz="1300" b="1" dirty="0"/>
          </a:p>
        </p:txBody>
      </p:sp>
      <p:sp>
        <p:nvSpPr>
          <p:cNvPr id="17" name="Rectangle 7"/>
          <p:cNvSpPr>
            <a:spLocks noGrp="1" noChangeArrowheads="1"/>
          </p:cNvSpPr>
          <p:nvPr>
            <p:ph type="sldNum" sz="quarter" idx="3"/>
          </p:nvPr>
        </p:nvSpPr>
        <p:spPr bwMode="auto">
          <a:xfrm>
            <a:off x="3220692" y="8694000"/>
            <a:ext cx="2862355" cy="450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703" tIns="43851" rIns="87703" bIns="43851" numCol="1" anchor="b" anchorCtr="0" compatLnSpc="1">
            <a:prstTxWarp prst="textNoShape">
              <a:avLst/>
            </a:prstTxWarp>
          </a:bodyPr>
          <a:lstStyle>
            <a:lvl1pPr algn="r" defTabSz="876718">
              <a:spcBef>
                <a:spcPct val="0"/>
              </a:spcBef>
              <a:defRPr sz="1100" b="0">
                <a:solidFill>
                  <a:schemeClr val="tx1"/>
                </a:solidFill>
                <a:latin typeface="Tahoma" panose="020B0604030504040204" pitchFamily="34" charset="0"/>
              </a:defRPr>
            </a:lvl1pPr>
          </a:lstStyle>
          <a:p>
            <a:r>
              <a:rPr lang="en-US" altLang="en-US" sz="1000" dirty="0"/>
              <a:t>1-</a:t>
            </a:r>
            <a:fld id="{65579743-19C2-4E54-A377-D18F2A3AE846}" type="slidenum">
              <a:rPr lang="en-US" altLang="en-US" sz="1000"/>
              <a:pPr/>
              <a:t>‹#›</a:t>
            </a:fld>
            <a:endParaRPr lang="en-US" altLang="en-US" sz="1000" dirty="0"/>
          </a:p>
        </p:txBody>
      </p:sp>
      <p:pic>
        <p:nvPicPr>
          <p:cNvPr id="7" name="Picture 7" descr="Newest_Logo_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1537" y="152401"/>
            <a:ext cx="498363" cy="393955"/>
          </a:xfrm>
          <a:prstGeom prst="rect">
            <a:avLst/>
          </a:prstGeom>
          <a:noFill/>
          <a:extLst>
            <a:ext uri="{909E8E84-426E-40DD-AFC4-6F175D3DCCD1}">
              <a14:hiddenFill xmlns:a14="http://schemas.microsoft.com/office/drawing/2010/main">
                <a:solidFill>
                  <a:srgbClr val="FFFFFF"/>
                </a:solidFill>
              </a14:hiddenFill>
            </a:ext>
          </a:extLst>
        </p:spPr>
      </p:pic>
      <p:sp>
        <p:nvSpPr>
          <p:cNvPr id="8" name="Line 12"/>
          <p:cNvSpPr>
            <a:spLocks noChangeShapeType="1"/>
          </p:cNvSpPr>
          <p:nvPr/>
        </p:nvSpPr>
        <p:spPr bwMode="auto">
          <a:xfrm>
            <a:off x="633119" y="8534400"/>
            <a:ext cx="566653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3885" tIns="41943" rIns="83885" bIns="41943"/>
          <a:lstStyle/>
          <a:p>
            <a:endParaRPr lang="en-CA" dirty="0"/>
          </a:p>
        </p:txBody>
      </p:sp>
    </p:spTree>
    <p:extLst>
      <p:ext uri="{BB962C8B-B14F-4D97-AF65-F5344CB8AC3E}">
        <p14:creationId xmlns:p14="http://schemas.microsoft.com/office/powerpoint/2010/main" val="84396692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98380" y="144780"/>
            <a:ext cx="5114544"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7" tIns="45783" rIns="91567" bIns="45783" numCol="1" anchor="t" anchorCtr="0" compatLnSpc="1">
            <a:prstTxWarp prst="textNoShape">
              <a:avLst/>
            </a:prstTxWarp>
          </a:bodyPr>
          <a:lstStyle>
            <a:lvl1pPr algn="l" defTabSz="915346">
              <a:spcBef>
                <a:spcPct val="0"/>
              </a:spcBef>
              <a:defRPr sz="1400" b="1">
                <a:solidFill>
                  <a:schemeClr val="tx1"/>
                </a:solidFill>
                <a:latin typeface="Tahoma" panose="020B0604030504040204" pitchFamily="34" charset="0"/>
              </a:defRPr>
            </a:lvl1pPr>
          </a:lstStyle>
          <a:p>
            <a:r>
              <a:rPr lang="en-CA" altLang="en-US" smtClean="0"/>
              <a:t>Forest Stewardship Plan Workshop (2016)</a:t>
            </a:r>
            <a:endParaRPr lang="en-US" altLang="en-US" dirty="0"/>
          </a:p>
        </p:txBody>
      </p:sp>
      <p:sp>
        <p:nvSpPr>
          <p:cNvPr id="15363" name="Rectangle 3"/>
          <p:cNvSpPr>
            <a:spLocks noGrp="1" noChangeArrowheads="1"/>
          </p:cNvSpPr>
          <p:nvPr>
            <p:ph type="dt" idx="1"/>
          </p:nvPr>
        </p:nvSpPr>
        <p:spPr bwMode="auto">
          <a:xfrm>
            <a:off x="3973069" y="0"/>
            <a:ext cx="3037332"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7" tIns="45783" rIns="91567" bIns="45783" numCol="1" anchor="t" anchorCtr="0" compatLnSpc="1">
            <a:prstTxWarp prst="textNoShape">
              <a:avLst/>
            </a:prstTxWarp>
          </a:bodyPr>
          <a:lstStyle>
            <a:lvl1pPr algn="r" defTabSz="915346">
              <a:spcBef>
                <a:spcPct val="0"/>
              </a:spcBef>
              <a:defRPr sz="1200" b="0">
                <a:solidFill>
                  <a:schemeClr val="tx1"/>
                </a:solidFill>
                <a:latin typeface="Tahoma" panose="020B0604030504040204" pitchFamily="34" charset="0"/>
              </a:defRPr>
            </a:lvl1pPr>
          </a:lstStyle>
          <a:p>
            <a:endParaRPr lang="en-US" altLang="en-US" dirty="0"/>
          </a:p>
        </p:txBody>
      </p:sp>
      <p:sp>
        <p:nvSpPr>
          <p:cNvPr id="15364" name="Rectangle 4"/>
          <p:cNvSpPr>
            <a:spLocks noGrp="1" noRot="1" noChangeAspect="1" noChangeArrowheads="1" noTextEdit="1"/>
          </p:cNvSpPr>
          <p:nvPr>
            <p:ph type="sldImg" idx="2"/>
          </p:nvPr>
        </p:nvSpPr>
        <p:spPr bwMode="auto">
          <a:xfrm>
            <a:off x="1301750" y="696913"/>
            <a:ext cx="44069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934213" y="4415791"/>
            <a:ext cx="5141976"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7" tIns="45783" rIns="91567" bIns="45783"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5366" name="Rectangle 6"/>
          <p:cNvSpPr>
            <a:spLocks noGrp="1" noChangeArrowheads="1"/>
          </p:cNvSpPr>
          <p:nvPr>
            <p:ph type="ftr" sz="quarter" idx="4"/>
          </p:nvPr>
        </p:nvSpPr>
        <p:spPr bwMode="auto">
          <a:xfrm>
            <a:off x="234996" y="8679180"/>
            <a:ext cx="3037333"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7" tIns="45783" rIns="91567" bIns="45783" numCol="1" anchor="b" anchorCtr="0" compatLnSpc="1">
            <a:prstTxWarp prst="textNoShape">
              <a:avLst/>
            </a:prstTxWarp>
          </a:bodyPr>
          <a:lstStyle>
            <a:lvl1pPr algn="l" defTabSz="915346">
              <a:spcBef>
                <a:spcPct val="0"/>
              </a:spcBef>
              <a:defRPr sz="1200" b="0">
                <a:solidFill>
                  <a:schemeClr val="tx1"/>
                </a:solidFill>
                <a:latin typeface="Tahoma" panose="020B0604030504040204" pitchFamily="34" charset="0"/>
              </a:defRPr>
            </a:lvl1pPr>
          </a:lstStyle>
          <a:p>
            <a:r>
              <a:rPr lang="en-CA" altLang="en-US" smtClean="0"/>
              <a:t>Module 1 * April, 2016</a:t>
            </a:r>
            <a:endParaRPr lang="en-US" altLang="en-US" dirty="0"/>
          </a:p>
        </p:txBody>
      </p:sp>
      <p:sp>
        <p:nvSpPr>
          <p:cNvPr id="15367" name="Rectangle 7"/>
          <p:cNvSpPr>
            <a:spLocks noGrp="1" noChangeArrowheads="1"/>
          </p:cNvSpPr>
          <p:nvPr>
            <p:ph type="sldNum" sz="quarter" idx="5"/>
          </p:nvPr>
        </p:nvSpPr>
        <p:spPr bwMode="auto">
          <a:xfrm>
            <a:off x="3582823" y="8679180"/>
            <a:ext cx="3037332"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7" tIns="45783" rIns="91567" bIns="45783" numCol="1" anchor="b" anchorCtr="0" compatLnSpc="1">
            <a:prstTxWarp prst="textNoShape">
              <a:avLst/>
            </a:prstTxWarp>
          </a:bodyPr>
          <a:lstStyle>
            <a:lvl1pPr algn="r" defTabSz="915346">
              <a:spcBef>
                <a:spcPct val="0"/>
              </a:spcBef>
              <a:defRPr sz="1200" b="0">
                <a:solidFill>
                  <a:schemeClr val="tx1"/>
                </a:solidFill>
                <a:latin typeface="Tahoma" panose="020B0604030504040204" pitchFamily="34" charset="0"/>
              </a:defRPr>
            </a:lvl1pPr>
          </a:lstStyle>
          <a:p>
            <a:r>
              <a:rPr lang="en-US" altLang="en-US" dirty="0" smtClean="0"/>
              <a:t>1-</a:t>
            </a:r>
            <a:fld id="{65579743-19C2-4E54-A377-D18F2A3AE846}" type="slidenum">
              <a:rPr lang="en-US" altLang="en-US" smtClean="0"/>
              <a:pPr/>
              <a:t>‹#›</a:t>
            </a:fld>
            <a:endParaRPr lang="en-US" altLang="en-US" dirty="0"/>
          </a:p>
        </p:txBody>
      </p:sp>
      <p:cxnSp>
        <p:nvCxnSpPr>
          <p:cNvPr id="8" name="Straight Connector 7"/>
          <p:cNvCxnSpPr/>
          <p:nvPr/>
        </p:nvCxnSpPr>
        <p:spPr>
          <a:xfrm>
            <a:off x="140208" y="437115"/>
            <a:ext cx="6656832" cy="0"/>
          </a:xfrm>
          <a:prstGeom prst="line">
            <a:avLst/>
          </a:prstGeom>
          <a:ln w="5080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40208" y="8839200"/>
            <a:ext cx="6656832" cy="0"/>
          </a:xfrm>
          <a:prstGeom prst="line">
            <a:avLst/>
          </a:prstGeom>
          <a:ln w="12700">
            <a:solidFill>
              <a:srgbClr val="003300"/>
            </a:solidFill>
          </a:ln>
        </p:spPr>
        <p:style>
          <a:lnRef idx="1">
            <a:schemeClr val="accent1"/>
          </a:lnRef>
          <a:fillRef idx="0">
            <a:schemeClr val="accent1"/>
          </a:fillRef>
          <a:effectRef idx="0">
            <a:schemeClr val="accent1"/>
          </a:effectRef>
          <a:fontRef idx="minor">
            <a:schemeClr val="tx1"/>
          </a:fontRef>
        </p:style>
      </p:cxnSp>
      <p:pic>
        <p:nvPicPr>
          <p:cNvPr id="10" name="Picture 7" descr="Newest_Logo_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92581" y="-6156"/>
            <a:ext cx="498363" cy="393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937143"/>
      </p:ext>
    </p:extLst>
  </p:cSld>
  <p:clrMap bg1="lt1" tx1="dk1" bg2="lt2" tx2="dk2" accent1="accent1" accent2="accent2" accent3="accent3" accent4="accent4" accent5="accent5" accent6="accent6" hlink="hlink" folHlink="folHlink"/>
  <p:hf dt="0"/>
  <p:notesStyle>
    <a:lvl1pPr algn="l" rtl="0" fontAlgn="base">
      <a:spcBef>
        <a:spcPct val="30000"/>
      </a:spcBef>
      <a:spcAft>
        <a:spcPct val="0"/>
      </a:spcAft>
      <a:tabLst>
        <a:tab pos="1028700" algn="l"/>
      </a:tabLst>
      <a:defRPr sz="1200" b="1" kern="1200">
        <a:solidFill>
          <a:schemeClr val="tx1"/>
        </a:solidFill>
        <a:latin typeface="Tahoma" panose="020B0604030504040204" pitchFamily="34" charset="0"/>
        <a:ea typeface="+mn-ea"/>
        <a:cs typeface="+mn-cs"/>
      </a:defRPr>
    </a:lvl1pPr>
    <a:lvl2pPr marL="571500" indent="-400050" algn="l" rtl="0" fontAlgn="base">
      <a:spcBef>
        <a:spcPct val="30000"/>
      </a:spcBef>
      <a:spcAft>
        <a:spcPct val="0"/>
      </a:spcAft>
      <a:buFont typeface="Wingdings" panose="05000000000000000000" pitchFamily="2" charset="2"/>
      <a:buChar char="Ø"/>
      <a:tabLst>
        <a:tab pos="1028700" algn="l"/>
      </a:tabLst>
      <a:defRPr sz="1000" kern="1200">
        <a:solidFill>
          <a:schemeClr val="tx1"/>
        </a:solidFill>
        <a:latin typeface="Tahoma" panose="020B0604030504040204" pitchFamily="34" charset="0"/>
        <a:ea typeface="+mn-ea"/>
        <a:cs typeface="+mn-cs"/>
      </a:defRPr>
    </a:lvl2pPr>
    <a:lvl3pPr marL="1028700" indent="-342900" algn="l" rtl="0" fontAlgn="base">
      <a:spcBef>
        <a:spcPct val="30000"/>
      </a:spcBef>
      <a:spcAft>
        <a:spcPct val="0"/>
      </a:spcAft>
      <a:buFont typeface="Wingdings" panose="05000000000000000000" pitchFamily="2" charset="2"/>
      <a:buChar char="Ø"/>
      <a:tabLst>
        <a:tab pos="1028700" algn="l"/>
      </a:tabLst>
      <a:defRPr sz="1000" kern="1200">
        <a:solidFill>
          <a:schemeClr val="tx1"/>
        </a:solidFill>
        <a:latin typeface="Tahoma" panose="020B0604030504040204" pitchFamily="34" charset="0"/>
        <a:ea typeface="+mn-ea"/>
        <a:cs typeface="+mn-cs"/>
      </a:defRPr>
    </a:lvl3pPr>
    <a:lvl4pPr marL="1713600" indent="-342000" algn="l" rtl="0" fontAlgn="base">
      <a:spcBef>
        <a:spcPct val="30000"/>
      </a:spcBef>
      <a:spcAft>
        <a:spcPct val="0"/>
      </a:spcAft>
      <a:tabLst>
        <a:tab pos="1028700" algn="l"/>
      </a:tabLst>
      <a:defRPr sz="1000" kern="1200">
        <a:solidFill>
          <a:schemeClr val="tx1"/>
        </a:solidFill>
        <a:latin typeface="Tahoma" panose="020B0604030504040204" pitchFamily="34" charset="0"/>
        <a:ea typeface="+mn-ea"/>
        <a:cs typeface="+mn-cs"/>
      </a:defRPr>
    </a:lvl4pPr>
    <a:lvl5pPr marL="1828800" algn="l" rtl="0" fontAlgn="base">
      <a:spcBef>
        <a:spcPct val="30000"/>
      </a:spcBef>
      <a:spcAft>
        <a:spcPct val="0"/>
      </a:spcAft>
      <a:tabLst>
        <a:tab pos="1028700" algn="l"/>
      </a:tabLst>
      <a:defRPr sz="1000" kern="1200">
        <a:solidFill>
          <a:schemeClr val="tx1"/>
        </a:solidFill>
        <a:latin typeface="Tahom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3761D1-28E6-4859-A771-EEBEB2B75052}" type="slidenum">
              <a:rPr lang="en-US" altLang="en-US"/>
              <a:pPr/>
              <a:t>1</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r>
              <a:rPr lang="en-CA" dirty="0" smtClean="0"/>
              <a:t>Lead:</a:t>
            </a:r>
            <a:r>
              <a:rPr lang="en-CA" baseline="0" dirty="0" smtClean="0"/>
              <a:t> Patrick</a:t>
            </a:r>
          </a:p>
          <a:p>
            <a:endParaRPr lang="en-CA" baseline="0" dirty="0" smtClean="0"/>
          </a:p>
          <a:p>
            <a:r>
              <a:rPr lang="en-CA" dirty="0" smtClean="0"/>
              <a:t>FIRST NATIONS TERRITORY Recognition</a:t>
            </a:r>
          </a:p>
          <a:p>
            <a:endParaRPr lang="en-CA" dirty="0" smtClean="0"/>
          </a:p>
          <a:p>
            <a:endParaRPr lang="en-US" altLang="en-US" sz="800" b="0" baseline="0" dirty="0" smtClean="0"/>
          </a:p>
        </p:txBody>
      </p:sp>
      <p:sp>
        <p:nvSpPr>
          <p:cNvPr id="2" name="Footer Placeholder 1"/>
          <p:cNvSpPr>
            <a:spLocks noGrp="1"/>
          </p:cNvSpPr>
          <p:nvPr>
            <p:ph type="ftr" sz="quarter" idx="10"/>
          </p:nvPr>
        </p:nvSpPr>
        <p:spPr/>
        <p:txBody>
          <a:bodyPr/>
          <a:lstStyle/>
          <a:p>
            <a:r>
              <a:rPr lang="en-US" altLang="en-US"/>
              <a:t>Version 0-1 * January, 2016</a:t>
            </a:r>
          </a:p>
        </p:txBody>
      </p:sp>
      <p:sp>
        <p:nvSpPr>
          <p:cNvPr id="3" name="Header Placeholder 2"/>
          <p:cNvSpPr>
            <a:spLocks noGrp="1"/>
          </p:cNvSpPr>
          <p:nvPr>
            <p:ph type="hdr" sz="quarter" idx="11"/>
          </p:nvPr>
        </p:nvSpPr>
        <p:spPr/>
        <p:txBody>
          <a:bodyPr/>
          <a:lstStyle/>
          <a:p>
            <a:r>
              <a:rPr lang="en-CA" altLang="en-US"/>
              <a:t>Forest Stewardship Plan (2016) Training Program</a:t>
            </a:r>
            <a:endParaRPr lang="en-US" altLang="en-US"/>
          </a:p>
        </p:txBody>
      </p:sp>
    </p:spTree>
    <p:extLst>
      <p:ext uri="{BB962C8B-B14F-4D97-AF65-F5344CB8AC3E}">
        <p14:creationId xmlns:p14="http://schemas.microsoft.com/office/powerpoint/2010/main" val="3535420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sz="1200" b="1" dirty="0" smtClean="0">
                <a:latin typeface="+mn-lt"/>
              </a:rPr>
              <a:t>Lead:</a:t>
            </a:r>
            <a:r>
              <a:rPr lang="en-CA" sz="1200" b="1" baseline="0" dirty="0" smtClean="0">
                <a:latin typeface="+mn-lt"/>
              </a:rPr>
              <a:t> Patrick</a:t>
            </a:r>
            <a:endParaRPr lang="en-CA" sz="1200" b="1" dirty="0">
              <a:latin typeface="+mn-lt"/>
            </a:endParaRPr>
          </a:p>
        </p:txBody>
      </p:sp>
      <p:sp>
        <p:nvSpPr>
          <p:cNvPr id="4" name="Slide Number Placeholder 3"/>
          <p:cNvSpPr>
            <a:spLocks noGrp="1"/>
          </p:cNvSpPr>
          <p:nvPr>
            <p:ph type="sldNum" sz="quarter" idx="10"/>
          </p:nvPr>
        </p:nvSpPr>
        <p:spPr/>
        <p:txBody>
          <a:bodyPr/>
          <a:lstStyle/>
          <a:p>
            <a:r>
              <a:rPr lang="en-CA" dirty="0" smtClean="0"/>
              <a:t>1-</a:t>
            </a:r>
            <a:fld id="{E5E1A11B-A6E0-4B71-8BA8-5A99891291CA}" type="slidenum">
              <a:rPr lang="en-CA" smtClean="0"/>
              <a:t>2</a:t>
            </a:fld>
            <a:endParaRPr lang="en-CA"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Header Placeholder 5"/>
          <p:cNvSpPr>
            <a:spLocks noGrp="1"/>
          </p:cNvSpPr>
          <p:nvPr>
            <p:ph type="hdr" sz="quarter" idx="12"/>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592349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200" b="1" dirty="0" smtClean="0">
                <a:latin typeface="+mn-lt"/>
              </a:rPr>
              <a:t>Lead: Patrick</a:t>
            </a:r>
            <a:endParaRPr lang="en-US" sz="1200" b="1" dirty="0">
              <a:latin typeface="+mn-lt"/>
            </a:endParaRPr>
          </a:p>
        </p:txBody>
      </p:sp>
      <p:sp>
        <p:nvSpPr>
          <p:cNvPr id="4" name="Slide Number Placeholder 3"/>
          <p:cNvSpPr>
            <a:spLocks noGrp="1"/>
          </p:cNvSpPr>
          <p:nvPr>
            <p:ph type="sldNum" sz="quarter" idx="10"/>
          </p:nvPr>
        </p:nvSpPr>
        <p:spPr/>
        <p:txBody>
          <a:bodyPr/>
          <a:lstStyle/>
          <a:p>
            <a:r>
              <a:rPr lang="en-CA" dirty="0" smtClean="0"/>
              <a:t>1-</a:t>
            </a:r>
            <a:fld id="{E5E1A11B-A6E0-4B71-8BA8-5A99891291CA}" type="slidenum">
              <a:rPr lang="en-CA" smtClean="0"/>
              <a:t>3</a:t>
            </a:fld>
            <a:endParaRPr lang="en-CA"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Header Placeholder 5"/>
          <p:cNvSpPr>
            <a:spLocks noGrp="1"/>
          </p:cNvSpPr>
          <p:nvPr>
            <p:ph type="hdr" sz="quarter" idx="12"/>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2186222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a:t>1</a:t>
            </a:r>
            <a:r>
              <a:rPr lang="en-US" altLang="en-US" dirty="0" smtClean="0"/>
              <a:t>-</a:t>
            </a:r>
            <a:fld id="{AE3761D1-28E6-4859-A771-EEBEB2B75052}" type="slidenum">
              <a:rPr lang="en-US" altLang="en-US" smtClean="0"/>
              <a:pPr/>
              <a:t>4</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pPr marL="0" indent="0">
              <a:buFont typeface="Arial" panose="020B0604020202020204" pitchFamily="34" charset="0"/>
              <a:buNone/>
            </a:pPr>
            <a:r>
              <a:rPr lang="en-US" altLang="en-US" sz="1100" b="1" u="none" dirty="0" smtClean="0"/>
              <a:t>Lead: FLNRO</a:t>
            </a:r>
            <a:r>
              <a:rPr lang="en-US" altLang="en-US" sz="1100" b="1" u="none" baseline="0" dirty="0" smtClean="0"/>
              <a:t> Executive Representative</a:t>
            </a:r>
            <a:endParaRPr lang="en-US" altLang="en-US" sz="1100" b="1" u="none" dirty="0" smtClean="0"/>
          </a:p>
        </p:txBody>
      </p:sp>
      <p:sp>
        <p:nvSpPr>
          <p:cNvPr id="2" name="Footer Placeholder 1"/>
          <p:cNvSpPr>
            <a:spLocks noGrp="1"/>
          </p:cNvSpPr>
          <p:nvPr>
            <p:ph type="ftr" sz="quarter" idx="10"/>
          </p:nvPr>
        </p:nvSpPr>
        <p:spPr/>
        <p:txBody>
          <a:bodyPr/>
          <a:lstStyle/>
          <a:p>
            <a:r>
              <a:rPr lang="en-CA" altLang="en-US" smtClean="0"/>
              <a:t>Module 1 * April, 2016</a:t>
            </a:r>
            <a:endParaRPr lang="en-US" altLang="en-US" dirty="0"/>
          </a:p>
        </p:txBody>
      </p:sp>
      <p:sp>
        <p:nvSpPr>
          <p:cNvPr id="3" name="Header Placeholder 2"/>
          <p:cNvSpPr>
            <a:spLocks noGrp="1"/>
          </p:cNvSpPr>
          <p:nvPr>
            <p:ph type="hdr" sz="quarter" idx="11"/>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3396699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sz="1200" b="1" dirty="0" smtClean="0">
                <a:latin typeface="+mn-lt"/>
              </a:rPr>
              <a:t>Lead: Patrick</a:t>
            </a:r>
          </a:p>
          <a:p>
            <a:pPr>
              <a:spcBef>
                <a:spcPts val="0"/>
              </a:spcBef>
            </a:pPr>
            <a:endParaRPr lang="en-CA" sz="1200" b="1" dirty="0" smtClean="0">
              <a:latin typeface="+mn-lt"/>
            </a:endParaRPr>
          </a:p>
          <a:p>
            <a:pPr>
              <a:spcBef>
                <a:spcPts val="0"/>
              </a:spcBef>
            </a:pPr>
            <a:endParaRPr lang="en-CA" sz="1200" b="1" dirty="0">
              <a:latin typeface="+mn-lt"/>
            </a:endParaRPr>
          </a:p>
        </p:txBody>
      </p:sp>
      <p:sp>
        <p:nvSpPr>
          <p:cNvPr id="4" name="Slide Number Placeholder 3"/>
          <p:cNvSpPr>
            <a:spLocks noGrp="1"/>
          </p:cNvSpPr>
          <p:nvPr>
            <p:ph type="sldNum" sz="quarter" idx="10"/>
          </p:nvPr>
        </p:nvSpPr>
        <p:spPr/>
        <p:txBody>
          <a:bodyPr/>
          <a:lstStyle/>
          <a:p>
            <a:r>
              <a:rPr lang="en-CA" dirty="0" smtClean="0"/>
              <a:t>1-</a:t>
            </a:r>
            <a:fld id="{E5E1A11B-A6E0-4B71-8BA8-5A99891291CA}" type="slidenum">
              <a:rPr lang="en-CA" smtClean="0"/>
              <a:t>5</a:t>
            </a:fld>
            <a:endParaRPr lang="en-CA"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Header Placeholder 5"/>
          <p:cNvSpPr>
            <a:spLocks noGrp="1"/>
          </p:cNvSpPr>
          <p:nvPr>
            <p:ph type="hdr" sz="quarter" idx="12"/>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190877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sz="1200" b="1" dirty="0" smtClean="0">
                <a:latin typeface="+mn-lt"/>
              </a:rPr>
              <a:t>Lead: Patrick</a:t>
            </a:r>
            <a:endParaRPr lang="en-CA" sz="1200" b="1" dirty="0">
              <a:latin typeface="+mn-lt"/>
            </a:endParaRPr>
          </a:p>
        </p:txBody>
      </p:sp>
      <p:sp>
        <p:nvSpPr>
          <p:cNvPr id="4" name="Slide Number Placeholder 3"/>
          <p:cNvSpPr>
            <a:spLocks noGrp="1"/>
          </p:cNvSpPr>
          <p:nvPr>
            <p:ph type="sldNum" sz="quarter" idx="10"/>
          </p:nvPr>
        </p:nvSpPr>
        <p:spPr/>
        <p:txBody>
          <a:bodyPr/>
          <a:lstStyle/>
          <a:p>
            <a:r>
              <a:rPr lang="en-CA" dirty="0" smtClean="0"/>
              <a:t>1-</a:t>
            </a:r>
            <a:fld id="{E5E1A11B-A6E0-4B71-8BA8-5A99891291CA}" type="slidenum">
              <a:rPr lang="en-CA" smtClean="0"/>
              <a:t>6</a:t>
            </a:fld>
            <a:endParaRPr lang="en-CA"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Header Placeholder 5"/>
          <p:cNvSpPr>
            <a:spLocks noGrp="1"/>
          </p:cNvSpPr>
          <p:nvPr>
            <p:ph type="hdr" sz="quarter" idx="12"/>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1908778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 Patrick</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7</a:t>
            </a:fld>
            <a:endParaRPr lang="en-US" altLang="en-US" dirty="0"/>
          </a:p>
        </p:txBody>
      </p:sp>
    </p:spTree>
    <p:extLst>
      <p:ext uri="{BB962C8B-B14F-4D97-AF65-F5344CB8AC3E}">
        <p14:creationId xmlns:p14="http://schemas.microsoft.com/office/powerpoint/2010/main" val="1098106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a:t>1</a:t>
            </a:r>
            <a:r>
              <a:rPr lang="en-US" altLang="en-US" dirty="0" smtClean="0"/>
              <a:t>-</a:t>
            </a:r>
            <a:fld id="{AE3761D1-28E6-4859-A771-EEBEB2B75052}" type="slidenum">
              <a:rPr lang="en-US" altLang="en-US" smtClean="0"/>
              <a:pPr/>
              <a:t>8</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pPr>
              <a:spcBef>
                <a:spcPts val="0"/>
              </a:spcBef>
            </a:pPr>
            <a:r>
              <a:rPr lang="en-CA" altLang="en-US" sz="1200" b="1" dirty="0" smtClean="0">
                <a:solidFill>
                  <a:srgbClr val="000000"/>
                </a:solidFill>
                <a:latin typeface="+mn-lt"/>
                <a:cs typeface="Times New Roman" panose="02020603050405020304" pitchFamily="18" charset="0"/>
              </a:rPr>
              <a:t>Lead: Mike Larock</a:t>
            </a:r>
            <a:r>
              <a:rPr lang="en-CA" altLang="en-US" sz="1200" b="1" baseline="0" dirty="0" smtClean="0">
                <a:solidFill>
                  <a:srgbClr val="000000"/>
                </a:solidFill>
                <a:latin typeface="+mn-lt"/>
                <a:cs typeface="Times New Roman" panose="02020603050405020304" pitchFamily="18" charset="0"/>
              </a:rPr>
              <a:t> or other?</a:t>
            </a:r>
          </a:p>
          <a:p>
            <a:pPr>
              <a:spcBef>
                <a:spcPts val="0"/>
              </a:spcBef>
            </a:pPr>
            <a:endParaRPr lang="en-CA" altLang="en-US" sz="1200" b="1" baseline="0" dirty="0" smtClean="0">
              <a:solidFill>
                <a:srgbClr val="000000"/>
              </a:solidFill>
              <a:latin typeface="+mn-lt"/>
              <a:cs typeface="Times New Roman" panose="02020603050405020304" pitchFamily="18" charset="0"/>
            </a:endParaRPr>
          </a:p>
          <a:p>
            <a:pPr>
              <a:spcBef>
                <a:spcPts val="0"/>
              </a:spcBef>
            </a:pPr>
            <a:r>
              <a:rPr lang="en-CA" altLang="en-US" sz="1200" b="1" dirty="0" smtClean="0">
                <a:solidFill>
                  <a:srgbClr val="000000"/>
                </a:solidFill>
                <a:latin typeface="+mn-lt"/>
                <a:cs typeface="Times New Roman" panose="02020603050405020304" pitchFamily="18" charset="0"/>
              </a:rPr>
              <a:t>A presentation</a:t>
            </a:r>
            <a:r>
              <a:rPr lang="en-CA" altLang="en-US" sz="1200" b="1" baseline="0" dirty="0" smtClean="0">
                <a:solidFill>
                  <a:srgbClr val="000000"/>
                </a:solidFill>
                <a:latin typeface="+mn-lt"/>
                <a:cs typeface="Times New Roman" panose="02020603050405020304" pitchFamily="18" charset="0"/>
              </a:rPr>
              <a:t> on</a:t>
            </a:r>
            <a:r>
              <a:rPr lang="en-CA" altLang="en-US" sz="1200" b="1" dirty="0" smtClean="0">
                <a:solidFill>
                  <a:srgbClr val="000000"/>
                </a:solidFill>
                <a:latin typeface="+mn-lt"/>
                <a:cs typeface="Times New Roman" panose="02020603050405020304" pitchFamily="18" charset="0"/>
              </a:rPr>
              <a:t> </a:t>
            </a:r>
            <a:r>
              <a:rPr lang="en-CA" altLang="en-US" sz="1200" b="1" dirty="0">
                <a:solidFill>
                  <a:srgbClr val="000000"/>
                </a:solidFill>
                <a:latin typeface="+mn-lt"/>
                <a:cs typeface="Times New Roman" panose="02020603050405020304" pitchFamily="18" charset="0"/>
              </a:rPr>
              <a:t>professional reliance and the role of professionals in preparing and </a:t>
            </a:r>
            <a:r>
              <a:rPr lang="en-CA" altLang="en-US" sz="1200" b="1" dirty="0" smtClean="0">
                <a:solidFill>
                  <a:srgbClr val="000000"/>
                </a:solidFill>
                <a:latin typeface="+mn-lt"/>
                <a:cs typeface="Times New Roman" panose="02020603050405020304" pitchFamily="18" charset="0"/>
              </a:rPr>
              <a:t>adjudicating the plan.</a:t>
            </a:r>
          </a:p>
          <a:p>
            <a:pPr marL="164215" indent="-164215">
              <a:spcBef>
                <a:spcPts val="0"/>
              </a:spcBef>
              <a:buFont typeface="Arial" panose="020B0604020202020204" pitchFamily="34" charset="0"/>
              <a:buChar char="•"/>
            </a:pPr>
            <a:r>
              <a:rPr lang="en-US" sz="1200" b="0" dirty="0" smtClean="0">
                <a:latin typeface="+mn-lt"/>
              </a:rPr>
              <a:t>Role of the coordinating professional in overseeing the preparation of the plan.</a:t>
            </a:r>
            <a:endParaRPr lang="en-CA" sz="1200" b="0" dirty="0" smtClean="0">
              <a:latin typeface="+mn-lt"/>
            </a:endParaRPr>
          </a:p>
          <a:p>
            <a:pPr marL="164215" indent="-164215">
              <a:spcBef>
                <a:spcPts val="0"/>
              </a:spcBef>
              <a:buFont typeface="Arial" panose="020B0604020202020204" pitchFamily="34" charset="0"/>
              <a:buChar char="•"/>
            </a:pPr>
            <a:r>
              <a:rPr lang="en-US" sz="1200" b="0" dirty="0" smtClean="0">
                <a:latin typeface="+mn-lt"/>
              </a:rPr>
              <a:t>Role </a:t>
            </a:r>
            <a:r>
              <a:rPr lang="en-US" sz="1200" b="0" dirty="0">
                <a:latin typeface="+mn-lt"/>
              </a:rPr>
              <a:t>of subject matter expert contributing content to the plan.</a:t>
            </a:r>
            <a:endParaRPr lang="en-CA" sz="1200" b="0" dirty="0">
              <a:latin typeface="+mn-lt"/>
            </a:endParaRPr>
          </a:p>
          <a:p>
            <a:pPr marL="164215" indent="-164215">
              <a:spcBef>
                <a:spcPts val="0"/>
              </a:spcBef>
              <a:buFont typeface="Arial" panose="020B0604020202020204" pitchFamily="34" charset="0"/>
              <a:buChar char="•"/>
            </a:pPr>
            <a:r>
              <a:rPr lang="en-US" sz="1200" b="0" dirty="0">
                <a:latin typeface="+mn-lt"/>
              </a:rPr>
              <a:t>Role of professional peer review of subject matter within the plan</a:t>
            </a:r>
            <a:r>
              <a:rPr lang="en-US" sz="1200" b="0" dirty="0" smtClean="0">
                <a:latin typeface="+mn-lt"/>
              </a:rPr>
              <a:t>.</a:t>
            </a:r>
          </a:p>
          <a:p>
            <a:pPr marL="164215" indent="-164215">
              <a:spcBef>
                <a:spcPts val="0"/>
              </a:spcBef>
              <a:buFont typeface="Arial" panose="020B0604020202020204" pitchFamily="34" charset="0"/>
              <a:buChar char="•"/>
            </a:pPr>
            <a:r>
              <a:rPr lang="en-US" sz="1200" b="0" dirty="0" smtClean="0">
                <a:latin typeface="+mn-lt"/>
              </a:rPr>
              <a:t>Role of professionals in reviewing the plan.</a:t>
            </a:r>
            <a:endParaRPr lang="en-US" sz="1200" b="0" dirty="0">
              <a:latin typeface="+mn-lt"/>
            </a:endParaRPr>
          </a:p>
          <a:p>
            <a:pPr marL="0" indent="0">
              <a:buFont typeface="Arial" panose="020B0604020202020204" pitchFamily="34" charset="0"/>
              <a:buNone/>
            </a:pPr>
            <a:endParaRPr lang="en-US" altLang="en-US" sz="1100" b="0" u="none" dirty="0" smtClean="0"/>
          </a:p>
        </p:txBody>
      </p:sp>
      <p:sp>
        <p:nvSpPr>
          <p:cNvPr id="2" name="Footer Placeholder 1"/>
          <p:cNvSpPr>
            <a:spLocks noGrp="1"/>
          </p:cNvSpPr>
          <p:nvPr>
            <p:ph type="ftr" sz="quarter" idx="10"/>
          </p:nvPr>
        </p:nvSpPr>
        <p:spPr/>
        <p:txBody>
          <a:bodyPr/>
          <a:lstStyle/>
          <a:p>
            <a:r>
              <a:rPr lang="en-CA" altLang="en-US" smtClean="0"/>
              <a:t>Module 1 * April, 2016</a:t>
            </a:r>
            <a:endParaRPr lang="en-US" altLang="en-US" dirty="0"/>
          </a:p>
        </p:txBody>
      </p:sp>
      <p:sp>
        <p:nvSpPr>
          <p:cNvPr id="3" name="Header Placeholder 2"/>
          <p:cNvSpPr>
            <a:spLocks noGrp="1"/>
          </p:cNvSpPr>
          <p:nvPr>
            <p:ph type="hdr" sz="quarter" idx="11"/>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3396699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1-</a:t>
            </a:r>
            <a:fld id="{65579743-19C2-4E54-A377-D18F2A3AE846}" type="slidenum">
              <a:rPr lang="en-US" altLang="en-US" smtClean="0"/>
              <a:pPr/>
              <a:t>9</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10</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1-</a:t>
            </a:r>
            <a:fld id="{65579743-19C2-4E54-A377-D18F2A3AE846}" type="slidenum">
              <a:rPr lang="en-US" altLang="en-US" smtClean="0"/>
              <a:pPr/>
              <a:t>11</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pPr lvl="0"/>
            <a:endParaRPr lang="en-US" sz="1200" b="0" baseline="0" dirty="0" smtClean="0"/>
          </a:p>
          <a:p>
            <a:pPr lvl="0"/>
            <a:endParaRPr lang="en-US" sz="1200" b="0" baseline="0" dirty="0" smtClean="0"/>
          </a:p>
          <a:p>
            <a:pPr lvl="0"/>
            <a:endParaRPr lang="en-US" sz="1200" b="0" baseline="0" dirty="0" smtClean="0"/>
          </a:p>
          <a:p>
            <a:pPr marL="0" marR="0" lvl="0" indent="0" algn="l" defTabSz="914400" rtl="0" eaLnBrk="1" fontAlgn="base" latinLnBrk="0" hangingPunct="1">
              <a:lnSpc>
                <a:spcPct val="100000"/>
              </a:lnSpc>
              <a:spcBef>
                <a:spcPct val="30000"/>
              </a:spcBef>
              <a:spcAft>
                <a:spcPct val="0"/>
              </a:spcAft>
              <a:buClrTx/>
              <a:buSzTx/>
              <a:buFontTx/>
              <a:buNone/>
              <a:tabLst>
                <a:tab pos="1028700" algn="l"/>
              </a:tabLst>
              <a:defRPr/>
            </a:pPr>
            <a:r>
              <a:rPr lang="en-US" sz="1200" b="1" baseline="0" dirty="0" smtClean="0"/>
              <a:t>Turn presentation over to the facilitator.</a:t>
            </a:r>
            <a:endParaRPr lang="en-US" sz="1200" b="0" dirty="0" smtClean="0"/>
          </a:p>
          <a:p>
            <a:pPr lvl="0"/>
            <a:endParaRPr lang="en-US" sz="1200" b="0" dirty="0" smtClean="0"/>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1-</a:t>
            </a:r>
            <a:fld id="{65579743-19C2-4E54-A377-D18F2A3AE846}" type="slidenum">
              <a:rPr lang="en-US" altLang="en-US" smtClean="0"/>
              <a:pPr/>
              <a:t>12</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13</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14</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15</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16</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17</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18</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19</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20</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21</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22</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CA" altLang="en-US" sz="1200" b="1" kern="1200" dirty="0" smtClean="0">
                <a:solidFill>
                  <a:srgbClr val="000000"/>
                </a:solidFill>
                <a:latin typeface="Tahoma" panose="020B0604030504040204" pitchFamily="34" charset="0"/>
                <a:ea typeface="+mn-ea"/>
                <a:cs typeface="Times New Roman" panose="02020603050405020304" pitchFamily="18" charset="0"/>
              </a:rPr>
              <a:t>Lead: Mike Larock</a:t>
            </a:r>
            <a:r>
              <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rPr>
              <a:t> or other?</a:t>
            </a:r>
          </a:p>
          <a:p>
            <a:pPr>
              <a:spcBef>
                <a:spcPts val="0"/>
              </a:spcBef>
            </a:pPr>
            <a:endParaRPr lang="en-CA" altLang="en-US" sz="1200" b="1" kern="1200" baseline="0" dirty="0" smtClean="0">
              <a:solidFill>
                <a:srgbClr val="000000"/>
              </a:solidFill>
              <a:latin typeface="Tahoma" panose="020B0604030504040204" pitchFamily="34" charset="0"/>
              <a:ea typeface="+mn-ea"/>
              <a:cs typeface="Times New Roman" panose="02020603050405020304" pitchFamily="18" charset="0"/>
            </a:endParaRP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dirty="0"/>
              <a:t>1</a:t>
            </a:r>
            <a:r>
              <a:rPr lang="en-US" altLang="en-US" dirty="0" smtClean="0"/>
              <a:t>-</a:t>
            </a:r>
            <a:fld id="{65579743-19C2-4E54-A377-D18F2A3AE846}" type="slidenum">
              <a:rPr lang="en-US" altLang="en-US" smtClean="0"/>
              <a:pPr/>
              <a:t>23</a:t>
            </a:fld>
            <a:endParaRPr lang="en-US" altLang="en-US" dirty="0"/>
          </a:p>
        </p:txBody>
      </p:sp>
    </p:spTree>
    <p:extLst>
      <p:ext uri="{BB962C8B-B14F-4D97-AF65-F5344CB8AC3E}">
        <p14:creationId xmlns:p14="http://schemas.microsoft.com/office/powerpoint/2010/main" val="3868345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1-</a:t>
            </a:r>
            <a:fld id="{AE3761D1-28E6-4859-A771-EEBEB2B75052}" type="slidenum">
              <a:rPr lang="en-US" altLang="en-US" smtClean="0"/>
              <a:pPr/>
              <a:t>24</a:t>
            </a:fld>
            <a:endParaRPr lang="en-US" altLang="en-US" dirty="0"/>
          </a:p>
        </p:txBody>
      </p:sp>
      <p:sp>
        <p:nvSpPr>
          <p:cNvPr id="134146" name="Rectangle 2"/>
          <p:cNvSpPr>
            <a:spLocks noGrp="1" noRot="1" noChangeAspect="1" noChangeArrowheads="1" noTextEdit="1"/>
          </p:cNvSpPr>
          <p:nvPr>
            <p:ph type="sldImg"/>
          </p:nvPr>
        </p:nvSpPr>
        <p:spPr>
          <a:xfrm>
            <a:off x="1303338" y="698500"/>
            <a:ext cx="4406900" cy="3486150"/>
          </a:xfrm>
          <a:ln/>
        </p:spPr>
      </p:sp>
      <p:sp>
        <p:nvSpPr>
          <p:cNvPr id="134148" name="Rectangle 4"/>
          <p:cNvSpPr>
            <a:spLocks noGrp="1" noChangeArrowheads="1"/>
          </p:cNvSpPr>
          <p:nvPr>
            <p:ph type="body" idx="1"/>
          </p:nvPr>
        </p:nvSpPr>
        <p:spPr/>
        <p:txBody>
          <a:bodyPr/>
          <a:lstStyle/>
          <a:p>
            <a:endParaRPr lang="en-US" altLang="en-US" b="0" dirty="0"/>
          </a:p>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US" altLang="en-US" sz="1200" b="1" kern="1200" dirty="0" smtClean="0">
                <a:solidFill>
                  <a:schemeClr val="tx1"/>
                </a:solidFill>
                <a:latin typeface="Tahoma" panose="020B0604030504040204" pitchFamily="34" charset="0"/>
                <a:ea typeface="+mn-ea"/>
                <a:cs typeface="+mn-cs"/>
              </a:rPr>
              <a:t>Lead: District</a:t>
            </a:r>
            <a:r>
              <a:rPr lang="en-US" altLang="en-US" sz="1200" b="1" kern="1200" baseline="0" dirty="0" smtClean="0">
                <a:solidFill>
                  <a:schemeClr val="tx1"/>
                </a:solidFill>
                <a:latin typeface="Tahoma" panose="020B0604030504040204" pitchFamily="34" charset="0"/>
                <a:ea typeface="+mn-ea"/>
                <a:cs typeface="+mn-cs"/>
              </a:rPr>
              <a:t> Manager or industry rep</a:t>
            </a:r>
            <a:endParaRPr lang="en-US" altLang="en-US" sz="1200" b="1" kern="1200" dirty="0" smtClean="0">
              <a:solidFill>
                <a:schemeClr val="tx1"/>
              </a:solidFill>
              <a:latin typeface="Tahoma" panose="020B0604030504040204" pitchFamily="34" charset="0"/>
              <a:ea typeface="+mn-ea"/>
              <a:cs typeface="+mn-cs"/>
            </a:endParaRPr>
          </a:p>
          <a:p>
            <a:endParaRPr lang="en-CA" altLang="en-US" dirty="0"/>
          </a:p>
        </p:txBody>
      </p:sp>
      <p:sp>
        <p:nvSpPr>
          <p:cNvPr id="2" name="Footer Placeholder 1"/>
          <p:cNvSpPr>
            <a:spLocks noGrp="1"/>
          </p:cNvSpPr>
          <p:nvPr>
            <p:ph type="ftr" sz="quarter" idx="10"/>
          </p:nvPr>
        </p:nvSpPr>
        <p:spPr/>
        <p:txBody>
          <a:bodyPr/>
          <a:lstStyle/>
          <a:p>
            <a:r>
              <a:rPr lang="en-CA" altLang="en-US" smtClean="0"/>
              <a:t>Module 1 * April, 2016</a:t>
            </a:r>
            <a:endParaRPr lang="en-US" altLang="en-US" dirty="0"/>
          </a:p>
        </p:txBody>
      </p:sp>
      <p:sp>
        <p:nvSpPr>
          <p:cNvPr id="3" name="Header Placeholder 2"/>
          <p:cNvSpPr>
            <a:spLocks noGrp="1"/>
          </p:cNvSpPr>
          <p:nvPr>
            <p:ph type="hdr" sz="quarter" idx="11"/>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558949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1-</a:t>
            </a:r>
            <a:fld id="{EEF8D29C-FC89-463D-AF26-3A9CA27DD56E}" type="slidenum">
              <a:rPr lang="en-US" altLang="en-US" smtClean="0"/>
              <a:pPr/>
              <a:t>25</a:t>
            </a:fld>
            <a:endParaRPr lang="en-US" altLang="en-US" dirty="0"/>
          </a:p>
        </p:txBody>
      </p:sp>
      <p:sp>
        <p:nvSpPr>
          <p:cNvPr id="349186" name="Rectangle 2"/>
          <p:cNvSpPr>
            <a:spLocks noGrp="1" noRot="1" noChangeAspect="1" noChangeArrowheads="1" noTextEdit="1"/>
          </p:cNvSpPr>
          <p:nvPr>
            <p:ph type="sldImg"/>
          </p:nvPr>
        </p:nvSpPr>
        <p:spPr>
          <a:xfrm>
            <a:off x="1303338" y="698500"/>
            <a:ext cx="4406900" cy="3486150"/>
          </a:xfrm>
          <a:ln/>
        </p:spPr>
      </p:sp>
      <p:sp>
        <p:nvSpPr>
          <p:cNvPr id="349187" name="Rectangle 3"/>
          <p:cNvSpPr>
            <a:spLocks noGrp="1" noChangeArrowheads="1"/>
          </p:cNvSpPr>
          <p:nvPr>
            <p:ph type="body" idx="1"/>
          </p:nvPr>
        </p:nvSpPr>
        <p:spPr>
          <a:xfrm>
            <a:off x="933120" y="4415270"/>
            <a:ext cx="5687035" cy="4423931"/>
          </a:xfrm>
        </p:spPr>
        <p:txBody>
          <a:bodyPr/>
          <a:lstStyle/>
          <a:p>
            <a:pPr marL="0" marR="0" indent="0" algn="l" defTabSz="914400" rtl="0" eaLnBrk="1" fontAlgn="base" latinLnBrk="0" hangingPunct="1">
              <a:lnSpc>
                <a:spcPct val="100000"/>
              </a:lnSpc>
              <a:spcBef>
                <a:spcPts val="0"/>
              </a:spcBef>
              <a:spcAft>
                <a:spcPct val="0"/>
              </a:spcAft>
              <a:buClrTx/>
              <a:buSzTx/>
              <a:buFontTx/>
              <a:buNone/>
              <a:tabLst>
                <a:tab pos="1028700" algn="l"/>
              </a:tabLst>
              <a:defRPr/>
            </a:pPr>
            <a:r>
              <a:rPr lang="en-US" altLang="en-US" sz="1200" b="1" kern="1200" dirty="0" smtClean="0">
                <a:solidFill>
                  <a:schemeClr val="tx1"/>
                </a:solidFill>
                <a:latin typeface="Tahoma" panose="020B0604030504040204" pitchFamily="34" charset="0"/>
                <a:ea typeface="+mn-ea"/>
                <a:cs typeface="+mn-cs"/>
              </a:rPr>
              <a:t>Lead: District</a:t>
            </a:r>
            <a:r>
              <a:rPr lang="en-US" altLang="en-US" sz="1200" b="1" kern="1200" baseline="0" dirty="0" smtClean="0">
                <a:solidFill>
                  <a:schemeClr val="tx1"/>
                </a:solidFill>
                <a:latin typeface="Tahoma" panose="020B0604030504040204" pitchFamily="34" charset="0"/>
                <a:ea typeface="+mn-ea"/>
                <a:cs typeface="+mn-cs"/>
              </a:rPr>
              <a:t> Manager or industry rep</a:t>
            </a:r>
            <a:endParaRPr lang="en-US" altLang="en-US" sz="1200" b="1" kern="1200" dirty="0" smtClean="0">
              <a:solidFill>
                <a:schemeClr val="tx1"/>
              </a:solidFill>
              <a:latin typeface="Tahoma" panose="020B0604030504040204" pitchFamily="34" charset="0"/>
              <a:ea typeface="+mn-ea"/>
              <a:cs typeface="+mn-cs"/>
            </a:endParaRPr>
          </a:p>
          <a:p>
            <a:pPr>
              <a:spcBef>
                <a:spcPts val="0"/>
              </a:spcBef>
            </a:pPr>
            <a:endParaRPr lang="en-US" altLang="en-US" sz="1200" dirty="0">
              <a:latin typeface="+mn-lt"/>
            </a:endParaRPr>
          </a:p>
        </p:txBody>
      </p:sp>
      <p:sp>
        <p:nvSpPr>
          <p:cNvPr id="2" name="Footer Placeholder 1"/>
          <p:cNvSpPr>
            <a:spLocks noGrp="1"/>
          </p:cNvSpPr>
          <p:nvPr>
            <p:ph type="ftr" sz="quarter" idx="10"/>
          </p:nvPr>
        </p:nvSpPr>
        <p:spPr/>
        <p:txBody>
          <a:bodyPr/>
          <a:lstStyle/>
          <a:p>
            <a:r>
              <a:rPr lang="en-CA" altLang="en-US" smtClean="0"/>
              <a:t>Module 1 * April, 2016</a:t>
            </a:r>
            <a:endParaRPr lang="en-US" altLang="en-US" dirty="0"/>
          </a:p>
        </p:txBody>
      </p:sp>
      <p:sp>
        <p:nvSpPr>
          <p:cNvPr id="3" name="Header Placeholder 2"/>
          <p:cNvSpPr>
            <a:spLocks noGrp="1"/>
          </p:cNvSpPr>
          <p:nvPr>
            <p:ph type="hdr" sz="quarter" idx="11"/>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1884632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01750" y="696913"/>
            <a:ext cx="4406900" cy="3486150"/>
          </a:xfrm>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US" altLang="en-US" sz="1200" b="1" kern="1200" dirty="0" smtClean="0">
                <a:solidFill>
                  <a:schemeClr val="tx1"/>
                </a:solidFill>
                <a:latin typeface="Tahoma" panose="020B0604030504040204" pitchFamily="34" charset="0"/>
                <a:ea typeface="+mn-ea"/>
                <a:cs typeface="+mn-cs"/>
              </a:rPr>
              <a:t>Lead: District</a:t>
            </a:r>
            <a:r>
              <a:rPr lang="en-US" altLang="en-US" sz="1200" b="1" kern="1200" baseline="0" dirty="0" smtClean="0">
                <a:solidFill>
                  <a:schemeClr val="tx1"/>
                </a:solidFill>
                <a:latin typeface="Tahoma" panose="020B0604030504040204" pitchFamily="34" charset="0"/>
                <a:ea typeface="+mn-ea"/>
                <a:cs typeface="+mn-cs"/>
              </a:rPr>
              <a:t> Manager or industry rep</a:t>
            </a:r>
            <a:endParaRPr lang="en-US" altLang="en-US" sz="1200" b="1" kern="1200" dirty="0" smtClean="0">
              <a:solidFill>
                <a:schemeClr val="tx1"/>
              </a:solidFill>
              <a:latin typeface="Tahoma" panose="020B0604030504040204" pitchFamily="34" charset="0"/>
              <a:ea typeface="+mn-ea"/>
              <a:cs typeface="+mn-cs"/>
            </a:endParaRPr>
          </a:p>
          <a:p>
            <a:endParaRPr lang="en-CA" b="1" dirty="0" smtClean="0"/>
          </a:p>
          <a:p>
            <a:pPr marL="165261" indent="-165261">
              <a:buFont typeface="Arial" panose="020B0604020202020204" pitchFamily="34" charset="0"/>
              <a:buChar char="•"/>
            </a:pPr>
            <a:r>
              <a:rPr lang="en-CA" dirty="0" smtClean="0"/>
              <a:t>The </a:t>
            </a:r>
            <a:r>
              <a:rPr lang="en-CA" dirty="0"/>
              <a:t>Act itself is only part of the framework – the “tip of the iceberg</a:t>
            </a:r>
            <a:r>
              <a:rPr lang="en-CA" dirty="0" smtClean="0"/>
              <a:t>” – there are many factors that influence the implementation of policy and law. As government, we must  be alive to them all.</a:t>
            </a:r>
            <a:endParaRPr lang="en-CA" dirty="0"/>
          </a:p>
          <a:p>
            <a:pPr marL="165261" indent="-165261">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CCBC5F86-0772-49EF-91D9-D88A7F6D36DF}" type="slidenum">
              <a:rPr lang="en-CA" smtClean="0"/>
              <a:pPr/>
              <a:t>26</a:t>
            </a:fld>
            <a:endParaRPr lang="en-CA" dirty="0"/>
          </a:p>
        </p:txBody>
      </p:sp>
    </p:spTree>
    <p:extLst>
      <p:ext uri="{BB962C8B-B14F-4D97-AF65-F5344CB8AC3E}">
        <p14:creationId xmlns:p14="http://schemas.microsoft.com/office/powerpoint/2010/main" val="4007171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a:t>
            </a:r>
            <a:r>
              <a:rPr lang="en-CA" baseline="0" dirty="0" smtClean="0"/>
              <a:t> Patrick</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27</a:t>
            </a:fld>
            <a:endParaRPr lang="en-US" altLang="en-US" dirty="0"/>
          </a:p>
        </p:txBody>
      </p:sp>
    </p:spTree>
    <p:extLst>
      <p:ext uri="{BB962C8B-B14F-4D97-AF65-F5344CB8AC3E}">
        <p14:creationId xmlns:p14="http://schemas.microsoft.com/office/powerpoint/2010/main" val="1425289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1-</a:t>
            </a:r>
            <a:fld id="{1655192E-E975-45F9-990F-AB07AD95FB37}" type="slidenum">
              <a:rPr lang="en-US" altLang="en-US" smtClean="0"/>
              <a:pPr/>
              <a:t>28</a:t>
            </a:fld>
            <a:endParaRPr lang="en-US" altLang="en-US" dirty="0"/>
          </a:p>
        </p:txBody>
      </p:sp>
      <p:sp>
        <p:nvSpPr>
          <p:cNvPr id="392194" name="Rectangle 2"/>
          <p:cNvSpPr>
            <a:spLocks noGrp="1" noRot="1" noChangeAspect="1" noChangeArrowheads="1" noTextEdit="1"/>
          </p:cNvSpPr>
          <p:nvPr>
            <p:ph type="sldImg"/>
          </p:nvPr>
        </p:nvSpPr>
        <p:spPr>
          <a:xfrm>
            <a:off x="1301750" y="698500"/>
            <a:ext cx="4406900" cy="3486150"/>
          </a:xfrm>
          <a:ln/>
        </p:spPr>
      </p:sp>
      <p:sp>
        <p:nvSpPr>
          <p:cNvPr id="392195" name="Rectangle 3"/>
          <p:cNvSpPr>
            <a:spLocks noGrp="1" noChangeArrowheads="1"/>
          </p:cNvSpPr>
          <p:nvPr>
            <p:ph type="body" idx="1"/>
          </p:nvPr>
        </p:nvSpPr>
        <p:spPr>
          <a:xfrm>
            <a:off x="933120" y="4415270"/>
            <a:ext cx="5521784" cy="4517895"/>
          </a:xfrm>
        </p:spPr>
        <p:txBody>
          <a:bodyPr/>
          <a:lstStyle/>
          <a:p>
            <a:r>
              <a:rPr lang="en-US" altLang="en-US" sz="1100" dirty="0" smtClean="0"/>
              <a:t>Lead: Patrick</a:t>
            </a:r>
            <a:endParaRPr lang="en-US" altLang="en-US" sz="1100" dirty="0"/>
          </a:p>
        </p:txBody>
      </p:sp>
      <p:sp>
        <p:nvSpPr>
          <p:cNvPr id="2" name="Footer Placeholder 1"/>
          <p:cNvSpPr>
            <a:spLocks noGrp="1"/>
          </p:cNvSpPr>
          <p:nvPr>
            <p:ph type="ftr" sz="quarter" idx="10"/>
          </p:nvPr>
        </p:nvSpPr>
        <p:spPr/>
        <p:txBody>
          <a:bodyPr/>
          <a:lstStyle/>
          <a:p>
            <a:r>
              <a:rPr lang="en-CA" altLang="en-US" smtClean="0"/>
              <a:t>Module 1 * April, 2016</a:t>
            </a:r>
            <a:endParaRPr lang="en-US" altLang="en-US" dirty="0"/>
          </a:p>
        </p:txBody>
      </p:sp>
      <p:sp>
        <p:nvSpPr>
          <p:cNvPr id="3" name="Header Placeholder 2"/>
          <p:cNvSpPr>
            <a:spLocks noGrp="1"/>
          </p:cNvSpPr>
          <p:nvPr>
            <p:ph type="hdr" sz="quarter" idx="11"/>
          </p:nvPr>
        </p:nvSpPr>
        <p:spPr/>
        <p:txBody>
          <a:bodyPr/>
          <a:lstStyle/>
          <a:p>
            <a:r>
              <a:rPr lang="en-CA" altLang="en-US" smtClean="0"/>
              <a:t>Forest Stewardship Plan Workshop (2016)</a:t>
            </a:r>
            <a:endParaRPr lang="en-US" altLang="en-US" dirty="0"/>
          </a:p>
        </p:txBody>
      </p:sp>
    </p:spTree>
    <p:extLst>
      <p:ext uri="{BB962C8B-B14F-4D97-AF65-F5344CB8AC3E}">
        <p14:creationId xmlns:p14="http://schemas.microsoft.com/office/powerpoint/2010/main" val="1863759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 Norah or proxy</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30</a:t>
            </a:fld>
            <a:endParaRPr lang="en-US" altLang="en-US" dirty="0"/>
          </a:p>
        </p:txBody>
      </p:sp>
    </p:spTree>
    <p:extLst>
      <p:ext uri="{BB962C8B-B14F-4D97-AF65-F5344CB8AC3E}">
        <p14:creationId xmlns:p14="http://schemas.microsoft.com/office/powerpoint/2010/main" val="567374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CA" dirty="0" smtClean="0"/>
              <a:t>Lead: Norah or proxy</a:t>
            </a: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31</a:t>
            </a:fld>
            <a:endParaRPr lang="en-US" altLang="en-US" dirty="0"/>
          </a:p>
        </p:txBody>
      </p:sp>
    </p:spTree>
    <p:extLst>
      <p:ext uri="{BB962C8B-B14F-4D97-AF65-F5344CB8AC3E}">
        <p14:creationId xmlns:p14="http://schemas.microsoft.com/office/powerpoint/2010/main" val="3601820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CA" dirty="0" smtClean="0"/>
              <a:t>Lead: Norah or proxy</a:t>
            </a: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32</a:t>
            </a:fld>
            <a:endParaRPr lang="en-US" altLang="en-US" dirty="0"/>
          </a:p>
        </p:txBody>
      </p:sp>
    </p:spTree>
    <p:extLst>
      <p:ext uri="{BB962C8B-B14F-4D97-AF65-F5344CB8AC3E}">
        <p14:creationId xmlns:p14="http://schemas.microsoft.com/office/powerpoint/2010/main" val="36018209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CA" dirty="0" smtClean="0"/>
              <a:t>Lead: Norah or proxy</a:t>
            </a: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33</a:t>
            </a:fld>
            <a:endParaRPr lang="en-US" altLang="en-US" dirty="0"/>
          </a:p>
        </p:txBody>
      </p:sp>
    </p:spTree>
    <p:extLst>
      <p:ext uri="{BB962C8B-B14F-4D97-AF65-F5344CB8AC3E}">
        <p14:creationId xmlns:p14="http://schemas.microsoft.com/office/powerpoint/2010/main" val="3601820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 Patrick</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34</a:t>
            </a:fld>
            <a:endParaRPr lang="en-US" altLang="en-US" dirty="0"/>
          </a:p>
        </p:txBody>
      </p:sp>
    </p:spTree>
    <p:extLst>
      <p:ext uri="{BB962C8B-B14F-4D97-AF65-F5344CB8AC3E}">
        <p14:creationId xmlns:p14="http://schemas.microsoft.com/office/powerpoint/2010/main" val="11320300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CA" dirty="0" smtClean="0"/>
              <a:t>Lead: Patrick</a:t>
            </a: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35</a:t>
            </a:fld>
            <a:endParaRPr lang="en-US" altLang="en-US" dirty="0"/>
          </a:p>
        </p:txBody>
      </p:sp>
    </p:spTree>
    <p:extLst>
      <p:ext uri="{BB962C8B-B14F-4D97-AF65-F5344CB8AC3E}">
        <p14:creationId xmlns:p14="http://schemas.microsoft.com/office/powerpoint/2010/main" val="1132030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CA" dirty="0" smtClean="0"/>
              <a:t>Lead: Patrick</a:t>
            </a: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37</a:t>
            </a:fld>
            <a:endParaRPr lang="en-US" altLang="en-US" dirty="0"/>
          </a:p>
        </p:txBody>
      </p:sp>
    </p:spTree>
    <p:extLst>
      <p:ext uri="{BB962C8B-B14F-4D97-AF65-F5344CB8AC3E}">
        <p14:creationId xmlns:p14="http://schemas.microsoft.com/office/powerpoint/2010/main" val="3513709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 Patrick</a:t>
            </a:r>
          </a:p>
          <a:p>
            <a:endParaRPr lang="en-CA" dirty="0" smtClean="0"/>
          </a:p>
          <a:p>
            <a:r>
              <a:rPr lang="en-CA" b="0" dirty="0" smtClean="0"/>
              <a:t>A few thoughts for summary:</a:t>
            </a:r>
          </a:p>
          <a:p>
            <a:pPr marL="171450" indent="-171450">
              <a:buFont typeface="Arial" panose="020B0604020202020204" pitchFamily="34" charset="0"/>
              <a:buChar char="•"/>
            </a:pPr>
            <a:r>
              <a:rPr lang="en-CA" b="0" dirty="0" smtClean="0"/>
              <a:t>We’re facing pressure to </a:t>
            </a:r>
            <a:r>
              <a:rPr lang="en-CA" b="0" i="1" dirty="0" smtClean="0"/>
              <a:t>do more</a:t>
            </a:r>
          </a:p>
          <a:p>
            <a:pPr marL="171450" indent="-171450">
              <a:buFont typeface="Arial" panose="020B0604020202020204" pitchFamily="34" charset="0"/>
              <a:buChar char="•"/>
            </a:pPr>
            <a:r>
              <a:rPr lang="en-CA" b="0" dirty="0" smtClean="0"/>
              <a:t>Chief Forester’s guidance provides </a:t>
            </a:r>
            <a:r>
              <a:rPr lang="en-CA" b="0" i="1" dirty="0" smtClean="0"/>
              <a:t>focus</a:t>
            </a:r>
            <a:r>
              <a:rPr lang="en-CA" b="0" dirty="0" smtClean="0"/>
              <a:t> for our efforts</a:t>
            </a:r>
          </a:p>
          <a:p>
            <a:pPr marL="171450" indent="-171450">
              <a:buFont typeface="Arial" panose="020B0604020202020204" pitchFamily="34" charset="0"/>
              <a:buChar char="•"/>
            </a:pPr>
            <a:r>
              <a:rPr lang="en-CA" b="0" dirty="0" smtClean="0"/>
              <a:t>The FSP is a </a:t>
            </a:r>
            <a:r>
              <a:rPr lang="en-CA" b="0" i="1" dirty="0" smtClean="0"/>
              <a:t>broad authorization </a:t>
            </a:r>
            <a:r>
              <a:rPr lang="en-CA" b="0" dirty="0" smtClean="0"/>
              <a:t>and </a:t>
            </a:r>
            <a:r>
              <a:rPr lang="en-CA" b="0" i="1" dirty="0" smtClean="0"/>
              <a:t>set of standards</a:t>
            </a:r>
          </a:p>
          <a:p>
            <a:pPr marL="171450" indent="-171450">
              <a:buFont typeface="Arial" panose="020B0604020202020204" pitchFamily="34" charset="0"/>
              <a:buChar char="•"/>
            </a:pPr>
            <a:r>
              <a:rPr lang="en-CA" b="0" dirty="0" smtClean="0"/>
              <a:t>Specific expectations for change are created through a </a:t>
            </a:r>
            <a:r>
              <a:rPr lang="en-CA" b="0" i="1" dirty="0" smtClean="0"/>
              <a:t>joint process</a:t>
            </a:r>
          </a:p>
          <a:p>
            <a:pPr marL="171450" indent="-171450">
              <a:buFont typeface="Arial" panose="020B0604020202020204" pitchFamily="34" charset="0"/>
              <a:buChar char="•"/>
            </a:pPr>
            <a:r>
              <a:rPr lang="en-CA" b="0" i="1" dirty="0" smtClean="0"/>
              <a:t>You had ideas </a:t>
            </a:r>
            <a:r>
              <a:rPr lang="en-CA" b="0" dirty="0" smtClean="0"/>
              <a:t>for your own processes</a:t>
            </a:r>
          </a:p>
          <a:p>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smtClean="0"/>
              <a:t>Version 5 * April 30,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3-</a:t>
            </a:r>
            <a:fld id="{65579743-19C2-4E54-A377-D18F2A3AE846}" type="slidenum">
              <a:rPr lang="en-US" altLang="en-US" smtClean="0"/>
              <a:pPr/>
              <a:t>39</a:t>
            </a:fld>
            <a:endParaRPr lang="en-US" altLang="en-US" dirty="0"/>
          </a:p>
        </p:txBody>
      </p:sp>
    </p:spTree>
    <p:extLst>
      <p:ext uri="{BB962C8B-B14F-4D97-AF65-F5344CB8AC3E}">
        <p14:creationId xmlns:p14="http://schemas.microsoft.com/office/powerpoint/2010/main" val="670059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 Patrick</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41</a:t>
            </a:fld>
            <a:endParaRPr lang="en-US" altLang="en-US" dirty="0"/>
          </a:p>
        </p:txBody>
      </p:sp>
    </p:spTree>
    <p:extLst>
      <p:ext uri="{BB962C8B-B14F-4D97-AF65-F5344CB8AC3E}">
        <p14:creationId xmlns:p14="http://schemas.microsoft.com/office/powerpoint/2010/main" val="1305456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3-</a:t>
            </a:r>
            <a:fld id="{AE3761D1-28E6-4859-A771-EEBEB2B75052}" type="slidenum">
              <a:rPr lang="en-US" altLang="en-US" smtClean="0"/>
              <a:pPr/>
              <a:t>42</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r>
              <a:rPr lang="en-CA" altLang="en-US" sz="1100" b="1" dirty="0" smtClean="0">
                <a:solidFill>
                  <a:srgbClr val="000000"/>
                </a:solidFill>
                <a:cs typeface="Times New Roman" panose="02020603050405020304" pitchFamily="18" charset="0"/>
              </a:rPr>
              <a:t>Lead: FLNRO</a:t>
            </a:r>
            <a:r>
              <a:rPr lang="en-CA" altLang="en-US" sz="1100" b="1" baseline="0" dirty="0" smtClean="0">
                <a:solidFill>
                  <a:srgbClr val="000000"/>
                </a:solidFill>
                <a:cs typeface="Times New Roman" panose="02020603050405020304" pitchFamily="18" charset="0"/>
              </a:rPr>
              <a:t> technical rep</a:t>
            </a:r>
          </a:p>
          <a:p>
            <a:endParaRPr lang="en-CA" altLang="en-US" sz="1100" b="1" baseline="0" dirty="0" smtClean="0">
              <a:solidFill>
                <a:srgbClr val="000000"/>
              </a:solidFill>
              <a:cs typeface="Times New Roman" panose="02020603050405020304" pitchFamily="18" charset="0"/>
            </a:endParaRPr>
          </a:p>
          <a:p>
            <a:r>
              <a:rPr lang="en-CA" altLang="en-US" sz="1100" b="1" dirty="0" smtClean="0">
                <a:solidFill>
                  <a:srgbClr val="000000"/>
                </a:solidFill>
                <a:cs typeface="Times New Roman" panose="02020603050405020304" pitchFamily="18" charset="0"/>
              </a:rPr>
              <a:t>The preparation of proposed </a:t>
            </a:r>
            <a:r>
              <a:rPr lang="en-CA" altLang="en-US" sz="1100" b="1" dirty="0">
                <a:solidFill>
                  <a:srgbClr val="000000"/>
                </a:solidFill>
                <a:cs typeface="Times New Roman" panose="02020603050405020304" pitchFamily="18" charset="0"/>
              </a:rPr>
              <a:t>stocking standards </a:t>
            </a:r>
            <a:r>
              <a:rPr lang="en-CA" altLang="en-US" sz="1100" b="1" dirty="0" smtClean="0">
                <a:solidFill>
                  <a:srgbClr val="000000"/>
                </a:solidFill>
                <a:cs typeface="Times New Roman" panose="02020603050405020304" pitchFamily="18" charset="0"/>
              </a:rPr>
              <a:t>for </a:t>
            </a:r>
            <a:r>
              <a:rPr lang="en-CA" altLang="en-US" sz="1100" b="1" dirty="0">
                <a:solidFill>
                  <a:srgbClr val="000000"/>
                </a:solidFill>
                <a:cs typeface="Times New Roman" panose="02020603050405020304" pitchFamily="18" charset="0"/>
              </a:rPr>
              <a:t>your </a:t>
            </a:r>
            <a:r>
              <a:rPr lang="en-CA" altLang="en-US" sz="1100" b="1" dirty="0" smtClean="0">
                <a:solidFill>
                  <a:srgbClr val="000000"/>
                </a:solidFill>
                <a:cs typeface="Times New Roman" panose="02020603050405020304" pitchFamily="18" charset="0"/>
              </a:rPr>
              <a:t>plan</a:t>
            </a:r>
            <a:endParaRPr lang="en-CA" altLang="en-US" sz="1100" b="1" dirty="0">
              <a:solidFill>
                <a:srgbClr val="000000"/>
              </a:solidFill>
              <a:cs typeface="Times New Roman" panose="02020603050405020304" pitchFamily="18" charset="0"/>
            </a:endParaRPr>
          </a:p>
          <a:p>
            <a:pPr marL="164215" indent="-164215">
              <a:buFont typeface="Arial" panose="020B0604020202020204" pitchFamily="34" charset="0"/>
              <a:buChar char="•"/>
            </a:pPr>
            <a:r>
              <a:rPr lang="en-US" sz="1100" b="0" dirty="0"/>
              <a:t>Review </a:t>
            </a:r>
            <a:r>
              <a:rPr lang="en-US" sz="1100" b="0" dirty="0" smtClean="0"/>
              <a:t>regulatory context of </a:t>
            </a:r>
            <a:r>
              <a:rPr lang="en-US" sz="1100" b="0" dirty="0"/>
              <a:t>stocking standards in the </a:t>
            </a:r>
            <a:r>
              <a:rPr lang="en-US" sz="1100" b="0" dirty="0" smtClean="0"/>
              <a:t>FSP</a:t>
            </a:r>
            <a:endParaRPr lang="en-CA" sz="1100" b="0" dirty="0"/>
          </a:p>
          <a:p>
            <a:pPr marL="164215" indent="-164215">
              <a:buFont typeface="Arial" panose="020B0604020202020204" pitchFamily="34" charset="0"/>
              <a:buChar char="•"/>
            </a:pPr>
            <a:r>
              <a:rPr lang="en-US" sz="1100" b="0" dirty="0" smtClean="0"/>
              <a:t>Discuss situations </a:t>
            </a:r>
            <a:r>
              <a:rPr lang="en-US" sz="1100" b="0" dirty="0"/>
              <a:t>and circumstances as to where and when </a:t>
            </a:r>
            <a:r>
              <a:rPr lang="en-US" sz="1100" b="0" dirty="0" smtClean="0"/>
              <a:t>unique</a:t>
            </a:r>
            <a:r>
              <a:rPr lang="en-US" sz="1100" b="0" baseline="0" dirty="0" smtClean="0"/>
              <a:t> </a:t>
            </a:r>
            <a:r>
              <a:rPr lang="en-US" sz="1100" b="0" dirty="0" smtClean="0"/>
              <a:t>stocking </a:t>
            </a:r>
            <a:r>
              <a:rPr lang="en-US" sz="1100" b="0" dirty="0"/>
              <a:t>standards will be </a:t>
            </a:r>
            <a:r>
              <a:rPr lang="en-US" sz="1100" b="0" dirty="0" smtClean="0"/>
              <a:t>applied</a:t>
            </a:r>
            <a:endParaRPr lang="en-CA" sz="1100" b="0" dirty="0"/>
          </a:p>
          <a:p>
            <a:pPr marL="164215" indent="-164215">
              <a:buFont typeface="Arial" panose="020B0604020202020204" pitchFamily="34" charset="0"/>
              <a:buChar char="•"/>
            </a:pPr>
            <a:r>
              <a:rPr lang="en-US" sz="1100" b="0" dirty="0"/>
              <a:t>Role of the factors in proposing stocking standards. </a:t>
            </a:r>
            <a:endParaRPr lang="en-CA" sz="1100" b="0" dirty="0"/>
          </a:p>
          <a:p>
            <a:pPr marL="164215" indent="-164215">
              <a:buFont typeface="Arial" panose="020B0604020202020204" pitchFamily="34" charset="0"/>
              <a:buChar char="•"/>
            </a:pPr>
            <a:r>
              <a:rPr lang="en-US" sz="1100" b="0" dirty="0" smtClean="0"/>
              <a:t>Government</a:t>
            </a:r>
            <a:r>
              <a:rPr lang="en-US" sz="1100" b="0" baseline="0" dirty="0" smtClean="0"/>
              <a:t> expectations for acceptable proposed s</a:t>
            </a:r>
            <a:r>
              <a:rPr lang="en-US" sz="1100" b="0" dirty="0" smtClean="0"/>
              <a:t>tocking </a:t>
            </a:r>
            <a:r>
              <a:rPr lang="en-US" sz="1100" b="0" dirty="0"/>
              <a:t>standards.</a:t>
            </a:r>
            <a:endParaRPr lang="en-CA" sz="1100" b="0" dirty="0"/>
          </a:p>
          <a:p>
            <a:pPr marL="164215" indent="-164215">
              <a:buFont typeface="Arial" panose="020B0604020202020204" pitchFamily="34" charset="0"/>
              <a:buChar char="•"/>
            </a:pPr>
            <a:r>
              <a:rPr lang="en-CA" sz="1100" b="0" dirty="0" smtClean="0"/>
              <a:t>Resources to support the development of stocking standards</a:t>
            </a:r>
            <a:endParaRPr lang="en-CA" sz="1100" b="0" dirty="0"/>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17689150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4212" y="4415791"/>
            <a:ext cx="5520691" cy="4347209"/>
          </a:xfrm>
        </p:spPr>
        <p:txBody>
          <a:bodyPr/>
          <a:lstStyle/>
          <a:p>
            <a:r>
              <a:rPr lang="en-CA" altLang="en-US" sz="1050" b="1" dirty="0" smtClean="0">
                <a:solidFill>
                  <a:srgbClr val="000000"/>
                </a:solidFill>
                <a:cs typeface="Times New Roman" panose="02020603050405020304" pitchFamily="18" charset="0"/>
              </a:rPr>
              <a:t>Lead: FLNRO</a:t>
            </a:r>
            <a:r>
              <a:rPr lang="en-CA" altLang="en-US" sz="1050" b="1" baseline="0" dirty="0" smtClean="0">
                <a:solidFill>
                  <a:srgbClr val="000000"/>
                </a:solidFill>
                <a:cs typeface="Times New Roman" panose="02020603050405020304" pitchFamily="18" charset="0"/>
              </a:rPr>
              <a:t> technical rep</a:t>
            </a:r>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43</a:t>
            </a:fld>
            <a:endParaRPr lang="en-US" altLang="en-US" dirty="0"/>
          </a:p>
        </p:txBody>
      </p:sp>
    </p:spTree>
    <p:extLst>
      <p:ext uri="{BB962C8B-B14F-4D97-AF65-F5344CB8AC3E}">
        <p14:creationId xmlns:p14="http://schemas.microsoft.com/office/powerpoint/2010/main" val="31551139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527AAED-FBCC-41E0-B04D-BCF4843E5D08}" type="slidenum">
              <a:rPr lang="en-US" altLang="en-US" smtClean="0"/>
              <a:pPr/>
              <a:t>44</a:t>
            </a:fld>
            <a:endParaRPr lang="en-US" altLang="en-US" smtClean="0"/>
          </a:p>
        </p:txBody>
      </p:sp>
      <p:sp>
        <p:nvSpPr>
          <p:cNvPr id="83971" name="Rectangle 2"/>
          <p:cNvSpPr>
            <a:spLocks noGrp="1" noRot="1" noChangeAspect="1" noChangeArrowheads="1" noTextEdit="1"/>
          </p:cNvSpPr>
          <p:nvPr>
            <p:ph type="sldImg"/>
          </p:nvPr>
        </p:nvSpPr>
        <p:spPr>
          <a:xfrm>
            <a:off x="1301750" y="696913"/>
            <a:ext cx="4406900" cy="3486150"/>
          </a:xfrm>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r>
              <a:rPr lang="en-CA" altLang="en-US" sz="1200" b="1" dirty="0" smtClean="0">
                <a:solidFill>
                  <a:srgbClr val="000000"/>
                </a:solidFill>
                <a:cs typeface="Times New Roman" panose="02020603050405020304" pitchFamily="18" charset="0"/>
              </a:rPr>
              <a:t>Lead: FLNRO</a:t>
            </a:r>
            <a:r>
              <a:rPr lang="en-CA" altLang="en-US" sz="1200" b="1" baseline="0" dirty="0" smtClean="0">
                <a:solidFill>
                  <a:srgbClr val="000000"/>
                </a:solidFill>
                <a:cs typeface="Times New Roman" panose="02020603050405020304" pitchFamily="18" charset="0"/>
              </a:rPr>
              <a:t> technical rep</a:t>
            </a:r>
          </a:p>
        </p:txBody>
      </p:sp>
    </p:spTree>
    <p:extLst>
      <p:ext uri="{BB962C8B-B14F-4D97-AF65-F5344CB8AC3E}">
        <p14:creationId xmlns:p14="http://schemas.microsoft.com/office/powerpoint/2010/main" val="32345233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4212" y="4415791"/>
            <a:ext cx="5520691" cy="4347209"/>
          </a:xfrm>
        </p:spPr>
        <p:txBody>
          <a:bodyPr/>
          <a:lstStyle/>
          <a:p>
            <a:pPr marL="0" marR="0" indent="0" algn="l" defTabSz="914400" rtl="0" eaLnBrk="1" fontAlgn="base" latinLnBrk="0" hangingPunct="1">
              <a:lnSpc>
                <a:spcPct val="100000"/>
              </a:lnSpc>
              <a:spcBef>
                <a:spcPct val="30000"/>
              </a:spcBef>
              <a:spcAft>
                <a:spcPct val="0"/>
              </a:spcAft>
              <a:buClrTx/>
              <a:buSzTx/>
              <a:buFont typeface="Wingdings" panose="05000000000000000000" pitchFamily="2" charset="2"/>
              <a:buNone/>
              <a:tabLst>
                <a:tab pos="1028700" algn="l"/>
              </a:tabLst>
              <a:defRPr/>
            </a:pPr>
            <a:r>
              <a:rPr lang="en-CA" altLang="en-US" sz="1200" b="1" dirty="0" smtClean="0">
                <a:solidFill>
                  <a:srgbClr val="000000"/>
                </a:solidFill>
                <a:cs typeface="Times New Roman" panose="02020603050405020304" pitchFamily="18" charset="0"/>
              </a:rPr>
              <a:t>Lead: FLNRO</a:t>
            </a:r>
            <a:r>
              <a:rPr lang="en-CA" altLang="en-US" sz="1200" b="1" baseline="0" dirty="0" smtClean="0">
                <a:solidFill>
                  <a:srgbClr val="000000"/>
                </a:solidFill>
                <a:cs typeface="Times New Roman" panose="02020603050405020304" pitchFamily="18" charset="0"/>
              </a:rPr>
              <a:t> technical rep</a:t>
            </a:r>
          </a:p>
          <a:p>
            <a:pPr marL="171450" indent="-171450">
              <a:buFont typeface="Wingdings" panose="05000000000000000000" pitchFamily="2" charset="2"/>
              <a:buChar char="Ø"/>
            </a:pPr>
            <a:endParaRPr lang="en-CA" b="1" baseline="0"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45</a:t>
            </a:fld>
            <a:endParaRPr lang="en-US" altLang="en-US" dirty="0"/>
          </a:p>
        </p:txBody>
      </p:sp>
    </p:spTree>
    <p:extLst>
      <p:ext uri="{BB962C8B-B14F-4D97-AF65-F5344CB8AC3E}">
        <p14:creationId xmlns:p14="http://schemas.microsoft.com/office/powerpoint/2010/main" val="31551139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4212" y="4415791"/>
            <a:ext cx="5520691" cy="4347209"/>
          </a:xfrm>
        </p:spPr>
        <p:txBody>
          <a:bodyPr/>
          <a:lstStyle/>
          <a:p>
            <a:r>
              <a:rPr lang="en-CA" b="1" baseline="0" dirty="0" smtClean="0"/>
              <a:t>Lead: Patrick</a:t>
            </a:r>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46</a:t>
            </a:fld>
            <a:endParaRPr lang="en-US" altLang="en-US" dirty="0"/>
          </a:p>
        </p:txBody>
      </p:sp>
    </p:spTree>
    <p:extLst>
      <p:ext uri="{BB962C8B-B14F-4D97-AF65-F5344CB8AC3E}">
        <p14:creationId xmlns:p14="http://schemas.microsoft.com/office/powerpoint/2010/main" val="23652125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3-</a:t>
            </a:r>
            <a:fld id="{AE3761D1-28E6-4859-A771-EEBEB2B75052}" type="slidenum">
              <a:rPr lang="en-US" altLang="en-US" smtClean="0"/>
              <a:pPr/>
              <a:t>47</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r>
              <a:rPr lang="en-CA" altLang="en-US" sz="1100" b="1" dirty="0" smtClean="0">
                <a:solidFill>
                  <a:srgbClr val="000000"/>
                </a:solidFill>
                <a:cs typeface="Times New Roman" panose="02020603050405020304" pitchFamily="18" charset="0"/>
              </a:rPr>
              <a:t>Lead:</a:t>
            </a:r>
            <a:r>
              <a:rPr lang="en-CA" altLang="en-US" sz="1100" b="1" baseline="0" dirty="0" smtClean="0">
                <a:solidFill>
                  <a:srgbClr val="000000"/>
                </a:solidFill>
                <a:cs typeface="Times New Roman" panose="02020603050405020304" pitchFamily="18" charset="0"/>
              </a:rPr>
              <a:t> Patrick</a:t>
            </a:r>
            <a:endParaRPr lang="en-US" sz="1100" b="0" dirty="0"/>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1087042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Lead: Patrick</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smtClean="0"/>
              <a:t>Version 5 * April 30,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3-</a:t>
            </a:r>
            <a:fld id="{65579743-19C2-4E54-A377-D18F2A3AE846}" type="slidenum">
              <a:rPr lang="en-US" altLang="en-US" smtClean="0"/>
              <a:pPr/>
              <a:t>48</a:t>
            </a:fld>
            <a:endParaRPr lang="en-US" altLang="en-US" dirty="0"/>
          </a:p>
        </p:txBody>
      </p:sp>
    </p:spTree>
    <p:extLst>
      <p:ext uri="{BB962C8B-B14F-4D97-AF65-F5344CB8AC3E}">
        <p14:creationId xmlns:p14="http://schemas.microsoft.com/office/powerpoint/2010/main" val="33152388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4213" y="4415791"/>
            <a:ext cx="5141976" cy="4347209"/>
          </a:xfrm>
        </p:spPr>
        <p:txBody>
          <a:bodyPr/>
          <a:lstStyle/>
          <a:p>
            <a:r>
              <a:rPr lang="en-CA" sz="1000" dirty="0" smtClean="0"/>
              <a:t>Lead:</a:t>
            </a:r>
            <a:r>
              <a:rPr lang="en-CA" sz="1000" baseline="0" dirty="0" smtClean="0"/>
              <a:t> Patrick</a:t>
            </a:r>
            <a:endParaRPr lang="en-CA" sz="1000"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49</a:t>
            </a:fld>
            <a:endParaRPr lang="en-US" altLang="en-US" dirty="0"/>
          </a:p>
        </p:txBody>
      </p:sp>
    </p:spTree>
    <p:extLst>
      <p:ext uri="{BB962C8B-B14F-4D97-AF65-F5344CB8AC3E}">
        <p14:creationId xmlns:p14="http://schemas.microsoft.com/office/powerpoint/2010/main" val="26575206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t>Lead:</a:t>
            </a:r>
            <a:r>
              <a:rPr lang="en-CA" sz="1200" baseline="0" dirty="0" smtClean="0"/>
              <a:t> Patrick (or FLNRO rep?)</a:t>
            </a:r>
            <a:endParaRPr lang="en-CA" sz="1200"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50</a:t>
            </a:fld>
            <a:endParaRPr lang="en-US" altLang="en-US" dirty="0"/>
          </a:p>
        </p:txBody>
      </p:sp>
    </p:spTree>
    <p:extLst>
      <p:ext uri="{BB962C8B-B14F-4D97-AF65-F5344CB8AC3E}">
        <p14:creationId xmlns:p14="http://schemas.microsoft.com/office/powerpoint/2010/main" val="26278655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t>Lead:</a:t>
            </a:r>
            <a:r>
              <a:rPr lang="en-CA" sz="1200" baseline="0" dirty="0" smtClean="0"/>
              <a:t> Patrick (or FLNRO rep?)</a:t>
            </a:r>
            <a:endParaRPr lang="en-CA" sz="1200" dirty="0" smtClean="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51</a:t>
            </a:fld>
            <a:endParaRPr lang="en-US" altLang="en-US" dirty="0"/>
          </a:p>
        </p:txBody>
      </p:sp>
    </p:spTree>
    <p:extLst>
      <p:ext uri="{BB962C8B-B14F-4D97-AF65-F5344CB8AC3E}">
        <p14:creationId xmlns:p14="http://schemas.microsoft.com/office/powerpoint/2010/main" val="21149880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3-</a:t>
            </a:r>
            <a:fld id="{D8115287-CEFC-48D6-9343-DC4D87AECF51}" type="slidenum">
              <a:rPr lang="en-US" altLang="en-US" smtClean="0"/>
              <a:pPr/>
              <a:t>52</a:t>
            </a:fld>
            <a:endParaRPr lang="en-US" altLang="en-US" dirty="0"/>
          </a:p>
        </p:txBody>
      </p:sp>
      <p:sp>
        <p:nvSpPr>
          <p:cNvPr id="436226" name="Rectangle 2"/>
          <p:cNvSpPr>
            <a:spLocks noGrp="1" noRot="1" noChangeAspect="1" noChangeArrowheads="1" noTextEdit="1"/>
          </p:cNvSpPr>
          <p:nvPr>
            <p:ph type="sldImg"/>
          </p:nvPr>
        </p:nvSpPr>
        <p:spPr>
          <a:ln/>
        </p:spPr>
      </p:sp>
      <p:sp>
        <p:nvSpPr>
          <p:cNvPr id="436227" name="Rectangle 3"/>
          <p:cNvSpPr>
            <a:spLocks noGrp="1" noChangeArrowheads="1"/>
          </p:cNvSpPr>
          <p:nvPr>
            <p:ph type="body" idx="1"/>
          </p:nvPr>
        </p:nvSpPr>
        <p:spPr>
          <a:xfrm>
            <a:off x="934213" y="4415791"/>
            <a:ext cx="5141976" cy="4347209"/>
          </a:xfrm>
        </p:spPr>
        <p:txBody>
          <a:bodyPr/>
          <a:lstStyle/>
          <a:p>
            <a:r>
              <a:rPr lang="en-US" altLang="en-US" dirty="0" smtClean="0"/>
              <a:t>Results and</a:t>
            </a:r>
            <a:r>
              <a:rPr lang="en-US" altLang="en-US" baseline="0" dirty="0" smtClean="0"/>
              <a:t> strategies must be measureable or verifiable as stated in the legislation. </a:t>
            </a:r>
          </a:p>
          <a:p>
            <a:pPr marL="226800" indent="-226800">
              <a:buFont typeface="Wingdings" panose="05000000000000000000" pitchFamily="2" charset="2"/>
              <a:buChar char="Ø"/>
            </a:pPr>
            <a:r>
              <a:rPr lang="en-US" altLang="en-US" b="0" dirty="0" smtClean="0"/>
              <a:t>To </a:t>
            </a:r>
            <a:r>
              <a:rPr lang="en-US" altLang="en-US" b="0" dirty="0"/>
              <a:t>draft a result or strategy that it is measurable or verifiable, you should address the following essential elements with data or information that can be used to determine if the outcome has been achieved (e.g., may </a:t>
            </a:r>
            <a:r>
              <a:rPr lang="en-US" altLang="en-US" b="0" dirty="0" smtClean="0"/>
              <a:t>involve quantifiable</a:t>
            </a:r>
            <a:r>
              <a:rPr lang="en-US" altLang="en-US" b="0" baseline="0" dirty="0" smtClean="0"/>
              <a:t> attributes </a:t>
            </a:r>
            <a:r>
              <a:rPr lang="en-US" altLang="en-US" b="0" dirty="0" smtClean="0"/>
              <a:t>that </a:t>
            </a:r>
            <a:r>
              <a:rPr lang="en-US" altLang="en-US" b="0" dirty="0"/>
              <a:t>can be </a:t>
            </a:r>
            <a:r>
              <a:rPr lang="en-US" altLang="en-US" b="0" dirty="0" smtClean="0"/>
              <a:t>reported, or clearly</a:t>
            </a:r>
            <a:r>
              <a:rPr lang="en-US" altLang="en-US" b="0" baseline="0" dirty="0" smtClean="0"/>
              <a:t> defined conditions that can be </a:t>
            </a:r>
            <a:r>
              <a:rPr lang="en-US" altLang="en-US" b="0" dirty="0" smtClean="0"/>
              <a:t>examined</a:t>
            </a:r>
            <a:r>
              <a:rPr lang="en-US" altLang="en-US" b="0" baseline="0" dirty="0" smtClean="0"/>
              <a:t> or </a:t>
            </a:r>
            <a:r>
              <a:rPr lang="en-US" altLang="en-US" b="0" dirty="0" smtClean="0"/>
              <a:t>demonstrated to exist)</a:t>
            </a:r>
          </a:p>
          <a:p>
            <a:pPr marL="226800" indent="-226800">
              <a:buFont typeface="Wingdings" panose="05000000000000000000" pitchFamily="2" charset="2"/>
              <a:buChar char="Ø"/>
            </a:pPr>
            <a:r>
              <a:rPr lang="en-US" altLang="en-US" b="0" dirty="0" smtClean="0"/>
              <a:t>The </a:t>
            </a:r>
            <a:r>
              <a:rPr lang="en-US" altLang="en-US" b="0" dirty="0"/>
              <a:t>essential elements </a:t>
            </a:r>
            <a:r>
              <a:rPr lang="en-US" altLang="en-US" b="0" dirty="0" smtClean="0"/>
              <a:t>are:</a:t>
            </a:r>
            <a:endParaRPr lang="en-US" altLang="en-US" b="0" dirty="0"/>
          </a:p>
          <a:p>
            <a:pPr marL="705600" lvl="1" indent="-226800"/>
            <a:r>
              <a:rPr lang="en-US" altLang="en-US" sz="1100" dirty="0"/>
              <a:t>Who is doing it</a:t>
            </a:r>
          </a:p>
          <a:p>
            <a:pPr marL="705600" lvl="1" indent="-226800"/>
            <a:r>
              <a:rPr lang="en-US" altLang="en-US" sz="1100" dirty="0"/>
              <a:t>What is being done</a:t>
            </a:r>
          </a:p>
          <a:p>
            <a:pPr marL="705600" lvl="1" indent="-226800"/>
            <a:r>
              <a:rPr lang="en-US" altLang="en-US" sz="1100" dirty="0"/>
              <a:t>Where will it occur</a:t>
            </a:r>
          </a:p>
          <a:p>
            <a:pPr marL="705600" lvl="1" indent="-226800"/>
            <a:r>
              <a:rPr lang="en-US" altLang="en-US" sz="1100" dirty="0"/>
              <a:t>When will it occur </a:t>
            </a:r>
          </a:p>
          <a:p>
            <a:endParaRPr lang="en-US" altLang="en-US" b="0" dirty="0" smtClean="0"/>
          </a:p>
          <a:p>
            <a:r>
              <a:rPr lang="en-US" altLang="en-US" b="0" dirty="0" smtClean="0"/>
              <a:t>CF: “</a:t>
            </a:r>
            <a:r>
              <a:rPr lang="en-CA" altLang="en-US" b="0" dirty="0" smtClean="0"/>
              <a:t>Default practices should not be modified or they are no longer defaults. Default practices listed in the Forest Planning and Practices Regulation must be either followed as-written, or alternate results and/or strategies that better meet local conditions should be proposed.”</a:t>
            </a:r>
          </a:p>
          <a:p>
            <a:endParaRPr lang="en-CA" altLang="en-US" b="0" dirty="0" smtClean="0"/>
          </a:p>
          <a:p>
            <a:r>
              <a:rPr lang="en-CA" altLang="en-US" b="0" dirty="0" smtClean="0"/>
              <a:t>CF: “Where a result or strategy is proposed in an FSP, the plan should clearly indicate which option (result or strategy) has been selected and how it will be measured or verified. Adhering to the guidance set out in C&amp;E Bulletin 12 will improve the measurability of results and the verifiability of strategies in FSPs.”</a:t>
            </a:r>
            <a:endParaRPr lang="en-US" altLang="en-US" b="0" dirty="0" smtClean="0"/>
          </a:p>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endParaRPr lang="en-US" altLang="en-US" b="0" dirty="0" smtClean="0"/>
          </a:p>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US" altLang="en-US" b="0" dirty="0" smtClean="0"/>
              <a:t>C&amp;E Program Staff Bulletin # 12 available on the FRPA Bulletin website – Can be found by Googling</a:t>
            </a:r>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34096733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the context of FRPA implementation,</a:t>
            </a:r>
            <a:r>
              <a:rPr lang="en-CA" baseline="0" dirty="0" smtClean="0"/>
              <a:t> t</a:t>
            </a:r>
            <a:r>
              <a:rPr lang="en-CA" dirty="0" smtClean="0"/>
              <a:t>he term ‘innovation’ generally</a:t>
            </a:r>
            <a:r>
              <a:rPr lang="en-CA" baseline="0" dirty="0" smtClean="0"/>
              <a:t> applies to ‘alternative’ results and strategies that significantly differ from default practices. These are the key characteristics of innovation.</a:t>
            </a:r>
          </a:p>
          <a:p>
            <a:endParaRPr lang="en-CA" baseline="0" dirty="0" smtClean="0"/>
          </a:p>
          <a:p>
            <a:r>
              <a:rPr lang="en-CA" baseline="0" dirty="0" smtClean="0"/>
              <a:t>Innovation also applies to other operational commitments in FSPs, such as stocking standards that deviate from the Chief Forester’s Reference Guide or district policies (stocking standard defaults). Under a changing climate, alternative stocking standards will be proposed more often to address maladaptation, drought, fire resiliency, and emerging forest health issues.</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 (2016)</a:t>
            </a:r>
            <a:endParaRPr lang="en-US" altLang="en-US" dirty="0"/>
          </a:p>
        </p:txBody>
      </p:sp>
      <p:sp>
        <p:nvSpPr>
          <p:cNvPr id="5" name="Footer Placeholder 4"/>
          <p:cNvSpPr>
            <a:spLocks noGrp="1"/>
          </p:cNvSpPr>
          <p:nvPr>
            <p:ph type="ftr" sz="quarter" idx="11"/>
          </p:nvPr>
        </p:nvSpPr>
        <p:spPr/>
        <p:txBody>
          <a:bodyPr/>
          <a:lstStyle/>
          <a:p>
            <a:r>
              <a:rPr lang="en-CA" altLang="en-US" smtClean="0"/>
              <a:t>Module 1 * April,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1-</a:t>
            </a:r>
            <a:fld id="{65579743-19C2-4E54-A377-D18F2A3AE846}" type="slidenum">
              <a:rPr lang="en-US" altLang="en-US" smtClean="0"/>
              <a:pPr/>
              <a:t>53</a:t>
            </a:fld>
            <a:endParaRPr lang="en-US" altLang="en-US" dirty="0"/>
          </a:p>
        </p:txBody>
      </p:sp>
    </p:spTree>
    <p:extLst>
      <p:ext uri="{BB962C8B-B14F-4D97-AF65-F5344CB8AC3E}">
        <p14:creationId xmlns:p14="http://schemas.microsoft.com/office/powerpoint/2010/main" val="37975528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3-</a:t>
            </a:r>
            <a:fld id="{AE3761D1-28E6-4859-A771-EEBEB2B75052}" type="slidenum">
              <a:rPr lang="en-US" altLang="en-US" smtClean="0"/>
              <a:pPr/>
              <a:t>58</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r>
              <a:rPr lang="en-CA" sz="1100" b="1" baseline="0" dirty="0" smtClean="0"/>
              <a:t>Lead: Patrick</a:t>
            </a:r>
            <a:endParaRPr lang="en-CA" sz="1100" b="0" dirty="0"/>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3022752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baseline="0" dirty="0" smtClean="0"/>
              <a:t>Lead: Patrick</a:t>
            </a:r>
            <a:endParaRPr lang="en-CA" dirty="0"/>
          </a:p>
        </p:txBody>
      </p:sp>
      <p:sp>
        <p:nvSpPr>
          <p:cNvPr id="4" name="Header Placeholder 3"/>
          <p:cNvSpPr>
            <a:spLocks noGrp="1"/>
          </p:cNvSpPr>
          <p:nvPr>
            <p:ph type="hdr" sz="quarter" idx="10"/>
          </p:nvPr>
        </p:nvSpPr>
        <p:spPr/>
        <p:txBody>
          <a:bodyPr/>
          <a:lstStyle/>
          <a:p>
            <a:r>
              <a:rPr lang="en-CA" altLang="en-US"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smtClean="0"/>
              <a:t>Version 5 * April 30, 2016</a:t>
            </a:r>
            <a:endParaRPr lang="en-US" altLang="en-US" dirty="0"/>
          </a:p>
        </p:txBody>
      </p:sp>
      <p:sp>
        <p:nvSpPr>
          <p:cNvPr id="6" name="Slide Number Placeholder 5"/>
          <p:cNvSpPr>
            <a:spLocks noGrp="1"/>
          </p:cNvSpPr>
          <p:nvPr>
            <p:ph type="sldNum" sz="quarter" idx="12"/>
          </p:nvPr>
        </p:nvSpPr>
        <p:spPr/>
        <p:txBody>
          <a:bodyPr/>
          <a:lstStyle/>
          <a:p>
            <a:r>
              <a:rPr lang="en-US" altLang="en-US" smtClean="0"/>
              <a:t>3-</a:t>
            </a:r>
            <a:fld id="{65579743-19C2-4E54-A377-D18F2A3AE846}" type="slidenum">
              <a:rPr lang="en-US" altLang="en-US" smtClean="0"/>
              <a:pPr/>
              <a:t>59</a:t>
            </a:fld>
            <a:endParaRPr lang="en-US" altLang="en-US" dirty="0"/>
          </a:p>
        </p:txBody>
      </p:sp>
    </p:spTree>
    <p:extLst>
      <p:ext uri="{BB962C8B-B14F-4D97-AF65-F5344CB8AC3E}">
        <p14:creationId xmlns:p14="http://schemas.microsoft.com/office/powerpoint/2010/main" val="40789517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3120" y="4415269"/>
            <a:ext cx="5142528" cy="4416311"/>
          </a:xfrm>
        </p:spPr>
        <p:txBody>
          <a:bodyPr/>
          <a:lstStyle/>
          <a:p>
            <a:r>
              <a:rPr lang="en-CA" sz="1000" b="1" baseline="0" dirty="0" smtClean="0"/>
              <a:t>Lead: Patrick</a:t>
            </a:r>
            <a:endParaRPr lang="en-CA" sz="1100" b="0"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60</a:t>
            </a:fld>
            <a:endParaRPr lang="en-US" altLang="en-US" dirty="0"/>
          </a:p>
        </p:txBody>
      </p:sp>
    </p:spTree>
    <p:extLst>
      <p:ext uri="{BB962C8B-B14F-4D97-AF65-F5344CB8AC3E}">
        <p14:creationId xmlns:p14="http://schemas.microsoft.com/office/powerpoint/2010/main" val="4304614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3-</a:t>
            </a:r>
            <a:fld id="{AE3761D1-28E6-4859-A771-EEBEB2B75052}" type="slidenum">
              <a:rPr lang="en-US" altLang="en-US" smtClean="0"/>
              <a:pPr/>
              <a:t>61</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a:xfrm>
            <a:off x="933120" y="4415269"/>
            <a:ext cx="5142528" cy="4416311"/>
          </a:xfrm>
        </p:spPr>
        <p:txBody>
          <a:bodyPr/>
          <a:lstStyle/>
          <a:p>
            <a:r>
              <a:rPr lang="en-CA" sz="1100" b="1" baseline="0" dirty="0" smtClean="0"/>
              <a:t>Lead: Patrick</a:t>
            </a:r>
            <a:endParaRPr lang="en-CA" sz="1100" b="0" dirty="0"/>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37907731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3120" y="4415270"/>
            <a:ext cx="5142528" cy="4184907"/>
          </a:xfrm>
        </p:spPr>
        <p:txBody>
          <a:bodyPr/>
          <a:lstStyle/>
          <a:p>
            <a:r>
              <a:rPr lang="en-CA" sz="1000" dirty="0" smtClean="0"/>
              <a:t>Lead:</a:t>
            </a:r>
            <a:r>
              <a:rPr lang="en-CA" sz="1000" baseline="0" dirty="0" smtClean="0"/>
              <a:t> Patrick</a:t>
            </a:r>
            <a:endParaRPr lang="en-CA" sz="1000" b="0"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62</a:t>
            </a:fld>
            <a:endParaRPr lang="en-US" altLang="en-US" dirty="0"/>
          </a:p>
        </p:txBody>
      </p:sp>
    </p:spTree>
    <p:extLst>
      <p:ext uri="{BB962C8B-B14F-4D97-AF65-F5344CB8AC3E}">
        <p14:creationId xmlns:p14="http://schemas.microsoft.com/office/powerpoint/2010/main" val="3203922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3120" y="4415270"/>
            <a:ext cx="5142528" cy="4184907"/>
          </a:xfrm>
        </p:spPr>
        <p:txBody>
          <a:bodyPr/>
          <a:lstStyle/>
          <a:p>
            <a:r>
              <a:rPr lang="en-CA" sz="1000" b="1" dirty="0" smtClean="0"/>
              <a:t>Lead:</a:t>
            </a:r>
            <a:r>
              <a:rPr lang="en-CA" sz="1000" b="1" baseline="0" dirty="0" smtClean="0"/>
              <a:t> Patrick</a:t>
            </a:r>
            <a:endParaRPr lang="en-CA" sz="1000" b="1"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3-</a:t>
            </a:r>
            <a:fld id="{65579743-19C2-4E54-A377-D18F2A3AE846}" type="slidenum">
              <a:rPr lang="en-US" altLang="en-US" smtClean="0"/>
              <a:pPr/>
              <a:t>63</a:t>
            </a:fld>
            <a:endParaRPr lang="en-US" altLang="en-US" dirty="0"/>
          </a:p>
        </p:txBody>
      </p:sp>
    </p:spTree>
    <p:extLst>
      <p:ext uri="{BB962C8B-B14F-4D97-AF65-F5344CB8AC3E}">
        <p14:creationId xmlns:p14="http://schemas.microsoft.com/office/powerpoint/2010/main" val="3203922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3-</a:t>
            </a:r>
            <a:fld id="{AE3761D1-28E6-4859-A771-EEBEB2B75052}" type="slidenum">
              <a:rPr lang="en-US" altLang="en-US" smtClean="0"/>
              <a:pPr/>
              <a:t>64</a:t>
            </a:fld>
            <a:endParaRPr lang="en-US" altLang="en-US" dirty="0"/>
          </a:p>
        </p:txBody>
      </p:sp>
      <p:sp>
        <p:nvSpPr>
          <p:cNvPr id="134146" name="Rectangle 2"/>
          <p:cNvSpPr>
            <a:spLocks noGrp="1" noRot="1" noChangeAspect="1" noChangeArrowheads="1" noTextEdit="1"/>
          </p:cNvSpPr>
          <p:nvPr>
            <p:ph type="sldImg"/>
          </p:nvPr>
        </p:nvSpPr>
        <p:spPr>
          <a:ln/>
        </p:spPr>
      </p:sp>
      <p:sp>
        <p:nvSpPr>
          <p:cNvPr id="134148" name="Rectangle 4"/>
          <p:cNvSpPr>
            <a:spLocks noGrp="1" noChangeArrowheads="1"/>
          </p:cNvSpPr>
          <p:nvPr>
            <p:ph type="body" idx="1"/>
          </p:nvPr>
        </p:nvSpPr>
        <p:spPr/>
        <p:txBody>
          <a:bodyPr/>
          <a:lstStyle/>
          <a:p>
            <a:r>
              <a:rPr lang="en-CA" sz="1100" b="1" dirty="0" smtClean="0"/>
              <a:t>Lead:</a:t>
            </a:r>
            <a:r>
              <a:rPr lang="en-CA" sz="1100" b="1" baseline="0" dirty="0" smtClean="0"/>
              <a:t> Patrick</a:t>
            </a:r>
            <a:endParaRPr lang="en-CA" sz="1100" b="1" dirty="0" smtClean="0"/>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17689150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smtClean="0"/>
              <a:t>Lead:</a:t>
            </a:r>
            <a:r>
              <a:rPr lang="en-CA" sz="1200" b="1" baseline="0" dirty="0" smtClean="0"/>
              <a:t> Patrick</a:t>
            </a:r>
            <a:endParaRPr lang="en-CA" sz="1200" b="1" dirty="0" smtClean="0"/>
          </a:p>
          <a:p>
            <a:pPr marL="217229" indent="-217229">
              <a:buFont typeface="Wingdings" panose="05000000000000000000" pitchFamily="2" charset="2"/>
              <a:buChar char="Ø"/>
            </a:pPr>
            <a:endParaRPr lang="en-CA" dirty="0" smtClean="0"/>
          </a:p>
          <a:p>
            <a:pPr marL="217229" indent="-217229">
              <a:buFont typeface="Wingdings" panose="05000000000000000000" pitchFamily="2" charset="2"/>
              <a:buChar char="Ø"/>
            </a:pPr>
            <a:endParaRPr lang="en-CA" dirty="0"/>
          </a:p>
        </p:txBody>
      </p:sp>
      <p:sp>
        <p:nvSpPr>
          <p:cNvPr id="4" name="Slide Number Placeholder 3"/>
          <p:cNvSpPr>
            <a:spLocks noGrp="1"/>
          </p:cNvSpPr>
          <p:nvPr>
            <p:ph type="sldNum" sz="quarter" idx="10"/>
          </p:nvPr>
        </p:nvSpPr>
        <p:spPr/>
        <p:txBody>
          <a:bodyPr/>
          <a:lstStyle/>
          <a:p>
            <a:r>
              <a:rPr lang="en-CA" dirty="0"/>
              <a:t>4</a:t>
            </a:r>
            <a:r>
              <a:rPr lang="en-CA" dirty="0" smtClean="0"/>
              <a:t>-</a:t>
            </a:r>
            <a:fld id="{E5E1A11B-A6E0-4B71-8BA8-5A99891291CA}" type="slidenum">
              <a:rPr lang="en-CA" smtClean="0"/>
              <a:t>65</a:t>
            </a:fld>
            <a:endParaRPr lang="en-CA"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Header Placeholder 5"/>
          <p:cNvSpPr>
            <a:spLocks noGrp="1"/>
          </p:cNvSpPr>
          <p:nvPr>
            <p:ph type="hdr" sz="quarter" idx="12"/>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6175952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2-</a:t>
            </a:r>
            <a:fld id="{AD7CE364-E640-49F6-B965-C1C5458BA4AB}" type="slidenum">
              <a:rPr lang="en-US" altLang="en-US" smtClean="0"/>
              <a:pPr/>
              <a:t>66</a:t>
            </a:fld>
            <a:endParaRPr lang="en-US" altLang="en-US" dirty="0"/>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r>
              <a:rPr lang="en-CA" sz="1200" b="1" dirty="0" smtClean="0"/>
              <a:t>Lead:</a:t>
            </a:r>
            <a:r>
              <a:rPr lang="en-CA" sz="1200" b="1" baseline="0" dirty="0" smtClean="0"/>
              <a:t> Patrick</a:t>
            </a:r>
            <a:endParaRPr lang="en-CA" sz="1200" b="1" dirty="0" smtClean="0"/>
          </a:p>
        </p:txBody>
      </p:sp>
      <p:sp>
        <p:nvSpPr>
          <p:cNvPr id="5" name="Header Placeholder 3"/>
          <p:cNvSpPr>
            <a:spLocks noGrp="1"/>
          </p:cNvSpPr>
          <p:nvPr>
            <p:ph type="hdr" sz="quarter"/>
          </p:nvPr>
        </p:nvSpPr>
        <p:spPr>
          <a:xfrm>
            <a:off x="99016" y="144001"/>
            <a:ext cx="5407152" cy="464821"/>
          </a:xfrm>
        </p:spPr>
        <p:txBody>
          <a:bodyPr/>
          <a:lstStyle/>
          <a:p>
            <a:r>
              <a:rPr lang="en-CA" altLang="en-US" dirty="0" smtClean="0"/>
              <a:t>Forest Stewardship Plan Workshop</a:t>
            </a:r>
            <a:endParaRPr lang="en-US" altLang="en-US" dirty="0"/>
          </a:p>
        </p:txBody>
      </p:sp>
      <p:sp>
        <p:nvSpPr>
          <p:cNvPr id="6" name="Footer Placeholder 4"/>
          <p:cNvSpPr>
            <a:spLocks noGrp="1"/>
          </p:cNvSpPr>
          <p:nvPr>
            <p:ph type="ftr" sz="quarter" idx="4"/>
          </p:nvPr>
        </p:nvSpPr>
        <p:spPr>
          <a:xfrm>
            <a:off x="221184" y="8638569"/>
            <a:ext cx="2862356" cy="450660"/>
          </a:xfrm>
        </p:spPr>
        <p:txBody>
          <a:bodyPr/>
          <a:lstStyle/>
          <a:p>
            <a:r>
              <a:rPr lang="en-CA" altLang="en-US" dirty="0" smtClean="0"/>
              <a:t>Version 5 * April 25, 2016</a:t>
            </a:r>
            <a:endParaRPr lang="en-US" altLang="en-US" dirty="0"/>
          </a:p>
        </p:txBody>
      </p:sp>
    </p:spTree>
    <p:extLst>
      <p:ext uri="{BB962C8B-B14F-4D97-AF65-F5344CB8AC3E}">
        <p14:creationId xmlns:p14="http://schemas.microsoft.com/office/powerpoint/2010/main" val="13304066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tab pos="1028700" algn="l"/>
              </a:tabLst>
              <a:defRPr/>
            </a:pPr>
            <a:r>
              <a:rPr lang="en-CA" sz="1200" b="1" dirty="0" smtClean="0"/>
              <a:t>Lead:</a:t>
            </a:r>
            <a:r>
              <a:rPr lang="en-CA" sz="1200" b="1" baseline="0" dirty="0" smtClean="0"/>
              <a:t> Patrick</a:t>
            </a:r>
            <a:endParaRPr lang="en-CA" sz="1200" b="1" dirty="0" smtClean="0"/>
          </a:p>
          <a:p>
            <a:endParaRPr lang="en-CA" dirty="0" smtClean="0"/>
          </a:p>
          <a:p>
            <a:r>
              <a:rPr lang="en-CA" dirty="0" smtClean="0"/>
              <a:t>Some of the major lessons learned over the past 10</a:t>
            </a:r>
            <a:r>
              <a:rPr lang="en-CA" baseline="0" dirty="0" smtClean="0"/>
              <a:t> years:</a:t>
            </a:r>
          </a:p>
          <a:p>
            <a:pPr marL="164215" indent="-164215">
              <a:buFont typeface="Arial" panose="020B0604020202020204" pitchFamily="34" charset="0"/>
              <a:buChar char="•"/>
            </a:pPr>
            <a:r>
              <a:rPr lang="en-CA" b="0" dirty="0" smtClean="0"/>
              <a:t>Invest in a quality plan</a:t>
            </a:r>
            <a:r>
              <a:rPr lang="en-CA" b="0" baseline="0" dirty="0" smtClean="0"/>
              <a:t> – </a:t>
            </a:r>
            <a:r>
              <a:rPr lang="en-CA" b="0" dirty="0" smtClean="0"/>
              <a:t>a well written plan is easy to understand</a:t>
            </a:r>
            <a:r>
              <a:rPr lang="en-CA" b="0" baseline="0" dirty="0" smtClean="0"/>
              <a:t> by your internal staff (implementation) as well as reviewers (Public, First nations, other stakeholders) and adjudicator (DDM). </a:t>
            </a:r>
            <a:endParaRPr lang="en-CA" b="0" dirty="0" smtClean="0"/>
          </a:p>
          <a:p>
            <a:pPr marL="164215" indent="-164215">
              <a:buFont typeface="Arial" panose="020B0604020202020204" pitchFamily="34" charset="0"/>
              <a:buChar char="•"/>
            </a:pPr>
            <a:r>
              <a:rPr lang="en-CA" b="0" dirty="0" smtClean="0"/>
              <a:t>Ensure results, strategies, measures meet definition</a:t>
            </a:r>
          </a:p>
          <a:p>
            <a:pPr marL="735715" lvl="1" indent="-164215">
              <a:buFont typeface="Arial" panose="020B0604020202020204" pitchFamily="34" charset="0"/>
              <a:buChar char="•"/>
            </a:pPr>
            <a:r>
              <a:rPr lang="en-CA" dirty="0" smtClean="0"/>
              <a:t>Results and strategies</a:t>
            </a:r>
            <a:r>
              <a:rPr lang="en-CA" dirty="0"/>
              <a:t> </a:t>
            </a:r>
            <a:r>
              <a:rPr lang="en-CA" b="0" dirty="0" smtClean="0"/>
              <a:t>must be measureable and verifiable. </a:t>
            </a:r>
            <a:r>
              <a:rPr lang="en-CA" dirty="0" smtClean="0"/>
              <a:t>Clearly </a:t>
            </a:r>
            <a:r>
              <a:rPr lang="en-CA" dirty="0"/>
              <a:t>identify when you plan to use “defaults” and when you are proposing alternatives</a:t>
            </a:r>
            <a:endParaRPr lang="en-CA" b="0" dirty="0" smtClean="0"/>
          </a:p>
          <a:p>
            <a:pPr marL="735715" lvl="1" indent="-164215">
              <a:buFont typeface="Arial" panose="020B0604020202020204" pitchFamily="34" charset="0"/>
              <a:buChar char="•"/>
            </a:pPr>
            <a:r>
              <a:rPr lang="en-CA" dirty="0" smtClean="0"/>
              <a:t>Measures must be reasonable, appropriate and enforceable.</a:t>
            </a:r>
          </a:p>
          <a:p>
            <a:pPr marL="735715" lvl="1" indent="-164215">
              <a:buFont typeface="Arial" panose="020B0604020202020204" pitchFamily="34" charset="0"/>
              <a:buChar char="•"/>
            </a:pPr>
            <a:r>
              <a:rPr lang="en-CA" b="0" dirty="0" smtClean="0"/>
              <a:t>A</a:t>
            </a:r>
            <a:r>
              <a:rPr lang="en-CA" b="0" baseline="0" dirty="0" smtClean="0"/>
              <a:t>void self-exemptions.</a:t>
            </a:r>
            <a:endParaRPr lang="en-CA" b="0" dirty="0" smtClean="0"/>
          </a:p>
          <a:p>
            <a:pPr marL="164215" indent="-164215">
              <a:buFont typeface="Arial" panose="020B0604020202020204" pitchFamily="34" charset="0"/>
              <a:buChar char="•"/>
            </a:pPr>
            <a:r>
              <a:rPr lang="en-CA" b="0" dirty="0" smtClean="0"/>
              <a:t>Utilize review and comment activity to communicate and solicit feedback</a:t>
            </a:r>
            <a:r>
              <a:rPr lang="en-CA" b="0" baseline="0" dirty="0" smtClean="0"/>
              <a:t> – </a:t>
            </a:r>
            <a:r>
              <a:rPr lang="en-CA" b="0" dirty="0" smtClean="0"/>
              <a:t>assisting the Public, First Nations and other stakeholders to understand the</a:t>
            </a:r>
            <a:r>
              <a:rPr lang="en-CA" b="0" baseline="0" dirty="0" smtClean="0"/>
              <a:t> plan will enhance the quality of the feedback and set expectations for operational activities down the road.</a:t>
            </a:r>
            <a:endParaRPr lang="en-CA" b="0" dirty="0" smtClean="0"/>
          </a:p>
          <a:p>
            <a:pPr marL="164215" indent="-164215">
              <a:buFont typeface="Arial" panose="020B0604020202020204" pitchFamily="34" charset="0"/>
              <a:buChar char="•"/>
            </a:pPr>
            <a:r>
              <a:rPr lang="en-CA" b="0" dirty="0" smtClean="0"/>
              <a:t>Consider innovation and flexibility to adapt to changing</a:t>
            </a:r>
            <a:r>
              <a:rPr lang="en-CA" b="0" baseline="0" dirty="0" smtClean="0"/>
              <a:t> conditions and</a:t>
            </a:r>
            <a:r>
              <a:rPr lang="en-CA" b="0" dirty="0" smtClean="0"/>
              <a:t> for operational benefits – look</a:t>
            </a:r>
            <a:r>
              <a:rPr lang="en-CA" b="0" baseline="0" dirty="0" smtClean="0"/>
              <a:t> for innovative approaches and solutions to benefits in operations (e.g., reduced costs, increased flexibility, quicker free growing stands).</a:t>
            </a:r>
            <a:endParaRPr lang="en-CA" b="0" dirty="0" smtClean="0"/>
          </a:p>
        </p:txBody>
      </p:sp>
      <p:sp>
        <p:nvSpPr>
          <p:cNvPr id="4" name="Header Placeholder 3"/>
          <p:cNvSpPr>
            <a:spLocks noGrp="1"/>
          </p:cNvSpPr>
          <p:nvPr>
            <p:ph type="hdr" sz="quarter" idx="10"/>
          </p:nvPr>
        </p:nvSpPr>
        <p:spPr/>
        <p:txBody>
          <a:bodyPr/>
          <a:lstStyle/>
          <a:p>
            <a:r>
              <a:rPr lang="en-CA" altLang="en-US" dirty="0" smtClean="0"/>
              <a:t>Forest Stewardship Plan Workshop</a:t>
            </a:r>
            <a:endParaRPr lang="en-US" altLang="en-US"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Slide Number Placeholder 5"/>
          <p:cNvSpPr>
            <a:spLocks noGrp="1"/>
          </p:cNvSpPr>
          <p:nvPr>
            <p:ph type="sldNum" sz="quarter" idx="12"/>
          </p:nvPr>
        </p:nvSpPr>
        <p:spPr/>
        <p:txBody>
          <a:bodyPr/>
          <a:lstStyle/>
          <a:p>
            <a:r>
              <a:rPr lang="en-US" altLang="en-US" dirty="0" smtClean="0"/>
              <a:t>4-</a:t>
            </a:r>
            <a:fld id="{65579743-19C2-4E54-A377-D18F2A3AE846}" type="slidenum">
              <a:rPr lang="en-US" altLang="en-US" smtClean="0"/>
              <a:pPr/>
              <a:t>67</a:t>
            </a:fld>
            <a:endParaRPr lang="en-US" altLang="en-US" dirty="0"/>
          </a:p>
        </p:txBody>
      </p:sp>
    </p:spTree>
    <p:extLst>
      <p:ext uri="{BB962C8B-B14F-4D97-AF65-F5344CB8AC3E}">
        <p14:creationId xmlns:p14="http://schemas.microsoft.com/office/powerpoint/2010/main" val="19750703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03338" y="698500"/>
            <a:ext cx="4405312" cy="3484563"/>
          </a:xfrm>
        </p:spPr>
      </p:sp>
      <p:sp>
        <p:nvSpPr>
          <p:cNvPr id="3" name="Notes Placeholder 2"/>
          <p:cNvSpPr>
            <a:spLocks noGrp="1"/>
          </p:cNvSpPr>
          <p:nvPr>
            <p:ph type="body" idx="1"/>
          </p:nvPr>
        </p:nvSpPr>
        <p:spPr/>
        <p:txBody>
          <a:bodyPr/>
          <a:lstStyle/>
          <a:p>
            <a:r>
              <a:rPr lang="en-CA" sz="1100" b="1" dirty="0" smtClean="0"/>
              <a:t>Lead:</a:t>
            </a:r>
            <a:r>
              <a:rPr lang="en-CA" sz="1100" b="1" baseline="0" dirty="0" smtClean="0"/>
              <a:t> Patrick</a:t>
            </a:r>
            <a:endParaRPr lang="en-CA" sz="1100" b="1" dirty="0" smtClean="0"/>
          </a:p>
        </p:txBody>
      </p:sp>
      <p:sp>
        <p:nvSpPr>
          <p:cNvPr id="4" name="Slide Number Placeholder 3"/>
          <p:cNvSpPr>
            <a:spLocks noGrp="1"/>
          </p:cNvSpPr>
          <p:nvPr>
            <p:ph type="sldNum" sz="quarter" idx="10"/>
          </p:nvPr>
        </p:nvSpPr>
        <p:spPr/>
        <p:txBody>
          <a:bodyPr/>
          <a:lstStyle/>
          <a:p>
            <a:r>
              <a:rPr lang="en-CA" dirty="0" smtClean="0"/>
              <a:t>4-</a:t>
            </a:r>
            <a:fld id="{E5E1A11B-A6E0-4B71-8BA8-5A99891291CA}" type="slidenum">
              <a:rPr lang="en-CA" smtClean="0"/>
              <a:t>68</a:t>
            </a:fld>
            <a:endParaRPr lang="en-CA" dirty="0"/>
          </a:p>
        </p:txBody>
      </p:sp>
      <p:sp>
        <p:nvSpPr>
          <p:cNvPr id="5" name="Footer Placeholder 4"/>
          <p:cNvSpPr>
            <a:spLocks noGrp="1"/>
          </p:cNvSpPr>
          <p:nvPr>
            <p:ph type="ftr" sz="quarter" idx="11"/>
          </p:nvPr>
        </p:nvSpPr>
        <p:spPr/>
        <p:txBody>
          <a:bodyPr/>
          <a:lstStyle/>
          <a:p>
            <a:r>
              <a:rPr lang="en-CA" altLang="en-US" dirty="0" smtClean="0"/>
              <a:t>Version 5 * April 25, 2016</a:t>
            </a:r>
            <a:endParaRPr lang="en-US" altLang="en-US" dirty="0"/>
          </a:p>
        </p:txBody>
      </p:sp>
      <p:sp>
        <p:nvSpPr>
          <p:cNvPr id="6" name="Header Placeholder 5"/>
          <p:cNvSpPr>
            <a:spLocks noGrp="1"/>
          </p:cNvSpPr>
          <p:nvPr>
            <p:ph type="hdr" sz="quarter" idx="12"/>
          </p:nvPr>
        </p:nvSpPr>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1861235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ltLang="en-US" dirty="0" smtClean="0"/>
              <a:t>4-</a:t>
            </a:r>
            <a:fld id="{00107271-CD02-445E-9D99-79E16AAF1585}" type="slidenum">
              <a:rPr lang="en-US" altLang="en-US" smtClean="0"/>
              <a:pPr/>
              <a:t>69</a:t>
            </a:fld>
            <a:endParaRPr lang="en-US" altLang="en-US" dirty="0"/>
          </a:p>
        </p:txBody>
      </p:sp>
      <p:sp>
        <p:nvSpPr>
          <p:cNvPr id="322562" name="Rectangle 2"/>
          <p:cNvSpPr>
            <a:spLocks noGrp="1" noRot="1" noChangeAspect="1" noChangeArrowheads="1" noTextEdit="1"/>
          </p:cNvSpPr>
          <p:nvPr>
            <p:ph type="sldImg"/>
          </p:nvPr>
        </p:nvSpPr>
        <p:spPr>
          <a:xfrm>
            <a:off x="1301750" y="698500"/>
            <a:ext cx="4405313" cy="3484563"/>
          </a:xfrm>
          <a:ln/>
        </p:spPr>
      </p:sp>
      <p:sp>
        <p:nvSpPr>
          <p:cNvPr id="322563" name="Rectangle 3"/>
          <p:cNvSpPr>
            <a:spLocks noGrp="1" noChangeArrowheads="1"/>
          </p:cNvSpPr>
          <p:nvPr>
            <p:ph type="body" idx="1"/>
          </p:nvPr>
        </p:nvSpPr>
        <p:spPr/>
        <p:txBody>
          <a:bodyPr/>
          <a:lstStyle/>
          <a:p>
            <a:r>
              <a:rPr lang="en-CA" sz="1100" b="1" dirty="0" smtClean="0"/>
              <a:t>Lead:</a:t>
            </a:r>
            <a:r>
              <a:rPr lang="en-CA" sz="1100" b="1" baseline="0" dirty="0" smtClean="0"/>
              <a:t> Patrick</a:t>
            </a:r>
            <a:endParaRPr lang="en-CA" sz="1100" b="1" dirty="0" smtClean="0"/>
          </a:p>
        </p:txBody>
      </p:sp>
      <p:sp>
        <p:nvSpPr>
          <p:cNvPr id="2" name="Footer Placeholder 1"/>
          <p:cNvSpPr>
            <a:spLocks noGrp="1"/>
          </p:cNvSpPr>
          <p:nvPr>
            <p:ph type="ftr" sz="quarter" idx="10"/>
          </p:nvPr>
        </p:nvSpPr>
        <p:spPr/>
        <p:txBody>
          <a:bodyPr/>
          <a:lstStyle/>
          <a:p>
            <a:r>
              <a:rPr lang="en-CA" altLang="en-US" dirty="0" smtClean="0"/>
              <a:t>Version 5 * April 25, 2016</a:t>
            </a:r>
            <a:endParaRPr lang="en-US" altLang="en-US" dirty="0"/>
          </a:p>
        </p:txBody>
      </p:sp>
      <p:sp>
        <p:nvSpPr>
          <p:cNvPr id="3" name="Header Placeholder 2"/>
          <p:cNvSpPr>
            <a:spLocks noGrp="1"/>
          </p:cNvSpPr>
          <p:nvPr>
            <p:ph type="hdr" sz="quarter" idx="11"/>
          </p:nvPr>
        </p:nvSpPr>
        <p:spPr>
          <a:xfrm>
            <a:off x="99016" y="144000"/>
            <a:ext cx="5407152" cy="464820"/>
          </a:xfrm>
        </p:spPr>
        <p:txBody>
          <a:bodyPr/>
          <a:lstStyle/>
          <a:p>
            <a:r>
              <a:rPr lang="en-CA" altLang="en-US" dirty="0" smtClean="0"/>
              <a:t>Forest Stewardship Plan Workshop</a:t>
            </a:r>
            <a:endParaRPr lang="en-US" altLang="en-US" dirty="0"/>
          </a:p>
        </p:txBody>
      </p:sp>
    </p:spTree>
    <p:extLst>
      <p:ext uri="{BB962C8B-B14F-4D97-AF65-F5344CB8AC3E}">
        <p14:creationId xmlns:p14="http://schemas.microsoft.com/office/powerpoint/2010/main" val="949423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1"/>
            <a:ext cx="10610774" cy="7954963"/>
          </a:xfrm>
          <a:prstGeom prst="rect">
            <a:avLst/>
          </a:prstGeom>
        </p:spPr>
      </p:pic>
      <p:pic>
        <p:nvPicPr>
          <p:cNvPr id="3124" name="Picture 52" descr="Overview_ico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33600" y="3291681"/>
            <a:ext cx="5875338" cy="3040063"/>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ctrTitle"/>
          </p:nvPr>
        </p:nvSpPr>
        <p:spPr>
          <a:xfrm>
            <a:off x="815975" y="624681"/>
            <a:ext cx="7947025" cy="16002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4100">
                <a:solidFill>
                  <a:schemeClr val="accent3">
                    <a:lumMod val="10000"/>
                  </a:schemeClr>
                </a:solidFill>
                <a:effectLst>
                  <a:outerShdw blurRad="50800" dist="76200" dir="2700000" algn="tl" rotWithShape="0">
                    <a:srgbClr val="F8F8F8">
                      <a:alpha val="40000"/>
                    </a:srgbClr>
                  </a:outerShdw>
                </a:effectLst>
              </a:defRPr>
            </a:lvl1pPr>
          </a:lstStyle>
          <a:p>
            <a:pPr lvl="0"/>
            <a:r>
              <a:rPr lang="en-US" altLang="en-US" noProof="0" dirty="0" smtClean="0"/>
              <a:t>Title of Presentation</a:t>
            </a:r>
          </a:p>
        </p:txBody>
      </p:sp>
      <p:sp>
        <p:nvSpPr>
          <p:cNvPr id="3109" name="Rectangle 37"/>
          <p:cNvSpPr>
            <a:spLocks noGrp="1" noChangeArrowheads="1"/>
          </p:cNvSpPr>
          <p:nvPr>
            <p:ph type="sldNum" sz="quarter" idx="4"/>
          </p:nvPr>
        </p:nvSpPr>
        <p:spPr bwMode="auto">
          <a:xfrm>
            <a:off x="228600" y="7254875"/>
            <a:ext cx="587375" cy="3968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spAutoFit/>
          </a:bodyPr>
          <a:lstStyle>
            <a:lvl1pPr algn="l">
              <a:spcBef>
                <a:spcPct val="0"/>
              </a:spcBef>
              <a:defRPr sz="2000">
                <a:solidFill>
                  <a:srgbClr val="000000"/>
                </a:solidFill>
              </a:defRPr>
            </a:lvl1pPr>
          </a:lstStyle>
          <a:p>
            <a:fld id="{ECB2173F-EC37-4577-94AB-7ED4F108FCE4}" type="slidenum">
              <a:rPr lang="en-GB" altLang="en-US"/>
              <a:pPr/>
              <a:t>‹#›</a:t>
            </a:fld>
            <a:endParaRPr lang="en-GB" altLang="en-US" dirty="0"/>
          </a:p>
        </p:txBody>
      </p:sp>
      <p:grpSp>
        <p:nvGrpSpPr>
          <p:cNvPr id="3118" name="Group 46"/>
          <p:cNvGrpSpPr>
            <a:grpSpLocks/>
          </p:cNvGrpSpPr>
          <p:nvPr userDrawn="1"/>
        </p:nvGrpSpPr>
        <p:grpSpPr bwMode="auto">
          <a:xfrm flipH="1">
            <a:off x="1718469" y="2470943"/>
            <a:ext cx="6705600" cy="134938"/>
            <a:chOff x="575" y="1835"/>
            <a:chExt cx="3840" cy="73"/>
          </a:xfrm>
        </p:grpSpPr>
        <p:sp>
          <p:nvSpPr>
            <p:cNvPr id="3119" name="Line 47"/>
            <p:cNvSpPr>
              <a:spLocks noChangeShapeType="1"/>
            </p:cNvSpPr>
            <p:nvPr userDrawn="1"/>
          </p:nvSpPr>
          <p:spPr bwMode="auto">
            <a:xfrm rot="5400000">
              <a:off x="2495" y="-85"/>
              <a:ext cx="0" cy="3840"/>
            </a:xfrm>
            <a:prstGeom prst="line">
              <a:avLst/>
            </a:prstGeom>
            <a:noFill/>
            <a:ln w="60325">
              <a:solidFill>
                <a:srgbClr val="0033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dirty="0"/>
            </a:p>
          </p:txBody>
        </p:sp>
        <p:sp>
          <p:nvSpPr>
            <p:cNvPr id="3120" name="Line 48"/>
            <p:cNvSpPr>
              <a:spLocks noChangeShapeType="1"/>
            </p:cNvSpPr>
            <p:nvPr userDrawn="1"/>
          </p:nvSpPr>
          <p:spPr bwMode="auto">
            <a:xfrm rot="5400000">
              <a:off x="2495" y="-48"/>
              <a:ext cx="0" cy="3840"/>
            </a:xfrm>
            <a:prstGeom prst="line">
              <a:avLst/>
            </a:prstGeom>
            <a:noFill/>
            <a:ln w="60325">
              <a:solidFill>
                <a:schemeClr val="tx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dirty="0"/>
            </a:p>
          </p:txBody>
        </p:sp>
        <p:sp>
          <p:nvSpPr>
            <p:cNvPr id="3121" name="Line 49"/>
            <p:cNvSpPr>
              <a:spLocks noChangeShapeType="1"/>
            </p:cNvSpPr>
            <p:nvPr userDrawn="1"/>
          </p:nvSpPr>
          <p:spPr bwMode="auto">
            <a:xfrm rot="5400000">
              <a:off x="2495" y="-12"/>
              <a:ext cx="0" cy="3840"/>
            </a:xfrm>
            <a:prstGeom prst="line">
              <a:avLst/>
            </a:prstGeom>
            <a:noFill/>
            <a:ln w="60325">
              <a:solidFill>
                <a:srgbClr val="336633"/>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dirty="0"/>
            </a:p>
          </p:txBody>
        </p:sp>
      </p:grpSp>
      <p:sp>
        <p:nvSpPr>
          <p:cNvPr id="10" name="Rectangle 81"/>
          <p:cNvSpPr>
            <a:spLocks noChangeArrowheads="1"/>
          </p:cNvSpPr>
          <p:nvPr userDrawn="1"/>
        </p:nvSpPr>
        <p:spPr bwMode="auto">
          <a:xfrm>
            <a:off x="9453761" y="7314406"/>
            <a:ext cx="493713" cy="3968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9050">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fld id="{4C2FB126-9C1A-4D9D-B072-2399E6C5195F}" type="slidenum">
              <a:rPr lang="en-GB" altLang="en-US" sz="2000">
                <a:solidFill>
                  <a:schemeClr val="accent5">
                    <a:lumMod val="40000"/>
                    <a:lumOff val="60000"/>
                  </a:schemeClr>
                </a:solidFill>
                <a:effectLst>
                  <a:outerShdw blurRad="50800" dist="38100" dir="2700000" algn="tl" rotWithShape="0">
                    <a:prstClr val="black">
                      <a:alpha val="40000"/>
                    </a:prstClr>
                  </a:outerShdw>
                </a:effectLst>
              </a:rPr>
              <a:pPr algn="r"/>
              <a:t>‹#›</a:t>
            </a:fld>
            <a:endParaRPr lang="en-US" altLang="en-US" sz="2000" dirty="0">
              <a:solidFill>
                <a:schemeClr val="accent5">
                  <a:lumMod val="40000"/>
                  <a:lumOff val="60000"/>
                </a:schemeClr>
              </a:solidFill>
              <a:effectLst>
                <a:outerShdw blurRad="50800" dist="38100" dir="2700000" algn="tl" rotWithShape="0">
                  <a:prstClr val="black">
                    <a:alpha val="40000"/>
                  </a:prstClr>
                </a:outerShdw>
              </a:effectLs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4888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982788"/>
            <a:ext cx="8675688" cy="33099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685800" y="5322888"/>
            <a:ext cx="8675688" cy="1741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270100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619250"/>
            <a:ext cx="3570288" cy="4772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560888" y="1619250"/>
            <a:ext cx="3570287" cy="4772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072387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150" y="423863"/>
            <a:ext cx="8675688" cy="1536700"/>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692150" y="1949450"/>
            <a:ext cx="4256088" cy="9556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92150" y="2905125"/>
            <a:ext cx="4256088" cy="4275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5092700" y="1949450"/>
            <a:ext cx="4275138" cy="9556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92700" y="2905125"/>
            <a:ext cx="4275138" cy="42751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147487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extLst>
      <p:ext uri="{BB962C8B-B14F-4D97-AF65-F5344CB8AC3E}">
        <p14:creationId xmlns:p14="http://schemas.microsoft.com/office/powerpoint/2010/main" val="2814693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323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530225"/>
            <a:ext cx="3244850" cy="1855788"/>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4276725" y="1144588"/>
            <a:ext cx="5091113" cy="5654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692150" y="2386013"/>
            <a:ext cx="3244850" cy="44211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595325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150" y="530225"/>
            <a:ext cx="3244850" cy="1855788"/>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4276725" y="1144588"/>
            <a:ext cx="5091113" cy="5654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692150" y="2386013"/>
            <a:ext cx="3244850" cy="44211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124391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165807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3875" y="265113"/>
            <a:ext cx="2011363" cy="6126162"/>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265113"/>
            <a:ext cx="5883275" cy="6126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108772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27225" y="265113"/>
            <a:ext cx="6958013" cy="106045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838200" y="1619250"/>
            <a:ext cx="3570288" cy="4772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560888" y="1619250"/>
            <a:ext cx="3570287" cy="4772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873457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73831"/>
            <a:ext cx="8153400" cy="106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bodyPr>
          <a:lstStyle/>
          <a:p>
            <a:pPr lvl="0"/>
            <a:r>
              <a:rPr lang="en-US" altLang="en-US" dirty="0" smtClean="0"/>
              <a:t>Click to edit Master title style</a:t>
            </a:r>
          </a:p>
        </p:txBody>
      </p:sp>
      <p:sp>
        <p:nvSpPr>
          <p:cNvPr id="1027" name="Rectangle 3"/>
          <p:cNvSpPr>
            <a:spLocks noGrp="1" noChangeArrowheads="1"/>
          </p:cNvSpPr>
          <p:nvPr>
            <p:ph type="body" idx="1"/>
          </p:nvPr>
        </p:nvSpPr>
        <p:spPr bwMode="auto">
          <a:xfrm>
            <a:off x="838200" y="1619250"/>
            <a:ext cx="7292975"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a:p>
            <a:pPr lvl="4"/>
            <a:r>
              <a:rPr lang="en-US" altLang="en-US" dirty="0" smtClean="0"/>
              <a:t>Sixth Level</a:t>
            </a:r>
          </a:p>
        </p:txBody>
      </p:sp>
      <p:sp>
        <p:nvSpPr>
          <p:cNvPr id="1085" name="Rectangle 61"/>
          <p:cNvSpPr>
            <a:spLocks noChangeArrowheads="1"/>
          </p:cNvSpPr>
          <p:nvPr userDrawn="1"/>
        </p:nvSpPr>
        <p:spPr bwMode="auto">
          <a:xfrm>
            <a:off x="8986838" y="1588"/>
            <a:ext cx="206375"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algn="l" defTabSz="1028700">
              <a:spcBef>
                <a:spcPct val="0"/>
              </a:spcBef>
              <a:defRPr sz="2400">
                <a:solidFill>
                  <a:schemeClr val="tx1"/>
                </a:solidFill>
                <a:latin typeface="Tahoma" panose="020B0604030504040204" pitchFamily="34" charset="0"/>
              </a:defRPr>
            </a:lvl1pPr>
            <a:lvl2pPr marL="514350" algn="l" defTabSz="1028700">
              <a:spcBef>
                <a:spcPct val="0"/>
              </a:spcBef>
              <a:defRPr sz="2400">
                <a:solidFill>
                  <a:schemeClr val="tx1"/>
                </a:solidFill>
                <a:latin typeface="Tahoma" panose="020B0604030504040204" pitchFamily="34" charset="0"/>
              </a:defRPr>
            </a:lvl2pPr>
            <a:lvl3pPr marL="1028700" algn="l" defTabSz="1028700">
              <a:spcBef>
                <a:spcPct val="0"/>
              </a:spcBef>
              <a:defRPr sz="2400">
                <a:solidFill>
                  <a:schemeClr val="tx1"/>
                </a:solidFill>
                <a:latin typeface="Tahoma" panose="020B0604030504040204" pitchFamily="34" charset="0"/>
              </a:defRPr>
            </a:lvl3pPr>
            <a:lvl4pPr marL="1544638" algn="l" defTabSz="1028700">
              <a:spcBef>
                <a:spcPct val="0"/>
              </a:spcBef>
              <a:defRPr sz="2400">
                <a:solidFill>
                  <a:schemeClr val="tx1"/>
                </a:solidFill>
                <a:latin typeface="Tahoma" panose="020B0604030504040204" pitchFamily="34" charset="0"/>
              </a:defRPr>
            </a:lvl4pPr>
            <a:lvl5pPr marL="2058988" algn="l" defTabSz="1028700">
              <a:spcBef>
                <a:spcPct val="0"/>
              </a:spcBef>
              <a:defRPr sz="2400">
                <a:solidFill>
                  <a:schemeClr val="tx1"/>
                </a:solidFill>
                <a:latin typeface="Tahoma" panose="020B0604030504040204" pitchFamily="34" charset="0"/>
              </a:defRPr>
            </a:lvl5pPr>
            <a:lvl6pPr marL="2516188" defTabSz="1028700" fontAlgn="base">
              <a:spcBef>
                <a:spcPct val="0"/>
              </a:spcBef>
              <a:spcAft>
                <a:spcPct val="0"/>
              </a:spcAft>
              <a:defRPr sz="2400">
                <a:solidFill>
                  <a:schemeClr val="tx1"/>
                </a:solidFill>
                <a:latin typeface="Tahoma" panose="020B0604030504040204" pitchFamily="34" charset="0"/>
              </a:defRPr>
            </a:lvl6pPr>
            <a:lvl7pPr marL="2973388" defTabSz="1028700" fontAlgn="base">
              <a:spcBef>
                <a:spcPct val="0"/>
              </a:spcBef>
              <a:spcAft>
                <a:spcPct val="0"/>
              </a:spcAft>
              <a:defRPr sz="2400">
                <a:solidFill>
                  <a:schemeClr val="tx1"/>
                </a:solidFill>
                <a:latin typeface="Tahoma" panose="020B0604030504040204" pitchFamily="34" charset="0"/>
              </a:defRPr>
            </a:lvl7pPr>
            <a:lvl8pPr marL="3430588" defTabSz="1028700" fontAlgn="base">
              <a:spcBef>
                <a:spcPct val="0"/>
              </a:spcBef>
              <a:spcAft>
                <a:spcPct val="0"/>
              </a:spcAft>
              <a:defRPr sz="2400">
                <a:solidFill>
                  <a:schemeClr val="tx1"/>
                </a:solidFill>
                <a:latin typeface="Tahoma" panose="020B0604030504040204" pitchFamily="34" charset="0"/>
              </a:defRPr>
            </a:lvl8pPr>
            <a:lvl9pPr marL="3887788" defTabSz="1028700" fontAlgn="base">
              <a:spcBef>
                <a:spcPct val="0"/>
              </a:spcBef>
              <a:spcAft>
                <a:spcPct val="0"/>
              </a:spcAft>
              <a:defRPr sz="2400">
                <a:solidFill>
                  <a:schemeClr val="tx1"/>
                </a:solidFill>
                <a:latin typeface="Tahoma" panose="020B0604030504040204" pitchFamily="34" charset="0"/>
              </a:defRPr>
            </a:lvl9pPr>
          </a:lstStyle>
          <a:p>
            <a:endParaRPr lang="en-GB" altLang="en-US" sz="2700" dirty="0"/>
          </a:p>
        </p:txBody>
      </p:sp>
      <p:sp>
        <p:nvSpPr>
          <p:cNvPr id="1105" name="Rectangle 81"/>
          <p:cNvSpPr>
            <a:spLocks noChangeArrowheads="1"/>
          </p:cNvSpPr>
          <p:nvPr userDrawn="1"/>
        </p:nvSpPr>
        <p:spPr bwMode="auto">
          <a:xfrm>
            <a:off x="9453761" y="7314406"/>
            <a:ext cx="493713" cy="3968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9050">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fld id="{4C2FB126-9C1A-4D9D-B072-2399E6C5195F}" type="slidenum">
              <a:rPr lang="en-GB" altLang="en-US" sz="2000">
                <a:solidFill>
                  <a:schemeClr val="accent5">
                    <a:lumMod val="40000"/>
                    <a:lumOff val="60000"/>
                  </a:schemeClr>
                </a:solidFill>
                <a:effectLst>
                  <a:outerShdw blurRad="50800" dist="38100" dir="2700000" algn="tl" rotWithShape="0">
                    <a:prstClr val="black">
                      <a:alpha val="40000"/>
                    </a:prstClr>
                  </a:outerShdw>
                </a:effectLst>
              </a:rPr>
              <a:pPr algn="r"/>
              <a:t>‹#›</a:t>
            </a:fld>
            <a:endParaRPr lang="en-US" altLang="en-US" sz="2000" dirty="0">
              <a:solidFill>
                <a:schemeClr val="accent5">
                  <a:lumMod val="40000"/>
                  <a:lumOff val="60000"/>
                </a:schemeClr>
              </a:solidFill>
              <a:effectLst>
                <a:outerShdw blurRad="50800" dist="38100" dir="2700000" algn="tl" rotWithShape="0">
                  <a:prstClr val="black">
                    <a:alpha val="40000"/>
                  </a:prstClr>
                </a:outerShdw>
              </a:effectLst>
            </a:endParaRPr>
          </a:p>
        </p:txBody>
      </p:sp>
      <p:pic>
        <p:nvPicPr>
          <p:cNvPr id="1108" name="Picture 84" descr="Overview_ico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067800" y="6665535"/>
            <a:ext cx="842962" cy="436146"/>
          </a:xfrm>
          <a:prstGeom prst="rect">
            <a:avLst/>
          </a:prstGeom>
          <a:noFill/>
          <a:extLst>
            <a:ext uri="{909E8E84-426E-40DD-AFC4-6F175D3DCCD1}">
              <a14:hiddenFill xmlns:a14="http://schemas.microsoft.com/office/drawing/2010/main">
                <a:solidFill>
                  <a:srgbClr val="FFFFFF"/>
                </a:solidFill>
              </a14:hiddenFill>
            </a:ext>
          </a:extLst>
        </p:spPr>
      </p:pic>
      <p:sp>
        <p:nvSpPr>
          <p:cNvPr id="1083" name="AutoShape 59"/>
          <p:cNvSpPr>
            <a:spLocks noChangeArrowheads="1"/>
          </p:cNvSpPr>
          <p:nvPr userDrawn="1"/>
        </p:nvSpPr>
        <p:spPr bwMode="auto">
          <a:xfrm>
            <a:off x="4724401" y="7254081"/>
            <a:ext cx="4419600" cy="457200"/>
          </a:xfrm>
          <a:prstGeom prst="roundRect">
            <a:avLst>
              <a:gd name="adj" fmla="val 16667"/>
            </a:avLst>
          </a:prstGeom>
          <a:noFill/>
          <a:ln w="3175">
            <a:noFill/>
            <a:round/>
            <a:headEnd/>
            <a:tailEnd/>
          </a:ln>
          <a:effectLst/>
          <a:extLst/>
        </p:spPr>
        <p:txBody>
          <a:bodyPr wrap="none" lIns="102925" tIns="51462" rIns="102925" bIns="51462" anchor="ctr"/>
          <a:lstStyle>
            <a:lvl1pPr algn="l" defTabSz="1028700">
              <a:spcBef>
                <a:spcPct val="0"/>
              </a:spcBef>
              <a:defRPr sz="2400">
                <a:solidFill>
                  <a:schemeClr val="tx1"/>
                </a:solidFill>
                <a:latin typeface="Tahoma" panose="020B0604030504040204" pitchFamily="34" charset="0"/>
              </a:defRPr>
            </a:lvl1pPr>
            <a:lvl2pPr marL="514350" algn="l" defTabSz="1028700">
              <a:spcBef>
                <a:spcPct val="0"/>
              </a:spcBef>
              <a:defRPr sz="2400">
                <a:solidFill>
                  <a:schemeClr val="tx1"/>
                </a:solidFill>
                <a:latin typeface="Tahoma" panose="020B0604030504040204" pitchFamily="34" charset="0"/>
              </a:defRPr>
            </a:lvl2pPr>
            <a:lvl3pPr marL="1028700" algn="l" defTabSz="1028700">
              <a:spcBef>
                <a:spcPct val="0"/>
              </a:spcBef>
              <a:defRPr sz="2400">
                <a:solidFill>
                  <a:schemeClr val="tx1"/>
                </a:solidFill>
                <a:latin typeface="Tahoma" panose="020B0604030504040204" pitchFamily="34" charset="0"/>
              </a:defRPr>
            </a:lvl3pPr>
            <a:lvl4pPr marL="1544638" algn="l" defTabSz="1028700">
              <a:spcBef>
                <a:spcPct val="0"/>
              </a:spcBef>
              <a:defRPr sz="2400">
                <a:solidFill>
                  <a:schemeClr val="tx1"/>
                </a:solidFill>
                <a:latin typeface="Tahoma" panose="020B0604030504040204" pitchFamily="34" charset="0"/>
              </a:defRPr>
            </a:lvl4pPr>
            <a:lvl5pPr marL="2058988" algn="l" defTabSz="1028700">
              <a:spcBef>
                <a:spcPct val="0"/>
              </a:spcBef>
              <a:defRPr sz="2400">
                <a:solidFill>
                  <a:schemeClr val="tx1"/>
                </a:solidFill>
                <a:latin typeface="Tahoma" panose="020B0604030504040204" pitchFamily="34" charset="0"/>
              </a:defRPr>
            </a:lvl5pPr>
            <a:lvl6pPr marL="2516188" defTabSz="1028700" fontAlgn="base">
              <a:spcBef>
                <a:spcPct val="0"/>
              </a:spcBef>
              <a:spcAft>
                <a:spcPct val="0"/>
              </a:spcAft>
              <a:defRPr sz="2400">
                <a:solidFill>
                  <a:schemeClr val="tx1"/>
                </a:solidFill>
                <a:latin typeface="Tahoma" panose="020B0604030504040204" pitchFamily="34" charset="0"/>
              </a:defRPr>
            </a:lvl6pPr>
            <a:lvl7pPr marL="2973388" defTabSz="1028700" fontAlgn="base">
              <a:spcBef>
                <a:spcPct val="0"/>
              </a:spcBef>
              <a:spcAft>
                <a:spcPct val="0"/>
              </a:spcAft>
              <a:defRPr sz="2400">
                <a:solidFill>
                  <a:schemeClr val="tx1"/>
                </a:solidFill>
                <a:latin typeface="Tahoma" panose="020B0604030504040204" pitchFamily="34" charset="0"/>
              </a:defRPr>
            </a:lvl7pPr>
            <a:lvl8pPr marL="3430588" defTabSz="1028700" fontAlgn="base">
              <a:spcBef>
                <a:spcPct val="0"/>
              </a:spcBef>
              <a:spcAft>
                <a:spcPct val="0"/>
              </a:spcAft>
              <a:defRPr sz="2400">
                <a:solidFill>
                  <a:schemeClr val="tx1"/>
                </a:solidFill>
                <a:latin typeface="Tahoma" panose="020B0604030504040204" pitchFamily="34" charset="0"/>
              </a:defRPr>
            </a:lvl8pPr>
            <a:lvl9pPr marL="3887788" defTabSz="1028700" fontAlgn="base">
              <a:spcBef>
                <a:spcPct val="0"/>
              </a:spcBef>
              <a:spcAft>
                <a:spcPct val="0"/>
              </a:spcAft>
              <a:defRPr sz="2400">
                <a:solidFill>
                  <a:schemeClr val="tx1"/>
                </a:solidFill>
                <a:latin typeface="Tahoma" panose="020B0604030504040204" pitchFamily="34" charset="0"/>
              </a:defRPr>
            </a:lvl9pPr>
          </a:lstStyle>
          <a:p>
            <a:pPr algn="r">
              <a:spcBef>
                <a:spcPct val="50000"/>
              </a:spcBef>
            </a:pPr>
            <a:r>
              <a:rPr lang="en-US" altLang="en-US" sz="2300" u="none" dirty="0" smtClean="0">
                <a:solidFill>
                  <a:schemeClr val="accent5">
                    <a:lumMod val="40000"/>
                    <a:lumOff val="60000"/>
                  </a:schemeClr>
                </a:solidFill>
                <a:effectLst>
                  <a:outerShdw blurRad="50800" dist="38100" dir="2700000" algn="tl" rotWithShape="0">
                    <a:prstClr val="black">
                      <a:alpha val="40000"/>
                    </a:prstClr>
                  </a:outerShdw>
                </a:effectLst>
                <a:latin typeface="MarkerFeltWide" charset="0"/>
              </a:rPr>
              <a:t>Introduction</a:t>
            </a:r>
            <a:endParaRPr lang="en-US" altLang="en-US" sz="2300" u="sng" dirty="0">
              <a:solidFill>
                <a:schemeClr val="accent5">
                  <a:lumMod val="40000"/>
                  <a:lumOff val="60000"/>
                </a:schemeClr>
              </a:solidFill>
              <a:effectLst>
                <a:outerShdw blurRad="50800" dist="38100" dir="2700000" algn="tl" rotWithShape="0">
                  <a:prstClr val="black">
                    <a:alpha val="40000"/>
                  </a:prstClr>
                </a:outerShdw>
              </a:effectLst>
              <a:latin typeface="MarkerFeltWide" charset="0"/>
            </a:endParaRPr>
          </a:p>
        </p:txBody>
      </p:sp>
      <p:pic>
        <p:nvPicPr>
          <p:cNvPr id="4" name="Picture 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7200" y="-3969"/>
            <a:ext cx="10608655" cy="7953375"/>
          </a:xfrm>
          <a:prstGeom prst="rect">
            <a:avLst/>
          </a:prstGeom>
        </p:spPr>
      </p:pic>
      <p:sp>
        <p:nvSpPr>
          <p:cNvPr id="9" name="Rectangle 81"/>
          <p:cNvSpPr>
            <a:spLocks noChangeArrowheads="1"/>
          </p:cNvSpPr>
          <p:nvPr userDrawn="1"/>
        </p:nvSpPr>
        <p:spPr bwMode="auto">
          <a:xfrm>
            <a:off x="9606161" y="7314406"/>
            <a:ext cx="493713" cy="3968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9050">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fld id="{4C2FB126-9C1A-4D9D-B072-2399E6C5195F}" type="slidenum">
              <a:rPr lang="en-GB" altLang="en-US" sz="2000">
                <a:solidFill>
                  <a:schemeClr val="accent5">
                    <a:lumMod val="40000"/>
                    <a:lumOff val="60000"/>
                  </a:schemeClr>
                </a:solidFill>
                <a:effectLst>
                  <a:outerShdw blurRad="50800" dist="38100" dir="2700000" algn="tl" rotWithShape="0">
                    <a:prstClr val="black">
                      <a:alpha val="40000"/>
                    </a:prstClr>
                  </a:outerShdw>
                </a:effectLst>
              </a:rPr>
              <a:pPr algn="r"/>
              <a:t>‹#›</a:t>
            </a:fld>
            <a:endParaRPr lang="en-US" altLang="en-US" sz="2000" dirty="0">
              <a:solidFill>
                <a:schemeClr val="accent5">
                  <a:lumMod val="40000"/>
                  <a:lumOff val="60000"/>
                </a:schemeClr>
              </a:solidFill>
              <a:effectLst>
                <a:outerShdw blurRad="50800" dist="38100" dir="2700000" algn="tl" rotWithShape="0">
                  <a:prstClr val="black">
                    <a:alpha val="40000"/>
                  </a:prstClr>
                </a:outerShdw>
              </a:effectLs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p:titleStyle>
    <p:bodyStyle>
      <a:lvl1pPr marL="387350" indent="-387350" algn="l" defTabSz="1028700" rtl="0" fontAlgn="base">
        <a:spcBef>
          <a:spcPct val="20000"/>
        </a:spcBef>
        <a:spcAft>
          <a:spcPct val="0"/>
        </a:spcAft>
        <a:buClr>
          <a:srgbClr val="003300"/>
        </a:buClr>
        <a:buFont typeface="Wingdings" panose="05000000000000000000" pitchFamily="2" charset="2"/>
        <a:buChar char="§"/>
        <a:defRPr sz="3400" b="1" kern="1200">
          <a:solidFill>
            <a:schemeClr val="accent3">
              <a:lumMod val="10000"/>
            </a:schemeClr>
          </a:solidFill>
          <a:latin typeface="+mn-lt"/>
          <a:ea typeface="+mn-ea"/>
          <a:cs typeface="+mn-cs"/>
        </a:defRPr>
      </a:lvl1pPr>
      <a:lvl2pPr marL="890588" indent="-374650" algn="l" defTabSz="1028700" rtl="0" fontAlgn="base">
        <a:spcBef>
          <a:spcPct val="20000"/>
        </a:spcBef>
        <a:spcAft>
          <a:spcPct val="0"/>
        </a:spcAft>
        <a:buClr>
          <a:srgbClr val="003300"/>
        </a:buClr>
        <a:buFont typeface="Wingdings" panose="05000000000000000000" pitchFamily="2" charset="2"/>
        <a:buChar char="§"/>
        <a:defRPr sz="3200" b="1" kern="1200">
          <a:solidFill>
            <a:schemeClr val="accent3">
              <a:lumMod val="10000"/>
            </a:schemeClr>
          </a:solidFill>
          <a:latin typeface="+mn-lt"/>
          <a:ea typeface="+mn-ea"/>
          <a:cs typeface="+mn-cs"/>
        </a:defRPr>
      </a:lvl2pPr>
      <a:lvl3pPr marL="1338263" indent="-319088" algn="l" defTabSz="1028700" rtl="0" fontAlgn="base">
        <a:spcBef>
          <a:spcPct val="20000"/>
        </a:spcBef>
        <a:spcAft>
          <a:spcPct val="0"/>
        </a:spcAft>
        <a:buFont typeface="Arial" panose="020B0604020202020204" pitchFamily="34" charset="0"/>
        <a:buChar char="•"/>
        <a:defRPr sz="2700" b="1" kern="1200">
          <a:solidFill>
            <a:schemeClr val="accent3">
              <a:lumMod val="10000"/>
            </a:schemeClr>
          </a:solidFill>
          <a:latin typeface="+mn-lt"/>
          <a:ea typeface="+mn-ea"/>
          <a:cs typeface="+mn-cs"/>
        </a:defRPr>
      </a:lvl3pPr>
      <a:lvl4pPr marL="1733550" indent="-266700" algn="l" defTabSz="1028700" rtl="0" fontAlgn="base">
        <a:spcBef>
          <a:spcPct val="20000"/>
        </a:spcBef>
        <a:spcAft>
          <a:spcPct val="0"/>
        </a:spcAft>
        <a:buFont typeface="Arial" panose="020B0604020202020204" pitchFamily="34" charset="0"/>
        <a:buChar char="•"/>
        <a:defRPr sz="2500" b="1" kern="1200">
          <a:solidFill>
            <a:schemeClr val="accent3">
              <a:lumMod val="10000"/>
            </a:schemeClr>
          </a:solidFill>
          <a:latin typeface="+mn-lt"/>
          <a:ea typeface="+mn-ea"/>
          <a:cs typeface="+mn-cs"/>
        </a:defRPr>
      </a:lvl4pPr>
      <a:lvl5pPr marL="2190750" indent="-328613" algn="l" defTabSz="1028700" rtl="0" fontAlgn="base">
        <a:spcBef>
          <a:spcPct val="20000"/>
        </a:spcBef>
        <a:spcAft>
          <a:spcPct val="0"/>
        </a:spcAft>
        <a:buFont typeface="Arial" panose="020B0604020202020204" pitchFamily="34" charset="0"/>
        <a:buChar char="•"/>
        <a:defRPr sz="2300" b="1" kern="1200">
          <a:solidFill>
            <a:schemeClr val="accent3">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9.jpeg"/><Relationship Id="rId7" Type="http://schemas.openxmlformats.org/officeDocument/2006/relationships/image" Target="../media/image13.jpg"/><Relationship Id="rId12" Type="http://schemas.openxmlformats.org/officeDocument/2006/relationships/image" Target="../media/image17.jpeg"/><Relationship Id="rId2" Type="http://schemas.openxmlformats.org/officeDocument/2006/relationships/notesSlide" Target="../notesSlides/notesSlide13.xml"/><Relationship Id="rId16"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6.png"/><Relationship Id="rId5" Type="http://schemas.openxmlformats.org/officeDocument/2006/relationships/image" Target="../media/image11.jpeg"/><Relationship Id="rId15" Type="http://schemas.microsoft.com/office/2007/relationships/hdphoto" Target="../media/hdphoto2.wdp"/><Relationship Id="rId10" Type="http://schemas.openxmlformats.org/officeDocument/2006/relationships/image" Target="../media/image15.png"/><Relationship Id="rId4" Type="http://schemas.openxmlformats.org/officeDocument/2006/relationships/image" Target="../media/image10.png"/><Relationship Id="rId9" Type="http://schemas.microsoft.com/office/2007/relationships/hdphoto" Target="../media/hdphoto1.wdp"/><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abcfp.ca/regulating_the_profession/documents/guideline_standards_professional_practice_2010.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mlarock@abcfp.ca"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abcfp.ca/" TargetMode="External"/><Relationship Id="rId4" Type="http://schemas.openxmlformats.org/officeDocument/2006/relationships/hyperlink" Target="http://www.abcfp.ca"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649"/>
            <a:ext cx="10624978" cy="7965612"/>
          </a:xfrm>
          <a:prstGeom prst="rect">
            <a:avLst/>
          </a:prstGeom>
        </p:spPr>
      </p:pic>
      <p:sp>
        <p:nvSpPr>
          <p:cNvPr id="4" name="Rectangle 37"/>
          <p:cNvSpPr>
            <a:spLocks noGrp="1" noChangeArrowheads="1"/>
          </p:cNvSpPr>
          <p:nvPr>
            <p:ph type="sldNum" sz="quarter" idx="4294967295"/>
          </p:nvPr>
        </p:nvSpPr>
        <p:spPr>
          <a:xfrm>
            <a:off x="228600" y="7254875"/>
            <a:ext cx="587375" cy="396875"/>
          </a:xfrm>
          <a:prstGeom prst="rect">
            <a:avLst/>
          </a:prstGeom>
        </p:spPr>
        <p:txBody>
          <a:bodyPr/>
          <a:lstStyle/>
          <a:p>
            <a:fld id="{0640C888-50C7-480D-A30E-A30440AE28C6}" type="slidenum">
              <a:rPr lang="en-GB" altLang="en-US"/>
              <a:pPr/>
              <a:t>1</a:t>
            </a:fld>
            <a:endParaRPr lang="en-GB" altLang="en-US" dirty="0"/>
          </a:p>
        </p:txBody>
      </p:sp>
      <p:sp>
        <p:nvSpPr>
          <p:cNvPr id="6" name="TextBox 5"/>
          <p:cNvSpPr txBox="1"/>
          <p:nvPr/>
        </p:nvSpPr>
        <p:spPr>
          <a:xfrm>
            <a:off x="-304800" y="4206081"/>
            <a:ext cx="10287000" cy="1569660"/>
          </a:xfrm>
          <a:prstGeom prst="rect">
            <a:avLst/>
          </a:prstGeom>
          <a:noFill/>
        </p:spPr>
        <p:txBody>
          <a:bodyPr wrap="square" rtlCol="0">
            <a:spAutoFit/>
          </a:bodyPr>
          <a:lstStyle/>
          <a:p>
            <a:pPr>
              <a:spcBef>
                <a:spcPts val="0"/>
              </a:spcBef>
              <a:spcAft>
                <a:spcPts val="0"/>
              </a:spcAft>
            </a:pPr>
            <a:r>
              <a:rPr lang="en-US" sz="4800" dirty="0" smtClean="0">
                <a:solidFill>
                  <a:srgbClr val="F8F8F8"/>
                </a:solidFill>
                <a:effectLst>
                  <a:outerShdw blurRad="38100" dist="63500" dir="2700000" algn="tl">
                    <a:srgbClr val="000000">
                      <a:alpha val="43137"/>
                    </a:srgbClr>
                  </a:outerShdw>
                </a:effectLst>
                <a:latin typeface="Georgia" panose="02040502050405020303" pitchFamily="18" charset="0"/>
                <a:cs typeface="Calibri" panose="020F0502020204030204" pitchFamily="34" charset="0"/>
              </a:rPr>
              <a:t>review              </a:t>
            </a:r>
            <a:r>
              <a:rPr lang="en-US" sz="4800" dirty="0">
                <a:solidFill>
                  <a:srgbClr val="F8F8F8"/>
                </a:solidFill>
                <a:effectLst>
                  <a:outerShdw blurRad="38100" dist="63500" dir="2700000" algn="tl">
                    <a:srgbClr val="000000">
                      <a:alpha val="43137"/>
                    </a:srgbClr>
                  </a:outerShdw>
                </a:effectLst>
                <a:latin typeface="Georgia" panose="02040502050405020303" pitchFamily="18" charset="0"/>
                <a:cs typeface="Calibri" panose="020F0502020204030204" pitchFamily="34" charset="0"/>
              </a:rPr>
              <a:t>refresh              </a:t>
            </a:r>
            <a:r>
              <a:rPr lang="en-US" sz="4800" dirty="0" smtClean="0">
                <a:solidFill>
                  <a:srgbClr val="F8F8F8"/>
                </a:solidFill>
                <a:effectLst>
                  <a:outerShdw blurRad="38100" dist="63500" dir="2700000" algn="tl">
                    <a:srgbClr val="000000">
                      <a:alpha val="43137"/>
                    </a:srgbClr>
                  </a:outerShdw>
                </a:effectLst>
                <a:latin typeface="Georgia" panose="02040502050405020303" pitchFamily="18" charset="0"/>
                <a:cs typeface="Calibri" panose="020F0502020204030204" pitchFamily="34" charset="0"/>
              </a:rPr>
              <a:t>replace</a:t>
            </a:r>
            <a:endParaRPr lang="en-US" sz="4800" dirty="0">
              <a:solidFill>
                <a:srgbClr val="F8F8F8"/>
              </a:solidFill>
              <a:effectLst>
                <a:outerShdw blurRad="38100" dist="63500" dir="2700000" algn="tl">
                  <a:srgbClr val="000000">
                    <a:alpha val="43137"/>
                  </a:srgbClr>
                </a:outerShdw>
              </a:effectLst>
              <a:latin typeface="Georgia" panose="02040502050405020303" pitchFamily="18" charset="0"/>
              <a:cs typeface="Calibri" panose="020F0502020204030204" pitchFamily="34" charset="0"/>
            </a:endParaRPr>
          </a:p>
        </p:txBody>
      </p:sp>
      <p:sp>
        <p:nvSpPr>
          <p:cNvPr id="2" name="TextBox 1"/>
          <p:cNvSpPr txBox="1"/>
          <p:nvPr/>
        </p:nvSpPr>
        <p:spPr>
          <a:xfrm>
            <a:off x="762000" y="1081881"/>
            <a:ext cx="8153400" cy="1938992"/>
          </a:xfrm>
          <a:prstGeom prst="rect">
            <a:avLst/>
          </a:prstGeom>
          <a:solidFill>
            <a:schemeClr val="bg1"/>
          </a:solidFill>
        </p:spPr>
        <p:txBody>
          <a:bodyPr wrap="square" rtlCol="0">
            <a:spAutoFit/>
          </a:bodyPr>
          <a:lstStyle/>
          <a:p>
            <a:pPr>
              <a:spcBef>
                <a:spcPts val="0"/>
              </a:spcBef>
              <a:spcAft>
                <a:spcPts val="0"/>
              </a:spcAft>
            </a:pPr>
            <a:r>
              <a:rPr lang="en-US" sz="6000" cap="small" dirty="0">
                <a:solidFill>
                  <a:schemeClr val="tx1">
                    <a:lumMod val="50000"/>
                  </a:schemeClr>
                </a:solidFill>
                <a:effectLst>
                  <a:outerShdw blurRad="38100" dist="63500" dir="2700000" algn="tl">
                    <a:srgbClr val="000000">
                      <a:alpha val="43137"/>
                    </a:srgbClr>
                  </a:outerShdw>
                </a:effectLst>
                <a:latin typeface="Calibri" panose="020F0502020204030204" pitchFamily="34" charset="0"/>
                <a:cs typeface="Calibri" panose="020F0502020204030204" pitchFamily="34" charset="0"/>
              </a:rPr>
              <a:t>Forest Stewardship Plans</a:t>
            </a:r>
          </a:p>
          <a:p>
            <a:pPr>
              <a:spcBef>
                <a:spcPts val="0"/>
              </a:spcBef>
              <a:spcAft>
                <a:spcPts val="0"/>
              </a:spcAft>
            </a:pPr>
            <a:r>
              <a:rPr lang="en-US" sz="6000" dirty="0" smtClean="0">
                <a:solidFill>
                  <a:schemeClr val="tx1">
                    <a:lumMod val="50000"/>
                  </a:schemeClr>
                </a:solidFill>
                <a:effectLst>
                  <a:outerShdw blurRad="38100" dist="63500" dir="2700000" algn="tl">
                    <a:srgbClr val="000000">
                      <a:alpha val="43137"/>
                    </a:srgbClr>
                  </a:outerShdw>
                </a:effectLst>
                <a:latin typeface="Calibri" panose="020F0502020204030204" pitchFamily="34" charset="0"/>
                <a:cs typeface="Calibri" panose="020F0502020204030204" pitchFamily="34" charset="0"/>
              </a:rPr>
              <a:t>2016 Workshops</a:t>
            </a:r>
            <a:endParaRPr lang="en-CA" sz="6000" dirty="0">
              <a:solidFill>
                <a:schemeClr val="tx1">
                  <a:lumMod val="50000"/>
                </a:schemeClr>
              </a:solidFill>
            </a:endParaRPr>
          </a:p>
        </p:txBody>
      </p:sp>
    </p:spTree>
    <p:extLst>
      <p:ext uri="{BB962C8B-B14F-4D97-AF65-F5344CB8AC3E}">
        <p14:creationId xmlns:p14="http://schemas.microsoft.com/office/powerpoint/2010/main" val="3025922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3600" dirty="0" smtClean="0"/>
              <a:t>Welcome!</a:t>
            </a:r>
            <a:endParaRPr lang="en-CA" sz="3960" dirty="0"/>
          </a:p>
        </p:txBody>
      </p:sp>
      <p:sp>
        <p:nvSpPr>
          <p:cNvPr id="6" name="Content Placeholder 5"/>
          <p:cNvSpPr>
            <a:spLocks noGrp="1"/>
          </p:cNvSpPr>
          <p:nvPr>
            <p:ph idx="1"/>
          </p:nvPr>
        </p:nvSpPr>
        <p:spPr>
          <a:xfrm>
            <a:off x="838200" y="1619250"/>
            <a:ext cx="7292975" cy="5482431"/>
          </a:xfrm>
        </p:spPr>
        <p:txBody>
          <a:bodyPr/>
          <a:lstStyle/>
          <a:p>
            <a:pPr marL="249480" indent="-249480">
              <a:spcBef>
                <a:spcPts val="1200"/>
              </a:spcBef>
            </a:pPr>
            <a:r>
              <a:rPr lang="en-CA" sz="3200" dirty="0" smtClean="0">
                <a:solidFill>
                  <a:srgbClr val="000000"/>
                </a:solidFill>
              </a:rPr>
              <a:t>Introductions</a:t>
            </a:r>
          </a:p>
          <a:p>
            <a:pPr marL="752718" lvl="1" indent="-249480">
              <a:spcBef>
                <a:spcPts val="1200"/>
              </a:spcBef>
            </a:pPr>
            <a:r>
              <a:rPr lang="en-CA" sz="3000" i="1" dirty="0" smtClean="0">
                <a:solidFill>
                  <a:srgbClr val="000000"/>
                </a:solidFill>
              </a:rPr>
              <a:t>Your facilitation team</a:t>
            </a:r>
          </a:p>
          <a:p>
            <a:pPr marL="752718" lvl="1" indent="-249480">
              <a:spcBef>
                <a:spcPts val="1200"/>
              </a:spcBef>
            </a:pPr>
            <a:r>
              <a:rPr lang="en-CA" sz="3000" i="1" dirty="0" smtClean="0">
                <a:solidFill>
                  <a:srgbClr val="000000"/>
                </a:solidFill>
              </a:rPr>
              <a:t>Participants</a:t>
            </a:r>
            <a:endParaRPr lang="en-CA" sz="3000" i="1" dirty="0">
              <a:solidFill>
                <a:srgbClr val="000000"/>
              </a:solidFill>
            </a:endParaRPr>
          </a:p>
          <a:p>
            <a:pPr marL="245202" indent="-198000">
              <a:spcBef>
                <a:spcPts val="1200"/>
              </a:spcBef>
            </a:pPr>
            <a:r>
              <a:rPr lang="en-CA" sz="3200" dirty="0" smtClean="0">
                <a:solidFill>
                  <a:srgbClr val="000000"/>
                </a:solidFill>
              </a:rPr>
              <a:t>House rules and safety</a:t>
            </a:r>
          </a:p>
          <a:p>
            <a:pPr marL="198000" indent="-198000">
              <a:spcBef>
                <a:spcPts val="1200"/>
              </a:spcBef>
            </a:pPr>
            <a:r>
              <a:rPr lang="en-US" sz="3200" dirty="0" smtClean="0">
                <a:solidFill>
                  <a:srgbClr val="000000"/>
                </a:solidFill>
              </a:rPr>
              <a:t>Breaks</a:t>
            </a:r>
          </a:p>
          <a:p>
            <a:pPr marL="198000" indent="-198000">
              <a:spcBef>
                <a:spcPts val="1200"/>
              </a:spcBef>
            </a:pPr>
            <a:r>
              <a:rPr lang="en-US" sz="3200" dirty="0" smtClean="0">
                <a:solidFill>
                  <a:srgbClr val="000000"/>
                </a:solidFill>
              </a:rPr>
              <a:t>Sign-in sheet</a:t>
            </a:r>
          </a:p>
          <a:p>
            <a:pPr marL="198000" indent="-198000">
              <a:spcBef>
                <a:spcPts val="1200"/>
              </a:spcBef>
            </a:pPr>
            <a:r>
              <a:rPr lang="en-US" sz="3200" dirty="0" smtClean="0">
                <a:solidFill>
                  <a:srgbClr val="000000"/>
                </a:solidFill>
              </a:rPr>
              <a:t>Course length (1.5 days)</a:t>
            </a:r>
          </a:p>
        </p:txBody>
      </p:sp>
    </p:spTree>
    <p:extLst>
      <p:ext uri="{BB962C8B-B14F-4D97-AF65-F5344CB8AC3E}">
        <p14:creationId xmlns:p14="http://schemas.microsoft.com/office/powerpoint/2010/main" val="4575458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3600" dirty="0" smtClean="0"/>
              <a:t>Outline of discussions</a:t>
            </a:r>
            <a:endParaRPr lang="en-CA" sz="3600" dirty="0"/>
          </a:p>
        </p:txBody>
      </p:sp>
      <p:graphicFrame>
        <p:nvGraphicFramePr>
          <p:cNvPr id="9" name="Content Placeholder 6"/>
          <p:cNvGraphicFramePr>
            <a:graphicFrameLocks/>
          </p:cNvGraphicFramePr>
          <p:nvPr>
            <p:extLst>
              <p:ext uri="{D42A27DB-BD31-4B8C-83A1-F6EECF244321}">
                <p14:modId xmlns:p14="http://schemas.microsoft.com/office/powerpoint/2010/main" val="1848107292"/>
              </p:ext>
            </p:extLst>
          </p:nvPr>
        </p:nvGraphicFramePr>
        <p:xfrm>
          <a:off x="1524000" y="1859302"/>
          <a:ext cx="6324600" cy="4769939"/>
        </p:xfrm>
        <a:graphic>
          <a:graphicData uri="http://schemas.openxmlformats.org/drawingml/2006/table">
            <a:tbl>
              <a:tblPr firstRow="1" bandRow="1">
                <a:tableStyleId>{5202B0CA-FC54-4496-8BCA-5EF66A818D29}</a:tableStyleId>
              </a:tblPr>
              <a:tblGrid>
                <a:gridCol w="5605895"/>
                <a:gridCol w="718705"/>
              </a:tblGrid>
              <a:tr h="469964">
                <a:tc>
                  <a:txBody>
                    <a:bodyPr/>
                    <a:lstStyle/>
                    <a:p>
                      <a:pPr marL="0" indent="0" algn="l">
                        <a:buFont typeface="Calibri" pitchFamily="34" charset="0"/>
                        <a:buNone/>
                      </a:pPr>
                      <a:r>
                        <a:rPr lang="en-CA" sz="2400" b="1" dirty="0" smtClean="0">
                          <a:solidFill>
                            <a:srgbClr val="F8F8F8"/>
                          </a:solidFill>
                          <a:latin typeface="Arial"/>
                          <a:cs typeface="Arial"/>
                        </a:rPr>
                        <a:t>DAY 1 – Issues</a:t>
                      </a:r>
                      <a:r>
                        <a:rPr lang="en-CA" sz="2400" b="1" baseline="0" dirty="0" smtClean="0">
                          <a:solidFill>
                            <a:srgbClr val="F8F8F8"/>
                          </a:solidFill>
                          <a:latin typeface="Arial"/>
                          <a:cs typeface="Arial"/>
                        </a:rPr>
                        <a:t> and expectations</a:t>
                      </a:r>
                      <a:endParaRPr lang="en-CA" sz="3200" b="1" dirty="0" smtClean="0">
                        <a:solidFill>
                          <a:srgbClr val="F8F8F8"/>
                        </a:solidFill>
                        <a:latin typeface="Arial"/>
                        <a:cs typeface="Arial"/>
                      </a:endParaRPr>
                    </a:p>
                  </a:txBody>
                  <a:tcPr marL="92023" marR="92023" marT="46012" marB="46012" anchor="ctr">
                    <a:solidFill>
                      <a:schemeClr val="bg1">
                        <a:lumMod val="10000"/>
                      </a:schemeClr>
                    </a:solidFill>
                  </a:tcPr>
                </a:tc>
                <a:tc>
                  <a:txBody>
                    <a:bodyPr/>
                    <a:lstStyle/>
                    <a:p>
                      <a:pPr marL="457200" indent="-457200" algn="ctr">
                        <a:buFont typeface="Arial" panose="020B0604020202020204" pitchFamily="34" charset="0"/>
                        <a:buChar char="•"/>
                      </a:pPr>
                      <a:endParaRPr lang="en-CA" sz="3200" b="1" dirty="0" smtClean="0">
                        <a:solidFill>
                          <a:srgbClr val="F8F8F8"/>
                        </a:solidFill>
                        <a:latin typeface="+mn-lt"/>
                        <a:cs typeface="Arial"/>
                      </a:endParaRPr>
                    </a:p>
                  </a:txBody>
                  <a:tcPr marL="92023" marR="92023" marT="46012" marB="46012" anchor="ctr">
                    <a:solidFill>
                      <a:schemeClr val="bg1">
                        <a:lumMod val="10000"/>
                      </a:schemeClr>
                    </a:solidFill>
                  </a:tcPr>
                </a:tc>
              </a:tr>
              <a:tr h="791896">
                <a:tc gridSpan="2">
                  <a:txBody>
                    <a:bodyPr/>
                    <a:lstStyle/>
                    <a:p>
                      <a:pPr marL="914400" lvl="1" indent="-457200" algn="l">
                        <a:spcBef>
                          <a:spcPts val="0"/>
                        </a:spcBef>
                        <a:spcAft>
                          <a:spcPts val="0"/>
                        </a:spcAft>
                        <a:buFont typeface="Arial" panose="020B0604020202020204" pitchFamily="34" charset="0"/>
                        <a:buChar char="•"/>
                      </a:pPr>
                      <a:r>
                        <a:rPr lang="en-CA" sz="2400" b="1" dirty="0" smtClean="0">
                          <a:solidFill>
                            <a:srgbClr val="003300"/>
                          </a:solidFill>
                          <a:latin typeface="+mn-lt"/>
                          <a:cs typeface="Arial"/>
                        </a:rPr>
                        <a:t>Context for change</a:t>
                      </a:r>
                    </a:p>
                    <a:p>
                      <a:pPr marL="914400" lvl="1" indent="-457200" algn="l">
                        <a:spcBef>
                          <a:spcPts val="0"/>
                        </a:spcBef>
                        <a:spcAft>
                          <a:spcPts val="0"/>
                        </a:spcAft>
                        <a:buFont typeface="Arial" panose="020B0604020202020204" pitchFamily="34" charset="0"/>
                        <a:buChar char="•"/>
                      </a:pPr>
                      <a:r>
                        <a:rPr lang="en-CA" sz="2400" b="1" dirty="0" smtClean="0">
                          <a:solidFill>
                            <a:srgbClr val="003300"/>
                          </a:solidFill>
                          <a:latin typeface="+mn-lt"/>
                          <a:cs typeface="Arial"/>
                        </a:rPr>
                        <a:t>Role</a:t>
                      </a:r>
                      <a:r>
                        <a:rPr lang="en-CA" sz="2400" b="1" baseline="0" dirty="0" smtClean="0">
                          <a:solidFill>
                            <a:srgbClr val="003300"/>
                          </a:solidFill>
                          <a:latin typeface="+mn-lt"/>
                          <a:cs typeface="Arial"/>
                        </a:rPr>
                        <a:t> of the professional</a:t>
                      </a:r>
                      <a:endParaRPr lang="en-CA" sz="2400" b="1" dirty="0" smtClean="0">
                        <a:solidFill>
                          <a:srgbClr val="003300"/>
                        </a:solidFill>
                        <a:latin typeface="+mn-lt"/>
                        <a:cs typeface="Arial"/>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400" b="1" baseline="0" dirty="0" smtClean="0">
                          <a:solidFill>
                            <a:srgbClr val="003300"/>
                          </a:solidFill>
                          <a:latin typeface="+mn-lt"/>
                          <a:cs typeface="Arial"/>
                        </a:rPr>
                        <a:t>Minister / Chief Forester guidance</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400" b="1" baseline="0" dirty="0" smtClean="0">
                          <a:solidFill>
                            <a:srgbClr val="003300"/>
                          </a:solidFill>
                          <a:latin typeface="+mn-lt"/>
                          <a:cs typeface="Arial"/>
                        </a:rPr>
                        <a:t>Obtaining an approved FSP</a:t>
                      </a:r>
                    </a:p>
                    <a:p>
                      <a:pPr marL="914400" lvl="1" indent="-457200" algn="l">
                        <a:spcBef>
                          <a:spcPts val="0"/>
                        </a:spcBef>
                        <a:spcAft>
                          <a:spcPts val="0"/>
                        </a:spcAft>
                        <a:buFont typeface="Arial" panose="020B0604020202020204" pitchFamily="34" charset="0"/>
                        <a:buChar char="•"/>
                      </a:pPr>
                      <a:endParaRPr lang="en-CA" sz="2400" b="1" dirty="0" smtClean="0">
                        <a:solidFill>
                          <a:srgbClr val="003300"/>
                        </a:solidFill>
                        <a:latin typeface="+mn-lt"/>
                        <a:cs typeface="Arial"/>
                      </a:endParaRPr>
                    </a:p>
                  </a:txBody>
                  <a:tcPr marL="92023" marR="92023" marT="46012" marB="46012"/>
                </a:tc>
                <a:tc hMerge="1">
                  <a:txBody>
                    <a:bodyPr/>
                    <a:lstStyle/>
                    <a:p>
                      <a:pPr marL="457200" indent="-457200" algn="l">
                        <a:spcBef>
                          <a:spcPts val="200"/>
                        </a:spcBef>
                        <a:spcAft>
                          <a:spcPts val="200"/>
                        </a:spcAft>
                        <a:buFont typeface="Arial" panose="020B0604020202020204" pitchFamily="34" charset="0"/>
                        <a:buChar char="•"/>
                      </a:pPr>
                      <a:endParaRPr lang="en-CA" sz="2600" b="1" dirty="0" smtClean="0">
                        <a:solidFill>
                          <a:srgbClr val="003300"/>
                        </a:solidFill>
                        <a:latin typeface="+mn-lt"/>
                        <a:cs typeface="Arial"/>
                      </a:endParaRPr>
                    </a:p>
                  </a:txBody>
                  <a:tcPr marL="92023" marR="92023" marT="46012" marB="46012"/>
                </a:tc>
              </a:tr>
              <a:tr h="561947">
                <a:tc gridSpan="2">
                  <a:txBody>
                    <a:bodyPr/>
                    <a:lstStyle/>
                    <a:p>
                      <a:pPr marL="0" indent="0" algn="l">
                        <a:buFont typeface="Calibri" pitchFamily="34" charset="0"/>
                        <a:buNone/>
                      </a:pPr>
                      <a:r>
                        <a:rPr lang="en-CA" sz="2400" b="1" dirty="0" smtClean="0">
                          <a:solidFill>
                            <a:srgbClr val="F8F8F8"/>
                          </a:solidFill>
                          <a:latin typeface="+mn-lt"/>
                          <a:cs typeface="Arial"/>
                        </a:rPr>
                        <a:t>DAY 2 – Practical</a:t>
                      </a:r>
                      <a:r>
                        <a:rPr lang="en-CA" sz="2400" b="1" baseline="0" dirty="0" smtClean="0">
                          <a:solidFill>
                            <a:srgbClr val="F8F8F8"/>
                          </a:solidFill>
                          <a:latin typeface="+mn-lt"/>
                          <a:cs typeface="Arial"/>
                        </a:rPr>
                        <a:t> applications</a:t>
                      </a:r>
                      <a:endParaRPr lang="en-CA" sz="2400" b="1" dirty="0" smtClean="0">
                        <a:solidFill>
                          <a:srgbClr val="F8F8F8"/>
                        </a:solidFill>
                        <a:latin typeface="+mn-lt"/>
                        <a:cs typeface="Arial"/>
                      </a:endParaRPr>
                    </a:p>
                  </a:txBody>
                  <a:tcPr marL="92023" marR="92023" marT="46012" marB="46012">
                    <a:solidFill>
                      <a:srgbClr val="000000"/>
                    </a:solidFill>
                  </a:tcPr>
                </a:tc>
                <a:tc hMerge="1">
                  <a:txBody>
                    <a:bodyPr/>
                    <a:lstStyle/>
                    <a:p>
                      <a:pPr marL="457200" indent="-457200" algn="l">
                        <a:buFont typeface="Arial" panose="020B0604020202020204" pitchFamily="34" charset="0"/>
                        <a:buChar char="•"/>
                      </a:pPr>
                      <a:endParaRPr lang="en-CA" sz="2000" b="1" dirty="0" smtClean="0">
                        <a:solidFill>
                          <a:srgbClr val="003300"/>
                        </a:solidFill>
                        <a:latin typeface="+mn-lt"/>
                        <a:cs typeface="Arial"/>
                      </a:endParaRPr>
                    </a:p>
                  </a:txBody>
                  <a:tcPr marL="92023" marR="92023" marT="46012" marB="46012"/>
                </a:tc>
              </a:tr>
              <a:tr h="809653">
                <a:tc gridSpan="2">
                  <a:txBody>
                    <a:bodyPr/>
                    <a:lstStyle/>
                    <a:p>
                      <a:pPr marL="914400" marR="0" lvl="1" indent="-45720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CA" sz="2400" b="1" dirty="0" smtClean="0">
                          <a:solidFill>
                            <a:srgbClr val="003300"/>
                          </a:solidFill>
                          <a:latin typeface="+mn-lt"/>
                          <a:cs typeface="Arial"/>
                        </a:rPr>
                        <a:t>Stocking standards</a:t>
                      </a:r>
                    </a:p>
                    <a:p>
                      <a:pPr marL="914400" marR="0" lvl="1" indent="-45720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CA" sz="2400" b="1" dirty="0" smtClean="0">
                          <a:solidFill>
                            <a:srgbClr val="003300"/>
                          </a:solidFill>
                          <a:latin typeface="+mn-lt"/>
                          <a:cs typeface="Arial"/>
                        </a:rPr>
                        <a:t>Results,</a:t>
                      </a:r>
                      <a:r>
                        <a:rPr lang="en-CA" sz="2400" b="1" baseline="0" dirty="0" smtClean="0">
                          <a:solidFill>
                            <a:srgbClr val="003300"/>
                          </a:solidFill>
                          <a:latin typeface="+mn-lt"/>
                          <a:cs typeface="Arial"/>
                        </a:rPr>
                        <a:t> </a:t>
                      </a:r>
                      <a:r>
                        <a:rPr lang="en-CA" sz="2400" b="1" dirty="0" smtClean="0">
                          <a:solidFill>
                            <a:srgbClr val="003300"/>
                          </a:solidFill>
                          <a:latin typeface="+mn-lt"/>
                          <a:cs typeface="Arial"/>
                        </a:rPr>
                        <a:t>strategies and measures</a:t>
                      </a:r>
                    </a:p>
                    <a:p>
                      <a:pPr marL="914400" lvl="1" indent="-457200" algn="l">
                        <a:spcBef>
                          <a:spcPts val="200"/>
                        </a:spcBef>
                        <a:spcAft>
                          <a:spcPts val="200"/>
                        </a:spcAft>
                        <a:buFont typeface="Arial" panose="020B0604020202020204" pitchFamily="34" charset="0"/>
                        <a:buChar char="•"/>
                      </a:pPr>
                      <a:r>
                        <a:rPr lang="en-CA" sz="2400" b="1" dirty="0" smtClean="0">
                          <a:solidFill>
                            <a:srgbClr val="003300"/>
                          </a:solidFill>
                          <a:latin typeface="+mn-lt"/>
                          <a:cs typeface="Arial"/>
                        </a:rPr>
                        <a:t>Forest development units</a:t>
                      </a:r>
                    </a:p>
                    <a:p>
                      <a:pPr marL="914400" lvl="1" indent="-457200" algn="l">
                        <a:spcBef>
                          <a:spcPts val="200"/>
                        </a:spcBef>
                        <a:spcAft>
                          <a:spcPts val="200"/>
                        </a:spcAft>
                        <a:buFont typeface="Arial" panose="020B0604020202020204" pitchFamily="34" charset="0"/>
                        <a:buChar char="•"/>
                      </a:pPr>
                      <a:r>
                        <a:rPr lang="en-CA" sz="2400" b="1" dirty="0" smtClean="0">
                          <a:solidFill>
                            <a:srgbClr val="003300"/>
                          </a:solidFill>
                          <a:latin typeface="+mn-lt"/>
                          <a:cs typeface="Arial"/>
                        </a:rPr>
                        <a:t>Review and comment</a:t>
                      </a:r>
                    </a:p>
                  </a:txBody>
                  <a:tcPr marL="92023" marR="92023" marT="46012" marB="46012"/>
                </a:tc>
                <a:tc hMerge="1">
                  <a:txBody>
                    <a:bodyPr/>
                    <a:lstStyle/>
                    <a:p>
                      <a:pPr marL="457200" indent="-457200" algn="l">
                        <a:buFont typeface="Arial" panose="020B0604020202020204" pitchFamily="34" charset="0"/>
                        <a:buChar char="•"/>
                      </a:pPr>
                      <a:endParaRPr lang="en-CA" sz="2000" b="1" dirty="0" smtClean="0">
                        <a:solidFill>
                          <a:srgbClr val="003300"/>
                        </a:solidFill>
                        <a:latin typeface="+mn-lt"/>
                        <a:cs typeface="Arial"/>
                      </a:endParaRPr>
                    </a:p>
                  </a:txBody>
                  <a:tcPr marL="92023" marR="92023" marT="46012" marB="46012"/>
                </a:tc>
              </a:tr>
            </a:tbl>
          </a:graphicData>
        </a:graphic>
      </p:graphicFrame>
    </p:spTree>
    <p:extLst>
      <p:ext uri="{BB962C8B-B14F-4D97-AF65-F5344CB8AC3E}">
        <p14:creationId xmlns:p14="http://schemas.microsoft.com/office/powerpoint/2010/main" val="1857501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533400" y="853281"/>
            <a:ext cx="8686800" cy="1524794"/>
          </a:xfrm>
        </p:spPr>
        <p:txBody>
          <a:bodyPr/>
          <a:lstStyle/>
          <a:p>
            <a:r>
              <a:rPr lang="en-US" altLang="en-US" sz="3700" i="1" dirty="0" smtClean="0"/>
              <a:t>Why are we here?</a:t>
            </a:r>
            <a:br>
              <a:rPr lang="en-US" altLang="en-US" sz="3700" i="1" dirty="0" smtClean="0"/>
            </a:br>
            <a:r>
              <a:rPr lang="en-US" altLang="en-US" sz="3700" dirty="0" smtClean="0"/>
              <a:t>FLNRO Executive Perspective</a:t>
            </a:r>
            <a:endParaRPr lang="en-US" altLang="en-US" sz="3700" dirty="0"/>
          </a:p>
        </p:txBody>
      </p:sp>
    </p:spTree>
    <p:extLst>
      <p:ext uri="{BB962C8B-B14F-4D97-AF65-F5344CB8AC3E}">
        <p14:creationId xmlns:p14="http://schemas.microsoft.com/office/powerpoint/2010/main" val="4017961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3960" dirty="0" smtClean="0"/>
              <a:t>A Reminder…</a:t>
            </a:r>
            <a:endParaRPr lang="en-CA" sz="3960" dirty="0"/>
          </a:p>
        </p:txBody>
      </p:sp>
      <p:sp>
        <p:nvSpPr>
          <p:cNvPr id="6" name="Content Placeholder 5"/>
          <p:cNvSpPr>
            <a:spLocks noGrp="1"/>
          </p:cNvSpPr>
          <p:nvPr>
            <p:ph idx="1"/>
          </p:nvPr>
        </p:nvSpPr>
        <p:spPr>
          <a:xfrm>
            <a:off x="304800" y="1539081"/>
            <a:ext cx="9296400" cy="4772025"/>
          </a:xfrm>
        </p:spPr>
        <p:txBody>
          <a:bodyPr/>
          <a:lstStyle/>
          <a:p>
            <a:pPr marL="249480" indent="-249480">
              <a:spcBef>
                <a:spcPts val="1200"/>
              </a:spcBef>
            </a:pPr>
            <a:r>
              <a:rPr lang="en-US" sz="3200" u="sng" dirty="0" smtClean="0">
                <a:solidFill>
                  <a:srgbClr val="000000"/>
                </a:solidFill>
              </a:rPr>
              <a:t>You’re</a:t>
            </a:r>
            <a:r>
              <a:rPr lang="en-US" sz="3200" dirty="0" smtClean="0">
                <a:solidFill>
                  <a:srgbClr val="000000"/>
                </a:solidFill>
              </a:rPr>
              <a:t> </a:t>
            </a:r>
            <a:r>
              <a:rPr lang="en-US" sz="3200" dirty="0">
                <a:solidFill>
                  <a:srgbClr val="000000"/>
                </a:solidFill>
              </a:rPr>
              <a:t>the </a:t>
            </a:r>
            <a:r>
              <a:rPr lang="en-US" sz="3200" dirty="0" smtClean="0">
                <a:solidFill>
                  <a:srgbClr val="000000"/>
                </a:solidFill>
              </a:rPr>
              <a:t>experts</a:t>
            </a:r>
          </a:p>
          <a:p>
            <a:pPr marL="752718" lvl="1" indent="-249480">
              <a:spcBef>
                <a:spcPts val="1200"/>
              </a:spcBef>
            </a:pPr>
            <a:r>
              <a:rPr lang="en-US" sz="3000" b="0" dirty="0" smtClean="0">
                <a:solidFill>
                  <a:srgbClr val="000000"/>
                </a:solidFill>
              </a:rPr>
              <a:t>Few corporate experts remain</a:t>
            </a:r>
          </a:p>
          <a:p>
            <a:pPr marL="752718" lvl="1" indent="-249480">
              <a:spcBef>
                <a:spcPts val="1200"/>
              </a:spcBef>
            </a:pPr>
            <a:r>
              <a:rPr lang="en-US" sz="3000" b="0" dirty="0" smtClean="0">
                <a:solidFill>
                  <a:srgbClr val="000000"/>
                </a:solidFill>
              </a:rPr>
              <a:t>Under FRPA, it’s the perspective of the practitioners that counts</a:t>
            </a:r>
            <a:endParaRPr lang="en-US" sz="3000" b="0" dirty="0">
              <a:solidFill>
                <a:srgbClr val="000000"/>
              </a:solidFill>
            </a:endParaRPr>
          </a:p>
          <a:p>
            <a:pPr marL="249480" indent="-249480">
              <a:spcBef>
                <a:spcPts val="1200"/>
              </a:spcBef>
            </a:pPr>
            <a:r>
              <a:rPr lang="en-US" sz="3200" dirty="0">
                <a:solidFill>
                  <a:srgbClr val="000000"/>
                </a:solidFill>
              </a:rPr>
              <a:t>We’re not here to teach </a:t>
            </a:r>
            <a:r>
              <a:rPr lang="en-US" sz="3200" dirty="0" smtClean="0">
                <a:solidFill>
                  <a:srgbClr val="000000"/>
                </a:solidFill>
              </a:rPr>
              <a:t>you</a:t>
            </a:r>
          </a:p>
          <a:p>
            <a:pPr marL="752718" lvl="1" indent="-249480">
              <a:spcBef>
                <a:spcPts val="1200"/>
              </a:spcBef>
            </a:pPr>
            <a:r>
              <a:rPr lang="en-US" sz="3000" b="0" dirty="0" smtClean="0">
                <a:solidFill>
                  <a:srgbClr val="000000"/>
                </a:solidFill>
              </a:rPr>
              <a:t>You already know the law, there is plenty of existing reference / interpretive material</a:t>
            </a:r>
            <a:endParaRPr lang="en-US" sz="3000" b="0" dirty="0">
              <a:solidFill>
                <a:srgbClr val="000000"/>
              </a:solidFill>
            </a:endParaRPr>
          </a:p>
          <a:p>
            <a:pPr marL="249480" indent="-249480">
              <a:spcBef>
                <a:spcPts val="1200"/>
              </a:spcBef>
            </a:pPr>
            <a:r>
              <a:rPr lang="en-US" sz="3200" dirty="0">
                <a:solidFill>
                  <a:srgbClr val="000000"/>
                </a:solidFill>
              </a:rPr>
              <a:t>You’re going to leave here without all the </a:t>
            </a:r>
            <a:r>
              <a:rPr lang="en-US" sz="3200" dirty="0" smtClean="0">
                <a:solidFill>
                  <a:srgbClr val="000000"/>
                </a:solidFill>
              </a:rPr>
              <a:t>answers</a:t>
            </a:r>
          </a:p>
          <a:p>
            <a:pPr marL="752718" lvl="1" indent="-249480">
              <a:spcBef>
                <a:spcPts val="1200"/>
              </a:spcBef>
            </a:pPr>
            <a:r>
              <a:rPr lang="en-US" sz="3000" b="0" dirty="0" smtClean="0">
                <a:solidFill>
                  <a:srgbClr val="000000"/>
                </a:solidFill>
              </a:rPr>
              <a:t>No clear answers / interpreting is </a:t>
            </a:r>
            <a:r>
              <a:rPr lang="en-US" sz="3000" b="0" u="sng" dirty="0" smtClean="0">
                <a:solidFill>
                  <a:srgbClr val="000000"/>
                </a:solidFill>
              </a:rPr>
              <a:t>your</a:t>
            </a:r>
            <a:r>
              <a:rPr lang="en-US" sz="3000" b="0" dirty="0" smtClean="0">
                <a:solidFill>
                  <a:srgbClr val="000000"/>
                </a:solidFill>
              </a:rPr>
              <a:t> job</a:t>
            </a:r>
          </a:p>
          <a:p>
            <a:pPr marL="503238" lvl="1" indent="0">
              <a:spcBef>
                <a:spcPts val="1200"/>
              </a:spcBef>
              <a:buNone/>
            </a:pPr>
            <a:endParaRPr lang="en-US" sz="3000" b="0" dirty="0">
              <a:solidFill>
                <a:srgbClr val="000000"/>
              </a:solidFill>
            </a:endParaRPr>
          </a:p>
        </p:txBody>
      </p:sp>
    </p:spTree>
    <p:extLst>
      <p:ext uri="{BB962C8B-B14F-4D97-AF65-F5344CB8AC3E}">
        <p14:creationId xmlns:p14="http://schemas.microsoft.com/office/powerpoint/2010/main" val="3583965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3600" dirty="0" smtClean="0"/>
              <a:t>Objective</a:t>
            </a:r>
            <a:endParaRPr lang="en-CA" sz="3960" dirty="0"/>
          </a:p>
        </p:txBody>
      </p:sp>
      <p:sp>
        <p:nvSpPr>
          <p:cNvPr id="6" name="Content Placeholder 5"/>
          <p:cNvSpPr>
            <a:spLocks noGrp="1"/>
          </p:cNvSpPr>
          <p:nvPr>
            <p:ph idx="1"/>
          </p:nvPr>
        </p:nvSpPr>
        <p:spPr>
          <a:xfrm>
            <a:off x="304800" y="1720056"/>
            <a:ext cx="9296400" cy="4772025"/>
          </a:xfrm>
        </p:spPr>
        <p:txBody>
          <a:bodyPr/>
          <a:lstStyle/>
          <a:p>
            <a:pPr marL="0" indent="0">
              <a:spcBef>
                <a:spcPts val="2500"/>
              </a:spcBef>
              <a:buNone/>
            </a:pPr>
            <a:r>
              <a:rPr lang="en-US" sz="3200" dirty="0" smtClean="0">
                <a:solidFill>
                  <a:srgbClr val="000000"/>
                </a:solidFill>
              </a:rPr>
              <a:t>To discuss the following:</a:t>
            </a:r>
          </a:p>
          <a:p>
            <a:pPr marL="249480" indent="-249480">
              <a:spcBef>
                <a:spcPts val="2500"/>
              </a:spcBef>
            </a:pPr>
            <a:r>
              <a:rPr lang="en-US" sz="3200" i="1" dirty="0" smtClean="0">
                <a:solidFill>
                  <a:srgbClr val="000000"/>
                </a:solidFill>
              </a:rPr>
              <a:t>What are the ministry’s expectations for change?</a:t>
            </a:r>
          </a:p>
          <a:p>
            <a:pPr marL="249480" indent="-249480">
              <a:spcBef>
                <a:spcPts val="2500"/>
              </a:spcBef>
            </a:pPr>
            <a:r>
              <a:rPr lang="en-US" sz="3200" i="1" dirty="0" smtClean="0">
                <a:solidFill>
                  <a:srgbClr val="000000"/>
                </a:solidFill>
              </a:rPr>
              <a:t>What does the Chief Forester’s guidance mean?</a:t>
            </a:r>
          </a:p>
          <a:p>
            <a:pPr marL="249480" indent="-249480">
              <a:spcBef>
                <a:spcPts val="2500"/>
              </a:spcBef>
            </a:pPr>
            <a:r>
              <a:rPr lang="en-US" sz="3200" i="1" dirty="0" smtClean="0">
                <a:solidFill>
                  <a:srgbClr val="000000"/>
                </a:solidFill>
              </a:rPr>
              <a:t>What improvements to my FSP are realistic?</a:t>
            </a:r>
          </a:p>
          <a:p>
            <a:pPr marL="249480" indent="-249480">
              <a:spcBef>
                <a:spcPts val="2500"/>
              </a:spcBef>
            </a:pPr>
            <a:r>
              <a:rPr lang="en-US" sz="3200" i="1" dirty="0" smtClean="0">
                <a:solidFill>
                  <a:srgbClr val="000000"/>
                </a:solidFill>
              </a:rPr>
              <a:t>What are others doing to address pressures?</a:t>
            </a:r>
            <a:endParaRPr lang="en-US" sz="3200" i="1" dirty="0">
              <a:solidFill>
                <a:srgbClr val="000000"/>
              </a:solidFill>
            </a:endParaRPr>
          </a:p>
        </p:txBody>
      </p:sp>
    </p:spTree>
    <p:extLst>
      <p:ext uri="{BB962C8B-B14F-4D97-AF65-F5344CB8AC3E}">
        <p14:creationId xmlns:p14="http://schemas.microsoft.com/office/powerpoint/2010/main" val="1000777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Meeting your needs</a:t>
            </a:r>
            <a:endParaRPr lang="en-CA" dirty="0"/>
          </a:p>
        </p:txBody>
      </p:sp>
      <p:sp>
        <p:nvSpPr>
          <p:cNvPr id="3" name="Content Placeholder 2"/>
          <p:cNvSpPr>
            <a:spLocks noGrp="1"/>
          </p:cNvSpPr>
          <p:nvPr>
            <p:ph idx="1"/>
          </p:nvPr>
        </p:nvSpPr>
        <p:spPr>
          <a:xfrm>
            <a:off x="838200" y="1619250"/>
            <a:ext cx="8077200" cy="4772025"/>
          </a:xfrm>
        </p:spPr>
        <p:txBody>
          <a:bodyPr/>
          <a:lstStyle/>
          <a:p>
            <a:pPr marL="0" indent="0">
              <a:buNone/>
            </a:pPr>
            <a:r>
              <a:rPr lang="en-CA" dirty="0" smtClean="0"/>
              <a:t>Use the Post-It notes at your table to:</a:t>
            </a:r>
          </a:p>
          <a:p>
            <a:pPr marL="0" indent="0">
              <a:buNone/>
            </a:pPr>
            <a:endParaRPr lang="en-CA" dirty="0" smtClean="0"/>
          </a:p>
          <a:p>
            <a:pPr>
              <a:buFont typeface="Wingdings" panose="05000000000000000000" pitchFamily="2" charset="2"/>
              <a:buChar char="ü"/>
            </a:pPr>
            <a:r>
              <a:rPr lang="en-CA" dirty="0" smtClean="0"/>
              <a:t>Write an expectation you have for this workshop</a:t>
            </a:r>
          </a:p>
          <a:p>
            <a:pPr>
              <a:buFont typeface="Wingdings" panose="05000000000000000000" pitchFamily="2" charset="2"/>
              <a:buChar char="ü"/>
            </a:pPr>
            <a:r>
              <a:rPr lang="en-CA" dirty="0" smtClean="0"/>
              <a:t>Ask a question you would like addressed</a:t>
            </a:r>
          </a:p>
          <a:p>
            <a:pPr>
              <a:buFont typeface="Wingdings" panose="05000000000000000000" pitchFamily="2" charset="2"/>
              <a:buChar char="ü"/>
            </a:pPr>
            <a:endParaRPr lang="en-CA" dirty="0"/>
          </a:p>
          <a:p>
            <a:pPr marL="0" indent="0">
              <a:buNone/>
            </a:pPr>
            <a:r>
              <a:rPr lang="en-CA" dirty="0" smtClean="0"/>
              <a:t>Stick your Post-Its to the wall when you’re done.</a:t>
            </a:r>
          </a:p>
        </p:txBody>
      </p:sp>
    </p:spTree>
    <p:extLst>
      <p:ext uri="{BB962C8B-B14F-4D97-AF65-F5344CB8AC3E}">
        <p14:creationId xmlns:p14="http://schemas.microsoft.com/office/powerpoint/2010/main" val="1624169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0" y="854075"/>
            <a:ext cx="9753600" cy="4114006"/>
          </a:xfrm>
        </p:spPr>
        <p:txBody>
          <a:bodyPr/>
          <a:lstStyle/>
          <a:p>
            <a:r>
              <a:rPr lang="en-US" altLang="en-US" sz="3700" dirty="0" smtClean="0"/>
              <a:t>Professional Reliance:</a:t>
            </a:r>
            <a:br>
              <a:rPr lang="en-US" altLang="en-US" sz="3700" dirty="0" smtClean="0"/>
            </a:br>
            <a:r>
              <a:rPr lang="en-US" altLang="en-US" sz="3700" dirty="0" smtClean="0"/>
              <a:t>A Word from the ABCFP</a:t>
            </a:r>
            <a:br>
              <a:rPr lang="en-US" altLang="en-US" sz="3700" dirty="0" smtClean="0"/>
            </a:br>
            <a:r>
              <a:rPr lang="en-US" altLang="en-US" sz="3700" dirty="0" smtClean="0"/>
              <a:t/>
            </a:r>
            <a:br>
              <a:rPr lang="en-US" altLang="en-US" sz="3700" dirty="0" smtClean="0"/>
            </a:br>
            <a:r>
              <a:rPr lang="en-CA" altLang="en-US" sz="3200" dirty="0" smtClean="0"/>
              <a:t>Mike </a:t>
            </a:r>
            <a:r>
              <a:rPr lang="en-CA" altLang="en-US" sz="3200" dirty="0"/>
              <a:t>Larock, RPF  </a:t>
            </a:r>
            <a:br>
              <a:rPr lang="en-CA" altLang="en-US" sz="3200" dirty="0"/>
            </a:br>
            <a:r>
              <a:rPr lang="en-CA" altLang="en-US" sz="3200" dirty="0"/>
              <a:t>Director of Professional Practice and Forest Stewardship</a:t>
            </a:r>
            <a:br>
              <a:rPr lang="en-CA" altLang="en-US" sz="3200" dirty="0"/>
            </a:br>
            <a:endParaRPr lang="en-US" altLang="en-US" sz="3200" dirty="0"/>
          </a:p>
        </p:txBody>
      </p:sp>
    </p:spTree>
    <p:extLst>
      <p:ext uri="{BB962C8B-B14F-4D97-AF65-F5344CB8AC3E}">
        <p14:creationId xmlns:p14="http://schemas.microsoft.com/office/powerpoint/2010/main" val="588105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7673975" cy="1060450"/>
          </a:xfrm>
        </p:spPr>
        <p:txBody>
          <a:bodyPr/>
          <a:lstStyle/>
          <a:p>
            <a:r>
              <a:rPr lang="en-CA" sz="3600" dirty="0" smtClean="0"/>
              <a:t>ABCFP – Professional reliance</a:t>
            </a:r>
            <a:endParaRPr lang="en-CA" dirty="0"/>
          </a:p>
        </p:txBody>
      </p:sp>
      <p:sp>
        <p:nvSpPr>
          <p:cNvPr id="5" name="TextBox 1"/>
          <p:cNvSpPr txBox="1">
            <a:spLocks noChangeArrowheads="1"/>
          </p:cNvSpPr>
          <p:nvPr/>
        </p:nvSpPr>
        <p:spPr bwMode="auto">
          <a:xfrm>
            <a:off x="914400" y="1996281"/>
            <a:ext cx="7239000" cy="3539430"/>
          </a:xfrm>
          <a:prstGeom prst="rect">
            <a:avLst/>
          </a:prstGeom>
          <a:noFill/>
          <a:ln w="9525">
            <a:noFill/>
            <a:miter lim="800000"/>
            <a:headEnd/>
            <a:tailEnd/>
          </a:ln>
        </p:spPr>
        <p:txBody>
          <a:bodyPr>
            <a:spAutoFit/>
          </a:bodyPr>
          <a:lstStyle/>
          <a:p>
            <a:pPr marL="971550" lvl="1" indent="-514350">
              <a:lnSpc>
                <a:spcPct val="200000"/>
              </a:lnSpc>
              <a:buFont typeface="+mj-lt"/>
              <a:buAutoNum type="arabicPeriod"/>
            </a:pPr>
            <a:r>
              <a:rPr lang="en-CA" sz="3200" b="1" i="1" dirty="0" smtClean="0">
                <a:solidFill>
                  <a:srgbClr val="000000"/>
                </a:solidFill>
              </a:rPr>
              <a:t>Professional Service</a:t>
            </a:r>
          </a:p>
          <a:p>
            <a:pPr marL="971550" lvl="1" indent="-514350">
              <a:lnSpc>
                <a:spcPct val="200000"/>
              </a:lnSpc>
              <a:buFont typeface="+mj-lt"/>
              <a:buAutoNum type="arabicPeriod"/>
            </a:pPr>
            <a:r>
              <a:rPr lang="en-CA" sz="3200" b="1" i="1" dirty="0" smtClean="0">
                <a:solidFill>
                  <a:srgbClr val="000000"/>
                </a:solidFill>
              </a:rPr>
              <a:t>Role of Forest Professional</a:t>
            </a:r>
          </a:p>
          <a:p>
            <a:pPr marL="971550" lvl="1" indent="-514350">
              <a:lnSpc>
                <a:spcPct val="200000"/>
              </a:lnSpc>
              <a:buFont typeface="+mj-lt"/>
              <a:buAutoNum type="arabicPeriod"/>
            </a:pPr>
            <a:r>
              <a:rPr lang="en-CA" sz="3200" b="1" i="1" dirty="0" smtClean="0">
                <a:solidFill>
                  <a:srgbClr val="000000"/>
                </a:solidFill>
              </a:rPr>
              <a:t>Professional Reliance</a:t>
            </a:r>
          </a:p>
        </p:txBody>
      </p:sp>
    </p:spTree>
    <p:extLst>
      <p:ext uri="{BB962C8B-B14F-4D97-AF65-F5344CB8AC3E}">
        <p14:creationId xmlns:p14="http://schemas.microsoft.com/office/powerpoint/2010/main" val="487997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7673975" cy="1060450"/>
          </a:xfrm>
        </p:spPr>
        <p:txBody>
          <a:bodyPr/>
          <a:lstStyle/>
          <a:p>
            <a:r>
              <a:rPr lang="en-CA" sz="3600" dirty="0"/>
              <a:t>ABCFP – Professional </a:t>
            </a:r>
            <a:r>
              <a:rPr lang="en-CA" sz="3600" dirty="0" smtClean="0"/>
              <a:t>reliance</a:t>
            </a:r>
            <a:endParaRPr lang="en-CA" dirty="0"/>
          </a:p>
        </p:txBody>
      </p:sp>
      <p:sp>
        <p:nvSpPr>
          <p:cNvPr id="8" name="Title 2"/>
          <p:cNvSpPr txBox="1">
            <a:spLocks/>
          </p:cNvSpPr>
          <p:nvPr/>
        </p:nvSpPr>
        <p:spPr bwMode="auto">
          <a:xfrm>
            <a:off x="200526" y="115808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r>
              <a:rPr lang="en-US" dirty="0" smtClean="0">
                <a:solidFill>
                  <a:srgbClr val="000000"/>
                </a:solidFill>
              </a:rPr>
              <a:t>The Public Trust </a:t>
            </a:r>
            <a:endParaRPr lang="en-US" dirty="0">
              <a:solidFill>
                <a:srgbClr val="000000"/>
              </a:solidFill>
            </a:endParaRPr>
          </a:p>
        </p:txBody>
      </p:sp>
      <p:sp>
        <p:nvSpPr>
          <p:cNvPr id="9" name="Content Placeholder 6"/>
          <p:cNvSpPr>
            <a:spLocks noGrp="1"/>
          </p:cNvSpPr>
          <p:nvPr>
            <p:ph idx="1"/>
          </p:nvPr>
        </p:nvSpPr>
        <p:spPr>
          <a:xfrm>
            <a:off x="421105" y="2332037"/>
            <a:ext cx="3084095" cy="3998663"/>
          </a:xfrm>
          <a:ln>
            <a:solidFill>
              <a:schemeClr val="tx2"/>
            </a:solidFill>
          </a:ln>
        </p:spPr>
        <p:txBody>
          <a:bodyPr/>
          <a:lstStyle/>
          <a:p>
            <a:pPr marL="0" indent="0" algn="ctr">
              <a:buNone/>
            </a:pPr>
            <a:r>
              <a:rPr lang="en-CA" sz="3600" b="1" i="1" dirty="0" smtClean="0">
                <a:solidFill>
                  <a:schemeClr val="tx2"/>
                </a:solidFill>
              </a:rPr>
              <a:t>Exclusive Practice</a:t>
            </a:r>
          </a:p>
          <a:p>
            <a:pPr algn="ctr"/>
            <a:endParaRPr lang="en-CA" sz="2400" dirty="0" smtClean="0"/>
          </a:p>
          <a:p>
            <a:pPr algn="ctr"/>
            <a:endParaRPr lang="en-CA" dirty="0" smtClean="0"/>
          </a:p>
          <a:p>
            <a:pPr algn="ctr"/>
            <a:endParaRPr lang="en-CA" dirty="0" smtClean="0"/>
          </a:p>
          <a:p>
            <a:pPr marL="0" indent="0" algn="ctr">
              <a:buNone/>
            </a:pPr>
            <a:r>
              <a:rPr lang="en-CA" sz="3600" b="1" i="1" dirty="0" smtClean="0">
                <a:solidFill>
                  <a:schemeClr val="tx2"/>
                </a:solidFill>
              </a:rPr>
              <a:t>Self-Regulation</a:t>
            </a:r>
          </a:p>
        </p:txBody>
      </p:sp>
      <p:sp>
        <p:nvSpPr>
          <p:cNvPr id="10" name="Content Placeholder 6"/>
          <p:cNvSpPr txBox="1">
            <a:spLocks/>
          </p:cNvSpPr>
          <p:nvPr/>
        </p:nvSpPr>
        <p:spPr bwMode="auto">
          <a:xfrm>
            <a:off x="5153526" y="2286000"/>
            <a:ext cx="3276600" cy="4044700"/>
          </a:xfrm>
          <a:prstGeom prst="rect">
            <a:avLst/>
          </a:prstGeom>
          <a:no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CA" sz="3600" b="1" i="1" dirty="0" smtClean="0"/>
              <a:t>Competent Practice</a:t>
            </a:r>
          </a:p>
          <a:p>
            <a:pPr marL="0" indent="0" algn="ctr">
              <a:buNone/>
            </a:pPr>
            <a:endParaRPr lang="en-CA" dirty="0"/>
          </a:p>
          <a:p>
            <a:pPr marL="0" indent="0" algn="ctr">
              <a:buNone/>
            </a:pPr>
            <a:endParaRPr lang="en-CA" dirty="0" smtClean="0"/>
          </a:p>
          <a:p>
            <a:pPr marL="0" indent="0" algn="ctr">
              <a:buNone/>
            </a:pPr>
            <a:endParaRPr lang="en-CA" sz="2400" b="1" i="1" dirty="0" smtClean="0"/>
          </a:p>
          <a:p>
            <a:pPr marL="0" indent="0" algn="ctr">
              <a:buNone/>
            </a:pPr>
            <a:r>
              <a:rPr lang="en-CA" sz="3600" b="1" i="1" dirty="0" smtClean="0"/>
              <a:t>Public Interest</a:t>
            </a:r>
          </a:p>
          <a:p>
            <a:endParaRPr lang="en-CA" sz="2400" dirty="0" smtClean="0"/>
          </a:p>
          <a:p>
            <a:endParaRPr lang="en-CA" dirty="0" smtClean="0"/>
          </a:p>
        </p:txBody>
      </p:sp>
      <p:sp>
        <p:nvSpPr>
          <p:cNvPr id="11" name="Equal 10"/>
          <p:cNvSpPr/>
          <p:nvPr/>
        </p:nvSpPr>
        <p:spPr>
          <a:xfrm>
            <a:off x="3886200" y="3610518"/>
            <a:ext cx="914400"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Plus 11"/>
          <p:cNvSpPr/>
          <p:nvPr/>
        </p:nvSpPr>
        <p:spPr>
          <a:xfrm>
            <a:off x="1524000" y="3610518"/>
            <a:ext cx="914400" cy="914400"/>
          </a:xfrm>
          <a:prstGeom prst="mathPlus">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00"/>
              </a:solidFill>
            </a:endParaRPr>
          </a:p>
        </p:txBody>
      </p:sp>
      <p:sp>
        <p:nvSpPr>
          <p:cNvPr id="13" name="Plus 12"/>
          <p:cNvSpPr/>
          <p:nvPr/>
        </p:nvSpPr>
        <p:spPr>
          <a:xfrm>
            <a:off x="6248400" y="3643647"/>
            <a:ext cx="914400" cy="914400"/>
          </a:xfrm>
          <a:prstGeom prst="mathPlus">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00"/>
              </a:solidFill>
            </a:endParaRPr>
          </a:p>
        </p:txBody>
      </p:sp>
    </p:spTree>
    <p:extLst>
      <p:ext uri="{BB962C8B-B14F-4D97-AF65-F5344CB8AC3E}">
        <p14:creationId xmlns:p14="http://schemas.microsoft.com/office/powerpoint/2010/main" val="131782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7673975" cy="1060450"/>
          </a:xfrm>
        </p:spPr>
        <p:txBody>
          <a:bodyPr/>
          <a:lstStyle/>
          <a:p>
            <a:r>
              <a:rPr lang="en-CA" sz="3600" dirty="0"/>
              <a:t>ABCFP – Professional </a:t>
            </a:r>
            <a:r>
              <a:rPr lang="en-CA" sz="3600" dirty="0" smtClean="0"/>
              <a:t>reliance</a:t>
            </a:r>
            <a:endParaRPr lang="en-CA" dirty="0"/>
          </a:p>
        </p:txBody>
      </p:sp>
      <p:sp>
        <p:nvSpPr>
          <p:cNvPr id="6" name="Title 1"/>
          <p:cNvSpPr txBox="1">
            <a:spLocks/>
          </p:cNvSpPr>
          <p:nvPr/>
        </p:nvSpPr>
        <p:spPr bwMode="auto">
          <a:xfrm>
            <a:off x="457200" y="463311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r>
              <a:rPr lang="en-US" smtClean="0">
                <a:solidFill>
                  <a:srgbClr val="006600"/>
                </a:solidFill>
              </a:rPr>
              <a:t>Is this a problem for us?</a:t>
            </a:r>
            <a:endParaRPr lang="en-US" dirty="0">
              <a:solidFill>
                <a:srgbClr val="006600"/>
              </a:solidFill>
            </a:endParaRPr>
          </a:p>
        </p:txBody>
      </p:sp>
      <p:sp>
        <p:nvSpPr>
          <p:cNvPr id="7" name="Content Placeholder 2"/>
          <p:cNvSpPr>
            <a:spLocks noGrp="1"/>
          </p:cNvSpPr>
          <p:nvPr>
            <p:ph idx="1"/>
          </p:nvPr>
        </p:nvSpPr>
        <p:spPr>
          <a:xfrm>
            <a:off x="457200" y="1585118"/>
            <a:ext cx="8229600" cy="4525963"/>
          </a:xfrm>
        </p:spPr>
        <p:txBody>
          <a:bodyPr/>
          <a:lstStyle/>
          <a:p>
            <a:pPr marL="0" indent="0">
              <a:buNone/>
            </a:pPr>
            <a:r>
              <a:rPr lang="en-US" i="1" dirty="0">
                <a:latin typeface="Arial" panose="020B0604020202020204" pitchFamily="34" charset="0"/>
                <a:cs typeface="Arial" panose="020B0604020202020204" pitchFamily="34" charset="0"/>
              </a:rPr>
              <a:t>“The crisis of confidence in the professions, and perhaps also the decline in professional self-image, seems to be rooted in a growing skepticism about professional effectiveness” </a:t>
            </a:r>
            <a:r>
              <a:rPr lang="en-US" sz="2000" i="1" dirty="0">
                <a:latin typeface="Arial" panose="020B0604020202020204" pitchFamily="34" charset="0"/>
                <a:cs typeface="Arial" panose="020B0604020202020204" pitchFamily="34" charset="0"/>
              </a:rPr>
              <a:t>(</a:t>
            </a:r>
            <a:r>
              <a:rPr lang="en-US" sz="2000" i="1" dirty="0" err="1">
                <a:latin typeface="Arial" panose="020B0604020202020204" pitchFamily="34" charset="0"/>
                <a:cs typeface="Arial" panose="020B0604020202020204" pitchFamily="34" charset="0"/>
              </a:rPr>
              <a:t>Schon</a:t>
            </a:r>
            <a:r>
              <a:rPr lang="en-US" sz="2000" i="1" dirty="0">
                <a:latin typeface="Arial" panose="020B0604020202020204" pitchFamily="34" charset="0"/>
                <a:cs typeface="Arial" panose="020B0604020202020204" pitchFamily="34" charset="0"/>
              </a:rPr>
              <a:t>, 1983)</a:t>
            </a:r>
            <a:endParaRPr lang="en-US" i="1"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1317828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30"/>
          <p:cNvGraphicFramePr>
            <a:graphicFrameLocks noChangeAspect="1"/>
          </p:cNvGraphicFramePr>
          <p:nvPr>
            <p:extLst>
              <p:ext uri="{D42A27DB-BD31-4B8C-83A1-F6EECF244321}">
                <p14:modId xmlns:p14="http://schemas.microsoft.com/office/powerpoint/2010/main" val="3793001854"/>
              </p:ext>
            </p:extLst>
          </p:nvPr>
        </p:nvGraphicFramePr>
        <p:xfrm>
          <a:off x="3581400" y="2514600"/>
          <a:ext cx="5353050" cy="4014788"/>
        </p:xfrm>
        <a:graphic>
          <a:graphicData uri="http://schemas.openxmlformats.org/presentationml/2006/ole">
            <mc:AlternateContent xmlns:mc="http://schemas.openxmlformats.org/markup-compatibility/2006">
              <mc:Choice xmlns:v="urn:schemas-microsoft-com:vml" Requires="v">
                <p:oleObj spid="_x0000_s1080" name="Acrobat Document" r:id="rId4" imgW="12477600" imgH="9359640" progId="AcroExch.Document.7">
                  <p:embed/>
                </p:oleObj>
              </mc:Choice>
              <mc:Fallback>
                <p:oleObj name="Acrobat Document" r:id="rId4" imgW="12477600" imgH="9359640"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514600"/>
                        <a:ext cx="5353050" cy="4014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1"/>
          <p:cNvSpPr txBox="1">
            <a:spLocks/>
          </p:cNvSpPr>
          <p:nvPr/>
        </p:nvSpPr>
        <p:spPr bwMode="auto">
          <a:xfrm>
            <a:off x="1676400" y="9128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r>
              <a:rPr lang="en-CA" dirty="0" smtClean="0"/>
              <a:t>Role of the Forest Professional</a:t>
            </a:r>
          </a:p>
        </p:txBody>
      </p:sp>
      <p:sp>
        <p:nvSpPr>
          <p:cNvPr id="7" name="Content Placeholder 2"/>
          <p:cNvSpPr>
            <a:spLocks noGrp="1"/>
          </p:cNvSpPr>
          <p:nvPr>
            <p:ph idx="1"/>
          </p:nvPr>
        </p:nvSpPr>
        <p:spPr>
          <a:xfrm>
            <a:off x="304800" y="1295400"/>
            <a:ext cx="8229600" cy="4713288"/>
          </a:xfrm>
        </p:spPr>
        <p:txBody>
          <a:bodyPr rtlCol="0">
            <a:normAutofit fontScale="92500" lnSpcReduction="10000"/>
          </a:bodyPr>
          <a:lstStyle/>
          <a:p>
            <a:pPr marL="514350" indent="-514350" fontAlgn="auto">
              <a:spcAft>
                <a:spcPts val="0"/>
              </a:spcAft>
              <a:buFont typeface="+mj-lt"/>
              <a:buAutoNum type="arabicPeriod"/>
              <a:defRPr/>
            </a:pPr>
            <a:r>
              <a:rPr lang="en-CA" dirty="0" smtClean="0"/>
              <a:t>Big picture understanding of complex issues and environments (</a:t>
            </a:r>
            <a:r>
              <a:rPr lang="en-CA" sz="2800" dirty="0" smtClean="0"/>
              <a:t>social, economic, ecological</a:t>
            </a:r>
            <a:r>
              <a:rPr lang="en-CA" dirty="0" smtClean="0"/>
              <a:t>)</a:t>
            </a:r>
          </a:p>
          <a:p>
            <a:pPr marL="514350" indent="-514350" fontAlgn="auto">
              <a:spcAft>
                <a:spcPts val="0"/>
              </a:spcAft>
              <a:buFont typeface="+mj-lt"/>
              <a:buAutoNum type="arabicPeriod"/>
              <a:defRPr/>
            </a:pPr>
            <a:r>
              <a:rPr lang="en-CA" dirty="0" smtClean="0"/>
              <a:t>Application of science into FSP content</a:t>
            </a:r>
          </a:p>
          <a:p>
            <a:pPr marL="514350" indent="-514350" fontAlgn="auto">
              <a:spcAft>
                <a:spcPts val="0"/>
              </a:spcAft>
              <a:buFont typeface="+mj-lt"/>
              <a:buAutoNum type="arabicPeriod"/>
              <a:defRPr/>
            </a:pPr>
            <a:r>
              <a:rPr lang="en-CA" dirty="0" smtClean="0"/>
              <a:t>Specific task</a:t>
            </a:r>
          </a:p>
          <a:p>
            <a:pPr marL="914400" lvl="1" indent="-514350" fontAlgn="auto">
              <a:spcAft>
                <a:spcPts val="0"/>
              </a:spcAft>
              <a:buFont typeface="+mj-lt"/>
              <a:buAutoNum type="alphaLcParenR"/>
              <a:defRPr/>
            </a:pPr>
            <a:r>
              <a:rPr lang="en-CA" dirty="0" smtClean="0"/>
              <a:t>Incorporate</a:t>
            </a:r>
          </a:p>
          <a:p>
            <a:pPr marL="914400" lvl="1" indent="-514350" fontAlgn="auto">
              <a:spcAft>
                <a:spcPts val="0"/>
              </a:spcAft>
              <a:buFont typeface="+mj-lt"/>
              <a:buAutoNum type="alphaLcParenR"/>
              <a:defRPr/>
            </a:pPr>
            <a:r>
              <a:rPr lang="en-CA" dirty="0" smtClean="0"/>
              <a:t>Assess</a:t>
            </a:r>
          </a:p>
          <a:p>
            <a:pPr marL="914400" lvl="1" indent="-514350" fontAlgn="auto">
              <a:spcAft>
                <a:spcPts val="0"/>
              </a:spcAft>
              <a:buFont typeface="+mj-lt"/>
              <a:buAutoNum type="alphaLcParenR"/>
              <a:defRPr/>
            </a:pPr>
            <a:r>
              <a:rPr lang="en-CA" dirty="0" smtClean="0"/>
              <a:t>Review</a:t>
            </a:r>
          </a:p>
          <a:p>
            <a:pPr marL="914400" lvl="1" indent="-514350" fontAlgn="auto">
              <a:spcAft>
                <a:spcPts val="0"/>
              </a:spcAft>
              <a:buFont typeface="+mj-lt"/>
              <a:buAutoNum type="alphaLcParenR"/>
              <a:defRPr/>
            </a:pPr>
            <a:r>
              <a:rPr lang="en-CA" dirty="0" smtClean="0"/>
              <a:t>Implement</a:t>
            </a:r>
          </a:p>
          <a:p>
            <a:pPr marL="400050" lvl="1" indent="0" fontAlgn="auto">
              <a:spcAft>
                <a:spcPts val="0"/>
              </a:spcAft>
              <a:buNone/>
              <a:defRPr/>
            </a:pPr>
            <a:endParaRPr lang="en-CA" dirty="0" smtClean="0"/>
          </a:p>
          <a:p>
            <a:pPr marL="0" indent="0" fontAlgn="auto">
              <a:spcAft>
                <a:spcPts val="0"/>
              </a:spcAft>
              <a:buNone/>
              <a:defRPr/>
            </a:pPr>
            <a:endParaRPr lang="en-CA" dirty="0" smtClean="0"/>
          </a:p>
        </p:txBody>
      </p:sp>
    </p:spTree>
    <p:extLst>
      <p:ext uri="{BB962C8B-B14F-4D97-AF65-F5344CB8AC3E}">
        <p14:creationId xmlns:p14="http://schemas.microsoft.com/office/powerpoint/2010/main" val="1317828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1335951" y="3104718"/>
            <a:ext cx="1441450" cy="1936751"/>
          </a:xfrm>
          <a:prstGeom prst="rect">
            <a:avLst/>
          </a:prstGeom>
          <a:ln>
            <a:noFill/>
          </a:ln>
          <a:effectLst>
            <a:outerShdw blurRad="190500" algn="tl" rotWithShape="0">
              <a:srgbClr val="000000">
                <a:alpha val="70000"/>
              </a:srgbClr>
            </a:outerShdw>
          </a:effectLst>
        </p:spPr>
      </p:pic>
      <p:sp>
        <p:nvSpPr>
          <p:cNvPr id="17" name="Rectangle 16"/>
          <p:cNvSpPr/>
          <p:nvPr/>
        </p:nvSpPr>
        <p:spPr>
          <a:xfrm>
            <a:off x="4880407" y="4248546"/>
            <a:ext cx="1003850" cy="1019500"/>
          </a:xfrm>
          <a:prstGeom prst="rect">
            <a:avLst/>
          </a:prstGeom>
          <a:noFill/>
        </p:spPr>
        <p:txBody>
          <a:bodyPr spcFirstLastPara="1" wrap="none">
            <a:prstTxWarp prst="textArchUp">
              <a:avLst/>
            </a:prstTxWarp>
            <a:spAutoFit/>
          </a:bodyPr>
          <a:lstStyle/>
          <a:p>
            <a:pPr algn="ctr">
              <a:defRPr/>
            </a:pPr>
            <a:r>
              <a:rPr lang="en-US" sz="4000" b="1" dirty="0" smtClean="0">
                <a:ln w="10541" cmpd="sng">
                  <a:solidFill>
                    <a:schemeClr val="accent1">
                      <a:shade val="88000"/>
                      <a:satMod val="110000"/>
                    </a:schemeClr>
                  </a:solidFill>
                  <a:prstDash val="solid"/>
                </a:ln>
                <a:solidFill>
                  <a:srgbClr val="C00000"/>
                </a:solidFill>
              </a:rPr>
              <a:t>???</a:t>
            </a:r>
            <a:endParaRPr lang="en-US" sz="5400" b="1" dirty="0">
              <a:ln w="10541" cmpd="sng">
                <a:solidFill>
                  <a:schemeClr val="accent1">
                    <a:shade val="88000"/>
                    <a:satMod val="110000"/>
                  </a:schemeClr>
                </a:solidFill>
                <a:prstDash val="solid"/>
              </a:ln>
              <a:solidFill>
                <a:srgbClr val="C00000"/>
              </a:solidFill>
            </a:endParaRPr>
          </a:p>
        </p:txBody>
      </p:sp>
      <p:pic>
        <p:nvPicPr>
          <p:cNvPr id="18" name="Picture 17"/>
          <p:cNvPicPr>
            <a:picLocks noChangeAspect="1"/>
          </p:cNvPicPr>
          <p:nvPr/>
        </p:nvPicPr>
        <p:blipFill>
          <a:blip r:embed="rId4"/>
          <a:stretch>
            <a:fillRect/>
          </a:stretch>
        </p:blipFill>
        <p:spPr>
          <a:xfrm>
            <a:off x="7234887" y="2434468"/>
            <a:ext cx="2671113" cy="1576812"/>
          </a:xfrm>
          <a:prstGeom prst="rect">
            <a:avLst/>
          </a:prstGeom>
          <a:ln>
            <a:noFill/>
          </a:ln>
          <a:effectLst>
            <a:outerShdw blurRad="190500" algn="tl" rotWithShape="0">
              <a:srgbClr val="000000">
                <a:alpha val="70000"/>
              </a:srgbClr>
            </a:outerShdw>
          </a:effectLst>
        </p:spPr>
      </p:pic>
      <p:pic>
        <p:nvPicPr>
          <p:cNvPr id="19" name="Picture 18"/>
          <p:cNvPicPr>
            <a:picLocks noChangeAspect="1"/>
          </p:cNvPicPr>
          <p:nvPr/>
        </p:nvPicPr>
        <p:blipFill>
          <a:blip r:embed="rId5"/>
          <a:stretch>
            <a:fillRect/>
          </a:stretch>
        </p:blipFill>
        <p:spPr>
          <a:xfrm>
            <a:off x="6452681" y="5229716"/>
            <a:ext cx="1084262" cy="1930400"/>
          </a:xfrm>
          <a:prstGeom prst="rect">
            <a:avLst/>
          </a:prstGeom>
          <a:ln>
            <a:noFill/>
          </a:ln>
          <a:effectLst>
            <a:outerShdw blurRad="190500" algn="tl" rotWithShape="0">
              <a:srgbClr val="000000">
                <a:alpha val="70000"/>
              </a:srgbClr>
            </a:outerShdw>
          </a:effectLst>
        </p:spPr>
      </p:pic>
      <p:pic>
        <p:nvPicPr>
          <p:cNvPr id="20" name="Picture 19"/>
          <p:cNvPicPr>
            <a:picLocks noChangeAspect="1"/>
          </p:cNvPicPr>
          <p:nvPr/>
        </p:nvPicPr>
        <p:blipFill>
          <a:blip r:embed="rId6"/>
          <a:stretch>
            <a:fillRect/>
          </a:stretch>
        </p:blipFill>
        <p:spPr>
          <a:xfrm>
            <a:off x="7234886" y="1437271"/>
            <a:ext cx="1250950" cy="1109133"/>
          </a:xfrm>
          <a:prstGeom prst="rect">
            <a:avLst/>
          </a:prstGeom>
          <a:ln>
            <a:noFill/>
          </a:ln>
          <a:effectLst>
            <a:outerShdw blurRad="190500" algn="tl" rotWithShape="0">
              <a:srgbClr val="000000">
                <a:alpha val="70000"/>
              </a:srgbClr>
            </a:outerShdw>
          </a:effectLst>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6065" y="1050353"/>
            <a:ext cx="2960926" cy="2960927"/>
          </a:xfrm>
          <a:prstGeom prst="rect">
            <a:avLst/>
          </a:prstGeom>
          <a:ln>
            <a:noFill/>
          </a:ln>
          <a:effectLst>
            <a:softEdge rad="112500"/>
          </a:effectLst>
        </p:spPr>
      </p:pic>
      <p:pic>
        <p:nvPicPr>
          <p:cNvPr id="22" name="Content Placeholder 7"/>
          <p:cNvPicPr>
            <a:picLocks noChangeAspect="1"/>
          </p:cNvPicPr>
          <p:nvPr/>
        </p:nvPicPr>
        <p:blipFill rotWithShape="1">
          <a:blip r:embed="rId8">
            <a:extLst>
              <a:ext uri="{BEBA8EAE-BF5A-486C-A8C5-ECC9F3942E4B}">
                <a14:imgProps xmlns:a14="http://schemas.microsoft.com/office/drawing/2010/main">
                  <a14:imgLayer r:embed="rId9">
                    <a14:imgEffect>
                      <a14:backgroundRemoval t="20298" b="72067" l="25629" r="61792">
                        <a14:foregroundMark x1="55503" y1="64804" x2="55503" y2="64804"/>
                        <a14:foregroundMark x1="55818" y1="67784" x2="55818" y2="67784"/>
                      </a14:backgroundRemoval>
                    </a14:imgEffect>
                  </a14:imgLayer>
                </a14:imgProps>
              </a:ext>
              <a:ext uri="{28A0092B-C50C-407E-A947-70E740481C1C}">
                <a14:useLocalDpi xmlns:a14="http://schemas.microsoft.com/office/drawing/2010/main" val="0"/>
              </a:ext>
            </a:extLst>
          </a:blip>
          <a:srcRect l="25177" t="19631" r="36488" b="26745"/>
          <a:stretch/>
        </p:blipFill>
        <p:spPr>
          <a:xfrm>
            <a:off x="5042971" y="4532082"/>
            <a:ext cx="1090331" cy="1717001"/>
          </a:xfrm>
          <a:prstGeom prst="rect">
            <a:avLst/>
          </a:prstGeom>
        </p:spPr>
      </p:pic>
      <p:pic>
        <p:nvPicPr>
          <p:cNvPr id="23"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24836" y="1437271"/>
            <a:ext cx="1554955" cy="13821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17869" y="3918413"/>
            <a:ext cx="633411" cy="10827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78349" y="4219293"/>
            <a:ext cx="1135920" cy="16443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94582" y="6436201"/>
            <a:ext cx="1466850" cy="8940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6"/>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9704" b="89803" l="1563" r="98438"/>
                    </a14:imgEffect>
                  </a14:imgLayer>
                </a14:imgProps>
              </a:ext>
              <a:ext uri="{28A0092B-C50C-407E-A947-70E740481C1C}">
                <a14:useLocalDpi xmlns:a14="http://schemas.microsoft.com/office/drawing/2010/main" val="0"/>
              </a:ext>
            </a:extLst>
          </a:blip>
          <a:srcRect/>
          <a:stretch>
            <a:fillRect/>
          </a:stretch>
        </p:blipFill>
        <p:spPr bwMode="auto">
          <a:xfrm>
            <a:off x="6440197" y="3933959"/>
            <a:ext cx="1133284" cy="11962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34779" y="5316090"/>
            <a:ext cx="2345012" cy="17576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114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
          <p:cNvSpPr txBox="1">
            <a:spLocks noChangeArrowheads="1"/>
          </p:cNvSpPr>
          <p:nvPr/>
        </p:nvSpPr>
        <p:spPr bwMode="auto">
          <a:xfrm>
            <a:off x="1289538" y="277197"/>
            <a:ext cx="7321062"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1500">
                <a:solidFill>
                  <a:schemeClr val="tx1"/>
                </a:solidFill>
                <a:latin typeface="Myriad Pro"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Arial Narrow" pitchFamily="34" charset="0"/>
                <a:ea typeface="MS PGothic" pitchFamily="34" charset="-128"/>
              </a:defRPr>
            </a:lvl2pPr>
            <a:lvl3pPr marL="1143000" indent="-228600" eaLnBrk="0" hangingPunct="0">
              <a:spcBef>
                <a:spcPct val="20000"/>
              </a:spcBef>
              <a:buClr>
                <a:srgbClr val="8AAA45"/>
              </a:buClr>
              <a:buSzPct val="120000"/>
              <a:buFont typeface="Arial" pitchFamily="34" charset="0"/>
              <a:buChar char="•"/>
              <a:defRPr>
                <a:solidFill>
                  <a:schemeClr val="tx1"/>
                </a:solidFill>
                <a:latin typeface="Myriad Pro"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9pPr>
          </a:lstStyle>
          <a:p>
            <a:pPr algn="ctr" eaLnBrk="1" hangingPunct="1">
              <a:spcBef>
                <a:spcPct val="0"/>
              </a:spcBef>
              <a:buFontTx/>
              <a:buNone/>
            </a:pPr>
            <a:r>
              <a:rPr lang="en-US" altLang="en-US" sz="3600" b="1" dirty="0" smtClean="0">
                <a:solidFill>
                  <a:schemeClr val="accent3"/>
                </a:solidFill>
                <a:latin typeface="+mn-lt"/>
              </a:rPr>
              <a:t>A Growing List of Expectations</a:t>
            </a:r>
          </a:p>
          <a:p>
            <a:pPr eaLnBrk="1" hangingPunct="1">
              <a:spcBef>
                <a:spcPct val="0"/>
              </a:spcBef>
              <a:buFontTx/>
              <a:buNone/>
            </a:pPr>
            <a:endParaRPr lang="en-US" altLang="en-US" sz="1600" dirty="0" smtClean="0">
              <a:solidFill>
                <a:schemeClr val="accent3"/>
              </a:solidFill>
              <a:latin typeface="+mn-lt"/>
            </a:endParaRPr>
          </a:p>
          <a:p>
            <a:pPr eaLnBrk="1" hangingPunct="1">
              <a:spcBef>
                <a:spcPct val="0"/>
              </a:spcBef>
              <a:buNone/>
            </a:pPr>
            <a:endParaRPr lang="en-US" altLang="en-US" sz="2400" dirty="0">
              <a:solidFill>
                <a:schemeClr val="accent3"/>
              </a:solidFill>
              <a:latin typeface="+mn-lt"/>
            </a:endParaRPr>
          </a:p>
        </p:txBody>
      </p:sp>
      <p:sp>
        <p:nvSpPr>
          <p:cNvPr id="9" name="Rectangle 8"/>
          <p:cNvSpPr/>
          <p:nvPr/>
        </p:nvSpPr>
        <p:spPr>
          <a:xfrm>
            <a:off x="716280" y="1778675"/>
            <a:ext cx="7321062" cy="2246769"/>
          </a:xfrm>
          <a:prstGeom prst="rect">
            <a:avLst/>
          </a:prstGeom>
        </p:spPr>
        <p:txBody>
          <a:bodyPr wrap="square">
            <a:spAutoFit/>
          </a:bodyPr>
          <a:lstStyle/>
          <a:p>
            <a:r>
              <a:rPr lang="en-US" sz="2800" i="1" dirty="0" smtClean="0">
                <a:solidFill>
                  <a:srgbClr val="000000"/>
                </a:solidFill>
                <a:latin typeface="Arial" panose="020B0604020202020204" pitchFamily="34" charset="0"/>
                <a:cs typeface="Arial" panose="020B0604020202020204" pitchFamily="34" charset="0"/>
              </a:rPr>
              <a:t>Both </a:t>
            </a:r>
            <a:r>
              <a:rPr lang="en-US" sz="2800" i="1" dirty="0">
                <a:solidFill>
                  <a:srgbClr val="000000"/>
                </a:solidFill>
                <a:latin typeface="Arial" panose="020B0604020202020204" pitchFamily="34" charset="0"/>
                <a:cs typeface="Arial" panose="020B0604020202020204" pitchFamily="34" charset="0"/>
              </a:rPr>
              <a:t>ends of the gap </a:t>
            </a:r>
            <a:r>
              <a:rPr lang="en-US" sz="2800" i="1" dirty="0" smtClean="0">
                <a:solidFill>
                  <a:srgbClr val="000000"/>
                </a:solidFill>
                <a:latin typeface="Arial" panose="020B0604020202020204" pitchFamily="34" charset="0"/>
                <a:cs typeface="Arial" panose="020B0604020202020204" pitchFamily="34" charset="0"/>
              </a:rPr>
              <a:t>that I am expected </a:t>
            </a:r>
            <a:r>
              <a:rPr lang="en-US" sz="2800" i="1" dirty="0">
                <a:solidFill>
                  <a:srgbClr val="000000"/>
                </a:solidFill>
                <a:latin typeface="Arial" panose="020B0604020202020204" pitchFamily="34" charset="0"/>
                <a:cs typeface="Arial" panose="020B0604020202020204" pitchFamily="34" charset="0"/>
              </a:rPr>
              <a:t>to bridge </a:t>
            </a:r>
            <a:r>
              <a:rPr lang="en-US" sz="2800" i="1" dirty="0" smtClean="0">
                <a:solidFill>
                  <a:srgbClr val="000000"/>
                </a:solidFill>
                <a:latin typeface="Arial" panose="020B0604020202020204" pitchFamily="34" charset="0"/>
                <a:cs typeface="Arial" panose="020B0604020202020204" pitchFamily="34" charset="0"/>
              </a:rPr>
              <a:t>are </a:t>
            </a:r>
            <a:r>
              <a:rPr lang="en-US" sz="2800" i="1" dirty="0">
                <a:solidFill>
                  <a:srgbClr val="000000"/>
                </a:solidFill>
                <a:latin typeface="Arial" panose="020B0604020202020204" pitchFamily="34" charset="0"/>
                <a:cs typeface="Arial" panose="020B0604020202020204" pitchFamily="34" charset="0"/>
              </a:rPr>
              <a:t>changing </a:t>
            </a:r>
            <a:r>
              <a:rPr lang="en-US" sz="2800" i="1" dirty="0" smtClean="0">
                <a:solidFill>
                  <a:srgbClr val="000000"/>
                </a:solidFill>
                <a:latin typeface="Arial" panose="020B0604020202020204" pitchFamily="34" charset="0"/>
                <a:cs typeface="Arial" panose="020B0604020202020204" pitchFamily="34" charset="0"/>
              </a:rPr>
              <a:t>rapidly</a:t>
            </a:r>
            <a:r>
              <a:rPr lang="en-US" sz="2800" i="1" dirty="0">
                <a:solidFill>
                  <a:srgbClr val="000000"/>
                </a:solidFill>
                <a:latin typeface="Arial" panose="020B0604020202020204" pitchFamily="34" charset="0"/>
                <a:cs typeface="Arial" panose="020B0604020202020204" pitchFamily="34" charset="0"/>
              </a:rPr>
              <a:t>: the body of knowledge that </a:t>
            </a:r>
            <a:r>
              <a:rPr lang="en-US" sz="2800" i="1" dirty="0" smtClean="0">
                <a:solidFill>
                  <a:srgbClr val="000000"/>
                </a:solidFill>
                <a:latin typeface="Arial" panose="020B0604020202020204" pitchFamily="34" charset="0"/>
                <a:cs typeface="Arial" panose="020B0604020202020204" pitchFamily="34" charset="0"/>
              </a:rPr>
              <a:t>I </a:t>
            </a:r>
            <a:r>
              <a:rPr lang="en-US" sz="2800" i="1" dirty="0">
                <a:solidFill>
                  <a:srgbClr val="000000"/>
                </a:solidFill>
                <a:latin typeface="Arial" panose="020B0604020202020204" pitchFamily="34" charset="0"/>
                <a:cs typeface="Arial" panose="020B0604020202020204" pitchFamily="34" charset="0"/>
              </a:rPr>
              <a:t>must </a:t>
            </a:r>
            <a:r>
              <a:rPr lang="en-US" sz="2800" i="1" dirty="0" smtClean="0">
                <a:solidFill>
                  <a:srgbClr val="000000"/>
                </a:solidFill>
                <a:latin typeface="Arial" panose="020B0604020202020204" pitchFamily="34" charset="0"/>
                <a:cs typeface="Arial" panose="020B0604020202020204" pitchFamily="34" charset="0"/>
              </a:rPr>
              <a:t>use, </a:t>
            </a:r>
            <a:r>
              <a:rPr lang="en-US" sz="2800" i="1" dirty="0">
                <a:solidFill>
                  <a:srgbClr val="000000"/>
                </a:solidFill>
                <a:latin typeface="Arial" panose="020B0604020202020204" pitchFamily="34" charset="0"/>
                <a:cs typeface="Arial" panose="020B0604020202020204" pitchFamily="34" charset="0"/>
              </a:rPr>
              <a:t>and the expectations of the society that </a:t>
            </a:r>
            <a:r>
              <a:rPr lang="en-US" sz="2800" i="1" dirty="0" smtClean="0">
                <a:solidFill>
                  <a:srgbClr val="000000"/>
                </a:solidFill>
                <a:latin typeface="Arial" panose="020B0604020202020204" pitchFamily="34" charset="0"/>
                <a:cs typeface="Arial" panose="020B0604020202020204" pitchFamily="34" charset="0"/>
              </a:rPr>
              <a:t>I </a:t>
            </a:r>
            <a:r>
              <a:rPr lang="en-US" sz="2800" i="1" dirty="0">
                <a:solidFill>
                  <a:srgbClr val="000000"/>
                </a:solidFill>
                <a:latin typeface="Arial" panose="020B0604020202020204" pitchFamily="34" charset="0"/>
                <a:cs typeface="Arial" panose="020B0604020202020204" pitchFamily="34" charset="0"/>
              </a:rPr>
              <a:t>must </a:t>
            </a:r>
            <a:r>
              <a:rPr lang="en-US" sz="2800" i="1" dirty="0" smtClean="0">
                <a:solidFill>
                  <a:srgbClr val="000000"/>
                </a:solidFill>
                <a:latin typeface="Arial" panose="020B0604020202020204" pitchFamily="34" charset="0"/>
                <a:cs typeface="Arial" panose="020B0604020202020204" pitchFamily="34" charset="0"/>
              </a:rPr>
              <a:t>serve.  </a:t>
            </a:r>
            <a:r>
              <a:rPr lang="en-US" sz="1400" i="1" dirty="0" smtClean="0">
                <a:solidFill>
                  <a:srgbClr val="000000"/>
                </a:solidFill>
                <a:latin typeface="Arial" panose="020B0604020202020204" pitchFamily="34" charset="0"/>
                <a:cs typeface="Arial" panose="020B0604020202020204" pitchFamily="34" charset="0"/>
              </a:rPr>
              <a:t>(</a:t>
            </a:r>
            <a:r>
              <a:rPr lang="en-US" sz="1400" i="1" dirty="0" err="1">
                <a:solidFill>
                  <a:srgbClr val="000000"/>
                </a:solidFill>
                <a:latin typeface="Arial" panose="020B0604020202020204" pitchFamily="34" charset="0"/>
                <a:cs typeface="Arial" panose="020B0604020202020204" pitchFamily="34" charset="0"/>
              </a:rPr>
              <a:t>Schon</a:t>
            </a:r>
            <a:r>
              <a:rPr lang="en-US" sz="1400" i="1" dirty="0">
                <a:solidFill>
                  <a:srgbClr val="000000"/>
                </a:solidFill>
                <a:latin typeface="Arial" panose="020B0604020202020204" pitchFamily="34" charset="0"/>
                <a:cs typeface="Arial" panose="020B0604020202020204" pitchFamily="34" charset="0"/>
              </a:rPr>
              <a:t>, 1983)</a:t>
            </a:r>
          </a:p>
        </p:txBody>
      </p:sp>
      <p:sp>
        <p:nvSpPr>
          <p:cNvPr id="10" name="Rectangle 9"/>
          <p:cNvSpPr/>
          <p:nvPr/>
        </p:nvSpPr>
        <p:spPr>
          <a:xfrm>
            <a:off x="710514" y="4232156"/>
            <a:ext cx="7321062" cy="2031325"/>
          </a:xfrm>
          <a:prstGeom prst="rect">
            <a:avLst/>
          </a:prstGeom>
        </p:spPr>
        <p:txBody>
          <a:bodyPr wrap="square">
            <a:spAutoFit/>
          </a:bodyPr>
          <a:lstStyle/>
          <a:p>
            <a:pPr marL="342900" indent="-342900">
              <a:buFont typeface="Arial" panose="020B0604020202020204" pitchFamily="34" charset="0"/>
              <a:buChar char="•"/>
            </a:pPr>
            <a:r>
              <a:rPr lang="en-US" sz="2800" b="1" i="1" dirty="0" smtClean="0">
                <a:solidFill>
                  <a:srgbClr val="000000"/>
                </a:solidFill>
                <a:latin typeface="Arial" panose="020B0604020202020204" pitchFamily="34" charset="0"/>
                <a:cs typeface="Arial" panose="020B0604020202020204" pitchFamily="34" charset="0"/>
              </a:rPr>
              <a:t>The forest professional </a:t>
            </a:r>
            <a:r>
              <a:rPr lang="en-US" sz="2800" b="1" i="1" u="sng" dirty="0" smtClean="0">
                <a:solidFill>
                  <a:srgbClr val="000000"/>
                </a:solidFill>
                <a:latin typeface="Arial" panose="020B0604020202020204" pitchFamily="34" charset="0"/>
                <a:cs typeface="Arial" panose="020B0604020202020204" pitchFamily="34" charset="0"/>
              </a:rPr>
              <a:t>does not </a:t>
            </a:r>
            <a:r>
              <a:rPr lang="en-US" sz="2800" b="1" i="1" dirty="0" smtClean="0">
                <a:solidFill>
                  <a:srgbClr val="000000"/>
                </a:solidFill>
                <a:latin typeface="Arial" panose="020B0604020202020204" pitchFamily="34" charset="0"/>
                <a:cs typeface="Arial" panose="020B0604020202020204" pitchFamily="34" charset="0"/>
              </a:rPr>
              <a:t>decide the forest land use</a:t>
            </a:r>
          </a:p>
          <a:p>
            <a:pPr marL="342900" indent="-342900">
              <a:buFont typeface="Arial" panose="020B0604020202020204" pitchFamily="34" charset="0"/>
              <a:buChar char="•"/>
            </a:pPr>
            <a:r>
              <a:rPr lang="en-US" sz="2800" b="1" i="1" dirty="0" smtClean="0">
                <a:solidFill>
                  <a:srgbClr val="000000"/>
                </a:solidFill>
                <a:latin typeface="Arial" panose="020B0604020202020204" pitchFamily="34" charset="0"/>
                <a:cs typeface="Arial" panose="020B0604020202020204" pitchFamily="34" charset="0"/>
              </a:rPr>
              <a:t>The forest professional </a:t>
            </a:r>
            <a:r>
              <a:rPr lang="en-US" sz="2800" b="1" i="1" u="sng" dirty="0" smtClean="0">
                <a:solidFill>
                  <a:srgbClr val="000000"/>
                </a:solidFill>
                <a:latin typeface="Arial" panose="020B0604020202020204" pitchFamily="34" charset="0"/>
                <a:cs typeface="Arial" panose="020B0604020202020204" pitchFamily="34" charset="0"/>
              </a:rPr>
              <a:t>does</a:t>
            </a:r>
            <a:r>
              <a:rPr lang="en-US" sz="2800" b="1" i="1" dirty="0" smtClean="0">
                <a:solidFill>
                  <a:srgbClr val="000000"/>
                </a:solidFill>
                <a:latin typeface="Arial" panose="020B0604020202020204" pitchFamily="34" charset="0"/>
                <a:cs typeface="Arial" panose="020B0604020202020204" pitchFamily="34" charset="0"/>
              </a:rPr>
              <a:t> affect the outcomes</a:t>
            </a:r>
            <a:endParaRPr lang="en-US" sz="2800" b="1" i="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7828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idx="4294967295"/>
          </p:nvPr>
        </p:nvSpPr>
        <p:spPr>
          <a:xfrm>
            <a:off x="1227564" y="91281"/>
            <a:ext cx="7239000" cy="974725"/>
          </a:xfrm>
        </p:spPr>
        <p:txBody>
          <a:bodyPr>
            <a:normAutofit/>
          </a:bodyPr>
          <a:lstStyle/>
          <a:p>
            <a:pPr algn="l">
              <a:defRPr/>
            </a:pPr>
            <a:r>
              <a:rPr lang="en-US" altLang="en-US" dirty="0" smtClean="0">
                <a:solidFill>
                  <a:srgbClr val="F8F8F8"/>
                </a:solidFill>
                <a:cs typeface="Times New Roman" pitchFamily="18" charset="0"/>
              </a:rPr>
              <a:t>   Professional Reliance</a:t>
            </a:r>
            <a:r>
              <a:rPr lang="en-US" altLang="en-US" sz="3200" dirty="0" smtClean="0">
                <a:solidFill>
                  <a:srgbClr val="F8F8F8"/>
                </a:solidFill>
                <a:cs typeface="Times New Roman" pitchFamily="18" charset="0"/>
              </a:rPr>
              <a:t>   </a:t>
            </a:r>
            <a:endParaRPr lang="en-US" altLang="en-US" sz="2400" dirty="0" smtClean="0">
              <a:solidFill>
                <a:srgbClr val="F8F8F8"/>
              </a:solidFill>
              <a:cs typeface="Times New Roman" pitchFamily="18" charset="0"/>
            </a:endParaRPr>
          </a:p>
        </p:txBody>
      </p:sp>
      <p:sp>
        <p:nvSpPr>
          <p:cNvPr id="8" name="TextBox 6"/>
          <p:cNvSpPr txBox="1">
            <a:spLocks noChangeArrowheads="1"/>
          </p:cNvSpPr>
          <p:nvPr/>
        </p:nvSpPr>
        <p:spPr bwMode="auto">
          <a:xfrm>
            <a:off x="1076325" y="1716382"/>
            <a:ext cx="8601075" cy="5478423"/>
          </a:xfrm>
          <a:prstGeom prst="rect">
            <a:avLst/>
          </a:prstGeom>
          <a:solidFill>
            <a:srgbClr val="92D05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800" b="1" dirty="0">
                <a:solidFill>
                  <a:srgbClr val="000000"/>
                </a:solidFill>
              </a:rPr>
              <a:t>PR = Rely </a:t>
            </a:r>
            <a:r>
              <a:rPr lang="en-US" altLang="en-US" sz="3800" b="1" dirty="0" smtClean="0">
                <a:solidFill>
                  <a:srgbClr val="000000"/>
                </a:solidFill>
              </a:rPr>
              <a:t>on judgement  x  Accountable</a:t>
            </a:r>
          </a:p>
          <a:p>
            <a:pPr eaLnBrk="1" hangingPunct="1"/>
            <a:endParaRPr lang="en-US" altLang="en-US" sz="3200" b="1" dirty="0" smtClean="0">
              <a:solidFill>
                <a:srgbClr val="000000"/>
              </a:solidFill>
            </a:endParaRPr>
          </a:p>
          <a:p>
            <a:pPr eaLnBrk="1" hangingPunct="1"/>
            <a:endParaRPr lang="en-US" altLang="en-US" sz="3200" b="1" dirty="0">
              <a:solidFill>
                <a:srgbClr val="000000"/>
              </a:solidFill>
            </a:endParaRPr>
          </a:p>
          <a:p>
            <a:pPr eaLnBrk="1" hangingPunct="1"/>
            <a:r>
              <a:rPr lang="en-US" altLang="en-US" sz="3200" b="1" dirty="0" smtClean="0">
                <a:solidFill>
                  <a:srgbClr val="000000"/>
                </a:solidFill>
              </a:rPr>
              <a:t>Judgement =  direction, advice, decisions </a:t>
            </a:r>
          </a:p>
          <a:p>
            <a:pPr eaLnBrk="1" hangingPunct="1"/>
            <a:r>
              <a:rPr lang="en-US" altLang="en-US" sz="3200" b="1" dirty="0">
                <a:solidFill>
                  <a:srgbClr val="000000"/>
                </a:solidFill>
              </a:rPr>
              <a:t> </a:t>
            </a:r>
            <a:r>
              <a:rPr lang="en-US" altLang="en-US" sz="3200" b="1" dirty="0" smtClean="0">
                <a:solidFill>
                  <a:srgbClr val="000000"/>
                </a:solidFill>
              </a:rPr>
              <a:t>                          </a:t>
            </a:r>
            <a:r>
              <a:rPr lang="en-US" altLang="en-US" dirty="0" smtClean="0">
                <a:solidFill>
                  <a:srgbClr val="000000"/>
                </a:solidFill>
              </a:rPr>
              <a:t>(knowledge</a:t>
            </a:r>
            <a:r>
              <a:rPr lang="en-US" altLang="en-US" dirty="0">
                <a:solidFill>
                  <a:srgbClr val="000000"/>
                </a:solidFill>
              </a:rPr>
              <a:t>, training, experience) </a:t>
            </a:r>
            <a:endParaRPr lang="en-US" altLang="en-US" dirty="0" smtClean="0">
              <a:solidFill>
                <a:srgbClr val="000000"/>
              </a:solidFill>
            </a:endParaRPr>
          </a:p>
          <a:p>
            <a:pPr eaLnBrk="1" hangingPunct="1"/>
            <a:endParaRPr lang="en-US" altLang="en-US" dirty="0" smtClean="0">
              <a:solidFill>
                <a:srgbClr val="000000"/>
              </a:solidFill>
            </a:endParaRPr>
          </a:p>
          <a:p>
            <a:pPr eaLnBrk="1" hangingPunct="1"/>
            <a:r>
              <a:rPr lang="en-US" altLang="en-US" sz="3200" b="1" dirty="0" smtClean="0">
                <a:solidFill>
                  <a:srgbClr val="000000"/>
                </a:solidFill>
              </a:rPr>
              <a:t>Accountable = </a:t>
            </a:r>
            <a:r>
              <a:rPr lang="en-US" altLang="en-US" sz="2800" dirty="0" smtClean="0">
                <a:solidFill>
                  <a:srgbClr val="000000"/>
                </a:solidFill>
              </a:rPr>
              <a:t>answerable beyond employment</a:t>
            </a:r>
          </a:p>
          <a:p>
            <a:pPr eaLnBrk="1" hangingPunct="1"/>
            <a:r>
              <a:rPr lang="en-US" altLang="en-US" dirty="0" smtClean="0">
                <a:solidFill>
                  <a:srgbClr val="000000"/>
                </a:solidFill>
              </a:rPr>
              <a:t>                                    (member </a:t>
            </a:r>
            <a:r>
              <a:rPr lang="en-US" altLang="en-US" dirty="0">
                <a:solidFill>
                  <a:srgbClr val="000000"/>
                </a:solidFill>
              </a:rPr>
              <a:t>of </a:t>
            </a:r>
            <a:r>
              <a:rPr lang="en-US" altLang="en-US" dirty="0" smtClean="0">
                <a:solidFill>
                  <a:srgbClr val="000000"/>
                </a:solidFill>
              </a:rPr>
              <a:t>regulated profession</a:t>
            </a:r>
            <a:r>
              <a:rPr lang="en-US" altLang="en-US" dirty="0">
                <a:solidFill>
                  <a:srgbClr val="000000"/>
                </a:solidFill>
              </a:rPr>
              <a:t>)</a:t>
            </a:r>
          </a:p>
        </p:txBody>
      </p:sp>
    </p:spTree>
    <p:extLst>
      <p:ext uri="{BB962C8B-B14F-4D97-AF65-F5344CB8AC3E}">
        <p14:creationId xmlns:p14="http://schemas.microsoft.com/office/powerpoint/2010/main" val="12311411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219200" y="91281"/>
            <a:ext cx="7239000"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normAutofit/>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pPr>
              <a:defRPr/>
            </a:pPr>
            <a:r>
              <a:rPr lang="en-US" altLang="en-US" dirty="0" smtClean="0">
                <a:solidFill>
                  <a:srgbClr val="F8F8F8"/>
                </a:solidFill>
                <a:latin typeface="+mn-lt"/>
                <a:cs typeface="Times New Roman" pitchFamily="18" charset="0"/>
              </a:rPr>
              <a:t>   Professional Reliance</a:t>
            </a:r>
            <a:r>
              <a:rPr lang="en-US" altLang="en-US" sz="3200" dirty="0" smtClean="0">
                <a:solidFill>
                  <a:srgbClr val="F8F8F8"/>
                </a:solidFill>
                <a:latin typeface="+mn-lt"/>
                <a:cs typeface="Times New Roman" pitchFamily="18" charset="0"/>
              </a:rPr>
              <a:t>   </a:t>
            </a:r>
            <a:endParaRPr lang="en-US" altLang="en-US" sz="2400" dirty="0" smtClean="0">
              <a:solidFill>
                <a:srgbClr val="F8F8F8"/>
              </a:solidFill>
              <a:latin typeface="+mn-lt"/>
              <a:cs typeface="Times New Roman" pitchFamily="18" charset="0"/>
            </a:endParaRPr>
          </a:p>
        </p:txBody>
      </p:sp>
      <p:sp>
        <p:nvSpPr>
          <p:cNvPr id="4" name="TextBox 6"/>
          <p:cNvSpPr txBox="1">
            <a:spLocks noChangeArrowheads="1"/>
          </p:cNvSpPr>
          <p:nvPr/>
        </p:nvSpPr>
        <p:spPr bwMode="auto">
          <a:xfrm>
            <a:off x="923925" y="1737814"/>
            <a:ext cx="8601075" cy="1384995"/>
          </a:xfrm>
          <a:prstGeom prst="rect">
            <a:avLst/>
          </a:prstGeom>
          <a:solidFill>
            <a:srgbClr val="92D05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rgbClr val="000000"/>
                </a:solidFill>
              </a:rPr>
              <a:t>PR = Rely </a:t>
            </a:r>
            <a:r>
              <a:rPr lang="en-US" altLang="en-US" sz="3600" b="1" dirty="0" smtClean="0">
                <a:solidFill>
                  <a:srgbClr val="000000"/>
                </a:solidFill>
              </a:rPr>
              <a:t>on judgement  x  Accountable</a:t>
            </a:r>
          </a:p>
          <a:p>
            <a:pPr eaLnBrk="1" hangingPunct="1"/>
            <a:endParaRPr lang="en-US" altLang="en-US" sz="3200" b="1" dirty="0" smtClean="0">
              <a:solidFill>
                <a:srgbClr val="000000"/>
              </a:solidFill>
            </a:endParaRPr>
          </a:p>
        </p:txBody>
      </p:sp>
      <p:sp>
        <p:nvSpPr>
          <p:cNvPr id="5" name="TextBox 1"/>
          <p:cNvSpPr txBox="1">
            <a:spLocks noChangeArrowheads="1"/>
          </p:cNvSpPr>
          <p:nvPr/>
        </p:nvSpPr>
        <p:spPr bwMode="auto">
          <a:xfrm>
            <a:off x="685800" y="2986881"/>
            <a:ext cx="883920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smtClean="0">
                <a:solidFill>
                  <a:srgbClr val="000000"/>
                </a:solidFill>
                <a:latin typeface="+mn-lt"/>
              </a:rPr>
              <a:t>Professional Reliance affected by:</a:t>
            </a:r>
          </a:p>
          <a:p>
            <a:pPr marL="457200" indent="-457200" eaLnBrk="1" hangingPunct="1">
              <a:buFont typeface="Arial" panose="020B0604020202020204" pitchFamily="34" charset="0"/>
              <a:buChar char="•"/>
            </a:pPr>
            <a:r>
              <a:rPr lang="en-US" altLang="en-US" sz="2800" b="1" dirty="0" smtClean="0">
                <a:solidFill>
                  <a:srgbClr val="000000"/>
                </a:solidFill>
                <a:latin typeface="+mn-lt"/>
              </a:rPr>
              <a:t>Professionals </a:t>
            </a:r>
            <a:r>
              <a:rPr lang="en-US" altLang="en-US" sz="2800" b="1" dirty="0">
                <a:solidFill>
                  <a:srgbClr val="000000"/>
                </a:solidFill>
                <a:latin typeface="+mn-lt"/>
              </a:rPr>
              <a:t>are not assigned to the task</a:t>
            </a:r>
          </a:p>
          <a:p>
            <a:pPr marL="457200" indent="-457200" eaLnBrk="1" hangingPunct="1">
              <a:buFont typeface="Arial" panose="020B0604020202020204" pitchFamily="34" charset="0"/>
              <a:buChar char="•"/>
            </a:pPr>
            <a:r>
              <a:rPr lang="en-US" altLang="en-US" sz="2800" b="1" dirty="0" smtClean="0">
                <a:solidFill>
                  <a:srgbClr val="000000"/>
                </a:solidFill>
                <a:latin typeface="+mn-lt"/>
              </a:rPr>
              <a:t>Judgement is </a:t>
            </a:r>
            <a:r>
              <a:rPr lang="en-US" altLang="en-US" sz="2800" b="1" dirty="0">
                <a:solidFill>
                  <a:srgbClr val="000000"/>
                </a:solidFill>
                <a:latin typeface="+mn-lt"/>
              </a:rPr>
              <a:t>constrained in the options</a:t>
            </a:r>
          </a:p>
          <a:p>
            <a:pPr marL="457200" indent="-457200" eaLnBrk="1" hangingPunct="1">
              <a:buFont typeface="Arial" panose="020B0604020202020204" pitchFamily="34" charset="0"/>
              <a:buChar char="•"/>
            </a:pPr>
            <a:r>
              <a:rPr lang="en-US" altLang="en-US" sz="2800" b="1" dirty="0">
                <a:solidFill>
                  <a:srgbClr val="000000"/>
                </a:solidFill>
                <a:latin typeface="+mn-lt"/>
              </a:rPr>
              <a:t>Social decisions </a:t>
            </a:r>
            <a:r>
              <a:rPr lang="en-US" altLang="en-US" sz="2800" b="1" dirty="0" smtClean="0">
                <a:solidFill>
                  <a:srgbClr val="000000"/>
                </a:solidFill>
                <a:latin typeface="+mn-lt"/>
              </a:rPr>
              <a:t>and choices are already made</a:t>
            </a:r>
          </a:p>
          <a:p>
            <a:pPr marL="457200" indent="-457200" eaLnBrk="1" hangingPunct="1">
              <a:buFont typeface="Arial" panose="020B0604020202020204" pitchFamily="34" charset="0"/>
              <a:buChar char="•"/>
            </a:pPr>
            <a:r>
              <a:rPr lang="en-US" altLang="en-US" sz="2800" b="1" dirty="0" smtClean="0">
                <a:solidFill>
                  <a:srgbClr val="000000"/>
                </a:solidFill>
                <a:latin typeface="+mn-lt"/>
              </a:rPr>
              <a:t>Professionals lack knowledge and understanding</a:t>
            </a:r>
          </a:p>
          <a:p>
            <a:pPr marL="457200" indent="-457200" eaLnBrk="1" hangingPunct="1">
              <a:buFont typeface="Arial" panose="020B0604020202020204" pitchFamily="34" charset="0"/>
              <a:buChar char="•"/>
            </a:pPr>
            <a:r>
              <a:rPr lang="en-US" altLang="en-US" sz="2800" b="1" dirty="0" smtClean="0">
                <a:solidFill>
                  <a:srgbClr val="000000"/>
                </a:solidFill>
                <a:latin typeface="+mn-lt"/>
              </a:rPr>
              <a:t>Professionals do not act in the public interest</a:t>
            </a:r>
          </a:p>
        </p:txBody>
      </p:sp>
    </p:spTree>
    <p:extLst>
      <p:ext uri="{BB962C8B-B14F-4D97-AF65-F5344CB8AC3E}">
        <p14:creationId xmlns:p14="http://schemas.microsoft.com/office/powerpoint/2010/main" val="1231141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219200" y="167481"/>
            <a:ext cx="7239000"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normAutofit/>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pPr>
              <a:defRPr/>
            </a:pPr>
            <a:r>
              <a:rPr lang="en-US" altLang="en-US" dirty="0" smtClean="0">
                <a:solidFill>
                  <a:srgbClr val="F8F8F8"/>
                </a:solidFill>
                <a:cs typeface="Times New Roman" pitchFamily="18" charset="0"/>
              </a:rPr>
              <a:t>   Professional Reliance</a:t>
            </a:r>
            <a:r>
              <a:rPr lang="en-US" altLang="en-US" sz="3200" dirty="0" smtClean="0">
                <a:solidFill>
                  <a:srgbClr val="F8F8F8"/>
                </a:solidFill>
                <a:cs typeface="Times New Roman" pitchFamily="18" charset="0"/>
              </a:rPr>
              <a:t>   </a:t>
            </a:r>
            <a:endParaRPr lang="en-US" altLang="en-US" sz="2400" dirty="0" smtClean="0">
              <a:solidFill>
                <a:srgbClr val="F8F8F8"/>
              </a:solidFill>
              <a:cs typeface="Times New Roman" pitchFamily="18" charset="0"/>
            </a:endParaRPr>
          </a:p>
        </p:txBody>
      </p:sp>
      <p:sp>
        <p:nvSpPr>
          <p:cNvPr id="7" name="TextBox 6"/>
          <p:cNvSpPr txBox="1"/>
          <p:nvPr/>
        </p:nvSpPr>
        <p:spPr>
          <a:xfrm>
            <a:off x="1295400" y="4968081"/>
            <a:ext cx="8229600" cy="830997"/>
          </a:xfrm>
          <a:prstGeom prst="rect">
            <a:avLst/>
          </a:prstGeom>
          <a:noFill/>
        </p:spPr>
        <p:txBody>
          <a:bodyPr wrap="square" rtlCol="0">
            <a:spAutoFit/>
          </a:bodyPr>
          <a:lstStyle/>
          <a:p>
            <a:pPr marL="0" indent="0">
              <a:buFont typeface="Arial" pitchFamily="34" charset="0"/>
              <a:buNone/>
              <a:defRPr/>
            </a:pPr>
            <a:r>
              <a:rPr lang="en-US" altLang="en-US" sz="2400" dirty="0">
                <a:solidFill>
                  <a:srgbClr val="000000"/>
                </a:solidFill>
              </a:rPr>
              <a:t>(</a:t>
            </a:r>
            <a:r>
              <a:rPr lang="en-US" altLang="en-US" sz="2400" b="1" dirty="0">
                <a:solidFill>
                  <a:srgbClr val="000000"/>
                </a:solidFill>
              </a:rPr>
              <a:t>competence</a:t>
            </a:r>
            <a:r>
              <a:rPr lang="en-US" altLang="en-US" sz="2400" dirty="0">
                <a:solidFill>
                  <a:srgbClr val="000000"/>
                </a:solidFill>
              </a:rPr>
              <a:t>, independence, integrity, due diligence, stewardship and safety</a:t>
            </a:r>
            <a:r>
              <a:rPr lang="en-US" altLang="en-US" dirty="0">
                <a:solidFill>
                  <a:srgbClr val="000000"/>
                </a:solidFill>
              </a:rPr>
              <a:t>)</a:t>
            </a:r>
          </a:p>
        </p:txBody>
      </p:sp>
      <p:sp>
        <p:nvSpPr>
          <p:cNvPr id="8" name="TextBox 1"/>
          <p:cNvSpPr txBox="1">
            <a:spLocks noChangeArrowheads="1"/>
          </p:cNvSpPr>
          <p:nvPr/>
        </p:nvSpPr>
        <p:spPr bwMode="auto">
          <a:xfrm>
            <a:off x="1384300" y="1386681"/>
            <a:ext cx="8064500" cy="678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indent="0">
              <a:buFont typeface="Arial" pitchFamily="34" charset="0"/>
              <a:buNone/>
              <a:defRPr/>
            </a:pPr>
            <a:r>
              <a:rPr lang="en-US" altLang="en-US" sz="3200" dirty="0" smtClean="0">
                <a:solidFill>
                  <a:srgbClr val="000000"/>
                </a:solidFill>
                <a:latin typeface="+mn-lt"/>
              </a:rPr>
              <a:t>Foresters Act </a:t>
            </a:r>
          </a:p>
          <a:p>
            <a:pPr marL="0" indent="0">
              <a:buFont typeface="Arial" pitchFamily="34" charset="0"/>
              <a:buNone/>
              <a:defRPr/>
            </a:pPr>
            <a:endParaRPr lang="en-US" altLang="en-US" sz="1000" dirty="0" smtClean="0">
              <a:solidFill>
                <a:srgbClr val="000000"/>
              </a:solidFill>
              <a:latin typeface="+mn-lt"/>
            </a:endParaRPr>
          </a:p>
          <a:p>
            <a:pPr marL="0" indent="0">
              <a:buFont typeface="Arial" pitchFamily="34" charset="0"/>
              <a:buNone/>
              <a:defRPr/>
            </a:pPr>
            <a:r>
              <a:rPr lang="en-US" altLang="en-US" sz="3200" dirty="0" smtClean="0">
                <a:solidFill>
                  <a:srgbClr val="000000"/>
                </a:solidFill>
                <a:latin typeface="+mn-lt"/>
              </a:rPr>
              <a:t>Bylaws</a:t>
            </a:r>
            <a:r>
              <a:rPr lang="en-US" altLang="en-US" sz="2800" dirty="0" smtClean="0">
                <a:solidFill>
                  <a:srgbClr val="000000"/>
                </a:solidFill>
                <a:latin typeface="+mn-lt"/>
              </a:rPr>
              <a:t> - professional practice determined by members</a:t>
            </a:r>
          </a:p>
          <a:p>
            <a:pPr marL="0" indent="0">
              <a:buFont typeface="Arial" pitchFamily="34" charset="0"/>
              <a:buNone/>
              <a:defRPr/>
            </a:pPr>
            <a:r>
              <a:rPr lang="en-US" altLang="en-US" sz="2800" dirty="0" smtClean="0">
                <a:solidFill>
                  <a:srgbClr val="000000"/>
                </a:solidFill>
                <a:latin typeface="+mn-lt"/>
              </a:rPr>
              <a:t>	   -  11 Code of Ethics</a:t>
            </a:r>
          </a:p>
          <a:p>
            <a:pPr marL="0" indent="0">
              <a:buFont typeface="Arial" pitchFamily="34" charset="0"/>
              <a:buNone/>
              <a:defRPr/>
            </a:pPr>
            <a:r>
              <a:rPr lang="en-US" altLang="en-US" sz="2800" dirty="0" smtClean="0">
                <a:solidFill>
                  <a:srgbClr val="000000"/>
                </a:solidFill>
                <a:latin typeface="+mn-lt"/>
              </a:rPr>
              <a:t>	   -  12 Professional Practice Standards</a:t>
            </a:r>
            <a:endParaRPr lang="en-US" altLang="en-US" sz="2800" dirty="0">
              <a:solidFill>
                <a:srgbClr val="000000"/>
              </a:solidFill>
              <a:latin typeface="+mn-lt"/>
            </a:endParaRPr>
          </a:p>
          <a:p>
            <a:pPr marL="0" indent="0">
              <a:buFont typeface="Arial" pitchFamily="34" charset="0"/>
              <a:buNone/>
              <a:defRPr/>
            </a:pPr>
            <a:endParaRPr lang="en-US" altLang="en-US" sz="3200" dirty="0" smtClean="0">
              <a:solidFill>
                <a:srgbClr val="000000"/>
              </a:solidFill>
              <a:latin typeface="+mn-lt"/>
            </a:endParaRPr>
          </a:p>
          <a:p>
            <a:pPr marL="0" indent="0">
              <a:buFont typeface="Arial" pitchFamily="34" charset="0"/>
              <a:buNone/>
              <a:defRPr/>
            </a:pPr>
            <a:endParaRPr lang="en-US" altLang="en-US" sz="3200" dirty="0" smtClean="0">
              <a:solidFill>
                <a:srgbClr val="000000"/>
              </a:solidFill>
              <a:latin typeface="+mn-lt"/>
            </a:endParaRPr>
          </a:p>
          <a:p>
            <a:pPr marL="0" indent="0">
              <a:buFont typeface="Arial" pitchFamily="34" charset="0"/>
              <a:buNone/>
              <a:defRPr/>
            </a:pPr>
            <a:r>
              <a:rPr lang="en-US" altLang="en-US" sz="3200" dirty="0" smtClean="0">
                <a:solidFill>
                  <a:srgbClr val="000000"/>
                </a:solidFill>
                <a:latin typeface="+mn-lt"/>
              </a:rPr>
              <a:t>Guidelines</a:t>
            </a:r>
            <a:r>
              <a:rPr lang="en-US" altLang="en-US" sz="2800" dirty="0" smtClean="0">
                <a:solidFill>
                  <a:srgbClr val="000000"/>
                </a:solidFill>
                <a:latin typeface="+mn-lt"/>
              </a:rPr>
              <a:t> – resolutions by ABCFP council</a:t>
            </a:r>
            <a:endParaRPr lang="en-US" altLang="en-US" sz="2800" dirty="0">
              <a:solidFill>
                <a:srgbClr val="000000"/>
              </a:solidFill>
              <a:latin typeface="+mn-lt"/>
            </a:endParaRPr>
          </a:p>
          <a:p>
            <a:pPr eaLnBrk="1" hangingPunct="1"/>
            <a:endParaRPr lang="en-US" altLang="en-US" sz="2800" b="1" dirty="0">
              <a:solidFill>
                <a:srgbClr val="000000"/>
              </a:solidFill>
              <a:latin typeface="+mn-lt"/>
            </a:endParaRPr>
          </a:p>
          <a:p>
            <a:pPr eaLnBrk="1" hangingPunct="1"/>
            <a:endParaRPr lang="en-US" altLang="en-US" sz="2800" b="1" dirty="0" smtClean="0">
              <a:solidFill>
                <a:srgbClr val="000000"/>
              </a:solidFill>
              <a:latin typeface="+mn-lt"/>
            </a:endParaRPr>
          </a:p>
        </p:txBody>
      </p:sp>
      <p:sp>
        <p:nvSpPr>
          <p:cNvPr id="9" name="Rectangle 8"/>
          <p:cNvSpPr>
            <a:spLocks noChangeArrowheads="1"/>
          </p:cNvSpPr>
          <p:nvPr/>
        </p:nvSpPr>
        <p:spPr bwMode="auto">
          <a:xfrm>
            <a:off x="1625600" y="6746994"/>
            <a:ext cx="7518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1500">
                <a:solidFill>
                  <a:schemeClr val="tx1"/>
                </a:solidFill>
                <a:latin typeface="Myriad Pro"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Arial Narrow" pitchFamily="34" charset="0"/>
                <a:ea typeface="MS PGothic" pitchFamily="34" charset="-128"/>
              </a:defRPr>
            </a:lvl2pPr>
            <a:lvl3pPr marL="1143000" indent="-228600" eaLnBrk="0" hangingPunct="0">
              <a:spcBef>
                <a:spcPct val="20000"/>
              </a:spcBef>
              <a:buClr>
                <a:srgbClr val="8AAA45"/>
              </a:buClr>
              <a:buSzPct val="120000"/>
              <a:buFont typeface="Arial" pitchFamily="34" charset="0"/>
              <a:buChar char="•"/>
              <a:defRPr>
                <a:solidFill>
                  <a:schemeClr val="tx1"/>
                </a:solidFill>
                <a:latin typeface="Myriad Pro"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9pPr>
          </a:lstStyle>
          <a:p>
            <a:pPr eaLnBrk="1" hangingPunct="1">
              <a:spcBef>
                <a:spcPct val="0"/>
              </a:spcBef>
              <a:buFontTx/>
              <a:buNone/>
            </a:pPr>
            <a:r>
              <a:rPr lang="en-US" altLang="en-US" sz="1200" b="1" dirty="0">
                <a:latin typeface="Calisto MT" pitchFamily="18" charset="0"/>
                <a:hlinkClick r:id="rId3"/>
              </a:rPr>
              <a:t>http://abcfp.ca/regulating_the_profession/documents/guideline_standards_professional_practice_2010.pdf</a:t>
            </a:r>
            <a:endParaRPr lang="en-US" altLang="en-US" sz="1200" b="1" dirty="0">
              <a:latin typeface="Calisto MT" pitchFamily="18" charset="0"/>
            </a:endParaRPr>
          </a:p>
          <a:p>
            <a:pPr eaLnBrk="1" hangingPunct="1">
              <a:spcBef>
                <a:spcPct val="0"/>
              </a:spcBef>
              <a:buFontTx/>
              <a:buNone/>
            </a:pPr>
            <a:endParaRPr lang="en-US" altLang="en-US" sz="1000" b="1" dirty="0">
              <a:latin typeface="Calisto MT" pitchFamily="18" charset="0"/>
            </a:endParaRPr>
          </a:p>
        </p:txBody>
      </p:sp>
    </p:spTree>
    <p:extLst>
      <p:ext uri="{BB962C8B-B14F-4D97-AF65-F5344CB8AC3E}">
        <p14:creationId xmlns:p14="http://schemas.microsoft.com/office/powerpoint/2010/main" val="123114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219200" y="167481"/>
            <a:ext cx="7239000"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normAutofit/>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pPr>
              <a:defRPr/>
            </a:pPr>
            <a:r>
              <a:rPr lang="en-US" altLang="en-US" smtClean="0">
                <a:solidFill>
                  <a:srgbClr val="F8F8F8"/>
                </a:solidFill>
                <a:cs typeface="Times New Roman" pitchFamily="18" charset="0"/>
              </a:rPr>
              <a:t>   Professional Reliance</a:t>
            </a:r>
            <a:r>
              <a:rPr lang="en-US" altLang="en-US" sz="3200" smtClean="0">
                <a:solidFill>
                  <a:srgbClr val="F8F8F8"/>
                </a:solidFill>
                <a:cs typeface="Times New Roman" pitchFamily="18" charset="0"/>
              </a:rPr>
              <a:t>   </a:t>
            </a:r>
            <a:endParaRPr lang="en-US" altLang="en-US" sz="2400" dirty="0" smtClean="0">
              <a:solidFill>
                <a:srgbClr val="F8F8F8"/>
              </a:solidFill>
              <a:cs typeface="Times New Roman" pitchFamily="18" charset="0"/>
            </a:endParaRPr>
          </a:p>
        </p:txBody>
      </p:sp>
      <p:sp>
        <p:nvSpPr>
          <p:cNvPr id="4" name="TextBox 1"/>
          <p:cNvSpPr txBox="1">
            <a:spLocks noChangeArrowheads="1"/>
          </p:cNvSpPr>
          <p:nvPr/>
        </p:nvSpPr>
        <p:spPr bwMode="auto">
          <a:xfrm>
            <a:off x="1143000" y="1578312"/>
            <a:ext cx="80645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indent="0">
              <a:buFont typeface="Arial" pitchFamily="34" charset="0"/>
              <a:buNone/>
              <a:defRPr/>
            </a:pPr>
            <a:r>
              <a:rPr lang="en-US" altLang="en-US" sz="2800" dirty="0">
                <a:solidFill>
                  <a:srgbClr val="000000"/>
                </a:solidFill>
                <a:latin typeface="+mn-lt"/>
              </a:rPr>
              <a:t>Bylaw 12.2.1</a:t>
            </a:r>
          </a:p>
          <a:p>
            <a:pPr marL="0" indent="0">
              <a:buFont typeface="Arial" pitchFamily="34" charset="0"/>
              <a:buNone/>
              <a:defRPr/>
            </a:pPr>
            <a:r>
              <a:rPr lang="en-US" altLang="en-US" sz="2800" dirty="0">
                <a:solidFill>
                  <a:srgbClr val="000000"/>
                </a:solidFill>
                <a:latin typeface="+mn-lt"/>
              </a:rPr>
              <a:t>Competent members </a:t>
            </a:r>
            <a:r>
              <a:rPr lang="en-US" altLang="en-US" sz="2800" dirty="0" smtClean="0">
                <a:solidFill>
                  <a:srgbClr val="000000"/>
                </a:solidFill>
                <a:latin typeface="+mn-lt"/>
              </a:rPr>
              <a:t>maintain </a:t>
            </a:r>
            <a:r>
              <a:rPr lang="en-US" altLang="en-US" sz="2800" dirty="0">
                <a:solidFill>
                  <a:srgbClr val="000000"/>
                </a:solidFill>
                <a:latin typeface="+mn-lt"/>
              </a:rPr>
              <a:t>sufficient knowledge in their field(s) of practice.</a:t>
            </a:r>
          </a:p>
          <a:p>
            <a:pPr eaLnBrk="1" hangingPunct="1"/>
            <a:endParaRPr lang="en-US" altLang="en-US" sz="2800" b="1" dirty="0">
              <a:solidFill>
                <a:srgbClr val="000000"/>
              </a:solidFill>
              <a:latin typeface="+mn-lt"/>
            </a:endParaRPr>
          </a:p>
          <a:p>
            <a:pPr eaLnBrk="1" hangingPunct="1"/>
            <a:endParaRPr lang="en-US" altLang="en-US" sz="2800" b="1" dirty="0" smtClean="0">
              <a:solidFill>
                <a:srgbClr val="000000"/>
              </a:solidFill>
              <a:latin typeface="+mn-lt"/>
            </a:endParaRPr>
          </a:p>
        </p:txBody>
      </p:sp>
      <p:pic>
        <p:nvPicPr>
          <p:cNvPr id="5" name="Picture 2" descr="C:\Mobile Documents\Photos\RCR Mark Ck\P82407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3556" y="3296443"/>
            <a:ext cx="3673844" cy="30442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4092" y="3829843"/>
            <a:ext cx="4159603" cy="311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11411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7673975" cy="1060450"/>
          </a:xfrm>
        </p:spPr>
        <p:txBody>
          <a:bodyPr/>
          <a:lstStyle/>
          <a:p>
            <a:r>
              <a:rPr lang="en-CA" sz="3600" dirty="0"/>
              <a:t>ABCFP – Professional </a:t>
            </a:r>
            <a:r>
              <a:rPr lang="en-CA" sz="3600" dirty="0" smtClean="0"/>
              <a:t>reliance</a:t>
            </a:r>
            <a:endParaRPr lang="en-CA" dirty="0"/>
          </a:p>
        </p:txBody>
      </p:sp>
      <p:sp>
        <p:nvSpPr>
          <p:cNvPr id="3" name="Content Placeholder 2"/>
          <p:cNvSpPr>
            <a:spLocks noGrp="1"/>
          </p:cNvSpPr>
          <p:nvPr>
            <p:ph idx="1"/>
          </p:nvPr>
        </p:nvSpPr>
        <p:spPr>
          <a:xfrm>
            <a:off x="852972" y="1691481"/>
            <a:ext cx="3664528" cy="4601633"/>
          </a:xfrm>
        </p:spPr>
        <p:txBody>
          <a:bodyPr/>
          <a:lstStyle/>
          <a:p>
            <a:pPr marL="0" indent="0">
              <a:buNone/>
              <a:defRPr/>
            </a:pPr>
            <a:r>
              <a:rPr lang="en-US" altLang="en-US" sz="2400" dirty="0" smtClean="0">
                <a:latin typeface="Calisto MT" panose="02040603050505030304" pitchFamily="18" charset="0"/>
              </a:rPr>
              <a:t>12.2.4: </a:t>
            </a:r>
          </a:p>
          <a:p>
            <a:pPr marL="0" indent="0">
              <a:buNone/>
              <a:defRPr/>
            </a:pPr>
            <a:r>
              <a:rPr lang="en-US" altLang="en-US" sz="2400" dirty="0" smtClean="0">
                <a:latin typeface="Calisto MT" panose="02040603050505030304" pitchFamily="18" charset="0"/>
              </a:rPr>
              <a:t>Competent </a:t>
            </a:r>
            <a:r>
              <a:rPr lang="en-US" altLang="en-US" sz="2400" dirty="0">
                <a:latin typeface="Calisto MT" panose="02040603050505030304" pitchFamily="18" charset="0"/>
              </a:rPr>
              <a:t>members provide professional work that is </a:t>
            </a:r>
            <a:r>
              <a:rPr lang="en-US" altLang="en-US" sz="2400" b="1" dirty="0">
                <a:latin typeface="Calisto MT" panose="02040603050505030304" pitchFamily="18" charset="0"/>
              </a:rPr>
              <a:t>measurable or verifiable </a:t>
            </a:r>
            <a:r>
              <a:rPr lang="en-US" altLang="en-US" sz="2400" dirty="0">
                <a:latin typeface="Calisto MT" panose="02040603050505030304" pitchFamily="18" charset="0"/>
              </a:rPr>
              <a:t>and </a:t>
            </a:r>
            <a:r>
              <a:rPr lang="en-US" altLang="en-US" sz="2400" dirty="0" smtClean="0">
                <a:latin typeface="Calisto MT" panose="02040603050505030304" pitchFamily="18" charset="0"/>
              </a:rPr>
              <a:t>can provide </a:t>
            </a:r>
            <a:r>
              <a:rPr lang="en-US" altLang="en-US" sz="2400" dirty="0">
                <a:latin typeface="Calisto MT" panose="02040603050505030304" pitchFamily="18" charset="0"/>
              </a:rPr>
              <a:t>a rationale as to the methods used in measuring or verifying</a:t>
            </a:r>
            <a:r>
              <a:rPr lang="en-US" altLang="en-US" sz="2400" dirty="0" smtClean="0">
                <a:latin typeface="Calisto MT" panose="02040603050505030304" pitchFamily="18" charset="0"/>
              </a:rPr>
              <a:t>.</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629" t="26111" r="38517" b="36945"/>
          <a:stretch/>
        </p:blipFill>
        <p:spPr bwMode="auto">
          <a:xfrm>
            <a:off x="4538311" y="1807896"/>
            <a:ext cx="4834289" cy="4964945"/>
          </a:xfrm>
          <a:prstGeom prst="rect">
            <a:avLst/>
          </a:prstGeom>
          <a:ln/>
        </p:spPr>
        <p:style>
          <a:lnRef idx="1">
            <a:schemeClr val="accent6"/>
          </a:lnRef>
          <a:fillRef idx="2">
            <a:schemeClr val="accent6"/>
          </a:fillRef>
          <a:effectRef idx="1">
            <a:schemeClr val="accent6"/>
          </a:effectRef>
          <a:fontRef idx="minor">
            <a:schemeClr val="dk1"/>
          </a:fontRef>
        </p:style>
      </p:pic>
      <p:sp>
        <p:nvSpPr>
          <p:cNvPr id="5" name="Rectangle 4"/>
          <p:cNvSpPr/>
          <p:nvPr/>
        </p:nvSpPr>
        <p:spPr>
          <a:xfrm>
            <a:off x="4723211" y="6945332"/>
            <a:ext cx="4503621" cy="23083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900" dirty="0" smtClean="0">
                <a:solidFill>
                  <a:srgbClr val="000000"/>
                </a:solidFill>
                <a:latin typeface="Calisto MT" panose="02040603050505030304" pitchFamily="18" charset="0"/>
              </a:rPr>
              <a:t>ABCFP Standards </a:t>
            </a:r>
            <a:r>
              <a:rPr lang="en-US" sz="900" dirty="0">
                <a:solidFill>
                  <a:srgbClr val="000000"/>
                </a:solidFill>
                <a:latin typeface="Calisto MT" panose="02040603050505030304" pitchFamily="18" charset="0"/>
              </a:rPr>
              <a:t>of Professional Practice</a:t>
            </a:r>
            <a:r>
              <a:rPr lang="en-US" sz="900" dirty="0" smtClean="0">
                <a:solidFill>
                  <a:srgbClr val="000000"/>
                </a:solidFill>
                <a:latin typeface="Calisto MT" panose="02040603050505030304" pitchFamily="18" charset="0"/>
              </a:rPr>
              <a:t>: Guidelines </a:t>
            </a:r>
            <a:r>
              <a:rPr lang="en-US" sz="900" dirty="0">
                <a:solidFill>
                  <a:srgbClr val="000000"/>
                </a:solidFill>
                <a:latin typeface="Calisto MT" panose="02040603050505030304" pitchFamily="18" charset="0"/>
              </a:rPr>
              <a:t>for </a:t>
            </a:r>
            <a:r>
              <a:rPr lang="en-US" sz="900" dirty="0" smtClean="0">
                <a:solidFill>
                  <a:srgbClr val="000000"/>
                </a:solidFill>
                <a:latin typeface="Calisto MT" panose="02040603050505030304" pitchFamily="18" charset="0"/>
              </a:rPr>
              <a:t>Interpretation, June </a:t>
            </a:r>
            <a:r>
              <a:rPr lang="en-US" sz="900" dirty="0">
                <a:solidFill>
                  <a:srgbClr val="000000"/>
                </a:solidFill>
                <a:latin typeface="Calisto MT" panose="02040603050505030304" pitchFamily="18" charset="0"/>
              </a:rPr>
              <a:t>2014</a:t>
            </a:r>
          </a:p>
        </p:txBody>
      </p:sp>
      <p:pic>
        <p:nvPicPr>
          <p:cNvPr id="6" name="Picture 2" descr="C:\Mobile Documents\Photos\IMGP149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1339" y="4961729"/>
            <a:ext cx="3048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141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1066800" y="1462881"/>
            <a:ext cx="7239000" cy="5755422"/>
          </a:xfrm>
          <a:prstGeom prst="rect">
            <a:avLst/>
          </a:prstGeom>
          <a:noFill/>
          <a:ln w="9525">
            <a:noFill/>
            <a:miter lim="800000"/>
            <a:headEnd/>
            <a:tailEnd/>
          </a:ln>
        </p:spPr>
        <p:txBody>
          <a:bodyPr>
            <a:spAutoFit/>
          </a:bodyPr>
          <a:lstStyle/>
          <a:p>
            <a:pPr marL="914400" lvl="1" indent="-457200">
              <a:buFont typeface="Arial" panose="020B0604020202020204" pitchFamily="34" charset="0"/>
              <a:buChar char="•"/>
            </a:pPr>
            <a:r>
              <a:rPr lang="en-CA" sz="3200" dirty="0" smtClean="0">
                <a:solidFill>
                  <a:srgbClr val="000000"/>
                </a:solidFill>
              </a:rPr>
              <a:t>Forest Roads</a:t>
            </a:r>
          </a:p>
          <a:p>
            <a:pPr marL="914400" lvl="1" indent="-457200">
              <a:buFont typeface="Arial" panose="020B0604020202020204" pitchFamily="34" charset="0"/>
              <a:buChar char="•"/>
            </a:pPr>
            <a:r>
              <a:rPr lang="en-CA" sz="3200" dirty="0" smtClean="0">
                <a:solidFill>
                  <a:srgbClr val="000000"/>
                </a:solidFill>
              </a:rPr>
              <a:t>Crossings</a:t>
            </a:r>
          </a:p>
          <a:p>
            <a:pPr marL="914400" lvl="1" indent="-457200">
              <a:buFont typeface="Arial" panose="020B0604020202020204" pitchFamily="34" charset="0"/>
              <a:buChar char="•"/>
            </a:pPr>
            <a:r>
              <a:rPr lang="en-CA" sz="3200" dirty="0" smtClean="0">
                <a:solidFill>
                  <a:srgbClr val="000000"/>
                </a:solidFill>
              </a:rPr>
              <a:t>Supervision</a:t>
            </a:r>
          </a:p>
          <a:p>
            <a:pPr marL="914400" lvl="1" indent="-457200">
              <a:buFont typeface="Arial" panose="020B0604020202020204" pitchFamily="34" charset="0"/>
              <a:buChar char="•"/>
            </a:pPr>
            <a:r>
              <a:rPr lang="en-CA" sz="3200" dirty="0" smtClean="0">
                <a:solidFill>
                  <a:srgbClr val="000000"/>
                </a:solidFill>
              </a:rPr>
              <a:t>Professional Rationales</a:t>
            </a:r>
          </a:p>
          <a:p>
            <a:pPr marL="914400" lvl="1" indent="-457200">
              <a:buFont typeface="Arial" panose="020B0604020202020204" pitchFamily="34" charset="0"/>
              <a:buChar char="•"/>
            </a:pPr>
            <a:r>
              <a:rPr lang="en-CA" sz="3200" dirty="0" smtClean="0">
                <a:solidFill>
                  <a:srgbClr val="000000"/>
                </a:solidFill>
              </a:rPr>
              <a:t>Field Work</a:t>
            </a:r>
          </a:p>
          <a:p>
            <a:pPr marL="914400" lvl="1" indent="-457200">
              <a:buFont typeface="Arial" panose="020B0604020202020204" pitchFamily="34" charset="0"/>
              <a:buChar char="•"/>
            </a:pPr>
            <a:r>
              <a:rPr lang="en-CA" sz="3200" dirty="0" smtClean="0">
                <a:solidFill>
                  <a:srgbClr val="000000"/>
                </a:solidFill>
              </a:rPr>
              <a:t>Interpreting Public Interest</a:t>
            </a:r>
          </a:p>
          <a:p>
            <a:pPr marL="914400" lvl="1" indent="-457200">
              <a:buFont typeface="Arial" panose="020B0604020202020204" pitchFamily="34" charset="0"/>
              <a:buChar char="•"/>
            </a:pPr>
            <a:r>
              <a:rPr lang="en-CA" sz="3200" dirty="0" smtClean="0">
                <a:solidFill>
                  <a:srgbClr val="000000"/>
                </a:solidFill>
              </a:rPr>
              <a:t>Professional Independence</a:t>
            </a:r>
          </a:p>
          <a:p>
            <a:pPr marL="914400" lvl="1" indent="-457200">
              <a:buFont typeface="Arial" panose="020B0604020202020204" pitchFamily="34" charset="0"/>
              <a:buChar char="•"/>
            </a:pPr>
            <a:r>
              <a:rPr lang="en-CA" sz="3200" dirty="0" smtClean="0">
                <a:solidFill>
                  <a:srgbClr val="000000"/>
                </a:solidFill>
              </a:rPr>
              <a:t>Terrain Stability</a:t>
            </a:r>
          </a:p>
        </p:txBody>
      </p:sp>
      <p:sp>
        <p:nvSpPr>
          <p:cNvPr id="4" name="Rectangle 2"/>
          <p:cNvSpPr txBox="1">
            <a:spLocks noChangeArrowheads="1"/>
          </p:cNvSpPr>
          <p:nvPr/>
        </p:nvSpPr>
        <p:spPr bwMode="auto">
          <a:xfrm>
            <a:off x="1752600" y="-213519"/>
            <a:ext cx="7239000" cy="172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rtlCol="0" anchor="ctr" anchorCtr="0" compatLnSpc="1">
            <a:prstTxWarp prst="textNoShape">
              <a:avLst/>
            </a:prstTxWarp>
            <a:normAutofit fontScale="97500"/>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pPr fontAlgn="auto">
              <a:spcAft>
                <a:spcPts val="0"/>
              </a:spcAft>
              <a:defRPr/>
            </a:pPr>
            <a:r>
              <a:rPr lang="en-US" altLang="en-US" dirty="0" smtClean="0">
                <a:solidFill>
                  <a:srgbClr val="F8F8F8"/>
                </a:solidFill>
                <a:cs typeface="Times New Roman" pitchFamily="18" charset="0"/>
              </a:rPr>
              <a:t>ABCFP Professional Practice Guidelines in Forest Operations</a:t>
            </a:r>
            <a:endParaRPr lang="en-US" altLang="en-US" sz="2400" dirty="0" smtClean="0">
              <a:solidFill>
                <a:srgbClr val="F8F8F8"/>
              </a:solidFill>
              <a:cs typeface="Times New Roman" pitchFamily="18" charset="0"/>
            </a:endParaRPr>
          </a:p>
        </p:txBody>
      </p:sp>
    </p:spTree>
    <p:extLst>
      <p:ext uri="{BB962C8B-B14F-4D97-AF65-F5344CB8AC3E}">
        <p14:creationId xmlns:p14="http://schemas.microsoft.com/office/powerpoint/2010/main" val="2847017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975338" y="491152"/>
            <a:ext cx="73210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1500">
                <a:solidFill>
                  <a:schemeClr val="tx1"/>
                </a:solidFill>
                <a:latin typeface="Myriad Pro"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Arial Narrow" pitchFamily="34" charset="0"/>
                <a:ea typeface="MS PGothic" pitchFamily="34" charset="-128"/>
              </a:defRPr>
            </a:lvl2pPr>
            <a:lvl3pPr marL="1143000" indent="-228600" eaLnBrk="0" hangingPunct="0">
              <a:spcBef>
                <a:spcPct val="20000"/>
              </a:spcBef>
              <a:buClr>
                <a:srgbClr val="8AAA45"/>
              </a:buClr>
              <a:buSzPct val="120000"/>
              <a:buFont typeface="Arial" pitchFamily="34" charset="0"/>
              <a:buChar char="•"/>
              <a:defRPr>
                <a:solidFill>
                  <a:schemeClr val="tx1"/>
                </a:solidFill>
                <a:latin typeface="Myriad Pro"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9pPr>
          </a:lstStyle>
          <a:p>
            <a:pPr algn="l" eaLnBrk="1" hangingPunct="1">
              <a:spcBef>
                <a:spcPct val="0"/>
              </a:spcBef>
              <a:buFontTx/>
              <a:buNone/>
            </a:pPr>
            <a:r>
              <a:rPr lang="en-US" altLang="en-US" sz="3600" b="1" dirty="0" smtClean="0">
                <a:solidFill>
                  <a:srgbClr val="F8F8F8"/>
                </a:solidFill>
                <a:latin typeface="+mn-lt"/>
              </a:rPr>
              <a:t>Time to Reflect</a:t>
            </a:r>
            <a:endParaRPr lang="en-US" altLang="en-US" sz="3600" dirty="0">
              <a:solidFill>
                <a:srgbClr val="F8F8F8"/>
              </a:solidFill>
              <a:latin typeface="+mn-lt"/>
            </a:endParaRPr>
          </a:p>
          <a:p>
            <a:pPr marL="342900" indent="-342900" algn="l" eaLnBrk="1" hangingPunct="1">
              <a:spcBef>
                <a:spcPct val="0"/>
              </a:spcBef>
            </a:pPr>
            <a:endParaRPr lang="en-US" altLang="en-US" sz="3600" dirty="0">
              <a:solidFill>
                <a:srgbClr val="F8F8F8"/>
              </a:solidFill>
              <a:latin typeface="+mn-l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653" y="1866201"/>
            <a:ext cx="7972147" cy="4717169"/>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7017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990600" y="319881"/>
            <a:ext cx="7772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1500">
                <a:solidFill>
                  <a:schemeClr val="tx1"/>
                </a:solidFill>
                <a:latin typeface="Myriad Pro"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Arial Narrow" pitchFamily="34" charset="0"/>
                <a:ea typeface="MS PGothic" pitchFamily="34" charset="-128"/>
              </a:defRPr>
            </a:lvl2pPr>
            <a:lvl3pPr marL="1143000" indent="-228600" eaLnBrk="0" hangingPunct="0">
              <a:spcBef>
                <a:spcPct val="20000"/>
              </a:spcBef>
              <a:buClr>
                <a:srgbClr val="8AAA45"/>
              </a:buClr>
              <a:buSzPct val="120000"/>
              <a:buFont typeface="Arial" pitchFamily="34" charset="0"/>
              <a:buChar char="•"/>
              <a:defRPr>
                <a:solidFill>
                  <a:schemeClr val="tx1"/>
                </a:solidFill>
                <a:latin typeface="Myriad Pro"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Arial Narrow"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Arial Narrow" pitchFamily="34" charset="0"/>
                <a:ea typeface="MS PGothic" pitchFamily="34" charset="-128"/>
              </a:defRPr>
            </a:lvl9pPr>
          </a:lstStyle>
          <a:p>
            <a:pPr algn="ctr" eaLnBrk="1" hangingPunct="1">
              <a:spcBef>
                <a:spcPct val="0"/>
              </a:spcBef>
              <a:buFontTx/>
              <a:buNone/>
            </a:pPr>
            <a:r>
              <a:rPr lang="en-US" altLang="en-US" sz="3600" b="1" dirty="0" smtClean="0">
                <a:solidFill>
                  <a:srgbClr val="F8F8F8"/>
                </a:solidFill>
                <a:latin typeface="+mn-lt"/>
              </a:rPr>
              <a:t>Opportunities</a:t>
            </a:r>
            <a:endParaRPr lang="en-US" altLang="en-US" sz="3600" dirty="0">
              <a:solidFill>
                <a:srgbClr val="F8F8F8"/>
              </a:solidFill>
              <a:latin typeface="+mn-lt"/>
            </a:endParaRPr>
          </a:p>
        </p:txBody>
      </p:sp>
      <p:sp>
        <p:nvSpPr>
          <p:cNvPr id="4" name="Rectangle 3"/>
          <p:cNvSpPr/>
          <p:nvPr/>
        </p:nvSpPr>
        <p:spPr>
          <a:xfrm>
            <a:off x="838200" y="1645106"/>
            <a:ext cx="8382000" cy="6370975"/>
          </a:xfrm>
          <a:prstGeom prst="rect">
            <a:avLst/>
          </a:prstGeom>
        </p:spPr>
        <p:txBody>
          <a:bodyPr wrap="square">
            <a:spAutoFit/>
          </a:bodyPr>
          <a:lstStyle/>
          <a:p>
            <a:pPr marL="457200" indent="-457200">
              <a:buFont typeface="Wingdings" panose="05000000000000000000" pitchFamily="2" charset="2"/>
              <a:buChar char="ü"/>
            </a:pPr>
            <a:r>
              <a:rPr lang="en-US" sz="3000" i="1" dirty="0" smtClean="0">
                <a:solidFill>
                  <a:srgbClr val="000000"/>
                </a:solidFill>
                <a:latin typeface="Arial" panose="020B0604020202020204" pitchFamily="34" charset="0"/>
                <a:cs typeface="Arial" panose="020B0604020202020204" pitchFamily="34" charset="0"/>
              </a:rPr>
              <a:t>Establish strong professional relationships</a:t>
            </a:r>
          </a:p>
          <a:p>
            <a:pPr marL="457200" indent="-457200">
              <a:buFont typeface="Wingdings" panose="05000000000000000000" pitchFamily="2" charset="2"/>
              <a:buChar char="ü"/>
            </a:pPr>
            <a:endParaRPr lang="en-US" sz="1800" i="1" dirty="0" smtClean="0">
              <a:solidFill>
                <a:srgbClr val="000000"/>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ü"/>
            </a:pPr>
            <a:r>
              <a:rPr lang="en-US" sz="3000" i="1" dirty="0" smtClean="0">
                <a:solidFill>
                  <a:srgbClr val="000000"/>
                </a:solidFill>
                <a:latin typeface="Arial" panose="020B0604020202020204" pitchFamily="34" charset="0"/>
                <a:cs typeface="Arial" panose="020B0604020202020204" pitchFamily="34" charset="0"/>
              </a:rPr>
              <a:t>Improve the workability of the FSP </a:t>
            </a:r>
          </a:p>
          <a:p>
            <a:pPr marL="457200" indent="-457200">
              <a:buFont typeface="Wingdings" panose="05000000000000000000" pitchFamily="2" charset="2"/>
              <a:buChar char="ü"/>
            </a:pPr>
            <a:endParaRPr lang="en-US" sz="1800" i="1" dirty="0" smtClean="0">
              <a:solidFill>
                <a:srgbClr val="000000"/>
              </a:solidFill>
            </a:endParaRPr>
          </a:p>
          <a:p>
            <a:pPr marL="457200" indent="-457200">
              <a:buFont typeface="Wingdings" panose="05000000000000000000" pitchFamily="2" charset="2"/>
              <a:buChar char="ü"/>
            </a:pPr>
            <a:r>
              <a:rPr lang="en-US" sz="3000" i="1" dirty="0" smtClean="0">
                <a:solidFill>
                  <a:srgbClr val="000000"/>
                </a:solidFill>
              </a:rPr>
              <a:t>Demonstrate the value of professional service</a:t>
            </a:r>
          </a:p>
          <a:p>
            <a:endParaRPr lang="en-US" sz="1800" i="1" dirty="0" smtClean="0">
              <a:solidFill>
                <a:srgbClr val="000000"/>
              </a:solidFill>
            </a:endParaRPr>
          </a:p>
          <a:p>
            <a:pPr marL="457200" indent="-457200">
              <a:buFont typeface="Wingdings" panose="05000000000000000000" pitchFamily="2" charset="2"/>
              <a:buChar char="ü"/>
            </a:pPr>
            <a:r>
              <a:rPr lang="en-US" sz="3000" i="1" dirty="0" smtClean="0">
                <a:solidFill>
                  <a:srgbClr val="000000"/>
                </a:solidFill>
                <a:latin typeface="Arial" panose="020B0604020202020204" pitchFamily="34" charset="0"/>
                <a:cs typeface="Arial" panose="020B0604020202020204" pitchFamily="34" charset="0"/>
              </a:rPr>
              <a:t>Commit to regular improvements to our professional practice.</a:t>
            </a:r>
          </a:p>
          <a:p>
            <a:endParaRPr lang="en-US" sz="2800" i="1" dirty="0" smtClean="0">
              <a:solidFill>
                <a:srgbClr val="000000"/>
              </a:solidFill>
              <a:latin typeface="Arial" panose="020B0604020202020204" pitchFamily="34" charset="0"/>
              <a:cs typeface="Arial" panose="020B0604020202020204" pitchFamily="34" charset="0"/>
            </a:endParaRPr>
          </a:p>
          <a:p>
            <a:endParaRPr lang="en-US" sz="2000" i="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9088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7673975" cy="1060450"/>
          </a:xfrm>
        </p:spPr>
        <p:txBody>
          <a:bodyPr/>
          <a:lstStyle/>
          <a:p>
            <a:r>
              <a:rPr lang="en-CA" sz="3600" dirty="0"/>
              <a:t>ABCFP – Professional </a:t>
            </a:r>
            <a:r>
              <a:rPr lang="en-CA" sz="3600" dirty="0" smtClean="0"/>
              <a:t>reliance</a:t>
            </a:r>
            <a:endParaRPr lang="en-CA" dirty="0"/>
          </a:p>
        </p:txBody>
      </p:sp>
      <p:sp>
        <p:nvSpPr>
          <p:cNvPr id="3" name="TextBox 2"/>
          <p:cNvSpPr txBox="1"/>
          <p:nvPr/>
        </p:nvSpPr>
        <p:spPr>
          <a:xfrm>
            <a:off x="685800" y="1834951"/>
            <a:ext cx="8001000" cy="923330"/>
          </a:xfrm>
          <a:prstGeom prst="rect">
            <a:avLst/>
          </a:prstGeom>
          <a:noFill/>
        </p:spPr>
        <p:txBody>
          <a:bodyPr>
            <a:spAutoFit/>
          </a:bodyPr>
          <a:lstStyle/>
          <a:p>
            <a:pPr fontAlgn="auto">
              <a:spcBef>
                <a:spcPts val="0"/>
              </a:spcBef>
              <a:spcAft>
                <a:spcPts val="0"/>
              </a:spcAft>
              <a:defRPr/>
            </a:pPr>
            <a:r>
              <a:rPr lang="en-CA" sz="5400" b="1" i="1" dirty="0" smtClean="0">
                <a:solidFill>
                  <a:srgbClr val="000000"/>
                </a:solidFill>
                <a:latin typeface="+mn-lt"/>
                <a:ea typeface="Arial Unicode MS" panose="020B0604020202020204" pitchFamily="34" charset="-128"/>
                <a:cs typeface="Arial Unicode MS" panose="020B0604020202020204" pitchFamily="34" charset="-128"/>
              </a:rPr>
              <a:t>Thank-you</a:t>
            </a:r>
            <a:endParaRPr lang="en-US" sz="5400" i="1" dirty="0">
              <a:solidFill>
                <a:srgbClr val="000000"/>
              </a:solidFill>
              <a:latin typeface="+mn-lt"/>
              <a:ea typeface="Arial Unicode MS" panose="020B0604020202020204" pitchFamily="34" charset="-128"/>
              <a:cs typeface="Arial Unicode MS" panose="020B0604020202020204" pitchFamily="34" charset="-128"/>
            </a:endParaRPr>
          </a:p>
        </p:txBody>
      </p:sp>
      <p:sp>
        <p:nvSpPr>
          <p:cNvPr id="4" name="Rectangle 1"/>
          <p:cNvSpPr>
            <a:spLocks noChangeArrowheads="1"/>
          </p:cNvSpPr>
          <p:nvPr/>
        </p:nvSpPr>
        <p:spPr bwMode="auto">
          <a:xfrm>
            <a:off x="1508760" y="3063081"/>
            <a:ext cx="6339840" cy="584775"/>
          </a:xfrm>
          <a:prstGeom prst="rect">
            <a:avLst/>
          </a:prstGeom>
          <a:noFill/>
          <a:ln w="9525">
            <a:noFill/>
            <a:miter lim="800000"/>
            <a:headEnd/>
            <a:tailEnd/>
          </a:ln>
        </p:spPr>
        <p:txBody>
          <a:bodyPr wrap="square">
            <a:spAutoFit/>
          </a:bodyPr>
          <a:lstStyle/>
          <a:p>
            <a:pPr>
              <a:spcBef>
                <a:spcPts val="600"/>
              </a:spcBef>
              <a:spcAft>
                <a:spcPts val="600"/>
              </a:spcAft>
            </a:pPr>
            <a:r>
              <a:rPr lang="en-US" sz="3200" dirty="0" smtClean="0">
                <a:solidFill>
                  <a:srgbClr val="000000"/>
                </a:solidFill>
              </a:rPr>
              <a:t>Questions or Conversation?</a:t>
            </a:r>
          </a:p>
        </p:txBody>
      </p:sp>
      <p:sp>
        <p:nvSpPr>
          <p:cNvPr id="5" name="Rectangle 4"/>
          <p:cNvSpPr/>
          <p:nvPr/>
        </p:nvSpPr>
        <p:spPr>
          <a:xfrm>
            <a:off x="2462981" y="4129881"/>
            <a:ext cx="4852219" cy="2677656"/>
          </a:xfrm>
          <a:prstGeom prst="rect">
            <a:avLst/>
          </a:prstGeom>
        </p:spPr>
        <p:txBody>
          <a:bodyPr wrap="square">
            <a:spAutoFit/>
          </a:bodyPr>
          <a:lstStyle/>
          <a:p>
            <a:pPr algn="ctr" defTabSz="457200" fontAlgn="auto">
              <a:spcBef>
                <a:spcPts val="0"/>
              </a:spcBef>
              <a:spcAft>
                <a:spcPts val="0"/>
              </a:spcAft>
              <a:defRPr/>
            </a:pPr>
            <a:r>
              <a:rPr lang="en-US" sz="2800" kern="0" dirty="0" smtClean="0">
                <a:solidFill>
                  <a:prstClr val="black"/>
                </a:solidFill>
              </a:rPr>
              <a:t>Contact Mike Larock RPF </a:t>
            </a:r>
          </a:p>
          <a:p>
            <a:pPr algn="ctr" defTabSz="457200" fontAlgn="auto">
              <a:spcBef>
                <a:spcPts val="0"/>
              </a:spcBef>
              <a:spcAft>
                <a:spcPts val="0"/>
              </a:spcAft>
              <a:defRPr/>
            </a:pPr>
            <a:r>
              <a:rPr lang="en-US" sz="2800" kern="0" dirty="0" smtClean="0">
                <a:solidFill>
                  <a:prstClr val="black"/>
                </a:solidFill>
              </a:rPr>
              <a:t>604-331-2324</a:t>
            </a:r>
          </a:p>
          <a:p>
            <a:pPr algn="ctr" defTabSz="457200" fontAlgn="auto">
              <a:spcBef>
                <a:spcPts val="0"/>
              </a:spcBef>
              <a:spcAft>
                <a:spcPts val="0"/>
              </a:spcAft>
              <a:defRPr/>
            </a:pPr>
            <a:r>
              <a:rPr lang="en-US" sz="2800" kern="0" dirty="0" smtClean="0">
                <a:solidFill>
                  <a:prstClr val="black"/>
                </a:solidFill>
                <a:hlinkClick r:id="rId3"/>
              </a:rPr>
              <a:t>mlarock@abcfp.ca</a:t>
            </a:r>
            <a:endParaRPr lang="en-US" sz="2800" kern="0" dirty="0" smtClean="0">
              <a:solidFill>
                <a:prstClr val="black"/>
              </a:solidFill>
            </a:endParaRPr>
          </a:p>
          <a:p>
            <a:pPr algn="ctr" defTabSz="457200" fontAlgn="auto">
              <a:spcBef>
                <a:spcPts val="0"/>
              </a:spcBef>
              <a:spcAft>
                <a:spcPts val="0"/>
              </a:spcAft>
              <a:defRPr/>
            </a:pPr>
            <a:r>
              <a:rPr lang="en-US" sz="2800" kern="0" dirty="0" smtClean="0">
                <a:solidFill>
                  <a:prstClr val="black"/>
                </a:solidFill>
              </a:rPr>
              <a:t>or</a:t>
            </a:r>
            <a:endParaRPr lang="en-US" sz="2800" kern="0" dirty="0">
              <a:solidFill>
                <a:prstClr val="black"/>
              </a:solidFill>
            </a:endParaRPr>
          </a:p>
          <a:p>
            <a:pPr algn="ctr" defTabSz="457200" fontAlgn="auto">
              <a:spcBef>
                <a:spcPts val="0"/>
              </a:spcBef>
              <a:spcAft>
                <a:spcPts val="0"/>
              </a:spcAft>
              <a:defRPr/>
            </a:pPr>
            <a:r>
              <a:rPr lang="en-US" sz="2800" kern="0" dirty="0" smtClean="0">
                <a:solidFill>
                  <a:prstClr val="black"/>
                </a:solidFill>
              </a:rPr>
              <a:t>Check us out</a:t>
            </a:r>
          </a:p>
          <a:p>
            <a:pPr algn="ctr" defTabSz="457200" fontAlgn="auto">
              <a:spcBef>
                <a:spcPts val="0"/>
              </a:spcBef>
              <a:spcAft>
                <a:spcPts val="0"/>
              </a:spcAft>
              <a:defRPr/>
            </a:pPr>
            <a:r>
              <a:rPr lang="en-US" sz="2800" u="sng" dirty="0">
                <a:solidFill>
                  <a:srgbClr val="4F6228"/>
                </a:solidFill>
                <a:latin typeface="Calibri" pitchFamily="34" charset="0"/>
                <a:hlinkClick r:id="rId4"/>
              </a:rPr>
              <a:t> </a:t>
            </a:r>
            <a:r>
              <a:rPr lang="en-US" sz="2800" u="sng" dirty="0">
                <a:solidFill>
                  <a:srgbClr val="4F6228"/>
                </a:solidFill>
                <a:latin typeface="Calibri" pitchFamily="34" charset="0"/>
                <a:hlinkClick r:id="rId5"/>
              </a:rPr>
              <a:t>www.abcfp.ca</a:t>
            </a:r>
            <a:endParaRPr lang="en-US" sz="2800" kern="0" dirty="0">
              <a:solidFill>
                <a:prstClr val="black"/>
              </a:solidFill>
            </a:endParaRPr>
          </a:p>
        </p:txBody>
      </p:sp>
    </p:spTree>
    <p:extLst>
      <p:ext uri="{BB962C8B-B14F-4D97-AF65-F5344CB8AC3E}">
        <p14:creationId xmlns:p14="http://schemas.microsoft.com/office/powerpoint/2010/main" val="28470179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1143000" y="1235075"/>
            <a:ext cx="7315200" cy="1143000"/>
          </a:xfrm>
        </p:spPr>
        <p:txBody>
          <a:bodyPr/>
          <a:lstStyle/>
          <a:p>
            <a:pPr algn="r"/>
            <a:r>
              <a:rPr lang="en-US" altLang="en-US" sz="3700" dirty="0" smtClean="0"/>
              <a:t>Overview of the FRPA Model</a:t>
            </a:r>
            <a:endParaRPr lang="en-US" altLang="en-US" sz="3700" dirty="0"/>
          </a:p>
        </p:txBody>
      </p:sp>
    </p:spTree>
    <p:extLst>
      <p:ext uri="{BB962C8B-B14F-4D97-AF65-F5344CB8AC3E}">
        <p14:creationId xmlns:p14="http://schemas.microsoft.com/office/powerpoint/2010/main" val="10531819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descr="3_pillars-ve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799" y="1234281"/>
            <a:ext cx="6057900" cy="5875020"/>
          </a:xfrm>
          <a:prstGeom prst="rect">
            <a:avLst/>
          </a:prstGeom>
          <a:noFill/>
          <a:extLst>
            <a:ext uri="{909E8E84-426E-40DD-AFC4-6F175D3DCCD1}">
              <a14:hiddenFill xmlns:a14="http://schemas.microsoft.com/office/drawing/2010/main">
                <a:solidFill>
                  <a:srgbClr val="FFFFFF"/>
                </a:solidFill>
              </a14:hiddenFill>
            </a:ext>
          </a:extLst>
        </p:spPr>
      </p:pic>
      <p:sp>
        <p:nvSpPr>
          <p:cNvPr id="348162" name="Rectangle 2"/>
          <p:cNvSpPr>
            <a:spLocks noGrp="1" noChangeArrowheads="1"/>
          </p:cNvSpPr>
          <p:nvPr>
            <p:ph type="title"/>
          </p:nvPr>
        </p:nvSpPr>
        <p:spPr>
          <a:xfrm>
            <a:off x="1522800" y="172800"/>
            <a:ext cx="6958013" cy="1060450"/>
          </a:xfrm>
        </p:spPr>
        <p:txBody>
          <a:bodyPr/>
          <a:lstStyle/>
          <a:p>
            <a:r>
              <a:rPr lang="en-US" altLang="en-US" sz="3600" dirty="0" smtClean="0"/>
              <a:t>The elements of FRPA</a:t>
            </a:r>
            <a:endParaRPr lang="en-US" altLang="en-US" sz="3600" dirty="0"/>
          </a:p>
        </p:txBody>
      </p:sp>
      <p:sp>
        <p:nvSpPr>
          <p:cNvPr id="348163" name="Rectangle 3"/>
          <p:cNvSpPr>
            <a:spLocks noGrp="1" noChangeArrowheads="1"/>
          </p:cNvSpPr>
          <p:nvPr>
            <p:ph type="body" sz="half" idx="1"/>
          </p:nvPr>
        </p:nvSpPr>
        <p:spPr/>
        <p:txBody>
          <a:bodyPr/>
          <a:lstStyle/>
          <a:p>
            <a:pPr>
              <a:buFont typeface="Wingdings" panose="05000000000000000000" pitchFamily="2" charset="2"/>
              <a:buNone/>
            </a:pPr>
            <a:r>
              <a:rPr lang="en-US" altLang="en-US" sz="2900" dirty="0"/>
              <a:t> </a:t>
            </a:r>
          </a:p>
        </p:txBody>
      </p:sp>
    </p:spTree>
    <p:extLst>
      <p:ext uri="{BB962C8B-B14F-4D97-AF65-F5344CB8AC3E}">
        <p14:creationId xmlns:p14="http://schemas.microsoft.com/office/powerpoint/2010/main" val="4590483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dirty="0" smtClean="0">
                <a:solidFill>
                  <a:srgbClr val="EAEAEA"/>
                </a:solidFill>
              </a:rPr>
              <a:t>BC’s forest policy framework</a:t>
            </a:r>
            <a:endParaRPr lang="en-CA" dirty="0">
              <a:solidFill>
                <a:srgbClr val="EAEAEA"/>
              </a:solidFill>
            </a:endParaRPr>
          </a:p>
        </p:txBody>
      </p:sp>
      <p:sp>
        <p:nvSpPr>
          <p:cNvPr id="22" name="Rectangle 42"/>
          <p:cNvSpPr>
            <a:spLocks noChangeArrowheads="1"/>
          </p:cNvSpPr>
          <p:nvPr/>
        </p:nvSpPr>
        <p:spPr bwMode="auto">
          <a:xfrm>
            <a:off x="3603442" y="4782703"/>
            <a:ext cx="2472690" cy="811815"/>
          </a:xfrm>
          <a:prstGeom prst="rect">
            <a:avLst/>
          </a:prstGeom>
          <a:noFill/>
          <a:ln w="9525">
            <a:noFill/>
            <a:miter lim="800000"/>
            <a:headEnd/>
            <a:tailEnd/>
          </a:ln>
          <a:effectLst/>
        </p:spPr>
        <p:txBody>
          <a:bodyPr lIns="102925" tIns="51462" rIns="102925" bIns="51462">
            <a:spAutoFit/>
          </a:bodyPr>
          <a:lstStyle/>
          <a:p>
            <a:pPr algn="ctr"/>
            <a:r>
              <a:rPr lang="en-CA" b="1" dirty="0">
                <a:solidFill>
                  <a:schemeClr val="tx1">
                    <a:lumMod val="50000"/>
                  </a:schemeClr>
                </a:solidFill>
              </a:rPr>
              <a:t>Societal expectations</a:t>
            </a:r>
          </a:p>
        </p:txBody>
      </p:sp>
      <p:sp>
        <p:nvSpPr>
          <p:cNvPr id="23" name="Rectangle 22"/>
          <p:cNvSpPr/>
          <p:nvPr/>
        </p:nvSpPr>
        <p:spPr>
          <a:xfrm>
            <a:off x="2573727" y="5985363"/>
            <a:ext cx="4594110" cy="963918"/>
          </a:xfrm>
          <a:prstGeom prst="rect">
            <a:avLst/>
          </a:prstGeom>
        </p:spPr>
        <p:txBody>
          <a:bodyPr wrap="square" lIns="102925" tIns="51462" rIns="102925" bIns="51462">
            <a:spAutoFit/>
          </a:bodyPr>
          <a:lstStyle/>
          <a:p>
            <a:pPr algn="ctr"/>
            <a:r>
              <a:rPr lang="en-CA" sz="1800" dirty="0">
                <a:solidFill>
                  <a:srgbClr val="000000"/>
                </a:solidFill>
              </a:rPr>
              <a:t>Scientific / technical knowledge</a:t>
            </a:r>
            <a:br>
              <a:rPr lang="en-CA" sz="1800" dirty="0">
                <a:solidFill>
                  <a:srgbClr val="000000"/>
                </a:solidFill>
              </a:rPr>
            </a:br>
            <a:r>
              <a:rPr lang="en-CA" sz="1800" dirty="0">
                <a:solidFill>
                  <a:srgbClr val="000000"/>
                </a:solidFill>
              </a:rPr>
              <a:t>(Underpins societal expectations, and some aspects of the legal realm)</a:t>
            </a:r>
          </a:p>
        </p:txBody>
      </p:sp>
      <p:sp>
        <p:nvSpPr>
          <p:cNvPr id="24" name="TextBox 23"/>
          <p:cNvSpPr txBox="1"/>
          <p:nvPr/>
        </p:nvSpPr>
        <p:spPr>
          <a:xfrm>
            <a:off x="8017024" y="4311586"/>
            <a:ext cx="1584176" cy="811815"/>
          </a:xfrm>
          <a:prstGeom prst="rect">
            <a:avLst/>
          </a:prstGeom>
          <a:noFill/>
        </p:spPr>
        <p:txBody>
          <a:bodyPr wrap="square" lIns="102925" tIns="51462" rIns="102925" bIns="51462" rtlCol="0">
            <a:spAutoFit/>
          </a:bodyPr>
          <a:lstStyle/>
          <a:p>
            <a:r>
              <a:rPr lang="en-CA" b="1" u="sng" dirty="0" smtClean="0">
                <a:solidFill>
                  <a:schemeClr val="tx1">
                    <a:lumMod val="50000"/>
                  </a:schemeClr>
                </a:solidFill>
              </a:rPr>
              <a:t>Non-legal Realm</a:t>
            </a:r>
            <a:endParaRPr lang="en-CA" b="1" u="sng" dirty="0">
              <a:solidFill>
                <a:schemeClr val="tx1">
                  <a:lumMod val="50000"/>
                </a:schemeClr>
              </a:solidFill>
            </a:endParaRPr>
          </a:p>
        </p:txBody>
      </p:sp>
      <p:sp>
        <p:nvSpPr>
          <p:cNvPr id="25" name="TextBox 24"/>
          <p:cNvSpPr txBox="1"/>
          <p:nvPr/>
        </p:nvSpPr>
        <p:spPr>
          <a:xfrm>
            <a:off x="8017024" y="1691481"/>
            <a:ext cx="1584176" cy="811815"/>
          </a:xfrm>
          <a:prstGeom prst="rect">
            <a:avLst/>
          </a:prstGeom>
          <a:noFill/>
        </p:spPr>
        <p:txBody>
          <a:bodyPr wrap="square" lIns="102925" tIns="51462" rIns="102925" bIns="51462" rtlCol="0">
            <a:spAutoFit/>
          </a:bodyPr>
          <a:lstStyle/>
          <a:p>
            <a:r>
              <a:rPr lang="en-CA" b="1" u="sng" dirty="0" smtClean="0">
                <a:solidFill>
                  <a:schemeClr val="tx1">
                    <a:lumMod val="50000"/>
                  </a:schemeClr>
                </a:solidFill>
              </a:rPr>
              <a:t>Legal Realm</a:t>
            </a:r>
            <a:endParaRPr lang="en-CA" b="1" u="sng" dirty="0">
              <a:solidFill>
                <a:schemeClr val="tx1">
                  <a:lumMod val="50000"/>
                </a:schemeClr>
              </a:solidFill>
            </a:endParaRPr>
          </a:p>
        </p:txBody>
      </p:sp>
      <p:grpSp>
        <p:nvGrpSpPr>
          <p:cNvPr id="3" name="Group 23"/>
          <p:cNvGrpSpPr>
            <a:grpSpLocks noChangeAspect="1"/>
          </p:cNvGrpSpPr>
          <p:nvPr/>
        </p:nvGrpSpPr>
        <p:grpSpPr bwMode="auto">
          <a:xfrm>
            <a:off x="1692409" y="1386681"/>
            <a:ext cx="8365991" cy="5701057"/>
            <a:chOff x="1788" y="6220"/>
            <a:chExt cx="11975" cy="7740"/>
          </a:xfrm>
        </p:grpSpPr>
        <p:sp>
          <p:nvSpPr>
            <p:cNvPr id="6" name="AutoShape 25"/>
            <p:cNvSpPr>
              <a:spLocks noChangeArrowheads="1"/>
            </p:cNvSpPr>
            <p:nvPr/>
          </p:nvSpPr>
          <p:spPr bwMode="auto">
            <a:xfrm flipV="1">
              <a:off x="4668" y="8020"/>
              <a:ext cx="2880" cy="360"/>
            </a:xfrm>
            <a:custGeom>
              <a:avLst/>
              <a:gdLst>
                <a:gd name="G0" fmla="+- 2086 0 0"/>
                <a:gd name="G1" fmla="+- 21600 0 2086"/>
                <a:gd name="G2" fmla="*/ 2086 1 2"/>
                <a:gd name="G3" fmla="+- 21600 0 G2"/>
                <a:gd name="G4" fmla="+/ 2086 21600 2"/>
                <a:gd name="G5" fmla="+/ G1 0 2"/>
                <a:gd name="G6" fmla="*/ 21600 21600 2086"/>
                <a:gd name="G7" fmla="*/ G6 1 2"/>
                <a:gd name="G8" fmla="+- 21600 0 G7"/>
                <a:gd name="G9" fmla="*/ 21600 1 2"/>
                <a:gd name="G10" fmla="+- 2086 0 G9"/>
                <a:gd name="G11" fmla="?: G10 G8 0"/>
                <a:gd name="G12" fmla="?: G10 G7 21600"/>
                <a:gd name="T0" fmla="*/ 20557 w 21600"/>
                <a:gd name="T1" fmla="*/ 10800 h 21600"/>
                <a:gd name="T2" fmla="*/ 10800 w 21600"/>
                <a:gd name="T3" fmla="*/ 21600 h 21600"/>
                <a:gd name="T4" fmla="*/ 1043 w 21600"/>
                <a:gd name="T5" fmla="*/ 10800 h 21600"/>
                <a:gd name="T6" fmla="*/ 10800 w 21600"/>
                <a:gd name="T7" fmla="*/ 0 h 21600"/>
                <a:gd name="T8" fmla="*/ 2843 w 21600"/>
                <a:gd name="T9" fmla="*/ 2843 h 21600"/>
                <a:gd name="T10" fmla="*/ 18757 w 21600"/>
                <a:gd name="T11" fmla="*/ 18757 h 21600"/>
              </a:gdLst>
              <a:ahLst/>
              <a:cxnLst>
                <a:cxn ang="0">
                  <a:pos x="T0" y="T1"/>
                </a:cxn>
                <a:cxn ang="0">
                  <a:pos x="T2" y="T3"/>
                </a:cxn>
                <a:cxn ang="0">
                  <a:pos x="T4" y="T5"/>
                </a:cxn>
                <a:cxn ang="0">
                  <a:pos x="T6" y="T7"/>
                </a:cxn>
              </a:cxnLst>
              <a:rect l="T8" t="T9" r="T10" b="T11"/>
              <a:pathLst>
                <a:path w="21600" h="21600">
                  <a:moveTo>
                    <a:pt x="0" y="0"/>
                  </a:moveTo>
                  <a:lnTo>
                    <a:pt x="2086" y="21600"/>
                  </a:lnTo>
                  <a:lnTo>
                    <a:pt x="19514" y="21600"/>
                  </a:lnTo>
                  <a:lnTo>
                    <a:pt x="21600" y="0"/>
                  </a:lnTo>
                  <a:close/>
                </a:path>
              </a:pathLst>
            </a:custGeom>
            <a:solidFill>
              <a:srgbClr val="0000FF">
                <a:alpha val="47000"/>
              </a:srgbClr>
            </a:solidFill>
            <a:ln w="12700">
              <a:solidFill>
                <a:srgbClr val="000000"/>
              </a:solidFill>
              <a:miter lim="800000"/>
              <a:headEnd/>
              <a:tailEnd/>
            </a:ln>
          </p:spPr>
          <p:txBody>
            <a:bodyPr/>
            <a:lstStyle/>
            <a:p>
              <a:endParaRPr lang="en-CA">
                <a:solidFill>
                  <a:schemeClr val="tx1">
                    <a:lumMod val="50000"/>
                  </a:schemeClr>
                </a:solidFill>
              </a:endParaRPr>
            </a:p>
          </p:txBody>
        </p:sp>
        <p:sp>
          <p:nvSpPr>
            <p:cNvPr id="7" name="AutoShape 26"/>
            <p:cNvSpPr>
              <a:spLocks noChangeArrowheads="1"/>
            </p:cNvSpPr>
            <p:nvPr/>
          </p:nvSpPr>
          <p:spPr bwMode="auto">
            <a:xfrm>
              <a:off x="5748" y="6220"/>
              <a:ext cx="720" cy="540"/>
            </a:xfrm>
            <a:prstGeom prst="triangle">
              <a:avLst>
                <a:gd name="adj" fmla="val 50278"/>
              </a:avLst>
            </a:prstGeom>
            <a:solidFill>
              <a:srgbClr val="FF0000">
                <a:alpha val="60001"/>
              </a:srgbClr>
            </a:solidFill>
            <a:ln w="12700">
              <a:solidFill>
                <a:srgbClr val="000000"/>
              </a:solidFill>
              <a:miter lim="800000"/>
              <a:headEnd/>
              <a:tailEnd/>
            </a:ln>
          </p:spPr>
          <p:txBody>
            <a:bodyPr/>
            <a:lstStyle/>
            <a:p>
              <a:endParaRPr lang="en-CA">
                <a:solidFill>
                  <a:schemeClr val="tx1">
                    <a:lumMod val="50000"/>
                  </a:schemeClr>
                </a:solidFill>
              </a:endParaRPr>
            </a:p>
          </p:txBody>
        </p:sp>
        <p:sp>
          <p:nvSpPr>
            <p:cNvPr id="8" name="Line 27"/>
            <p:cNvSpPr>
              <a:spLocks noChangeShapeType="1"/>
            </p:cNvSpPr>
            <p:nvPr/>
          </p:nvSpPr>
          <p:spPr bwMode="auto">
            <a:xfrm>
              <a:off x="1968" y="8740"/>
              <a:ext cx="8460" cy="1"/>
            </a:xfrm>
            <a:prstGeom prst="line">
              <a:avLst/>
            </a:prstGeom>
            <a:noFill/>
            <a:ln w="50800">
              <a:solidFill>
                <a:srgbClr val="000000"/>
              </a:solidFill>
              <a:round/>
              <a:headEnd/>
              <a:tailEnd/>
            </a:ln>
          </p:spPr>
          <p:txBody>
            <a:bodyPr/>
            <a:lstStyle/>
            <a:p>
              <a:endParaRPr lang="en-CA">
                <a:solidFill>
                  <a:schemeClr val="tx1">
                    <a:lumMod val="50000"/>
                  </a:schemeClr>
                </a:solidFill>
              </a:endParaRPr>
            </a:p>
          </p:txBody>
        </p:sp>
        <p:sp>
          <p:nvSpPr>
            <p:cNvPr id="9" name="AutoShape 28"/>
            <p:cNvSpPr>
              <a:spLocks noChangeArrowheads="1"/>
            </p:cNvSpPr>
            <p:nvPr/>
          </p:nvSpPr>
          <p:spPr bwMode="auto">
            <a:xfrm flipV="1">
              <a:off x="5388" y="6940"/>
              <a:ext cx="1440" cy="360"/>
            </a:xfrm>
            <a:custGeom>
              <a:avLst/>
              <a:gdLst>
                <a:gd name="G0" fmla="+- 3840 0 0"/>
                <a:gd name="G1" fmla="+- 21600 0 3840"/>
                <a:gd name="G2" fmla="*/ 3840 1 2"/>
                <a:gd name="G3" fmla="+- 21600 0 G2"/>
                <a:gd name="G4" fmla="+/ 3840 21600 2"/>
                <a:gd name="G5" fmla="+/ G1 0 2"/>
                <a:gd name="G6" fmla="*/ 21600 21600 3840"/>
                <a:gd name="G7" fmla="*/ G6 1 2"/>
                <a:gd name="G8" fmla="+- 21600 0 G7"/>
                <a:gd name="G9" fmla="*/ 21600 1 2"/>
                <a:gd name="G10" fmla="+- 3840 0 G9"/>
                <a:gd name="G11" fmla="?: G10 G8 0"/>
                <a:gd name="G12" fmla="?: G10 G7 21600"/>
                <a:gd name="T0" fmla="*/ 19680 w 21600"/>
                <a:gd name="T1" fmla="*/ 10800 h 21600"/>
                <a:gd name="T2" fmla="*/ 10800 w 21600"/>
                <a:gd name="T3" fmla="*/ 21600 h 21600"/>
                <a:gd name="T4" fmla="*/ 1920 w 21600"/>
                <a:gd name="T5" fmla="*/ 10800 h 21600"/>
                <a:gd name="T6" fmla="*/ 10800 w 21600"/>
                <a:gd name="T7" fmla="*/ 0 h 21600"/>
                <a:gd name="T8" fmla="*/ 3720 w 21600"/>
                <a:gd name="T9" fmla="*/ 3720 h 21600"/>
                <a:gd name="T10" fmla="*/ 17880 w 21600"/>
                <a:gd name="T11" fmla="*/ 17880 h 21600"/>
              </a:gdLst>
              <a:ahLst/>
              <a:cxnLst>
                <a:cxn ang="0">
                  <a:pos x="T0" y="T1"/>
                </a:cxn>
                <a:cxn ang="0">
                  <a:pos x="T2" y="T3"/>
                </a:cxn>
                <a:cxn ang="0">
                  <a:pos x="T4" y="T5"/>
                </a:cxn>
                <a:cxn ang="0">
                  <a:pos x="T6" y="T7"/>
                </a:cxn>
              </a:cxnLst>
              <a:rect l="T8" t="T9" r="T10" b="T11"/>
              <a:pathLst>
                <a:path w="21600" h="21600">
                  <a:moveTo>
                    <a:pt x="0" y="0"/>
                  </a:moveTo>
                  <a:lnTo>
                    <a:pt x="3840" y="21600"/>
                  </a:lnTo>
                  <a:lnTo>
                    <a:pt x="17760" y="21600"/>
                  </a:lnTo>
                  <a:lnTo>
                    <a:pt x="21600" y="0"/>
                  </a:lnTo>
                  <a:close/>
                </a:path>
              </a:pathLst>
            </a:custGeom>
            <a:solidFill>
              <a:srgbClr val="FF6600">
                <a:alpha val="47000"/>
              </a:srgbClr>
            </a:solidFill>
            <a:ln w="12700">
              <a:solidFill>
                <a:srgbClr val="000000"/>
              </a:solidFill>
              <a:miter lim="800000"/>
              <a:headEnd/>
              <a:tailEnd/>
            </a:ln>
          </p:spPr>
          <p:txBody>
            <a:bodyPr/>
            <a:lstStyle/>
            <a:p>
              <a:endParaRPr lang="en-CA">
                <a:solidFill>
                  <a:schemeClr val="tx1">
                    <a:lumMod val="50000"/>
                  </a:schemeClr>
                </a:solidFill>
              </a:endParaRPr>
            </a:p>
          </p:txBody>
        </p:sp>
        <p:sp>
          <p:nvSpPr>
            <p:cNvPr id="10" name="Line 29"/>
            <p:cNvSpPr>
              <a:spLocks noChangeShapeType="1"/>
            </p:cNvSpPr>
            <p:nvPr/>
          </p:nvSpPr>
          <p:spPr bwMode="auto">
            <a:xfrm>
              <a:off x="4656" y="6580"/>
              <a:ext cx="912" cy="1"/>
            </a:xfrm>
            <a:prstGeom prst="line">
              <a:avLst/>
            </a:prstGeom>
            <a:noFill/>
            <a:ln w="9525">
              <a:solidFill>
                <a:srgbClr val="000000"/>
              </a:solidFill>
              <a:round/>
              <a:headEnd/>
              <a:tailEnd type="triangle" w="med" len="med"/>
            </a:ln>
          </p:spPr>
          <p:txBody>
            <a:bodyPr/>
            <a:lstStyle/>
            <a:p>
              <a:endParaRPr lang="en-CA">
                <a:solidFill>
                  <a:schemeClr val="tx1">
                    <a:lumMod val="50000"/>
                  </a:schemeClr>
                </a:solidFill>
              </a:endParaRPr>
            </a:p>
          </p:txBody>
        </p:sp>
        <p:sp>
          <p:nvSpPr>
            <p:cNvPr id="11" name="Line 30"/>
            <p:cNvSpPr>
              <a:spLocks noChangeShapeType="1"/>
            </p:cNvSpPr>
            <p:nvPr/>
          </p:nvSpPr>
          <p:spPr bwMode="auto">
            <a:xfrm>
              <a:off x="4128" y="7660"/>
              <a:ext cx="732" cy="1"/>
            </a:xfrm>
            <a:prstGeom prst="line">
              <a:avLst/>
            </a:prstGeom>
            <a:noFill/>
            <a:ln w="9525">
              <a:solidFill>
                <a:srgbClr val="000000"/>
              </a:solidFill>
              <a:round/>
              <a:headEnd/>
              <a:tailEnd type="triangle" w="med" len="med"/>
            </a:ln>
          </p:spPr>
          <p:txBody>
            <a:bodyPr/>
            <a:lstStyle/>
            <a:p>
              <a:endParaRPr lang="en-CA">
                <a:solidFill>
                  <a:schemeClr val="tx1">
                    <a:lumMod val="50000"/>
                  </a:schemeClr>
                </a:solidFill>
              </a:endParaRPr>
            </a:p>
          </p:txBody>
        </p:sp>
        <p:sp>
          <p:nvSpPr>
            <p:cNvPr id="12" name="Line 31"/>
            <p:cNvSpPr>
              <a:spLocks noChangeShapeType="1"/>
            </p:cNvSpPr>
            <p:nvPr/>
          </p:nvSpPr>
          <p:spPr bwMode="auto">
            <a:xfrm flipH="1">
              <a:off x="7008" y="7120"/>
              <a:ext cx="732" cy="1"/>
            </a:xfrm>
            <a:prstGeom prst="line">
              <a:avLst/>
            </a:prstGeom>
            <a:noFill/>
            <a:ln w="9525">
              <a:solidFill>
                <a:srgbClr val="000000"/>
              </a:solidFill>
              <a:round/>
              <a:headEnd/>
              <a:tailEnd type="triangle" w="med" len="med"/>
            </a:ln>
          </p:spPr>
          <p:txBody>
            <a:bodyPr/>
            <a:lstStyle/>
            <a:p>
              <a:endParaRPr lang="en-CA">
                <a:solidFill>
                  <a:schemeClr val="tx1">
                    <a:lumMod val="50000"/>
                  </a:schemeClr>
                </a:solidFill>
              </a:endParaRPr>
            </a:p>
          </p:txBody>
        </p:sp>
        <p:sp>
          <p:nvSpPr>
            <p:cNvPr id="13" name="Line 32"/>
            <p:cNvSpPr>
              <a:spLocks noChangeShapeType="1"/>
            </p:cNvSpPr>
            <p:nvPr/>
          </p:nvSpPr>
          <p:spPr bwMode="auto">
            <a:xfrm flipH="1">
              <a:off x="7548" y="8200"/>
              <a:ext cx="552" cy="1"/>
            </a:xfrm>
            <a:prstGeom prst="line">
              <a:avLst/>
            </a:prstGeom>
            <a:noFill/>
            <a:ln w="9525">
              <a:solidFill>
                <a:srgbClr val="000000"/>
              </a:solidFill>
              <a:round/>
              <a:headEnd/>
              <a:tailEnd type="triangle" w="med" len="med"/>
            </a:ln>
          </p:spPr>
          <p:txBody>
            <a:bodyPr/>
            <a:lstStyle/>
            <a:p>
              <a:endParaRPr lang="en-CA">
                <a:solidFill>
                  <a:schemeClr val="tx1">
                    <a:lumMod val="50000"/>
                  </a:schemeClr>
                </a:solidFill>
              </a:endParaRPr>
            </a:p>
          </p:txBody>
        </p:sp>
        <p:sp>
          <p:nvSpPr>
            <p:cNvPr id="14" name="Text Box 33"/>
            <p:cNvSpPr txBox="1">
              <a:spLocks noChangeArrowheads="1"/>
            </p:cNvSpPr>
            <p:nvPr/>
          </p:nvSpPr>
          <p:spPr bwMode="auto">
            <a:xfrm>
              <a:off x="1968" y="6220"/>
              <a:ext cx="2700" cy="1080"/>
            </a:xfrm>
            <a:prstGeom prst="rect">
              <a:avLst/>
            </a:prstGeom>
            <a:noFill/>
            <a:ln w="9525">
              <a:noFill/>
              <a:miter lim="800000"/>
              <a:headEnd/>
              <a:tailEnd/>
            </a:ln>
          </p:spPr>
          <p:txBody>
            <a:bodyPr/>
            <a:lstStyle/>
            <a:p>
              <a:r>
                <a:rPr lang="en-CA" sz="1800" dirty="0">
                  <a:solidFill>
                    <a:schemeClr val="tx1">
                      <a:lumMod val="50000"/>
                    </a:schemeClr>
                  </a:solidFill>
                  <a:latin typeface="Arial Narrow" pitchFamily="34" charset="0"/>
                </a:rPr>
                <a:t>Resource statutes e.g. FRPA</a:t>
              </a:r>
            </a:p>
          </p:txBody>
        </p:sp>
        <p:sp>
          <p:nvSpPr>
            <p:cNvPr id="15" name="Text Box 34"/>
            <p:cNvSpPr txBox="1">
              <a:spLocks noChangeArrowheads="1"/>
            </p:cNvSpPr>
            <p:nvPr/>
          </p:nvSpPr>
          <p:spPr bwMode="auto">
            <a:xfrm>
              <a:off x="2340" y="7660"/>
              <a:ext cx="1800" cy="720"/>
            </a:xfrm>
            <a:prstGeom prst="rect">
              <a:avLst/>
            </a:prstGeom>
            <a:noFill/>
            <a:ln w="9525">
              <a:noFill/>
              <a:miter lim="800000"/>
              <a:headEnd/>
              <a:tailEnd/>
            </a:ln>
          </p:spPr>
          <p:txBody>
            <a:bodyPr/>
            <a:lstStyle/>
            <a:p>
              <a:endParaRPr lang="en-US">
                <a:solidFill>
                  <a:schemeClr val="tx1">
                    <a:lumMod val="50000"/>
                  </a:schemeClr>
                </a:solidFill>
              </a:endParaRPr>
            </a:p>
          </p:txBody>
        </p:sp>
        <p:sp>
          <p:nvSpPr>
            <p:cNvPr id="16" name="AutoShape 35"/>
            <p:cNvSpPr>
              <a:spLocks noChangeArrowheads="1"/>
            </p:cNvSpPr>
            <p:nvPr/>
          </p:nvSpPr>
          <p:spPr bwMode="auto">
            <a:xfrm flipV="1">
              <a:off x="5028" y="7480"/>
              <a:ext cx="2160" cy="360"/>
            </a:xfrm>
            <a:custGeom>
              <a:avLst/>
              <a:gdLst>
                <a:gd name="G0" fmla="+- 2734 0 0"/>
                <a:gd name="G1" fmla="+- 21600 0 2734"/>
                <a:gd name="G2" fmla="*/ 2734 1 2"/>
                <a:gd name="G3" fmla="+- 21600 0 G2"/>
                <a:gd name="G4" fmla="+/ 2734 21600 2"/>
                <a:gd name="G5" fmla="+/ G1 0 2"/>
                <a:gd name="G6" fmla="*/ 21600 21600 2734"/>
                <a:gd name="G7" fmla="*/ G6 1 2"/>
                <a:gd name="G8" fmla="+- 21600 0 G7"/>
                <a:gd name="G9" fmla="*/ 21600 1 2"/>
                <a:gd name="G10" fmla="+- 2734 0 G9"/>
                <a:gd name="G11" fmla="?: G10 G8 0"/>
                <a:gd name="G12" fmla="?: G10 G7 21600"/>
                <a:gd name="T0" fmla="*/ 20233 w 21600"/>
                <a:gd name="T1" fmla="*/ 10800 h 21600"/>
                <a:gd name="T2" fmla="*/ 10800 w 21600"/>
                <a:gd name="T3" fmla="*/ 21600 h 21600"/>
                <a:gd name="T4" fmla="*/ 1367 w 21600"/>
                <a:gd name="T5" fmla="*/ 10800 h 21600"/>
                <a:gd name="T6" fmla="*/ 10800 w 21600"/>
                <a:gd name="T7" fmla="*/ 0 h 21600"/>
                <a:gd name="T8" fmla="*/ 3167 w 21600"/>
                <a:gd name="T9" fmla="*/ 3167 h 21600"/>
                <a:gd name="T10" fmla="*/ 18433 w 21600"/>
                <a:gd name="T11" fmla="*/ 18433 h 21600"/>
              </a:gdLst>
              <a:ahLst/>
              <a:cxnLst>
                <a:cxn ang="0">
                  <a:pos x="T0" y="T1"/>
                </a:cxn>
                <a:cxn ang="0">
                  <a:pos x="T2" y="T3"/>
                </a:cxn>
                <a:cxn ang="0">
                  <a:pos x="T4" y="T5"/>
                </a:cxn>
                <a:cxn ang="0">
                  <a:pos x="T6" y="T7"/>
                </a:cxn>
              </a:cxnLst>
              <a:rect l="T8" t="T9" r="T10" b="T11"/>
              <a:pathLst>
                <a:path w="21600" h="21600">
                  <a:moveTo>
                    <a:pt x="0" y="0"/>
                  </a:moveTo>
                  <a:lnTo>
                    <a:pt x="2734" y="21600"/>
                  </a:lnTo>
                  <a:lnTo>
                    <a:pt x="18866" y="21600"/>
                  </a:lnTo>
                  <a:lnTo>
                    <a:pt x="21600" y="0"/>
                  </a:lnTo>
                  <a:close/>
                </a:path>
              </a:pathLst>
            </a:custGeom>
            <a:solidFill>
              <a:srgbClr val="660066">
                <a:alpha val="47000"/>
              </a:srgbClr>
            </a:solidFill>
            <a:ln w="12700">
              <a:solidFill>
                <a:srgbClr val="000000"/>
              </a:solidFill>
              <a:miter lim="800000"/>
              <a:headEnd/>
              <a:tailEnd/>
            </a:ln>
          </p:spPr>
          <p:txBody>
            <a:bodyPr/>
            <a:lstStyle/>
            <a:p>
              <a:endParaRPr lang="en-CA">
                <a:solidFill>
                  <a:schemeClr val="tx1">
                    <a:lumMod val="50000"/>
                  </a:schemeClr>
                </a:solidFill>
              </a:endParaRPr>
            </a:p>
          </p:txBody>
        </p:sp>
        <p:sp>
          <p:nvSpPr>
            <p:cNvPr id="17" name="Text Box 36"/>
            <p:cNvSpPr txBox="1">
              <a:spLocks noChangeArrowheads="1"/>
            </p:cNvSpPr>
            <p:nvPr/>
          </p:nvSpPr>
          <p:spPr bwMode="auto">
            <a:xfrm>
              <a:off x="7728" y="6760"/>
              <a:ext cx="2520" cy="720"/>
            </a:xfrm>
            <a:prstGeom prst="rect">
              <a:avLst/>
            </a:prstGeom>
            <a:noFill/>
            <a:ln w="9525">
              <a:noFill/>
              <a:miter lim="800000"/>
              <a:headEnd/>
              <a:tailEnd/>
            </a:ln>
          </p:spPr>
          <p:txBody>
            <a:bodyPr/>
            <a:lstStyle/>
            <a:p>
              <a:r>
                <a:rPr lang="en-CA" sz="1800" dirty="0">
                  <a:solidFill>
                    <a:schemeClr val="tx1">
                      <a:lumMod val="50000"/>
                    </a:schemeClr>
                  </a:solidFill>
                  <a:latin typeface="Arial Narrow" pitchFamily="34" charset="0"/>
                </a:rPr>
                <a:t>Professional statutes</a:t>
              </a:r>
              <a:endParaRPr lang="en-CA" sz="1800" dirty="0">
                <a:solidFill>
                  <a:schemeClr val="tx1">
                    <a:lumMod val="50000"/>
                  </a:schemeClr>
                </a:solidFill>
              </a:endParaRPr>
            </a:p>
          </p:txBody>
        </p:sp>
        <p:sp>
          <p:nvSpPr>
            <p:cNvPr id="18" name="AutoShape 37"/>
            <p:cNvSpPr>
              <a:spLocks noChangeArrowheads="1"/>
            </p:cNvSpPr>
            <p:nvPr/>
          </p:nvSpPr>
          <p:spPr bwMode="auto">
            <a:xfrm flipV="1">
              <a:off x="2868" y="9133"/>
              <a:ext cx="6480" cy="2880"/>
            </a:xfrm>
            <a:custGeom>
              <a:avLst/>
              <a:gdLst>
                <a:gd name="G0" fmla="+- 5553 0 0"/>
                <a:gd name="G1" fmla="+- 21600 0 5553"/>
                <a:gd name="G2" fmla="*/ 5553 1 2"/>
                <a:gd name="G3" fmla="+- 21600 0 G2"/>
                <a:gd name="G4" fmla="+/ 5553 21600 2"/>
                <a:gd name="G5" fmla="+/ G1 0 2"/>
                <a:gd name="G6" fmla="*/ 21600 21600 5553"/>
                <a:gd name="G7" fmla="*/ G6 1 2"/>
                <a:gd name="G8" fmla="+- 21600 0 G7"/>
                <a:gd name="G9" fmla="*/ 21600 1 2"/>
                <a:gd name="G10" fmla="+- 5553 0 G9"/>
                <a:gd name="G11" fmla="?: G10 G8 0"/>
                <a:gd name="G12" fmla="?: G10 G7 21600"/>
                <a:gd name="T0" fmla="*/ 18823 w 21600"/>
                <a:gd name="T1" fmla="*/ 10800 h 21600"/>
                <a:gd name="T2" fmla="*/ 10800 w 21600"/>
                <a:gd name="T3" fmla="*/ 21600 h 21600"/>
                <a:gd name="T4" fmla="*/ 2777 w 21600"/>
                <a:gd name="T5" fmla="*/ 10800 h 21600"/>
                <a:gd name="T6" fmla="*/ 10800 w 21600"/>
                <a:gd name="T7" fmla="*/ 0 h 21600"/>
                <a:gd name="T8" fmla="*/ 4577 w 21600"/>
                <a:gd name="T9" fmla="*/ 4577 h 21600"/>
                <a:gd name="T10" fmla="*/ 17023 w 21600"/>
                <a:gd name="T11" fmla="*/ 17023 h 21600"/>
              </a:gdLst>
              <a:ahLst/>
              <a:cxnLst>
                <a:cxn ang="0">
                  <a:pos x="T0" y="T1"/>
                </a:cxn>
                <a:cxn ang="0">
                  <a:pos x="T2" y="T3"/>
                </a:cxn>
                <a:cxn ang="0">
                  <a:pos x="T4" y="T5"/>
                </a:cxn>
                <a:cxn ang="0">
                  <a:pos x="T6" y="T7"/>
                </a:cxn>
              </a:cxnLst>
              <a:rect l="T8" t="T9" r="T10" b="T11"/>
              <a:pathLst>
                <a:path w="21600" h="21600">
                  <a:moveTo>
                    <a:pt x="0" y="0"/>
                  </a:moveTo>
                  <a:lnTo>
                    <a:pt x="5553" y="21600"/>
                  </a:lnTo>
                  <a:lnTo>
                    <a:pt x="16047" y="21600"/>
                  </a:lnTo>
                  <a:lnTo>
                    <a:pt x="21600" y="0"/>
                  </a:lnTo>
                  <a:close/>
                </a:path>
              </a:pathLst>
            </a:custGeom>
            <a:solidFill>
              <a:srgbClr val="99CC00">
                <a:alpha val="47000"/>
              </a:srgbClr>
            </a:solidFill>
            <a:ln w="12700">
              <a:solidFill>
                <a:srgbClr val="000000"/>
              </a:solidFill>
              <a:miter lim="800000"/>
              <a:headEnd/>
              <a:tailEnd/>
            </a:ln>
          </p:spPr>
          <p:txBody>
            <a:bodyPr/>
            <a:lstStyle/>
            <a:p>
              <a:endParaRPr lang="en-CA">
                <a:solidFill>
                  <a:schemeClr val="tx1">
                    <a:lumMod val="50000"/>
                  </a:schemeClr>
                </a:solidFill>
              </a:endParaRPr>
            </a:p>
          </p:txBody>
        </p:sp>
        <p:sp>
          <p:nvSpPr>
            <p:cNvPr id="19" name="AutoShape 38"/>
            <p:cNvSpPr>
              <a:spLocks noChangeArrowheads="1"/>
            </p:cNvSpPr>
            <p:nvPr/>
          </p:nvSpPr>
          <p:spPr bwMode="auto">
            <a:xfrm flipV="1">
              <a:off x="1788" y="12340"/>
              <a:ext cx="8640" cy="1620"/>
            </a:xfrm>
            <a:custGeom>
              <a:avLst/>
              <a:gdLst>
                <a:gd name="G0" fmla="+- 2264 0 0"/>
                <a:gd name="G1" fmla="+- 21600 0 2264"/>
                <a:gd name="G2" fmla="*/ 2264 1 2"/>
                <a:gd name="G3" fmla="+- 21600 0 G2"/>
                <a:gd name="G4" fmla="+/ 2264 21600 2"/>
                <a:gd name="G5" fmla="+/ G1 0 2"/>
                <a:gd name="G6" fmla="*/ 21600 21600 2264"/>
                <a:gd name="G7" fmla="*/ G6 1 2"/>
                <a:gd name="G8" fmla="+- 21600 0 G7"/>
                <a:gd name="G9" fmla="*/ 21600 1 2"/>
                <a:gd name="G10" fmla="+- 2264 0 G9"/>
                <a:gd name="G11" fmla="?: G10 G8 0"/>
                <a:gd name="G12" fmla="?: G10 G7 21600"/>
                <a:gd name="T0" fmla="*/ 20468 w 21600"/>
                <a:gd name="T1" fmla="*/ 10800 h 21600"/>
                <a:gd name="T2" fmla="*/ 10800 w 21600"/>
                <a:gd name="T3" fmla="*/ 21600 h 21600"/>
                <a:gd name="T4" fmla="*/ 1132 w 21600"/>
                <a:gd name="T5" fmla="*/ 10800 h 21600"/>
                <a:gd name="T6" fmla="*/ 10800 w 21600"/>
                <a:gd name="T7" fmla="*/ 0 h 21600"/>
                <a:gd name="T8" fmla="*/ 2932 w 21600"/>
                <a:gd name="T9" fmla="*/ 2932 h 21600"/>
                <a:gd name="T10" fmla="*/ 18668 w 21600"/>
                <a:gd name="T11" fmla="*/ 18668 h 21600"/>
              </a:gdLst>
              <a:ahLst/>
              <a:cxnLst>
                <a:cxn ang="0">
                  <a:pos x="T0" y="T1"/>
                </a:cxn>
                <a:cxn ang="0">
                  <a:pos x="T2" y="T3"/>
                </a:cxn>
                <a:cxn ang="0">
                  <a:pos x="T4" y="T5"/>
                </a:cxn>
                <a:cxn ang="0">
                  <a:pos x="T6" y="T7"/>
                </a:cxn>
              </a:cxnLst>
              <a:rect l="T8" t="T9" r="T10" b="T11"/>
              <a:pathLst>
                <a:path w="21600" h="21600">
                  <a:moveTo>
                    <a:pt x="0" y="0"/>
                  </a:moveTo>
                  <a:lnTo>
                    <a:pt x="2264" y="21600"/>
                  </a:lnTo>
                  <a:lnTo>
                    <a:pt x="19336" y="21600"/>
                  </a:lnTo>
                  <a:lnTo>
                    <a:pt x="21600" y="0"/>
                  </a:lnTo>
                  <a:close/>
                </a:path>
              </a:pathLst>
            </a:custGeom>
            <a:solidFill>
              <a:srgbClr val="669900">
                <a:alpha val="47000"/>
              </a:srgbClr>
            </a:solidFill>
            <a:ln w="12700">
              <a:solidFill>
                <a:srgbClr val="000000"/>
              </a:solidFill>
              <a:miter lim="800000"/>
              <a:headEnd/>
              <a:tailEnd/>
            </a:ln>
          </p:spPr>
          <p:txBody>
            <a:bodyPr rot="10800000"/>
            <a:lstStyle/>
            <a:p>
              <a:endParaRPr lang="en-CA" dirty="0">
                <a:solidFill>
                  <a:schemeClr val="tx1">
                    <a:lumMod val="50000"/>
                  </a:schemeClr>
                </a:solidFill>
              </a:endParaRPr>
            </a:p>
          </p:txBody>
        </p:sp>
        <p:sp>
          <p:nvSpPr>
            <p:cNvPr id="20" name="Text Box 39"/>
            <p:cNvSpPr txBox="1">
              <a:spLocks noChangeArrowheads="1"/>
            </p:cNvSpPr>
            <p:nvPr/>
          </p:nvSpPr>
          <p:spPr bwMode="auto">
            <a:xfrm>
              <a:off x="8060" y="7887"/>
              <a:ext cx="5703" cy="540"/>
            </a:xfrm>
            <a:prstGeom prst="rect">
              <a:avLst/>
            </a:prstGeom>
            <a:noFill/>
            <a:ln w="9525">
              <a:noFill/>
              <a:miter lim="800000"/>
              <a:headEnd/>
              <a:tailEnd/>
            </a:ln>
          </p:spPr>
          <p:txBody>
            <a:bodyPr/>
            <a:lstStyle/>
            <a:p>
              <a:pPr algn="l"/>
              <a:r>
                <a:rPr lang="en-CA" sz="1800" dirty="0">
                  <a:solidFill>
                    <a:schemeClr val="tx1">
                      <a:lumMod val="50000"/>
                    </a:schemeClr>
                  </a:solidFill>
                  <a:latin typeface="Arial Narrow" pitchFamily="34" charset="0"/>
                </a:rPr>
                <a:t>Common law: professional negligence</a:t>
              </a:r>
              <a:endParaRPr lang="en-CA" sz="1800" dirty="0">
                <a:solidFill>
                  <a:schemeClr val="tx1">
                    <a:lumMod val="50000"/>
                  </a:schemeClr>
                </a:solidFill>
              </a:endParaRPr>
            </a:p>
          </p:txBody>
        </p:sp>
        <p:sp>
          <p:nvSpPr>
            <p:cNvPr id="21" name="Text Box 40"/>
            <p:cNvSpPr txBox="1">
              <a:spLocks noChangeArrowheads="1"/>
            </p:cNvSpPr>
            <p:nvPr/>
          </p:nvSpPr>
          <p:spPr bwMode="auto">
            <a:xfrm>
              <a:off x="1968" y="7120"/>
              <a:ext cx="2340" cy="900"/>
            </a:xfrm>
            <a:prstGeom prst="rect">
              <a:avLst/>
            </a:prstGeom>
            <a:noFill/>
            <a:ln w="9525">
              <a:noFill/>
              <a:miter lim="800000"/>
              <a:headEnd/>
              <a:tailEnd/>
            </a:ln>
          </p:spPr>
          <p:txBody>
            <a:bodyPr/>
            <a:lstStyle/>
            <a:p>
              <a:r>
                <a:rPr lang="en-CA" sz="1800">
                  <a:solidFill>
                    <a:schemeClr val="tx1">
                      <a:lumMod val="50000"/>
                    </a:schemeClr>
                  </a:solidFill>
                  <a:latin typeface="Arial Narrow" pitchFamily="34" charset="0"/>
                </a:rPr>
                <a:t>Common law:  civil liability</a:t>
              </a:r>
              <a:endParaRPr lang="en-CA" sz="1800">
                <a:solidFill>
                  <a:schemeClr val="tx1">
                    <a:lumMod val="50000"/>
                  </a:schemeClr>
                </a:solidFill>
              </a:endParaRPr>
            </a:p>
          </p:txBody>
        </p:sp>
      </p:grpSp>
    </p:spTree>
    <p:extLst>
      <p:ext uri="{BB962C8B-B14F-4D97-AF65-F5344CB8AC3E}">
        <p14:creationId xmlns:p14="http://schemas.microsoft.com/office/powerpoint/2010/main" val="34833714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1425" y="2224881"/>
            <a:ext cx="7292975" cy="1981200"/>
          </a:xfrm>
          <a:ln>
            <a:solidFill>
              <a:schemeClr val="accent1"/>
            </a:solidFill>
          </a:ln>
        </p:spPr>
        <p:txBody>
          <a:bodyPr anchor="ctr"/>
          <a:lstStyle/>
          <a:p>
            <a:pPr marL="0" indent="0" algn="ctr">
              <a:buNone/>
            </a:pPr>
            <a:r>
              <a:rPr lang="en-CA" dirty="0" smtClean="0"/>
              <a:t>So, what is an FSP?</a:t>
            </a:r>
            <a:endParaRPr lang="en-CA" dirty="0"/>
          </a:p>
        </p:txBody>
      </p:sp>
    </p:spTree>
    <p:extLst>
      <p:ext uri="{BB962C8B-B14F-4D97-AF65-F5344CB8AC3E}">
        <p14:creationId xmlns:p14="http://schemas.microsoft.com/office/powerpoint/2010/main" val="31197416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a:xfrm>
            <a:off x="1522800" y="172800"/>
            <a:ext cx="6958013" cy="1060450"/>
          </a:xfrm>
        </p:spPr>
        <p:txBody>
          <a:bodyPr/>
          <a:lstStyle/>
          <a:p>
            <a:r>
              <a:rPr lang="en-US" altLang="en-US" sz="3600" dirty="0" smtClean="0"/>
              <a:t>The FSP is…</a:t>
            </a:r>
            <a:endParaRPr lang="en-US" altLang="en-US" sz="3600" dirty="0"/>
          </a:p>
        </p:txBody>
      </p:sp>
      <p:sp>
        <p:nvSpPr>
          <p:cNvPr id="391171" name="Rectangle 3"/>
          <p:cNvSpPr>
            <a:spLocks noGrp="1" noChangeArrowheads="1"/>
          </p:cNvSpPr>
          <p:nvPr>
            <p:ph type="body" sz="half" idx="1"/>
          </p:nvPr>
        </p:nvSpPr>
        <p:spPr>
          <a:xfrm>
            <a:off x="838200" y="1996281"/>
            <a:ext cx="7924800" cy="3771900"/>
          </a:xfrm>
          <a:noFill/>
        </p:spPr>
        <p:txBody>
          <a:bodyPr/>
          <a:lstStyle/>
          <a:p>
            <a:pPr>
              <a:lnSpc>
                <a:spcPct val="90000"/>
              </a:lnSpc>
              <a:spcBef>
                <a:spcPts val="1000"/>
              </a:spcBef>
              <a:spcAft>
                <a:spcPts val="1000"/>
              </a:spcAft>
            </a:pPr>
            <a:r>
              <a:rPr lang="en-US" altLang="en-US" dirty="0" smtClean="0">
                <a:solidFill>
                  <a:srgbClr val="000000"/>
                </a:solidFill>
              </a:rPr>
              <a:t>Sole plan requiring government approval </a:t>
            </a:r>
            <a:r>
              <a:rPr lang="en-US" altLang="en-US" dirty="0">
                <a:solidFill>
                  <a:srgbClr val="000000"/>
                </a:solidFill>
              </a:rPr>
              <a:t>under </a:t>
            </a:r>
            <a:r>
              <a:rPr lang="en-US" altLang="en-US" i="1" dirty="0">
                <a:solidFill>
                  <a:srgbClr val="000000"/>
                </a:solidFill>
              </a:rPr>
              <a:t>FRPA</a:t>
            </a:r>
          </a:p>
          <a:p>
            <a:pPr>
              <a:lnSpc>
                <a:spcPct val="90000"/>
              </a:lnSpc>
              <a:spcBef>
                <a:spcPts val="1000"/>
              </a:spcBef>
              <a:spcAft>
                <a:spcPts val="1000"/>
              </a:spcAft>
            </a:pPr>
            <a:r>
              <a:rPr lang="en-US" altLang="en-US" dirty="0" smtClean="0">
                <a:solidFill>
                  <a:srgbClr val="000000"/>
                </a:solidFill>
              </a:rPr>
              <a:t>Operational commitments to meet  government objectives</a:t>
            </a:r>
          </a:p>
          <a:p>
            <a:pPr>
              <a:lnSpc>
                <a:spcPct val="90000"/>
              </a:lnSpc>
              <a:spcBef>
                <a:spcPts val="1000"/>
              </a:spcBef>
              <a:spcAft>
                <a:spcPts val="1000"/>
              </a:spcAft>
            </a:pPr>
            <a:r>
              <a:rPr lang="en-US" altLang="en-US" dirty="0" smtClean="0">
                <a:solidFill>
                  <a:srgbClr val="000000"/>
                </a:solidFill>
              </a:rPr>
              <a:t>Subject to public review/comment</a:t>
            </a:r>
          </a:p>
          <a:p>
            <a:pPr>
              <a:lnSpc>
                <a:spcPct val="90000"/>
              </a:lnSpc>
              <a:spcBef>
                <a:spcPts val="1000"/>
              </a:spcBef>
              <a:spcAft>
                <a:spcPts val="1000"/>
              </a:spcAft>
            </a:pPr>
            <a:r>
              <a:rPr lang="en-US" altLang="en-US" dirty="0" smtClean="0">
                <a:solidFill>
                  <a:srgbClr val="000000"/>
                </a:solidFill>
              </a:rPr>
              <a:t>Provides guidance to site plans</a:t>
            </a:r>
          </a:p>
          <a:p>
            <a:pPr>
              <a:lnSpc>
                <a:spcPct val="90000"/>
              </a:lnSpc>
              <a:spcBef>
                <a:spcPts val="1000"/>
              </a:spcBef>
              <a:spcAft>
                <a:spcPts val="1000"/>
              </a:spcAft>
            </a:pPr>
            <a:r>
              <a:rPr lang="en-US" altLang="en-US" dirty="0" smtClean="0">
                <a:solidFill>
                  <a:srgbClr val="000000"/>
                </a:solidFill>
              </a:rPr>
              <a:t>What else?</a:t>
            </a:r>
            <a:endParaRPr lang="en-US" altLang="en-US" dirty="0">
              <a:solidFill>
                <a:srgbClr val="000000"/>
              </a:solidFill>
            </a:endParaRPr>
          </a:p>
          <a:p>
            <a:pPr>
              <a:lnSpc>
                <a:spcPct val="90000"/>
              </a:lnSpc>
              <a:spcBef>
                <a:spcPts val="1000"/>
              </a:spcBef>
              <a:spcAft>
                <a:spcPts val="1000"/>
              </a:spcAft>
            </a:pPr>
            <a:endParaRPr lang="en-US" altLang="en-US" dirty="0">
              <a:solidFill>
                <a:srgbClr val="000000"/>
              </a:solidFill>
            </a:endParaRPr>
          </a:p>
        </p:txBody>
      </p:sp>
    </p:spTree>
    <p:extLst>
      <p:ext uri="{BB962C8B-B14F-4D97-AF65-F5344CB8AC3E}">
        <p14:creationId xmlns:p14="http://schemas.microsoft.com/office/powerpoint/2010/main" val="14811177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371600" y="1872456"/>
            <a:ext cx="7010400" cy="4772025"/>
          </a:xfrm>
        </p:spPr>
        <p:txBody>
          <a:bodyPr/>
          <a:lstStyle/>
          <a:p>
            <a:pPr marL="0" indent="0" algn="ctr">
              <a:buNone/>
            </a:pPr>
            <a:endParaRPr lang="en-CA" dirty="0" smtClean="0">
              <a:solidFill>
                <a:srgbClr val="FF0000"/>
              </a:solidFill>
            </a:endParaRPr>
          </a:p>
          <a:p>
            <a:pPr marL="0" indent="0" algn="ctr">
              <a:buNone/>
            </a:pPr>
            <a:endParaRPr lang="en-CA" dirty="0">
              <a:solidFill>
                <a:srgbClr val="FF0000"/>
              </a:solidFill>
            </a:endParaRPr>
          </a:p>
          <a:p>
            <a:pPr marL="0" indent="0" algn="ctr">
              <a:buNone/>
            </a:pPr>
            <a:r>
              <a:rPr lang="en-CA" sz="6000" dirty="0" smtClean="0">
                <a:solidFill>
                  <a:srgbClr val="000000"/>
                </a:solidFill>
              </a:rPr>
              <a:t>Lunch Break</a:t>
            </a:r>
            <a:endParaRPr lang="en-CA" sz="6000" dirty="0">
              <a:solidFill>
                <a:srgbClr val="000000"/>
              </a:solidFill>
            </a:endParaRPr>
          </a:p>
        </p:txBody>
      </p:sp>
    </p:spTree>
    <p:extLst>
      <p:ext uri="{BB962C8B-B14F-4D97-AF65-F5344CB8AC3E}">
        <p14:creationId xmlns:p14="http://schemas.microsoft.com/office/powerpoint/2010/main" val="3668450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Minister and Chief Forester guidance</a:t>
            </a:r>
            <a:endParaRPr lang="en-CA"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35112" y="1645045"/>
            <a:ext cx="3570288" cy="4687021"/>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345113" y="1645045"/>
            <a:ext cx="3646487" cy="4694636"/>
          </a:xfrm>
        </p:spPr>
      </p:pic>
    </p:spTree>
    <p:extLst>
      <p:ext uri="{BB962C8B-B14F-4D97-AF65-F5344CB8AC3E}">
        <p14:creationId xmlns:p14="http://schemas.microsoft.com/office/powerpoint/2010/main" val="2331370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Minister and Chief Forester guidance</a:t>
            </a:r>
            <a:endParaRPr lang="en-CA" dirty="0"/>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1631321"/>
            <a:ext cx="3570288" cy="4747882"/>
          </a:xfrm>
        </p:spPr>
      </p:pic>
      <p:sp>
        <p:nvSpPr>
          <p:cNvPr id="4" name="Content Placeholder 3"/>
          <p:cNvSpPr>
            <a:spLocks noGrp="1"/>
          </p:cNvSpPr>
          <p:nvPr>
            <p:ph sz="half" idx="2"/>
          </p:nvPr>
        </p:nvSpPr>
        <p:spPr>
          <a:xfrm>
            <a:off x="4560888" y="1619250"/>
            <a:ext cx="5497512" cy="4772025"/>
          </a:xfrm>
        </p:spPr>
        <p:txBody>
          <a:bodyPr/>
          <a:lstStyle/>
          <a:p>
            <a:r>
              <a:rPr lang="en-CA" dirty="0" smtClean="0"/>
              <a:t>Imminent expiries</a:t>
            </a:r>
          </a:p>
          <a:p>
            <a:r>
              <a:rPr lang="en-CA" dirty="0" smtClean="0"/>
              <a:t>Opportunities for improvement</a:t>
            </a:r>
            <a:endParaRPr lang="en-CA" dirty="0"/>
          </a:p>
          <a:p>
            <a:r>
              <a:rPr lang="en-CA" dirty="0" smtClean="0"/>
              <a:t>Many changes – land base, operators, knowledge</a:t>
            </a:r>
            <a:endParaRPr lang="en-CA" dirty="0"/>
          </a:p>
          <a:p>
            <a:r>
              <a:rPr lang="en-CA" dirty="0" smtClean="0"/>
              <a:t>Stakeholder interest increasing</a:t>
            </a:r>
            <a:endParaRPr lang="en-CA" dirty="0"/>
          </a:p>
        </p:txBody>
      </p:sp>
    </p:spTree>
    <p:extLst>
      <p:ext uri="{BB962C8B-B14F-4D97-AF65-F5344CB8AC3E}">
        <p14:creationId xmlns:p14="http://schemas.microsoft.com/office/powerpoint/2010/main" val="16392543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Minister and Chief Forester guidance</a:t>
            </a:r>
            <a:endParaRPr lang="en-CA" dirty="0"/>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1631321"/>
            <a:ext cx="3570288" cy="4747882"/>
          </a:xfrm>
        </p:spPr>
      </p:pic>
      <p:sp>
        <p:nvSpPr>
          <p:cNvPr id="4" name="Content Placeholder 3"/>
          <p:cNvSpPr>
            <a:spLocks noGrp="1"/>
          </p:cNvSpPr>
          <p:nvPr>
            <p:ph sz="half" idx="2"/>
          </p:nvPr>
        </p:nvSpPr>
        <p:spPr>
          <a:xfrm>
            <a:off x="4560888" y="1619250"/>
            <a:ext cx="5497512" cy="4772025"/>
          </a:xfrm>
        </p:spPr>
        <p:txBody>
          <a:bodyPr/>
          <a:lstStyle/>
          <a:p>
            <a:r>
              <a:rPr lang="en-CA" dirty="0" smtClean="0"/>
              <a:t>Replace FSPs</a:t>
            </a:r>
          </a:p>
          <a:p>
            <a:r>
              <a:rPr lang="en-CA" dirty="0" smtClean="0"/>
              <a:t>Conditional, temporary extensions</a:t>
            </a:r>
          </a:p>
          <a:p>
            <a:r>
              <a:rPr lang="en-CA" dirty="0" smtClean="0"/>
              <a:t>Engage affected parties and First Nations</a:t>
            </a:r>
          </a:p>
          <a:p>
            <a:r>
              <a:rPr lang="en-CA" dirty="0" smtClean="0"/>
              <a:t>Simplify FDUs</a:t>
            </a:r>
          </a:p>
          <a:p>
            <a:r>
              <a:rPr lang="en-CA" dirty="0"/>
              <a:t>Document the process: </a:t>
            </a:r>
            <a:r>
              <a:rPr lang="en-CA" dirty="0" smtClean="0"/>
              <a:t>DDM expectations</a:t>
            </a:r>
            <a:r>
              <a:rPr lang="en-CA" dirty="0"/>
              <a:t>, </a:t>
            </a:r>
            <a:r>
              <a:rPr lang="en-CA" dirty="0" smtClean="0"/>
              <a:t>approval rationales</a:t>
            </a:r>
            <a:endParaRPr lang="en-CA" dirty="0"/>
          </a:p>
          <a:p>
            <a:endParaRPr lang="en-CA" dirty="0" smtClean="0"/>
          </a:p>
        </p:txBody>
      </p:sp>
    </p:spTree>
    <p:extLst>
      <p:ext uri="{BB962C8B-B14F-4D97-AF65-F5344CB8AC3E}">
        <p14:creationId xmlns:p14="http://schemas.microsoft.com/office/powerpoint/2010/main" val="28824926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Minister and Chief Forester guidance</a:t>
            </a:r>
            <a:endParaRPr lang="en-CA" dirty="0"/>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1631321"/>
            <a:ext cx="3570288" cy="4747882"/>
          </a:xfrm>
        </p:spPr>
      </p:pic>
      <p:sp>
        <p:nvSpPr>
          <p:cNvPr id="4" name="Content Placeholder 3"/>
          <p:cNvSpPr>
            <a:spLocks noGrp="1"/>
          </p:cNvSpPr>
          <p:nvPr>
            <p:ph sz="half" idx="2"/>
          </p:nvPr>
        </p:nvSpPr>
        <p:spPr>
          <a:xfrm>
            <a:off x="4560888" y="1619250"/>
            <a:ext cx="5268912" cy="4772025"/>
          </a:xfrm>
        </p:spPr>
        <p:txBody>
          <a:bodyPr/>
          <a:lstStyle/>
          <a:p>
            <a:r>
              <a:rPr lang="en-CA" dirty="0" smtClean="0"/>
              <a:t>New information</a:t>
            </a:r>
          </a:p>
          <a:p>
            <a:r>
              <a:rPr lang="en-CA" dirty="0" smtClean="0"/>
              <a:t>More rights </a:t>
            </a:r>
            <a:r>
              <a:rPr lang="en-CA" smtClean="0"/>
              <a:t>holders overlap land base</a:t>
            </a:r>
            <a:endParaRPr lang="en-CA" dirty="0" smtClean="0"/>
          </a:p>
          <a:p>
            <a:r>
              <a:rPr lang="en-CA" dirty="0" smtClean="0"/>
              <a:t>No unjustified </a:t>
            </a:r>
            <a:r>
              <a:rPr lang="en-CA" dirty="0"/>
              <a:t>financial </a:t>
            </a:r>
            <a:r>
              <a:rPr lang="en-CA" dirty="0" smtClean="0"/>
              <a:t>or </a:t>
            </a:r>
            <a:r>
              <a:rPr lang="en-CA" dirty="0"/>
              <a:t>operational hardship on licensees or districts</a:t>
            </a:r>
          </a:p>
          <a:p>
            <a:endParaRPr lang="en-CA" dirty="0" smtClean="0"/>
          </a:p>
          <a:p>
            <a:endParaRPr lang="en-CA" dirty="0" smtClean="0"/>
          </a:p>
        </p:txBody>
      </p:sp>
    </p:spTree>
    <p:extLst>
      <p:ext uri="{BB962C8B-B14F-4D97-AF65-F5344CB8AC3E}">
        <p14:creationId xmlns:p14="http://schemas.microsoft.com/office/powerpoint/2010/main" val="25321128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Points from the Chief Forester</a:t>
            </a:r>
            <a:endParaRPr lang="en-CA" dirty="0"/>
          </a:p>
        </p:txBody>
      </p:sp>
      <p:sp>
        <p:nvSpPr>
          <p:cNvPr id="3" name="Content Placeholder 2"/>
          <p:cNvSpPr>
            <a:spLocks noGrp="1"/>
          </p:cNvSpPr>
          <p:nvPr>
            <p:ph sz="half" idx="1"/>
          </p:nvPr>
        </p:nvSpPr>
        <p:spPr>
          <a:xfrm>
            <a:off x="838200" y="1386682"/>
            <a:ext cx="8839200" cy="5004594"/>
          </a:xfrm>
        </p:spPr>
        <p:txBody>
          <a:bodyPr/>
          <a:lstStyle/>
          <a:p>
            <a:pPr>
              <a:buFont typeface="Courier New" panose="02070309020205020404" pitchFamily="49" charset="0"/>
              <a:buChar char="o"/>
            </a:pPr>
            <a:r>
              <a:rPr lang="en-CA" sz="3200" dirty="0" smtClean="0"/>
              <a:t>More rigour </a:t>
            </a:r>
            <a:r>
              <a:rPr lang="en-CA" sz="3200" b="0" dirty="0" smtClean="0"/>
              <a:t>with regard to content that is measurable / verifiable</a:t>
            </a:r>
          </a:p>
          <a:p>
            <a:pPr>
              <a:buFont typeface="Courier New" panose="02070309020205020404" pitchFamily="49" charset="0"/>
              <a:buChar char="o"/>
            </a:pPr>
            <a:r>
              <a:rPr lang="en-CA" sz="3200" b="0" dirty="0" smtClean="0"/>
              <a:t>Results, strategies and measures consider </a:t>
            </a:r>
            <a:r>
              <a:rPr lang="en-CA" sz="3200" dirty="0" smtClean="0"/>
              <a:t>new information</a:t>
            </a:r>
          </a:p>
          <a:p>
            <a:pPr>
              <a:buFont typeface="Courier New" panose="02070309020205020404" pitchFamily="49" charset="0"/>
              <a:buChar char="o"/>
            </a:pPr>
            <a:r>
              <a:rPr lang="en-CA" sz="3200" b="0" dirty="0" smtClean="0"/>
              <a:t>Improved </a:t>
            </a:r>
            <a:r>
              <a:rPr lang="en-CA" sz="3200" dirty="0" smtClean="0"/>
              <a:t>public understanding </a:t>
            </a:r>
            <a:r>
              <a:rPr lang="en-CA" sz="3200" b="0" dirty="0" smtClean="0"/>
              <a:t>of FSPs</a:t>
            </a:r>
          </a:p>
          <a:p>
            <a:pPr>
              <a:buFont typeface="Courier New" panose="02070309020205020404" pitchFamily="49" charset="0"/>
              <a:buChar char="o"/>
            </a:pPr>
            <a:r>
              <a:rPr lang="en-CA" sz="3200" b="0" dirty="0" smtClean="0"/>
              <a:t>Review should be predictable and invite </a:t>
            </a:r>
            <a:r>
              <a:rPr lang="en-CA" sz="3200" dirty="0" smtClean="0"/>
              <a:t>ongoing engagement</a:t>
            </a:r>
          </a:p>
          <a:p>
            <a:pPr>
              <a:buFont typeface="Courier New" panose="02070309020205020404" pitchFamily="49" charset="0"/>
              <a:buChar char="o"/>
            </a:pPr>
            <a:r>
              <a:rPr lang="en-CA" sz="3200" b="0" dirty="0" smtClean="0"/>
              <a:t>Improved </a:t>
            </a:r>
            <a:r>
              <a:rPr lang="en-CA" sz="3200" dirty="0" smtClean="0"/>
              <a:t>planning and site-level information sharing</a:t>
            </a:r>
            <a:r>
              <a:rPr lang="en-CA" sz="3200" b="0" dirty="0" smtClean="0"/>
              <a:t> with affected parties</a:t>
            </a:r>
          </a:p>
          <a:p>
            <a:pPr>
              <a:buFont typeface="Courier New" panose="02070309020205020404" pitchFamily="49" charset="0"/>
              <a:buChar char="o"/>
            </a:pPr>
            <a:r>
              <a:rPr lang="en-CA" sz="3200" dirty="0" smtClean="0"/>
              <a:t>No unjustifiable hardship</a:t>
            </a:r>
            <a:r>
              <a:rPr lang="en-CA" sz="3200" b="0" dirty="0" smtClean="0"/>
              <a:t>, financial or operational</a:t>
            </a:r>
            <a:endParaRPr lang="en-CA" sz="3200" b="0" dirty="0"/>
          </a:p>
        </p:txBody>
      </p:sp>
    </p:spTree>
    <p:extLst>
      <p:ext uri="{BB962C8B-B14F-4D97-AF65-F5344CB8AC3E}">
        <p14:creationId xmlns:p14="http://schemas.microsoft.com/office/powerpoint/2010/main" val="1072383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a:t>
            </a:r>
            <a:endParaRPr lang="en-CA" dirty="0"/>
          </a:p>
        </p:txBody>
      </p:sp>
      <p:sp>
        <p:nvSpPr>
          <p:cNvPr id="3" name="Content Placeholder 2"/>
          <p:cNvSpPr>
            <a:spLocks noGrp="1"/>
          </p:cNvSpPr>
          <p:nvPr>
            <p:ph sz="half" idx="1"/>
          </p:nvPr>
        </p:nvSpPr>
        <p:spPr>
          <a:xfrm>
            <a:off x="838200" y="1619250"/>
            <a:ext cx="8839200" cy="4772025"/>
          </a:xfrm>
          <a:ln>
            <a:solidFill>
              <a:schemeClr val="accent1"/>
            </a:solidFill>
          </a:ln>
        </p:spPr>
        <p:txBody>
          <a:bodyPr/>
          <a:lstStyle/>
          <a:p>
            <a:pPr marL="0" indent="0">
              <a:buNone/>
            </a:pPr>
            <a:endParaRPr lang="en-CA" dirty="0"/>
          </a:p>
          <a:p>
            <a:pPr marL="0" indent="0" algn="ctr">
              <a:buNone/>
            </a:pPr>
            <a:r>
              <a:rPr lang="en-CA" dirty="0" smtClean="0"/>
              <a:t>In your tables, discuss the Chief Forester guidance and identify the parts that relate to your operating areas / operations.</a:t>
            </a:r>
          </a:p>
          <a:p>
            <a:pPr marL="0" indent="0" algn="ctr">
              <a:buNone/>
            </a:pPr>
            <a:endParaRPr lang="en-CA" dirty="0"/>
          </a:p>
          <a:p>
            <a:pPr marL="0" indent="0" algn="ctr">
              <a:buNone/>
            </a:pPr>
            <a:r>
              <a:rPr lang="en-CA" dirty="0" smtClean="0"/>
              <a:t>Record and share your tables views.</a:t>
            </a:r>
            <a:endParaRPr lang="en-CA" dirty="0"/>
          </a:p>
        </p:txBody>
      </p:sp>
    </p:spTree>
    <p:extLst>
      <p:ext uri="{BB962C8B-B14F-4D97-AF65-F5344CB8AC3E}">
        <p14:creationId xmlns:p14="http://schemas.microsoft.com/office/powerpoint/2010/main" val="1137350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19250"/>
            <a:ext cx="8839200" cy="4772025"/>
          </a:xfrm>
        </p:spPr>
        <p:txBody>
          <a:bodyPr/>
          <a:lstStyle/>
          <a:p>
            <a:pPr marL="0" indent="0" algn="ctr">
              <a:buNone/>
            </a:pPr>
            <a:endParaRPr lang="en-CA" dirty="0" smtClean="0">
              <a:solidFill>
                <a:srgbClr val="FF0000"/>
              </a:solidFill>
            </a:endParaRPr>
          </a:p>
          <a:p>
            <a:pPr marL="0" indent="0" algn="ctr">
              <a:buNone/>
            </a:pPr>
            <a:endParaRPr lang="en-CA" dirty="0">
              <a:solidFill>
                <a:srgbClr val="FF0000"/>
              </a:solidFill>
            </a:endParaRPr>
          </a:p>
          <a:p>
            <a:pPr marL="0" indent="0" algn="ctr">
              <a:buNone/>
            </a:pPr>
            <a:r>
              <a:rPr lang="en-CA" sz="4800" dirty="0" smtClean="0">
                <a:solidFill>
                  <a:schemeClr val="accent1">
                    <a:lumMod val="50000"/>
                  </a:schemeClr>
                </a:solidFill>
              </a:rPr>
              <a:t>Afternoon Break</a:t>
            </a:r>
            <a:endParaRPr lang="en-CA" sz="4800" dirty="0">
              <a:solidFill>
                <a:schemeClr val="accent1">
                  <a:lumMod val="50000"/>
                </a:schemeClr>
              </a:solidFill>
            </a:endParaRPr>
          </a:p>
        </p:txBody>
      </p:sp>
    </p:spTree>
    <p:extLst>
      <p:ext uri="{BB962C8B-B14F-4D97-AF65-F5344CB8AC3E}">
        <p14:creationId xmlns:p14="http://schemas.microsoft.com/office/powerpoint/2010/main" val="883962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a:t>
            </a:r>
            <a:endParaRPr lang="en-CA" dirty="0"/>
          </a:p>
        </p:txBody>
      </p:sp>
      <p:sp>
        <p:nvSpPr>
          <p:cNvPr id="3" name="Content Placeholder 2"/>
          <p:cNvSpPr>
            <a:spLocks noGrp="1"/>
          </p:cNvSpPr>
          <p:nvPr>
            <p:ph sz="half" idx="1"/>
          </p:nvPr>
        </p:nvSpPr>
        <p:spPr>
          <a:xfrm>
            <a:off x="838200" y="1619250"/>
            <a:ext cx="8839200" cy="4772025"/>
          </a:xfrm>
          <a:ln>
            <a:solidFill>
              <a:schemeClr val="accent1"/>
            </a:solidFill>
          </a:ln>
        </p:spPr>
        <p:txBody>
          <a:bodyPr/>
          <a:lstStyle/>
          <a:p>
            <a:pPr marL="0" indent="0">
              <a:buNone/>
            </a:pPr>
            <a:endParaRPr lang="en-CA" dirty="0"/>
          </a:p>
          <a:p>
            <a:pPr marL="0" indent="0" algn="ctr">
              <a:buNone/>
            </a:pPr>
            <a:r>
              <a:rPr lang="en-CA" dirty="0" smtClean="0"/>
              <a:t>In your tables, discuss the Chief Forester guidance and what you would expect to see in district expectations?</a:t>
            </a:r>
          </a:p>
          <a:p>
            <a:pPr marL="0" indent="0" algn="ctr">
              <a:buNone/>
            </a:pPr>
            <a:endParaRPr lang="en-CA" dirty="0"/>
          </a:p>
          <a:p>
            <a:pPr marL="0" indent="0" algn="ctr">
              <a:buNone/>
            </a:pPr>
            <a:r>
              <a:rPr lang="en-CA" dirty="0" smtClean="0"/>
              <a:t>Record, and share your table’s views.</a:t>
            </a:r>
            <a:endParaRPr lang="en-CA" dirty="0"/>
          </a:p>
        </p:txBody>
      </p:sp>
    </p:spTree>
    <p:extLst>
      <p:ext uri="{BB962C8B-B14F-4D97-AF65-F5344CB8AC3E}">
        <p14:creationId xmlns:p14="http://schemas.microsoft.com/office/powerpoint/2010/main" val="2452745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838200" y="1619250"/>
            <a:ext cx="8077200" cy="4772025"/>
          </a:xfrm>
        </p:spPr>
        <p:txBody>
          <a:bodyPr/>
          <a:lstStyle/>
          <a:p>
            <a:pPr marL="0" indent="0" algn="ctr">
              <a:buNone/>
            </a:pPr>
            <a:endParaRPr lang="en-CA" dirty="0" smtClean="0">
              <a:solidFill>
                <a:srgbClr val="FF0000"/>
              </a:solidFill>
            </a:endParaRPr>
          </a:p>
          <a:p>
            <a:pPr marL="0" indent="0" algn="ctr">
              <a:buNone/>
            </a:pPr>
            <a:r>
              <a:rPr lang="en-CA" u="sng" dirty="0" smtClean="0">
                <a:solidFill>
                  <a:srgbClr val="FF0000"/>
                </a:solidFill>
              </a:rPr>
              <a:t>Alternate table discussion / activity</a:t>
            </a:r>
          </a:p>
          <a:p>
            <a:pPr marL="0" indent="0" algn="ctr">
              <a:buNone/>
            </a:pPr>
            <a:r>
              <a:rPr lang="en-CA" dirty="0" smtClean="0">
                <a:solidFill>
                  <a:srgbClr val="FF0000"/>
                </a:solidFill>
              </a:rPr>
              <a:t>How does this change your planning for your expiring FSP?</a:t>
            </a:r>
          </a:p>
          <a:p>
            <a:pPr marL="0" indent="0" algn="ctr">
              <a:buNone/>
            </a:pPr>
            <a:r>
              <a:rPr lang="en-CA" dirty="0" smtClean="0">
                <a:solidFill>
                  <a:srgbClr val="FF0000"/>
                </a:solidFill>
              </a:rPr>
              <a:t>What’s feasible / not feasible?</a:t>
            </a:r>
          </a:p>
          <a:p>
            <a:pPr marL="0" indent="0" algn="ctr">
              <a:buNone/>
            </a:pPr>
            <a:r>
              <a:rPr lang="en-CA" dirty="0" smtClean="0">
                <a:solidFill>
                  <a:srgbClr val="FF0000"/>
                </a:solidFill>
              </a:rPr>
              <a:t>what more can be done to share information at the site level?</a:t>
            </a:r>
          </a:p>
          <a:p>
            <a:pPr marL="0" indent="0" algn="ctr">
              <a:buNone/>
            </a:pPr>
            <a:r>
              <a:rPr lang="en-CA" dirty="0" smtClean="0">
                <a:solidFill>
                  <a:srgbClr val="FF0000"/>
                </a:solidFill>
              </a:rPr>
              <a:t>How can we make forestry planning better?</a:t>
            </a:r>
          </a:p>
          <a:p>
            <a:pPr marL="0" indent="0" algn="ctr">
              <a:buNone/>
            </a:pPr>
            <a:endParaRPr lang="en-CA" dirty="0" smtClean="0">
              <a:solidFill>
                <a:srgbClr val="FF0000"/>
              </a:solidFill>
            </a:endParaRPr>
          </a:p>
          <a:p>
            <a:pPr marL="0" indent="0" algn="ctr">
              <a:buNone/>
            </a:pPr>
            <a:endParaRPr lang="en-CA" dirty="0" smtClean="0">
              <a:solidFill>
                <a:srgbClr val="FF0000"/>
              </a:solidFill>
            </a:endParaRPr>
          </a:p>
          <a:p>
            <a:pPr marL="0" indent="0" algn="ctr">
              <a:buNone/>
            </a:pPr>
            <a:endParaRPr lang="en-CA" dirty="0" smtClean="0">
              <a:solidFill>
                <a:srgbClr val="FF0000"/>
              </a:solidFill>
            </a:endParaRPr>
          </a:p>
          <a:p>
            <a:pPr marL="0" indent="0" algn="ctr">
              <a:buNone/>
            </a:pPr>
            <a:endParaRPr lang="en-CA" dirty="0" smtClean="0">
              <a:solidFill>
                <a:srgbClr val="FF0000"/>
              </a:solidFill>
            </a:endParaRPr>
          </a:p>
        </p:txBody>
      </p:sp>
    </p:spTree>
    <p:extLst>
      <p:ext uri="{BB962C8B-B14F-4D97-AF65-F5344CB8AC3E}">
        <p14:creationId xmlns:p14="http://schemas.microsoft.com/office/powerpoint/2010/main" val="3179579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38200" y="2605881"/>
            <a:ext cx="8610600" cy="3276600"/>
          </a:xfrm>
          <a:ln>
            <a:solidFill>
              <a:schemeClr val="accent1"/>
            </a:solidFill>
          </a:ln>
        </p:spPr>
        <p:txBody>
          <a:bodyPr anchor="ctr"/>
          <a:lstStyle/>
          <a:p>
            <a:pPr marL="0" indent="0" algn="ctr">
              <a:buNone/>
            </a:pPr>
            <a:r>
              <a:rPr lang="en-CA" u="sng" dirty="0" smtClean="0"/>
              <a:t>Summary of today</a:t>
            </a:r>
            <a:r>
              <a:rPr lang="en-CA" dirty="0" smtClean="0"/>
              <a:t>:</a:t>
            </a:r>
          </a:p>
          <a:p>
            <a:pPr marL="0" indent="0" algn="ctr">
              <a:spcBef>
                <a:spcPts val="1200"/>
              </a:spcBef>
              <a:buNone/>
            </a:pPr>
            <a:r>
              <a:rPr lang="en-CA" dirty="0" smtClean="0"/>
              <a:t>What was most important to you?</a:t>
            </a:r>
          </a:p>
          <a:p>
            <a:pPr marL="0" indent="0" algn="ctr">
              <a:spcBef>
                <a:spcPts val="1200"/>
              </a:spcBef>
              <a:buNone/>
            </a:pPr>
            <a:r>
              <a:rPr lang="en-CA" dirty="0" smtClean="0"/>
              <a:t>What question do you still have?</a:t>
            </a:r>
          </a:p>
          <a:p>
            <a:pPr marL="0" indent="0" algn="ctr">
              <a:spcBef>
                <a:spcPts val="1200"/>
              </a:spcBef>
              <a:buNone/>
            </a:pPr>
            <a:r>
              <a:rPr lang="en-CA" dirty="0" smtClean="0"/>
              <a:t>What expectations have been met / not met?</a:t>
            </a:r>
            <a:endParaRPr lang="en-CA" dirty="0"/>
          </a:p>
        </p:txBody>
      </p:sp>
    </p:spTree>
    <p:extLst>
      <p:ext uri="{BB962C8B-B14F-4D97-AF65-F5344CB8AC3E}">
        <p14:creationId xmlns:p14="http://schemas.microsoft.com/office/powerpoint/2010/main" val="19253754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p:txBody>
          <a:bodyPr/>
          <a:lstStyle/>
          <a:p>
            <a:pPr marL="0" indent="0" algn="ctr">
              <a:buNone/>
            </a:pPr>
            <a:endParaRPr lang="en-CA" dirty="0" smtClean="0">
              <a:solidFill>
                <a:srgbClr val="FF0000"/>
              </a:solidFill>
            </a:endParaRPr>
          </a:p>
          <a:p>
            <a:pPr marL="0" indent="0" algn="ctr">
              <a:buNone/>
            </a:pPr>
            <a:endParaRPr lang="en-CA" dirty="0">
              <a:solidFill>
                <a:srgbClr val="FF0000"/>
              </a:solidFill>
            </a:endParaRPr>
          </a:p>
          <a:p>
            <a:pPr marL="0" indent="0" algn="ctr">
              <a:buNone/>
            </a:pPr>
            <a:r>
              <a:rPr lang="en-CA" sz="4800" dirty="0" smtClean="0">
                <a:solidFill>
                  <a:schemeClr val="accent1">
                    <a:lumMod val="50000"/>
                  </a:schemeClr>
                </a:solidFill>
              </a:rPr>
              <a:t>Adjourn Day 1</a:t>
            </a:r>
            <a:endParaRPr lang="en-CA" sz="4800" dirty="0">
              <a:solidFill>
                <a:schemeClr val="accent1">
                  <a:lumMod val="50000"/>
                </a:schemeClr>
              </a:solidFill>
            </a:endParaRPr>
          </a:p>
        </p:txBody>
      </p:sp>
    </p:spTree>
    <p:extLst>
      <p:ext uri="{BB962C8B-B14F-4D97-AF65-F5344CB8AC3E}">
        <p14:creationId xmlns:p14="http://schemas.microsoft.com/office/powerpoint/2010/main" val="736488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Day 2 Roadmap</a:t>
            </a:r>
            <a:endParaRPr lang="en-CA" dirty="0"/>
          </a:p>
        </p:txBody>
      </p:sp>
      <p:sp>
        <p:nvSpPr>
          <p:cNvPr id="3" name="Content Placeholder 2"/>
          <p:cNvSpPr>
            <a:spLocks noGrp="1"/>
          </p:cNvSpPr>
          <p:nvPr>
            <p:ph idx="1"/>
          </p:nvPr>
        </p:nvSpPr>
        <p:spPr/>
        <p:txBody>
          <a:bodyPr/>
          <a:lstStyle/>
          <a:p>
            <a:pPr marL="0" indent="0">
              <a:buNone/>
            </a:pPr>
            <a:r>
              <a:rPr lang="en-CA" dirty="0" smtClean="0"/>
              <a:t>Practical applications for:</a:t>
            </a:r>
          </a:p>
          <a:p>
            <a:r>
              <a:rPr lang="en-CA" dirty="0" smtClean="0"/>
              <a:t>Stocking Standards</a:t>
            </a:r>
          </a:p>
          <a:p>
            <a:r>
              <a:rPr lang="en-CA" dirty="0" smtClean="0"/>
              <a:t>Results, strategies and measures</a:t>
            </a:r>
          </a:p>
          <a:p>
            <a:pPr lvl="1"/>
            <a:r>
              <a:rPr lang="en-CA" dirty="0" smtClean="0"/>
              <a:t>Measurable / verifiable</a:t>
            </a:r>
          </a:p>
          <a:p>
            <a:pPr lvl="1"/>
            <a:r>
              <a:rPr lang="en-CA" dirty="0" smtClean="0"/>
              <a:t>Reasonable &amp; appropriate</a:t>
            </a:r>
          </a:p>
          <a:p>
            <a:pPr lvl="1"/>
            <a:r>
              <a:rPr lang="en-CA" dirty="0" smtClean="0"/>
              <a:t>Consistent with objectives</a:t>
            </a:r>
          </a:p>
          <a:p>
            <a:r>
              <a:rPr lang="en-CA" dirty="0" smtClean="0"/>
              <a:t>FDUs</a:t>
            </a:r>
          </a:p>
          <a:p>
            <a:r>
              <a:rPr lang="en-CA" dirty="0" smtClean="0"/>
              <a:t>Review and comment</a:t>
            </a:r>
          </a:p>
        </p:txBody>
      </p:sp>
    </p:spTree>
    <p:extLst>
      <p:ext uri="{BB962C8B-B14F-4D97-AF65-F5344CB8AC3E}">
        <p14:creationId xmlns:p14="http://schemas.microsoft.com/office/powerpoint/2010/main" val="36054234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762000" y="1235075"/>
            <a:ext cx="8458200" cy="1143000"/>
          </a:xfrm>
        </p:spPr>
        <p:txBody>
          <a:bodyPr/>
          <a:lstStyle/>
          <a:p>
            <a:r>
              <a:rPr lang="en-US" altLang="en-US" sz="3700" dirty="0" smtClean="0"/>
              <a:t>Focusing In: </a:t>
            </a:r>
            <a:r>
              <a:rPr lang="en-US" altLang="en-US" sz="3700" i="1" dirty="0" smtClean="0"/>
              <a:t>Stocking Standards</a:t>
            </a:r>
            <a:endParaRPr lang="en-US" altLang="en-US" sz="3700" i="1" dirty="0"/>
          </a:p>
        </p:txBody>
      </p:sp>
    </p:spTree>
    <p:extLst>
      <p:ext uri="{BB962C8B-B14F-4D97-AF65-F5344CB8AC3E}">
        <p14:creationId xmlns:p14="http://schemas.microsoft.com/office/powerpoint/2010/main" val="28227880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8535600" cy="1060450"/>
          </a:xfrm>
        </p:spPr>
        <p:txBody>
          <a:bodyPr/>
          <a:lstStyle/>
          <a:p>
            <a:pPr marL="723600" indent="-723600"/>
            <a:r>
              <a:rPr lang="en-CA" sz="3600" dirty="0" smtClean="0"/>
              <a:t>An alternative </a:t>
            </a:r>
            <a:r>
              <a:rPr lang="en-CA" sz="3600" dirty="0"/>
              <a:t>s</a:t>
            </a:r>
            <a:r>
              <a:rPr lang="en-CA" sz="3600" dirty="0" smtClean="0"/>
              <a:t>tandard</a:t>
            </a:r>
            <a:endParaRPr lang="en-CA" sz="3600" dirty="0"/>
          </a:p>
        </p:txBody>
      </p:sp>
      <p:sp>
        <p:nvSpPr>
          <p:cNvPr id="3" name="Content Placeholder 2"/>
          <p:cNvSpPr>
            <a:spLocks noGrp="1"/>
          </p:cNvSpPr>
          <p:nvPr>
            <p:ph idx="1"/>
          </p:nvPr>
        </p:nvSpPr>
        <p:spPr>
          <a:xfrm>
            <a:off x="838200" y="1619250"/>
            <a:ext cx="8915400" cy="4772025"/>
          </a:xfrm>
        </p:spPr>
        <p:txBody>
          <a:bodyPr/>
          <a:lstStyle/>
          <a:p>
            <a:pPr>
              <a:spcBef>
                <a:spcPts val="1000"/>
              </a:spcBef>
              <a:spcAft>
                <a:spcPts val="1000"/>
              </a:spcAft>
            </a:pPr>
            <a:r>
              <a:rPr lang="en-CA" sz="3600" dirty="0" smtClean="0"/>
              <a:t>Innovation &amp; flexibility for operations – why propose a different standard?</a:t>
            </a:r>
            <a:endParaRPr lang="en-CA" sz="3600" dirty="0"/>
          </a:p>
          <a:p>
            <a:pPr lvl="1">
              <a:spcBef>
                <a:spcPts val="1000"/>
              </a:spcBef>
              <a:spcAft>
                <a:spcPts val="1000"/>
              </a:spcAft>
            </a:pPr>
            <a:r>
              <a:rPr lang="en-CA" dirty="0" smtClean="0"/>
              <a:t>Forest health</a:t>
            </a:r>
          </a:p>
          <a:p>
            <a:pPr lvl="1">
              <a:spcBef>
                <a:spcPts val="1000"/>
              </a:spcBef>
              <a:spcAft>
                <a:spcPts val="1000"/>
              </a:spcAft>
            </a:pPr>
            <a:r>
              <a:rPr lang="en-CA" dirty="0" smtClean="0"/>
              <a:t>Species migration</a:t>
            </a:r>
          </a:p>
          <a:p>
            <a:pPr lvl="1">
              <a:spcBef>
                <a:spcPts val="1000"/>
              </a:spcBef>
              <a:spcAft>
                <a:spcPts val="1000"/>
              </a:spcAft>
            </a:pPr>
            <a:r>
              <a:rPr lang="en-CA" dirty="0" smtClean="0"/>
              <a:t>Wildlife habitat</a:t>
            </a:r>
          </a:p>
          <a:p>
            <a:pPr lvl="1">
              <a:spcBef>
                <a:spcPts val="1000"/>
              </a:spcBef>
              <a:spcAft>
                <a:spcPts val="1000"/>
              </a:spcAft>
            </a:pPr>
            <a:r>
              <a:rPr lang="en-CA" dirty="0" smtClean="0"/>
              <a:t>Wildfire</a:t>
            </a:r>
          </a:p>
          <a:p>
            <a:pPr lvl="1">
              <a:spcBef>
                <a:spcPts val="1000"/>
              </a:spcBef>
              <a:spcAft>
                <a:spcPts val="1000"/>
              </a:spcAft>
            </a:pPr>
            <a:r>
              <a:rPr lang="en-CA" dirty="0" smtClean="0"/>
              <a:t>Etc.?</a:t>
            </a:r>
          </a:p>
        </p:txBody>
      </p:sp>
    </p:spTree>
    <p:extLst>
      <p:ext uri="{BB962C8B-B14F-4D97-AF65-F5344CB8AC3E}">
        <p14:creationId xmlns:p14="http://schemas.microsoft.com/office/powerpoint/2010/main" val="10610502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7"/>
          <p:cNvSpPr>
            <a:spLocks noChangeArrowheads="1"/>
          </p:cNvSpPr>
          <p:nvPr/>
        </p:nvSpPr>
        <p:spPr bwMode="auto">
          <a:xfrm>
            <a:off x="1760220" y="3281422"/>
            <a:ext cx="10058400" cy="457872"/>
          </a:xfrm>
          <a:prstGeom prst="rect">
            <a:avLst/>
          </a:prstGeom>
          <a:noFill/>
          <a:ln w="9525">
            <a:noFill/>
            <a:miter lim="800000"/>
            <a:headEnd/>
            <a:tailEnd/>
          </a:ln>
        </p:spPr>
        <p:txBody>
          <a:bodyPr lIns="102925" tIns="51462" rIns="102925" bIns="51462">
            <a:spAutoFit/>
          </a:bodyPr>
          <a:lstStyle/>
          <a:p>
            <a:endParaRPr lang="en-CA"/>
          </a:p>
        </p:txBody>
      </p:sp>
      <p:sp>
        <p:nvSpPr>
          <p:cNvPr id="13" name="Rectangle 1027"/>
          <p:cNvSpPr txBox="1">
            <a:spLocks noChangeArrowheads="1"/>
          </p:cNvSpPr>
          <p:nvPr/>
        </p:nvSpPr>
        <p:spPr bwMode="auto">
          <a:xfrm>
            <a:off x="838200" y="1847056"/>
            <a:ext cx="8458200" cy="472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t" anchorCtr="0" compatLnSpc="1">
            <a:prstTxWarp prst="textNoShape">
              <a:avLst/>
            </a:prstTxWarp>
          </a:bodyPr>
          <a:lstStyle>
            <a:lvl1pPr marL="387350" indent="-387350" algn="l" defTabSz="1028700" rtl="0" fontAlgn="base">
              <a:spcBef>
                <a:spcPct val="20000"/>
              </a:spcBef>
              <a:spcAft>
                <a:spcPct val="0"/>
              </a:spcAft>
              <a:buClr>
                <a:srgbClr val="003300"/>
              </a:buClr>
              <a:buFont typeface="Wingdings" panose="05000000000000000000" pitchFamily="2" charset="2"/>
              <a:buChar char="§"/>
              <a:defRPr sz="3400" b="1" kern="1200">
                <a:solidFill>
                  <a:schemeClr val="accent3">
                    <a:lumMod val="10000"/>
                  </a:schemeClr>
                </a:solidFill>
                <a:latin typeface="+mn-lt"/>
                <a:ea typeface="+mn-ea"/>
                <a:cs typeface="+mn-cs"/>
              </a:defRPr>
            </a:lvl1pPr>
            <a:lvl2pPr marL="890588" indent="-374650" algn="l" defTabSz="1028700" rtl="0" fontAlgn="base">
              <a:spcBef>
                <a:spcPct val="20000"/>
              </a:spcBef>
              <a:spcAft>
                <a:spcPct val="0"/>
              </a:spcAft>
              <a:buClr>
                <a:srgbClr val="003300"/>
              </a:buClr>
              <a:buFont typeface="Wingdings" panose="05000000000000000000" pitchFamily="2" charset="2"/>
              <a:buChar char="§"/>
              <a:defRPr sz="3200" b="1" kern="1200">
                <a:solidFill>
                  <a:schemeClr val="accent3">
                    <a:lumMod val="10000"/>
                  </a:schemeClr>
                </a:solidFill>
                <a:latin typeface="+mn-lt"/>
                <a:ea typeface="+mn-ea"/>
                <a:cs typeface="+mn-cs"/>
              </a:defRPr>
            </a:lvl2pPr>
            <a:lvl3pPr marL="1338263" indent="-319088" algn="l" defTabSz="1028700" rtl="0" fontAlgn="base">
              <a:spcBef>
                <a:spcPct val="20000"/>
              </a:spcBef>
              <a:spcAft>
                <a:spcPct val="0"/>
              </a:spcAft>
              <a:buFont typeface="Arial" panose="020B0604020202020204" pitchFamily="34" charset="0"/>
              <a:buChar char="•"/>
              <a:defRPr sz="2700" b="1" kern="1200">
                <a:solidFill>
                  <a:schemeClr val="accent3">
                    <a:lumMod val="10000"/>
                  </a:schemeClr>
                </a:solidFill>
                <a:latin typeface="+mn-lt"/>
                <a:ea typeface="+mn-ea"/>
                <a:cs typeface="+mn-cs"/>
              </a:defRPr>
            </a:lvl3pPr>
            <a:lvl4pPr marL="1733550" indent="-266700" algn="l" defTabSz="1028700" rtl="0" fontAlgn="base">
              <a:spcBef>
                <a:spcPct val="20000"/>
              </a:spcBef>
              <a:spcAft>
                <a:spcPct val="0"/>
              </a:spcAft>
              <a:buFont typeface="Arial" panose="020B0604020202020204" pitchFamily="34" charset="0"/>
              <a:buChar char="•"/>
              <a:defRPr sz="2500" b="1" kern="1200">
                <a:solidFill>
                  <a:schemeClr val="accent3">
                    <a:lumMod val="10000"/>
                  </a:schemeClr>
                </a:solidFill>
                <a:latin typeface="+mn-lt"/>
                <a:ea typeface="+mn-ea"/>
                <a:cs typeface="+mn-cs"/>
              </a:defRPr>
            </a:lvl4pPr>
            <a:lvl5pPr marL="2190750" indent="-328613" algn="l" defTabSz="1028700" rtl="0" fontAlgn="base">
              <a:spcBef>
                <a:spcPct val="20000"/>
              </a:spcBef>
              <a:spcAft>
                <a:spcPct val="0"/>
              </a:spcAft>
              <a:buFont typeface="Arial" panose="020B0604020202020204" pitchFamily="34" charset="0"/>
              <a:buChar char="•"/>
              <a:defRPr sz="2300" b="1" kern="1200">
                <a:solidFill>
                  <a:schemeClr val="accent3">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CA" altLang="en-US" sz="3000" b="0" dirty="0" smtClean="0">
                <a:solidFill>
                  <a:srgbClr val="000000"/>
                </a:solidFill>
              </a:rPr>
              <a:t>Are </a:t>
            </a:r>
            <a:r>
              <a:rPr lang="en-CA" altLang="en-US" sz="3000" b="0" dirty="0">
                <a:solidFill>
                  <a:srgbClr val="000000"/>
                </a:solidFill>
              </a:rPr>
              <a:t>there restrictions or specific applications for some species?</a:t>
            </a:r>
          </a:p>
          <a:p>
            <a:pPr>
              <a:spcAft>
                <a:spcPts val="1200"/>
              </a:spcAft>
            </a:pPr>
            <a:r>
              <a:rPr lang="en-CA" altLang="en-US" sz="3000" b="0" dirty="0">
                <a:solidFill>
                  <a:srgbClr val="000000"/>
                </a:solidFill>
              </a:rPr>
              <a:t>Are there local forest health risk/hazards that need to be considered?</a:t>
            </a:r>
          </a:p>
          <a:p>
            <a:pPr>
              <a:spcAft>
                <a:spcPts val="1200"/>
              </a:spcAft>
            </a:pPr>
            <a:r>
              <a:rPr lang="en-CA" altLang="en-US" sz="3000" b="0" dirty="0">
                <a:solidFill>
                  <a:srgbClr val="000000"/>
                </a:solidFill>
              </a:rPr>
              <a:t>Are there risks associated with the species mix and prescribed densities with regard to future volumes and/or values</a:t>
            </a:r>
            <a:r>
              <a:rPr lang="en-CA" altLang="en-US" sz="3000" b="0" dirty="0" smtClean="0">
                <a:solidFill>
                  <a:srgbClr val="000000"/>
                </a:solidFill>
              </a:rPr>
              <a:t>?</a:t>
            </a:r>
          </a:p>
          <a:p>
            <a:pPr>
              <a:spcAft>
                <a:spcPts val="1200"/>
              </a:spcAft>
            </a:pPr>
            <a:r>
              <a:rPr lang="en-CA" altLang="en-US" sz="3000" b="0" dirty="0" smtClean="0">
                <a:solidFill>
                  <a:srgbClr val="000000"/>
                </a:solidFill>
              </a:rPr>
              <a:t>Define the situation / circumstance</a:t>
            </a:r>
            <a:endParaRPr lang="en-CA" altLang="en-US" sz="3000" b="0" dirty="0">
              <a:solidFill>
                <a:srgbClr val="000000"/>
              </a:solidFill>
            </a:endParaRPr>
          </a:p>
        </p:txBody>
      </p:sp>
      <p:sp>
        <p:nvSpPr>
          <p:cNvPr id="6" name="Title 1"/>
          <p:cNvSpPr txBox="1">
            <a:spLocks/>
          </p:cNvSpPr>
          <p:nvPr/>
        </p:nvSpPr>
        <p:spPr bwMode="auto">
          <a:xfrm>
            <a:off x="1522800" y="172800"/>
            <a:ext cx="8131175" cy="106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102925" tIns="51462" rIns="102925" bIns="51462" numCol="1" anchor="ctr" anchorCtr="0" compatLnSpc="1">
            <a:prstTxWarp prst="textNoShape">
              <a:avLst/>
            </a:prstTxWarp>
          </a:bodyPr>
          <a:lstStyle>
            <a:lvl1pPr algn="l" defTabSz="1028700" rtl="0" fontAlgn="base">
              <a:spcBef>
                <a:spcPct val="0"/>
              </a:spcBef>
              <a:spcAft>
                <a:spcPct val="0"/>
              </a:spcAft>
              <a:defRPr sz="3400" b="1" kern="1200">
                <a:solidFill>
                  <a:schemeClr val="accent5">
                    <a:lumMod val="20000"/>
                    <a:lumOff val="80000"/>
                  </a:schemeClr>
                </a:solidFill>
                <a:effectLst>
                  <a:outerShdw blurRad="50800" dist="76200" dir="2700000" algn="tl" rotWithShape="0">
                    <a:prstClr val="black">
                      <a:alpha val="40000"/>
                    </a:prst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pPr marL="723600" indent="-723600"/>
            <a:r>
              <a:rPr lang="en-CA" sz="3600" dirty="0" smtClean="0"/>
              <a:t>A few considerations</a:t>
            </a:r>
            <a:endParaRPr lang="en-CA" sz="3600" dirty="0"/>
          </a:p>
        </p:txBody>
      </p:sp>
    </p:spTree>
    <p:extLst>
      <p:ext uri="{BB962C8B-B14F-4D97-AF65-F5344CB8AC3E}">
        <p14:creationId xmlns:p14="http://schemas.microsoft.com/office/powerpoint/2010/main" val="9634918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8535600" cy="1060450"/>
          </a:xfrm>
        </p:spPr>
        <p:txBody>
          <a:bodyPr/>
          <a:lstStyle/>
          <a:p>
            <a:pPr marL="723600" indent="-723600"/>
            <a:r>
              <a:rPr lang="en-CA" sz="3600" dirty="0" smtClean="0"/>
              <a:t>A few more considerations</a:t>
            </a:r>
            <a:endParaRPr lang="en-CA" sz="3600" dirty="0"/>
          </a:p>
        </p:txBody>
      </p:sp>
      <p:sp>
        <p:nvSpPr>
          <p:cNvPr id="3" name="Content Placeholder 2"/>
          <p:cNvSpPr>
            <a:spLocks noGrp="1"/>
          </p:cNvSpPr>
          <p:nvPr>
            <p:ph idx="1"/>
          </p:nvPr>
        </p:nvSpPr>
        <p:spPr>
          <a:xfrm>
            <a:off x="838200" y="1619250"/>
            <a:ext cx="8915400" cy="4772025"/>
          </a:xfrm>
        </p:spPr>
        <p:txBody>
          <a:bodyPr/>
          <a:lstStyle/>
          <a:p>
            <a:r>
              <a:rPr lang="en-CA" sz="3200" b="0" dirty="0">
                <a:solidFill>
                  <a:srgbClr val="000000"/>
                </a:solidFill>
              </a:rPr>
              <a:t>New </a:t>
            </a:r>
            <a:r>
              <a:rPr lang="en-CA" sz="3200" b="0" dirty="0" smtClean="0">
                <a:solidFill>
                  <a:srgbClr val="000000"/>
                </a:solidFill>
              </a:rPr>
              <a:t>information such as:</a:t>
            </a:r>
            <a:endParaRPr lang="en-CA" sz="3200" b="0" dirty="0">
              <a:solidFill>
                <a:srgbClr val="000000"/>
              </a:solidFill>
            </a:endParaRPr>
          </a:p>
          <a:p>
            <a:pPr marL="835025" lvl="2" indent="-387350"/>
            <a:r>
              <a:rPr lang="en-US" altLang="en-US" sz="3200" b="0" dirty="0">
                <a:solidFill>
                  <a:srgbClr val="000000"/>
                </a:solidFill>
              </a:rPr>
              <a:t>Effectiveness evaluations</a:t>
            </a:r>
          </a:p>
          <a:p>
            <a:pPr marL="835025" lvl="2" indent="-387350"/>
            <a:r>
              <a:rPr lang="en-US" altLang="en-US" sz="3200" b="0" dirty="0">
                <a:solidFill>
                  <a:srgbClr val="000000"/>
                </a:solidFill>
              </a:rPr>
              <a:t>Monitoring </a:t>
            </a:r>
            <a:r>
              <a:rPr lang="en-US" altLang="en-US" sz="3200" b="0" dirty="0" smtClean="0">
                <a:solidFill>
                  <a:srgbClr val="000000"/>
                </a:solidFill>
              </a:rPr>
              <a:t>information (yours, FLNRO’s)</a:t>
            </a:r>
            <a:endParaRPr lang="en-US" altLang="en-US" sz="3200" b="0" dirty="0">
              <a:solidFill>
                <a:srgbClr val="000000"/>
              </a:solidFill>
            </a:endParaRPr>
          </a:p>
          <a:p>
            <a:pPr marL="835025" lvl="2" indent="-387350"/>
            <a:r>
              <a:rPr lang="en-CA" sz="3200" b="0" dirty="0">
                <a:solidFill>
                  <a:srgbClr val="000000"/>
                </a:solidFill>
              </a:rPr>
              <a:t>Desired future products</a:t>
            </a:r>
          </a:p>
          <a:p>
            <a:pPr marL="835025" lvl="2" indent="-387350"/>
            <a:r>
              <a:rPr lang="en-CA" sz="3200" b="0" dirty="0" smtClean="0">
                <a:solidFill>
                  <a:srgbClr val="000000"/>
                </a:solidFill>
              </a:rPr>
              <a:t>Forest </a:t>
            </a:r>
            <a:r>
              <a:rPr lang="en-CA" sz="3200" b="0" dirty="0">
                <a:solidFill>
                  <a:srgbClr val="000000"/>
                </a:solidFill>
              </a:rPr>
              <a:t>health strategies</a:t>
            </a:r>
          </a:p>
          <a:p>
            <a:pPr marL="835025" lvl="2" indent="-387350"/>
            <a:r>
              <a:rPr lang="en-CA" sz="3200" b="0" dirty="0">
                <a:solidFill>
                  <a:srgbClr val="000000"/>
                </a:solidFill>
              </a:rPr>
              <a:t>Silviculture strategies</a:t>
            </a:r>
          </a:p>
          <a:p>
            <a:pPr lvl="1">
              <a:spcBef>
                <a:spcPts val="1000"/>
              </a:spcBef>
              <a:spcAft>
                <a:spcPts val="1000"/>
              </a:spcAft>
            </a:pPr>
            <a:endParaRPr lang="en-CA" dirty="0" smtClean="0"/>
          </a:p>
        </p:txBody>
      </p:sp>
    </p:spTree>
    <p:extLst>
      <p:ext uri="{BB962C8B-B14F-4D97-AF65-F5344CB8AC3E}">
        <p14:creationId xmlns:p14="http://schemas.microsoft.com/office/powerpoint/2010/main" val="22216347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67481"/>
            <a:ext cx="8154600" cy="1060450"/>
          </a:xfrm>
        </p:spPr>
        <p:txBody>
          <a:bodyPr anchor="ctr"/>
          <a:lstStyle/>
          <a:p>
            <a:pPr marL="723600" indent="-723600"/>
            <a:r>
              <a:rPr lang="en-CA" sz="3600" dirty="0" smtClean="0"/>
              <a:t>Exercise</a:t>
            </a:r>
            <a:endParaRPr lang="en-CA" sz="3600" dirty="0"/>
          </a:p>
        </p:txBody>
      </p:sp>
      <p:sp>
        <p:nvSpPr>
          <p:cNvPr id="3" name="Content Placeholder 2"/>
          <p:cNvSpPr>
            <a:spLocks noGrp="1"/>
          </p:cNvSpPr>
          <p:nvPr>
            <p:ph idx="1"/>
          </p:nvPr>
        </p:nvSpPr>
        <p:spPr>
          <a:xfrm>
            <a:off x="381000" y="1843881"/>
            <a:ext cx="8915400" cy="4415631"/>
          </a:xfrm>
          <a:noFill/>
          <a:ln>
            <a:solidFill>
              <a:schemeClr val="accent1"/>
            </a:solidFill>
          </a:ln>
        </p:spPr>
        <p:txBody>
          <a:bodyPr anchor="ctr"/>
          <a:lstStyle/>
          <a:p>
            <a:pPr marL="0" indent="0" algn="ctr">
              <a:spcBef>
                <a:spcPts val="1000"/>
              </a:spcBef>
              <a:spcAft>
                <a:spcPts val="1000"/>
              </a:spcAft>
              <a:buNone/>
            </a:pPr>
            <a:r>
              <a:rPr lang="en-CA" sz="3600" dirty="0">
                <a:solidFill>
                  <a:srgbClr val="000000"/>
                </a:solidFill>
              </a:rPr>
              <a:t>Work </a:t>
            </a:r>
            <a:r>
              <a:rPr lang="en-CA" sz="3600" dirty="0" smtClean="0">
                <a:solidFill>
                  <a:srgbClr val="000000"/>
                </a:solidFill>
              </a:rPr>
              <a:t>in groups to discuss a scenario from your Participant Manual.</a:t>
            </a:r>
            <a:endParaRPr lang="en-CA" sz="3600" dirty="0">
              <a:solidFill>
                <a:srgbClr val="000000"/>
              </a:solidFill>
            </a:endParaRPr>
          </a:p>
          <a:p>
            <a:pPr marL="0" indent="0" algn="ctr">
              <a:spcBef>
                <a:spcPts val="1000"/>
              </a:spcBef>
              <a:spcAft>
                <a:spcPts val="1000"/>
              </a:spcAft>
              <a:buNone/>
            </a:pPr>
            <a:r>
              <a:rPr lang="en-CA" sz="3600" dirty="0" smtClean="0">
                <a:solidFill>
                  <a:srgbClr val="000000"/>
                </a:solidFill>
              </a:rPr>
              <a:t>Record the important points from your discussion and share your conclusions.</a:t>
            </a:r>
            <a:endParaRPr lang="en-CA" dirty="0">
              <a:solidFill>
                <a:srgbClr val="000000"/>
              </a:solidFill>
            </a:endParaRPr>
          </a:p>
        </p:txBody>
      </p:sp>
    </p:spTree>
    <p:extLst>
      <p:ext uri="{BB962C8B-B14F-4D97-AF65-F5344CB8AC3E}">
        <p14:creationId xmlns:p14="http://schemas.microsoft.com/office/powerpoint/2010/main" val="31314973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609600" y="1081881"/>
            <a:ext cx="7734300" cy="1143000"/>
          </a:xfrm>
        </p:spPr>
        <p:txBody>
          <a:bodyPr/>
          <a:lstStyle/>
          <a:p>
            <a:pPr algn="r"/>
            <a:r>
              <a:rPr lang="en-US" altLang="en-US" sz="3700" dirty="0" smtClean="0"/>
              <a:t>Results, Strategies and Measures</a:t>
            </a:r>
            <a:endParaRPr lang="en-US" altLang="en-US" sz="3700" dirty="0"/>
          </a:p>
        </p:txBody>
      </p:sp>
    </p:spTree>
    <p:extLst>
      <p:ext uri="{BB962C8B-B14F-4D97-AF65-F5344CB8AC3E}">
        <p14:creationId xmlns:p14="http://schemas.microsoft.com/office/powerpoint/2010/main" val="24634352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Results, Strategies &amp; Measures</a:t>
            </a:r>
            <a:endParaRPr lang="en-CA" dirty="0"/>
          </a:p>
        </p:txBody>
      </p:sp>
      <p:sp>
        <p:nvSpPr>
          <p:cNvPr id="3" name="Content Placeholder 2"/>
          <p:cNvSpPr>
            <a:spLocks noGrp="1"/>
          </p:cNvSpPr>
          <p:nvPr>
            <p:ph idx="1"/>
          </p:nvPr>
        </p:nvSpPr>
        <p:spPr>
          <a:xfrm>
            <a:off x="762000" y="1843881"/>
            <a:ext cx="8229600" cy="3023394"/>
          </a:xfrm>
          <a:ln>
            <a:solidFill>
              <a:schemeClr val="accent1"/>
            </a:solidFill>
          </a:ln>
        </p:spPr>
        <p:txBody>
          <a:bodyPr anchor="ctr"/>
          <a:lstStyle/>
          <a:p>
            <a:pPr marL="0" indent="0" algn="ctr">
              <a:buNone/>
            </a:pPr>
            <a:r>
              <a:rPr lang="en-CA" sz="4000" dirty="0" smtClean="0"/>
              <a:t>What have we learned?</a:t>
            </a:r>
            <a:endParaRPr lang="en-CA" sz="4000" dirty="0"/>
          </a:p>
        </p:txBody>
      </p:sp>
    </p:spTree>
    <p:extLst>
      <p:ext uri="{BB962C8B-B14F-4D97-AF65-F5344CB8AC3E}">
        <p14:creationId xmlns:p14="http://schemas.microsoft.com/office/powerpoint/2010/main" val="34785563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8611800" cy="1060450"/>
          </a:xfrm>
        </p:spPr>
        <p:txBody>
          <a:bodyPr/>
          <a:lstStyle/>
          <a:p>
            <a:pPr marL="723600" indent="-723600"/>
            <a:r>
              <a:rPr lang="en-CA" dirty="0"/>
              <a:t>Results, Strategies </a:t>
            </a:r>
            <a:r>
              <a:rPr lang="en-CA" dirty="0" smtClean="0"/>
              <a:t>&amp; Measures</a:t>
            </a:r>
            <a:endParaRPr lang="en-CA" dirty="0"/>
          </a:p>
        </p:txBody>
      </p:sp>
      <p:sp>
        <p:nvSpPr>
          <p:cNvPr id="3" name="Content Placeholder 2"/>
          <p:cNvSpPr>
            <a:spLocks noGrp="1"/>
          </p:cNvSpPr>
          <p:nvPr>
            <p:ph idx="1"/>
          </p:nvPr>
        </p:nvSpPr>
        <p:spPr>
          <a:xfrm>
            <a:off x="228600" y="1539081"/>
            <a:ext cx="9448800" cy="5791199"/>
          </a:xfrm>
        </p:spPr>
        <p:txBody>
          <a:bodyPr/>
          <a:lstStyle/>
          <a:p>
            <a:pPr marL="0" indent="0">
              <a:buNone/>
            </a:pPr>
            <a:r>
              <a:rPr lang="en-CA" sz="3200" u="sng" dirty="0"/>
              <a:t>What We’ve Learned </a:t>
            </a:r>
            <a:r>
              <a:rPr lang="en-CA" sz="3200" u="sng" dirty="0" smtClean="0"/>
              <a:t>:</a:t>
            </a:r>
          </a:p>
          <a:p>
            <a:r>
              <a:rPr lang="en-CA" sz="3200" dirty="0" smtClean="0">
                <a:solidFill>
                  <a:srgbClr val="000000"/>
                </a:solidFill>
              </a:rPr>
              <a:t>Avoid imprecise phrases and words</a:t>
            </a:r>
          </a:p>
          <a:p>
            <a:pPr marL="515938" lvl="1" indent="0">
              <a:buNone/>
            </a:pPr>
            <a:r>
              <a:rPr lang="en-CA" i="1" dirty="0" smtClean="0">
                <a:solidFill>
                  <a:srgbClr val="000000"/>
                </a:solidFill>
              </a:rPr>
              <a:t>“will consider”, “may”, “if necessary”, “reasonable effort”</a:t>
            </a:r>
          </a:p>
          <a:p>
            <a:r>
              <a:rPr lang="en-CA" sz="3200" dirty="0" smtClean="0">
                <a:solidFill>
                  <a:srgbClr val="000000"/>
                </a:solidFill>
              </a:rPr>
              <a:t>Define important terms</a:t>
            </a:r>
          </a:p>
          <a:p>
            <a:pPr marL="515938" lvl="1" indent="0">
              <a:buNone/>
            </a:pPr>
            <a:r>
              <a:rPr lang="en-CA" i="1" dirty="0" smtClean="0">
                <a:solidFill>
                  <a:srgbClr val="000000"/>
                </a:solidFill>
              </a:rPr>
              <a:t>“triggers” for action</a:t>
            </a:r>
          </a:p>
          <a:p>
            <a:r>
              <a:rPr lang="en-CA" sz="3200" dirty="0">
                <a:solidFill>
                  <a:srgbClr val="000000"/>
                </a:solidFill>
              </a:rPr>
              <a:t>Avoid </a:t>
            </a:r>
            <a:r>
              <a:rPr lang="en-CA" sz="3200" dirty="0" smtClean="0">
                <a:solidFill>
                  <a:srgbClr val="000000"/>
                </a:solidFill>
              </a:rPr>
              <a:t>broad </a:t>
            </a:r>
            <a:r>
              <a:rPr lang="en-CA" sz="3200" dirty="0">
                <a:solidFill>
                  <a:srgbClr val="000000"/>
                </a:solidFill>
              </a:rPr>
              <a:t>or vague exceptions </a:t>
            </a:r>
            <a:r>
              <a:rPr lang="en-CA" sz="3200" dirty="0" smtClean="0">
                <a:solidFill>
                  <a:srgbClr val="000000"/>
                </a:solidFill>
              </a:rPr>
              <a:t> - use those provided in the FPPR</a:t>
            </a:r>
          </a:p>
          <a:p>
            <a:r>
              <a:rPr lang="en-CA" altLang="en-US" sz="3200" dirty="0">
                <a:solidFill>
                  <a:srgbClr val="000000"/>
                </a:solidFill>
              </a:rPr>
              <a:t>D</a:t>
            </a:r>
            <a:r>
              <a:rPr lang="en-US" altLang="en-US" sz="3200" dirty="0" err="1" smtClean="0">
                <a:solidFill>
                  <a:srgbClr val="000000"/>
                </a:solidFill>
              </a:rPr>
              <a:t>efault</a:t>
            </a:r>
            <a:r>
              <a:rPr lang="en-US" altLang="en-US" sz="3200" dirty="0" smtClean="0">
                <a:solidFill>
                  <a:srgbClr val="000000"/>
                </a:solidFill>
              </a:rPr>
              <a:t> </a:t>
            </a:r>
            <a:r>
              <a:rPr lang="en-US" altLang="en-US" sz="3200" dirty="0">
                <a:solidFill>
                  <a:srgbClr val="000000"/>
                </a:solidFill>
              </a:rPr>
              <a:t>practices </a:t>
            </a:r>
            <a:r>
              <a:rPr lang="en-US" altLang="en-US" sz="3200" dirty="0" smtClean="0">
                <a:solidFill>
                  <a:srgbClr val="000000"/>
                </a:solidFill>
              </a:rPr>
              <a:t>cannot be modified in an FSP</a:t>
            </a:r>
            <a:endParaRPr lang="en-US" altLang="en-US" sz="3200" dirty="0">
              <a:solidFill>
                <a:srgbClr val="000000"/>
              </a:solidFill>
            </a:endParaRPr>
          </a:p>
        </p:txBody>
      </p:sp>
    </p:spTree>
    <p:extLst>
      <p:ext uri="{BB962C8B-B14F-4D97-AF65-F5344CB8AC3E}">
        <p14:creationId xmlns:p14="http://schemas.microsoft.com/office/powerpoint/2010/main" val="38136401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6958013" cy="1060450"/>
          </a:xfrm>
        </p:spPr>
        <p:txBody>
          <a:bodyPr/>
          <a:lstStyle/>
          <a:p>
            <a:pPr marL="723600" indent="-723600"/>
            <a:r>
              <a:rPr lang="en-CA" sz="3200" dirty="0"/>
              <a:t>Results, Strategies &amp; Measures</a:t>
            </a:r>
          </a:p>
        </p:txBody>
      </p:sp>
      <p:sp>
        <p:nvSpPr>
          <p:cNvPr id="3" name="Content Placeholder 2"/>
          <p:cNvSpPr>
            <a:spLocks noGrp="1"/>
          </p:cNvSpPr>
          <p:nvPr>
            <p:ph idx="1"/>
          </p:nvPr>
        </p:nvSpPr>
        <p:spPr>
          <a:xfrm>
            <a:off x="609600" y="1539081"/>
            <a:ext cx="9144000" cy="5562600"/>
          </a:xfrm>
        </p:spPr>
        <p:txBody>
          <a:bodyPr/>
          <a:lstStyle/>
          <a:p>
            <a:pPr marL="0" indent="0">
              <a:buNone/>
            </a:pPr>
            <a:r>
              <a:rPr lang="en-CA" sz="2800" u="sng" dirty="0"/>
              <a:t>What We’ve Learned :</a:t>
            </a:r>
          </a:p>
          <a:p>
            <a:r>
              <a:rPr lang="en-CA" sz="2800" dirty="0" smtClean="0">
                <a:solidFill>
                  <a:srgbClr val="000000"/>
                </a:solidFill>
              </a:rPr>
              <a:t>Measures are subject to the approval tests of enforceable, reasonable and appropriate</a:t>
            </a:r>
          </a:p>
          <a:p>
            <a:r>
              <a:rPr lang="en-CA" sz="2800" dirty="0" smtClean="0">
                <a:solidFill>
                  <a:srgbClr val="000000"/>
                </a:solidFill>
              </a:rPr>
              <a:t>Invasive </a:t>
            </a:r>
            <a:r>
              <a:rPr lang="en-CA" sz="2800" dirty="0">
                <a:solidFill>
                  <a:srgbClr val="000000"/>
                </a:solidFill>
              </a:rPr>
              <a:t>plants</a:t>
            </a:r>
          </a:p>
          <a:p>
            <a:pPr lvl="1"/>
            <a:r>
              <a:rPr lang="en-CA" sz="2800" dirty="0">
                <a:solidFill>
                  <a:srgbClr val="000000"/>
                </a:solidFill>
              </a:rPr>
              <a:t>should </a:t>
            </a:r>
            <a:r>
              <a:rPr lang="en-CA" sz="2800" i="1" dirty="0">
                <a:solidFill>
                  <a:srgbClr val="000000"/>
                </a:solidFill>
              </a:rPr>
              <a:t>reduce the likelihood </a:t>
            </a:r>
            <a:r>
              <a:rPr lang="en-CA" sz="2800" dirty="0">
                <a:solidFill>
                  <a:srgbClr val="000000"/>
                </a:solidFill>
              </a:rPr>
              <a:t>of introduction and spread of invasive plants including risk assessment, detection, treatment, and reporting</a:t>
            </a:r>
          </a:p>
          <a:p>
            <a:r>
              <a:rPr lang="en-CA" sz="2800" dirty="0" smtClean="0">
                <a:solidFill>
                  <a:srgbClr val="000000"/>
                </a:solidFill>
              </a:rPr>
              <a:t>Natural range barriers</a:t>
            </a:r>
          </a:p>
          <a:p>
            <a:pPr marL="904875" lvl="2" indent="-457200">
              <a:buFont typeface="Wingdings" panose="05000000000000000000" pitchFamily="2" charset="2"/>
              <a:buChar char="§"/>
            </a:pPr>
            <a:r>
              <a:rPr lang="en-CA" sz="2800" dirty="0">
                <a:solidFill>
                  <a:srgbClr val="000000"/>
                </a:solidFill>
              </a:rPr>
              <a:t>consult with range tenure holders</a:t>
            </a:r>
          </a:p>
          <a:p>
            <a:pPr marL="904875" lvl="2" indent="-457200">
              <a:buFont typeface="Wingdings" panose="05000000000000000000" pitchFamily="2" charset="2"/>
              <a:buChar char="§"/>
            </a:pPr>
            <a:r>
              <a:rPr lang="en-CA" sz="2800" dirty="0" smtClean="0">
                <a:solidFill>
                  <a:srgbClr val="000000"/>
                </a:solidFill>
              </a:rPr>
              <a:t>clearly identify who is responsible for carrying </a:t>
            </a:r>
            <a:r>
              <a:rPr lang="en-CA" sz="2800" dirty="0">
                <a:solidFill>
                  <a:srgbClr val="000000"/>
                </a:solidFill>
              </a:rPr>
              <a:t>out </a:t>
            </a:r>
            <a:r>
              <a:rPr lang="en-CA" sz="2800" dirty="0" smtClean="0">
                <a:solidFill>
                  <a:srgbClr val="000000"/>
                </a:solidFill>
              </a:rPr>
              <a:t>the measure</a:t>
            </a:r>
          </a:p>
          <a:p>
            <a:pPr lvl="1"/>
            <a:endParaRPr lang="en-CA" sz="2800" dirty="0">
              <a:solidFill>
                <a:srgbClr val="000000"/>
              </a:solidFill>
            </a:endParaRPr>
          </a:p>
        </p:txBody>
      </p:sp>
    </p:spTree>
    <p:extLst>
      <p:ext uri="{BB962C8B-B14F-4D97-AF65-F5344CB8AC3E}">
        <p14:creationId xmlns:p14="http://schemas.microsoft.com/office/powerpoint/2010/main" val="27397464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Results, Strategies &amp; Measures</a:t>
            </a:r>
          </a:p>
        </p:txBody>
      </p:sp>
      <p:sp>
        <p:nvSpPr>
          <p:cNvPr id="3" name="Content Placeholder 2"/>
          <p:cNvSpPr>
            <a:spLocks noGrp="1"/>
          </p:cNvSpPr>
          <p:nvPr>
            <p:ph idx="1"/>
          </p:nvPr>
        </p:nvSpPr>
        <p:spPr/>
        <p:txBody>
          <a:bodyPr/>
          <a:lstStyle/>
          <a:p>
            <a:pPr marL="0" indent="0">
              <a:buNone/>
            </a:pPr>
            <a:r>
              <a:rPr lang="en-CA" sz="3600" u="sng" dirty="0" smtClean="0"/>
              <a:t>Tips:</a:t>
            </a:r>
            <a:endParaRPr lang="en-CA" sz="3600" u="sng" dirty="0"/>
          </a:p>
          <a:p>
            <a:r>
              <a:rPr lang="en-CA" sz="3600" dirty="0" smtClean="0">
                <a:solidFill>
                  <a:srgbClr val="000000"/>
                </a:solidFill>
              </a:rPr>
              <a:t>Focus </a:t>
            </a:r>
            <a:r>
              <a:rPr lang="en-CA" sz="3600" dirty="0">
                <a:solidFill>
                  <a:srgbClr val="000000"/>
                </a:solidFill>
              </a:rPr>
              <a:t>on what you will do, not what you </a:t>
            </a:r>
            <a:r>
              <a:rPr lang="en-CA" sz="3600" dirty="0" smtClean="0">
                <a:solidFill>
                  <a:srgbClr val="000000"/>
                </a:solidFill>
              </a:rPr>
              <a:t>won’t</a:t>
            </a:r>
          </a:p>
          <a:p>
            <a:r>
              <a:rPr lang="en-CA" sz="3600" dirty="0">
                <a:solidFill>
                  <a:srgbClr val="000000"/>
                </a:solidFill>
              </a:rPr>
              <a:t>Use the essential elements: who, when, what, where</a:t>
            </a:r>
          </a:p>
          <a:p>
            <a:pPr marL="0" indent="0">
              <a:buNone/>
            </a:pPr>
            <a:endParaRPr lang="en-CA" sz="3600" dirty="0">
              <a:solidFill>
                <a:srgbClr val="000000"/>
              </a:solidFill>
            </a:endParaRPr>
          </a:p>
          <a:p>
            <a:pPr marL="12700" indent="0">
              <a:spcBef>
                <a:spcPts val="1000"/>
              </a:spcBef>
              <a:spcAft>
                <a:spcPts val="1000"/>
              </a:spcAft>
              <a:buNone/>
            </a:pPr>
            <a:r>
              <a:rPr lang="en-CA" sz="3200" i="1" dirty="0" smtClean="0">
                <a:solidFill>
                  <a:srgbClr val="000000"/>
                </a:solidFill>
              </a:rPr>
              <a:t>From</a:t>
            </a:r>
            <a:r>
              <a:rPr lang="en-CA" sz="3200" i="1" dirty="0">
                <a:solidFill>
                  <a:srgbClr val="000000"/>
                </a:solidFill>
              </a:rPr>
              <a:t>: FRPA Bulletin # 12 , #25</a:t>
            </a:r>
          </a:p>
          <a:p>
            <a:endParaRPr lang="en-CA" dirty="0"/>
          </a:p>
        </p:txBody>
      </p:sp>
    </p:spTree>
    <p:extLst>
      <p:ext uri="{BB962C8B-B14F-4D97-AF65-F5344CB8AC3E}">
        <p14:creationId xmlns:p14="http://schemas.microsoft.com/office/powerpoint/2010/main" val="2541797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a:xfrm>
            <a:off x="1522800" y="172800"/>
            <a:ext cx="6958013" cy="1060450"/>
          </a:xfrm>
        </p:spPr>
        <p:txBody>
          <a:bodyPr/>
          <a:lstStyle/>
          <a:p>
            <a:r>
              <a:rPr lang="en-CA" sz="3200" dirty="0"/>
              <a:t>Results, Strategies &amp; </a:t>
            </a:r>
            <a:r>
              <a:rPr lang="en-CA" sz="3200" dirty="0" smtClean="0"/>
              <a:t>Measures</a:t>
            </a:r>
            <a:endParaRPr lang="en-CA" altLang="en-US" sz="3200" dirty="0"/>
          </a:p>
        </p:txBody>
      </p:sp>
      <p:sp>
        <p:nvSpPr>
          <p:cNvPr id="435203" name="Rectangle 3"/>
          <p:cNvSpPr>
            <a:spLocks noGrp="1" noChangeArrowheads="1"/>
          </p:cNvSpPr>
          <p:nvPr>
            <p:ph idx="1"/>
          </p:nvPr>
        </p:nvSpPr>
        <p:spPr>
          <a:xfrm>
            <a:off x="609600" y="1466850"/>
            <a:ext cx="8382000" cy="5558631"/>
          </a:xfrm>
        </p:spPr>
        <p:txBody>
          <a:bodyPr/>
          <a:lstStyle/>
          <a:p>
            <a:pPr marL="0" indent="0">
              <a:spcBef>
                <a:spcPts val="0"/>
              </a:spcBef>
              <a:spcAft>
                <a:spcPts val="0"/>
              </a:spcAft>
              <a:buNone/>
            </a:pPr>
            <a:r>
              <a:rPr lang="en-US" altLang="en-US" sz="3200" dirty="0" smtClean="0">
                <a:solidFill>
                  <a:srgbClr val="000000"/>
                </a:solidFill>
              </a:rPr>
              <a:t>A. Essential </a:t>
            </a:r>
            <a:r>
              <a:rPr lang="en-US" altLang="en-US" sz="3200" dirty="0">
                <a:solidFill>
                  <a:srgbClr val="000000"/>
                </a:solidFill>
              </a:rPr>
              <a:t>elements of ‘measurable or verifiable’</a:t>
            </a:r>
          </a:p>
          <a:p>
            <a:pPr lvl="1">
              <a:spcBef>
                <a:spcPts val="0"/>
              </a:spcBef>
              <a:spcAft>
                <a:spcPts val="0"/>
              </a:spcAft>
            </a:pPr>
            <a:r>
              <a:rPr lang="en-US" altLang="en-US" u="sng" dirty="0" smtClean="0">
                <a:solidFill>
                  <a:srgbClr val="000000"/>
                </a:solidFill>
              </a:rPr>
              <a:t>Who</a:t>
            </a:r>
            <a:r>
              <a:rPr lang="en-US" altLang="en-US" dirty="0" smtClean="0">
                <a:solidFill>
                  <a:srgbClr val="000000"/>
                </a:solidFill>
              </a:rPr>
              <a:t> </a:t>
            </a:r>
            <a:r>
              <a:rPr lang="en-US" altLang="en-US" dirty="0">
                <a:solidFill>
                  <a:srgbClr val="000000"/>
                </a:solidFill>
              </a:rPr>
              <a:t>is doing </a:t>
            </a:r>
            <a:r>
              <a:rPr lang="en-US" altLang="en-US" dirty="0" smtClean="0">
                <a:solidFill>
                  <a:srgbClr val="000000"/>
                </a:solidFill>
              </a:rPr>
              <a:t>it</a:t>
            </a:r>
          </a:p>
          <a:p>
            <a:pPr lvl="1">
              <a:spcBef>
                <a:spcPts val="0"/>
              </a:spcBef>
              <a:spcAft>
                <a:spcPts val="0"/>
              </a:spcAft>
            </a:pPr>
            <a:r>
              <a:rPr lang="en-US" altLang="en-US" u="sng" dirty="0" smtClean="0">
                <a:solidFill>
                  <a:srgbClr val="000000"/>
                </a:solidFill>
              </a:rPr>
              <a:t>What</a:t>
            </a:r>
            <a:r>
              <a:rPr lang="en-US" altLang="en-US" dirty="0" smtClean="0">
                <a:solidFill>
                  <a:srgbClr val="000000"/>
                </a:solidFill>
              </a:rPr>
              <a:t> </a:t>
            </a:r>
            <a:r>
              <a:rPr lang="en-US" altLang="en-US" dirty="0">
                <a:solidFill>
                  <a:srgbClr val="000000"/>
                </a:solidFill>
              </a:rPr>
              <a:t>is being </a:t>
            </a:r>
            <a:r>
              <a:rPr lang="en-US" altLang="en-US" dirty="0" smtClean="0">
                <a:solidFill>
                  <a:srgbClr val="000000"/>
                </a:solidFill>
              </a:rPr>
              <a:t>done</a:t>
            </a:r>
          </a:p>
          <a:p>
            <a:pPr lvl="1">
              <a:spcBef>
                <a:spcPts val="0"/>
              </a:spcBef>
              <a:spcAft>
                <a:spcPts val="0"/>
              </a:spcAft>
            </a:pPr>
            <a:r>
              <a:rPr lang="en-US" altLang="en-US" u="sng" dirty="0" smtClean="0">
                <a:solidFill>
                  <a:srgbClr val="000000"/>
                </a:solidFill>
              </a:rPr>
              <a:t>Where</a:t>
            </a:r>
            <a:r>
              <a:rPr lang="en-US" altLang="en-US" dirty="0" smtClean="0">
                <a:solidFill>
                  <a:srgbClr val="000000"/>
                </a:solidFill>
              </a:rPr>
              <a:t> </a:t>
            </a:r>
            <a:r>
              <a:rPr lang="en-US" altLang="en-US" dirty="0">
                <a:solidFill>
                  <a:srgbClr val="000000"/>
                </a:solidFill>
              </a:rPr>
              <a:t>will it </a:t>
            </a:r>
            <a:r>
              <a:rPr lang="en-US" altLang="en-US" dirty="0" smtClean="0">
                <a:solidFill>
                  <a:srgbClr val="000000"/>
                </a:solidFill>
              </a:rPr>
              <a:t>occur</a:t>
            </a:r>
          </a:p>
          <a:p>
            <a:pPr lvl="1">
              <a:spcBef>
                <a:spcPts val="0"/>
              </a:spcBef>
              <a:spcAft>
                <a:spcPts val="0"/>
              </a:spcAft>
            </a:pPr>
            <a:r>
              <a:rPr lang="en-US" altLang="en-US" u="sng" dirty="0" smtClean="0">
                <a:solidFill>
                  <a:srgbClr val="000000"/>
                </a:solidFill>
              </a:rPr>
              <a:t>When</a:t>
            </a:r>
            <a:r>
              <a:rPr lang="en-US" altLang="en-US" dirty="0" smtClean="0">
                <a:solidFill>
                  <a:srgbClr val="000000"/>
                </a:solidFill>
              </a:rPr>
              <a:t> </a:t>
            </a:r>
            <a:r>
              <a:rPr lang="en-US" altLang="en-US" dirty="0">
                <a:solidFill>
                  <a:srgbClr val="000000"/>
                </a:solidFill>
              </a:rPr>
              <a:t>will it </a:t>
            </a:r>
            <a:r>
              <a:rPr lang="en-US" altLang="en-US" dirty="0" smtClean="0">
                <a:solidFill>
                  <a:srgbClr val="000000"/>
                </a:solidFill>
              </a:rPr>
              <a:t>occur</a:t>
            </a:r>
          </a:p>
          <a:p>
            <a:pPr lvl="1">
              <a:spcBef>
                <a:spcPts val="0"/>
              </a:spcBef>
              <a:spcAft>
                <a:spcPts val="0"/>
              </a:spcAft>
            </a:pPr>
            <a:endParaRPr lang="en-US" altLang="en-US" dirty="0">
              <a:solidFill>
                <a:srgbClr val="000000"/>
              </a:solidFill>
            </a:endParaRPr>
          </a:p>
          <a:p>
            <a:pPr marL="0" lvl="1" indent="0">
              <a:spcBef>
                <a:spcPts val="0"/>
              </a:spcBef>
              <a:spcAft>
                <a:spcPts val="0"/>
              </a:spcAft>
              <a:buNone/>
            </a:pPr>
            <a:r>
              <a:rPr lang="en-US" altLang="en-US" dirty="0">
                <a:solidFill>
                  <a:srgbClr val="000000"/>
                </a:solidFill>
              </a:rPr>
              <a:t>B. Consistent with </a:t>
            </a:r>
            <a:r>
              <a:rPr lang="en-US" altLang="en-US" dirty="0" smtClean="0">
                <a:solidFill>
                  <a:srgbClr val="000000"/>
                </a:solidFill>
              </a:rPr>
              <a:t>objectives</a:t>
            </a:r>
          </a:p>
          <a:p>
            <a:pPr marL="0" lvl="1" indent="0">
              <a:spcBef>
                <a:spcPts val="0"/>
              </a:spcBef>
              <a:spcAft>
                <a:spcPts val="0"/>
              </a:spcAft>
              <a:buNone/>
            </a:pPr>
            <a:endParaRPr lang="en-US" altLang="en-US" dirty="0">
              <a:solidFill>
                <a:srgbClr val="000000"/>
              </a:solidFill>
            </a:endParaRPr>
          </a:p>
          <a:p>
            <a:pPr marL="515938" lvl="1" indent="0">
              <a:spcBef>
                <a:spcPts val="0"/>
              </a:spcBef>
              <a:spcAft>
                <a:spcPts val="1000"/>
              </a:spcAft>
              <a:buNone/>
            </a:pPr>
            <a:r>
              <a:rPr lang="en-US" altLang="en-US" i="1" dirty="0" smtClean="0">
                <a:solidFill>
                  <a:srgbClr val="000000"/>
                </a:solidFill>
              </a:rPr>
              <a:t>From: FRPA Bulletin 12</a:t>
            </a:r>
          </a:p>
        </p:txBody>
      </p:sp>
    </p:spTree>
    <p:extLst>
      <p:ext uri="{BB962C8B-B14F-4D97-AF65-F5344CB8AC3E}">
        <p14:creationId xmlns:p14="http://schemas.microsoft.com/office/powerpoint/2010/main" val="41625884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Innovation</a:t>
            </a:r>
            <a:endParaRPr lang="en-CA" dirty="0"/>
          </a:p>
        </p:txBody>
      </p:sp>
      <p:sp>
        <p:nvSpPr>
          <p:cNvPr id="3" name="Content Placeholder 2"/>
          <p:cNvSpPr>
            <a:spLocks noGrp="1"/>
          </p:cNvSpPr>
          <p:nvPr>
            <p:ph idx="1"/>
          </p:nvPr>
        </p:nvSpPr>
        <p:spPr/>
        <p:txBody>
          <a:bodyPr/>
          <a:lstStyle/>
          <a:p>
            <a:r>
              <a:rPr lang="en-CA" dirty="0" smtClean="0"/>
              <a:t>Alternatives to default practices</a:t>
            </a:r>
          </a:p>
          <a:p>
            <a:r>
              <a:rPr lang="en-CA" dirty="0" smtClean="0"/>
              <a:t>Characteristics:</a:t>
            </a:r>
          </a:p>
          <a:p>
            <a:pPr lvl="1">
              <a:buFont typeface="Wingdings" panose="05000000000000000000" pitchFamily="2" charset="2"/>
              <a:buChar char="ü"/>
            </a:pPr>
            <a:r>
              <a:rPr lang="en-CA" dirty="0" smtClean="0"/>
              <a:t>Significantly different than default</a:t>
            </a:r>
          </a:p>
          <a:p>
            <a:pPr lvl="1">
              <a:buFont typeface="Wingdings" panose="05000000000000000000" pitchFamily="2" charset="2"/>
              <a:buChar char="ü"/>
            </a:pPr>
            <a:r>
              <a:rPr lang="en-CA" dirty="0" smtClean="0"/>
              <a:t>Based on research or sound professional opinion</a:t>
            </a:r>
          </a:p>
          <a:p>
            <a:pPr lvl="1">
              <a:buFont typeface="Wingdings" panose="05000000000000000000" pitchFamily="2" charset="2"/>
              <a:buChar char="ü"/>
            </a:pPr>
            <a:r>
              <a:rPr lang="en-CA" dirty="0" smtClean="0"/>
              <a:t>Will ease implementation</a:t>
            </a:r>
          </a:p>
          <a:p>
            <a:pPr lvl="1">
              <a:buFont typeface="Wingdings" panose="05000000000000000000" pitchFamily="2" charset="2"/>
              <a:buChar char="ü"/>
            </a:pPr>
            <a:r>
              <a:rPr lang="en-CA" dirty="0" smtClean="0"/>
              <a:t>Will improve results / outcomes</a:t>
            </a:r>
            <a:endParaRPr lang="en-CA" dirty="0"/>
          </a:p>
        </p:txBody>
      </p:sp>
    </p:spTree>
    <p:extLst>
      <p:ext uri="{BB962C8B-B14F-4D97-AF65-F5344CB8AC3E}">
        <p14:creationId xmlns:p14="http://schemas.microsoft.com/office/powerpoint/2010/main" val="2842206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Inconsistent w/Objective</a:t>
            </a:r>
            <a:endParaRPr lang="en-CA" dirty="0"/>
          </a:p>
        </p:txBody>
      </p:sp>
      <p:sp>
        <p:nvSpPr>
          <p:cNvPr id="3" name="Content Placeholder 2"/>
          <p:cNvSpPr>
            <a:spLocks noGrp="1"/>
          </p:cNvSpPr>
          <p:nvPr>
            <p:ph idx="1"/>
          </p:nvPr>
        </p:nvSpPr>
        <p:spPr/>
        <p:txBody>
          <a:bodyPr/>
          <a:lstStyle/>
          <a:p>
            <a:pPr marL="0" indent="0">
              <a:buNone/>
            </a:pPr>
            <a:r>
              <a:rPr lang="en-CA" dirty="0" smtClean="0"/>
              <a:t>…the FSP holder will </a:t>
            </a:r>
            <a:r>
              <a:rPr lang="en-CA" u="sng" dirty="0" smtClean="0"/>
              <a:t>design its </a:t>
            </a:r>
            <a:r>
              <a:rPr lang="en-CA" u="sng" dirty="0" err="1" smtClean="0"/>
              <a:t>cutblocks</a:t>
            </a:r>
            <a:r>
              <a:rPr lang="en-CA" u="sng" dirty="0" smtClean="0"/>
              <a:t> and roads</a:t>
            </a:r>
            <a:r>
              <a:rPr lang="en-CA" b="0" u="sng" dirty="0" smtClean="0"/>
              <a:t>…</a:t>
            </a:r>
            <a:r>
              <a:rPr lang="en-CA" dirty="0" smtClean="0"/>
              <a:t>so that, when assessed from significant public viewpoints relevant to the scenic area, the altered forest landscape is consistent with the established VQOs.</a:t>
            </a:r>
          </a:p>
          <a:p>
            <a:pPr marL="0" indent="0">
              <a:buNone/>
            </a:pPr>
            <a:endParaRPr lang="en-CA" dirty="0"/>
          </a:p>
          <a:p>
            <a:pPr marL="0" indent="0">
              <a:buNone/>
            </a:pPr>
            <a:r>
              <a:rPr lang="en-CA" dirty="0" smtClean="0"/>
              <a:t>(should say)…</a:t>
            </a:r>
            <a:r>
              <a:rPr lang="en-CA" u="sng" dirty="0" smtClean="0"/>
              <a:t>harvest </a:t>
            </a:r>
            <a:r>
              <a:rPr lang="en-CA" u="sng" dirty="0" err="1" smtClean="0"/>
              <a:t>cutblocks</a:t>
            </a:r>
            <a:r>
              <a:rPr lang="en-CA" u="sng" dirty="0" smtClean="0"/>
              <a:t> and build roads</a:t>
            </a:r>
            <a:r>
              <a:rPr lang="en-CA" dirty="0" smtClean="0"/>
              <a:t>…</a:t>
            </a:r>
            <a:endParaRPr lang="en-CA" dirty="0"/>
          </a:p>
        </p:txBody>
      </p:sp>
    </p:spTree>
    <p:extLst>
      <p:ext uri="{BB962C8B-B14F-4D97-AF65-F5344CB8AC3E}">
        <p14:creationId xmlns:p14="http://schemas.microsoft.com/office/powerpoint/2010/main" val="35381541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Not Measurable or Verifiable</a:t>
            </a:r>
            <a:endParaRPr lang="en-CA" dirty="0"/>
          </a:p>
        </p:txBody>
      </p:sp>
      <p:sp>
        <p:nvSpPr>
          <p:cNvPr id="3" name="Content Placeholder 2"/>
          <p:cNvSpPr>
            <a:spLocks noGrp="1"/>
          </p:cNvSpPr>
          <p:nvPr>
            <p:ph idx="1"/>
          </p:nvPr>
        </p:nvSpPr>
        <p:spPr/>
        <p:txBody>
          <a:bodyPr/>
          <a:lstStyle/>
          <a:p>
            <a:pPr marL="0" indent="0">
              <a:buNone/>
            </a:pPr>
            <a:r>
              <a:rPr lang="en-CA" dirty="0" smtClean="0"/>
              <a:t>“At the </a:t>
            </a:r>
            <a:r>
              <a:rPr lang="en-CA" u="sng" dirty="0" smtClean="0"/>
              <a:t>end of the term</a:t>
            </a:r>
            <a:r>
              <a:rPr lang="en-CA" dirty="0" smtClean="0"/>
              <a:t> of this FSP, the young forest patch size categories found in TFL 99 will </a:t>
            </a:r>
            <a:r>
              <a:rPr lang="en-CA" u="sng" dirty="0" smtClean="0"/>
              <a:t>trend towards</a:t>
            </a:r>
            <a:r>
              <a:rPr lang="en-CA" dirty="0" smtClean="0"/>
              <a:t> or fall within the desired target ranges shown in the following table…”</a:t>
            </a:r>
            <a:endParaRPr lang="en-CA" dirty="0"/>
          </a:p>
        </p:txBody>
      </p:sp>
    </p:spTree>
    <p:extLst>
      <p:ext uri="{BB962C8B-B14F-4D97-AF65-F5344CB8AC3E}">
        <p14:creationId xmlns:p14="http://schemas.microsoft.com/office/powerpoint/2010/main" val="12594157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Not Measurable or Verifiable</a:t>
            </a:r>
            <a:endParaRPr lang="en-CA" dirty="0"/>
          </a:p>
        </p:txBody>
      </p:sp>
      <p:sp>
        <p:nvSpPr>
          <p:cNvPr id="3" name="Content Placeholder 2"/>
          <p:cNvSpPr>
            <a:spLocks noGrp="1"/>
          </p:cNvSpPr>
          <p:nvPr>
            <p:ph idx="1"/>
          </p:nvPr>
        </p:nvSpPr>
        <p:spPr/>
        <p:txBody>
          <a:bodyPr/>
          <a:lstStyle/>
          <a:p>
            <a:pPr marL="0" indent="0">
              <a:buNone/>
            </a:pPr>
            <a:r>
              <a:rPr lang="en-CA" dirty="0" smtClean="0"/>
              <a:t>“</a:t>
            </a:r>
            <a:r>
              <a:rPr lang="en-CA" u="sng" dirty="0" smtClean="0"/>
              <a:t>If necessary</a:t>
            </a:r>
            <a:r>
              <a:rPr lang="en-CA" dirty="0" smtClean="0"/>
              <a:t>, alter planned development in order to conserve, or if necessary protect….”</a:t>
            </a:r>
            <a:endParaRPr lang="en-CA" dirty="0"/>
          </a:p>
        </p:txBody>
      </p:sp>
    </p:spTree>
    <p:extLst>
      <p:ext uri="{BB962C8B-B14F-4D97-AF65-F5344CB8AC3E}">
        <p14:creationId xmlns:p14="http://schemas.microsoft.com/office/powerpoint/2010/main" val="2219242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Not Measurable or Verifiable</a:t>
            </a:r>
            <a:endParaRPr lang="en-CA" dirty="0"/>
          </a:p>
        </p:txBody>
      </p:sp>
      <p:sp>
        <p:nvSpPr>
          <p:cNvPr id="3" name="Content Placeholder 2"/>
          <p:cNvSpPr>
            <a:spLocks noGrp="1"/>
          </p:cNvSpPr>
          <p:nvPr>
            <p:ph idx="1"/>
          </p:nvPr>
        </p:nvSpPr>
        <p:spPr/>
        <p:txBody>
          <a:bodyPr/>
          <a:lstStyle/>
          <a:p>
            <a:pPr marL="0" indent="0">
              <a:buNone/>
            </a:pPr>
            <a:r>
              <a:rPr lang="en-CA" dirty="0" smtClean="0"/>
              <a:t>“On an annual basis, the area of </a:t>
            </a:r>
            <a:r>
              <a:rPr lang="en-CA" u="sng" dirty="0" smtClean="0"/>
              <a:t>known sites</a:t>
            </a:r>
            <a:r>
              <a:rPr lang="en-CA" dirty="0" smtClean="0"/>
              <a:t> of invasive plants, and sites </a:t>
            </a:r>
            <a:r>
              <a:rPr lang="en-CA" u="sng" dirty="0" smtClean="0"/>
              <a:t>considered as high and extremely high risk</a:t>
            </a:r>
            <a:r>
              <a:rPr lang="en-CA" dirty="0" smtClean="0"/>
              <a:t> to invasive plant establishment through forest practices will be identified.”</a:t>
            </a:r>
            <a:endParaRPr lang="en-CA" dirty="0"/>
          </a:p>
        </p:txBody>
      </p:sp>
    </p:spTree>
    <p:extLst>
      <p:ext uri="{BB962C8B-B14F-4D97-AF65-F5344CB8AC3E}">
        <p14:creationId xmlns:p14="http://schemas.microsoft.com/office/powerpoint/2010/main" val="2756513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2133600" y="1235075"/>
            <a:ext cx="6515100" cy="1143000"/>
          </a:xfrm>
        </p:spPr>
        <p:txBody>
          <a:bodyPr/>
          <a:lstStyle/>
          <a:p>
            <a:r>
              <a:rPr lang="en-US" altLang="en-US" sz="3700" dirty="0" smtClean="0"/>
              <a:t>Forest Development Units</a:t>
            </a:r>
            <a:endParaRPr lang="en-US" altLang="en-US" sz="3700" dirty="0"/>
          </a:p>
        </p:txBody>
      </p:sp>
    </p:spTree>
    <p:extLst>
      <p:ext uri="{BB962C8B-B14F-4D97-AF65-F5344CB8AC3E}">
        <p14:creationId xmlns:p14="http://schemas.microsoft.com/office/powerpoint/2010/main" val="18739695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Chief Forester Guidance on FSPs</a:t>
            </a:r>
            <a:endParaRPr lang="en-CA" dirty="0"/>
          </a:p>
        </p:txBody>
      </p:sp>
      <p:sp>
        <p:nvSpPr>
          <p:cNvPr id="3" name="Content Placeholder 2"/>
          <p:cNvSpPr>
            <a:spLocks noGrp="1"/>
          </p:cNvSpPr>
          <p:nvPr>
            <p:ph idx="1"/>
          </p:nvPr>
        </p:nvSpPr>
        <p:spPr>
          <a:xfrm>
            <a:off x="152400" y="2224881"/>
            <a:ext cx="9525000" cy="4013994"/>
          </a:xfrm>
        </p:spPr>
        <p:txBody>
          <a:bodyPr anchor="ctr"/>
          <a:lstStyle/>
          <a:p>
            <a:pPr marL="0" lvl="1" indent="0" algn="ctr">
              <a:spcAft>
                <a:spcPts val="1200"/>
              </a:spcAft>
              <a:buNone/>
            </a:pPr>
            <a:r>
              <a:rPr lang="en-CA" altLang="en-US" sz="3600" dirty="0" smtClean="0"/>
              <a:t>“… the </a:t>
            </a:r>
            <a:r>
              <a:rPr lang="en-CA" altLang="en-US" sz="3600" dirty="0"/>
              <a:t>overlap of forest development units </a:t>
            </a:r>
            <a:r>
              <a:rPr lang="en-CA" altLang="en-US" sz="3600" dirty="0" smtClean="0"/>
              <a:t>should </a:t>
            </a:r>
            <a:r>
              <a:rPr lang="en-CA" altLang="en-US" sz="3600" dirty="0"/>
              <a:t>be minimized and/or a </a:t>
            </a:r>
            <a:r>
              <a:rPr lang="en-CA" altLang="en-US" sz="3600" dirty="0" smtClean="0"/>
              <a:t/>
            </a:r>
            <a:br>
              <a:rPr lang="en-CA" altLang="en-US" sz="3600" dirty="0" smtClean="0"/>
            </a:br>
            <a:r>
              <a:rPr lang="en-CA" altLang="en-US" sz="3600" dirty="0" smtClean="0"/>
              <a:t>single </a:t>
            </a:r>
            <a:r>
              <a:rPr lang="en-CA" altLang="en-US" sz="3600" dirty="0"/>
              <a:t>multi-signatory FSP </a:t>
            </a:r>
            <a:r>
              <a:rPr lang="en-CA" altLang="en-US" sz="3600" dirty="0" smtClean="0"/>
              <a:t/>
            </a:r>
            <a:br>
              <a:rPr lang="en-CA" altLang="en-US" sz="3600" dirty="0" smtClean="0"/>
            </a:br>
            <a:r>
              <a:rPr lang="en-CA" altLang="en-US" sz="3600" dirty="0" smtClean="0"/>
              <a:t>should </a:t>
            </a:r>
            <a:r>
              <a:rPr lang="en-CA" altLang="en-US" sz="3600" dirty="0"/>
              <a:t>be </a:t>
            </a:r>
            <a:r>
              <a:rPr lang="en-CA" altLang="en-US" sz="3600" dirty="0" smtClean="0"/>
              <a:t>proposed...” </a:t>
            </a:r>
          </a:p>
          <a:p>
            <a:pPr marL="0" lvl="1" indent="0" algn="ctr">
              <a:spcAft>
                <a:spcPts val="1200"/>
              </a:spcAft>
              <a:buNone/>
            </a:pPr>
            <a:endParaRPr lang="en-CA" altLang="en-US" sz="3600" dirty="0" smtClean="0"/>
          </a:p>
        </p:txBody>
      </p:sp>
    </p:spTree>
    <p:extLst>
      <p:ext uri="{BB962C8B-B14F-4D97-AF65-F5344CB8AC3E}">
        <p14:creationId xmlns:p14="http://schemas.microsoft.com/office/powerpoint/2010/main" val="29560667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6958013" cy="1060450"/>
          </a:xfrm>
        </p:spPr>
        <p:txBody>
          <a:bodyPr/>
          <a:lstStyle/>
          <a:p>
            <a:r>
              <a:rPr lang="en-CA" sz="3600" dirty="0" smtClean="0"/>
              <a:t>A few facts on FDUs</a:t>
            </a:r>
            <a:endParaRPr lang="en-CA" sz="3600" dirty="0"/>
          </a:p>
        </p:txBody>
      </p:sp>
      <p:sp>
        <p:nvSpPr>
          <p:cNvPr id="3" name="Content Placeholder 2"/>
          <p:cNvSpPr>
            <a:spLocks noGrp="1"/>
          </p:cNvSpPr>
          <p:nvPr>
            <p:ph idx="1"/>
          </p:nvPr>
        </p:nvSpPr>
        <p:spPr>
          <a:xfrm>
            <a:off x="304800" y="1872456"/>
            <a:ext cx="8915400" cy="4772025"/>
          </a:xfrm>
        </p:spPr>
        <p:txBody>
          <a:bodyPr/>
          <a:lstStyle/>
          <a:p>
            <a:r>
              <a:rPr lang="en-CA" dirty="0" smtClean="0">
                <a:solidFill>
                  <a:srgbClr val="000000"/>
                </a:solidFill>
              </a:rPr>
              <a:t>More than one-third of FSPs are multi-signatory</a:t>
            </a:r>
          </a:p>
          <a:p>
            <a:pPr>
              <a:spcBef>
                <a:spcPts val="3000"/>
              </a:spcBef>
            </a:pPr>
            <a:r>
              <a:rPr lang="en-US" altLang="en-US" dirty="0" smtClean="0">
                <a:solidFill>
                  <a:srgbClr val="000000"/>
                </a:solidFill>
              </a:rPr>
              <a:t>Parts of the province have up to 5 overlapping FDUs</a:t>
            </a:r>
          </a:p>
          <a:p>
            <a:pPr>
              <a:spcBef>
                <a:spcPts val="3000"/>
              </a:spcBef>
            </a:pPr>
            <a:r>
              <a:rPr lang="en-US" altLang="en-US" dirty="0" smtClean="0">
                <a:solidFill>
                  <a:srgbClr val="000000"/>
                </a:solidFill>
              </a:rPr>
              <a:t>FDUs can be millions of hectares</a:t>
            </a:r>
          </a:p>
        </p:txBody>
      </p:sp>
    </p:spTree>
    <p:extLst>
      <p:ext uri="{BB962C8B-B14F-4D97-AF65-F5344CB8AC3E}">
        <p14:creationId xmlns:p14="http://schemas.microsoft.com/office/powerpoint/2010/main" val="30014640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1866900" y="1081881"/>
            <a:ext cx="6515100" cy="1143000"/>
          </a:xfrm>
        </p:spPr>
        <p:txBody>
          <a:bodyPr/>
          <a:lstStyle/>
          <a:p>
            <a:pPr algn="r"/>
            <a:r>
              <a:rPr lang="en-US" altLang="en-US" sz="3700" dirty="0" smtClean="0"/>
              <a:t>Review and Comment</a:t>
            </a:r>
            <a:endParaRPr lang="en-US" altLang="en-US" sz="3700" dirty="0"/>
          </a:p>
        </p:txBody>
      </p:sp>
    </p:spTree>
    <p:extLst>
      <p:ext uri="{BB962C8B-B14F-4D97-AF65-F5344CB8AC3E}">
        <p14:creationId xmlns:p14="http://schemas.microsoft.com/office/powerpoint/2010/main" val="272606645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8078400" cy="1060450"/>
          </a:xfrm>
        </p:spPr>
        <p:txBody>
          <a:bodyPr/>
          <a:lstStyle/>
          <a:p>
            <a:pPr marL="723600" indent="-723600"/>
            <a:r>
              <a:rPr lang="en-CA" sz="3600" dirty="0" smtClean="0"/>
              <a:t>Chief Forester Guidance on FSPs</a:t>
            </a:r>
            <a:endParaRPr lang="en-CA" sz="3600" dirty="0"/>
          </a:p>
        </p:txBody>
      </p:sp>
      <p:sp>
        <p:nvSpPr>
          <p:cNvPr id="3" name="Content Placeholder 2"/>
          <p:cNvSpPr>
            <a:spLocks noGrp="1"/>
          </p:cNvSpPr>
          <p:nvPr>
            <p:ph idx="1"/>
          </p:nvPr>
        </p:nvSpPr>
        <p:spPr>
          <a:xfrm>
            <a:off x="-381000" y="1767681"/>
            <a:ext cx="10134600" cy="4572000"/>
          </a:xfrm>
        </p:spPr>
        <p:txBody>
          <a:bodyPr/>
          <a:lstStyle/>
          <a:p>
            <a:pPr marL="1019175" lvl="2" indent="0" algn="ctr">
              <a:buNone/>
            </a:pPr>
            <a:r>
              <a:rPr lang="en-CA" sz="3200" dirty="0"/>
              <a:t>“The public seeks better opportunities to review the content of a FSP and understand the forest management intent contained </a:t>
            </a:r>
            <a:r>
              <a:rPr lang="en-CA" sz="3200" dirty="0" smtClean="0"/>
              <a:t>therein.”</a:t>
            </a:r>
          </a:p>
          <a:p>
            <a:pPr marL="1019175" lvl="2" indent="0" algn="ctr">
              <a:buNone/>
            </a:pPr>
            <a:endParaRPr lang="en-CA" sz="3200" dirty="0" smtClean="0"/>
          </a:p>
          <a:p>
            <a:pPr marL="1019175" lvl="2" indent="0" algn="ctr">
              <a:buNone/>
            </a:pPr>
            <a:r>
              <a:rPr lang="en-CA" sz="3200" dirty="0" smtClean="0"/>
              <a:t>“Periodic </a:t>
            </a:r>
            <a:r>
              <a:rPr lang="en-CA" sz="3200" dirty="0"/>
              <a:t>review opportunities should be predictable and invite a sustained level of engagement</a:t>
            </a:r>
            <a:r>
              <a:rPr lang="en-CA" sz="3200" dirty="0" smtClean="0"/>
              <a:t>.”</a:t>
            </a:r>
            <a:endParaRPr lang="en-CA" dirty="0">
              <a:solidFill>
                <a:srgbClr val="000000"/>
              </a:solidFill>
            </a:endParaRPr>
          </a:p>
        </p:txBody>
      </p:sp>
    </p:spTree>
    <p:extLst>
      <p:ext uri="{BB962C8B-B14F-4D97-AF65-F5344CB8AC3E}">
        <p14:creationId xmlns:p14="http://schemas.microsoft.com/office/powerpoint/2010/main" val="361723126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800" y="172800"/>
            <a:ext cx="8078400" cy="1060450"/>
          </a:xfrm>
        </p:spPr>
        <p:txBody>
          <a:bodyPr/>
          <a:lstStyle/>
          <a:p>
            <a:pPr marL="723600" indent="-723600"/>
            <a:r>
              <a:rPr lang="en-CA" sz="3600" dirty="0" smtClean="0"/>
              <a:t>Chief Forester Guidance on FSPs</a:t>
            </a:r>
            <a:endParaRPr lang="en-CA" sz="3600" dirty="0"/>
          </a:p>
        </p:txBody>
      </p:sp>
      <p:sp>
        <p:nvSpPr>
          <p:cNvPr id="3" name="Content Placeholder 2"/>
          <p:cNvSpPr>
            <a:spLocks noGrp="1"/>
          </p:cNvSpPr>
          <p:nvPr>
            <p:ph idx="1"/>
          </p:nvPr>
        </p:nvSpPr>
        <p:spPr>
          <a:xfrm>
            <a:off x="-381000" y="1996281"/>
            <a:ext cx="10134600" cy="4876800"/>
          </a:xfrm>
        </p:spPr>
        <p:txBody>
          <a:bodyPr/>
          <a:lstStyle/>
          <a:p>
            <a:pPr marL="1019175" lvl="2" indent="0" algn="ctr">
              <a:buNone/>
            </a:pPr>
            <a:r>
              <a:rPr lang="en-CA" sz="3200" dirty="0" smtClean="0"/>
              <a:t>“Improvements </a:t>
            </a:r>
            <a:r>
              <a:rPr lang="en-CA" sz="3200" dirty="0"/>
              <a:t>in planning and site-level </a:t>
            </a:r>
            <a:r>
              <a:rPr lang="en-CA" sz="3200" dirty="0" smtClean="0"/>
              <a:t>information-sharing </a:t>
            </a:r>
            <a:r>
              <a:rPr lang="en-CA" sz="3200" dirty="0"/>
              <a:t>are needed with all interested and affected parties, including reaching a common understanding of how the FSP can/cannot support these improvements.”</a:t>
            </a:r>
          </a:p>
          <a:p>
            <a:pPr marL="1019175" lvl="2" indent="0">
              <a:buNone/>
            </a:pPr>
            <a:endParaRPr lang="en-CA" sz="3200" dirty="0" smtClean="0">
              <a:solidFill>
                <a:srgbClr val="000000"/>
              </a:solidFill>
            </a:endParaRPr>
          </a:p>
          <a:p>
            <a:pPr lvl="1"/>
            <a:endParaRPr lang="en-CA" dirty="0" smtClean="0">
              <a:solidFill>
                <a:srgbClr val="000000"/>
              </a:solidFill>
            </a:endParaRPr>
          </a:p>
          <a:p>
            <a:pPr lvl="1"/>
            <a:endParaRPr lang="en-CA" dirty="0">
              <a:solidFill>
                <a:srgbClr val="000000"/>
              </a:solidFill>
            </a:endParaRPr>
          </a:p>
        </p:txBody>
      </p:sp>
    </p:spTree>
    <p:extLst>
      <p:ext uri="{BB962C8B-B14F-4D97-AF65-F5344CB8AC3E}">
        <p14:creationId xmlns:p14="http://schemas.microsoft.com/office/powerpoint/2010/main" val="22986505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2705100" y="1235075"/>
            <a:ext cx="6515100" cy="1143000"/>
          </a:xfrm>
        </p:spPr>
        <p:txBody>
          <a:bodyPr/>
          <a:lstStyle/>
          <a:p>
            <a:r>
              <a:rPr lang="en-US" altLang="en-US" sz="3700" dirty="0" smtClean="0"/>
              <a:t>Workshop Wrap-up</a:t>
            </a:r>
            <a:endParaRPr lang="en-US" altLang="en-US" sz="3700" dirty="0"/>
          </a:p>
        </p:txBody>
      </p:sp>
    </p:spTree>
    <p:extLst>
      <p:ext uri="{BB962C8B-B14F-4D97-AF65-F5344CB8AC3E}">
        <p14:creationId xmlns:p14="http://schemas.microsoft.com/office/powerpoint/2010/main" val="2289931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3600" dirty="0" smtClean="0"/>
              <a:t>Discussion Highlights</a:t>
            </a:r>
            <a:endParaRPr lang="en-CA" sz="3960" dirty="0"/>
          </a:p>
        </p:txBody>
      </p:sp>
      <p:sp>
        <p:nvSpPr>
          <p:cNvPr id="6" name="Content Placeholder 5"/>
          <p:cNvSpPr>
            <a:spLocks noGrp="1"/>
          </p:cNvSpPr>
          <p:nvPr>
            <p:ph idx="1"/>
          </p:nvPr>
        </p:nvSpPr>
        <p:spPr>
          <a:xfrm>
            <a:off x="228600" y="1767680"/>
            <a:ext cx="9220200" cy="5410201"/>
          </a:xfrm>
        </p:spPr>
        <p:txBody>
          <a:bodyPr/>
          <a:lstStyle/>
          <a:p>
            <a:pPr marL="752718" lvl="1" indent="-249480">
              <a:spcBef>
                <a:spcPts val="600"/>
              </a:spcBef>
            </a:pPr>
            <a:r>
              <a:rPr lang="en-US" sz="3000" dirty="0" smtClean="0">
                <a:solidFill>
                  <a:srgbClr val="000000"/>
                </a:solidFill>
              </a:rPr>
              <a:t>Government challenge to practitioners for (re)commitment to FRPA</a:t>
            </a:r>
          </a:p>
          <a:p>
            <a:pPr marL="752718" lvl="1" indent="-249480">
              <a:spcBef>
                <a:spcPts val="600"/>
              </a:spcBef>
            </a:pPr>
            <a:r>
              <a:rPr lang="en-US" sz="3000" dirty="0" smtClean="0">
                <a:solidFill>
                  <a:srgbClr val="000000"/>
                </a:solidFill>
              </a:rPr>
              <a:t>Key </a:t>
            </a:r>
            <a:r>
              <a:rPr lang="en-US" sz="3000" dirty="0">
                <a:solidFill>
                  <a:srgbClr val="000000"/>
                </a:solidFill>
              </a:rPr>
              <a:t>points of the Chief Forester guidance</a:t>
            </a:r>
          </a:p>
          <a:p>
            <a:pPr marL="752718" lvl="1" indent="-249480">
              <a:spcBef>
                <a:spcPts val="600"/>
              </a:spcBef>
            </a:pPr>
            <a:r>
              <a:rPr lang="en-US" sz="3000" dirty="0" smtClean="0">
                <a:solidFill>
                  <a:srgbClr val="000000"/>
                </a:solidFill>
              </a:rPr>
              <a:t>Addressing issues in the ‘non-legal’ realm</a:t>
            </a:r>
          </a:p>
          <a:p>
            <a:pPr marL="752718" lvl="1" indent="-249480">
              <a:spcBef>
                <a:spcPts val="600"/>
              </a:spcBef>
            </a:pPr>
            <a:r>
              <a:rPr lang="en-US" sz="3000" dirty="0" smtClean="0">
                <a:solidFill>
                  <a:srgbClr val="000000"/>
                </a:solidFill>
              </a:rPr>
              <a:t>A joint process in getting a new generation of replacement FSPs</a:t>
            </a:r>
          </a:p>
          <a:p>
            <a:pPr marL="752718" lvl="1" indent="-249480">
              <a:spcBef>
                <a:spcPts val="600"/>
              </a:spcBef>
            </a:pPr>
            <a:r>
              <a:rPr lang="en-US" sz="3000" dirty="0" smtClean="0">
                <a:solidFill>
                  <a:srgbClr val="000000"/>
                </a:solidFill>
              </a:rPr>
              <a:t>Practical application of ‘measurable/verifiable’ and ‘consistent with objectives’</a:t>
            </a:r>
          </a:p>
          <a:p>
            <a:pPr marL="752718" lvl="1" indent="-249480">
              <a:spcBef>
                <a:spcPts val="600"/>
              </a:spcBef>
            </a:pPr>
            <a:endParaRPr lang="en-US" sz="3000" dirty="0">
              <a:solidFill>
                <a:srgbClr val="000000"/>
              </a:solidFill>
            </a:endParaRPr>
          </a:p>
        </p:txBody>
      </p:sp>
    </p:spTree>
    <p:extLst>
      <p:ext uri="{BB962C8B-B14F-4D97-AF65-F5344CB8AC3E}">
        <p14:creationId xmlns:p14="http://schemas.microsoft.com/office/powerpoint/2010/main" val="24716747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en-US" altLang="en-US" sz="3600" dirty="0" smtClean="0"/>
              <a:t>Available guidance</a:t>
            </a:r>
            <a:endParaRPr lang="en-CA" altLang="en-US" sz="3600" dirty="0"/>
          </a:p>
        </p:txBody>
      </p:sp>
      <p:sp>
        <p:nvSpPr>
          <p:cNvPr id="174083" name="Rectangle 3"/>
          <p:cNvSpPr>
            <a:spLocks noGrp="1" noChangeArrowheads="1"/>
          </p:cNvSpPr>
          <p:nvPr>
            <p:ph type="body" idx="1"/>
          </p:nvPr>
        </p:nvSpPr>
        <p:spPr>
          <a:xfrm>
            <a:off x="838200" y="1619250"/>
            <a:ext cx="8839200" cy="4772025"/>
          </a:xfrm>
          <a:noFill/>
        </p:spPr>
        <p:txBody>
          <a:bodyPr/>
          <a:lstStyle/>
          <a:p>
            <a:pPr marL="0" indent="0">
              <a:spcBef>
                <a:spcPts val="2000"/>
              </a:spcBef>
              <a:spcAft>
                <a:spcPts val="2000"/>
              </a:spcAft>
              <a:buNone/>
            </a:pPr>
            <a:r>
              <a:rPr lang="en-US" altLang="en-US" sz="2600" dirty="0" smtClean="0">
                <a:solidFill>
                  <a:srgbClr val="000000"/>
                </a:solidFill>
              </a:rPr>
              <a:t>The basics:</a:t>
            </a:r>
            <a:endParaRPr lang="en-US" altLang="en-US" sz="2600" dirty="0">
              <a:solidFill>
                <a:srgbClr val="000000"/>
              </a:solidFill>
            </a:endParaRPr>
          </a:p>
          <a:p>
            <a:pPr lvl="1">
              <a:spcBef>
                <a:spcPts val="2000"/>
              </a:spcBef>
              <a:spcAft>
                <a:spcPts val="2000"/>
              </a:spcAft>
            </a:pPr>
            <a:r>
              <a:rPr lang="en-US" altLang="en-US" sz="2600" dirty="0">
                <a:solidFill>
                  <a:srgbClr val="000000"/>
                </a:solidFill>
              </a:rPr>
              <a:t>Administrative Guide for FSPs (AGFSP</a:t>
            </a:r>
            <a:r>
              <a:rPr lang="en-US" altLang="en-US" sz="2600" dirty="0" smtClean="0">
                <a:solidFill>
                  <a:srgbClr val="000000"/>
                </a:solidFill>
              </a:rPr>
              <a:t>) –Volumes 1 and 2</a:t>
            </a:r>
          </a:p>
          <a:p>
            <a:pPr lvl="1">
              <a:spcBef>
                <a:spcPts val="2000"/>
              </a:spcBef>
              <a:spcAft>
                <a:spcPts val="2000"/>
              </a:spcAft>
            </a:pPr>
            <a:r>
              <a:rPr lang="en-US" altLang="en-US" sz="2600" dirty="0" smtClean="0">
                <a:solidFill>
                  <a:srgbClr val="000000"/>
                </a:solidFill>
              </a:rPr>
              <a:t>FRPA Bulletins (roughly, 40)</a:t>
            </a:r>
          </a:p>
          <a:p>
            <a:pPr lvl="1">
              <a:spcBef>
                <a:spcPts val="2000"/>
              </a:spcBef>
              <a:spcAft>
                <a:spcPts val="2000"/>
              </a:spcAft>
            </a:pPr>
            <a:r>
              <a:rPr lang="en-US" altLang="en-US" sz="2600" dirty="0" smtClean="0">
                <a:solidFill>
                  <a:srgbClr val="000000"/>
                </a:solidFill>
              </a:rPr>
              <a:t>Ask Districts or Industry Association for government publications and joint industry-government guidance.</a:t>
            </a:r>
            <a:endParaRPr lang="en-US" altLang="en-US" sz="2400" i="1" dirty="0" smtClean="0">
              <a:solidFill>
                <a:srgbClr val="000000"/>
              </a:solidFill>
            </a:endParaRPr>
          </a:p>
          <a:p>
            <a:pPr marL="515938" lvl="1" indent="0" algn="ctr">
              <a:spcBef>
                <a:spcPts val="2000"/>
              </a:spcBef>
              <a:spcAft>
                <a:spcPts val="2000"/>
              </a:spcAft>
              <a:buNone/>
            </a:pPr>
            <a:r>
              <a:rPr lang="en-US" altLang="en-US" sz="2400" i="1" dirty="0" smtClean="0">
                <a:solidFill>
                  <a:srgbClr val="000000"/>
                </a:solidFill>
              </a:rPr>
              <a:t>… Just </a:t>
            </a:r>
            <a:r>
              <a:rPr lang="en-US" altLang="en-US" sz="2400" i="1" dirty="0">
                <a:solidFill>
                  <a:srgbClr val="000000"/>
                </a:solidFill>
              </a:rPr>
              <a:t>Google It!</a:t>
            </a:r>
          </a:p>
          <a:p>
            <a:pPr lvl="1">
              <a:spcBef>
                <a:spcPts val="2000"/>
              </a:spcBef>
              <a:spcAft>
                <a:spcPts val="2000"/>
              </a:spcAft>
            </a:pPr>
            <a:endParaRPr lang="en-US" altLang="en-US" sz="2600" dirty="0">
              <a:solidFill>
                <a:srgbClr val="000000"/>
              </a:solidFill>
            </a:endParaRPr>
          </a:p>
        </p:txBody>
      </p:sp>
    </p:spTree>
    <p:extLst>
      <p:ext uri="{BB962C8B-B14F-4D97-AF65-F5344CB8AC3E}">
        <p14:creationId xmlns:p14="http://schemas.microsoft.com/office/powerpoint/2010/main" val="20339158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Things to remember</a:t>
            </a:r>
            <a:endParaRPr lang="en-CA" dirty="0"/>
          </a:p>
        </p:txBody>
      </p:sp>
      <p:sp>
        <p:nvSpPr>
          <p:cNvPr id="3" name="Content Placeholder 2"/>
          <p:cNvSpPr>
            <a:spLocks noGrp="1"/>
          </p:cNvSpPr>
          <p:nvPr>
            <p:ph idx="1"/>
          </p:nvPr>
        </p:nvSpPr>
        <p:spPr>
          <a:xfrm>
            <a:off x="838200" y="1619250"/>
            <a:ext cx="7292975" cy="3729831"/>
          </a:xfrm>
        </p:spPr>
        <p:txBody>
          <a:bodyPr/>
          <a:lstStyle/>
          <a:p>
            <a:pPr marL="0" indent="0" algn="ctr">
              <a:spcBef>
                <a:spcPts val="1000"/>
              </a:spcBef>
              <a:spcAft>
                <a:spcPts val="1000"/>
              </a:spcAft>
              <a:buNone/>
            </a:pPr>
            <a:endParaRPr lang="en-CA" dirty="0" smtClean="0">
              <a:solidFill>
                <a:srgbClr val="000000"/>
              </a:solidFill>
            </a:endParaRPr>
          </a:p>
          <a:p>
            <a:pPr marL="0" indent="0" algn="ctr">
              <a:spcBef>
                <a:spcPts val="1000"/>
              </a:spcBef>
              <a:spcAft>
                <a:spcPts val="1000"/>
              </a:spcAft>
              <a:buNone/>
            </a:pPr>
            <a:r>
              <a:rPr lang="en-CA" dirty="0" smtClean="0">
                <a:solidFill>
                  <a:srgbClr val="000000"/>
                </a:solidFill>
              </a:rPr>
              <a:t>What will learning, realization or insight will you take away from this workshop?</a:t>
            </a:r>
            <a:endParaRPr lang="en-CA" dirty="0">
              <a:solidFill>
                <a:srgbClr val="000000"/>
              </a:solidFill>
            </a:endParaRPr>
          </a:p>
        </p:txBody>
      </p:sp>
    </p:spTree>
    <p:extLst>
      <p:ext uri="{BB962C8B-B14F-4D97-AF65-F5344CB8AC3E}">
        <p14:creationId xmlns:p14="http://schemas.microsoft.com/office/powerpoint/2010/main" val="19211243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165225" y="1619250"/>
            <a:ext cx="7292975" cy="4772025"/>
          </a:xfrm>
        </p:spPr>
        <p:txBody>
          <a:bodyPr/>
          <a:lstStyle/>
          <a:p>
            <a:pPr marL="198000" indent="-198000" algn="ctr">
              <a:spcBef>
                <a:spcPts val="1650"/>
              </a:spcBef>
            </a:pPr>
            <a:endParaRPr lang="en-CA" dirty="0" smtClean="0">
              <a:solidFill>
                <a:srgbClr val="000000"/>
              </a:solidFill>
            </a:endParaRPr>
          </a:p>
          <a:p>
            <a:pPr marL="198000" indent="-198000" algn="ctr">
              <a:spcBef>
                <a:spcPts val="1650"/>
              </a:spcBef>
            </a:pPr>
            <a:endParaRPr lang="en-CA" dirty="0">
              <a:solidFill>
                <a:srgbClr val="000000"/>
              </a:solidFill>
            </a:endParaRPr>
          </a:p>
          <a:p>
            <a:pPr marL="0" indent="0" algn="ctr">
              <a:spcBef>
                <a:spcPts val="1650"/>
              </a:spcBef>
              <a:buNone/>
            </a:pPr>
            <a:r>
              <a:rPr lang="en-US" dirty="0" smtClean="0">
                <a:solidFill>
                  <a:srgbClr val="000000"/>
                </a:solidFill>
              </a:rPr>
              <a:t>Please take 2-5 minutes to complete an evaluation.</a:t>
            </a:r>
            <a:endParaRPr lang="en-US" dirty="0">
              <a:solidFill>
                <a:srgbClr val="000000"/>
              </a:solidFill>
            </a:endParaRPr>
          </a:p>
        </p:txBody>
      </p:sp>
    </p:spTree>
    <p:extLst>
      <p:ext uri="{BB962C8B-B14F-4D97-AF65-F5344CB8AC3E}">
        <p14:creationId xmlns:p14="http://schemas.microsoft.com/office/powerpoint/2010/main" val="14672377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685800" y="472281"/>
            <a:ext cx="8686800" cy="2132806"/>
          </a:xfrm>
          <a:noFill/>
          <a:ln/>
        </p:spPr>
        <p:txBody>
          <a:bodyPr/>
          <a:lstStyle/>
          <a:p>
            <a:r>
              <a:rPr lang="en-US" altLang="en-US" sz="4000" dirty="0" smtClean="0"/>
              <a:t/>
            </a:r>
            <a:br>
              <a:rPr lang="en-US" altLang="en-US" sz="4000" dirty="0" smtClean="0"/>
            </a:br>
            <a:endParaRPr lang="en-US" altLang="en-US" sz="3700" dirty="0"/>
          </a:p>
        </p:txBody>
      </p:sp>
      <p:sp>
        <p:nvSpPr>
          <p:cNvPr id="3" name="Rectangle 2"/>
          <p:cNvSpPr txBox="1">
            <a:spLocks noChangeArrowheads="1"/>
          </p:cNvSpPr>
          <p:nvPr/>
        </p:nvSpPr>
        <p:spPr bwMode="auto">
          <a:xfrm>
            <a:off x="851647" y="1081881"/>
            <a:ext cx="8686800" cy="106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925" tIns="51462" rIns="102925" bIns="51462" numCol="1" anchor="ctr" anchorCtr="0" compatLnSpc="1">
            <a:prstTxWarp prst="textNoShape">
              <a:avLst/>
            </a:prstTxWarp>
          </a:bodyPr>
          <a:lstStyle>
            <a:lvl1pPr algn="ctr" defTabSz="1028700" rtl="0" fontAlgn="base">
              <a:spcBef>
                <a:spcPct val="0"/>
              </a:spcBef>
              <a:spcAft>
                <a:spcPct val="0"/>
              </a:spcAft>
              <a:defRPr sz="4100" b="1" kern="1200">
                <a:solidFill>
                  <a:schemeClr val="accent3">
                    <a:lumMod val="10000"/>
                  </a:schemeClr>
                </a:solidFill>
                <a:effectLst>
                  <a:outerShdw blurRad="50800" dist="76200" dir="2700000" algn="tl" rotWithShape="0">
                    <a:srgbClr val="F8F8F8">
                      <a:alpha val="40000"/>
                    </a:srgbClr>
                  </a:outerShdw>
                </a:effectLst>
                <a:latin typeface="+mj-lt"/>
                <a:ea typeface="+mj-ea"/>
                <a:cs typeface="+mj-cs"/>
              </a:defRPr>
            </a:lvl1pPr>
            <a:lvl2pPr algn="l" defTabSz="1028700" rtl="0" fontAlgn="base">
              <a:spcBef>
                <a:spcPct val="0"/>
              </a:spcBef>
              <a:spcAft>
                <a:spcPct val="0"/>
              </a:spcAft>
              <a:defRPr sz="3400" b="1">
                <a:solidFill>
                  <a:srgbClr val="003300"/>
                </a:solidFill>
                <a:latin typeface="Arial" panose="020B0604020202020204" pitchFamily="34" charset="0"/>
              </a:defRPr>
            </a:lvl2pPr>
            <a:lvl3pPr algn="l" defTabSz="1028700" rtl="0" fontAlgn="base">
              <a:spcBef>
                <a:spcPct val="0"/>
              </a:spcBef>
              <a:spcAft>
                <a:spcPct val="0"/>
              </a:spcAft>
              <a:defRPr sz="3400" b="1">
                <a:solidFill>
                  <a:srgbClr val="003300"/>
                </a:solidFill>
                <a:latin typeface="Arial" panose="020B0604020202020204" pitchFamily="34" charset="0"/>
              </a:defRPr>
            </a:lvl3pPr>
            <a:lvl4pPr algn="l" defTabSz="1028700" rtl="0" fontAlgn="base">
              <a:spcBef>
                <a:spcPct val="0"/>
              </a:spcBef>
              <a:spcAft>
                <a:spcPct val="0"/>
              </a:spcAft>
              <a:defRPr sz="3400" b="1">
                <a:solidFill>
                  <a:srgbClr val="003300"/>
                </a:solidFill>
                <a:latin typeface="Arial" panose="020B0604020202020204" pitchFamily="34" charset="0"/>
              </a:defRPr>
            </a:lvl4pPr>
            <a:lvl5pPr algn="l" defTabSz="1028700" rtl="0" fontAlgn="base">
              <a:spcBef>
                <a:spcPct val="0"/>
              </a:spcBef>
              <a:spcAft>
                <a:spcPct val="0"/>
              </a:spcAft>
              <a:defRPr sz="3400" b="1">
                <a:solidFill>
                  <a:srgbClr val="003300"/>
                </a:solidFill>
                <a:latin typeface="Arial" panose="020B0604020202020204" pitchFamily="34" charset="0"/>
              </a:defRPr>
            </a:lvl5pPr>
            <a:lvl6pPr marL="457200" algn="l" defTabSz="1028700" rtl="0" fontAlgn="base">
              <a:spcBef>
                <a:spcPct val="0"/>
              </a:spcBef>
              <a:spcAft>
                <a:spcPct val="0"/>
              </a:spcAft>
              <a:defRPr sz="3400" b="1">
                <a:solidFill>
                  <a:srgbClr val="003300"/>
                </a:solidFill>
                <a:latin typeface="Arial" panose="020B0604020202020204" pitchFamily="34" charset="0"/>
              </a:defRPr>
            </a:lvl6pPr>
            <a:lvl7pPr marL="914400" algn="l" defTabSz="1028700" rtl="0" fontAlgn="base">
              <a:spcBef>
                <a:spcPct val="0"/>
              </a:spcBef>
              <a:spcAft>
                <a:spcPct val="0"/>
              </a:spcAft>
              <a:defRPr sz="3400" b="1">
                <a:solidFill>
                  <a:srgbClr val="003300"/>
                </a:solidFill>
                <a:latin typeface="Arial" panose="020B0604020202020204" pitchFamily="34" charset="0"/>
              </a:defRPr>
            </a:lvl7pPr>
            <a:lvl8pPr marL="1371600" algn="l" defTabSz="1028700" rtl="0" fontAlgn="base">
              <a:spcBef>
                <a:spcPct val="0"/>
              </a:spcBef>
              <a:spcAft>
                <a:spcPct val="0"/>
              </a:spcAft>
              <a:defRPr sz="3400" b="1">
                <a:solidFill>
                  <a:srgbClr val="003300"/>
                </a:solidFill>
                <a:latin typeface="Arial" panose="020B0604020202020204" pitchFamily="34" charset="0"/>
              </a:defRPr>
            </a:lvl8pPr>
            <a:lvl9pPr marL="1828800" algn="l" defTabSz="1028700" rtl="0" fontAlgn="base">
              <a:spcBef>
                <a:spcPct val="0"/>
              </a:spcBef>
              <a:spcAft>
                <a:spcPct val="0"/>
              </a:spcAft>
              <a:defRPr sz="3400" b="1">
                <a:solidFill>
                  <a:srgbClr val="003300"/>
                </a:solidFill>
                <a:latin typeface="Arial" panose="020B0604020202020204" pitchFamily="34" charset="0"/>
              </a:defRPr>
            </a:lvl9pPr>
          </a:lstStyle>
          <a:p>
            <a:r>
              <a:rPr lang="en-US" altLang="en-US" sz="4000" dirty="0" smtClean="0"/>
              <a:t>Thank You!</a:t>
            </a:r>
            <a:endParaRPr lang="en-US" altLang="en-US" sz="3700" dirty="0"/>
          </a:p>
        </p:txBody>
      </p:sp>
    </p:spTree>
    <p:extLst>
      <p:ext uri="{BB962C8B-B14F-4D97-AF65-F5344CB8AC3E}">
        <p14:creationId xmlns:p14="http://schemas.microsoft.com/office/powerpoint/2010/main" val="157525331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8000"/>
      </a:dk1>
      <a:lt1>
        <a:srgbClr val="FFFF99"/>
      </a:lt1>
      <a:dk2>
        <a:srgbClr val="663300"/>
      </a:dk2>
      <a:lt2>
        <a:srgbClr val="666633"/>
      </a:lt2>
      <a:accent1>
        <a:srgbClr val="339933"/>
      </a:accent1>
      <a:accent2>
        <a:srgbClr val="800000"/>
      </a:accent2>
      <a:accent3>
        <a:srgbClr val="FFFFCA"/>
      </a:accent3>
      <a:accent4>
        <a:srgbClr val="006C00"/>
      </a:accent4>
      <a:accent5>
        <a:srgbClr val="ADCAAD"/>
      </a:accent5>
      <a:accent6>
        <a:srgbClr val="730000"/>
      </a:accent6>
      <a:hlink>
        <a:srgbClr val="0033CC"/>
      </a:hlink>
      <a:folHlink>
        <a:srgbClr val="FFCC6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altLang="en-US" sz="2300" b="1" i="0" u="none" strike="noStrike" cap="none" normalizeH="0" baseline="0" smtClean="0">
            <a:ln>
              <a:noFill/>
            </a:ln>
            <a:solidFill>
              <a:srgbClr val="336633"/>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altLang="en-US" sz="2300" b="1" i="0" u="none" strike="noStrike" cap="none" normalizeH="0" baseline="0" smtClean="0">
            <a:ln>
              <a:noFill/>
            </a:ln>
            <a:solidFill>
              <a:srgbClr val="336633"/>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8000"/>
        </a:dk1>
        <a:lt1>
          <a:srgbClr val="FFFFFF"/>
        </a:lt1>
        <a:dk2>
          <a:srgbClr val="663300"/>
        </a:dk2>
        <a:lt2>
          <a:srgbClr val="666633"/>
        </a:lt2>
        <a:accent1>
          <a:srgbClr val="339933"/>
        </a:accent1>
        <a:accent2>
          <a:srgbClr val="800000"/>
        </a:accent2>
        <a:accent3>
          <a:srgbClr val="FFFFFF"/>
        </a:accent3>
        <a:accent4>
          <a:srgbClr val="006C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39031AEF012DD47979B7316A3760878" ma:contentTypeVersion="0" ma:contentTypeDescription="Create a new document." ma:contentTypeScope="" ma:versionID="9a36741d91242f2412962ee2cf2add22">
  <xsd:schema xmlns:xsd="http://www.w3.org/2001/XMLSchema" xmlns:xs="http://www.w3.org/2001/XMLSchema" xmlns:p="http://schemas.microsoft.com/office/2006/metadata/properties" targetNamespace="http://schemas.microsoft.com/office/2006/metadata/properties" ma:root="true" ma:fieldsID="7d30f9570d50f077e0749dd7c3e0c5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8171671-4CB3-4972-A618-131885F69645}">
  <ds:schemaRefs>
    <ds:schemaRef ds:uri="http://schemas.microsoft.com/sharepoint/v3/contenttype/forms"/>
  </ds:schemaRefs>
</ds:datastoreItem>
</file>

<file path=customXml/itemProps2.xml><?xml version="1.0" encoding="utf-8"?>
<ds:datastoreItem xmlns:ds="http://schemas.openxmlformats.org/officeDocument/2006/customXml" ds:itemID="{BB2C97FA-249E-4940-AEC1-7F0C098BFC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4BF43DC-B56C-4815-8838-6F18D5734C56}">
  <ds:schemaRefs>
    <ds:schemaRef ds:uri="http://schemas.microsoft.com/office/2006/documentManagement/types"/>
    <ds:schemaRef ds:uri="http://purl.org/dc/dcmitype/"/>
    <ds:schemaRef ds:uri="http://purl.org/dc/terms/"/>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7805</TotalTime>
  <Words>3539</Words>
  <Application>Microsoft Office PowerPoint</Application>
  <PresentationFormat>Custom</PresentationFormat>
  <Paragraphs>624</Paragraphs>
  <Slides>69</Slides>
  <Notes>61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71" baseType="lpstr">
      <vt:lpstr>Default Design</vt:lpstr>
      <vt:lpstr>Acrobat Document</vt:lpstr>
      <vt:lpstr>PowerPoint Presentation</vt:lpstr>
      <vt:lpstr>Welcome!</vt:lpstr>
      <vt:lpstr>Outline of discussions</vt:lpstr>
      <vt:lpstr>Why are we here? FLNRO Executive Perspective</vt:lpstr>
      <vt:lpstr>A Reminder…</vt:lpstr>
      <vt:lpstr>Objective</vt:lpstr>
      <vt:lpstr>Meeting your needs</vt:lpstr>
      <vt:lpstr>Professional Reliance: A Word from the ABCFP  Mike Larock, RPF   Director of Professional Practice and Forest Stewardship </vt:lpstr>
      <vt:lpstr>ABCFP – Professional reliance</vt:lpstr>
      <vt:lpstr>ABCFP – Professional reliance</vt:lpstr>
      <vt:lpstr>ABCFP – Professional reliance</vt:lpstr>
      <vt:lpstr>PowerPoint Presentation</vt:lpstr>
      <vt:lpstr>PowerPoint Presentation</vt:lpstr>
      <vt:lpstr>PowerPoint Presentation</vt:lpstr>
      <vt:lpstr>   Professional Reliance   </vt:lpstr>
      <vt:lpstr>PowerPoint Presentation</vt:lpstr>
      <vt:lpstr>PowerPoint Presentation</vt:lpstr>
      <vt:lpstr>PowerPoint Presentation</vt:lpstr>
      <vt:lpstr>ABCFP – Professional reliance</vt:lpstr>
      <vt:lpstr>PowerPoint Presentation</vt:lpstr>
      <vt:lpstr>PowerPoint Presentation</vt:lpstr>
      <vt:lpstr>PowerPoint Presentation</vt:lpstr>
      <vt:lpstr>ABCFP – Professional reliance</vt:lpstr>
      <vt:lpstr>Overview of the FRPA Model</vt:lpstr>
      <vt:lpstr>The elements of FRPA</vt:lpstr>
      <vt:lpstr>BC’s forest policy framework</vt:lpstr>
      <vt:lpstr>PowerPoint Presentation</vt:lpstr>
      <vt:lpstr>The FSP is…</vt:lpstr>
      <vt:lpstr>PowerPoint Presentation</vt:lpstr>
      <vt:lpstr>Minister and Chief Forester guidance</vt:lpstr>
      <vt:lpstr>Minister and Chief Forester guidance</vt:lpstr>
      <vt:lpstr>Minister and Chief Forester guidance</vt:lpstr>
      <vt:lpstr>Minister and Chief Forester guidance</vt:lpstr>
      <vt:lpstr>Key Points from the Chief Forester</vt:lpstr>
      <vt:lpstr>Exercise</vt:lpstr>
      <vt:lpstr>PowerPoint Presentation</vt:lpstr>
      <vt:lpstr>Exercise</vt:lpstr>
      <vt:lpstr>PowerPoint Presentation</vt:lpstr>
      <vt:lpstr>PowerPoint Presentation</vt:lpstr>
      <vt:lpstr>PowerPoint Presentation</vt:lpstr>
      <vt:lpstr>Day 2 Roadmap</vt:lpstr>
      <vt:lpstr>Focusing In: Stocking Standards</vt:lpstr>
      <vt:lpstr>An alternative standard</vt:lpstr>
      <vt:lpstr>PowerPoint Presentation</vt:lpstr>
      <vt:lpstr>A few more considerations</vt:lpstr>
      <vt:lpstr>Exercise</vt:lpstr>
      <vt:lpstr>Results, Strategies and Measures</vt:lpstr>
      <vt:lpstr>Results, Strategies &amp; Measures</vt:lpstr>
      <vt:lpstr>Results, Strategies &amp; Measures</vt:lpstr>
      <vt:lpstr>Results, Strategies &amp; Measures</vt:lpstr>
      <vt:lpstr>Results, Strategies &amp; Measures</vt:lpstr>
      <vt:lpstr>Results, Strategies &amp; Measures</vt:lpstr>
      <vt:lpstr>Innovation</vt:lpstr>
      <vt:lpstr>Example: Inconsistent w/Objective</vt:lpstr>
      <vt:lpstr>Example: Not Measurable or Verifiable</vt:lpstr>
      <vt:lpstr>Example: Not Measurable or Verifiable</vt:lpstr>
      <vt:lpstr>Example: Not Measurable or Verifiable</vt:lpstr>
      <vt:lpstr>Forest Development Units</vt:lpstr>
      <vt:lpstr>Chief Forester Guidance on FSPs</vt:lpstr>
      <vt:lpstr>A few facts on FDUs</vt:lpstr>
      <vt:lpstr>Review and Comment</vt:lpstr>
      <vt:lpstr>Chief Forester Guidance on FSPs</vt:lpstr>
      <vt:lpstr>Chief Forester Guidance on FSPs</vt:lpstr>
      <vt:lpstr>Workshop Wrap-up</vt:lpstr>
      <vt:lpstr>Discussion Highlights</vt:lpstr>
      <vt:lpstr>Available guidance</vt:lpstr>
      <vt:lpstr>Things to remember</vt:lpstr>
      <vt:lpstr>PowerPoint Presentation</vt:lpstr>
      <vt:lpstr> </vt:lpstr>
    </vt:vector>
  </TitlesOfParts>
  <Company>tap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lmcquillan</dc:creator>
  <cp:lastModifiedBy>Vandesteeg, Lindsay FLNR:EX</cp:lastModifiedBy>
  <cp:revision>451</cp:revision>
  <cp:lastPrinted>2016-04-22T21:53:04Z</cp:lastPrinted>
  <dcterms:created xsi:type="dcterms:W3CDTF">2002-11-14T19:03:51Z</dcterms:created>
  <dcterms:modified xsi:type="dcterms:W3CDTF">2016-06-29T17:59:22Z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0x010100D39031AEF012DD47979B7316A3760878</vt:lpwstr>
  </property>
</Properties>
</file>