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23.xml" ContentType="application/vnd.openxmlformats-officedocument.presentationml.notesSlide+xml"/>
  <Override PartName="/ppt/charts/chart11.xml" ContentType="application/vnd.openxmlformats-officedocument.drawingml.chart+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charts/chart12.xml" ContentType="application/vnd.openxmlformats-officedocument.drawingml.char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charts/chart10.xml" ContentType="application/vnd.openxmlformats-officedocument.drawingml.chart+xml"/>
  <Override PartName="/ppt/notesSlides/notesSlide31.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handoutMasterIdLst>
    <p:handoutMasterId r:id="rId35"/>
  </p:handoutMasterIdLst>
  <p:sldIdLst>
    <p:sldId id="256" r:id="rId2"/>
    <p:sldId id="307" r:id="rId3"/>
    <p:sldId id="266" r:id="rId4"/>
    <p:sldId id="272" r:id="rId5"/>
    <p:sldId id="268" r:id="rId6"/>
    <p:sldId id="294" r:id="rId7"/>
    <p:sldId id="282" r:id="rId8"/>
    <p:sldId id="276" r:id="rId9"/>
    <p:sldId id="281" r:id="rId10"/>
    <p:sldId id="269" r:id="rId11"/>
    <p:sldId id="299" r:id="rId12"/>
    <p:sldId id="270" r:id="rId13"/>
    <p:sldId id="278" r:id="rId14"/>
    <p:sldId id="271" r:id="rId15"/>
    <p:sldId id="290" r:id="rId16"/>
    <p:sldId id="279" r:id="rId17"/>
    <p:sldId id="292" r:id="rId18"/>
    <p:sldId id="300" r:id="rId19"/>
    <p:sldId id="296" r:id="rId20"/>
    <p:sldId id="295" r:id="rId21"/>
    <p:sldId id="314" r:id="rId22"/>
    <p:sldId id="301" r:id="rId23"/>
    <p:sldId id="304" r:id="rId24"/>
    <p:sldId id="305" r:id="rId25"/>
    <p:sldId id="319" r:id="rId26"/>
    <p:sldId id="310" r:id="rId27"/>
    <p:sldId id="311" r:id="rId28"/>
    <p:sldId id="302" r:id="rId29"/>
    <p:sldId id="273" r:id="rId30"/>
    <p:sldId id="317" r:id="rId31"/>
    <p:sldId id="315" r:id="rId32"/>
    <p:sldId id="318"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2235" autoAdjust="0"/>
  </p:normalViewPr>
  <p:slideViewPr>
    <p:cSldViewPr>
      <p:cViewPr varScale="1">
        <p:scale>
          <a:sx n="105" d="100"/>
          <a:sy n="105" d="100"/>
        </p:scale>
        <p:origin x="-115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lumber\s63005\!Workgrp\Stewardship\Forest%20Health\SDM%202009\SummaryofBlocks_Golden_TS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lumber\s63005\!Workgrp\Stewardship\Forest%20Health\SDM%202009\SummaryofBlock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lumber\s63005\!Workgrp\Stewardship\Forest%20Health\SDM%202009\SummaryofBlock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lumber\s63005\!Workgrp\Stewardship\Forest%20Health\SDM%202009\SummaryofBlock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lumber\s63005\!Workgrp\Stewardship\Forest%20Health\SDM%202009\SummaryofBlock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lumber\s63005\!Workgrp\Stewardship\Forest%20Health\SDM%202009\SummaryofBlock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lumber\s63005\!Workgrp\Stewardship\Forest%20Health\SDM%202009\SummaryofBlock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lumber\s63005\!Workgrp\Stewardship\Forest%20Health\SDM%202009\SummaryofBlock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lumber\s63005\!Workgrp\Stewardship\Forest%20Health\SDM%202009\V2SummaryofBlocks_Golden_TSA.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lumber\s63005\!Workgrp\Stewardship\Forest%20Health\SDM%202009\Golden%20Samples\Golden%20SDM%20%2320%20082N055-067\CopyDCO_Golden_%2320_SDM_Field_Card_V3.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lumber\s63005\!Workgrp\Stewardship\Forest%20Health\SDM%202009\SummaryofBlocks_Golden_TSA.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Lumber\bwadey$\Stewardship\SDMFHDamage.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Lumber\bwadey$\Stewardship\SDMFHDamage.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Lumber\bwadey$\Stewardship\SDMFHDamag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0"/>
          <c:order val="0"/>
          <c:tx>
            <c:v>Average age at DBH</c:v>
          </c:tx>
          <c:spPr>
            <a:solidFill>
              <a:schemeClr val="accent6">
                <a:lumMod val="50000"/>
              </a:schemeClr>
            </a:solidFill>
          </c:spPr>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Sheet1!$B$2:$B$17</c:f>
              <c:numCache>
                <c:formatCode>General</c:formatCode>
                <c:ptCount val="16"/>
                <c:pt idx="0">
                  <c:v>19</c:v>
                </c:pt>
                <c:pt idx="1">
                  <c:v>24</c:v>
                </c:pt>
                <c:pt idx="2">
                  <c:v>11</c:v>
                </c:pt>
                <c:pt idx="3">
                  <c:v>18</c:v>
                </c:pt>
                <c:pt idx="4">
                  <c:v>17</c:v>
                </c:pt>
                <c:pt idx="5">
                  <c:v>20</c:v>
                </c:pt>
                <c:pt idx="6">
                  <c:v>20</c:v>
                </c:pt>
                <c:pt idx="7">
                  <c:v>23</c:v>
                </c:pt>
                <c:pt idx="8">
                  <c:v>25</c:v>
                </c:pt>
                <c:pt idx="9">
                  <c:v>18</c:v>
                </c:pt>
                <c:pt idx="10">
                  <c:v>24</c:v>
                </c:pt>
                <c:pt idx="11">
                  <c:v>24</c:v>
                </c:pt>
                <c:pt idx="12">
                  <c:v>22</c:v>
                </c:pt>
                <c:pt idx="13">
                  <c:v>23</c:v>
                </c:pt>
                <c:pt idx="14">
                  <c:v>21</c:v>
                </c:pt>
                <c:pt idx="15">
                  <c:v>15</c:v>
                </c:pt>
              </c:numCache>
            </c:numRef>
          </c:val>
        </c:ser>
        <c:dLbls>
          <c:showVal val="1"/>
        </c:dLbls>
        <c:gapWidth val="75"/>
        <c:axId val="76202752"/>
        <c:axId val="76204288"/>
      </c:barChart>
      <c:catAx>
        <c:axId val="76202752"/>
        <c:scaling>
          <c:orientation val="minMax"/>
        </c:scaling>
        <c:axPos val="b"/>
        <c:majorTickMark val="none"/>
        <c:tickLblPos val="nextTo"/>
        <c:crossAx val="76204288"/>
        <c:crosses val="autoZero"/>
        <c:auto val="1"/>
        <c:lblAlgn val="ctr"/>
        <c:lblOffset val="100"/>
      </c:catAx>
      <c:valAx>
        <c:axId val="76204288"/>
        <c:scaling>
          <c:orientation val="minMax"/>
        </c:scaling>
        <c:axPos val="l"/>
        <c:numFmt formatCode="General" sourceLinked="1"/>
        <c:majorTickMark val="none"/>
        <c:tickLblPos val="nextTo"/>
        <c:crossAx val="76202752"/>
        <c:crosses val="autoZero"/>
        <c:crossBetween val="between"/>
      </c:valAx>
    </c:plotArea>
    <c:legend>
      <c:legendPos val="b"/>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0"/>
          <c:order val="0"/>
          <c:tx>
            <c:v>YrsSinceDisturb</c:v>
          </c:tx>
          <c:spPr>
            <a:solidFill>
              <a:schemeClr val="accent6">
                <a:lumMod val="50000"/>
              </a:schemeClr>
            </a:solidFill>
          </c:spPr>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Sheet1!$O$2:$O$17</c:f>
              <c:numCache>
                <c:formatCode>General</c:formatCode>
                <c:ptCount val="16"/>
                <c:pt idx="0">
                  <c:v>30</c:v>
                </c:pt>
                <c:pt idx="1">
                  <c:v>40</c:v>
                </c:pt>
                <c:pt idx="2">
                  <c:v>20</c:v>
                </c:pt>
                <c:pt idx="3">
                  <c:v>23</c:v>
                </c:pt>
                <c:pt idx="4">
                  <c:v>20</c:v>
                </c:pt>
                <c:pt idx="5">
                  <c:v>26</c:v>
                </c:pt>
                <c:pt idx="6">
                  <c:v>28</c:v>
                </c:pt>
                <c:pt idx="7">
                  <c:v>30</c:v>
                </c:pt>
                <c:pt idx="8">
                  <c:v>33</c:v>
                </c:pt>
                <c:pt idx="9">
                  <c:v>24</c:v>
                </c:pt>
                <c:pt idx="10">
                  <c:v>29</c:v>
                </c:pt>
                <c:pt idx="11">
                  <c:v>24</c:v>
                </c:pt>
                <c:pt idx="12">
                  <c:v>30</c:v>
                </c:pt>
                <c:pt idx="13">
                  <c:v>35</c:v>
                </c:pt>
                <c:pt idx="14">
                  <c:v>35</c:v>
                </c:pt>
                <c:pt idx="15">
                  <c:v>20</c:v>
                </c:pt>
              </c:numCache>
            </c:numRef>
          </c:val>
        </c:ser>
        <c:ser>
          <c:idx val="1"/>
          <c:order val="1"/>
          <c:tx>
            <c:v>YRSfromPL</c:v>
          </c:tx>
          <c:spPr>
            <a:solidFill>
              <a:srgbClr val="00B050"/>
            </a:solidFill>
          </c:spPr>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Sheet1!$P$2:$P$17</c:f>
              <c:numCache>
                <c:formatCode>General</c:formatCode>
                <c:ptCount val="16"/>
                <c:pt idx="0">
                  <c:v>24</c:v>
                </c:pt>
                <c:pt idx="1">
                  <c:v>33</c:v>
                </c:pt>
                <c:pt idx="2">
                  <c:v>0</c:v>
                </c:pt>
                <c:pt idx="3">
                  <c:v>22</c:v>
                </c:pt>
                <c:pt idx="4">
                  <c:v>20</c:v>
                </c:pt>
                <c:pt idx="5">
                  <c:v>25</c:v>
                </c:pt>
                <c:pt idx="6">
                  <c:v>19</c:v>
                </c:pt>
                <c:pt idx="7">
                  <c:v>25</c:v>
                </c:pt>
                <c:pt idx="8">
                  <c:v>0</c:v>
                </c:pt>
                <c:pt idx="9">
                  <c:v>22</c:v>
                </c:pt>
                <c:pt idx="10">
                  <c:v>0</c:v>
                </c:pt>
                <c:pt idx="11">
                  <c:v>23</c:v>
                </c:pt>
                <c:pt idx="12">
                  <c:v>28</c:v>
                </c:pt>
                <c:pt idx="13">
                  <c:v>28</c:v>
                </c:pt>
                <c:pt idx="14">
                  <c:v>31</c:v>
                </c:pt>
                <c:pt idx="15">
                  <c:v>20</c:v>
                </c:pt>
              </c:numCache>
            </c:numRef>
          </c:val>
        </c:ser>
        <c:dLbls>
          <c:showVal val="1"/>
        </c:dLbls>
        <c:overlap val="-25"/>
        <c:axId val="75846016"/>
        <c:axId val="75847552"/>
      </c:barChart>
      <c:catAx>
        <c:axId val="75846016"/>
        <c:scaling>
          <c:orientation val="minMax"/>
        </c:scaling>
        <c:axPos val="b"/>
        <c:majorTickMark val="none"/>
        <c:tickLblPos val="nextTo"/>
        <c:crossAx val="75847552"/>
        <c:crosses val="autoZero"/>
        <c:auto val="1"/>
        <c:lblAlgn val="ctr"/>
        <c:lblOffset val="100"/>
      </c:catAx>
      <c:valAx>
        <c:axId val="75847552"/>
        <c:scaling>
          <c:orientation val="minMax"/>
        </c:scaling>
        <c:delete val="1"/>
        <c:axPos val="l"/>
        <c:numFmt formatCode="General" sourceLinked="1"/>
        <c:majorTickMark val="none"/>
        <c:tickLblPos val="none"/>
        <c:crossAx val="75846016"/>
        <c:crosses val="autoZero"/>
        <c:crossBetween val="between"/>
      </c:valAx>
    </c:plotArea>
    <c:legend>
      <c:legendPos val="t"/>
      <c:layout>
        <c:manualLayout>
          <c:xMode val="edge"/>
          <c:yMode val="edge"/>
          <c:x val="0.35707507047730147"/>
          <c:y val="0.17109795197176841"/>
          <c:w val="0.31208442694663246"/>
          <c:h val="0.11247396410443455"/>
        </c:manualLayout>
      </c:layout>
      <c:txPr>
        <a:bodyPr/>
        <a:lstStyle/>
        <a:p>
          <a:pPr>
            <a:defRPr sz="1400">
              <a:solidFill>
                <a:srgbClr val="663300"/>
              </a:solidFill>
            </a:defRPr>
          </a:pPr>
          <a:endParaRPr lang="en-US"/>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CA"/>
  <c:chart>
    <c:plotArea>
      <c:layout/>
      <c:barChart>
        <c:barDir val="col"/>
        <c:grouping val="clustered"/>
        <c:ser>
          <c:idx val="1"/>
          <c:order val="0"/>
          <c:tx>
            <c:v>Total Trees</c:v>
          </c:tx>
          <c:spPr>
            <a:solidFill>
              <a:schemeClr val="accent6">
                <a:lumMod val="50000"/>
              </a:schemeClr>
            </a:solidFill>
          </c:spPr>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Sheet1!$R$2:$R$17</c:f>
              <c:numCache>
                <c:formatCode>General</c:formatCode>
                <c:ptCount val="16"/>
                <c:pt idx="0">
                  <c:v>5340</c:v>
                </c:pt>
                <c:pt idx="1">
                  <c:v>4000</c:v>
                </c:pt>
                <c:pt idx="2">
                  <c:v>7260</c:v>
                </c:pt>
                <c:pt idx="3">
                  <c:v>2100</c:v>
                </c:pt>
                <c:pt idx="4">
                  <c:v>2280</c:v>
                </c:pt>
                <c:pt idx="5">
                  <c:v>5540</c:v>
                </c:pt>
                <c:pt idx="6">
                  <c:v>6420</c:v>
                </c:pt>
                <c:pt idx="7">
                  <c:v>2440</c:v>
                </c:pt>
                <c:pt idx="8">
                  <c:v>2040</c:v>
                </c:pt>
                <c:pt idx="9">
                  <c:v>3720</c:v>
                </c:pt>
                <c:pt idx="10">
                  <c:v>2400</c:v>
                </c:pt>
                <c:pt idx="11">
                  <c:v>3160</c:v>
                </c:pt>
                <c:pt idx="12">
                  <c:v>4920</c:v>
                </c:pt>
                <c:pt idx="13">
                  <c:v>4780</c:v>
                </c:pt>
                <c:pt idx="14">
                  <c:v>1760</c:v>
                </c:pt>
                <c:pt idx="15">
                  <c:v>2940</c:v>
                </c:pt>
              </c:numCache>
            </c:numRef>
          </c:val>
        </c:ser>
        <c:ser>
          <c:idx val="0"/>
          <c:order val="1"/>
          <c:tx>
            <c:v>Total Conifers</c:v>
          </c:tx>
          <c:spPr>
            <a:solidFill>
              <a:schemeClr val="accent6">
                <a:lumMod val="75000"/>
              </a:schemeClr>
            </a:solidFill>
          </c:spPr>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Sheet1!$D$2:$D$17</c:f>
              <c:numCache>
                <c:formatCode>General</c:formatCode>
                <c:ptCount val="16"/>
                <c:pt idx="0">
                  <c:v>5220</c:v>
                </c:pt>
                <c:pt idx="1">
                  <c:v>3080</c:v>
                </c:pt>
                <c:pt idx="2">
                  <c:v>7240</c:v>
                </c:pt>
                <c:pt idx="3">
                  <c:v>1620</c:v>
                </c:pt>
                <c:pt idx="4">
                  <c:v>2120</c:v>
                </c:pt>
                <c:pt idx="5">
                  <c:v>5220</c:v>
                </c:pt>
                <c:pt idx="6">
                  <c:v>4880</c:v>
                </c:pt>
                <c:pt idx="7">
                  <c:v>2320</c:v>
                </c:pt>
                <c:pt idx="8">
                  <c:v>2020</c:v>
                </c:pt>
                <c:pt idx="9">
                  <c:v>2180</c:v>
                </c:pt>
                <c:pt idx="10">
                  <c:v>1360</c:v>
                </c:pt>
                <c:pt idx="11">
                  <c:v>1820</c:v>
                </c:pt>
                <c:pt idx="12">
                  <c:v>4740</c:v>
                </c:pt>
                <c:pt idx="13">
                  <c:v>4480</c:v>
                </c:pt>
                <c:pt idx="14">
                  <c:v>1760</c:v>
                </c:pt>
                <c:pt idx="15">
                  <c:v>1800</c:v>
                </c:pt>
              </c:numCache>
            </c:numRef>
          </c:val>
        </c:ser>
        <c:gapWidth val="75"/>
        <c:overlap val="-25"/>
        <c:axId val="84175488"/>
        <c:axId val="84177280"/>
      </c:barChart>
      <c:catAx>
        <c:axId val="84175488"/>
        <c:scaling>
          <c:orientation val="minMax"/>
        </c:scaling>
        <c:axPos val="b"/>
        <c:majorTickMark val="none"/>
        <c:tickLblPos val="nextTo"/>
        <c:crossAx val="84177280"/>
        <c:crosses val="autoZero"/>
        <c:auto val="1"/>
        <c:lblAlgn val="ctr"/>
        <c:lblOffset val="100"/>
      </c:catAx>
      <c:valAx>
        <c:axId val="84177280"/>
        <c:scaling>
          <c:orientation val="minMax"/>
        </c:scaling>
        <c:axPos val="l"/>
        <c:majorGridlines/>
        <c:numFmt formatCode="General" sourceLinked="1"/>
        <c:majorTickMark val="none"/>
        <c:tickLblPos val="nextTo"/>
        <c:spPr>
          <a:ln w="9525">
            <a:noFill/>
          </a:ln>
        </c:spPr>
        <c:txPr>
          <a:bodyPr/>
          <a:lstStyle/>
          <a:p>
            <a:pPr>
              <a:defRPr>
                <a:solidFill>
                  <a:srgbClr val="663300"/>
                </a:solidFill>
              </a:defRPr>
            </a:pPr>
            <a:endParaRPr lang="en-US"/>
          </a:p>
        </c:txPr>
        <c:crossAx val="84175488"/>
        <c:crosses val="autoZero"/>
        <c:crossBetween val="between"/>
      </c:valAx>
    </c:plotArea>
    <c:legend>
      <c:legendPos val="b"/>
      <c:layout>
        <c:manualLayout>
          <c:xMode val="edge"/>
          <c:yMode val="edge"/>
          <c:x val="0.39494993681345453"/>
          <c:y val="7.3776564236163814E-2"/>
          <c:w val="0.32892716535433197"/>
          <c:h val="0.10966793144354053"/>
        </c:manualLayout>
      </c:layout>
      <c:txPr>
        <a:bodyPr/>
        <a:lstStyle/>
        <a:p>
          <a:pPr>
            <a:defRPr>
              <a:solidFill>
                <a:srgbClr val="663300"/>
              </a:solidFill>
            </a:defRPr>
          </a:pPr>
          <a:endParaRPr lang="en-US"/>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0"/>
          <c:order val="0"/>
          <c:tx>
            <c:v>Well Spaced</c:v>
          </c:tx>
          <c:spPr>
            <a:solidFill>
              <a:schemeClr val="accent6">
                <a:lumMod val="50000"/>
              </a:schemeClr>
            </a:solidFill>
          </c:spPr>
          <c:dPt>
            <c:idx val="8"/>
            <c:spPr>
              <a:solidFill>
                <a:schemeClr val="accent6">
                  <a:lumMod val="50000"/>
                </a:schemeClr>
              </a:solidFill>
              <a:effectLst>
                <a:glow rad="228600">
                  <a:schemeClr val="accent5">
                    <a:satMod val="175000"/>
                    <a:alpha val="40000"/>
                  </a:schemeClr>
                </a:glow>
              </a:effectLst>
            </c:spPr>
          </c:dPt>
          <c:dPt>
            <c:idx val="10"/>
            <c:spPr>
              <a:solidFill>
                <a:schemeClr val="accent6">
                  <a:lumMod val="50000"/>
                </a:schemeClr>
              </a:solidFill>
              <a:effectLst>
                <a:glow rad="228600">
                  <a:schemeClr val="accent5">
                    <a:satMod val="175000"/>
                    <a:alpha val="40000"/>
                  </a:schemeClr>
                </a:glow>
              </a:effectLst>
            </c:spPr>
          </c:dPt>
          <c:dPt>
            <c:idx val="14"/>
            <c:spPr>
              <a:solidFill>
                <a:schemeClr val="accent6">
                  <a:lumMod val="50000"/>
                </a:schemeClr>
              </a:solidFill>
              <a:effectLst>
                <a:glow rad="228600">
                  <a:schemeClr val="accent5">
                    <a:satMod val="175000"/>
                    <a:alpha val="40000"/>
                  </a:schemeClr>
                </a:glow>
              </a:effectLst>
            </c:spPr>
          </c:dPt>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Sheet1!$E$2:$E$17</c:f>
              <c:numCache>
                <c:formatCode>General</c:formatCode>
                <c:ptCount val="16"/>
                <c:pt idx="0">
                  <c:v>1440</c:v>
                </c:pt>
                <c:pt idx="1">
                  <c:v>1140</c:v>
                </c:pt>
                <c:pt idx="2">
                  <c:v>1120</c:v>
                </c:pt>
                <c:pt idx="3">
                  <c:v>1140</c:v>
                </c:pt>
                <c:pt idx="4">
                  <c:v>860</c:v>
                </c:pt>
                <c:pt idx="5">
                  <c:v>1120</c:v>
                </c:pt>
                <c:pt idx="6">
                  <c:v>1320</c:v>
                </c:pt>
                <c:pt idx="7">
                  <c:v>860</c:v>
                </c:pt>
                <c:pt idx="8">
                  <c:v>820</c:v>
                </c:pt>
                <c:pt idx="9">
                  <c:v>1060</c:v>
                </c:pt>
                <c:pt idx="10">
                  <c:v>740</c:v>
                </c:pt>
                <c:pt idx="11">
                  <c:v>740</c:v>
                </c:pt>
                <c:pt idx="12">
                  <c:v>1240</c:v>
                </c:pt>
                <c:pt idx="13">
                  <c:v>1240</c:v>
                </c:pt>
                <c:pt idx="14">
                  <c:v>1000</c:v>
                </c:pt>
                <c:pt idx="15">
                  <c:v>1020</c:v>
                </c:pt>
              </c:numCache>
            </c:numRef>
          </c:val>
        </c:ser>
        <c:dLbls>
          <c:showVal val="1"/>
        </c:dLbls>
        <c:gapWidth val="75"/>
        <c:axId val="84210048"/>
        <c:axId val="84211584"/>
      </c:barChart>
      <c:catAx>
        <c:axId val="84210048"/>
        <c:scaling>
          <c:orientation val="minMax"/>
        </c:scaling>
        <c:axPos val="b"/>
        <c:majorTickMark val="none"/>
        <c:tickLblPos val="nextTo"/>
        <c:crossAx val="84211584"/>
        <c:crosses val="autoZero"/>
        <c:auto val="1"/>
        <c:lblAlgn val="ctr"/>
        <c:lblOffset val="100"/>
      </c:catAx>
      <c:valAx>
        <c:axId val="84211584"/>
        <c:scaling>
          <c:orientation val="minMax"/>
        </c:scaling>
        <c:axPos val="l"/>
        <c:numFmt formatCode="General" sourceLinked="1"/>
        <c:majorTickMark val="none"/>
        <c:tickLblPos val="nextTo"/>
        <c:crossAx val="84210048"/>
        <c:crosses val="autoZero"/>
        <c:crossBetween val="between"/>
      </c:valAx>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0"/>
          <c:order val="0"/>
          <c:tx>
            <c:v>% L3 of TC</c:v>
          </c:tx>
          <c:spPr>
            <a:solidFill>
              <a:schemeClr val="accent6">
                <a:lumMod val="50000"/>
              </a:schemeClr>
            </a:solidFill>
          </c:spPr>
          <c:dPt>
            <c:idx val="3"/>
            <c:spPr>
              <a:solidFill>
                <a:schemeClr val="accent6">
                  <a:lumMod val="50000"/>
                </a:schemeClr>
              </a:solidFill>
              <a:effectLst>
                <a:glow rad="228600">
                  <a:schemeClr val="accent1">
                    <a:satMod val="175000"/>
                    <a:alpha val="40000"/>
                  </a:schemeClr>
                </a:glow>
              </a:effectLst>
            </c:spPr>
          </c:dPt>
          <c:dPt>
            <c:idx val="8"/>
            <c:spPr>
              <a:solidFill>
                <a:schemeClr val="accent6">
                  <a:lumMod val="50000"/>
                </a:schemeClr>
              </a:solidFill>
              <a:effectLst>
                <a:glow rad="228600">
                  <a:schemeClr val="accent5">
                    <a:satMod val="175000"/>
                    <a:alpha val="40000"/>
                  </a:schemeClr>
                </a:glow>
              </a:effectLst>
            </c:spPr>
          </c:dPt>
          <c:dPt>
            <c:idx val="9"/>
            <c:spPr>
              <a:solidFill>
                <a:schemeClr val="accent6">
                  <a:lumMod val="50000"/>
                </a:schemeClr>
              </a:solidFill>
              <a:effectLst>
                <a:glow rad="228600">
                  <a:schemeClr val="accent1">
                    <a:satMod val="175000"/>
                    <a:alpha val="40000"/>
                  </a:schemeClr>
                </a:glow>
              </a:effectLst>
            </c:spPr>
          </c:dPt>
          <c:dPt>
            <c:idx val="10"/>
            <c:spPr>
              <a:solidFill>
                <a:schemeClr val="accent6">
                  <a:lumMod val="50000"/>
                </a:schemeClr>
              </a:solidFill>
              <a:effectLst>
                <a:glow rad="228600">
                  <a:schemeClr val="accent5">
                    <a:satMod val="175000"/>
                    <a:alpha val="40000"/>
                  </a:schemeClr>
                </a:glow>
              </a:effectLst>
            </c:spPr>
          </c:dPt>
          <c:dPt>
            <c:idx val="11"/>
            <c:spPr>
              <a:solidFill>
                <a:schemeClr val="accent6">
                  <a:lumMod val="50000"/>
                </a:schemeClr>
              </a:solidFill>
              <a:effectLst>
                <a:glow rad="228600">
                  <a:schemeClr val="accent1">
                    <a:satMod val="175000"/>
                    <a:alpha val="40000"/>
                  </a:schemeClr>
                </a:glow>
              </a:effectLst>
            </c:spPr>
          </c:dPt>
          <c:dPt>
            <c:idx val="14"/>
            <c:spPr>
              <a:solidFill>
                <a:schemeClr val="accent6">
                  <a:lumMod val="50000"/>
                </a:schemeClr>
              </a:solidFill>
              <a:effectLst>
                <a:glow rad="228600">
                  <a:schemeClr val="accent5">
                    <a:satMod val="175000"/>
                    <a:alpha val="40000"/>
                  </a:schemeClr>
                </a:glow>
              </a:effectLst>
            </c:spPr>
          </c:dPt>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Sheet1!$H$2:$H$17</c:f>
              <c:numCache>
                <c:formatCode>General</c:formatCode>
                <c:ptCount val="16"/>
                <c:pt idx="0">
                  <c:v>84</c:v>
                </c:pt>
                <c:pt idx="1">
                  <c:v>65</c:v>
                </c:pt>
                <c:pt idx="2">
                  <c:v>89</c:v>
                </c:pt>
                <c:pt idx="3">
                  <c:v>11</c:v>
                </c:pt>
                <c:pt idx="4">
                  <c:v>46</c:v>
                </c:pt>
                <c:pt idx="5">
                  <c:v>73</c:v>
                </c:pt>
                <c:pt idx="6">
                  <c:v>70</c:v>
                </c:pt>
                <c:pt idx="7">
                  <c:v>70</c:v>
                </c:pt>
                <c:pt idx="8">
                  <c:v>51</c:v>
                </c:pt>
                <c:pt idx="9">
                  <c:v>45</c:v>
                </c:pt>
                <c:pt idx="10">
                  <c:v>32</c:v>
                </c:pt>
                <c:pt idx="11">
                  <c:v>47</c:v>
                </c:pt>
                <c:pt idx="12">
                  <c:v>71</c:v>
                </c:pt>
                <c:pt idx="13">
                  <c:v>68</c:v>
                </c:pt>
                <c:pt idx="14">
                  <c:v>36</c:v>
                </c:pt>
                <c:pt idx="15">
                  <c:v>75</c:v>
                </c:pt>
              </c:numCache>
            </c:numRef>
          </c:val>
        </c:ser>
        <c:dLbls>
          <c:showVal val="1"/>
        </c:dLbls>
        <c:gapWidth val="75"/>
        <c:axId val="84276352"/>
        <c:axId val="84278272"/>
      </c:barChart>
      <c:catAx>
        <c:axId val="84276352"/>
        <c:scaling>
          <c:orientation val="minMax"/>
        </c:scaling>
        <c:axPos val="b"/>
        <c:title>
          <c:tx>
            <c:rich>
              <a:bodyPr/>
              <a:lstStyle/>
              <a:p>
                <a:pPr>
                  <a:defRPr/>
                </a:pPr>
                <a:r>
                  <a:rPr lang="en-CA" dirty="0"/>
                  <a:t>Blue Glow = planting to &gt;</a:t>
                </a:r>
                <a:r>
                  <a:rPr lang="en-CA" dirty="0" smtClean="0"/>
                  <a:t>2200 </a:t>
                </a:r>
                <a:r>
                  <a:rPr lang="en-CA" dirty="0"/>
                  <a:t>stems/ha   Green Glow = Spacing</a:t>
                </a:r>
              </a:p>
            </c:rich>
          </c:tx>
          <c:layout/>
        </c:title>
        <c:majorTickMark val="none"/>
        <c:tickLblPos val="nextTo"/>
        <c:crossAx val="84278272"/>
        <c:crosses val="autoZero"/>
        <c:auto val="1"/>
        <c:lblAlgn val="ctr"/>
        <c:lblOffset val="100"/>
      </c:catAx>
      <c:valAx>
        <c:axId val="84278272"/>
        <c:scaling>
          <c:orientation val="minMax"/>
        </c:scaling>
        <c:axPos val="l"/>
        <c:numFmt formatCode="General" sourceLinked="1"/>
        <c:majorTickMark val="none"/>
        <c:tickLblPos val="nextTo"/>
        <c:crossAx val="84276352"/>
        <c:crosses val="autoZero"/>
        <c:crossBetween val="between"/>
      </c:valAx>
    </c:plotArea>
    <c:plotVisOnly val="1"/>
  </c:chart>
  <c:txPr>
    <a:bodyPr/>
    <a:lstStyle/>
    <a:p>
      <a:pPr>
        <a:defRPr>
          <a:solidFill>
            <a:srgbClr val="663300"/>
          </a:solidFill>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0"/>
          <c:order val="0"/>
          <c:tx>
            <c:v>% L3 of WS</c:v>
          </c:tx>
          <c:spPr>
            <a:solidFill>
              <a:schemeClr val="accent6">
                <a:lumMod val="50000"/>
              </a:schemeClr>
            </a:solidFill>
          </c:spPr>
          <c:dPt>
            <c:idx val="3"/>
            <c:spPr>
              <a:solidFill>
                <a:schemeClr val="accent6">
                  <a:lumMod val="50000"/>
                </a:schemeClr>
              </a:solidFill>
              <a:effectLst>
                <a:glow rad="228600">
                  <a:schemeClr val="accent1">
                    <a:satMod val="175000"/>
                    <a:alpha val="40000"/>
                  </a:schemeClr>
                </a:glow>
              </a:effectLst>
            </c:spPr>
          </c:dPt>
          <c:dPt>
            <c:idx val="8"/>
            <c:spPr>
              <a:solidFill>
                <a:schemeClr val="accent6">
                  <a:lumMod val="50000"/>
                </a:schemeClr>
              </a:solidFill>
              <a:effectLst>
                <a:glow rad="228600">
                  <a:schemeClr val="accent5">
                    <a:satMod val="175000"/>
                    <a:alpha val="40000"/>
                  </a:schemeClr>
                </a:glow>
              </a:effectLst>
            </c:spPr>
          </c:dPt>
          <c:dPt>
            <c:idx val="9"/>
            <c:spPr>
              <a:solidFill>
                <a:schemeClr val="accent6">
                  <a:lumMod val="50000"/>
                </a:schemeClr>
              </a:solidFill>
              <a:effectLst>
                <a:glow rad="228600">
                  <a:schemeClr val="accent1">
                    <a:satMod val="175000"/>
                    <a:alpha val="40000"/>
                  </a:schemeClr>
                </a:glow>
              </a:effectLst>
            </c:spPr>
          </c:dPt>
          <c:dPt>
            <c:idx val="10"/>
            <c:spPr>
              <a:solidFill>
                <a:schemeClr val="accent6">
                  <a:lumMod val="50000"/>
                </a:schemeClr>
              </a:solidFill>
              <a:effectLst>
                <a:glow rad="228600">
                  <a:schemeClr val="accent5">
                    <a:satMod val="175000"/>
                    <a:alpha val="40000"/>
                  </a:schemeClr>
                </a:glow>
              </a:effectLst>
            </c:spPr>
          </c:dPt>
          <c:dPt>
            <c:idx val="11"/>
            <c:spPr>
              <a:solidFill>
                <a:schemeClr val="accent6">
                  <a:lumMod val="50000"/>
                </a:schemeClr>
              </a:solidFill>
              <a:effectLst>
                <a:glow rad="228600">
                  <a:schemeClr val="accent1">
                    <a:satMod val="175000"/>
                    <a:alpha val="40000"/>
                  </a:schemeClr>
                </a:glow>
              </a:effectLst>
            </c:spPr>
          </c:dPt>
          <c:dPt>
            <c:idx val="14"/>
            <c:spPr>
              <a:solidFill>
                <a:schemeClr val="accent6">
                  <a:lumMod val="50000"/>
                </a:schemeClr>
              </a:solidFill>
              <a:effectLst>
                <a:glow rad="228600">
                  <a:schemeClr val="accent5">
                    <a:satMod val="175000"/>
                    <a:alpha val="40000"/>
                  </a:schemeClr>
                </a:glow>
              </a:effectLst>
            </c:spPr>
          </c:dPt>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Sheet1!$I$2:$I$17</c:f>
              <c:numCache>
                <c:formatCode>General</c:formatCode>
                <c:ptCount val="16"/>
                <c:pt idx="0">
                  <c:v>60</c:v>
                </c:pt>
                <c:pt idx="1">
                  <c:v>25</c:v>
                </c:pt>
                <c:pt idx="2">
                  <c:v>73</c:v>
                </c:pt>
                <c:pt idx="3">
                  <c:v>7</c:v>
                </c:pt>
                <c:pt idx="4">
                  <c:v>44</c:v>
                </c:pt>
                <c:pt idx="5">
                  <c:v>55</c:v>
                </c:pt>
                <c:pt idx="6">
                  <c:v>36</c:v>
                </c:pt>
                <c:pt idx="7">
                  <c:v>51</c:v>
                </c:pt>
                <c:pt idx="8">
                  <c:v>15</c:v>
                </c:pt>
                <c:pt idx="9">
                  <c:v>4</c:v>
                </c:pt>
                <c:pt idx="10">
                  <c:v>11</c:v>
                </c:pt>
                <c:pt idx="11">
                  <c:v>24</c:v>
                </c:pt>
                <c:pt idx="12">
                  <c:v>34</c:v>
                </c:pt>
                <c:pt idx="13">
                  <c:v>44</c:v>
                </c:pt>
                <c:pt idx="14">
                  <c:v>14</c:v>
                </c:pt>
                <c:pt idx="15">
                  <c:v>53</c:v>
                </c:pt>
              </c:numCache>
            </c:numRef>
          </c:val>
        </c:ser>
        <c:dLbls>
          <c:showVal val="1"/>
        </c:dLbls>
        <c:gapWidth val="75"/>
        <c:axId val="84321408"/>
        <c:axId val="84323328"/>
      </c:barChart>
      <c:catAx>
        <c:axId val="84321408"/>
        <c:scaling>
          <c:orientation val="minMax"/>
        </c:scaling>
        <c:axPos val="b"/>
        <c:title>
          <c:tx>
            <c:rich>
              <a:bodyPr/>
              <a:lstStyle/>
              <a:p>
                <a:pPr>
                  <a:defRPr/>
                </a:pPr>
                <a:r>
                  <a:rPr lang="en-CA" dirty="0"/>
                  <a:t>Blue Glow = planted to </a:t>
                </a:r>
                <a:r>
                  <a:rPr lang="en-CA" dirty="0" smtClean="0"/>
                  <a:t>2200 </a:t>
                </a:r>
                <a:r>
                  <a:rPr lang="en-CA" dirty="0"/>
                  <a:t>stems/ha or greater    Green Glow = Spacing    </a:t>
                </a:r>
              </a:p>
            </c:rich>
          </c:tx>
          <c:layout>
            <c:manualLayout>
              <c:xMode val="edge"/>
              <c:yMode val="edge"/>
              <c:x val="0.17850369398269683"/>
              <c:y val="0.90995441191189574"/>
            </c:manualLayout>
          </c:layout>
        </c:title>
        <c:majorTickMark val="none"/>
        <c:tickLblPos val="nextTo"/>
        <c:crossAx val="84323328"/>
        <c:crosses val="autoZero"/>
        <c:auto val="1"/>
        <c:lblAlgn val="ctr"/>
        <c:lblOffset val="100"/>
      </c:catAx>
      <c:valAx>
        <c:axId val="84323328"/>
        <c:scaling>
          <c:orientation val="minMax"/>
        </c:scaling>
        <c:axPos val="l"/>
        <c:numFmt formatCode="General" sourceLinked="1"/>
        <c:majorTickMark val="none"/>
        <c:tickLblPos val="nextTo"/>
        <c:crossAx val="84321408"/>
        <c:crosses val="autoZero"/>
        <c:crossBetween val="between"/>
      </c:valAx>
    </c:plotArea>
    <c:plotVisOnly val="1"/>
  </c:chart>
  <c:txPr>
    <a:bodyPr/>
    <a:lstStyle/>
    <a:p>
      <a:pPr>
        <a:defRPr>
          <a:solidFill>
            <a:srgbClr val="663300"/>
          </a:solidFill>
        </a:defRPr>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0"/>
          <c:order val="0"/>
          <c:tx>
            <c:v># L1 stems/ha</c:v>
          </c:tx>
          <c:spPr>
            <a:solidFill>
              <a:schemeClr val="accent6">
                <a:lumMod val="50000"/>
              </a:schemeClr>
            </a:solidFill>
          </c:spPr>
          <c:dPt>
            <c:idx val="3"/>
            <c:spPr>
              <a:solidFill>
                <a:schemeClr val="accent6">
                  <a:lumMod val="50000"/>
                </a:schemeClr>
              </a:solidFill>
              <a:effectLst>
                <a:glow rad="228600">
                  <a:schemeClr val="accent1">
                    <a:satMod val="175000"/>
                    <a:alpha val="40000"/>
                  </a:schemeClr>
                </a:glow>
              </a:effectLst>
            </c:spPr>
          </c:dPt>
          <c:dPt>
            <c:idx val="8"/>
            <c:spPr>
              <a:solidFill>
                <a:schemeClr val="accent6">
                  <a:lumMod val="50000"/>
                </a:schemeClr>
              </a:solidFill>
              <a:effectLst>
                <a:glow rad="139700">
                  <a:schemeClr val="accent5">
                    <a:satMod val="175000"/>
                    <a:alpha val="40000"/>
                  </a:schemeClr>
                </a:glow>
              </a:effectLst>
            </c:spPr>
          </c:dPt>
          <c:dPt>
            <c:idx val="9"/>
            <c:spPr>
              <a:solidFill>
                <a:schemeClr val="accent6">
                  <a:lumMod val="50000"/>
                </a:schemeClr>
              </a:solidFill>
              <a:effectLst>
                <a:glow rad="228600">
                  <a:schemeClr val="accent1">
                    <a:satMod val="175000"/>
                    <a:alpha val="40000"/>
                  </a:schemeClr>
                </a:glow>
              </a:effectLst>
            </c:spPr>
          </c:dPt>
          <c:dPt>
            <c:idx val="10"/>
            <c:spPr>
              <a:solidFill>
                <a:schemeClr val="accent6">
                  <a:lumMod val="50000"/>
                </a:schemeClr>
              </a:solidFill>
              <a:effectLst>
                <a:glow rad="139700">
                  <a:schemeClr val="accent5">
                    <a:satMod val="175000"/>
                    <a:alpha val="40000"/>
                  </a:schemeClr>
                </a:glow>
              </a:effectLst>
            </c:spPr>
          </c:dPt>
          <c:dPt>
            <c:idx val="11"/>
            <c:spPr>
              <a:solidFill>
                <a:schemeClr val="accent6">
                  <a:lumMod val="50000"/>
                </a:schemeClr>
              </a:solidFill>
              <a:effectLst>
                <a:glow rad="228600">
                  <a:schemeClr val="accent1">
                    <a:satMod val="175000"/>
                    <a:alpha val="40000"/>
                  </a:schemeClr>
                </a:glow>
              </a:effectLst>
            </c:spPr>
          </c:dPt>
          <c:dPt>
            <c:idx val="13"/>
            <c:spPr>
              <a:solidFill>
                <a:schemeClr val="accent6">
                  <a:lumMod val="50000"/>
                </a:schemeClr>
              </a:solidFill>
              <a:effectLst/>
            </c:spPr>
          </c:dPt>
          <c:dPt>
            <c:idx val="14"/>
            <c:spPr>
              <a:solidFill>
                <a:schemeClr val="accent6">
                  <a:lumMod val="50000"/>
                </a:schemeClr>
              </a:solidFill>
              <a:effectLst>
                <a:glow rad="139700">
                  <a:schemeClr val="accent5">
                    <a:satMod val="175000"/>
                    <a:alpha val="40000"/>
                  </a:schemeClr>
                </a:glow>
              </a:effectLst>
            </c:spPr>
          </c:dPt>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Sheet1!$V$2:$V$17</c:f>
              <c:numCache>
                <c:formatCode>General</c:formatCode>
                <c:ptCount val="16"/>
                <c:pt idx="0">
                  <c:v>40</c:v>
                </c:pt>
                <c:pt idx="1">
                  <c:v>360</c:v>
                </c:pt>
                <c:pt idx="2">
                  <c:v>0</c:v>
                </c:pt>
                <c:pt idx="3">
                  <c:v>580</c:v>
                </c:pt>
                <c:pt idx="4">
                  <c:v>80</c:v>
                </c:pt>
                <c:pt idx="5">
                  <c:v>200</c:v>
                </c:pt>
                <c:pt idx="6">
                  <c:v>220</c:v>
                </c:pt>
                <c:pt idx="7">
                  <c:v>260</c:v>
                </c:pt>
                <c:pt idx="8">
                  <c:v>560</c:v>
                </c:pt>
                <c:pt idx="9">
                  <c:v>520</c:v>
                </c:pt>
                <c:pt idx="10">
                  <c:v>340</c:v>
                </c:pt>
                <c:pt idx="11">
                  <c:v>500</c:v>
                </c:pt>
                <c:pt idx="12">
                  <c:v>200</c:v>
                </c:pt>
                <c:pt idx="13">
                  <c:v>340</c:v>
                </c:pt>
                <c:pt idx="14">
                  <c:v>440</c:v>
                </c:pt>
                <c:pt idx="15">
                  <c:v>60</c:v>
                </c:pt>
              </c:numCache>
            </c:numRef>
          </c:val>
        </c:ser>
        <c:dLbls>
          <c:showVal val="1"/>
        </c:dLbls>
        <c:gapWidth val="75"/>
        <c:axId val="84377600"/>
        <c:axId val="84379520"/>
      </c:barChart>
      <c:catAx>
        <c:axId val="84377600"/>
        <c:scaling>
          <c:orientation val="minMax"/>
        </c:scaling>
        <c:axPos val="b"/>
        <c:title>
          <c:tx>
            <c:rich>
              <a:bodyPr/>
              <a:lstStyle/>
              <a:p>
                <a:pPr>
                  <a:defRPr/>
                </a:pPr>
                <a:r>
                  <a:rPr lang="en-CA" sz="1600" dirty="0" smtClean="0">
                    <a:solidFill>
                      <a:srgbClr val="663300"/>
                    </a:solidFill>
                  </a:rPr>
                  <a:t>Green glow = Spaced  Blue Glow = planted to 2200 or greater stems/ha</a:t>
                </a:r>
                <a:endParaRPr lang="en-CA" sz="1600" dirty="0">
                  <a:solidFill>
                    <a:srgbClr val="663300"/>
                  </a:solidFill>
                </a:endParaRPr>
              </a:p>
            </c:rich>
          </c:tx>
          <c:layout/>
        </c:title>
        <c:majorTickMark val="none"/>
        <c:tickLblPos val="nextTo"/>
        <c:crossAx val="84379520"/>
        <c:crosses val="autoZero"/>
        <c:auto val="1"/>
        <c:lblAlgn val="ctr"/>
        <c:lblOffset val="100"/>
      </c:catAx>
      <c:valAx>
        <c:axId val="84379520"/>
        <c:scaling>
          <c:orientation val="minMax"/>
        </c:scaling>
        <c:axPos val="l"/>
        <c:numFmt formatCode="General" sourceLinked="1"/>
        <c:majorTickMark val="none"/>
        <c:tickLblPos val="nextTo"/>
        <c:crossAx val="84377600"/>
        <c:crosses val="autoZero"/>
        <c:crossBetween val="between"/>
      </c:valAx>
    </c:plotArea>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0"/>
          <c:order val="0"/>
          <c:tx>
            <c:v>%of WS that are L1</c:v>
          </c:tx>
          <c:spPr>
            <a:solidFill>
              <a:schemeClr val="accent6">
                <a:lumMod val="50000"/>
              </a:schemeClr>
            </a:solidFill>
          </c:spPr>
          <c:dPt>
            <c:idx val="3"/>
            <c:spPr>
              <a:solidFill>
                <a:schemeClr val="accent6">
                  <a:lumMod val="50000"/>
                </a:schemeClr>
              </a:solidFill>
              <a:effectLst>
                <a:glow rad="228600">
                  <a:schemeClr val="accent1">
                    <a:satMod val="175000"/>
                    <a:alpha val="40000"/>
                  </a:schemeClr>
                </a:glow>
              </a:effectLst>
            </c:spPr>
          </c:dPt>
          <c:dPt>
            <c:idx val="8"/>
            <c:spPr>
              <a:solidFill>
                <a:schemeClr val="accent6">
                  <a:lumMod val="50000"/>
                </a:schemeClr>
              </a:solidFill>
              <a:effectLst>
                <a:glow rad="228600">
                  <a:schemeClr val="accent5">
                    <a:satMod val="175000"/>
                    <a:alpha val="40000"/>
                  </a:schemeClr>
                </a:glow>
              </a:effectLst>
            </c:spPr>
          </c:dPt>
          <c:dPt>
            <c:idx val="9"/>
            <c:spPr>
              <a:solidFill>
                <a:schemeClr val="accent6">
                  <a:lumMod val="50000"/>
                </a:schemeClr>
              </a:solidFill>
              <a:effectLst>
                <a:glow rad="228600">
                  <a:schemeClr val="accent1">
                    <a:satMod val="175000"/>
                    <a:alpha val="40000"/>
                  </a:schemeClr>
                </a:glow>
              </a:effectLst>
            </c:spPr>
          </c:dPt>
          <c:dPt>
            <c:idx val="10"/>
            <c:spPr>
              <a:solidFill>
                <a:schemeClr val="accent6">
                  <a:lumMod val="50000"/>
                </a:schemeClr>
              </a:solidFill>
              <a:effectLst>
                <a:glow rad="228600">
                  <a:schemeClr val="accent5">
                    <a:satMod val="175000"/>
                    <a:alpha val="40000"/>
                  </a:schemeClr>
                </a:glow>
              </a:effectLst>
            </c:spPr>
          </c:dPt>
          <c:dPt>
            <c:idx val="11"/>
            <c:spPr>
              <a:solidFill>
                <a:schemeClr val="accent6">
                  <a:lumMod val="50000"/>
                </a:schemeClr>
              </a:solidFill>
              <a:effectLst>
                <a:glow rad="228600">
                  <a:schemeClr val="accent1">
                    <a:satMod val="175000"/>
                    <a:alpha val="40000"/>
                  </a:schemeClr>
                </a:glow>
              </a:effectLst>
            </c:spPr>
          </c:dPt>
          <c:dPt>
            <c:idx val="14"/>
            <c:spPr>
              <a:solidFill>
                <a:schemeClr val="accent6">
                  <a:lumMod val="50000"/>
                </a:schemeClr>
              </a:solidFill>
              <a:effectLst>
                <a:glow rad="228600">
                  <a:schemeClr val="accent5">
                    <a:satMod val="175000"/>
                    <a:alpha val="40000"/>
                  </a:schemeClr>
                </a:glow>
              </a:effectLst>
            </c:spPr>
          </c:dPt>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Sheet1!$W$2:$W$17</c:f>
              <c:numCache>
                <c:formatCode>0.00</c:formatCode>
                <c:ptCount val="16"/>
                <c:pt idx="0">
                  <c:v>2.7777777777777897</c:v>
                </c:pt>
                <c:pt idx="1">
                  <c:v>31.578947368421026</c:v>
                </c:pt>
                <c:pt idx="2">
                  <c:v>0</c:v>
                </c:pt>
                <c:pt idx="3">
                  <c:v>50.877192982456151</c:v>
                </c:pt>
                <c:pt idx="4">
                  <c:v>9.3023255813953494</c:v>
                </c:pt>
                <c:pt idx="5">
                  <c:v>17.857142857142829</c:v>
                </c:pt>
                <c:pt idx="6">
                  <c:v>16.666666666666664</c:v>
                </c:pt>
                <c:pt idx="7">
                  <c:v>30.232558139534881</c:v>
                </c:pt>
                <c:pt idx="8">
                  <c:v>68.292682926829258</c:v>
                </c:pt>
                <c:pt idx="9">
                  <c:v>49.056603773584904</c:v>
                </c:pt>
                <c:pt idx="10">
                  <c:v>45.945945945946008</c:v>
                </c:pt>
                <c:pt idx="11">
                  <c:v>67.567567567567565</c:v>
                </c:pt>
                <c:pt idx="12">
                  <c:v>16.129032258064516</c:v>
                </c:pt>
                <c:pt idx="13">
                  <c:v>27.419354838709676</c:v>
                </c:pt>
                <c:pt idx="14">
                  <c:v>44</c:v>
                </c:pt>
                <c:pt idx="15">
                  <c:v>5.8823529411764675</c:v>
                </c:pt>
              </c:numCache>
            </c:numRef>
          </c:val>
        </c:ser>
        <c:dLbls>
          <c:showVal val="1"/>
        </c:dLbls>
        <c:gapWidth val="75"/>
        <c:axId val="84434944"/>
        <c:axId val="84436864"/>
      </c:barChart>
      <c:catAx>
        <c:axId val="84434944"/>
        <c:scaling>
          <c:orientation val="minMax"/>
        </c:scaling>
        <c:axPos val="b"/>
        <c:title>
          <c:tx>
            <c:rich>
              <a:bodyPr/>
              <a:lstStyle/>
              <a:p>
                <a:pPr>
                  <a:defRPr/>
                </a:pPr>
                <a:r>
                  <a:rPr lang="en-CA" sz="1600" dirty="0" smtClean="0">
                    <a:solidFill>
                      <a:srgbClr val="663300"/>
                    </a:solidFill>
                  </a:rPr>
                  <a:t>Green Glow = Spaced   Blue Glow = planted to 2200 stems/ha or greater</a:t>
                </a:r>
                <a:endParaRPr lang="en-CA" sz="1600" dirty="0">
                  <a:solidFill>
                    <a:srgbClr val="663300"/>
                  </a:solidFill>
                </a:endParaRPr>
              </a:p>
            </c:rich>
          </c:tx>
          <c:layout/>
        </c:title>
        <c:majorTickMark val="none"/>
        <c:tickLblPos val="nextTo"/>
        <c:crossAx val="84436864"/>
        <c:crosses val="autoZero"/>
        <c:auto val="1"/>
        <c:lblAlgn val="ctr"/>
        <c:lblOffset val="100"/>
      </c:catAx>
      <c:valAx>
        <c:axId val="84436864"/>
        <c:scaling>
          <c:orientation val="minMax"/>
        </c:scaling>
        <c:axPos val="l"/>
        <c:numFmt formatCode="0.00" sourceLinked="1"/>
        <c:majorTickMark val="none"/>
        <c:tickLblPos val="nextTo"/>
        <c:crossAx val="84434944"/>
        <c:crosses val="autoZero"/>
        <c:crossBetween val="between"/>
      </c:valAx>
    </c:plotArea>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CA"/>
  <c:chart>
    <c:title>
      <c:layout/>
    </c:title>
    <c:plotArea>
      <c:layout/>
      <c:barChart>
        <c:barDir val="col"/>
        <c:grouping val="clustered"/>
        <c:ser>
          <c:idx val="0"/>
          <c:order val="0"/>
          <c:tx>
            <c:v>L1 Avg DBH</c:v>
          </c:tx>
          <c:spPr>
            <a:solidFill>
              <a:schemeClr val="accent5">
                <a:lumMod val="75000"/>
              </a:schemeClr>
            </a:solidFill>
          </c:spPr>
          <c:dPt>
            <c:idx val="3"/>
            <c:spPr>
              <a:solidFill>
                <a:schemeClr val="accent5">
                  <a:lumMod val="75000"/>
                </a:schemeClr>
              </a:solidFill>
              <a:effectLst>
                <a:glow rad="228600">
                  <a:schemeClr val="accent1">
                    <a:satMod val="175000"/>
                    <a:alpha val="40000"/>
                  </a:schemeClr>
                </a:glow>
              </a:effectLst>
            </c:spPr>
          </c:dPt>
          <c:dPt>
            <c:idx val="8"/>
            <c:spPr>
              <a:solidFill>
                <a:schemeClr val="accent5">
                  <a:lumMod val="75000"/>
                </a:schemeClr>
              </a:solidFill>
              <a:effectLst>
                <a:glow rad="228600">
                  <a:schemeClr val="accent6">
                    <a:satMod val="175000"/>
                    <a:alpha val="40000"/>
                  </a:schemeClr>
                </a:glow>
              </a:effectLst>
            </c:spPr>
          </c:dPt>
          <c:dPt>
            <c:idx val="9"/>
            <c:spPr>
              <a:solidFill>
                <a:schemeClr val="accent5">
                  <a:lumMod val="75000"/>
                </a:schemeClr>
              </a:solidFill>
              <a:effectLst>
                <a:glow rad="228600">
                  <a:schemeClr val="accent1">
                    <a:satMod val="175000"/>
                    <a:alpha val="40000"/>
                  </a:schemeClr>
                </a:glow>
              </a:effectLst>
            </c:spPr>
          </c:dPt>
          <c:dPt>
            <c:idx val="10"/>
            <c:spPr>
              <a:solidFill>
                <a:schemeClr val="accent5">
                  <a:lumMod val="75000"/>
                </a:schemeClr>
              </a:solidFill>
              <a:effectLst>
                <a:glow rad="228600">
                  <a:schemeClr val="accent5">
                    <a:satMod val="175000"/>
                    <a:alpha val="40000"/>
                  </a:schemeClr>
                </a:glow>
              </a:effectLst>
            </c:spPr>
          </c:dPt>
          <c:dPt>
            <c:idx val="11"/>
            <c:spPr>
              <a:solidFill>
                <a:schemeClr val="accent5">
                  <a:lumMod val="75000"/>
                </a:schemeClr>
              </a:solidFill>
              <a:effectLst>
                <a:glow rad="228600">
                  <a:schemeClr val="accent1">
                    <a:satMod val="175000"/>
                    <a:alpha val="40000"/>
                  </a:schemeClr>
                </a:glow>
              </a:effectLst>
            </c:spPr>
          </c:dPt>
          <c:dPt>
            <c:idx val="14"/>
            <c:spPr>
              <a:solidFill>
                <a:schemeClr val="accent5">
                  <a:lumMod val="75000"/>
                </a:schemeClr>
              </a:solidFill>
              <a:effectLst>
                <a:glow rad="228600">
                  <a:schemeClr val="accent5">
                    <a:satMod val="175000"/>
                    <a:alpha val="40000"/>
                  </a:schemeClr>
                </a:glow>
              </a:effectLst>
            </c:spPr>
          </c:dPt>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Sheet1!$T$2:$T$17</c:f>
              <c:numCache>
                <c:formatCode>General</c:formatCode>
                <c:ptCount val="16"/>
                <c:pt idx="0">
                  <c:v>12.8</c:v>
                </c:pt>
                <c:pt idx="1">
                  <c:v>15.8</c:v>
                </c:pt>
                <c:pt idx="2">
                  <c:v>0</c:v>
                </c:pt>
                <c:pt idx="3">
                  <c:v>14.8</c:v>
                </c:pt>
                <c:pt idx="4">
                  <c:v>13.4</c:v>
                </c:pt>
                <c:pt idx="5">
                  <c:v>15.5</c:v>
                </c:pt>
                <c:pt idx="6">
                  <c:v>15</c:v>
                </c:pt>
                <c:pt idx="7">
                  <c:v>15.9</c:v>
                </c:pt>
                <c:pt idx="8">
                  <c:v>17</c:v>
                </c:pt>
                <c:pt idx="9">
                  <c:v>14.5</c:v>
                </c:pt>
                <c:pt idx="10">
                  <c:v>15.5</c:v>
                </c:pt>
                <c:pt idx="11">
                  <c:v>16.399999999999999</c:v>
                </c:pt>
                <c:pt idx="12">
                  <c:v>16.5</c:v>
                </c:pt>
                <c:pt idx="13">
                  <c:v>15.3</c:v>
                </c:pt>
                <c:pt idx="14">
                  <c:v>16.899999999999999</c:v>
                </c:pt>
                <c:pt idx="15">
                  <c:v>15.6</c:v>
                </c:pt>
              </c:numCache>
            </c:numRef>
          </c:val>
        </c:ser>
        <c:axId val="84480768"/>
        <c:axId val="84482304"/>
      </c:barChart>
      <c:catAx>
        <c:axId val="84480768"/>
        <c:scaling>
          <c:orientation val="minMax"/>
        </c:scaling>
        <c:axPos val="b"/>
        <c:majorTickMark val="none"/>
        <c:tickLblPos val="nextTo"/>
        <c:crossAx val="84482304"/>
        <c:crosses val="autoZero"/>
        <c:auto val="1"/>
        <c:lblAlgn val="ctr"/>
        <c:lblOffset val="100"/>
      </c:catAx>
      <c:valAx>
        <c:axId val="84482304"/>
        <c:scaling>
          <c:orientation val="minMax"/>
        </c:scaling>
        <c:axPos val="l"/>
        <c:majorGridlines/>
        <c:title>
          <c:tx>
            <c:rich>
              <a:bodyPr/>
              <a:lstStyle/>
              <a:p>
                <a:pPr>
                  <a:defRPr/>
                </a:pPr>
                <a:r>
                  <a:rPr lang="en-CA"/>
                  <a:t>Cm Dbh</a:t>
                </a:r>
              </a:p>
            </c:rich>
          </c:tx>
          <c:layout/>
        </c:title>
        <c:numFmt formatCode="General" sourceLinked="1"/>
        <c:majorTickMark val="none"/>
        <c:tickLblPos val="nextTo"/>
        <c:crossAx val="84480768"/>
        <c:crosses val="autoZero"/>
        <c:crossBetween val="between"/>
      </c:valAx>
      <c:dTable>
        <c:showHorzBorder val="1"/>
        <c:showVertBorder val="1"/>
        <c:showOutline val="1"/>
        <c:showKeys val="1"/>
      </c:dTable>
    </c:plotArea>
    <c:plotVisOnly val="1"/>
  </c:chart>
  <c:txPr>
    <a:bodyPr/>
    <a:lstStyle/>
    <a:p>
      <a:pPr>
        <a:defRPr>
          <a:solidFill>
            <a:srgbClr val="663300"/>
          </a:solidFill>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CA"/>
  <c:style val="34"/>
  <c:chart>
    <c:title>
      <c:tx>
        <c:rich>
          <a:bodyPr/>
          <a:lstStyle/>
          <a:p>
            <a:pPr>
              <a:defRPr/>
            </a:pPr>
            <a:r>
              <a:rPr lang="en-CA" dirty="0" smtClean="0">
                <a:solidFill>
                  <a:srgbClr val="663300"/>
                </a:solidFill>
              </a:rPr>
              <a:t>Total Stems/ha by Layer</a:t>
            </a:r>
            <a:endParaRPr lang="en-CA" dirty="0">
              <a:solidFill>
                <a:srgbClr val="663300"/>
              </a:solidFill>
            </a:endParaRPr>
          </a:p>
        </c:rich>
      </c:tx>
      <c:layout/>
    </c:title>
    <c:plotArea>
      <c:layout/>
      <c:barChart>
        <c:barDir val="col"/>
        <c:grouping val="stacked"/>
        <c:ser>
          <c:idx val="0"/>
          <c:order val="0"/>
          <c:tx>
            <c:v>L3</c:v>
          </c:tx>
          <c:spPr>
            <a:solidFill>
              <a:schemeClr val="accent5">
                <a:lumMod val="50000"/>
              </a:schemeClr>
            </a:solidFill>
          </c:spPr>
          <c:cat>
            <c:strRef>
              <c:f>Sheet2!$A$6:$A$16</c:f>
              <c:strCache>
                <c:ptCount val="11"/>
                <c:pt idx="0">
                  <c:v>PL2000-2</c:v>
                </c:pt>
                <c:pt idx="2">
                  <c:v>PL4444-2</c:v>
                </c:pt>
                <c:pt idx="4">
                  <c:v>Nat2000-7</c:v>
                </c:pt>
                <c:pt idx="6">
                  <c:v>Nat4444-7</c:v>
                </c:pt>
                <c:pt idx="8">
                  <c:v>Nat6132-10</c:v>
                </c:pt>
                <c:pt idx="10">
                  <c:v>SDM</c:v>
                </c:pt>
              </c:strCache>
            </c:strRef>
          </c:cat>
          <c:val>
            <c:numRef>
              <c:f>Sheet2!$Z$6:$Z$16</c:f>
              <c:numCache>
                <c:formatCode>General</c:formatCode>
                <c:ptCount val="11"/>
                <c:pt idx="0">
                  <c:v>302</c:v>
                </c:pt>
                <c:pt idx="2">
                  <c:v>1398</c:v>
                </c:pt>
                <c:pt idx="4">
                  <c:v>587</c:v>
                </c:pt>
                <c:pt idx="6">
                  <c:v>1587</c:v>
                </c:pt>
                <c:pt idx="8">
                  <c:v>2283</c:v>
                </c:pt>
                <c:pt idx="10">
                  <c:v>3860</c:v>
                </c:pt>
              </c:numCache>
            </c:numRef>
          </c:val>
        </c:ser>
        <c:ser>
          <c:idx val="1"/>
          <c:order val="1"/>
          <c:tx>
            <c:v>L2</c:v>
          </c:tx>
          <c:spPr>
            <a:solidFill>
              <a:schemeClr val="accent5">
                <a:lumMod val="60000"/>
                <a:lumOff val="40000"/>
              </a:schemeClr>
            </a:solidFill>
            <a:ln>
              <a:solidFill>
                <a:srgbClr val="663300"/>
              </a:solidFill>
            </a:ln>
          </c:spPr>
          <c:cat>
            <c:strRef>
              <c:f>Sheet2!$A$6:$A$16</c:f>
              <c:strCache>
                <c:ptCount val="11"/>
                <c:pt idx="0">
                  <c:v>PL2000-2</c:v>
                </c:pt>
                <c:pt idx="2">
                  <c:v>PL4444-2</c:v>
                </c:pt>
                <c:pt idx="4">
                  <c:v>Nat2000-7</c:v>
                </c:pt>
                <c:pt idx="6">
                  <c:v>Nat4444-7</c:v>
                </c:pt>
                <c:pt idx="8">
                  <c:v>Nat6132-10</c:v>
                </c:pt>
                <c:pt idx="10">
                  <c:v>SDM</c:v>
                </c:pt>
              </c:strCache>
            </c:strRef>
          </c:cat>
          <c:val>
            <c:numRef>
              <c:f>Sheet2!$AB$6:$AB$16</c:f>
              <c:numCache>
                <c:formatCode>General</c:formatCode>
                <c:ptCount val="11"/>
                <c:pt idx="0">
                  <c:v>586</c:v>
                </c:pt>
                <c:pt idx="2">
                  <c:v>1246</c:v>
                </c:pt>
                <c:pt idx="4">
                  <c:v>441</c:v>
                </c:pt>
                <c:pt idx="6">
                  <c:v>817</c:v>
                </c:pt>
                <c:pt idx="8">
                  <c:v>843</c:v>
                </c:pt>
                <c:pt idx="10">
                  <c:v>380</c:v>
                </c:pt>
              </c:numCache>
            </c:numRef>
          </c:val>
        </c:ser>
        <c:ser>
          <c:idx val="2"/>
          <c:order val="2"/>
          <c:tx>
            <c:v>L1</c:v>
          </c:tx>
          <c:spPr>
            <a:solidFill>
              <a:schemeClr val="accent5">
                <a:lumMod val="20000"/>
                <a:lumOff val="80000"/>
              </a:schemeClr>
            </a:solidFill>
            <a:ln>
              <a:solidFill>
                <a:srgbClr val="663300"/>
              </a:solidFill>
            </a:ln>
          </c:spPr>
          <c:cat>
            <c:strRef>
              <c:f>Sheet2!$A$6:$A$16</c:f>
              <c:strCache>
                <c:ptCount val="11"/>
                <c:pt idx="0">
                  <c:v>PL2000-2</c:v>
                </c:pt>
                <c:pt idx="2">
                  <c:v>PL4444-2</c:v>
                </c:pt>
                <c:pt idx="4">
                  <c:v>Nat2000-7</c:v>
                </c:pt>
                <c:pt idx="6">
                  <c:v>Nat4444-7</c:v>
                </c:pt>
                <c:pt idx="8">
                  <c:v>Nat6132-10</c:v>
                </c:pt>
                <c:pt idx="10">
                  <c:v>SDM</c:v>
                </c:pt>
              </c:strCache>
            </c:strRef>
          </c:cat>
          <c:val>
            <c:numRef>
              <c:f>Sheet2!$AD$6:$AD$16</c:f>
              <c:numCache>
                <c:formatCode>General</c:formatCode>
                <c:ptCount val="11"/>
                <c:pt idx="0">
                  <c:v>616</c:v>
                </c:pt>
                <c:pt idx="2">
                  <c:v>529</c:v>
                </c:pt>
                <c:pt idx="4">
                  <c:v>391</c:v>
                </c:pt>
                <c:pt idx="6">
                  <c:v>457</c:v>
                </c:pt>
                <c:pt idx="8">
                  <c:v>454</c:v>
                </c:pt>
                <c:pt idx="10">
                  <c:v>340</c:v>
                </c:pt>
              </c:numCache>
            </c:numRef>
          </c:val>
        </c:ser>
        <c:gapWidth val="95"/>
        <c:overlap val="100"/>
        <c:axId val="84707968"/>
        <c:axId val="84722048"/>
      </c:barChart>
      <c:catAx>
        <c:axId val="84707968"/>
        <c:scaling>
          <c:orientation val="minMax"/>
        </c:scaling>
        <c:axPos val="b"/>
        <c:majorTickMark val="none"/>
        <c:tickLblPos val="nextTo"/>
        <c:crossAx val="84722048"/>
        <c:crosses val="autoZero"/>
        <c:auto val="1"/>
        <c:lblAlgn val="ctr"/>
        <c:lblOffset val="100"/>
      </c:catAx>
      <c:valAx>
        <c:axId val="84722048"/>
        <c:scaling>
          <c:orientation val="minMax"/>
        </c:scaling>
        <c:axPos val="l"/>
        <c:majorGridlines/>
        <c:title>
          <c:tx>
            <c:rich>
              <a:bodyPr/>
              <a:lstStyle/>
              <a:p>
                <a:pPr>
                  <a:defRPr>
                    <a:solidFill>
                      <a:srgbClr val="663300"/>
                    </a:solidFill>
                  </a:defRPr>
                </a:pPr>
                <a:r>
                  <a:rPr lang="en-CA" dirty="0" smtClean="0">
                    <a:solidFill>
                      <a:srgbClr val="663300"/>
                    </a:solidFill>
                  </a:rPr>
                  <a:t># Stems/ha</a:t>
                </a:r>
                <a:endParaRPr lang="en-CA" dirty="0">
                  <a:solidFill>
                    <a:srgbClr val="663300"/>
                  </a:solidFill>
                </a:endParaRPr>
              </a:p>
            </c:rich>
          </c:tx>
          <c:layout/>
        </c:title>
        <c:numFmt formatCode="General" sourceLinked="1"/>
        <c:majorTickMark val="none"/>
        <c:tickLblPos val="nextTo"/>
        <c:crossAx val="84707968"/>
        <c:crosses val="autoZero"/>
        <c:crossBetween val="between"/>
      </c:valAx>
      <c:dTable>
        <c:showHorzBorder val="1"/>
        <c:showVertBorder val="1"/>
        <c:showOutline val="1"/>
        <c:showKeys val="1"/>
      </c:dTable>
      <c:spPr>
        <a:solidFill>
          <a:schemeClr val="accent6">
            <a:lumMod val="40000"/>
            <a:lumOff val="60000"/>
          </a:schemeClr>
        </a:solidFill>
        <a:ln w="25400" cap="flat" cmpd="sng" algn="ctr">
          <a:solidFill>
            <a:srgbClr val="663300"/>
          </a:solidFill>
          <a:prstDash val="solid"/>
        </a:ln>
        <a:effectLst/>
      </c:spPr>
    </c:plotArea>
    <c:plotVisOnly val="1"/>
  </c:chart>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CA"/>
  <c:style val="8"/>
  <c:chart>
    <c:plotArea>
      <c:layout/>
      <c:barChart>
        <c:barDir val="col"/>
        <c:grouping val="clustered"/>
        <c:ser>
          <c:idx val="0"/>
          <c:order val="0"/>
          <c:tx>
            <c:strRef>
              <c:f>Sheet1!$A$4</c:f>
              <c:strCache>
                <c:ptCount val="1"/>
                <c:pt idx="0">
                  <c:v>L1</c:v>
                </c:pt>
              </c:strCache>
            </c:strRef>
          </c:tx>
          <c:spPr>
            <a:solidFill>
              <a:schemeClr val="accent5">
                <a:lumMod val="50000"/>
              </a:schemeClr>
            </a:solidFill>
          </c:spPr>
          <c:cat>
            <c:strRef>
              <c:f>Sheet1!$B$3:$G$3</c:f>
              <c:strCache>
                <c:ptCount val="6"/>
                <c:pt idx="0">
                  <c:v>PL2000-2</c:v>
                </c:pt>
                <c:pt idx="1">
                  <c:v>PL4444-2</c:v>
                </c:pt>
                <c:pt idx="2">
                  <c:v>Nat2000-7</c:v>
                </c:pt>
                <c:pt idx="3">
                  <c:v>Nat4444-7</c:v>
                </c:pt>
                <c:pt idx="4">
                  <c:v>Nat6132-10</c:v>
                </c:pt>
                <c:pt idx="5">
                  <c:v>SDM</c:v>
                </c:pt>
              </c:strCache>
            </c:strRef>
          </c:cat>
          <c:val>
            <c:numRef>
              <c:f>Sheet1!$B$4:$G$4</c:f>
              <c:numCache>
                <c:formatCode>General</c:formatCode>
                <c:ptCount val="6"/>
                <c:pt idx="0">
                  <c:v>616</c:v>
                </c:pt>
                <c:pt idx="1">
                  <c:v>529</c:v>
                </c:pt>
                <c:pt idx="2">
                  <c:v>391</c:v>
                </c:pt>
                <c:pt idx="3">
                  <c:v>457</c:v>
                </c:pt>
                <c:pt idx="4">
                  <c:v>454</c:v>
                </c:pt>
                <c:pt idx="5">
                  <c:v>340</c:v>
                </c:pt>
              </c:numCache>
            </c:numRef>
          </c:val>
        </c:ser>
        <c:ser>
          <c:idx val="1"/>
          <c:order val="1"/>
          <c:tx>
            <c:strRef>
              <c:f>Sheet1!$A$5</c:f>
              <c:strCache>
                <c:ptCount val="1"/>
                <c:pt idx="0">
                  <c:v>L2</c:v>
                </c:pt>
              </c:strCache>
            </c:strRef>
          </c:tx>
          <c:spPr>
            <a:solidFill>
              <a:schemeClr val="accent5">
                <a:lumMod val="75000"/>
              </a:schemeClr>
            </a:solidFill>
          </c:spPr>
          <c:cat>
            <c:strRef>
              <c:f>Sheet1!$B$3:$G$3</c:f>
              <c:strCache>
                <c:ptCount val="6"/>
                <c:pt idx="0">
                  <c:v>PL2000-2</c:v>
                </c:pt>
                <c:pt idx="1">
                  <c:v>PL4444-2</c:v>
                </c:pt>
                <c:pt idx="2">
                  <c:v>Nat2000-7</c:v>
                </c:pt>
                <c:pt idx="3">
                  <c:v>Nat4444-7</c:v>
                </c:pt>
                <c:pt idx="4">
                  <c:v>Nat6132-10</c:v>
                </c:pt>
                <c:pt idx="5">
                  <c:v>SDM</c:v>
                </c:pt>
              </c:strCache>
            </c:strRef>
          </c:cat>
          <c:val>
            <c:numRef>
              <c:f>Sheet1!$B$5:$G$5</c:f>
              <c:numCache>
                <c:formatCode>General</c:formatCode>
                <c:ptCount val="6"/>
                <c:pt idx="0">
                  <c:v>586</c:v>
                </c:pt>
                <c:pt idx="1">
                  <c:v>1246</c:v>
                </c:pt>
                <c:pt idx="2">
                  <c:v>441</c:v>
                </c:pt>
                <c:pt idx="3">
                  <c:v>817</c:v>
                </c:pt>
                <c:pt idx="4">
                  <c:v>843</c:v>
                </c:pt>
                <c:pt idx="5">
                  <c:v>380</c:v>
                </c:pt>
              </c:numCache>
            </c:numRef>
          </c:val>
        </c:ser>
        <c:axId val="84561280"/>
        <c:axId val="98112256"/>
      </c:barChart>
      <c:catAx>
        <c:axId val="84561280"/>
        <c:scaling>
          <c:orientation val="minMax"/>
        </c:scaling>
        <c:axPos val="b"/>
        <c:tickLblPos val="nextTo"/>
        <c:crossAx val="98112256"/>
        <c:crosses val="autoZero"/>
        <c:auto val="1"/>
        <c:lblAlgn val="ctr"/>
        <c:lblOffset val="100"/>
      </c:catAx>
      <c:valAx>
        <c:axId val="98112256"/>
        <c:scaling>
          <c:orientation val="minMax"/>
        </c:scaling>
        <c:axPos val="l"/>
        <c:majorGridlines/>
        <c:numFmt formatCode="General" sourceLinked="1"/>
        <c:tickLblPos val="nextTo"/>
        <c:crossAx val="84561280"/>
        <c:crosses val="autoZero"/>
        <c:crossBetween val="between"/>
      </c:valAx>
    </c:plotArea>
    <c:legend>
      <c:legendPos val="r"/>
      <c:layout/>
    </c:legend>
    <c:plotVisOnly val="1"/>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CA"/>
  <c:chart>
    <c:autoTitleDeleted val="1"/>
    <c:plotArea>
      <c:layout/>
      <c:barChart>
        <c:barDir val="col"/>
        <c:grouping val="clustered"/>
        <c:ser>
          <c:idx val="0"/>
          <c:order val="0"/>
          <c:tx>
            <c:v>%TCwithDamage Live</c:v>
          </c:tx>
          <c:spPr>
            <a:solidFill>
              <a:schemeClr val="accent6">
                <a:lumMod val="50000"/>
              </a:schemeClr>
            </a:solidFill>
          </c:spPr>
          <c:cat>
            <c:strRef>
              <c:f>Sheet1!$A$2:$A$17</c:f>
              <c:strCache>
                <c:ptCount val="16"/>
                <c:pt idx="0">
                  <c:v>1</c:v>
                </c:pt>
                <c:pt idx="1">
                  <c:v>3</c:v>
                </c:pt>
                <c:pt idx="2">
                  <c:v>5</c:v>
                </c:pt>
                <c:pt idx="3">
                  <c:v>12</c:v>
                </c:pt>
                <c:pt idx="4">
                  <c:v>15B</c:v>
                </c:pt>
                <c:pt idx="5">
                  <c:v>20</c:v>
                </c:pt>
                <c:pt idx="6">
                  <c:v>21</c:v>
                </c:pt>
                <c:pt idx="7">
                  <c:v>23</c:v>
                </c:pt>
                <c:pt idx="8">
                  <c:v>24A</c:v>
                </c:pt>
                <c:pt idx="9">
                  <c:v>25</c:v>
                </c:pt>
                <c:pt idx="10">
                  <c:v>27</c:v>
                </c:pt>
                <c:pt idx="11">
                  <c:v>28</c:v>
                </c:pt>
                <c:pt idx="12">
                  <c:v>29</c:v>
                </c:pt>
                <c:pt idx="13">
                  <c:v>30A</c:v>
                </c:pt>
                <c:pt idx="14">
                  <c:v>31</c:v>
                </c:pt>
                <c:pt idx="15">
                  <c:v>15A</c:v>
                </c:pt>
              </c:strCache>
            </c:strRef>
          </c:cat>
          <c:val>
            <c:numRef>
              <c:f>Sheet1!$Q$2:$Q$17</c:f>
              <c:numCache>
                <c:formatCode>#,##0_ ;\-#,##0\ </c:formatCode>
                <c:ptCount val="16"/>
                <c:pt idx="0">
                  <c:v>0</c:v>
                </c:pt>
                <c:pt idx="1">
                  <c:v>0</c:v>
                </c:pt>
                <c:pt idx="2">
                  <c:v>36.63911845730027</c:v>
                </c:pt>
                <c:pt idx="3">
                  <c:v>14.285714285714286</c:v>
                </c:pt>
                <c:pt idx="4">
                  <c:v>21.929824561403507</c:v>
                </c:pt>
                <c:pt idx="5">
                  <c:v>4.6931407942238401</c:v>
                </c:pt>
                <c:pt idx="6">
                  <c:v>1.8691588785046727</c:v>
                </c:pt>
                <c:pt idx="7">
                  <c:v>27.049180327868854</c:v>
                </c:pt>
                <c:pt idx="8">
                  <c:v>24.509803921568633</c:v>
                </c:pt>
                <c:pt idx="9">
                  <c:v>9.1397849462365599</c:v>
                </c:pt>
                <c:pt idx="10">
                  <c:v>12.5</c:v>
                </c:pt>
                <c:pt idx="11">
                  <c:v>13.924050632911392</c:v>
                </c:pt>
                <c:pt idx="12">
                  <c:v>23.983739837398264</c:v>
                </c:pt>
                <c:pt idx="13">
                  <c:v>14.225941422594117</c:v>
                </c:pt>
                <c:pt idx="14">
                  <c:v>10.227272727272693</c:v>
                </c:pt>
                <c:pt idx="15">
                  <c:v>7.4829931972789119</c:v>
                </c:pt>
              </c:numCache>
            </c:numRef>
          </c:val>
        </c:ser>
        <c:dLbls>
          <c:showVal val="1"/>
        </c:dLbls>
        <c:gapWidth val="75"/>
        <c:axId val="84659584"/>
        <c:axId val="84747392"/>
      </c:barChart>
      <c:catAx>
        <c:axId val="84659584"/>
        <c:scaling>
          <c:orientation val="minMax"/>
        </c:scaling>
        <c:axPos val="b"/>
        <c:majorTickMark val="none"/>
        <c:tickLblPos val="nextTo"/>
        <c:crossAx val="84747392"/>
        <c:crosses val="autoZero"/>
        <c:auto val="1"/>
        <c:lblAlgn val="ctr"/>
        <c:lblOffset val="100"/>
      </c:catAx>
      <c:valAx>
        <c:axId val="84747392"/>
        <c:scaling>
          <c:orientation val="minMax"/>
        </c:scaling>
        <c:axPos val="l"/>
        <c:numFmt formatCode="#,##0_ ;\-#,##0\ " sourceLinked="1"/>
        <c:majorTickMark val="none"/>
        <c:tickLblPos val="nextTo"/>
        <c:crossAx val="84659584"/>
        <c:crosses val="autoZero"/>
        <c:crossBetween val="between"/>
      </c:valAx>
    </c:plotArea>
    <c:legend>
      <c:legendPos val="b"/>
      <c:layout/>
    </c:legend>
    <c:plotVisOnly val="1"/>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a:t>Total conifers by damage agent</a:t>
            </a:r>
          </a:p>
        </c:rich>
      </c:tx>
      <c:layout/>
      <c:overlay val="1"/>
    </c:title>
    <c:plotArea>
      <c:layout>
        <c:manualLayout>
          <c:layoutTarget val="inner"/>
          <c:xMode val="edge"/>
          <c:yMode val="edge"/>
          <c:x val="0.14524399155987919"/>
          <c:y val="0.12245106616574866"/>
          <c:w val="0.71252205239051158"/>
          <c:h val="0.75780659770469871"/>
        </c:manualLayout>
      </c:layout>
      <c:barChart>
        <c:barDir val="col"/>
        <c:grouping val="stacked"/>
        <c:ser>
          <c:idx val="0"/>
          <c:order val="0"/>
          <c:tx>
            <c:strRef>
              <c:f>Sheet1!$B$19</c:f>
              <c:strCache>
                <c:ptCount val="1"/>
                <c:pt idx="0">
                  <c:v>AB</c:v>
                </c:pt>
              </c:strCache>
            </c:strRef>
          </c:tx>
          <c:spPr>
            <a:solidFill>
              <a:srgbClr val="FF0000"/>
            </a:solidFill>
          </c:spPr>
          <c:cat>
            <c:strRef>
              <c:f>Sheet1!$C$17:$E$18</c:f>
              <c:strCache>
                <c:ptCount val="3"/>
                <c:pt idx="0">
                  <c:v>L1</c:v>
                </c:pt>
                <c:pt idx="1">
                  <c:v>L2</c:v>
                </c:pt>
                <c:pt idx="2">
                  <c:v>L3</c:v>
                </c:pt>
              </c:strCache>
            </c:strRef>
          </c:cat>
          <c:val>
            <c:numRef>
              <c:f>Sheet1!$C$19:$E$19</c:f>
              <c:numCache>
                <c:formatCode>General</c:formatCode>
                <c:ptCount val="3"/>
                <c:pt idx="0">
                  <c:v>220</c:v>
                </c:pt>
                <c:pt idx="1">
                  <c:v>120</c:v>
                </c:pt>
                <c:pt idx="2">
                  <c:v>0</c:v>
                </c:pt>
              </c:numCache>
            </c:numRef>
          </c:val>
        </c:ser>
        <c:ser>
          <c:idx val="1"/>
          <c:order val="1"/>
          <c:tx>
            <c:strRef>
              <c:f>Sheet1!$B$20</c:f>
              <c:strCache>
                <c:ptCount val="1"/>
                <c:pt idx="0">
                  <c:v>DSC</c:v>
                </c:pt>
              </c:strCache>
            </c:strRef>
          </c:tx>
          <c:spPr>
            <a:solidFill>
              <a:srgbClr val="FFC000"/>
            </a:solidFill>
          </c:spPr>
          <c:cat>
            <c:strRef>
              <c:f>Sheet1!$C$17:$E$18</c:f>
              <c:strCache>
                <c:ptCount val="3"/>
                <c:pt idx="0">
                  <c:v>L1</c:v>
                </c:pt>
                <c:pt idx="1">
                  <c:v>L2</c:v>
                </c:pt>
                <c:pt idx="2">
                  <c:v>L3</c:v>
                </c:pt>
              </c:strCache>
            </c:strRef>
          </c:cat>
          <c:val>
            <c:numRef>
              <c:f>Sheet1!$C$20:$E$20</c:f>
              <c:numCache>
                <c:formatCode>General</c:formatCode>
                <c:ptCount val="3"/>
                <c:pt idx="0">
                  <c:v>20</c:v>
                </c:pt>
                <c:pt idx="1">
                  <c:v>80</c:v>
                </c:pt>
                <c:pt idx="2">
                  <c:v>0</c:v>
                </c:pt>
              </c:numCache>
            </c:numRef>
          </c:val>
        </c:ser>
        <c:ser>
          <c:idx val="2"/>
          <c:order val="2"/>
          <c:tx>
            <c:strRef>
              <c:f>Sheet1!$B$21</c:f>
              <c:strCache>
                <c:ptCount val="1"/>
                <c:pt idx="0">
                  <c:v>ISQ</c:v>
                </c:pt>
              </c:strCache>
            </c:strRef>
          </c:tx>
          <c:spPr>
            <a:solidFill>
              <a:schemeClr val="accent6">
                <a:lumMod val="75000"/>
              </a:schemeClr>
            </a:solidFill>
          </c:spPr>
          <c:cat>
            <c:strRef>
              <c:f>Sheet1!$C$17:$E$18</c:f>
              <c:strCache>
                <c:ptCount val="3"/>
                <c:pt idx="0">
                  <c:v>L1</c:v>
                </c:pt>
                <c:pt idx="1">
                  <c:v>L2</c:v>
                </c:pt>
                <c:pt idx="2">
                  <c:v>L3</c:v>
                </c:pt>
              </c:strCache>
            </c:strRef>
          </c:cat>
          <c:val>
            <c:numRef>
              <c:f>Sheet1!$C$21:$E$21</c:f>
              <c:numCache>
                <c:formatCode>General</c:formatCode>
                <c:ptCount val="3"/>
                <c:pt idx="0">
                  <c:v>20</c:v>
                </c:pt>
                <c:pt idx="1">
                  <c:v>0</c:v>
                </c:pt>
                <c:pt idx="2">
                  <c:v>0</c:v>
                </c:pt>
              </c:numCache>
            </c:numRef>
          </c:val>
        </c:ser>
        <c:ser>
          <c:idx val="3"/>
          <c:order val="3"/>
          <c:tx>
            <c:strRef>
              <c:f>Sheet1!$B$22</c:f>
              <c:strCache>
                <c:ptCount val="1"/>
                <c:pt idx="0">
                  <c:v>NY</c:v>
                </c:pt>
              </c:strCache>
            </c:strRef>
          </c:tx>
          <c:cat>
            <c:strRef>
              <c:f>Sheet1!$C$17:$E$18</c:f>
              <c:strCache>
                <c:ptCount val="3"/>
                <c:pt idx="0">
                  <c:v>L1</c:v>
                </c:pt>
                <c:pt idx="1">
                  <c:v>L2</c:v>
                </c:pt>
                <c:pt idx="2">
                  <c:v>L3</c:v>
                </c:pt>
              </c:strCache>
            </c:strRef>
          </c:cat>
          <c:val>
            <c:numRef>
              <c:f>Sheet1!$C$22:$E$22</c:f>
              <c:numCache>
                <c:formatCode>General</c:formatCode>
                <c:ptCount val="3"/>
                <c:pt idx="0">
                  <c:v>0</c:v>
                </c:pt>
                <c:pt idx="1">
                  <c:v>0</c:v>
                </c:pt>
                <c:pt idx="2">
                  <c:v>60</c:v>
                </c:pt>
              </c:numCache>
            </c:numRef>
          </c:val>
        </c:ser>
        <c:ser>
          <c:idx val="4"/>
          <c:order val="4"/>
          <c:tx>
            <c:strRef>
              <c:f>Sheet1!$B$23</c:f>
              <c:strCache>
                <c:ptCount val="1"/>
                <c:pt idx="0">
                  <c:v>Healthy</c:v>
                </c:pt>
              </c:strCache>
            </c:strRef>
          </c:tx>
          <c:spPr>
            <a:solidFill>
              <a:srgbClr val="00B050"/>
            </a:solidFill>
          </c:spPr>
          <c:cat>
            <c:strRef>
              <c:f>Sheet1!$C$17:$E$18</c:f>
              <c:strCache>
                <c:ptCount val="3"/>
                <c:pt idx="0">
                  <c:v>L1</c:v>
                </c:pt>
                <c:pt idx="1">
                  <c:v>L2</c:v>
                </c:pt>
                <c:pt idx="2">
                  <c:v>L3</c:v>
                </c:pt>
              </c:strCache>
            </c:strRef>
          </c:cat>
          <c:val>
            <c:numRef>
              <c:f>Sheet1!$C$23:$E$23</c:f>
              <c:numCache>
                <c:formatCode>General</c:formatCode>
                <c:ptCount val="3"/>
                <c:pt idx="0">
                  <c:v>80</c:v>
                </c:pt>
                <c:pt idx="1">
                  <c:v>600</c:v>
                </c:pt>
                <c:pt idx="2">
                  <c:v>920</c:v>
                </c:pt>
              </c:numCache>
            </c:numRef>
          </c:val>
        </c:ser>
        <c:overlap val="100"/>
        <c:axId val="98113024"/>
        <c:axId val="98114560"/>
      </c:barChart>
      <c:catAx>
        <c:axId val="98113024"/>
        <c:scaling>
          <c:orientation val="minMax"/>
        </c:scaling>
        <c:axPos val="b"/>
        <c:tickLblPos val="nextTo"/>
        <c:crossAx val="98114560"/>
        <c:crosses val="autoZero"/>
        <c:auto val="1"/>
        <c:lblAlgn val="ctr"/>
        <c:lblOffset val="100"/>
      </c:catAx>
      <c:valAx>
        <c:axId val="98114560"/>
        <c:scaling>
          <c:orientation val="minMax"/>
        </c:scaling>
        <c:axPos val="l"/>
        <c:majorGridlines/>
        <c:numFmt formatCode="General" sourceLinked="1"/>
        <c:tickLblPos val="nextTo"/>
        <c:crossAx val="98113024"/>
        <c:crosses val="autoZero"/>
        <c:crossBetween val="between"/>
      </c:valAx>
    </c:plotArea>
    <c:legend>
      <c:legendPos val="r"/>
      <c:layout/>
    </c:legend>
    <c:plotVisOnly val="1"/>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CA"/>
              <a:t>Breakdown of Damage Agents</a:t>
            </a:r>
          </a:p>
        </c:rich>
      </c:tx>
      <c:layout/>
      <c:overlay val="1"/>
    </c:title>
    <c:plotArea>
      <c:layout/>
      <c:barChart>
        <c:barDir val="col"/>
        <c:grouping val="stacked"/>
        <c:ser>
          <c:idx val="0"/>
          <c:order val="0"/>
          <c:tx>
            <c:strRef>
              <c:f>Sheet1!$B$19</c:f>
              <c:strCache>
                <c:ptCount val="1"/>
                <c:pt idx="0">
                  <c:v>AB</c:v>
                </c:pt>
              </c:strCache>
            </c:strRef>
          </c:tx>
          <c:spPr>
            <a:solidFill>
              <a:srgbClr val="FF0000"/>
            </a:solidFill>
          </c:spPr>
          <c:cat>
            <c:strRef>
              <c:f>Sheet1!$C$18:$E$18</c:f>
              <c:strCache>
                <c:ptCount val="3"/>
                <c:pt idx="0">
                  <c:v>L1</c:v>
                </c:pt>
                <c:pt idx="1">
                  <c:v>L2</c:v>
                </c:pt>
                <c:pt idx="2">
                  <c:v>L3</c:v>
                </c:pt>
              </c:strCache>
            </c:strRef>
          </c:cat>
          <c:val>
            <c:numRef>
              <c:f>Sheet1!$C$19:$E$19</c:f>
              <c:numCache>
                <c:formatCode>General</c:formatCode>
                <c:ptCount val="3"/>
                <c:pt idx="0">
                  <c:v>220</c:v>
                </c:pt>
                <c:pt idx="1">
                  <c:v>120</c:v>
                </c:pt>
                <c:pt idx="2">
                  <c:v>0</c:v>
                </c:pt>
              </c:numCache>
            </c:numRef>
          </c:val>
        </c:ser>
        <c:ser>
          <c:idx val="1"/>
          <c:order val="1"/>
          <c:tx>
            <c:strRef>
              <c:f>Sheet1!$B$20</c:f>
              <c:strCache>
                <c:ptCount val="1"/>
                <c:pt idx="0">
                  <c:v>DSC</c:v>
                </c:pt>
              </c:strCache>
            </c:strRef>
          </c:tx>
          <c:spPr>
            <a:solidFill>
              <a:srgbClr val="FFC000"/>
            </a:solidFill>
          </c:spPr>
          <c:cat>
            <c:strRef>
              <c:f>Sheet1!$C$18:$E$18</c:f>
              <c:strCache>
                <c:ptCount val="3"/>
                <c:pt idx="0">
                  <c:v>L1</c:v>
                </c:pt>
                <c:pt idx="1">
                  <c:v>L2</c:v>
                </c:pt>
                <c:pt idx="2">
                  <c:v>L3</c:v>
                </c:pt>
              </c:strCache>
            </c:strRef>
          </c:cat>
          <c:val>
            <c:numRef>
              <c:f>Sheet1!$C$20:$E$20</c:f>
              <c:numCache>
                <c:formatCode>General</c:formatCode>
                <c:ptCount val="3"/>
                <c:pt idx="0">
                  <c:v>20</c:v>
                </c:pt>
                <c:pt idx="1">
                  <c:v>80</c:v>
                </c:pt>
                <c:pt idx="2">
                  <c:v>0</c:v>
                </c:pt>
              </c:numCache>
            </c:numRef>
          </c:val>
        </c:ser>
        <c:ser>
          <c:idx val="2"/>
          <c:order val="2"/>
          <c:tx>
            <c:strRef>
              <c:f>Sheet1!$B$21</c:f>
              <c:strCache>
                <c:ptCount val="1"/>
                <c:pt idx="0">
                  <c:v>ISQ</c:v>
                </c:pt>
              </c:strCache>
            </c:strRef>
          </c:tx>
          <c:spPr>
            <a:solidFill>
              <a:schemeClr val="accent6">
                <a:lumMod val="75000"/>
              </a:schemeClr>
            </a:solidFill>
          </c:spPr>
          <c:cat>
            <c:strRef>
              <c:f>Sheet1!$C$18:$E$18</c:f>
              <c:strCache>
                <c:ptCount val="3"/>
                <c:pt idx="0">
                  <c:v>L1</c:v>
                </c:pt>
                <c:pt idx="1">
                  <c:v>L2</c:v>
                </c:pt>
                <c:pt idx="2">
                  <c:v>L3</c:v>
                </c:pt>
              </c:strCache>
            </c:strRef>
          </c:cat>
          <c:val>
            <c:numRef>
              <c:f>Sheet1!$C$21:$E$21</c:f>
              <c:numCache>
                <c:formatCode>General</c:formatCode>
                <c:ptCount val="3"/>
                <c:pt idx="0">
                  <c:v>20</c:v>
                </c:pt>
                <c:pt idx="1">
                  <c:v>0</c:v>
                </c:pt>
                <c:pt idx="2">
                  <c:v>0</c:v>
                </c:pt>
              </c:numCache>
            </c:numRef>
          </c:val>
        </c:ser>
        <c:ser>
          <c:idx val="3"/>
          <c:order val="3"/>
          <c:tx>
            <c:strRef>
              <c:f>Sheet1!$B$22</c:f>
              <c:strCache>
                <c:ptCount val="1"/>
                <c:pt idx="0">
                  <c:v>NY</c:v>
                </c:pt>
              </c:strCache>
            </c:strRef>
          </c:tx>
          <c:cat>
            <c:strRef>
              <c:f>Sheet1!$C$18:$E$18</c:f>
              <c:strCache>
                <c:ptCount val="3"/>
                <c:pt idx="0">
                  <c:v>L1</c:v>
                </c:pt>
                <c:pt idx="1">
                  <c:v>L2</c:v>
                </c:pt>
                <c:pt idx="2">
                  <c:v>L3</c:v>
                </c:pt>
              </c:strCache>
            </c:strRef>
          </c:cat>
          <c:val>
            <c:numRef>
              <c:f>Sheet1!$C$22:$E$22</c:f>
              <c:numCache>
                <c:formatCode>General</c:formatCode>
                <c:ptCount val="3"/>
                <c:pt idx="0">
                  <c:v>0</c:v>
                </c:pt>
                <c:pt idx="1">
                  <c:v>0</c:v>
                </c:pt>
                <c:pt idx="2">
                  <c:v>60</c:v>
                </c:pt>
              </c:numCache>
            </c:numRef>
          </c:val>
        </c:ser>
        <c:overlap val="100"/>
        <c:axId val="126279040"/>
        <c:axId val="126765696"/>
      </c:barChart>
      <c:catAx>
        <c:axId val="126279040"/>
        <c:scaling>
          <c:orientation val="minMax"/>
        </c:scaling>
        <c:axPos val="b"/>
        <c:tickLblPos val="nextTo"/>
        <c:crossAx val="126765696"/>
        <c:crosses val="autoZero"/>
        <c:auto val="1"/>
        <c:lblAlgn val="ctr"/>
        <c:lblOffset val="100"/>
      </c:catAx>
      <c:valAx>
        <c:axId val="126765696"/>
        <c:scaling>
          <c:orientation val="minMax"/>
        </c:scaling>
        <c:axPos val="l"/>
        <c:majorGridlines/>
        <c:numFmt formatCode="General" sourceLinked="1"/>
        <c:tickLblPos val="nextTo"/>
        <c:crossAx val="126279040"/>
        <c:crosses val="autoZero"/>
        <c:crossBetween val="between"/>
      </c:valAx>
    </c:plotArea>
    <c:legend>
      <c:legendPos val="r"/>
      <c:layout/>
    </c:legend>
    <c:plotVisOnly val="1"/>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a:t>Dead Stems by Damage Agent</a:t>
            </a:r>
          </a:p>
        </c:rich>
      </c:tx>
      <c:layout/>
      <c:overlay val="1"/>
    </c:title>
    <c:plotArea>
      <c:layout/>
      <c:barChart>
        <c:barDir val="col"/>
        <c:grouping val="stacked"/>
        <c:ser>
          <c:idx val="0"/>
          <c:order val="0"/>
          <c:tx>
            <c:strRef>
              <c:f>Sheet1!$X$19</c:f>
              <c:strCache>
                <c:ptCount val="1"/>
                <c:pt idx="0">
                  <c:v>AB</c:v>
                </c:pt>
              </c:strCache>
            </c:strRef>
          </c:tx>
          <c:spPr>
            <a:solidFill>
              <a:srgbClr val="FF0000"/>
            </a:solidFill>
          </c:spPr>
          <c:cat>
            <c:strRef>
              <c:f>Sheet1!$Y$18:$AA$18</c:f>
              <c:strCache>
                <c:ptCount val="3"/>
                <c:pt idx="0">
                  <c:v>L1</c:v>
                </c:pt>
                <c:pt idx="1">
                  <c:v>L2</c:v>
                </c:pt>
                <c:pt idx="2">
                  <c:v>L3</c:v>
                </c:pt>
              </c:strCache>
            </c:strRef>
          </c:cat>
          <c:val>
            <c:numRef>
              <c:f>Sheet1!$Y$19:$AA$19</c:f>
              <c:numCache>
                <c:formatCode>General</c:formatCode>
                <c:ptCount val="3"/>
                <c:pt idx="0">
                  <c:v>0</c:v>
                </c:pt>
                <c:pt idx="1">
                  <c:v>80</c:v>
                </c:pt>
                <c:pt idx="2">
                  <c:v>0</c:v>
                </c:pt>
              </c:numCache>
            </c:numRef>
          </c:val>
        </c:ser>
        <c:ser>
          <c:idx val="1"/>
          <c:order val="1"/>
          <c:tx>
            <c:strRef>
              <c:f>Sheet1!$X$20</c:f>
              <c:strCache>
                <c:ptCount val="1"/>
                <c:pt idx="0">
                  <c:v>Unknown</c:v>
                </c:pt>
              </c:strCache>
            </c:strRef>
          </c:tx>
          <c:spPr>
            <a:solidFill>
              <a:schemeClr val="bg2">
                <a:lumMod val="90000"/>
              </a:schemeClr>
            </a:solidFill>
          </c:spPr>
          <c:cat>
            <c:strRef>
              <c:f>Sheet1!$Y$18:$AA$18</c:f>
              <c:strCache>
                <c:ptCount val="3"/>
                <c:pt idx="0">
                  <c:v>L1</c:v>
                </c:pt>
                <c:pt idx="1">
                  <c:v>L2</c:v>
                </c:pt>
                <c:pt idx="2">
                  <c:v>L3</c:v>
                </c:pt>
              </c:strCache>
            </c:strRef>
          </c:cat>
          <c:val>
            <c:numRef>
              <c:f>Sheet1!$Y$20:$AA$20</c:f>
              <c:numCache>
                <c:formatCode>General</c:formatCode>
                <c:ptCount val="3"/>
                <c:pt idx="0">
                  <c:v>0</c:v>
                </c:pt>
                <c:pt idx="1">
                  <c:v>20</c:v>
                </c:pt>
                <c:pt idx="2">
                  <c:v>0</c:v>
                </c:pt>
              </c:numCache>
            </c:numRef>
          </c:val>
        </c:ser>
        <c:overlap val="100"/>
        <c:axId val="109136128"/>
        <c:axId val="109219200"/>
      </c:barChart>
      <c:catAx>
        <c:axId val="109136128"/>
        <c:scaling>
          <c:orientation val="minMax"/>
        </c:scaling>
        <c:axPos val="b"/>
        <c:tickLblPos val="nextTo"/>
        <c:crossAx val="109219200"/>
        <c:crosses val="autoZero"/>
        <c:auto val="1"/>
        <c:lblAlgn val="ctr"/>
        <c:lblOffset val="100"/>
      </c:catAx>
      <c:valAx>
        <c:axId val="109219200"/>
        <c:scaling>
          <c:orientation val="minMax"/>
        </c:scaling>
        <c:axPos val="l"/>
        <c:majorGridlines/>
        <c:numFmt formatCode="General" sourceLinked="1"/>
        <c:tickLblPos val="nextTo"/>
        <c:crossAx val="109136128"/>
        <c:crosses val="autoZero"/>
        <c:crossBetween val="between"/>
      </c:valAx>
    </c:plotArea>
    <c:legend>
      <c:legendPos val="r"/>
      <c:layout/>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7DED05E-80EC-492B-9C73-2BFA1B9A3F0F}" type="datetimeFigureOut">
              <a:rPr lang="en-CA" smtClean="0"/>
              <a:t>2013-10-28</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881E2DE-83F6-483E-B33B-67DD41EEE5A5}" type="slidenum">
              <a:rPr lang="en-CA" smtClean="0"/>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2783198-455D-485F-BFA0-351636D2A8FE}" type="datetimeFigureOut">
              <a:rPr lang="en-US" smtClean="0"/>
              <a:pPr/>
              <a:t>10/28/2013</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78FA9E9-9C7B-4FB3-8D9A-02B8093A040A}"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is the average age at </a:t>
            </a:r>
            <a:r>
              <a:rPr lang="en-CA" dirty="0" err="1" smtClean="0"/>
              <a:t>dbh</a:t>
            </a:r>
            <a:r>
              <a:rPr lang="en-CA" dirty="0" smtClean="0"/>
              <a:t> from the GI trees – one per plot.  For Pli a breast height age of 20 equates to a total age of around 26.</a:t>
            </a:r>
          </a:p>
          <a:p>
            <a:r>
              <a:rPr lang="en-CA" dirty="0" smtClean="0"/>
              <a:t>Would like to “throw out” SDM#5 as it is really not old enough for a true reflective post free growing analysis.  Would be a good one to redo in five years as it had a high amount of rust.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is interesting – Unit #5 had the same disturbance year as 15 A and 15B – but because it was left for natural – the stand age is 4 – 6 years younger. Unit 5 and 15A and 15B were our only appraisal blocks.</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Only had one block where the deciduous was really still an issue. Mostly </a:t>
            </a:r>
            <a:r>
              <a:rPr lang="en-CA" dirty="0" err="1" smtClean="0"/>
              <a:t>decid</a:t>
            </a:r>
            <a:r>
              <a:rPr lang="en-CA" dirty="0" smtClean="0"/>
              <a:t> was scattered enough to provide some diversity without </a:t>
            </a:r>
            <a:r>
              <a:rPr lang="en-CA" dirty="0" err="1" smtClean="0"/>
              <a:t>alot</a:t>
            </a:r>
            <a:r>
              <a:rPr lang="en-CA" dirty="0" smtClean="0"/>
              <a:t> of competition.  Would like to track the </a:t>
            </a:r>
            <a:r>
              <a:rPr lang="en-CA" dirty="0" err="1" smtClean="0"/>
              <a:t>decid</a:t>
            </a:r>
            <a:r>
              <a:rPr lang="en-CA" dirty="0" smtClean="0"/>
              <a:t> competition somehow. Could show it on the cards by calling it FG on the left side of the card, but not on the right where we are supposed to track FG how it was done at the time of the previous survey.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As per previous slide notes – would like to track whether a tree meets our FG definition. Easy to do on the left and right side of the card.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Great example of how there is a mix of large planted trees and thrifty naturals.  About 1500 stems/ha of deciduous – but scattered in the stand. A really diverse stand with some ht and </a:t>
            </a:r>
            <a:r>
              <a:rPr lang="en-CA" dirty="0" err="1" smtClean="0"/>
              <a:t>diam</a:t>
            </a:r>
            <a:r>
              <a:rPr lang="en-CA" dirty="0" smtClean="0"/>
              <a:t> variation.  But not really what we are modelling in the Golden TSA. Unfortunately the bears loved the big Lw and Pli!</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Only 740 WS trees.  This Pli spacing looks awful and is almost NSR.  Would definitely not space Pli down to this low density.  Think we may have underestimated the Pli rust in this block.  Not too much L4 understory.  We tracked L4 in the comments – just a number tally.  Would recommend an understory retention clause in a Pli spacing contract. Not a resilient stand.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Consequences of early spacing to a low density – the quality in this block was terrible.  Would not totally rule out Pli spacing as a treatment as we have walked some really nice spaced Pli in other areas.</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is obviously an “uncapped” WS number – but would not change the results of the lower stocking as there were no plots over M. Have not calculated blocks that use the mean as stocked with the LCL below minimum.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Block 24A is interesting as it had one of the lowest total densities and well spaced number.  The numbers show that 51% of total conifers are L3 but that drops down to  15% of the WS. In unit 25 the L3s’ drop from 45% of TC to 4% of WS. SDM block 5 is the youngest/smallest trees and pushes the average up.  The difference between 15A and 15B is really interesting because they are different strata of the same block.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Have not done a match with TIPSY yet – but I think this stand will match really well.  Have no idea why they planted the stand this dense in 1987.  The minutes from our Provincial Silv Call circulated a Sustainable Forest Management plan from Sweden.  In the plan then they recommend planting 2500/ha for SI 24-28.  This site had a SI of 26.  Looks like it works.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Have not crunched any numbers and there are not enough samples for a true statistical analysis – but there looks like a significant difference between the blocks that have a “glow” highlight and the others. The previous picture was of Unit 12.  Unit 25 was right across the road and also planted to </a:t>
            </a:r>
            <a:r>
              <a:rPr lang="en-CA" smtClean="0"/>
              <a:t>2500 stems/ha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14</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two blocks with the highest number of L3 trees are obvious. The youngest Pli one and the ESSF block.  Next to them this block SDM #20 had the highest % of L3 trees as a % of WS. The bears took out quite a number of large Pli.</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15</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block will probably have a really good match with the TIPSY planted distribution.  Lots of trees very regularly spaced.  There were a couple of other blocks planted to this density that I would like to target as SDM samples after we have completed our 30 random samples.</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16</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planted </a:t>
            </a:r>
            <a:r>
              <a:rPr lang="en-CA" dirty="0" err="1" smtClean="0"/>
              <a:t>Lw</a:t>
            </a:r>
            <a:r>
              <a:rPr lang="en-CA" dirty="0" smtClean="0"/>
              <a:t> was part of the stand from the previous slide picture.  Most of the planted </a:t>
            </a:r>
            <a:r>
              <a:rPr lang="en-CA" dirty="0" err="1" smtClean="0"/>
              <a:t>Lw</a:t>
            </a:r>
            <a:r>
              <a:rPr lang="en-CA" dirty="0" smtClean="0"/>
              <a:t> were really big – L1 trees.  For whatever reason this guy did not make it and is suppressed.  If you are working in a TSA that has assumed planted distribution in TIPSY then I consider every L3 tree counted to be a “hit” to volume and to the timing and genetic gain.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17</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18</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Kind of just the reverse of the L3 graphs but illuminating none  the less.  Again looks like a significant difference with the “glow” blocks.  SDM #3 is the oldest block and had a weird site prep treatment that resulted in a ”spaced” distribution of the crop trees.  The site prep rows are still really obvious on the </a:t>
            </a:r>
            <a:r>
              <a:rPr lang="en-CA" dirty="0" err="1" smtClean="0"/>
              <a:t>ortho</a:t>
            </a:r>
            <a:r>
              <a:rPr lang="en-CA" dirty="0" smtClean="0"/>
              <a:t> after 35 years. I would have thought that the stands planted to greater than 2200 would be taller, but maybe not consistently larger.  However this shows that the densely planted trees that closed crown and grew up without any ingress are just as big or bigger than the blocks that had a JS treatment.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19</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20</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Should use a smaller scale to highlight differences as they are more significant than they look.  The graph came out the way it did because SDM #5 has no L1 stems.  As the previous two graphs showed it is the number of big trees that the treatments really highlight.</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21</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22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23</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left bar is how we model our stands in TSR – Planted Distribution, Initial Density 2000 and 2 year </a:t>
            </a:r>
            <a:r>
              <a:rPr lang="en-CA" dirty="0" err="1" smtClean="0"/>
              <a:t>regen</a:t>
            </a:r>
            <a:r>
              <a:rPr lang="en-CA" dirty="0" smtClean="0"/>
              <a:t> delay.  Because we had so many stems in our SDM block I tried a Planted Distribution with 4444 (the max TIPSY will allow for planting) and 2 year </a:t>
            </a:r>
            <a:r>
              <a:rPr lang="en-CA" dirty="0" err="1" smtClean="0"/>
              <a:t>regen</a:t>
            </a:r>
            <a:r>
              <a:rPr lang="en-CA" dirty="0" smtClean="0"/>
              <a:t> delay – 2</a:t>
            </a:r>
            <a:r>
              <a:rPr lang="en-CA" baseline="30000" dirty="0" smtClean="0"/>
              <a:t>nd</a:t>
            </a:r>
            <a:r>
              <a:rPr lang="en-CA" dirty="0" smtClean="0"/>
              <a:t> bar.  The third bar shows Natural distribution using 2000 initial density and 7 year </a:t>
            </a:r>
            <a:r>
              <a:rPr lang="en-CA" dirty="0" err="1" smtClean="0"/>
              <a:t>regen</a:t>
            </a:r>
            <a:r>
              <a:rPr lang="en-CA" dirty="0" smtClean="0"/>
              <a:t> delay.  4th bar shows Natural Distribution with 4444 stems and 7 year </a:t>
            </a:r>
            <a:r>
              <a:rPr lang="en-CA" dirty="0" err="1" smtClean="0"/>
              <a:t>regen</a:t>
            </a:r>
            <a:r>
              <a:rPr lang="en-CA" dirty="0" smtClean="0"/>
              <a:t> delay. The 5</a:t>
            </a:r>
            <a:r>
              <a:rPr lang="en-CA" baseline="30000" dirty="0" smtClean="0"/>
              <a:t>th</a:t>
            </a:r>
            <a:r>
              <a:rPr lang="en-CA" dirty="0" smtClean="0"/>
              <a:t> bar is working backwards from my SDM data – it said to start with 6132 stems and I used a 10 </a:t>
            </a:r>
            <a:r>
              <a:rPr lang="en-CA" dirty="0" err="1" smtClean="0"/>
              <a:t>regen</a:t>
            </a:r>
            <a:r>
              <a:rPr lang="en-CA" dirty="0" smtClean="0"/>
              <a:t> delay to try to simulate the ingress.  The last bar is our actual SDM stand.  We had 340 L1 stems, and TIPSY assumed almost twice that many in the first bar – which is how we model the stand.  The natural distribution with a 7 year </a:t>
            </a:r>
            <a:r>
              <a:rPr lang="en-CA" dirty="0" err="1" smtClean="0"/>
              <a:t>regen</a:t>
            </a:r>
            <a:r>
              <a:rPr lang="en-CA" dirty="0" smtClean="0"/>
              <a:t> delay came closest to modelling  what our large trees were.  Nothing came close to showing the number of ingress trees.     </a:t>
            </a:r>
            <a:endParaRPr lang="en-CA" dirty="0"/>
          </a:p>
        </p:txBody>
      </p:sp>
      <p:sp>
        <p:nvSpPr>
          <p:cNvPr id="4" name="Slide Number Placeholder 3"/>
          <p:cNvSpPr>
            <a:spLocks noGrp="1"/>
          </p:cNvSpPr>
          <p:nvPr>
            <p:ph type="sldNum" sz="quarter" idx="10"/>
          </p:nvPr>
        </p:nvSpPr>
        <p:spPr/>
        <p:txBody>
          <a:bodyPr/>
          <a:lstStyle/>
          <a:p>
            <a:fld id="{D78FA9E9-9C7B-4FB3-8D9A-02B8093A040A}" type="slidenum">
              <a:rPr lang="en-CA" smtClean="0"/>
              <a:pPr/>
              <a:t>24</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25</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26</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27</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28</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29</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30</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31</a:t>
            </a:fld>
            <a:endParaRPr lang="en-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D78FA9E9-9C7B-4FB3-8D9A-02B8093A040A}" type="slidenum">
              <a:rPr lang="en-CA" smtClean="0"/>
              <a:pPr/>
              <a:t>32</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439E0C2-AE7D-4275-AA3D-B6C1930C187B}" type="datetimeFigureOut">
              <a:rPr lang="en-US" smtClean="0"/>
              <a:pPr/>
              <a:t>10/28/2013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659F12C-6469-4E7A-8B31-039FB4567AD1}"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9E0C2-AE7D-4275-AA3D-B6C1930C187B}" type="datetimeFigureOut">
              <a:rPr lang="en-US" smtClean="0"/>
              <a:pPr/>
              <a:t>10/28/2013</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59F12C-6469-4E7A-8B31-039FB4567AD1}"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chart" Target="../charts/chart14.xml"/></Relationships>
</file>

<file path=ppt/slides/_rels/slide3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4414" y="785794"/>
            <a:ext cx="6858048" cy="3500462"/>
          </a:xfrm>
        </p:spPr>
        <p:style>
          <a:lnRef idx="1">
            <a:schemeClr val="accent5"/>
          </a:lnRef>
          <a:fillRef idx="3">
            <a:schemeClr val="accent5"/>
          </a:fillRef>
          <a:effectRef idx="2">
            <a:schemeClr val="accent5"/>
          </a:effectRef>
          <a:fontRef idx="minor">
            <a:schemeClr val="lt1"/>
          </a:fontRef>
        </p:style>
        <p:txBody>
          <a:bodyPr anchor="t">
            <a:normAutofit fontScale="90000"/>
          </a:bodyPr>
          <a:lstStyle/>
          <a:p>
            <a:r>
              <a:rPr lang="en-CA" sz="4900" dirty="0" smtClean="0">
                <a:solidFill>
                  <a:srgbClr val="663300"/>
                </a:solidFill>
              </a:rPr>
              <a:t/>
            </a:r>
            <a:br>
              <a:rPr lang="en-CA" sz="4900" dirty="0" smtClean="0">
                <a:solidFill>
                  <a:srgbClr val="663300"/>
                </a:solidFill>
              </a:rPr>
            </a:br>
            <a:r>
              <a:rPr lang="en-CA" sz="4900" dirty="0" smtClean="0">
                <a:solidFill>
                  <a:srgbClr val="663300"/>
                </a:solidFill>
              </a:rPr>
              <a:t>S</a:t>
            </a:r>
            <a:r>
              <a:rPr lang="en-CA" sz="4000" dirty="0" smtClean="0">
                <a:solidFill>
                  <a:srgbClr val="663300"/>
                </a:solidFill>
              </a:rPr>
              <a:t>tand </a:t>
            </a:r>
            <a:r>
              <a:rPr lang="en-CA" sz="4900" dirty="0" smtClean="0">
                <a:solidFill>
                  <a:srgbClr val="663300"/>
                </a:solidFill>
              </a:rPr>
              <a:t>D</a:t>
            </a:r>
            <a:r>
              <a:rPr lang="en-CA" sz="4000" dirty="0" smtClean="0">
                <a:solidFill>
                  <a:srgbClr val="663300"/>
                </a:solidFill>
              </a:rPr>
              <a:t>evelopment </a:t>
            </a:r>
            <a:r>
              <a:rPr lang="en-CA" sz="4900" dirty="0" smtClean="0">
                <a:solidFill>
                  <a:srgbClr val="663300"/>
                </a:solidFill>
              </a:rPr>
              <a:t>M</a:t>
            </a:r>
            <a:r>
              <a:rPr lang="en-CA" sz="4000" dirty="0" smtClean="0">
                <a:solidFill>
                  <a:srgbClr val="663300"/>
                </a:solidFill>
              </a:rPr>
              <a:t>onitoring</a:t>
            </a:r>
            <a:br>
              <a:rPr lang="en-CA" sz="4000" dirty="0" smtClean="0">
                <a:solidFill>
                  <a:srgbClr val="663300"/>
                </a:solidFill>
              </a:rPr>
            </a:br>
            <a:r>
              <a:rPr lang="en-CA" sz="6700" dirty="0" smtClean="0">
                <a:solidFill>
                  <a:srgbClr val="663300"/>
                </a:solidFill>
              </a:rPr>
              <a:t> FREP </a:t>
            </a:r>
            <a:r>
              <a:rPr lang="en-CA" sz="4000" dirty="0" smtClean="0">
                <a:solidFill>
                  <a:srgbClr val="663300"/>
                </a:solidFill>
              </a:rPr>
              <a:t/>
            </a:r>
            <a:br>
              <a:rPr lang="en-CA" sz="4000" dirty="0" smtClean="0">
                <a:solidFill>
                  <a:srgbClr val="663300"/>
                </a:solidFill>
              </a:rPr>
            </a:br>
            <a:r>
              <a:rPr lang="en-CA" sz="4000" dirty="0" smtClean="0">
                <a:solidFill>
                  <a:srgbClr val="663300"/>
                </a:solidFill>
              </a:rPr>
              <a:t>Timber Production Protocol</a:t>
            </a:r>
            <a:endParaRPr lang="en-CA" sz="4000" dirty="0">
              <a:solidFill>
                <a:srgbClr val="663300"/>
              </a:solidFill>
            </a:endParaRPr>
          </a:p>
        </p:txBody>
      </p:sp>
      <p:sp>
        <p:nvSpPr>
          <p:cNvPr id="3" name="Subtitle 2"/>
          <p:cNvSpPr>
            <a:spLocks noGrp="1"/>
          </p:cNvSpPr>
          <p:nvPr>
            <p:ph type="subTitle" idx="1"/>
          </p:nvPr>
        </p:nvSpPr>
        <p:spPr>
          <a:xfrm>
            <a:off x="2000232" y="5000636"/>
            <a:ext cx="5715040" cy="1071570"/>
          </a:xfrm>
        </p:spPr>
        <p:style>
          <a:lnRef idx="1">
            <a:schemeClr val="accent6"/>
          </a:lnRef>
          <a:fillRef idx="3">
            <a:schemeClr val="accent6"/>
          </a:fillRef>
          <a:effectRef idx="2">
            <a:schemeClr val="accent6"/>
          </a:effectRef>
          <a:fontRef idx="minor">
            <a:schemeClr val="lt1"/>
          </a:fontRef>
        </p:style>
        <p:txBody>
          <a:bodyPr>
            <a:noAutofit/>
          </a:bodyPr>
          <a:lstStyle/>
          <a:p>
            <a:r>
              <a:rPr lang="en-CA" sz="8000" dirty="0" smtClean="0">
                <a:solidFill>
                  <a:srgbClr val="663300"/>
                </a:solidFill>
              </a:rPr>
              <a:t>SDM</a:t>
            </a:r>
            <a:endParaRPr lang="en-CA" sz="8000" dirty="0">
              <a:solidFill>
                <a:srgbClr val="663300"/>
              </a:solidFill>
            </a:endParaRPr>
          </a:p>
        </p:txBody>
      </p:sp>
      <p:pic>
        <p:nvPicPr>
          <p:cNvPr id="5" name="Picture 2" descr="C:\Users\bwadey\AppData\Local\Microsoft\Windows\Temporary Internet Files\Content.IE5\HOKMLPGH\MCDD00664_0000[1].wmf"/>
          <p:cNvPicPr>
            <a:picLocks noChangeAspect="1" noChangeArrowheads="1"/>
          </p:cNvPicPr>
          <p:nvPr/>
        </p:nvPicPr>
        <p:blipFill>
          <a:blip r:embed="rId3" cstate="print"/>
          <a:srcRect/>
          <a:stretch>
            <a:fillRect/>
          </a:stretch>
        </p:blipFill>
        <p:spPr bwMode="auto">
          <a:xfrm>
            <a:off x="214282" y="5079492"/>
            <a:ext cx="1010412" cy="177850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58204" cy="1797040"/>
          </a:xfrm>
        </p:spPr>
        <p:txBody>
          <a:bodyPr>
            <a:normAutofit fontScale="90000"/>
          </a:bodyPr>
          <a:lstStyle/>
          <a:p>
            <a:r>
              <a:rPr lang="en-CA" sz="2800" dirty="0" smtClean="0">
                <a:solidFill>
                  <a:srgbClr val="663300"/>
                </a:solidFill>
              </a:rPr>
              <a:t>The goal of SDM is to monitor shifts in stand attributes from the baseline data set from FG surveys.  This will allow us to make inferences about our Stocking Standard and FG Policy as well as Forest Health Issues  </a:t>
            </a:r>
            <a:endParaRPr lang="en-CA" sz="2800" dirty="0">
              <a:solidFill>
                <a:srgbClr val="663300"/>
              </a:solidFill>
            </a:endParaRPr>
          </a:p>
        </p:txBody>
      </p:sp>
      <p:sp>
        <p:nvSpPr>
          <p:cNvPr id="3" name="Content Placeholder 2"/>
          <p:cNvSpPr>
            <a:spLocks noGrp="1"/>
          </p:cNvSpPr>
          <p:nvPr>
            <p:ph idx="1"/>
          </p:nvPr>
        </p:nvSpPr>
        <p:spPr>
          <a:xfrm>
            <a:off x="457200" y="2214554"/>
            <a:ext cx="8229600" cy="3911609"/>
          </a:xfrm>
        </p:spPr>
        <p:txBody>
          <a:bodyPr>
            <a:normAutofit lnSpcReduction="10000"/>
          </a:bodyPr>
          <a:lstStyle/>
          <a:p>
            <a:r>
              <a:rPr lang="en-CA" dirty="0" smtClean="0">
                <a:solidFill>
                  <a:srgbClr val="663300"/>
                </a:solidFill>
              </a:rPr>
              <a:t>SDM data can be valuable for many other uses:</a:t>
            </a:r>
          </a:p>
          <a:p>
            <a:r>
              <a:rPr lang="en-CA" sz="2400" dirty="0" smtClean="0">
                <a:solidFill>
                  <a:srgbClr val="663300"/>
                </a:solidFill>
              </a:rPr>
              <a:t>Monitoring the impacts of forest management decisions such as site prep, planting density, spacing and fertilization</a:t>
            </a:r>
          </a:p>
          <a:p>
            <a:r>
              <a:rPr lang="en-CA" sz="2400" dirty="0" smtClean="0">
                <a:solidFill>
                  <a:srgbClr val="663300"/>
                </a:solidFill>
              </a:rPr>
              <a:t>Feedback to Standards Contained in Operational Contracts </a:t>
            </a:r>
            <a:r>
              <a:rPr lang="en-CA" sz="2400" dirty="0" err="1" smtClean="0">
                <a:solidFill>
                  <a:srgbClr val="663300"/>
                </a:solidFill>
              </a:rPr>
              <a:t>ie</a:t>
            </a:r>
            <a:r>
              <a:rPr lang="en-CA" sz="2400" dirty="0" smtClean="0">
                <a:solidFill>
                  <a:srgbClr val="663300"/>
                </a:solidFill>
              </a:rPr>
              <a:t> Spacing, Planting contracts </a:t>
            </a:r>
          </a:p>
          <a:p>
            <a:r>
              <a:rPr lang="en-CA" sz="2400" dirty="0" smtClean="0">
                <a:solidFill>
                  <a:srgbClr val="663300"/>
                </a:solidFill>
              </a:rPr>
              <a:t>Calibrating our stand level models</a:t>
            </a:r>
          </a:p>
          <a:p>
            <a:r>
              <a:rPr lang="en-CA" sz="2400" dirty="0" smtClean="0">
                <a:solidFill>
                  <a:srgbClr val="663300"/>
                </a:solidFill>
              </a:rPr>
              <a:t>Comparing our stands to TIPSY to supply input to TSR for Managed Stand Analysis Units</a:t>
            </a:r>
          </a:p>
          <a:p>
            <a:endParaRPr lang="en-CA" sz="2800" dirty="0">
              <a:solidFill>
                <a:srgbClr val="6633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smtClean="0">
                <a:solidFill>
                  <a:srgbClr val="663300"/>
                </a:solidFill>
              </a:rPr>
              <a:t>Average Age of stands at Breast Height</a:t>
            </a:r>
            <a:r>
              <a:rPr lang="en-CA" dirty="0" smtClean="0">
                <a:solidFill>
                  <a:srgbClr val="663300"/>
                </a:solidFill>
              </a:rPr>
              <a:t/>
            </a:r>
            <a:br>
              <a:rPr lang="en-CA" dirty="0" smtClean="0">
                <a:solidFill>
                  <a:srgbClr val="663300"/>
                </a:solidFill>
              </a:rPr>
            </a:br>
            <a:r>
              <a:rPr lang="en-CA" sz="2400" dirty="0" smtClean="0">
                <a:solidFill>
                  <a:srgbClr val="663300"/>
                </a:solidFill>
              </a:rPr>
              <a:t>Average of all blocks = 20</a:t>
            </a:r>
            <a:endParaRPr lang="en-CA" sz="2400" dirty="0">
              <a:solidFill>
                <a:srgbClr val="663300"/>
              </a:solidFill>
            </a:endParaRPr>
          </a:p>
        </p:txBody>
      </p:sp>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solidFill>
                  <a:srgbClr val="663300"/>
                </a:solidFill>
              </a:rPr>
              <a:t>Years from Disturbance and Planting</a:t>
            </a:r>
            <a:endParaRPr lang="en-CA" dirty="0">
              <a:solidFill>
                <a:srgbClr val="663300"/>
              </a:solidFill>
            </a:endParaRPr>
          </a:p>
        </p:txBody>
      </p:sp>
      <p:graphicFrame>
        <p:nvGraphicFramePr>
          <p:cNvPr id="4" name="Content Placeholder 3"/>
          <p:cNvGraphicFramePr>
            <a:graphicFrameLocks noGrp="1"/>
          </p:cNvGraphicFramePr>
          <p:nvPr>
            <p:ph idx="1"/>
          </p:nvPr>
        </p:nvGraphicFramePr>
        <p:xfrm>
          <a:off x="428596" y="164305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dirty="0" smtClean="0">
                <a:solidFill>
                  <a:srgbClr val="663300"/>
                </a:solidFill>
              </a:rPr>
              <a:t>Total Trees &amp; Total Conifers per Hectare</a:t>
            </a:r>
            <a:r>
              <a:rPr lang="en-CA" dirty="0" smtClean="0">
                <a:solidFill>
                  <a:srgbClr val="663300"/>
                </a:solidFill>
              </a:rPr>
              <a:t/>
            </a:r>
            <a:br>
              <a:rPr lang="en-CA" dirty="0" smtClean="0">
                <a:solidFill>
                  <a:srgbClr val="663300"/>
                </a:solidFill>
              </a:rPr>
            </a:br>
            <a:r>
              <a:rPr lang="en-CA" sz="2400" dirty="0" smtClean="0">
                <a:solidFill>
                  <a:srgbClr val="663300"/>
                </a:solidFill>
              </a:rPr>
              <a:t>Average of TC = 3241</a:t>
            </a:r>
            <a:endParaRPr lang="en-CA" sz="2400" dirty="0">
              <a:solidFill>
                <a:srgbClr val="663300"/>
              </a:solidFill>
            </a:endParaRPr>
          </a:p>
        </p:txBody>
      </p:sp>
      <p:graphicFrame>
        <p:nvGraphicFramePr>
          <p:cNvPr id="7" name="Content Placeholder 6"/>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CA" sz="3600" dirty="0" smtClean="0">
                <a:solidFill>
                  <a:srgbClr val="663300"/>
                </a:solidFill>
              </a:rPr>
              <a:t>There is no assessment of the Free Growing status of the WS trees</a:t>
            </a:r>
            <a:endParaRPr lang="en-CA" sz="3600" dirty="0">
              <a:solidFill>
                <a:srgbClr val="663300"/>
              </a:solidFill>
            </a:endParaRPr>
          </a:p>
        </p:txBody>
      </p:sp>
      <p:pic>
        <p:nvPicPr>
          <p:cNvPr id="6146" name="Picture 2" descr="\\Lumber\bwadey$\My Pictures\2009-09-23\DSCF0368.JPG"/>
          <p:cNvPicPr>
            <a:picLocks noGrp="1" noChangeAspect="1" noChangeArrowheads="1"/>
          </p:cNvPicPr>
          <p:nvPr>
            <p:ph sz="half" idx="1"/>
          </p:nvPr>
        </p:nvPicPr>
        <p:blipFill>
          <a:blip r:embed="rId3" cstate="print"/>
          <a:srcRect/>
          <a:stretch>
            <a:fillRect/>
          </a:stretch>
        </p:blipFill>
        <p:spPr bwMode="auto">
          <a:xfrm>
            <a:off x="779264" y="1600200"/>
            <a:ext cx="3394472" cy="4525963"/>
          </a:xfrm>
          <a:prstGeom prst="rect">
            <a:avLst/>
          </a:prstGeom>
          <a:noFill/>
        </p:spPr>
      </p:pic>
      <p:pic>
        <p:nvPicPr>
          <p:cNvPr id="6147" name="Picture 3" descr="\\Lumber\bwadey$\My Pictures\2009-09-23\DSCF0369.JPG"/>
          <p:cNvPicPr>
            <a:picLocks noGrp="1" noChangeAspect="1" noChangeArrowheads="1"/>
          </p:cNvPicPr>
          <p:nvPr>
            <p:ph sz="half" idx="2"/>
          </p:nvPr>
        </p:nvPicPr>
        <p:blipFill>
          <a:blip r:embed="rId4" cstate="print"/>
          <a:srcRect/>
          <a:stretch>
            <a:fillRect/>
          </a:stretch>
        </p:blipFill>
        <p:spPr bwMode="auto">
          <a:xfrm>
            <a:off x="4970264" y="1600200"/>
            <a:ext cx="3394472" cy="4525963"/>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2400" dirty="0" smtClean="0">
                <a:solidFill>
                  <a:srgbClr val="663300"/>
                </a:solidFill>
              </a:rPr>
              <a:t>Another dense 28 year old stand  - ICH Donald Hill</a:t>
            </a:r>
            <a:endParaRPr lang="en-CA" sz="2400" dirty="0">
              <a:solidFill>
                <a:srgbClr val="663300"/>
              </a:solidFill>
            </a:endParaRPr>
          </a:p>
        </p:txBody>
      </p:sp>
      <p:sp>
        <p:nvSpPr>
          <p:cNvPr id="4" name="Text Placeholder 3"/>
          <p:cNvSpPr>
            <a:spLocks noGrp="1"/>
          </p:cNvSpPr>
          <p:nvPr>
            <p:ph type="body" sz="half" idx="2"/>
          </p:nvPr>
        </p:nvSpPr>
        <p:spPr/>
        <p:txBody>
          <a:bodyPr/>
          <a:lstStyle/>
          <a:p>
            <a:pPr algn="ctr"/>
            <a:r>
              <a:rPr lang="en-CA" sz="2400" dirty="0" smtClean="0">
                <a:solidFill>
                  <a:srgbClr val="663300"/>
                </a:solidFill>
              </a:rPr>
              <a:t>SDM Unit #21</a:t>
            </a:r>
          </a:p>
          <a:p>
            <a:pPr algn="ctr"/>
            <a:endParaRPr lang="en-CA" sz="2400" dirty="0" smtClean="0">
              <a:solidFill>
                <a:srgbClr val="663300"/>
              </a:solidFill>
            </a:endParaRPr>
          </a:p>
          <a:p>
            <a:r>
              <a:rPr lang="en-CA" sz="2000" dirty="0" smtClean="0">
                <a:solidFill>
                  <a:srgbClr val="663300"/>
                </a:solidFill>
              </a:rPr>
              <a:t>4860 total stems/ha</a:t>
            </a:r>
          </a:p>
          <a:p>
            <a:endParaRPr lang="en-CA" sz="2000" dirty="0" smtClean="0">
              <a:solidFill>
                <a:srgbClr val="663300"/>
              </a:solidFill>
            </a:endParaRPr>
          </a:p>
          <a:p>
            <a:r>
              <a:rPr lang="en-CA" sz="2000" dirty="0" smtClean="0">
                <a:solidFill>
                  <a:srgbClr val="663300"/>
                </a:solidFill>
              </a:rPr>
              <a:t>Planted  Pli, Lw and Sx</a:t>
            </a:r>
          </a:p>
          <a:p>
            <a:endParaRPr lang="en-CA" sz="2000" dirty="0" smtClean="0">
              <a:solidFill>
                <a:srgbClr val="663300"/>
              </a:solidFill>
            </a:endParaRPr>
          </a:p>
          <a:p>
            <a:r>
              <a:rPr lang="en-CA" sz="2000" dirty="0" smtClean="0">
                <a:solidFill>
                  <a:srgbClr val="663300"/>
                </a:solidFill>
              </a:rPr>
              <a:t>Planted Lw is just to the right of Jason</a:t>
            </a:r>
          </a:p>
          <a:p>
            <a:endParaRPr lang="en-CA" sz="2000" dirty="0" smtClean="0">
              <a:solidFill>
                <a:srgbClr val="663300"/>
              </a:solidFill>
            </a:endParaRPr>
          </a:p>
          <a:p>
            <a:r>
              <a:rPr lang="en-CA" sz="2000" dirty="0" smtClean="0">
                <a:solidFill>
                  <a:srgbClr val="663300"/>
                </a:solidFill>
              </a:rPr>
              <a:t>Smaller trees are L3 naturals – Sx, Fdi, Bl, Cw</a:t>
            </a:r>
            <a:endParaRPr lang="en-CA" sz="2000" dirty="0"/>
          </a:p>
        </p:txBody>
      </p:sp>
      <p:pic>
        <p:nvPicPr>
          <p:cNvPr id="1026" name="Picture 2" descr="\\Lumber\bwadey$\My Pictures\2009-08-31\DSCF0281.JPG"/>
          <p:cNvPicPr>
            <a:picLocks noGrp="1" noChangeAspect="1" noChangeArrowheads="1"/>
          </p:cNvPicPr>
          <p:nvPr>
            <p:ph idx="1"/>
          </p:nvPr>
        </p:nvPicPr>
        <p:blipFill>
          <a:blip r:embed="rId3" cstate="print"/>
          <a:srcRect/>
          <a:stretch>
            <a:fillRect/>
          </a:stretch>
        </p:blipFill>
        <p:spPr bwMode="auto">
          <a:xfrm>
            <a:off x="3936007" y="273050"/>
            <a:ext cx="4389835" cy="585311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3200" dirty="0" smtClean="0">
                <a:solidFill>
                  <a:srgbClr val="663300"/>
                </a:solidFill>
              </a:rPr>
              <a:t>Least Dense Stand Sampled</a:t>
            </a:r>
            <a:br>
              <a:rPr lang="en-CA" sz="3200" dirty="0" smtClean="0">
                <a:solidFill>
                  <a:srgbClr val="663300"/>
                </a:solidFill>
              </a:rPr>
            </a:br>
            <a:r>
              <a:rPr lang="en-CA" sz="2800" dirty="0" smtClean="0">
                <a:solidFill>
                  <a:srgbClr val="663300"/>
                </a:solidFill>
              </a:rPr>
              <a:t>MS -  Beaverfoot  - SDM Unit #27</a:t>
            </a:r>
            <a:br>
              <a:rPr lang="en-CA" sz="2800" dirty="0" smtClean="0">
                <a:solidFill>
                  <a:srgbClr val="663300"/>
                </a:solidFill>
              </a:rPr>
            </a:br>
            <a:r>
              <a:rPr lang="en-CA" sz="2400" dirty="0" smtClean="0">
                <a:solidFill>
                  <a:srgbClr val="663300"/>
                </a:solidFill>
              </a:rPr>
              <a:t>1360 Total Conifers – Spaced at 10 years of age</a:t>
            </a:r>
            <a:endParaRPr lang="en-CA" sz="2400" dirty="0">
              <a:solidFill>
                <a:srgbClr val="663300"/>
              </a:solidFill>
            </a:endParaRPr>
          </a:p>
        </p:txBody>
      </p:sp>
      <p:pic>
        <p:nvPicPr>
          <p:cNvPr id="3074" name="Picture 2" descr="\\Lumber\bwadey$\My Pictures\2009-07-08\011.JPG"/>
          <p:cNvPicPr>
            <a:picLocks noGrp="1" noChangeAspect="1" noChangeArrowheads="1"/>
          </p:cNvPicPr>
          <p:nvPr>
            <p:ph sz="half" idx="1"/>
          </p:nvPr>
        </p:nvPicPr>
        <p:blipFill>
          <a:blip r:embed="rId3" cstate="print"/>
          <a:stretch>
            <a:fillRect/>
          </a:stretch>
        </p:blipFill>
        <p:spPr bwMode="auto">
          <a:xfrm>
            <a:off x="779264" y="1600200"/>
            <a:ext cx="3394472" cy="4525963"/>
          </a:xfrm>
          <a:prstGeom prst="rect">
            <a:avLst/>
          </a:prstGeom>
          <a:noFill/>
        </p:spPr>
      </p:pic>
      <p:pic>
        <p:nvPicPr>
          <p:cNvPr id="3075" name="Picture 3" descr="\\Lumber\bwadey$\My Pictures\2009-07-08\019.JPG"/>
          <p:cNvPicPr>
            <a:picLocks noGrp="1" noChangeAspect="1" noChangeArrowheads="1"/>
          </p:cNvPicPr>
          <p:nvPr>
            <p:ph sz="half" idx="2"/>
          </p:nvPr>
        </p:nvPicPr>
        <p:blipFill>
          <a:blip r:embed="rId4" cstate="print"/>
          <a:srcRect/>
          <a:stretch>
            <a:fillRect/>
          </a:stretch>
        </p:blipFill>
        <p:spPr bwMode="auto">
          <a:xfrm>
            <a:off x="4970264" y="1600200"/>
            <a:ext cx="3394472" cy="452596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200" dirty="0" smtClean="0">
                <a:solidFill>
                  <a:srgbClr val="663300"/>
                </a:solidFill>
              </a:rPr>
              <a:t>This spaced stand also had the poorest formed (ugly) trees</a:t>
            </a:r>
            <a:endParaRPr lang="en-CA" sz="3200" dirty="0">
              <a:solidFill>
                <a:srgbClr val="663300"/>
              </a:solidFill>
            </a:endParaRPr>
          </a:p>
        </p:txBody>
      </p:sp>
      <p:pic>
        <p:nvPicPr>
          <p:cNvPr id="8194" name="Picture 2" descr="\\Lumber\bwadey$\My Pictures\2009-07-08\020.JPG"/>
          <p:cNvPicPr>
            <a:picLocks noGrp="1" noChangeAspect="1" noChangeArrowheads="1"/>
          </p:cNvPicPr>
          <p:nvPr>
            <p:ph sz="half" idx="1"/>
          </p:nvPr>
        </p:nvPicPr>
        <p:blipFill>
          <a:blip r:embed="rId3" cstate="print"/>
          <a:stretch>
            <a:fillRect/>
          </a:stretch>
        </p:blipFill>
        <p:spPr bwMode="auto">
          <a:xfrm>
            <a:off x="779264" y="1600200"/>
            <a:ext cx="3394472" cy="4525963"/>
          </a:xfrm>
          <a:prstGeom prst="rect">
            <a:avLst/>
          </a:prstGeom>
          <a:noFill/>
        </p:spPr>
      </p:pic>
      <p:pic>
        <p:nvPicPr>
          <p:cNvPr id="6" name="Picture 2" descr="\\Lumber\bwadey$\My Pictures\2009-07-16\001.JPG"/>
          <p:cNvPicPr>
            <a:picLocks noGrp="1" noChangeAspect="1" noChangeArrowheads="1"/>
          </p:cNvPicPr>
          <p:nvPr>
            <p:ph sz="half" idx="2"/>
          </p:nvPr>
        </p:nvPicPr>
        <p:blipFill>
          <a:blip r:embed="rId4" cstate="print"/>
          <a:srcRect/>
          <a:stretch>
            <a:fillRect/>
          </a:stretch>
        </p:blipFill>
        <p:spPr bwMode="auto">
          <a:xfrm>
            <a:off x="4970264" y="1600200"/>
            <a:ext cx="3394472" cy="452596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663300"/>
                </a:solidFill>
              </a:rPr>
              <a:t>Well Spaced Conifers per Hectare</a:t>
            </a:r>
            <a:br>
              <a:rPr lang="en-CA" dirty="0" smtClean="0">
                <a:solidFill>
                  <a:srgbClr val="663300"/>
                </a:solidFill>
              </a:rPr>
            </a:br>
            <a:r>
              <a:rPr lang="en-CA" sz="2400" dirty="0" smtClean="0">
                <a:solidFill>
                  <a:srgbClr val="663300"/>
                </a:solidFill>
              </a:rPr>
              <a:t>Average = 1054</a:t>
            </a:r>
            <a:endParaRPr lang="en-CA" sz="2400" dirty="0">
              <a:solidFill>
                <a:srgbClr val="663300"/>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071670" y="6143644"/>
            <a:ext cx="5857916" cy="369332"/>
          </a:xfrm>
          <a:prstGeom prst="rect">
            <a:avLst/>
          </a:prstGeom>
          <a:noFill/>
        </p:spPr>
        <p:txBody>
          <a:bodyPr wrap="square" rtlCol="0">
            <a:spAutoFit/>
          </a:bodyPr>
          <a:lstStyle/>
          <a:p>
            <a:pPr algn="ctr"/>
            <a:r>
              <a:rPr lang="en-CA" dirty="0" smtClean="0">
                <a:solidFill>
                  <a:srgbClr val="663300"/>
                </a:solidFill>
              </a:rPr>
              <a:t>Dark Green with Glow – block had JS treatment </a:t>
            </a:r>
            <a:endParaRPr lang="en-CA" dirty="0">
              <a:solidFill>
                <a:srgbClr val="6633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600" dirty="0" smtClean="0">
                <a:solidFill>
                  <a:srgbClr val="663300"/>
                </a:solidFill>
              </a:rPr>
              <a:t>The importance of SDM data to Managed Stand Yield Predictions</a:t>
            </a:r>
            <a:endParaRPr lang="en-CA" sz="3600" dirty="0">
              <a:solidFill>
                <a:srgbClr val="663300"/>
              </a:solidFill>
            </a:endParaRPr>
          </a:p>
        </p:txBody>
      </p:sp>
      <p:sp>
        <p:nvSpPr>
          <p:cNvPr id="3" name="Content Placeholder 2"/>
          <p:cNvSpPr>
            <a:spLocks noGrp="1"/>
          </p:cNvSpPr>
          <p:nvPr>
            <p:ph idx="1"/>
          </p:nvPr>
        </p:nvSpPr>
        <p:spPr/>
        <p:txBody>
          <a:bodyPr>
            <a:normAutofit/>
          </a:bodyPr>
          <a:lstStyle/>
          <a:p>
            <a:r>
              <a:rPr lang="en-CA" sz="2400" dirty="0" smtClean="0">
                <a:solidFill>
                  <a:srgbClr val="663300"/>
                </a:solidFill>
              </a:rPr>
              <a:t>We should be able to use SDM data to calibrate TIPSY or change our assumptions on how these stands are developing</a:t>
            </a:r>
          </a:p>
          <a:p>
            <a:r>
              <a:rPr lang="en-CA" sz="2400" dirty="0" smtClean="0">
                <a:solidFill>
                  <a:srgbClr val="663300"/>
                </a:solidFill>
              </a:rPr>
              <a:t>For example:</a:t>
            </a:r>
          </a:p>
          <a:p>
            <a:r>
              <a:rPr lang="en-CA" sz="2400" dirty="0" smtClean="0">
                <a:solidFill>
                  <a:srgbClr val="663300"/>
                </a:solidFill>
              </a:rPr>
              <a:t>With the exception of SDM # 5 these stands are all old enough that a Layer 3 tree is either ingress or a planted tree that ran into trouble.</a:t>
            </a:r>
          </a:p>
          <a:p>
            <a:r>
              <a:rPr lang="en-CA" sz="2400" dirty="0" smtClean="0">
                <a:solidFill>
                  <a:srgbClr val="663300"/>
                </a:solidFill>
              </a:rPr>
              <a:t>Counting a Layer 3 tree as a Well Spaced Crop tree has implications to genetic gain, regen delay, and our assumption that our stands all have a “planted” distribution</a:t>
            </a:r>
            <a:endParaRPr lang="en-CA" sz="2400" dirty="0">
              <a:solidFill>
                <a:srgbClr val="6633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dirty="0" smtClean="0">
                <a:solidFill>
                  <a:srgbClr val="663300"/>
                </a:solidFill>
              </a:rPr>
              <a:t>Percentage of Total Conifers that are L3</a:t>
            </a:r>
            <a:r>
              <a:rPr lang="en-CA" dirty="0" smtClean="0">
                <a:solidFill>
                  <a:srgbClr val="663300"/>
                </a:solidFill>
              </a:rPr>
              <a:t/>
            </a:r>
            <a:br>
              <a:rPr lang="en-CA" dirty="0" smtClean="0">
                <a:solidFill>
                  <a:srgbClr val="663300"/>
                </a:solidFill>
              </a:rPr>
            </a:br>
            <a:r>
              <a:rPr lang="en-CA" sz="2400" dirty="0" smtClean="0">
                <a:solidFill>
                  <a:srgbClr val="663300"/>
                </a:solidFill>
              </a:rPr>
              <a:t>Average = 58% of TC are L3 trees</a:t>
            </a:r>
            <a:endParaRPr lang="en-CA" sz="2400" dirty="0">
              <a:solidFill>
                <a:srgbClr val="663300"/>
              </a:solidFill>
            </a:endParaRPr>
          </a:p>
        </p:txBody>
      </p:sp>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3008313" cy="1428760"/>
          </a:xfrm>
        </p:spPr>
        <p:txBody>
          <a:bodyPr>
            <a:normAutofit fontScale="90000"/>
          </a:bodyPr>
          <a:lstStyle/>
          <a:p>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
            </a:r>
            <a:br>
              <a:rPr lang="en-CA" dirty="0" smtClean="0">
                <a:solidFill>
                  <a:srgbClr val="663300"/>
                </a:solidFill>
              </a:rPr>
            </a:br>
            <a:r>
              <a:rPr lang="en-CA" dirty="0" smtClean="0">
                <a:solidFill>
                  <a:srgbClr val="663300"/>
                </a:solidFill>
              </a:rPr>
              <a:t>SDM 12 had the lowest number of L3 trees </a:t>
            </a:r>
            <a:br>
              <a:rPr lang="en-CA" dirty="0" smtClean="0">
                <a:solidFill>
                  <a:srgbClr val="663300"/>
                </a:solidFill>
              </a:rPr>
            </a:br>
            <a:endParaRPr lang="en-CA" sz="2400" dirty="0">
              <a:solidFill>
                <a:srgbClr val="663300"/>
              </a:solidFill>
            </a:endParaRPr>
          </a:p>
        </p:txBody>
      </p:sp>
      <p:pic>
        <p:nvPicPr>
          <p:cNvPr id="5122" name="Picture 2" descr="\\Lumber\bwadey$\My Pictures\2009-09-23\DSCF0380.JPG"/>
          <p:cNvPicPr>
            <a:picLocks noGrp="1" noChangeAspect="1" noChangeArrowheads="1"/>
          </p:cNvPicPr>
          <p:nvPr>
            <p:ph idx="1"/>
          </p:nvPr>
        </p:nvPicPr>
        <p:blipFill>
          <a:blip r:embed="rId3" cstate="print"/>
          <a:stretch>
            <a:fillRect/>
          </a:stretch>
        </p:blipFill>
        <p:spPr bwMode="auto">
          <a:xfrm>
            <a:off x="3575050" y="1282700"/>
            <a:ext cx="5111750" cy="3833813"/>
          </a:xfrm>
          <a:prstGeom prst="rect">
            <a:avLst/>
          </a:prstGeom>
          <a:noFill/>
        </p:spPr>
      </p:pic>
      <p:sp>
        <p:nvSpPr>
          <p:cNvPr id="4" name="Text Placeholder 3"/>
          <p:cNvSpPr>
            <a:spLocks noGrp="1"/>
          </p:cNvSpPr>
          <p:nvPr>
            <p:ph type="body" sz="half" idx="2"/>
          </p:nvPr>
        </p:nvSpPr>
        <p:spPr>
          <a:xfrm>
            <a:off x="457200" y="1857364"/>
            <a:ext cx="3008313" cy="4268799"/>
          </a:xfrm>
        </p:spPr>
        <p:txBody>
          <a:bodyPr>
            <a:normAutofit/>
          </a:bodyPr>
          <a:lstStyle/>
          <a:p>
            <a:r>
              <a:rPr lang="en-CA" sz="1800" dirty="0" smtClean="0">
                <a:solidFill>
                  <a:srgbClr val="663300"/>
                </a:solidFill>
              </a:rPr>
              <a:t>This block had very regular spacing:  1620 Total conifers &amp; 1140 WS</a:t>
            </a:r>
          </a:p>
          <a:p>
            <a:endParaRPr lang="en-CA" sz="1800" dirty="0" smtClean="0">
              <a:solidFill>
                <a:srgbClr val="663300"/>
              </a:solidFill>
            </a:endParaRPr>
          </a:p>
          <a:p>
            <a:r>
              <a:rPr lang="en-CA" sz="1800" dirty="0" smtClean="0">
                <a:solidFill>
                  <a:srgbClr val="663300"/>
                </a:solidFill>
              </a:rPr>
              <a:t>It was planted to Pli and Lw in 1987</a:t>
            </a:r>
          </a:p>
          <a:p>
            <a:endParaRPr lang="en-CA" sz="1800" dirty="0" smtClean="0">
              <a:solidFill>
                <a:srgbClr val="663300"/>
              </a:solidFill>
            </a:endParaRPr>
          </a:p>
          <a:p>
            <a:r>
              <a:rPr lang="en-CA" sz="1800" dirty="0" smtClean="0">
                <a:solidFill>
                  <a:srgbClr val="663300"/>
                </a:solidFill>
              </a:rPr>
              <a:t>This block was planted at a density of 2500 stems/ha</a:t>
            </a:r>
          </a:p>
          <a:p>
            <a:endParaRPr lang="en-CA" sz="1800" dirty="0" smtClean="0">
              <a:solidFill>
                <a:srgbClr val="663300"/>
              </a:solidFill>
            </a:endParaRPr>
          </a:p>
          <a:p>
            <a:endParaRPr lang="en-CA"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663300"/>
                </a:solidFill>
              </a:rPr>
              <a:t>% of Well Spaced that are L3</a:t>
            </a:r>
            <a:br>
              <a:rPr lang="en-CA" dirty="0" smtClean="0">
                <a:solidFill>
                  <a:srgbClr val="663300"/>
                </a:solidFill>
              </a:rPr>
            </a:br>
            <a:r>
              <a:rPr lang="en-CA" sz="2400" dirty="0" smtClean="0">
                <a:solidFill>
                  <a:srgbClr val="663300"/>
                </a:solidFill>
              </a:rPr>
              <a:t>Average = 34%</a:t>
            </a:r>
            <a:endParaRPr lang="en-CA" sz="2400" dirty="0">
              <a:solidFill>
                <a:srgbClr val="663300"/>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lstStyle/>
          <a:p>
            <a:r>
              <a:rPr lang="en-CA" dirty="0" smtClean="0">
                <a:solidFill>
                  <a:srgbClr val="663300"/>
                </a:solidFill>
              </a:rPr>
              <a:t>Highest % of WS L3 trees</a:t>
            </a:r>
            <a:endParaRPr lang="en-CA" dirty="0">
              <a:solidFill>
                <a:srgbClr val="663300"/>
              </a:solidFill>
            </a:endParaRPr>
          </a:p>
        </p:txBody>
      </p:sp>
      <p:sp>
        <p:nvSpPr>
          <p:cNvPr id="6" name="Text Placeholder 5"/>
          <p:cNvSpPr>
            <a:spLocks noGrp="1"/>
          </p:cNvSpPr>
          <p:nvPr>
            <p:ph type="body" sz="half" idx="2"/>
          </p:nvPr>
        </p:nvSpPr>
        <p:spPr/>
        <p:txBody>
          <a:bodyPr>
            <a:normAutofit/>
          </a:bodyPr>
          <a:lstStyle/>
          <a:p>
            <a:r>
              <a:rPr lang="en-CA" sz="2000" dirty="0" smtClean="0">
                <a:solidFill>
                  <a:srgbClr val="663300"/>
                </a:solidFill>
              </a:rPr>
              <a:t>The youngest Pli stand and the ESSF stand had the highest % of Well Spaced trees that were L3</a:t>
            </a:r>
          </a:p>
          <a:p>
            <a:endParaRPr lang="en-CA" sz="2000" dirty="0" smtClean="0">
              <a:solidFill>
                <a:srgbClr val="663300"/>
              </a:solidFill>
            </a:endParaRPr>
          </a:p>
          <a:p>
            <a:r>
              <a:rPr lang="en-CA" sz="2000" dirty="0" smtClean="0">
                <a:solidFill>
                  <a:srgbClr val="663300"/>
                </a:solidFill>
              </a:rPr>
              <a:t>The picture shows an example of a stand planted to Pli where natural Sx has come in under the planted trees</a:t>
            </a:r>
          </a:p>
          <a:p>
            <a:r>
              <a:rPr lang="en-CA" sz="2000" dirty="0" smtClean="0">
                <a:solidFill>
                  <a:srgbClr val="663300"/>
                </a:solidFill>
              </a:rPr>
              <a:t>Initial Planting density was 1236 stems/ha</a:t>
            </a:r>
          </a:p>
          <a:p>
            <a:r>
              <a:rPr lang="en-CA" sz="2000" dirty="0" smtClean="0">
                <a:solidFill>
                  <a:srgbClr val="663300"/>
                </a:solidFill>
              </a:rPr>
              <a:t>SDM #20</a:t>
            </a:r>
            <a:endParaRPr lang="en-CA" sz="2000" dirty="0">
              <a:solidFill>
                <a:srgbClr val="663300"/>
              </a:solidFill>
            </a:endParaRPr>
          </a:p>
        </p:txBody>
      </p:sp>
      <p:pic>
        <p:nvPicPr>
          <p:cNvPr id="16386" name="Picture 2" descr="\\Lumber\bwadey$\My Pictures\2009-07-22\DSCF0105.JPG"/>
          <p:cNvPicPr>
            <a:picLocks noGrp="1" noChangeAspect="1" noChangeArrowheads="1"/>
          </p:cNvPicPr>
          <p:nvPr>
            <p:ph idx="1"/>
          </p:nvPr>
        </p:nvPicPr>
        <p:blipFill>
          <a:blip r:embed="rId3" cstate="print"/>
          <a:srcRect/>
          <a:stretch>
            <a:fillRect/>
          </a:stretch>
        </p:blipFill>
        <p:spPr bwMode="auto">
          <a:xfrm>
            <a:off x="3575049" y="1282700"/>
            <a:ext cx="5433501" cy="407512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3008313" cy="1006496"/>
          </a:xfrm>
        </p:spPr>
        <p:txBody>
          <a:bodyPr anchor="ctr">
            <a:normAutofit fontScale="90000"/>
          </a:bodyPr>
          <a:lstStyle/>
          <a:p>
            <a:r>
              <a:rPr lang="en-CA" sz="2800" dirty="0" smtClean="0">
                <a:solidFill>
                  <a:srgbClr val="663300"/>
                </a:solidFill>
              </a:rPr>
              <a:t/>
            </a:r>
            <a:br>
              <a:rPr lang="en-CA" sz="2800" dirty="0" smtClean="0">
                <a:solidFill>
                  <a:srgbClr val="663300"/>
                </a:solidFill>
              </a:rPr>
            </a:br>
            <a:r>
              <a:rPr lang="en-CA" sz="2800" dirty="0" smtClean="0">
                <a:solidFill>
                  <a:srgbClr val="663300"/>
                </a:solidFill>
              </a:rPr>
              <a:t>The least % of WS that are L3 was in SDM #25</a:t>
            </a:r>
            <a:r>
              <a:rPr lang="en-CA" dirty="0" smtClean="0">
                <a:solidFill>
                  <a:srgbClr val="663300"/>
                </a:solidFill>
              </a:rPr>
              <a:t/>
            </a:r>
            <a:br>
              <a:rPr lang="en-CA" dirty="0" smtClean="0">
                <a:solidFill>
                  <a:srgbClr val="663300"/>
                </a:solidFill>
              </a:rPr>
            </a:br>
            <a:endParaRPr lang="en-CA" sz="2400" dirty="0">
              <a:solidFill>
                <a:srgbClr val="663300"/>
              </a:solidFill>
            </a:endParaRPr>
          </a:p>
        </p:txBody>
      </p:sp>
      <p:pic>
        <p:nvPicPr>
          <p:cNvPr id="6146" name="Picture 2" descr="\\Lumber\bwadey$\My Pictures\2009-09-28\DSCF0436.JPG"/>
          <p:cNvPicPr>
            <a:picLocks noGrp="1" noChangeAspect="1" noChangeArrowheads="1"/>
          </p:cNvPicPr>
          <p:nvPr>
            <p:ph idx="1"/>
          </p:nvPr>
        </p:nvPicPr>
        <p:blipFill>
          <a:blip r:embed="rId3" cstate="print"/>
          <a:stretch>
            <a:fillRect/>
          </a:stretch>
        </p:blipFill>
        <p:spPr bwMode="auto">
          <a:xfrm>
            <a:off x="3575050" y="1282700"/>
            <a:ext cx="5111750" cy="3833813"/>
          </a:xfrm>
          <a:prstGeom prst="rect">
            <a:avLst/>
          </a:prstGeom>
          <a:noFill/>
        </p:spPr>
      </p:pic>
      <p:sp>
        <p:nvSpPr>
          <p:cNvPr id="4" name="Text Placeholder 3"/>
          <p:cNvSpPr>
            <a:spLocks noGrp="1"/>
          </p:cNvSpPr>
          <p:nvPr>
            <p:ph type="body" sz="half" idx="2"/>
          </p:nvPr>
        </p:nvSpPr>
        <p:spPr>
          <a:xfrm>
            <a:off x="357158" y="1928802"/>
            <a:ext cx="3008313" cy="4483113"/>
          </a:xfrm>
        </p:spPr>
        <p:txBody>
          <a:bodyPr>
            <a:normAutofit/>
          </a:bodyPr>
          <a:lstStyle/>
          <a:p>
            <a:r>
              <a:rPr lang="en-CA" sz="1800" dirty="0" smtClean="0">
                <a:solidFill>
                  <a:srgbClr val="663300"/>
                </a:solidFill>
              </a:rPr>
              <a:t>This block had very regular spacing - 2180 total conifer 1060 WS</a:t>
            </a:r>
          </a:p>
          <a:p>
            <a:endParaRPr lang="en-CA" sz="1800" dirty="0" smtClean="0">
              <a:solidFill>
                <a:srgbClr val="663300"/>
              </a:solidFill>
            </a:endParaRPr>
          </a:p>
          <a:p>
            <a:r>
              <a:rPr lang="en-CA" sz="1800" dirty="0" smtClean="0">
                <a:solidFill>
                  <a:srgbClr val="663300"/>
                </a:solidFill>
              </a:rPr>
              <a:t>This block was planted to Pli and Lw in 1987</a:t>
            </a:r>
          </a:p>
          <a:p>
            <a:endParaRPr lang="en-CA" sz="1800" dirty="0" smtClean="0">
              <a:solidFill>
                <a:srgbClr val="663300"/>
              </a:solidFill>
            </a:endParaRPr>
          </a:p>
          <a:p>
            <a:r>
              <a:rPr lang="en-CA" sz="1800" dirty="0" smtClean="0">
                <a:solidFill>
                  <a:srgbClr val="663300"/>
                </a:solidFill>
              </a:rPr>
              <a:t>Initial planting density was 2500 stems/ha </a:t>
            </a:r>
            <a:endParaRPr lang="en-CA"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CA" dirty="0" smtClean="0">
                <a:solidFill>
                  <a:srgbClr val="663300"/>
                </a:solidFill>
              </a:rPr>
              <a:t>What are the consequences of having  L3 trees in the WS count?</a:t>
            </a:r>
            <a:endParaRPr lang="en-CA" dirty="0">
              <a:solidFill>
                <a:srgbClr val="663300"/>
              </a:solidFill>
            </a:endParaRPr>
          </a:p>
        </p:txBody>
      </p:sp>
      <p:sp>
        <p:nvSpPr>
          <p:cNvPr id="4" name="Text Placeholder 3"/>
          <p:cNvSpPr>
            <a:spLocks noGrp="1"/>
          </p:cNvSpPr>
          <p:nvPr>
            <p:ph type="body" sz="half" idx="2"/>
          </p:nvPr>
        </p:nvSpPr>
        <p:spPr/>
        <p:txBody>
          <a:bodyPr/>
          <a:lstStyle/>
          <a:p>
            <a:r>
              <a:rPr lang="en-CA" dirty="0" smtClean="0">
                <a:solidFill>
                  <a:srgbClr val="663300"/>
                </a:solidFill>
              </a:rPr>
              <a:t>In the Golden TSR all the managed stands are assumed to be planted</a:t>
            </a:r>
          </a:p>
          <a:p>
            <a:endParaRPr lang="en-CA" dirty="0" smtClean="0">
              <a:solidFill>
                <a:srgbClr val="663300"/>
              </a:solidFill>
            </a:endParaRPr>
          </a:p>
          <a:p>
            <a:r>
              <a:rPr lang="en-CA" dirty="0" smtClean="0">
                <a:solidFill>
                  <a:srgbClr val="663300"/>
                </a:solidFill>
              </a:rPr>
              <a:t>At the age of the stands in the SDM sample -  L3 trees are naturals or ‘loser’ planted trees</a:t>
            </a:r>
          </a:p>
          <a:p>
            <a:r>
              <a:rPr lang="en-CA" dirty="0" smtClean="0">
                <a:solidFill>
                  <a:srgbClr val="663300"/>
                </a:solidFill>
              </a:rPr>
              <a:t> </a:t>
            </a:r>
          </a:p>
          <a:p>
            <a:r>
              <a:rPr lang="en-CA" dirty="0" smtClean="0">
                <a:solidFill>
                  <a:srgbClr val="663300"/>
                </a:solidFill>
              </a:rPr>
              <a:t>TIPSY assumes there are planted trees at a very regular spacing (like picture in previous slide)</a:t>
            </a:r>
          </a:p>
          <a:p>
            <a:endParaRPr lang="en-CA" dirty="0" smtClean="0">
              <a:solidFill>
                <a:srgbClr val="663300"/>
              </a:solidFill>
            </a:endParaRPr>
          </a:p>
          <a:p>
            <a:r>
              <a:rPr lang="en-CA" dirty="0" smtClean="0">
                <a:solidFill>
                  <a:srgbClr val="663300"/>
                </a:solidFill>
              </a:rPr>
              <a:t>Genetic Gain is applied to all the crop trees</a:t>
            </a:r>
          </a:p>
          <a:p>
            <a:endParaRPr lang="en-CA" dirty="0" smtClean="0">
              <a:solidFill>
                <a:srgbClr val="663300"/>
              </a:solidFill>
            </a:endParaRPr>
          </a:p>
          <a:p>
            <a:r>
              <a:rPr lang="en-CA" dirty="0" smtClean="0">
                <a:solidFill>
                  <a:srgbClr val="663300"/>
                </a:solidFill>
              </a:rPr>
              <a:t>Regen Delay is assumed to be 2yrs</a:t>
            </a:r>
          </a:p>
          <a:p>
            <a:endParaRPr lang="en-CA" dirty="0" smtClean="0">
              <a:solidFill>
                <a:srgbClr val="663300"/>
              </a:solidFill>
            </a:endParaRPr>
          </a:p>
          <a:p>
            <a:r>
              <a:rPr lang="en-CA" dirty="0" smtClean="0">
                <a:solidFill>
                  <a:srgbClr val="663300"/>
                </a:solidFill>
              </a:rPr>
              <a:t>The L3 trees have a much longer regen delay and  have  no genetic gain </a:t>
            </a:r>
            <a:endParaRPr lang="en-CA" dirty="0">
              <a:solidFill>
                <a:srgbClr val="663300"/>
              </a:solidFill>
            </a:endParaRPr>
          </a:p>
        </p:txBody>
      </p:sp>
      <p:pic>
        <p:nvPicPr>
          <p:cNvPr id="4098" name="Picture 2" descr="\\Lumber\bwadey$\My Pictures\2009-09-28\DSCF0422.JPG"/>
          <p:cNvPicPr>
            <a:picLocks noGrp="1" noChangeAspect="1" noChangeArrowheads="1"/>
          </p:cNvPicPr>
          <p:nvPr>
            <p:ph idx="1"/>
          </p:nvPr>
        </p:nvPicPr>
        <p:blipFill>
          <a:blip r:embed="rId3" cstate="print"/>
          <a:srcRect/>
          <a:stretch>
            <a:fillRect/>
          </a:stretch>
        </p:blipFill>
        <p:spPr bwMode="auto">
          <a:xfrm>
            <a:off x="3575050" y="1282700"/>
            <a:ext cx="5111750" cy="3833813"/>
          </a:xfrm>
          <a:prstGeom prst="rect">
            <a:avLst/>
          </a:prstGeom>
          <a:noFill/>
        </p:spPr>
      </p:pic>
      <p:sp>
        <p:nvSpPr>
          <p:cNvPr id="10" name="TextBox 9"/>
          <p:cNvSpPr txBox="1"/>
          <p:nvPr/>
        </p:nvSpPr>
        <p:spPr>
          <a:xfrm>
            <a:off x="3786182" y="5572140"/>
            <a:ext cx="4572032" cy="646331"/>
          </a:xfrm>
          <a:prstGeom prst="rect">
            <a:avLst/>
          </a:prstGeom>
          <a:noFill/>
        </p:spPr>
        <p:txBody>
          <a:bodyPr wrap="square" rtlCol="0">
            <a:spAutoFit/>
          </a:bodyPr>
          <a:lstStyle/>
          <a:p>
            <a:pPr algn="ctr"/>
            <a:r>
              <a:rPr lang="en-CA" dirty="0" smtClean="0">
                <a:solidFill>
                  <a:srgbClr val="663300"/>
                </a:solidFill>
              </a:rPr>
              <a:t>This is a L3 planted Lw  Most of the Lw are L1</a:t>
            </a:r>
          </a:p>
          <a:p>
            <a:pPr algn="ctr"/>
            <a:r>
              <a:rPr lang="en-CA" dirty="0" smtClean="0">
                <a:solidFill>
                  <a:srgbClr val="663300"/>
                </a:solidFill>
              </a:rPr>
              <a:t>Example SI tree 16.7 dbh and 15.3 M ht</a:t>
            </a:r>
            <a:endParaRPr lang="en-CA" dirty="0">
              <a:solidFill>
                <a:srgbClr val="6633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CA" sz="4000" dirty="0" smtClean="0">
                <a:solidFill>
                  <a:srgbClr val="663300"/>
                </a:solidFill>
              </a:rPr>
              <a:t>Do we have as many large trees as TIPSY assumes?</a:t>
            </a:r>
            <a:endParaRPr lang="en-CA" sz="4000" dirty="0">
              <a:solidFill>
                <a:srgbClr val="663300"/>
              </a:solidFill>
            </a:endParaRPr>
          </a:p>
        </p:txBody>
      </p:sp>
      <p:sp>
        <p:nvSpPr>
          <p:cNvPr id="6" name="Content Placeholder 5"/>
          <p:cNvSpPr>
            <a:spLocks noGrp="1"/>
          </p:cNvSpPr>
          <p:nvPr>
            <p:ph idx="1"/>
          </p:nvPr>
        </p:nvSpPr>
        <p:spPr/>
        <p:txBody>
          <a:bodyPr/>
          <a:lstStyle/>
          <a:p>
            <a:endParaRPr lang="en-CA" dirty="0" smtClean="0">
              <a:solidFill>
                <a:srgbClr val="663300"/>
              </a:solidFill>
            </a:endParaRPr>
          </a:p>
          <a:p>
            <a:r>
              <a:rPr lang="en-CA" dirty="0" smtClean="0">
                <a:solidFill>
                  <a:srgbClr val="663300"/>
                </a:solidFill>
              </a:rPr>
              <a:t>Looking at the distribution of large diameter stems in the stands is very interesting</a:t>
            </a:r>
          </a:p>
          <a:p>
            <a:r>
              <a:rPr lang="en-CA" dirty="0" smtClean="0">
                <a:solidFill>
                  <a:srgbClr val="663300"/>
                </a:solidFill>
              </a:rPr>
              <a:t>Analyzing the number of large trees present in the stands should also help to calibrate TIPSY  </a:t>
            </a:r>
            <a:endParaRPr lang="en-CA" dirty="0">
              <a:solidFill>
                <a:srgbClr val="663300"/>
              </a:solidFill>
            </a:endParaRPr>
          </a:p>
        </p:txBody>
      </p:sp>
      <p:pic>
        <p:nvPicPr>
          <p:cNvPr id="7" name="Picture 2" descr="C:\Users\bwadey\AppData\Local\Microsoft\Windows\Temporary Internet Files\Content.IE5\HOKMLPGH\MCDD00664_0000[1].wmf"/>
          <p:cNvPicPr>
            <a:picLocks noChangeAspect="1" noChangeArrowheads="1"/>
          </p:cNvPicPr>
          <p:nvPr/>
        </p:nvPicPr>
        <p:blipFill>
          <a:blip r:embed="rId3" cstate="print"/>
          <a:srcRect/>
          <a:stretch>
            <a:fillRect/>
          </a:stretch>
        </p:blipFill>
        <p:spPr bwMode="auto">
          <a:xfrm>
            <a:off x="4071934" y="5456723"/>
            <a:ext cx="796098" cy="1401277"/>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000" dirty="0" smtClean="0">
                <a:solidFill>
                  <a:srgbClr val="663300"/>
                </a:solidFill>
              </a:rPr>
              <a:t>Number of L1 Well Spaced Trees</a:t>
            </a:r>
            <a:endParaRPr lang="en-CA" sz="4000" dirty="0">
              <a:solidFill>
                <a:srgbClr val="663300"/>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4000" dirty="0" smtClean="0">
                <a:solidFill>
                  <a:srgbClr val="663300"/>
                </a:solidFill>
              </a:rPr>
              <a:t>Percentage of WS trees that are L1</a:t>
            </a:r>
            <a:endParaRPr lang="en-CA" sz="4000" dirty="0">
              <a:solidFill>
                <a:srgbClr val="663300"/>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400" dirty="0" smtClean="0">
                <a:solidFill>
                  <a:srgbClr val="663300"/>
                </a:solidFill>
              </a:rPr>
              <a:t>Average </a:t>
            </a:r>
            <a:r>
              <a:rPr lang="en-CA" sz="2400" dirty="0" err="1" smtClean="0">
                <a:solidFill>
                  <a:srgbClr val="663300"/>
                </a:solidFill>
              </a:rPr>
              <a:t>Dbh</a:t>
            </a:r>
            <a:r>
              <a:rPr lang="en-CA" sz="2400" dirty="0" smtClean="0">
                <a:solidFill>
                  <a:srgbClr val="663300"/>
                </a:solidFill>
              </a:rPr>
              <a:t> of the L1 trees in each unit.  Not a huge range – but the spaced fertilized stand has the largest </a:t>
            </a:r>
            <a:r>
              <a:rPr lang="en-CA" sz="2400" dirty="0" err="1" smtClean="0">
                <a:solidFill>
                  <a:srgbClr val="663300"/>
                </a:solidFill>
              </a:rPr>
              <a:t>Dbh</a:t>
            </a:r>
            <a:endParaRPr lang="en-CA" sz="2400" dirty="0">
              <a:solidFill>
                <a:srgbClr val="663300"/>
              </a:solidFill>
            </a:endParaRPr>
          </a:p>
        </p:txBody>
      </p:sp>
      <p:graphicFrame>
        <p:nvGraphicFramePr>
          <p:cNvPr id="4" name="Content Placeholder 3"/>
          <p:cNvGraphicFramePr>
            <a:graphicFrameLocks noGrp="1"/>
          </p:cNvGraphicFramePr>
          <p:nvPr>
            <p:ph idx="1"/>
          </p:nvPr>
        </p:nvGraphicFramePr>
        <p:xfrm>
          <a:off x="500034" y="1428736"/>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714612" y="5929330"/>
            <a:ext cx="4643470" cy="830997"/>
          </a:xfrm>
          <a:prstGeom prst="rect">
            <a:avLst/>
          </a:prstGeom>
          <a:noFill/>
        </p:spPr>
        <p:txBody>
          <a:bodyPr wrap="square" rtlCol="0">
            <a:spAutoFit/>
          </a:bodyPr>
          <a:lstStyle/>
          <a:p>
            <a:pPr algn="ctr"/>
            <a:r>
              <a:rPr lang="en-CA" sz="1600" dirty="0" smtClean="0">
                <a:solidFill>
                  <a:srgbClr val="663300"/>
                </a:solidFill>
              </a:rPr>
              <a:t>Blue glow is planted to &gt;2200</a:t>
            </a:r>
          </a:p>
          <a:p>
            <a:pPr algn="ctr"/>
            <a:r>
              <a:rPr lang="en-CA" sz="1600" dirty="0" smtClean="0">
                <a:solidFill>
                  <a:srgbClr val="663300"/>
                </a:solidFill>
              </a:rPr>
              <a:t>Green glow is spaced</a:t>
            </a:r>
          </a:p>
          <a:p>
            <a:pPr algn="ctr"/>
            <a:r>
              <a:rPr lang="en-CA" sz="1600" dirty="0" smtClean="0">
                <a:solidFill>
                  <a:srgbClr val="663300"/>
                </a:solidFill>
              </a:rPr>
              <a:t>Yellow glow is spaced and fertilized</a:t>
            </a:r>
            <a:endParaRPr lang="en-CA" sz="1600" dirty="0">
              <a:solidFill>
                <a:srgbClr val="6633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4000" dirty="0" smtClean="0">
                <a:solidFill>
                  <a:srgbClr val="663300"/>
                </a:solidFill>
              </a:rPr>
              <a:t>How do we achieve an even distribution of large diameter trees?</a:t>
            </a:r>
            <a:endParaRPr lang="en-CA" sz="4000" dirty="0">
              <a:solidFill>
                <a:srgbClr val="663300"/>
              </a:solidFill>
            </a:endParaRPr>
          </a:p>
        </p:txBody>
      </p:sp>
      <p:sp>
        <p:nvSpPr>
          <p:cNvPr id="3" name="Content Placeholder 2"/>
          <p:cNvSpPr>
            <a:spLocks noGrp="1"/>
          </p:cNvSpPr>
          <p:nvPr>
            <p:ph idx="1"/>
          </p:nvPr>
        </p:nvSpPr>
        <p:spPr/>
        <p:txBody>
          <a:bodyPr/>
          <a:lstStyle/>
          <a:p>
            <a:r>
              <a:rPr lang="en-CA" sz="2800" dirty="0" smtClean="0">
                <a:solidFill>
                  <a:srgbClr val="663300"/>
                </a:solidFill>
              </a:rPr>
              <a:t>These preliminary results show that spacing or planting to a high density achieved the distribution of large trees that TIPSY assumes is present in planted stands</a:t>
            </a:r>
          </a:p>
          <a:p>
            <a:r>
              <a:rPr lang="en-CA" sz="2800" dirty="0" smtClean="0">
                <a:solidFill>
                  <a:srgbClr val="663300"/>
                </a:solidFill>
              </a:rPr>
              <a:t>Looking at the L3 data in combination with the L1 suggests that  perhaps planting to less than 2000 stems/ha results in a stand that has a more “natural” distribution for TIPSY than planted  </a:t>
            </a:r>
            <a:endParaRPr lang="en-CA" sz="2800" dirty="0">
              <a:solidFill>
                <a:srgbClr val="6633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ctr"/>
          <a:lstStyle/>
          <a:p>
            <a:r>
              <a:rPr lang="en-CA" dirty="0" smtClean="0"/>
              <a:t>Custom TIPSY Table</a:t>
            </a:r>
            <a:endParaRPr lang="en-CA" dirty="0"/>
          </a:p>
        </p:txBody>
      </p:sp>
      <p:pic>
        <p:nvPicPr>
          <p:cNvPr id="4" name="Content Placeholder 3" descr="TIPSYTable.jpg"/>
          <p:cNvPicPr>
            <a:picLocks noGrp="1" noChangeAspect="1"/>
          </p:cNvPicPr>
          <p:nvPr>
            <p:ph idx="1"/>
          </p:nvPr>
        </p:nvPicPr>
        <p:blipFill>
          <a:blip r:embed="rId3" cstate="print"/>
          <a:stretch>
            <a:fillRect/>
          </a:stretch>
        </p:blipFill>
        <p:spPr>
          <a:xfrm>
            <a:off x="3714744" y="142851"/>
            <a:ext cx="5143535" cy="6504889"/>
          </a:xfrm>
        </p:spPr>
      </p:pic>
      <p:sp>
        <p:nvSpPr>
          <p:cNvPr id="6" name="Text Placeholder 5"/>
          <p:cNvSpPr>
            <a:spLocks noGrp="1"/>
          </p:cNvSpPr>
          <p:nvPr>
            <p:ph type="body" sz="half" idx="2"/>
          </p:nvPr>
        </p:nvSpPr>
        <p:spPr/>
        <p:txBody>
          <a:bodyPr/>
          <a:lstStyle/>
          <a:p>
            <a:r>
              <a:rPr lang="en-CA" dirty="0" smtClean="0"/>
              <a:t>With the SDM data collected you can match the BGC Zone, Site Index , Leading Species, and with Breast Height Age – match an exact line in the TIPSY table.  </a:t>
            </a:r>
          </a:p>
          <a:p>
            <a:endParaRPr lang="en-CA" dirty="0" smtClean="0"/>
          </a:p>
          <a:p>
            <a:r>
              <a:rPr lang="en-CA" dirty="0" smtClean="0"/>
              <a:t>Then direct comparisons can be made to determine if our stands “look like” the  TIPSY model we have chosen for TSR.  </a:t>
            </a:r>
          </a:p>
          <a:p>
            <a:r>
              <a:rPr lang="en-CA" dirty="0" smtClean="0"/>
              <a:t>SDM #20 – BGC Zone  - MS</a:t>
            </a:r>
          </a:p>
          <a:p>
            <a:r>
              <a:rPr lang="en-CA" dirty="0" smtClean="0"/>
              <a:t>From Inventory Label – Pli80 Sx20</a:t>
            </a:r>
          </a:p>
          <a:p>
            <a:r>
              <a:rPr lang="en-CA" dirty="0" smtClean="0"/>
              <a:t>SI from GI = 21</a:t>
            </a:r>
          </a:p>
          <a:p>
            <a:r>
              <a:rPr lang="en-CA" dirty="0" smtClean="0"/>
              <a:t>Average age at Breast Ht = 20</a:t>
            </a:r>
          </a:p>
          <a:p>
            <a:endParaRPr lang="en-CA" dirty="0" smtClean="0"/>
          </a:p>
          <a:p>
            <a:r>
              <a:rPr lang="en-CA" dirty="0" smtClean="0"/>
              <a:t>TIPSY table for DCO TSR Managed Stand Analysis Units </a:t>
            </a:r>
            <a:endParaRPr lang="en-CA"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800" dirty="0" smtClean="0">
                <a:solidFill>
                  <a:srgbClr val="663300"/>
                </a:solidFill>
              </a:rPr>
              <a:t>Comparison of 5 TIPSY runs to SDM block #20</a:t>
            </a:r>
            <a:br>
              <a:rPr lang="en-CA" sz="2800" dirty="0" smtClean="0">
                <a:solidFill>
                  <a:srgbClr val="663300"/>
                </a:solidFill>
              </a:rPr>
            </a:br>
            <a:r>
              <a:rPr lang="en-CA" sz="2800" dirty="0" smtClean="0">
                <a:solidFill>
                  <a:srgbClr val="663300"/>
                </a:solidFill>
              </a:rPr>
              <a:t>The left column is how this stand was modelled in TSR</a:t>
            </a:r>
            <a:endParaRPr lang="en-CA" sz="2800" dirty="0">
              <a:solidFill>
                <a:srgbClr val="663300"/>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Layer 1 and 2 of TIPSY Runs</a:t>
            </a:r>
            <a:endParaRPr lang="en-CA"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663300"/>
                </a:solidFill>
              </a:rPr>
              <a:t>Stand Distribution Impacts</a:t>
            </a:r>
            <a:endParaRPr lang="en-CA" dirty="0">
              <a:solidFill>
                <a:srgbClr val="663300"/>
              </a:solidFill>
            </a:endParaRPr>
          </a:p>
        </p:txBody>
      </p:sp>
      <p:sp>
        <p:nvSpPr>
          <p:cNvPr id="3" name="Content Placeholder 2"/>
          <p:cNvSpPr>
            <a:spLocks noGrp="1"/>
          </p:cNvSpPr>
          <p:nvPr>
            <p:ph idx="1"/>
          </p:nvPr>
        </p:nvSpPr>
        <p:spPr/>
        <p:txBody>
          <a:bodyPr anchor="ctr"/>
          <a:lstStyle/>
          <a:p>
            <a:r>
              <a:rPr lang="en-CA" dirty="0" smtClean="0">
                <a:solidFill>
                  <a:srgbClr val="663300"/>
                </a:solidFill>
              </a:rPr>
              <a:t>Deciding if the stand distribution is more like a planted distribution or a natural distribution has a direct impact on volume calculations.</a:t>
            </a:r>
          </a:p>
          <a:p>
            <a:r>
              <a:rPr lang="en-CA" dirty="0" smtClean="0">
                <a:solidFill>
                  <a:srgbClr val="663300"/>
                </a:solidFill>
              </a:rPr>
              <a:t>The next slide from Alex and Wendy shows the relative difference of the distributions on volume</a:t>
            </a:r>
            <a:endParaRPr lang="en-CA" dirty="0">
              <a:solidFill>
                <a:srgbClr val="6633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3"/>
          <p:cNvSpPr txBox="1">
            <a:spLocks noChangeArrowheads="1"/>
          </p:cNvSpPr>
          <p:nvPr/>
        </p:nvSpPr>
        <p:spPr bwMode="auto">
          <a:xfrm>
            <a:off x="7848600" y="0"/>
            <a:ext cx="1295400" cy="646331"/>
          </a:xfrm>
          <a:prstGeom prst="rect">
            <a:avLst/>
          </a:prstGeom>
          <a:noFill/>
          <a:ln w="9525">
            <a:noFill/>
            <a:miter lim="800000"/>
            <a:headEnd/>
            <a:tailEnd/>
          </a:ln>
        </p:spPr>
        <p:txBody>
          <a:bodyPr>
            <a:spAutoFit/>
          </a:bodyPr>
          <a:lstStyle/>
          <a:p>
            <a:pPr algn="r"/>
            <a:r>
              <a:rPr lang="en-CA" sz="1800"/>
              <a:t>W. Bergerud</a:t>
            </a:r>
          </a:p>
        </p:txBody>
      </p:sp>
      <p:pic>
        <p:nvPicPr>
          <p:cNvPr id="22531" name="Picture 2" descr="L:\TASSwWSP\FGwDiffDist\graphs\gplot25.cgm"/>
          <p:cNvPicPr>
            <a:picLocks noChangeAspect="1" noChangeArrowheads="1"/>
          </p:cNvPicPr>
          <p:nvPr/>
        </p:nvPicPr>
        <p:blipFill>
          <a:blip r:embed="rId3" cstate="print"/>
          <a:srcRect/>
          <a:stretch>
            <a:fillRect/>
          </a:stretch>
        </p:blipFill>
        <p:spPr bwMode="auto">
          <a:xfrm>
            <a:off x="934156" y="841375"/>
            <a:ext cx="7210778" cy="5702300"/>
          </a:xfrm>
          <a:prstGeom prst="rect">
            <a:avLst/>
          </a:prstGeom>
          <a:noFill/>
          <a:ln w="9525">
            <a:noFill/>
            <a:miter lim="800000"/>
            <a:headEnd/>
            <a:tailEnd/>
          </a:ln>
        </p:spPr>
      </p:pic>
      <p:sp>
        <p:nvSpPr>
          <p:cNvPr id="22532" name="TextBox 3"/>
          <p:cNvSpPr txBox="1">
            <a:spLocks noChangeArrowheads="1"/>
          </p:cNvSpPr>
          <p:nvPr/>
        </p:nvSpPr>
        <p:spPr bwMode="auto">
          <a:xfrm>
            <a:off x="101600" y="171450"/>
            <a:ext cx="5858933" cy="646331"/>
          </a:xfrm>
          <a:prstGeom prst="rect">
            <a:avLst/>
          </a:prstGeom>
          <a:noFill/>
          <a:ln w="9525">
            <a:noFill/>
            <a:miter lim="800000"/>
            <a:headEnd/>
            <a:tailEnd/>
          </a:ln>
        </p:spPr>
        <p:txBody>
          <a:bodyPr>
            <a:spAutoFit/>
          </a:bodyPr>
          <a:lstStyle/>
          <a:p>
            <a:r>
              <a:rPr lang="en-CA"/>
              <a:t>Spatial distribution affects projected volume</a:t>
            </a:r>
          </a:p>
          <a:p>
            <a:endParaRPr lang="en-CA"/>
          </a:p>
        </p:txBody>
      </p:sp>
      <p:sp>
        <p:nvSpPr>
          <p:cNvPr id="22533" name="Slide Number Placeholder 4"/>
          <p:cNvSpPr>
            <a:spLocks noGrp="1"/>
          </p:cNvSpPr>
          <p:nvPr>
            <p:ph type="sldNum" sz="quarter" idx="12"/>
          </p:nvPr>
        </p:nvSpPr>
        <p:spPr>
          <a:xfrm>
            <a:off x="7239000" y="6400800"/>
            <a:ext cx="1905000" cy="457200"/>
          </a:xfrm>
          <a:noFill/>
        </p:spPr>
        <p:txBody>
          <a:bodyPr/>
          <a:lstStyle/>
          <a:p>
            <a:fld id="{71750030-C6C7-4AD4-A984-19B52156EB76}" type="slidenum">
              <a:rPr lang="en-GB" sz="2400" smtClean="0"/>
              <a:pPr/>
              <a:t>27</a:t>
            </a:fld>
            <a:endParaRPr lang="en-GB" sz="240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663300"/>
                </a:solidFill>
              </a:rPr>
              <a:t>TIPSY OAF’s</a:t>
            </a:r>
            <a:endParaRPr lang="en-CA" dirty="0">
              <a:solidFill>
                <a:srgbClr val="663300"/>
              </a:solidFill>
            </a:endParaRPr>
          </a:p>
        </p:txBody>
      </p:sp>
      <p:sp>
        <p:nvSpPr>
          <p:cNvPr id="3" name="Content Placeholder 2"/>
          <p:cNvSpPr>
            <a:spLocks noGrp="1"/>
          </p:cNvSpPr>
          <p:nvPr>
            <p:ph idx="1"/>
          </p:nvPr>
        </p:nvSpPr>
        <p:spPr/>
        <p:txBody>
          <a:bodyPr/>
          <a:lstStyle/>
          <a:p>
            <a:endParaRPr lang="en-CA" dirty="0" smtClean="0">
              <a:solidFill>
                <a:srgbClr val="663300"/>
              </a:solidFill>
            </a:endParaRPr>
          </a:p>
          <a:p>
            <a:r>
              <a:rPr lang="en-CA" dirty="0" smtClean="0">
                <a:solidFill>
                  <a:srgbClr val="663300"/>
                </a:solidFill>
              </a:rPr>
              <a:t>SDM data should help us to refine Operational Adjustment Factors  - especially OAF 2</a:t>
            </a:r>
          </a:p>
          <a:p>
            <a:r>
              <a:rPr lang="en-CA" dirty="0" smtClean="0">
                <a:solidFill>
                  <a:srgbClr val="663300"/>
                </a:solidFill>
              </a:rPr>
              <a:t>TIPSY provides a cumulative OAF impact for each age in the table – but will take some thinking to figure out if any comparisons can be drawn to the SDM data</a:t>
            </a:r>
          </a:p>
          <a:p>
            <a:endParaRPr lang="en-CA" dirty="0">
              <a:solidFill>
                <a:srgbClr val="663300"/>
              </a:solidFill>
            </a:endParaRPr>
          </a:p>
        </p:txBody>
      </p:sp>
      <p:pic>
        <p:nvPicPr>
          <p:cNvPr id="4" name="Picture 2" descr="C:\Users\bwadey\AppData\Local\Microsoft\Windows\Temporary Internet Files\Content.IE5\HOKMLPGH\MCDD00664_0000[1].wmf"/>
          <p:cNvPicPr>
            <a:picLocks noChangeAspect="1" noChangeArrowheads="1"/>
          </p:cNvPicPr>
          <p:nvPr/>
        </p:nvPicPr>
        <p:blipFill>
          <a:blip r:embed="rId3" cstate="print"/>
          <a:srcRect/>
          <a:stretch>
            <a:fillRect/>
          </a:stretch>
        </p:blipFill>
        <p:spPr bwMode="auto">
          <a:xfrm>
            <a:off x="6429388" y="4720355"/>
            <a:ext cx="1214446" cy="213764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663300"/>
                </a:solidFill>
              </a:rPr>
              <a:t>% of Live TC with Damage </a:t>
            </a:r>
            <a:br>
              <a:rPr lang="en-CA" dirty="0" smtClean="0">
                <a:solidFill>
                  <a:srgbClr val="663300"/>
                </a:solidFill>
              </a:rPr>
            </a:br>
            <a:r>
              <a:rPr lang="en-CA" sz="2400" dirty="0" smtClean="0">
                <a:solidFill>
                  <a:srgbClr val="663300"/>
                </a:solidFill>
              </a:rPr>
              <a:t>Average = 14%</a:t>
            </a:r>
            <a:endParaRPr lang="en-CA" sz="2400" dirty="0">
              <a:solidFill>
                <a:srgbClr val="663300"/>
              </a:solidFill>
            </a:endParaRPr>
          </a:p>
        </p:txBody>
      </p:sp>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Unit 15B ICH</a:t>
            </a:r>
            <a:endParaRPr lang="en-CA" dirty="0"/>
          </a:p>
        </p:txBody>
      </p:sp>
      <p:graphicFrame>
        <p:nvGraphicFramePr>
          <p:cNvPr id="4" name="Content Placeholder 3"/>
          <p:cNvGraphicFramePr>
            <a:graphicFrameLocks noGrp="1"/>
          </p:cNvGraphicFramePr>
          <p:nvPr>
            <p:ph idx="1"/>
          </p:nvPr>
        </p:nvGraphicFramePr>
        <p:xfrm>
          <a:off x="457200" y="1600200"/>
          <a:ext cx="8229600" cy="5191760"/>
        </p:xfrm>
        <a:graphic>
          <a:graphicData uri="http://schemas.openxmlformats.org/drawingml/2006/table">
            <a:tbl>
              <a:tblPr firstRow="1" bandRow="1">
                <a:tableStyleId>{7DF18680-E054-41AD-8BC1-D1AEF772440D}</a:tableStyleId>
              </a:tblPr>
              <a:tblGrid>
                <a:gridCol w="1645920"/>
                <a:gridCol w="1645920"/>
                <a:gridCol w="1645920"/>
                <a:gridCol w="1645920"/>
                <a:gridCol w="1645920"/>
              </a:tblGrid>
              <a:tr h="370840">
                <a:tc>
                  <a:txBody>
                    <a:bodyPr/>
                    <a:lstStyle/>
                    <a:p>
                      <a:endParaRPr lang="en-CA" dirty="0"/>
                    </a:p>
                  </a:txBody>
                  <a:tcPr/>
                </a:tc>
                <a:tc>
                  <a:txBody>
                    <a:bodyPr/>
                    <a:lstStyle/>
                    <a:p>
                      <a:r>
                        <a:rPr lang="en-CA" dirty="0" smtClean="0"/>
                        <a:t>L1</a:t>
                      </a:r>
                      <a:endParaRPr lang="en-CA" dirty="0"/>
                    </a:p>
                  </a:txBody>
                  <a:tcPr/>
                </a:tc>
                <a:tc>
                  <a:txBody>
                    <a:bodyPr/>
                    <a:lstStyle/>
                    <a:p>
                      <a:r>
                        <a:rPr lang="en-CA" dirty="0" smtClean="0"/>
                        <a:t>L2</a:t>
                      </a:r>
                      <a:endParaRPr lang="en-CA" dirty="0"/>
                    </a:p>
                  </a:txBody>
                  <a:tcPr/>
                </a:tc>
                <a:tc>
                  <a:txBody>
                    <a:bodyPr/>
                    <a:lstStyle/>
                    <a:p>
                      <a:r>
                        <a:rPr lang="en-CA" dirty="0" smtClean="0"/>
                        <a:t>L3</a:t>
                      </a:r>
                      <a:endParaRPr lang="en-CA" dirty="0"/>
                    </a:p>
                  </a:txBody>
                  <a:tcPr/>
                </a:tc>
                <a:tc>
                  <a:txBody>
                    <a:bodyPr/>
                    <a:lstStyle/>
                    <a:p>
                      <a:endParaRPr lang="en-CA" dirty="0"/>
                    </a:p>
                  </a:txBody>
                  <a:tcPr/>
                </a:tc>
              </a:tr>
              <a:tr h="370840">
                <a:tc>
                  <a:txBody>
                    <a:bodyPr/>
                    <a:lstStyle/>
                    <a:p>
                      <a:r>
                        <a:rPr lang="en-CA" dirty="0" smtClean="0"/>
                        <a:t>AB</a:t>
                      </a:r>
                      <a:endParaRPr lang="en-CA" dirty="0"/>
                    </a:p>
                  </a:txBody>
                  <a:tcPr/>
                </a:tc>
                <a:tc>
                  <a:txBody>
                    <a:bodyPr/>
                    <a:lstStyle/>
                    <a:p>
                      <a:r>
                        <a:rPr lang="en-CA" dirty="0" smtClean="0"/>
                        <a:t>220</a:t>
                      </a:r>
                      <a:endParaRPr lang="en-CA" dirty="0"/>
                    </a:p>
                  </a:txBody>
                  <a:tcPr/>
                </a:tc>
                <a:tc>
                  <a:txBody>
                    <a:bodyPr/>
                    <a:lstStyle/>
                    <a:p>
                      <a:r>
                        <a:rPr lang="en-CA" dirty="0" smtClean="0"/>
                        <a:t>120</a:t>
                      </a:r>
                      <a:endParaRPr lang="en-CA" dirty="0"/>
                    </a:p>
                  </a:txBody>
                  <a:tcPr/>
                </a:tc>
                <a:tc>
                  <a:txBody>
                    <a:bodyPr/>
                    <a:lstStyle/>
                    <a:p>
                      <a:r>
                        <a:rPr lang="en-CA" dirty="0" smtClean="0"/>
                        <a:t>0</a:t>
                      </a:r>
                      <a:endParaRPr lang="en-CA" dirty="0"/>
                    </a:p>
                  </a:txBody>
                  <a:tcPr/>
                </a:tc>
                <a:tc>
                  <a:txBody>
                    <a:bodyPr/>
                    <a:lstStyle/>
                    <a:p>
                      <a:endParaRPr lang="en-CA" dirty="0"/>
                    </a:p>
                  </a:txBody>
                  <a:tcPr/>
                </a:tc>
              </a:tr>
              <a:tr h="370840">
                <a:tc>
                  <a:txBody>
                    <a:bodyPr/>
                    <a:lstStyle/>
                    <a:p>
                      <a:r>
                        <a:rPr lang="en-CA" dirty="0" smtClean="0"/>
                        <a:t>DSC</a:t>
                      </a:r>
                      <a:endParaRPr lang="en-CA" dirty="0"/>
                    </a:p>
                  </a:txBody>
                  <a:tcPr/>
                </a:tc>
                <a:tc>
                  <a:txBody>
                    <a:bodyPr/>
                    <a:lstStyle/>
                    <a:p>
                      <a:r>
                        <a:rPr lang="en-CA" dirty="0" smtClean="0"/>
                        <a:t>20</a:t>
                      </a:r>
                      <a:endParaRPr lang="en-CA" dirty="0"/>
                    </a:p>
                  </a:txBody>
                  <a:tcPr/>
                </a:tc>
                <a:tc>
                  <a:txBody>
                    <a:bodyPr/>
                    <a:lstStyle/>
                    <a:p>
                      <a:r>
                        <a:rPr lang="en-CA" dirty="0" smtClean="0"/>
                        <a:t>80</a:t>
                      </a:r>
                      <a:endParaRPr lang="en-CA" dirty="0"/>
                    </a:p>
                  </a:txBody>
                  <a:tcPr/>
                </a:tc>
                <a:tc>
                  <a:txBody>
                    <a:bodyPr/>
                    <a:lstStyle/>
                    <a:p>
                      <a:r>
                        <a:rPr lang="en-CA" dirty="0" smtClean="0"/>
                        <a:t>0</a:t>
                      </a:r>
                      <a:endParaRPr lang="en-CA" dirty="0"/>
                    </a:p>
                  </a:txBody>
                  <a:tcPr/>
                </a:tc>
                <a:tc>
                  <a:txBody>
                    <a:bodyPr/>
                    <a:lstStyle/>
                    <a:p>
                      <a:endParaRPr lang="en-CA" dirty="0"/>
                    </a:p>
                  </a:txBody>
                  <a:tcPr/>
                </a:tc>
              </a:tr>
              <a:tr h="370840">
                <a:tc>
                  <a:txBody>
                    <a:bodyPr/>
                    <a:lstStyle/>
                    <a:p>
                      <a:r>
                        <a:rPr lang="en-CA" dirty="0" smtClean="0"/>
                        <a:t>ISQ</a:t>
                      </a:r>
                      <a:endParaRPr lang="en-CA" dirty="0"/>
                    </a:p>
                  </a:txBody>
                  <a:tcPr/>
                </a:tc>
                <a:tc>
                  <a:txBody>
                    <a:bodyPr/>
                    <a:lstStyle/>
                    <a:p>
                      <a:r>
                        <a:rPr lang="en-CA" dirty="0" smtClean="0"/>
                        <a:t>20</a:t>
                      </a:r>
                      <a:endParaRPr lang="en-CA" dirty="0"/>
                    </a:p>
                  </a:txBody>
                  <a:tcPr/>
                </a:tc>
                <a:tc>
                  <a:txBody>
                    <a:bodyPr/>
                    <a:lstStyle/>
                    <a:p>
                      <a:r>
                        <a:rPr lang="en-CA" dirty="0" smtClean="0"/>
                        <a:t>0</a:t>
                      </a:r>
                      <a:endParaRPr lang="en-CA" dirty="0"/>
                    </a:p>
                  </a:txBody>
                  <a:tcPr/>
                </a:tc>
                <a:tc>
                  <a:txBody>
                    <a:bodyPr/>
                    <a:lstStyle/>
                    <a:p>
                      <a:r>
                        <a:rPr lang="en-CA" dirty="0" smtClean="0"/>
                        <a:t>0</a:t>
                      </a:r>
                      <a:endParaRPr lang="en-CA" dirty="0"/>
                    </a:p>
                  </a:txBody>
                  <a:tcPr/>
                </a:tc>
                <a:tc>
                  <a:txBody>
                    <a:bodyPr/>
                    <a:lstStyle/>
                    <a:p>
                      <a:endParaRPr lang="en-CA" dirty="0"/>
                    </a:p>
                  </a:txBody>
                  <a:tcPr/>
                </a:tc>
              </a:tr>
              <a:tr h="370840">
                <a:tc>
                  <a:txBody>
                    <a:bodyPr/>
                    <a:lstStyle/>
                    <a:p>
                      <a:r>
                        <a:rPr lang="en-CA" dirty="0" smtClean="0"/>
                        <a:t>NY</a:t>
                      </a:r>
                      <a:endParaRPr lang="en-CA" dirty="0"/>
                    </a:p>
                  </a:txBody>
                  <a:tcPr/>
                </a:tc>
                <a:tc>
                  <a:txBody>
                    <a:bodyPr/>
                    <a:lstStyle/>
                    <a:p>
                      <a:r>
                        <a:rPr lang="en-CA" dirty="0" smtClean="0"/>
                        <a:t>0</a:t>
                      </a:r>
                      <a:endParaRPr lang="en-CA" dirty="0"/>
                    </a:p>
                  </a:txBody>
                  <a:tcPr/>
                </a:tc>
                <a:tc>
                  <a:txBody>
                    <a:bodyPr/>
                    <a:lstStyle/>
                    <a:p>
                      <a:r>
                        <a:rPr lang="en-CA" dirty="0" smtClean="0"/>
                        <a:t>0</a:t>
                      </a:r>
                      <a:endParaRPr lang="en-CA" dirty="0"/>
                    </a:p>
                  </a:txBody>
                  <a:tcPr/>
                </a:tc>
                <a:tc>
                  <a:txBody>
                    <a:bodyPr/>
                    <a:lstStyle/>
                    <a:p>
                      <a:r>
                        <a:rPr lang="en-CA" dirty="0" smtClean="0"/>
                        <a:t>60</a:t>
                      </a:r>
                      <a:endParaRPr lang="en-CA" dirty="0"/>
                    </a:p>
                  </a:txBody>
                  <a:tcPr/>
                </a:tc>
                <a:tc>
                  <a:txBody>
                    <a:bodyPr/>
                    <a:lstStyle/>
                    <a:p>
                      <a:endParaRPr lang="en-CA" dirty="0"/>
                    </a:p>
                  </a:txBody>
                  <a:tcPr/>
                </a:tc>
              </a:tr>
              <a:tr h="370840">
                <a:tc>
                  <a:txBody>
                    <a:bodyPr/>
                    <a:lstStyle/>
                    <a:p>
                      <a:r>
                        <a:rPr lang="en-CA" dirty="0" smtClean="0"/>
                        <a:t>Healthy</a:t>
                      </a:r>
                      <a:endParaRPr lang="en-CA" dirty="0"/>
                    </a:p>
                  </a:txBody>
                  <a:tcPr/>
                </a:tc>
                <a:tc>
                  <a:txBody>
                    <a:bodyPr/>
                    <a:lstStyle/>
                    <a:p>
                      <a:r>
                        <a:rPr lang="en-CA" dirty="0" smtClean="0"/>
                        <a:t>80</a:t>
                      </a:r>
                      <a:endParaRPr lang="en-CA" dirty="0"/>
                    </a:p>
                  </a:txBody>
                  <a:tcPr/>
                </a:tc>
                <a:tc>
                  <a:txBody>
                    <a:bodyPr/>
                    <a:lstStyle/>
                    <a:p>
                      <a:r>
                        <a:rPr lang="en-CA" dirty="0" smtClean="0"/>
                        <a:t>600</a:t>
                      </a:r>
                      <a:endParaRPr lang="en-CA" dirty="0"/>
                    </a:p>
                  </a:txBody>
                  <a:tcPr/>
                </a:tc>
                <a:tc>
                  <a:txBody>
                    <a:bodyPr/>
                    <a:lstStyle/>
                    <a:p>
                      <a:r>
                        <a:rPr lang="en-CA" dirty="0" smtClean="0"/>
                        <a:t>920</a:t>
                      </a:r>
                      <a:endParaRPr lang="en-CA" dirty="0"/>
                    </a:p>
                  </a:txBody>
                  <a:tcPr/>
                </a:tc>
                <a:tc>
                  <a:txBody>
                    <a:bodyPr/>
                    <a:lstStyle/>
                    <a:p>
                      <a:endParaRPr lang="en-CA" dirty="0"/>
                    </a:p>
                  </a:txBody>
                  <a:tcPr/>
                </a:tc>
              </a:tr>
              <a:tr h="370840">
                <a:tc>
                  <a:txBody>
                    <a:bodyPr/>
                    <a:lstStyle/>
                    <a:p>
                      <a:endParaRPr lang="en-CA"/>
                    </a:p>
                  </a:txBody>
                  <a:tcPr/>
                </a:tc>
                <a:tc>
                  <a:txBody>
                    <a:bodyPr/>
                    <a:lstStyle/>
                    <a:p>
                      <a:r>
                        <a:rPr lang="en-CA" dirty="0" smtClean="0"/>
                        <a:t>340</a:t>
                      </a:r>
                      <a:endParaRPr lang="en-CA" dirty="0"/>
                    </a:p>
                  </a:txBody>
                  <a:tcPr/>
                </a:tc>
                <a:tc>
                  <a:txBody>
                    <a:bodyPr/>
                    <a:lstStyle/>
                    <a:p>
                      <a:r>
                        <a:rPr lang="en-CA" dirty="0" smtClean="0"/>
                        <a:t>800</a:t>
                      </a:r>
                      <a:endParaRPr lang="en-CA" dirty="0"/>
                    </a:p>
                  </a:txBody>
                  <a:tcPr/>
                </a:tc>
                <a:tc>
                  <a:txBody>
                    <a:bodyPr/>
                    <a:lstStyle/>
                    <a:p>
                      <a:r>
                        <a:rPr lang="en-CA" dirty="0" smtClean="0"/>
                        <a:t>980</a:t>
                      </a:r>
                      <a:endParaRPr lang="en-CA" dirty="0"/>
                    </a:p>
                  </a:txBody>
                  <a:tcPr/>
                </a:tc>
                <a:tc>
                  <a:txBody>
                    <a:bodyPr/>
                    <a:lstStyle/>
                    <a:p>
                      <a:r>
                        <a:rPr lang="en-CA" dirty="0" smtClean="0"/>
                        <a:t>2120</a:t>
                      </a:r>
                      <a:endParaRPr lang="en-CA" dirty="0"/>
                    </a:p>
                  </a:txBody>
                  <a:tcPr/>
                </a:tc>
              </a:tr>
              <a:tr h="370840">
                <a:tc>
                  <a:txBody>
                    <a:bodyPr/>
                    <a:lstStyle/>
                    <a:p>
                      <a:endParaRPr lang="en-CA"/>
                    </a:p>
                  </a:txBody>
                  <a:tcPr/>
                </a:tc>
                <a:tc>
                  <a:txBody>
                    <a:bodyPr/>
                    <a:lstStyle/>
                    <a:p>
                      <a:endParaRPr lang="en-CA" dirty="0"/>
                    </a:p>
                  </a:txBody>
                  <a:tcPr/>
                </a:tc>
                <a:tc>
                  <a:txBody>
                    <a:bodyPr/>
                    <a:lstStyle/>
                    <a:p>
                      <a:endParaRPr lang="en-CA"/>
                    </a:p>
                  </a:txBody>
                  <a:tcPr/>
                </a:tc>
                <a:tc>
                  <a:txBody>
                    <a:bodyPr/>
                    <a:lstStyle/>
                    <a:p>
                      <a:endParaRPr lang="en-CA"/>
                    </a:p>
                  </a:txBody>
                  <a:tcPr/>
                </a:tc>
                <a:tc>
                  <a:txBody>
                    <a:bodyPr/>
                    <a:lstStyle/>
                    <a:p>
                      <a:endParaRPr lang="en-CA" dirty="0"/>
                    </a:p>
                  </a:txBody>
                  <a:tcPr/>
                </a:tc>
              </a:tr>
              <a:tr h="370840">
                <a:tc>
                  <a:txBody>
                    <a:bodyPr/>
                    <a:lstStyle/>
                    <a:p>
                      <a:endParaRPr lang="en-CA"/>
                    </a:p>
                  </a:txBody>
                  <a:tcPr/>
                </a:tc>
                <a:tc>
                  <a:txBody>
                    <a:bodyPr/>
                    <a:lstStyle/>
                    <a:p>
                      <a:r>
                        <a:rPr lang="en-CA" dirty="0" smtClean="0"/>
                        <a:t>%</a:t>
                      </a:r>
                      <a:endParaRPr lang="en-CA" dirty="0"/>
                    </a:p>
                  </a:txBody>
                  <a:tcPr/>
                </a:tc>
                <a:tc>
                  <a:txBody>
                    <a:bodyPr/>
                    <a:lstStyle/>
                    <a:p>
                      <a:endParaRPr lang="en-CA"/>
                    </a:p>
                  </a:txBody>
                  <a:tcPr/>
                </a:tc>
                <a:tc>
                  <a:txBody>
                    <a:bodyPr/>
                    <a:lstStyle/>
                    <a:p>
                      <a:endParaRPr lang="en-CA"/>
                    </a:p>
                  </a:txBody>
                  <a:tcPr/>
                </a:tc>
                <a:tc>
                  <a:txBody>
                    <a:bodyPr/>
                    <a:lstStyle/>
                    <a:p>
                      <a:endParaRPr lang="en-CA" dirty="0"/>
                    </a:p>
                  </a:txBody>
                  <a:tcPr/>
                </a:tc>
              </a:tr>
              <a:tr h="370840">
                <a:tc>
                  <a:txBody>
                    <a:bodyPr/>
                    <a:lstStyle/>
                    <a:p>
                      <a:r>
                        <a:rPr lang="en-CA" dirty="0" smtClean="0"/>
                        <a:t>L1</a:t>
                      </a:r>
                      <a:endParaRPr lang="en-CA" dirty="0"/>
                    </a:p>
                  </a:txBody>
                  <a:tcPr/>
                </a:tc>
                <a:tc>
                  <a:txBody>
                    <a:bodyPr/>
                    <a:lstStyle/>
                    <a:p>
                      <a:r>
                        <a:rPr lang="en-CA" dirty="0" smtClean="0"/>
                        <a:t>76</a:t>
                      </a:r>
                      <a:endParaRPr lang="en-CA" dirty="0"/>
                    </a:p>
                  </a:txBody>
                  <a:tcPr/>
                </a:tc>
                <a:tc>
                  <a:txBody>
                    <a:bodyPr/>
                    <a:lstStyle/>
                    <a:p>
                      <a:endParaRPr lang="en-CA" dirty="0"/>
                    </a:p>
                  </a:txBody>
                  <a:tcPr/>
                </a:tc>
                <a:tc>
                  <a:txBody>
                    <a:bodyPr/>
                    <a:lstStyle/>
                    <a:p>
                      <a:endParaRPr lang="en-CA"/>
                    </a:p>
                  </a:txBody>
                  <a:tcPr/>
                </a:tc>
                <a:tc>
                  <a:txBody>
                    <a:bodyPr/>
                    <a:lstStyle/>
                    <a:p>
                      <a:endParaRPr lang="en-CA" dirty="0"/>
                    </a:p>
                  </a:txBody>
                  <a:tcPr/>
                </a:tc>
              </a:tr>
              <a:tr h="370840">
                <a:tc>
                  <a:txBody>
                    <a:bodyPr/>
                    <a:lstStyle/>
                    <a:p>
                      <a:r>
                        <a:rPr lang="en-CA" dirty="0" smtClean="0"/>
                        <a:t>L2</a:t>
                      </a:r>
                      <a:endParaRPr lang="en-CA" dirty="0"/>
                    </a:p>
                  </a:txBody>
                  <a:tcPr/>
                </a:tc>
                <a:tc>
                  <a:txBody>
                    <a:bodyPr/>
                    <a:lstStyle/>
                    <a:p>
                      <a:r>
                        <a:rPr lang="en-CA" dirty="0" smtClean="0"/>
                        <a:t>25</a:t>
                      </a:r>
                      <a:endParaRPr lang="en-CA" dirty="0"/>
                    </a:p>
                  </a:txBody>
                  <a:tcPr/>
                </a:tc>
                <a:tc>
                  <a:txBody>
                    <a:bodyPr/>
                    <a:lstStyle/>
                    <a:p>
                      <a:endParaRPr lang="en-CA"/>
                    </a:p>
                  </a:txBody>
                  <a:tcPr/>
                </a:tc>
                <a:tc>
                  <a:txBody>
                    <a:bodyPr/>
                    <a:lstStyle/>
                    <a:p>
                      <a:endParaRPr lang="en-CA"/>
                    </a:p>
                  </a:txBody>
                  <a:tcPr/>
                </a:tc>
                <a:tc>
                  <a:txBody>
                    <a:bodyPr/>
                    <a:lstStyle/>
                    <a:p>
                      <a:endParaRPr lang="en-CA" dirty="0"/>
                    </a:p>
                  </a:txBody>
                  <a:tcPr/>
                </a:tc>
              </a:tr>
              <a:tr h="370840">
                <a:tc>
                  <a:txBody>
                    <a:bodyPr/>
                    <a:lstStyle/>
                    <a:p>
                      <a:r>
                        <a:rPr lang="en-CA" dirty="0" smtClean="0"/>
                        <a:t>L3</a:t>
                      </a:r>
                      <a:endParaRPr lang="en-CA" dirty="0"/>
                    </a:p>
                  </a:txBody>
                  <a:tcPr/>
                </a:tc>
                <a:tc>
                  <a:txBody>
                    <a:bodyPr/>
                    <a:lstStyle/>
                    <a:p>
                      <a:r>
                        <a:rPr lang="en-CA" dirty="0" smtClean="0"/>
                        <a:t>6</a:t>
                      </a:r>
                      <a:endParaRPr lang="en-CA" dirty="0"/>
                    </a:p>
                  </a:txBody>
                  <a:tcPr/>
                </a:tc>
                <a:tc>
                  <a:txBody>
                    <a:bodyPr/>
                    <a:lstStyle/>
                    <a:p>
                      <a:endParaRPr lang="en-CA"/>
                    </a:p>
                  </a:txBody>
                  <a:tcPr/>
                </a:tc>
                <a:tc>
                  <a:txBody>
                    <a:bodyPr/>
                    <a:lstStyle/>
                    <a:p>
                      <a:endParaRPr lang="en-CA"/>
                    </a:p>
                  </a:txBody>
                  <a:tcPr/>
                </a:tc>
                <a:tc>
                  <a:txBody>
                    <a:bodyPr/>
                    <a:lstStyle/>
                    <a:p>
                      <a:endParaRPr lang="en-CA" dirty="0"/>
                    </a:p>
                  </a:txBody>
                  <a:tcPr/>
                </a:tc>
              </a:tr>
              <a:tr h="370840">
                <a:tc>
                  <a:txBody>
                    <a:bodyPr/>
                    <a:lstStyle/>
                    <a:p>
                      <a:r>
                        <a:rPr lang="en-CA" dirty="0" smtClean="0"/>
                        <a:t>Stand</a:t>
                      </a:r>
                      <a:endParaRPr lang="en-CA" dirty="0"/>
                    </a:p>
                  </a:txBody>
                  <a:tcPr/>
                </a:tc>
                <a:tc>
                  <a:txBody>
                    <a:bodyPr/>
                    <a:lstStyle/>
                    <a:p>
                      <a:r>
                        <a:rPr lang="en-CA" dirty="0" smtClean="0"/>
                        <a:t>24</a:t>
                      </a:r>
                      <a:endParaRPr lang="en-CA" dirty="0"/>
                    </a:p>
                  </a:txBody>
                  <a:tcPr/>
                </a:tc>
                <a:tc>
                  <a:txBody>
                    <a:bodyPr/>
                    <a:lstStyle/>
                    <a:p>
                      <a:endParaRPr lang="en-CA"/>
                    </a:p>
                  </a:txBody>
                  <a:tcPr/>
                </a:tc>
                <a:tc>
                  <a:txBody>
                    <a:bodyPr/>
                    <a:lstStyle/>
                    <a:p>
                      <a:endParaRPr lang="en-CA"/>
                    </a:p>
                  </a:txBody>
                  <a:tcPr/>
                </a:tc>
                <a:tc>
                  <a:txBody>
                    <a:bodyPr/>
                    <a:lstStyle/>
                    <a:p>
                      <a:endParaRPr lang="en-CA" dirty="0"/>
                    </a:p>
                  </a:txBody>
                  <a:tcPr/>
                </a:tc>
              </a:tr>
              <a:tr h="370840">
                <a:tc>
                  <a:txBody>
                    <a:bodyPr/>
                    <a:lstStyle/>
                    <a:p>
                      <a:endParaRPr lang="en-CA"/>
                    </a:p>
                  </a:txBody>
                  <a:tcPr/>
                </a:tc>
                <a:tc>
                  <a:txBody>
                    <a:bodyPr/>
                    <a:lstStyle/>
                    <a:p>
                      <a:endParaRPr lang="en-CA"/>
                    </a:p>
                  </a:txBody>
                  <a:tcPr/>
                </a:tc>
                <a:tc>
                  <a:txBody>
                    <a:bodyPr/>
                    <a:lstStyle/>
                    <a:p>
                      <a:endParaRPr lang="en-CA"/>
                    </a:p>
                  </a:txBody>
                  <a:tcPr/>
                </a:tc>
                <a:tc>
                  <a:txBody>
                    <a:bodyPr/>
                    <a:lstStyle/>
                    <a:p>
                      <a:endParaRPr lang="en-CA"/>
                    </a:p>
                  </a:txBody>
                  <a:tcPr/>
                </a:tc>
                <a:tc>
                  <a:txBody>
                    <a:bodyPr/>
                    <a:lstStyle/>
                    <a:p>
                      <a:endParaRPr lang="en-CA" dirty="0"/>
                    </a:p>
                  </a:txBody>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en-CA" sz="3200" dirty="0" smtClean="0"/>
              <a:t>Unit 15 ICH</a:t>
            </a:r>
            <a:endParaRPr lang="en-CA" sz="3200" dirty="0"/>
          </a:p>
        </p:txBody>
      </p:sp>
      <p:sp>
        <p:nvSpPr>
          <p:cNvPr id="3" name="Text Placeholder 2"/>
          <p:cNvSpPr>
            <a:spLocks noGrp="1"/>
          </p:cNvSpPr>
          <p:nvPr>
            <p:ph type="body" idx="1"/>
          </p:nvPr>
        </p:nvSpPr>
        <p:spPr>
          <a:xfrm>
            <a:off x="457200" y="980728"/>
            <a:ext cx="4040188" cy="1194147"/>
          </a:xfrm>
        </p:spPr>
        <p:txBody>
          <a:bodyPr>
            <a:normAutofit/>
          </a:bodyPr>
          <a:lstStyle/>
          <a:p>
            <a:endParaRPr lang="en-CA" sz="1800" dirty="0"/>
          </a:p>
        </p:txBody>
      </p:sp>
      <p:sp>
        <p:nvSpPr>
          <p:cNvPr id="5" name="Text Placeholder 4"/>
          <p:cNvSpPr>
            <a:spLocks noGrp="1"/>
          </p:cNvSpPr>
          <p:nvPr>
            <p:ph type="body" sz="quarter" idx="3"/>
          </p:nvPr>
        </p:nvSpPr>
        <p:spPr>
          <a:xfrm>
            <a:off x="4645025" y="980728"/>
            <a:ext cx="4041775" cy="1194147"/>
          </a:xfrm>
        </p:spPr>
        <p:txBody>
          <a:bodyPr/>
          <a:lstStyle/>
          <a:p>
            <a:endParaRPr lang="en-CA" dirty="0"/>
          </a:p>
        </p:txBody>
      </p:sp>
      <p:graphicFrame>
        <p:nvGraphicFramePr>
          <p:cNvPr id="11" name="Content Placeholder 6"/>
          <p:cNvGraphicFramePr>
            <a:graphicFrameLocks noGrp="1"/>
          </p:cNvGraphicFramePr>
          <p:nvPr>
            <p:ph sz="half" idx="2"/>
          </p:nvPr>
        </p:nvGraphicFramePr>
        <p:xfrm>
          <a:off x="457200" y="2174875"/>
          <a:ext cx="4040188" cy="3951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p:cNvGraphicFramePr>
            <a:graphicFrameLocks noGrp="1"/>
          </p:cNvGraphicFramePr>
          <p:nvPr>
            <p:ph sz="quarter" idx="4"/>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Unit 15 B Dead Trees</a:t>
            </a:r>
            <a:endParaRPr lang="en-CA" dirty="0"/>
          </a:p>
        </p:txBody>
      </p:sp>
      <p:graphicFrame>
        <p:nvGraphicFramePr>
          <p:cNvPr id="7" name="Content Placeholder 6"/>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3486</TotalTime>
  <Words>2307</Words>
  <Application>Microsoft Office PowerPoint</Application>
  <PresentationFormat>On-screen Show (4:3)</PresentationFormat>
  <Paragraphs>201</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 Stand Development Monitoring  FREP  Timber Production Protocol</vt:lpstr>
      <vt:lpstr>The goal of SDM is to monitor shifts in stand attributes from the baseline data set from FG surveys.  This will allow us to make inferences about our Stocking Standard and FG Policy as well as Forest Health Issues  </vt:lpstr>
      <vt:lpstr>Average Age of stands at Breast Height Average of all blocks = 20</vt:lpstr>
      <vt:lpstr>Years from Disturbance and Planting</vt:lpstr>
      <vt:lpstr>Total Trees &amp; Total Conifers per Hectare Average of TC = 3241</vt:lpstr>
      <vt:lpstr>There is no assessment of the Free Growing status of the WS trees</vt:lpstr>
      <vt:lpstr>Another dense 28 year old stand  - ICH Donald Hill</vt:lpstr>
      <vt:lpstr>Least Dense Stand Sampled MS -  Beaverfoot  - SDM Unit #27 1360 Total Conifers – Spaced at 10 years of age</vt:lpstr>
      <vt:lpstr>This spaced stand also had the poorest formed (ugly) trees</vt:lpstr>
      <vt:lpstr>Well Spaced Conifers per Hectare Average = 1054</vt:lpstr>
      <vt:lpstr>The importance of SDM data to Managed Stand Yield Predictions</vt:lpstr>
      <vt:lpstr>Percentage of Total Conifers that are L3 Average = 58% of TC are L3 trees</vt:lpstr>
      <vt:lpstr>             SDM 12 had the lowest number of L3 trees  </vt:lpstr>
      <vt:lpstr>% of Well Spaced that are L3 Average = 34%</vt:lpstr>
      <vt:lpstr>Highest % of WS L3 trees</vt:lpstr>
      <vt:lpstr> The least % of WS that are L3 was in SDM #25 </vt:lpstr>
      <vt:lpstr>What are the consequences of having  L3 trees in the WS count?</vt:lpstr>
      <vt:lpstr>Do we have as many large trees as TIPSY assumes?</vt:lpstr>
      <vt:lpstr>Number of L1 Well Spaced Trees</vt:lpstr>
      <vt:lpstr>Percentage of WS trees that are L1</vt:lpstr>
      <vt:lpstr>Average Dbh of the L1 trees in each unit.  Not a huge range – but the spaced fertilized stand has the largest Dbh</vt:lpstr>
      <vt:lpstr>How do we achieve an even distribution of large diameter trees?</vt:lpstr>
      <vt:lpstr>Custom TIPSY Table</vt:lpstr>
      <vt:lpstr>Comparison of 5 TIPSY runs to SDM block #20 The left column is how this stand was modelled in TSR</vt:lpstr>
      <vt:lpstr>Layer 1 and 2 of TIPSY Runs</vt:lpstr>
      <vt:lpstr>Stand Distribution Impacts</vt:lpstr>
      <vt:lpstr>Slide 27</vt:lpstr>
      <vt:lpstr>TIPSY OAF’s</vt:lpstr>
      <vt:lpstr>% of Live TC with Damage  Average = 14%</vt:lpstr>
      <vt:lpstr>Unit 15B ICH</vt:lpstr>
      <vt:lpstr>Unit 15 ICH</vt:lpstr>
      <vt:lpstr>Unit 15 B Dead Trees</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bwadey</dc:creator>
  <cp:lastModifiedBy>bwadey</cp:lastModifiedBy>
  <cp:revision>306</cp:revision>
  <dcterms:created xsi:type="dcterms:W3CDTF">2009-11-09T20:03:00Z</dcterms:created>
  <dcterms:modified xsi:type="dcterms:W3CDTF">2013-10-28T19:34:26Z</dcterms:modified>
</cp:coreProperties>
</file>