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4"/>
  </p:sldMasterIdLst>
  <p:notesMasterIdLst>
    <p:notesMasterId r:id="rId36"/>
  </p:notesMasterIdLst>
  <p:handoutMasterIdLst>
    <p:handoutMasterId r:id="rId37"/>
  </p:handoutMasterIdLst>
  <p:sldIdLst>
    <p:sldId id="256" r:id="rId5"/>
    <p:sldId id="505" r:id="rId6"/>
    <p:sldId id="441" r:id="rId7"/>
    <p:sldId id="276" r:id="rId8"/>
    <p:sldId id="301" r:id="rId9"/>
    <p:sldId id="498" r:id="rId10"/>
    <p:sldId id="507" r:id="rId11"/>
    <p:sldId id="568" r:id="rId12"/>
    <p:sldId id="422" r:id="rId13"/>
    <p:sldId id="447" r:id="rId14"/>
    <p:sldId id="508" r:id="rId15"/>
    <p:sldId id="509" r:id="rId16"/>
    <p:sldId id="510" r:id="rId17"/>
    <p:sldId id="511" r:id="rId18"/>
    <p:sldId id="512" r:id="rId19"/>
    <p:sldId id="513" r:id="rId20"/>
    <p:sldId id="516" r:id="rId21"/>
    <p:sldId id="491" r:id="rId22"/>
    <p:sldId id="464" r:id="rId23"/>
    <p:sldId id="521" r:id="rId24"/>
    <p:sldId id="522" r:id="rId25"/>
    <p:sldId id="524" r:id="rId26"/>
    <p:sldId id="469" r:id="rId27"/>
    <p:sldId id="523" r:id="rId28"/>
    <p:sldId id="525" r:id="rId29"/>
    <p:sldId id="526" r:id="rId30"/>
    <p:sldId id="528" r:id="rId31"/>
    <p:sldId id="538" r:id="rId32"/>
    <p:sldId id="537" r:id="rId33"/>
    <p:sldId id="536" r:id="rId34"/>
    <p:sldId id="569" r:id="rId35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ekaupp" initials="lk" lastIdx="2" clrIdx="0"/>
  <p:cmAuthor id="1" name="RKahlke" initials="R" lastIdx="4" clrIdx="1"/>
  <p:cmAuthor id="2" name="Mom and Dad" initials="MaD" lastIdx="1" clrIdx="2"/>
  <p:cmAuthor id="3" name="ccpaters" initials="c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FF3300"/>
    <a:srgbClr val="00CC00"/>
    <a:srgbClr val="99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75" autoAdjust="0"/>
    <p:restoredTop sz="86286" autoAdjust="0"/>
  </p:normalViewPr>
  <p:slideViewPr>
    <p:cSldViewPr>
      <p:cViewPr>
        <p:scale>
          <a:sx n="66" d="100"/>
          <a:sy n="66" d="100"/>
        </p:scale>
        <p:origin x="-7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634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728" y="-102"/>
      </p:cViewPr>
      <p:guideLst>
        <p:guide orient="horz" pos="3024"/>
        <p:guide pos="2304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63D5AB-1B11-4866-91EB-9DAEE8985BD7}" type="doc">
      <dgm:prSet loTypeId="urn:microsoft.com/office/officeart/2005/8/layout/cycle1" loCatId="cycle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endParaRPr lang="en-CA"/>
        </a:p>
      </dgm:t>
    </dgm:pt>
    <dgm:pt modelId="{B44F0F77-EC96-434D-8810-51932CE83C13}">
      <dgm:prSet phldrT="[Text]"/>
      <dgm:spPr/>
      <dgm:t>
        <a:bodyPr/>
        <a:lstStyle/>
        <a:p>
          <a:r>
            <a:rPr lang="en-CA" b="1"/>
            <a:t>PLAN</a:t>
          </a:r>
        </a:p>
      </dgm:t>
    </dgm:pt>
    <dgm:pt modelId="{A5BCC9C5-7F7A-4984-B66F-503628FE9333}" type="parTrans" cxnId="{970C0D33-25C7-41E4-AD0F-D2B7653CE1BD}">
      <dgm:prSet/>
      <dgm:spPr/>
      <dgm:t>
        <a:bodyPr/>
        <a:lstStyle/>
        <a:p>
          <a:endParaRPr lang="en-CA"/>
        </a:p>
      </dgm:t>
    </dgm:pt>
    <dgm:pt modelId="{46EB2474-A688-4DB5-8904-6FFC6881EBD2}" type="sibTrans" cxnId="{970C0D33-25C7-41E4-AD0F-D2B7653CE1BD}">
      <dgm:prSet/>
      <dgm:spPr/>
      <dgm:t>
        <a:bodyPr/>
        <a:lstStyle/>
        <a:p>
          <a:endParaRPr lang="en-CA"/>
        </a:p>
      </dgm:t>
    </dgm:pt>
    <dgm:pt modelId="{2E403F33-77F5-4468-AAEF-C0BD595C9B8A}">
      <dgm:prSet phldrT="[Text]"/>
      <dgm:spPr/>
      <dgm:t>
        <a:bodyPr/>
        <a:lstStyle/>
        <a:p>
          <a:r>
            <a:rPr lang="en-CA" b="1"/>
            <a:t>DO </a:t>
          </a:r>
        </a:p>
      </dgm:t>
    </dgm:pt>
    <dgm:pt modelId="{AA5A378D-6C0F-4778-84E1-D19F09AB0105}" type="parTrans" cxnId="{DD3B30EE-698D-4C93-AB83-EB0FF6A7FFD6}">
      <dgm:prSet/>
      <dgm:spPr/>
      <dgm:t>
        <a:bodyPr/>
        <a:lstStyle/>
        <a:p>
          <a:endParaRPr lang="en-CA"/>
        </a:p>
      </dgm:t>
    </dgm:pt>
    <dgm:pt modelId="{57551241-067B-4C94-92C8-17E40A2E9B4B}" type="sibTrans" cxnId="{DD3B30EE-698D-4C93-AB83-EB0FF6A7FFD6}">
      <dgm:prSet/>
      <dgm:spPr/>
      <dgm:t>
        <a:bodyPr/>
        <a:lstStyle/>
        <a:p>
          <a:endParaRPr lang="en-CA"/>
        </a:p>
      </dgm:t>
    </dgm:pt>
    <dgm:pt modelId="{C821C5A8-61CF-42AF-B172-D7FE9FE3B19F}">
      <dgm:prSet phldrT="[Text]"/>
      <dgm:spPr/>
      <dgm:t>
        <a:bodyPr/>
        <a:lstStyle/>
        <a:p>
          <a:r>
            <a:rPr lang="en-CA" b="1"/>
            <a:t>CHECK</a:t>
          </a:r>
        </a:p>
      </dgm:t>
    </dgm:pt>
    <dgm:pt modelId="{2255CBCB-7126-4846-BFCF-79FDC1D1485D}" type="parTrans" cxnId="{DECF2A97-5F7E-4FE5-ADBF-3F0E0173BD76}">
      <dgm:prSet/>
      <dgm:spPr/>
      <dgm:t>
        <a:bodyPr/>
        <a:lstStyle/>
        <a:p>
          <a:endParaRPr lang="en-CA"/>
        </a:p>
      </dgm:t>
    </dgm:pt>
    <dgm:pt modelId="{593EB305-A79F-4BC6-BF39-7E2CB933DFAD}" type="sibTrans" cxnId="{DECF2A97-5F7E-4FE5-ADBF-3F0E0173BD76}">
      <dgm:prSet/>
      <dgm:spPr/>
      <dgm:t>
        <a:bodyPr/>
        <a:lstStyle/>
        <a:p>
          <a:endParaRPr lang="en-CA"/>
        </a:p>
      </dgm:t>
    </dgm:pt>
    <dgm:pt modelId="{0F7873D9-867C-48D9-A91E-33672D07D021}">
      <dgm:prSet phldrT="[Text]"/>
      <dgm:spPr/>
      <dgm:t>
        <a:bodyPr/>
        <a:lstStyle/>
        <a:p>
          <a:r>
            <a:rPr lang="en-CA" b="1"/>
            <a:t>RESPOND</a:t>
          </a:r>
        </a:p>
      </dgm:t>
    </dgm:pt>
    <dgm:pt modelId="{8E871E5E-8A76-4319-A2CF-7A48C546B989}" type="parTrans" cxnId="{19CC143A-6EEB-4982-8B4B-5AB4AD5D2B43}">
      <dgm:prSet/>
      <dgm:spPr/>
      <dgm:t>
        <a:bodyPr/>
        <a:lstStyle/>
        <a:p>
          <a:endParaRPr lang="en-CA"/>
        </a:p>
      </dgm:t>
    </dgm:pt>
    <dgm:pt modelId="{9F51D88D-E93E-4A0F-89C3-8FC1A9C7C22C}" type="sibTrans" cxnId="{19CC143A-6EEB-4982-8B4B-5AB4AD5D2B43}">
      <dgm:prSet/>
      <dgm:spPr/>
      <dgm:t>
        <a:bodyPr/>
        <a:lstStyle/>
        <a:p>
          <a:endParaRPr lang="en-CA"/>
        </a:p>
      </dgm:t>
    </dgm:pt>
    <dgm:pt modelId="{2F137288-CA0D-4D5B-81BF-6C3D8E76DB9D}" type="pres">
      <dgm:prSet presAssocID="{4463D5AB-1B11-4866-91EB-9DAEE8985BD7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CA"/>
        </a:p>
      </dgm:t>
    </dgm:pt>
    <dgm:pt modelId="{DB7D607C-C27A-47DD-918C-A9C75751ED08}" type="pres">
      <dgm:prSet presAssocID="{B44F0F77-EC96-434D-8810-51932CE83C13}" presName="dummy" presStyleCnt="0"/>
      <dgm:spPr/>
    </dgm:pt>
    <dgm:pt modelId="{9695C4D8-850C-4167-A85C-1184E43D5335}" type="pres">
      <dgm:prSet presAssocID="{B44F0F77-EC96-434D-8810-51932CE83C13}" presName="node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4E2A5CA6-1E83-4079-B53E-1655E6FB6306}" type="pres">
      <dgm:prSet presAssocID="{46EB2474-A688-4DB5-8904-6FFC6881EBD2}" presName="sibTrans" presStyleLbl="node1" presStyleIdx="0" presStyleCnt="4"/>
      <dgm:spPr/>
      <dgm:t>
        <a:bodyPr/>
        <a:lstStyle/>
        <a:p>
          <a:endParaRPr lang="en-CA"/>
        </a:p>
      </dgm:t>
    </dgm:pt>
    <dgm:pt modelId="{22F86CAD-F6C4-45BB-8C9D-916BEEC09CC8}" type="pres">
      <dgm:prSet presAssocID="{2E403F33-77F5-4468-AAEF-C0BD595C9B8A}" presName="dummy" presStyleCnt="0"/>
      <dgm:spPr/>
    </dgm:pt>
    <dgm:pt modelId="{7337FC2C-2EA6-416B-9708-51D7BF591494}" type="pres">
      <dgm:prSet presAssocID="{2E403F33-77F5-4468-AAEF-C0BD595C9B8A}" presName="node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E6F93BC1-F6C4-452F-978F-13F08EB72914}" type="pres">
      <dgm:prSet presAssocID="{57551241-067B-4C94-92C8-17E40A2E9B4B}" presName="sibTrans" presStyleLbl="node1" presStyleIdx="1" presStyleCnt="4"/>
      <dgm:spPr/>
      <dgm:t>
        <a:bodyPr/>
        <a:lstStyle/>
        <a:p>
          <a:endParaRPr lang="en-CA"/>
        </a:p>
      </dgm:t>
    </dgm:pt>
    <dgm:pt modelId="{BFAC18EE-30CA-4EFA-A5BB-998BF0083819}" type="pres">
      <dgm:prSet presAssocID="{C821C5A8-61CF-42AF-B172-D7FE9FE3B19F}" presName="dummy" presStyleCnt="0"/>
      <dgm:spPr/>
    </dgm:pt>
    <dgm:pt modelId="{61F6FB04-A842-4167-B30F-EDAAA9EE5A48}" type="pres">
      <dgm:prSet presAssocID="{C821C5A8-61CF-42AF-B172-D7FE9FE3B19F}" presName="node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E4BAF2E7-42DF-4CAB-AB9F-A5C16EFCFBB6}" type="pres">
      <dgm:prSet presAssocID="{593EB305-A79F-4BC6-BF39-7E2CB933DFAD}" presName="sibTrans" presStyleLbl="node1" presStyleIdx="2" presStyleCnt="4"/>
      <dgm:spPr/>
      <dgm:t>
        <a:bodyPr/>
        <a:lstStyle/>
        <a:p>
          <a:endParaRPr lang="en-CA"/>
        </a:p>
      </dgm:t>
    </dgm:pt>
    <dgm:pt modelId="{87375E74-9FC9-478C-82F8-4C17F52ACA42}" type="pres">
      <dgm:prSet presAssocID="{0F7873D9-867C-48D9-A91E-33672D07D021}" presName="dummy" presStyleCnt="0"/>
      <dgm:spPr/>
    </dgm:pt>
    <dgm:pt modelId="{234CDC9C-AA43-4DAF-BECD-98504BA611EA}" type="pres">
      <dgm:prSet presAssocID="{0F7873D9-867C-48D9-A91E-33672D07D021}" presName="node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4887B5B4-6974-46EB-9EFA-AF57333F3474}" type="pres">
      <dgm:prSet presAssocID="{9F51D88D-E93E-4A0F-89C3-8FC1A9C7C22C}" presName="sibTrans" presStyleLbl="node1" presStyleIdx="3" presStyleCnt="4"/>
      <dgm:spPr/>
      <dgm:t>
        <a:bodyPr/>
        <a:lstStyle/>
        <a:p>
          <a:endParaRPr lang="en-CA"/>
        </a:p>
      </dgm:t>
    </dgm:pt>
  </dgm:ptLst>
  <dgm:cxnLst>
    <dgm:cxn modelId="{70AB248A-C836-4591-A6A0-D4A2E0AD7B27}" type="presOf" srcId="{2E403F33-77F5-4468-AAEF-C0BD595C9B8A}" destId="{7337FC2C-2EA6-416B-9708-51D7BF591494}" srcOrd="0" destOrd="0" presId="urn:microsoft.com/office/officeart/2005/8/layout/cycle1"/>
    <dgm:cxn modelId="{A0EAEDE2-BA7B-4048-A930-0FC3176BEA67}" type="presOf" srcId="{C821C5A8-61CF-42AF-B172-D7FE9FE3B19F}" destId="{61F6FB04-A842-4167-B30F-EDAAA9EE5A48}" srcOrd="0" destOrd="0" presId="urn:microsoft.com/office/officeart/2005/8/layout/cycle1"/>
    <dgm:cxn modelId="{DD3B30EE-698D-4C93-AB83-EB0FF6A7FFD6}" srcId="{4463D5AB-1B11-4866-91EB-9DAEE8985BD7}" destId="{2E403F33-77F5-4468-AAEF-C0BD595C9B8A}" srcOrd="1" destOrd="0" parTransId="{AA5A378D-6C0F-4778-84E1-D19F09AB0105}" sibTransId="{57551241-067B-4C94-92C8-17E40A2E9B4B}"/>
    <dgm:cxn modelId="{19CC143A-6EEB-4982-8B4B-5AB4AD5D2B43}" srcId="{4463D5AB-1B11-4866-91EB-9DAEE8985BD7}" destId="{0F7873D9-867C-48D9-A91E-33672D07D021}" srcOrd="3" destOrd="0" parTransId="{8E871E5E-8A76-4319-A2CF-7A48C546B989}" sibTransId="{9F51D88D-E93E-4A0F-89C3-8FC1A9C7C22C}"/>
    <dgm:cxn modelId="{83B9709E-FE21-4649-9886-54903E082096}" type="presOf" srcId="{0F7873D9-867C-48D9-A91E-33672D07D021}" destId="{234CDC9C-AA43-4DAF-BECD-98504BA611EA}" srcOrd="0" destOrd="0" presId="urn:microsoft.com/office/officeart/2005/8/layout/cycle1"/>
    <dgm:cxn modelId="{DECF2A97-5F7E-4FE5-ADBF-3F0E0173BD76}" srcId="{4463D5AB-1B11-4866-91EB-9DAEE8985BD7}" destId="{C821C5A8-61CF-42AF-B172-D7FE9FE3B19F}" srcOrd="2" destOrd="0" parTransId="{2255CBCB-7126-4846-BFCF-79FDC1D1485D}" sibTransId="{593EB305-A79F-4BC6-BF39-7E2CB933DFAD}"/>
    <dgm:cxn modelId="{7587CD12-47E1-4B04-9772-902F8DD144D4}" type="presOf" srcId="{4463D5AB-1B11-4866-91EB-9DAEE8985BD7}" destId="{2F137288-CA0D-4D5B-81BF-6C3D8E76DB9D}" srcOrd="0" destOrd="0" presId="urn:microsoft.com/office/officeart/2005/8/layout/cycle1"/>
    <dgm:cxn modelId="{6AC223F9-F947-4D7F-83CE-C1AC9A5066AC}" type="presOf" srcId="{9F51D88D-E93E-4A0F-89C3-8FC1A9C7C22C}" destId="{4887B5B4-6974-46EB-9EFA-AF57333F3474}" srcOrd="0" destOrd="0" presId="urn:microsoft.com/office/officeart/2005/8/layout/cycle1"/>
    <dgm:cxn modelId="{69FC815E-6A35-46C7-B0AE-6C3DD7989BF1}" type="presOf" srcId="{57551241-067B-4C94-92C8-17E40A2E9B4B}" destId="{E6F93BC1-F6C4-452F-978F-13F08EB72914}" srcOrd="0" destOrd="0" presId="urn:microsoft.com/office/officeart/2005/8/layout/cycle1"/>
    <dgm:cxn modelId="{0ED30953-A9DD-476A-913C-992291A52F8B}" type="presOf" srcId="{46EB2474-A688-4DB5-8904-6FFC6881EBD2}" destId="{4E2A5CA6-1E83-4079-B53E-1655E6FB6306}" srcOrd="0" destOrd="0" presId="urn:microsoft.com/office/officeart/2005/8/layout/cycle1"/>
    <dgm:cxn modelId="{13AA91D2-81A1-4E99-86EB-EC955109D15D}" type="presOf" srcId="{B44F0F77-EC96-434D-8810-51932CE83C13}" destId="{9695C4D8-850C-4167-A85C-1184E43D5335}" srcOrd="0" destOrd="0" presId="urn:microsoft.com/office/officeart/2005/8/layout/cycle1"/>
    <dgm:cxn modelId="{970C0D33-25C7-41E4-AD0F-D2B7653CE1BD}" srcId="{4463D5AB-1B11-4866-91EB-9DAEE8985BD7}" destId="{B44F0F77-EC96-434D-8810-51932CE83C13}" srcOrd="0" destOrd="0" parTransId="{A5BCC9C5-7F7A-4984-B66F-503628FE9333}" sibTransId="{46EB2474-A688-4DB5-8904-6FFC6881EBD2}"/>
    <dgm:cxn modelId="{087B6C36-08A5-4B4C-AA7B-F6CF932DA2E3}" type="presOf" srcId="{593EB305-A79F-4BC6-BF39-7E2CB933DFAD}" destId="{E4BAF2E7-42DF-4CAB-AB9F-A5C16EFCFBB6}" srcOrd="0" destOrd="0" presId="urn:microsoft.com/office/officeart/2005/8/layout/cycle1"/>
    <dgm:cxn modelId="{6B9E56F1-7264-4B52-B4CE-12376D4755E6}" type="presParOf" srcId="{2F137288-CA0D-4D5B-81BF-6C3D8E76DB9D}" destId="{DB7D607C-C27A-47DD-918C-A9C75751ED08}" srcOrd="0" destOrd="0" presId="urn:microsoft.com/office/officeart/2005/8/layout/cycle1"/>
    <dgm:cxn modelId="{0C3122B0-2E0C-44B7-980C-C793F995383B}" type="presParOf" srcId="{2F137288-CA0D-4D5B-81BF-6C3D8E76DB9D}" destId="{9695C4D8-850C-4167-A85C-1184E43D5335}" srcOrd="1" destOrd="0" presId="urn:microsoft.com/office/officeart/2005/8/layout/cycle1"/>
    <dgm:cxn modelId="{1BE37DD2-12F6-468C-93A4-E416FDEE7B5F}" type="presParOf" srcId="{2F137288-CA0D-4D5B-81BF-6C3D8E76DB9D}" destId="{4E2A5CA6-1E83-4079-B53E-1655E6FB6306}" srcOrd="2" destOrd="0" presId="urn:microsoft.com/office/officeart/2005/8/layout/cycle1"/>
    <dgm:cxn modelId="{7A0208CA-9690-4A63-9C1F-C9A17D2B2501}" type="presParOf" srcId="{2F137288-CA0D-4D5B-81BF-6C3D8E76DB9D}" destId="{22F86CAD-F6C4-45BB-8C9D-916BEEC09CC8}" srcOrd="3" destOrd="0" presId="urn:microsoft.com/office/officeart/2005/8/layout/cycle1"/>
    <dgm:cxn modelId="{7A5A479A-868B-4E53-A40D-DAE1590F5CF2}" type="presParOf" srcId="{2F137288-CA0D-4D5B-81BF-6C3D8E76DB9D}" destId="{7337FC2C-2EA6-416B-9708-51D7BF591494}" srcOrd="4" destOrd="0" presId="urn:microsoft.com/office/officeart/2005/8/layout/cycle1"/>
    <dgm:cxn modelId="{19D6A527-B89F-4F4B-AB23-3CE0AE6E07A4}" type="presParOf" srcId="{2F137288-CA0D-4D5B-81BF-6C3D8E76DB9D}" destId="{E6F93BC1-F6C4-452F-978F-13F08EB72914}" srcOrd="5" destOrd="0" presId="urn:microsoft.com/office/officeart/2005/8/layout/cycle1"/>
    <dgm:cxn modelId="{06BE53A7-1D7C-4256-A645-D31FD7DC2123}" type="presParOf" srcId="{2F137288-CA0D-4D5B-81BF-6C3D8E76DB9D}" destId="{BFAC18EE-30CA-4EFA-A5BB-998BF0083819}" srcOrd="6" destOrd="0" presId="urn:microsoft.com/office/officeart/2005/8/layout/cycle1"/>
    <dgm:cxn modelId="{B4848484-EBC7-471E-943B-5166A42CC4C9}" type="presParOf" srcId="{2F137288-CA0D-4D5B-81BF-6C3D8E76DB9D}" destId="{61F6FB04-A842-4167-B30F-EDAAA9EE5A48}" srcOrd="7" destOrd="0" presId="urn:microsoft.com/office/officeart/2005/8/layout/cycle1"/>
    <dgm:cxn modelId="{39C8E08F-E8DF-44A7-80AE-0178DEF9F4B6}" type="presParOf" srcId="{2F137288-CA0D-4D5B-81BF-6C3D8E76DB9D}" destId="{E4BAF2E7-42DF-4CAB-AB9F-A5C16EFCFBB6}" srcOrd="8" destOrd="0" presId="urn:microsoft.com/office/officeart/2005/8/layout/cycle1"/>
    <dgm:cxn modelId="{B653903B-AEF6-4148-BF77-3351463B847F}" type="presParOf" srcId="{2F137288-CA0D-4D5B-81BF-6C3D8E76DB9D}" destId="{87375E74-9FC9-478C-82F8-4C17F52ACA42}" srcOrd="9" destOrd="0" presId="urn:microsoft.com/office/officeart/2005/8/layout/cycle1"/>
    <dgm:cxn modelId="{42A25BA4-8FBD-4879-8731-D0191E94A909}" type="presParOf" srcId="{2F137288-CA0D-4D5B-81BF-6C3D8E76DB9D}" destId="{234CDC9C-AA43-4DAF-BECD-98504BA611EA}" srcOrd="10" destOrd="0" presId="urn:microsoft.com/office/officeart/2005/8/layout/cycle1"/>
    <dgm:cxn modelId="{7C540E24-7FD8-4656-968D-E18426FDB50F}" type="presParOf" srcId="{2F137288-CA0D-4D5B-81BF-6C3D8E76DB9D}" destId="{4887B5B4-6974-46EB-9EFA-AF57333F3474}" srcOrd="11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695C4D8-850C-4167-A85C-1184E43D5335}">
      <dsp:nvSpPr>
        <dsp:cNvPr id="0" name=""/>
        <dsp:cNvSpPr/>
      </dsp:nvSpPr>
      <dsp:spPr>
        <a:xfrm>
          <a:off x="1369245" y="47151"/>
          <a:ext cx="755302" cy="7553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100" b="1" kern="1200"/>
            <a:t>PLAN</a:t>
          </a:r>
        </a:p>
      </dsp:txBody>
      <dsp:txXfrm>
        <a:off x="1369245" y="47151"/>
        <a:ext cx="755302" cy="755302"/>
      </dsp:txXfrm>
    </dsp:sp>
    <dsp:sp modelId="{4E2A5CA6-1E83-4079-B53E-1655E6FB6306}">
      <dsp:nvSpPr>
        <dsp:cNvPr id="0" name=""/>
        <dsp:cNvSpPr/>
      </dsp:nvSpPr>
      <dsp:spPr>
        <a:xfrm>
          <a:off x="37421" y="-678"/>
          <a:ext cx="2134956" cy="2134956"/>
        </a:xfrm>
        <a:prstGeom prst="circularArrow">
          <a:avLst>
            <a:gd name="adj1" fmla="val 6899"/>
            <a:gd name="adj2" fmla="val 465084"/>
            <a:gd name="adj3" fmla="val 550542"/>
            <a:gd name="adj4" fmla="val 20584374"/>
            <a:gd name="adj5" fmla="val 8048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337FC2C-2EA6-416B-9708-51D7BF591494}">
      <dsp:nvSpPr>
        <dsp:cNvPr id="0" name=""/>
        <dsp:cNvSpPr/>
      </dsp:nvSpPr>
      <dsp:spPr>
        <a:xfrm>
          <a:off x="1369245" y="1331145"/>
          <a:ext cx="755302" cy="7553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100" b="1" kern="1200"/>
            <a:t>DO </a:t>
          </a:r>
        </a:p>
      </dsp:txBody>
      <dsp:txXfrm>
        <a:off x="1369245" y="1331145"/>
        <a:ext cx="755302" cy="755302"/>
      </dsp:txXfrm>
    </dsp:sp>
    <dsp:sp modelId="{E6F93BC1-F6C4-452F-978F-13F08EB72914}">
      <dsp:nvSpPr>
        <dsp:cNvPr id="0" name=""/>
        <dsp:cNvSpPr/>
      </dsp:nvSpPr>
      <dsp:spPr>
        <a:xfrm>
          <a:off x="37421" y="-678"/>
          <a:ext cx="2134956" cy="2134956"/>
        </a:xfrm>
        <a:prstGeom prst="circularArrow">
          <a:avLst>
            <a:gd name="adj1" fmla="val 6899"/>
            <a:gd name="adj2" fmla="val 465084"/>
            <a:gd name="adj3" fmla="val 5950542"/>
            <a:gd name="adj4" fmla="val 4384374"/>
            <a:gd name="adj5" fmla="val 8048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1F6FB04-A842-4167-B30F-EDAAA9EE5A48}">
      <dsp:nvSpPr>
        <dsp:cNvPr id="0" name=""/>
        <dsp:cNvSpPr/>
      </dsp:nvSpPr>
      <dsp:spPr>
        <a:xfrm>
          <a:off x="85251" y="1331145"/>
          <a:ext cx="755302" cy="7553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100" b="1" kern="1200"/>
            <a:t>CHECK</a:t>
          </a:r>
        </a:p>
      </dsp:txBody>
      <dsp:txXfrm>
        <a:off x="85251" y="1331145"/>
        <a:ext cx="755302" cy="755302"/>
      </dsp:txXfrm>
    </dsp:sp>
    <dsp:sp modelId="{E4BAF2E7-42DF-4CAB-AB9F-A5C16EFCFBB6}">
      <dsp:nvSpPr>
        <dsp:cNvPr id="0" name=""/>
        <dsp:cNvSpPr/>
      </dsp:nvSpPr>
      <dsp:spPr>
        <a:xfrm>
          <a:off x="37421" y="-678"/>
          <a:ext cx="2134956" cy="2134956"/>
        </a:xfrm>
        <a:prstGeom prst="circularArrow">
          <a:avLst>
            <a:gd name="adj1" fmla="val 6899"/>
            <a:gd name="adj2" fmla="val 465084"/>
            <a:gd name="adj3" fmla="val 11350542"/>
            <a:gd name="adj4" fmla="val 9784374"/>
            <a:gd name="adj5" fmla="val 8048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34CDC9C-AA43-4DAF-BECD-98504BA611EA}">
      <dsp:nvSpPr>
        <dsp:cNvPr id="0" name=""/>
        <dsp:cNvSpPr/>
      </dsp:nvSpPr>
      <dsp:spPr>
        <a:xfrm>
          <a:off x="85251" y="47151"/>
          <a:ext cx="755302" cy="7553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100" b="1" kern="1200"/>
            <a:t>RESPOND</a:t>
          </a:r>
        </a:p>
      </dsp:txBody>
      <dsp:txXfrm>
        <a:off x="85251" y="47151"/>
        <a:ext cx="755302" cy="755302"/>
      </dsp:txXfrm>
    </dsp:sp>
    <dsp:sp modelId="{4887B5B4-6974-46EB-9EFA-AF57333F3474}">
      <dsp:nvSpPr>
        <dsp:cNvPr id="0" name=""/>
        <dsp:cNvSpPr/>
      </dsp:nvSpPr>
      <dsp:spPr>
        <a:xfrm>
          <a:off x="37421" y="-678"/>
          <a:ext cx="2134956" cy="2134956"/>
        </a:xfrm>
        <a:prstGeom prst="circularArrow">
          <a:avLst>
            <a:gd name="adj1" fmla="val 6899"/>
            <a:gd name="adj2" fmla="val 465084"/>
            <a:gd name="adj3" fmla="val 16750542"/>
            <a:gd name="adj4" fmla="val 15184374"/>
            <a:gd name="adj5" fmla="val 8048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865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1" tIns="48325" rIns="96651" bIns="48325" numCol="1" anchor="t" anchorCtr="0" compatLnSpc="1">
            <a:prstTxWarp prst="textNoShape">
              <a:avLst/>
            </a:prstTxWarp>
          </a:bodyPr>
          <a:lstStyle>
            <a:lvl1pPr defTabSz="966788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6550" y="0"/>
            <a:ext cx="316865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1" tIns="48325" rIns="96651" bIns="48325" numCol="1" anchor="t" anchorCtr="0" compatLnSpc="1">
            <a:prstTxWarp prst="textNoShape">
              <a:avLst/>
            </a:prstTxWarp>
          </a:bodyPr>
          <a:lstStyle>
            <a:lvl1pPr algn="r" defTabSz="966788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68650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1" tIns="48325" rIns="96651" bIns="48325" numCol="1" anchor="b" anchorCtr="0" compatLnSpc="1">
            <a:prstTxWarp prst="textNoShape">
              <a:avLst/>
            </a:prstTxWarp>
          </a:bodyPr>
          <a:lstStyle>
            <a:lvl1pPr defTabSz="966788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6550" y="9120188"/>
            <a:ext cx="3168650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1" tIns="48325" rIns="96651" bIns="48325" numCol="1" anchor="b" anchorCtr="0" compatLnSpc="1">
            <a:prstTxWarp prst="textNoShape">
              <a:avLst/>
            </a:prstTxWarp>
          </a:bodyPr>
          <a:lstStyle>
            <a:lvl1pPr algn="r" defTabSz="966788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CAE7A5DB-43FB-4FF2-AED4-BD9B07857F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0713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46" tIns="47023" rIns="94046" bIns="47023" numCol="1" anchor="t" anchorCtr="0" compatLnSpc="1">
            <a:prstTxWarp prst="textNoShape">
              <a:avLst/>
            </a:prstTxWarp>
          </a:bodyPr>
          <a:lstStyle>
            <a:lvl1pPr defTabSz="939800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10038" y="0"/>
            <a:ext cx="3240087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46" tIns="47023" rIns="94046" bIns="47023" numCol="1" anchor="t" anchorCtr="0" compatLnSpc="1">
            <a:prstTxWarp prst="textNoShape">
              <a:avLst/>
            </a:prstTxWarp>
          </a:bodyPr>
          <a:lstStyle>
            <a:lvl1pPr algn="r" defTabSz="939800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47775" y="701675"/>
            <a:ext cx="4775200" cy="3581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7738" y="4595813"/>
            <a:ext cx="5375275" cy="428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46" tIns="47023" rIns="94046" bIns="470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2250"/>
            <a:ext cx="3160713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46" tIns="47023" rIns="94046" bIns="47023" numCol="1" anchor="b" anchorCtr="0" compatLnSpc="1">
            <a:prstTxWarp prst="textNoShape">
              <a:avLst/>
            </a:prstTxWarp>
          </a:bodyPr>
          <a:lstStyle>
            <a:lvl1pPr defTabSz="939800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10038" y="9112250"/>
            <a:ext cx="3240087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46" tIns="47023" rIns="94046" bIns="47023" numCol="1" anchor="b" anchorCtr="0" compatLnSpc="1">
            <a:prstTxWarp prst="textNoShape">
              <a:avLst/>
            </a:prstTxWarp>
          </a:bodyPr>
          <a:lstStyle>
            <a:lvl1pPr algn="r" defTabSz="939800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ACFE7254-5519-47A7-AF64-CD2982D3CF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BFDC3F-2B3C-43A3-876B-092D851FD122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326DF3-B93E-4C72-BEA7-71CB0BB43646}" type="slidenum">
              <a:rPr lang="en-US"/>
              <a:pPr/>
              <a:t>4</a:t>
            </a:fld>
            <a:endParaRPr lang="en-US" dirty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FE16B5-8164-40D5-A58E-15EEE4F37099}" type="slidenum">
              <a:rPr lang="en-US"/>
              <a:pPr/>
              <a:t>5</a:t>
            </a:fld>
            <a:endParaRPr lang="en-US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C132EF5-A102-4B96-9D6A-0980F22CC261}" type="slidenum">
              <a:rPr lang="en-US"/>
              <a:pPr/>
              <a:t>9</a:t>
            </a:fld>
            <a:endParaRPr 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EDF250-10CB-49D6-BC96-6807A47D1350}" type="slidenum">
              <a:rPr lang="en-US"/>
              <a:pPr/>
              <a:t>10</a:t>
            </a:fld>
            <a:endParaRPr lang="en-US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28600" indent="-228600" eaLnBrk="1" hangingPunct="1">
              <a:buFontTx/>
              <a:buAutoNum type="arabicPeriod"/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FE7254-5519-47A7-AF64-CD2982D3CFA9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FE7254-5519-47A7-AF64-CD2982D3CFA9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FE7254-5519-47A7-AF64-CD2982D3CFA9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FE7254-5519-47A7-AF64-CD2982D3CFA9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50000"/>
              </a:spcBef>
              <a:buClr>
                <a:schemeClr val="tx1"/>
              </a:buClr>
              <a:buNone/>
              <a:tabLst>
                <a:tab pos="517525" algn="l"/>
              </a:tabLst>
            </a:pPr>
            <a:endParaRPr lang="en-CA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FE7254-5519-47A7-AF64-CD2982D3CFA9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Template_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082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0" y="1600200"/>
            <a:ext cx="9144000" cy="0"/>
          </a:xfrm>
          <a:prstGeom prst="line">
            <a:avLst/>
          </a:prstGeom>
          <a:noFill/>
          <a:ln w="76200" cmpd="thickThin">
            <a:solidFill>
              <a:srgbClr val="99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0" y="1600200"/>
            <a:ext cx="9144000" cy="5257800"/>
          </a:xfrm>
          <a:prstGeom prst="rect">
            <a:avLst/>
          </a:prstGeom>
          <a:noFill/>
          <a:ln w="28575">
            <a:solidFill>
              <a:srgbClr val="99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CA"/>
          </a:p>
        </p:txBody>
      </p:sp>
      <p:sp>
        <p:nvSpPr>
          <p:cNvPr id="31641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1642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4384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6926E7A-C861-4BDB-B214-AA3FDC6D31BD}" type="datetime1">
              <a:rPr lang="en-US" smtClean="0"/>
              <a:pPr>
                <a:defRPr/>
              </a:pPr>
              <a:t>11/13/2012</a:t>
            </a:fld>
            <a:r>
              <a:rPr lang="en-US" smtClean="0"/>
              <a:t>June </a:t>
            </a:r>
            <a:r>
              <a:rPr lang="en-US"/>
              <a:t>2006 - Version 2.0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895600" y="6324600"/>
            <a:ext cx="3352800" cy="396875"/>
          </a:xfrm>
        </p:spPr>
        <p:txBody>
          <a:bodyPr/>
          <a:lstStyle>
            <a:lvl1pPr>
              <a:defRPr b="1" i="1" smtClean="0">
                <a:cs typeface="Arial" charset="0"/>
              </a:defRPr>
            </a:lvl1pPr>
          </a:lstStyle>
          <a:p>
            <a:pPr>
              <a:defRPr/>
            </a:pPr>
            <a:r>
              <a:rPr lang="en-CA" smtClean="0"/>
              <a:t>Updated April 2012 - Version 3.3</a:t>
            </a: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F00F7E8-11AA-4FDB-B652-2169C861D2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09E390-0B8C-46F7-B685-4445506D4103}" type="datetime1">
              <a:rPr lang="en-US" smtClean="0"/>
              <a:pPr>
                <a:defRPr/>
              </a:pPr>
              <a:t>11/13/2012</a:t>
            </a:fld>
            <a:r>
              <a:rPr lang="en-US" smtClean="0"/>
              <a:t>June </a:t>
            </a:r>
            <a:r>
              <a:rPr lang="en-US"/>
              <a:t>2006 – Version 2.0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smtClean="0"/>
              <a:t>Updated April 2012 - Version 3.3</a:t>
            </a: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034B0E-7CDC-4760-A02D-6A9A75FD27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ACAF5A-7451-4C0E-9AF8-FB1B56411CC9}" type="datetime1">
              <a:rPr lang="en-US" smtClean="0"/>
              <a:pPr>
                <a:defRPr/>
              </a:pPr>
              <a:t>11/13/2012</a:t>
            </a:fld>
            <a:r>
              <a:rPr lang="en-US" smtClean="0"/>
              <a:t>June </a:t>
            </a:r>
            <a:r>
              <a:rPr lang="en-US"/>
              <a:t>2006 – Version 2.0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smtClean="0"/>
              <a:t>Updated April 2012 - Version 3.3</a:t>
            </a: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D6D0C8-D7B2-4855-999B-322496D8CD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E1BE97-71BA-4429-8F1A-9A487257EED9}" type="datetime1">
              <a:rPr lang="en-US" smtClean="0"/>
              <a:pPr>
                <a:defRPr/>
              </a:pPr>
              <a:t>11/13/2012</a:t>
            </a:fld>
            <a:r>
              <a:rPr lang="en-US" smtClean="0"/>
              <a:t>June </a:t>
            </a:r>
            <a:r>
              <a:rPr lang="en-US"/>
              <a:t>2006 – Version 2.0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smtClean="0"/>
              <a:t>Updated April 2012 - Version 3.3</a:t>
            </a: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478DC9-821E-4331-92DD-CE5567E48B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96FD2E-2051-4FB6-BE94-D5D2E82BB19B}" type="datetime1">
              <a:rPr lang="en-US" smtClean="0"/>
              <a:pPr>
                <a:defRPr/>
              </a:pPr>
              <a:t>11/13/2012</a:t>
            </a:fld>
            <a:r>
              <a:rPr lang="en-US" smtClean="0"/>
              <a:t>June </a:t>
            </a:r>
            <a:r>
              <a:rPr lang="en-US"/>
              <a:t>2006 – Version 2.0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smtClean="0"/>
              <a:t>Updated April 2012 - Version 3.3</a:t>
            </a: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A1A6B5-F4E2-4DFD-AF53-35284B2FB7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9F7374-8596-4634-A904-ED8F70147ADB}" type="datetime1">
              <a:rPr lang="en-US" smtClean="0"/>
              <a:pPr>
                <a:defRPr/>
              </a:pPr>
              <a:t>11/13/2012</a:t>
            </a:fld>
            <a:r>
              <a:rPr lang="en-US" smtClean="0"/>
              <a:t>June </a:t>
            </a:r>
            <a:r>
              <a:rPr lang="en-US"/>
              <a:t>2006 – Version 2.0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smtClean="0"/>
              <a:t>Updated April 2012 - Version 3.3</a:t>
            </a: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AC68EE-4430-4EFC-8C22-B597B222C8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36E94F-30A0-4FF3-9170-BE3152DB863E}" type="datetime1">
              <a:rPr lang="en-US" smtClean="0"/>
              <a:pPr>
                <a:defRPr/>
              </a:pPr>
              <a:t>11/13/2012</a:t>
            </a:fld>
            <a:r>
              <a:rPr lang="en-US" smtClean="0"/>
              <a:t>June </a:t>
            </a:r>
            <a:r>
              <a:rPr lang="en-US"/>
              <a:t>2006 – Version 2.0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smtClean="0"/>
              <a:t>Updated April 2012 - Version 3.3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78C13F-2CD5-4379-A52E-5E01B7A111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DA60C1-6F78-4618-8B71-DCF7A5CA5AAC}" type="datetime1">
              <a:rPr lang="en-US" smtClean="0"/>
              <a:pPr>
                <a:defRPr/>
              </a:pPr>
              <a:t>11/13/2012</a:t>
            </a:fld>
            <a:r>
              <a:rPr lang="en-US" smtClean="0"/>
              <a:t>June </a:t>
            </a:r>
            <a:r>
              <a:rPr lang="en-US"/>
              <a:t>2006 – Version 2.0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smtClean="0"/>
              <a:t>Updated April 2012 - Version 3.3</a:t>
            </a: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62C929-A88B-4159-918C-CAD3A810A9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1C007D-12B4-4559-AE42-4BE0D71696AE}" type="datetime1">
              <a:rPr lang="en-US" smtClean="0"/>
              <a:pPr>
                <a:defRPr/>
              </a:pPr>
              <a:t>11/13/2012</a:t>
            </a:fld>
            <a:r>
              <a:rPr lang="en-US" smtClean="0"/>
              <a:t>June </a:t>
            </a:r>
            <a:r>
              <a:rPr lang="en-US"/>
              <a:t>2006 – Version 2.0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smtClean="0"/>
              <a:t>Updated April 2012 - Version 3.3</a:t>
            </a: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537104-60EF-4D13-924E-48884CD5D1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9511FB-CF11-445B-81E9-145253E21CB7}" type="datetime1">
              <a:rPr lang="en-US" smtClean="0"/>
              <a:pPr>
                <a:defRPr/>
              </a:pPr>
              <a:t>11/13/2012</a:t>
            </a:fld>
            <a:r>
              <a:rPr lang="en-US" smtClean="0"/>
              <a:t>June </a:t>
            </a:r>
            <a:r>
              <a:rPr lang="en-US"/>
              <a:t>2006 – Version 2.0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smtClean="0"/>
              <a:t>Updated April 2012 - Version 3.3</a:t>
            </a: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3B18AF-7C35-43EC-BAEF-2ED827DBF3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E74E2F-B9F3-43F4-AA38-E84DEE25136C}" type="datetime1">
              <a:rPr lang="en-US" smtClean="0"/>
              <a:pPr>
                <a:defRPr/>
              </a:pPr>
              <a:t>11/13/2012</a:t>
            </a:fld>
            <a:r>
              <a:rPr lang="en-US" smtClean="0"/>
              <a:t>June </a:t>
            </a:r>
            <a:r>
              <a:rPr lang="en-US"/>
              <a:t>2006 – Version 2.0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smtClean="0"/>
              <a:t>Updated April 2012 - Version 3.3</a:t>
            </a: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309B7A-DA67-4DB8-8A71-2A722952FF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emplate_16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082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15397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362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fld id="{6B37C871-96E9-4353-B743-247CF61230BA}" type="datetime1">
              <a:rPr lang="en-US" smtClean="0"/>
              <a:pPr>
                <a:defRPr/>
              </a:pPr>
              <a:t>11/13/2012</a:t>
            </a:fld>
            <a:r>
              <a:rPr lang="en-US" smtClean="0"/>
              <a:t>June </a:t>
            </a:r>
            <a:r>
              <a:rPr lang="en-US"/>
              <a:t>2006 – Version 2.0</a:t>
            </a:r>
          </a:p>
        </p:txBody>
      </p:sp>
      <p:sp>
        <p:nvSpPr>
          <p:cNvPr id="315398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r>
              <a:rPr lang="en-CA" smtClean="0"/>
              <a:t>Updated April 2012 - Version 3.3</a:t>
            </a:r>
            <a:endParaRPr lang="en-US"/>
          </a:p>
        </p:txBody>
      </p:sp>
      <p:sp>
        <p:nvSpPr>
          <p:cNvPr id="315399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71EC082F-318D-4261-A8D0-B60897D843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15400" name="Line 8"/>
          <p:cNvSpPr>
            <a:spLocks noChangeShapeType="1"/>
          </p:cNvSpPr>
          <p:nvPr/>
        </p:nvSpPr>
        <p:spPr bwMode="auto">
          <a:xfrm>
            <a:off x="0" y="1600200"/>
            <a:ext cx="9144000" cy="0"/>
          </a:xfrm>
          <a:prstGeom prst="line">
            <a:avLst/>
          </a:prstGeom>
          <a:noFill/>
          <a:ln w="76200" cmpd="thickThin">
            <a:solidFill>
              <a:srgbClr val="99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315401" name="Rectangle 9"/>
          <p:cNvSpPr>
            <a:spLocks noChangeArrowheads="1"/>
          </p:cNvSpPr>
          <p:nvPr/>
        </p:nvSpPr>
        <p:spPr bwMode="auto">
          <a:xfrm>
            <a:off x="0" y="1600200"/>
            <a:ext cx="9144000" cy="5257800"/>
          </a:xfrm>
          <a:prstGeom prst="rect">
            <a:avLst/>
          </a:prstGeom>
          <a:noFill/>
          <a:ln w="28575">
            <a:solidFill>
              <a:srgbClr val="99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1828801"/>
            <a:ext cx="8382000" cy="2057399"/>
          </a:xfrm>
          <a:noFill/>
        </p:spPr>
        <p:txBody>
          <a:bodyPr/>
          <a:lstStyle/>
          <a:p>
            <a:pPr eaLnBrk="1" hangingPunct="1"/>
            <a:r>
              <a:rPr lang="en-US" sz="4800" b="1" dirty="0" smtClean="0">
                <a:solidFill>
                  <a:srgbClr val="008000"/>
                </a:solidFill>
              </a:rPr>
              <a:t>BC Timber Sales</a:t>
            </a:r>
            <a:r>
              <a:rPr lang="en-US" sz="3200" dirty="0" smtClean="0"/>
              <a:t> </a:t>
            </a:r>
            <a:br>
              <a:rPr lang="en-US" sz="3200" dirty="0" smtClean="0"/>
            </a:br>
            <a:r>
              <a:rPr lang="en-US" sz="3200" dirty="0" smtClean="0"/>
              <a:t>Environmental Management System (EMS) and Sustainable Forest Management (SFM)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4038600"/>
            <a:ext cx="8305800" cy="15240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BCTS Licensees, Permittees and Contractors  EMS/SFM Awareness Training </a:t>
            </a:r>
          </a:p>
          <a:p>
            <a:pPr eaLnBrk="1" hangingPunct="1">
              <a:defRPr/>
            </a:pPr>
            <a:r>
              <a:rPr lang="en-US" sz="2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(Target Audience is LPC Site Supervisors)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00F7E8-11AA-4FDB-B652-2169C861D288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895600" y="6172200"/>
            <a:ext cx="3352800" cy="396875"/>
          </a:xfrm>
        </p:spPr>
        <p:txBody>
          <a:bodyPr/>
          <a:lstStyle/>
          <a:p>
            <a:pPr>
              <a:defRPr/>
            </a:pPr>
            <a:r>
              <a:rPr lang="en-CA" b="0" i="0" smtClean="0"/>
              <a:t>Updated April 2012 - Version 3.3</a:t>
            </a:r>
            <a:endParaRPr lang="en-US" b="0" i="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Purpose of this Training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3657600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CA" sz="2800" dirty="0" smtClean="0"/>
              <a:t>To provide an overview of BCTS EMS Program </a:t>
            </a:r>
            <a:r>
              <a:rPr lang="en-CA" sz="2800" b="1" dirty="0" smtClean="0"/>
              <a:t>(Part A).</a:t>
            </a:r>
          </a:p>
          <a:p>
            <a:pPr>
              <a:buFont typeface="Wingdings" pitchFamily="2" charset="2"/>
              <a:buChar char="ü"/>
            </a:pPr>
            <a:r>
              <a:rPr lang="en-CA" sz="2800" dirty="0" smtClean="0"/>
              <a:t>To identify BCTS clients’ key roles and responsibilities and linkages to BCTS EMS program </a:t>
            </a:r>
            <a:r>
              <a:rPr lang="en-CA" sz="2800" b="1" dirty="0" smtClean="0"/>
              <a:t>(Part B). </a:t>
            </a:r>
          </a:p>
          <a:p>
            <a:pPr>
              <a:buFont typeface="Wingdings" pitchFamily="2" charset="2"/>
              <a:buChar char="ü"/>
            </a:pPr>
            <a:r>
              <a:rPr lang="en-CA" sz="2800" dirty="0" smtClean="0"/>
              <a:t>Provide overview of Sustainable Forest Management  as it applies to BCTS operations (</a:t>
            </a:r>
            <a:r>
              <a:rPr lang="en-CA" sz="2800" b="1" dirty="0" smtClean="0"/>
              <a:t>Part C).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Updated April 2012 - Version 3.3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034B0E-7CDC-4760-A02D-6A9A75FD277E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3BE3497-22AB-4CBC-85FF-C3F178CEE609}" type="slidenum">
              <a:rPr lang="en-US"/>
              <a:pPr/>
              <a:t>3</a:t>
            </a:fld>
            <a:endParaRPr lang="en-US" dirty="0"/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458200" cy="608013"/>
          </a:xfrm>
        </p:spPr>
        <p:txBody>
          <a:bodyPr/>
          <a:lstStyle/>
          <a:p>
            <a:pPr eaLnBrk="1" hangingPunct="1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Part A Overview BCTS EMS Program 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286000"/>
            <a:ext cx="8229600" cy="3505200"/>
          </a:xfrm>
          <a:noFill/>
        </p:spPr>
        <p:txBody>
          <a:bodyPr/>
          <a:lstStyle/>
          <a:p>
            <a:pPr eaLnBrk="1" hangingPunct="1">
              <a:buFont typeface="Wingdings" pitchFamily="2" charset="2"/>
              <a:buChar char="v"/>
            </a:pPr>
            <a:r>
              <a:rPr lang="en-US" sz="2800" b="1" dirty="0" smtClean="0"/>
              <a:t>Acronyms used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en-US" sz="2800" b="1" dirty="0" smtClean="0"/>
              <a:t>Why do we need an EMS?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en-US" sz="2800" b="1" dirty="0" smtClean="0"/>
              <a:t>How the EMS Works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en-US" sz="2800" b="1" dirty="0" smtClean="0"/>
              <a:t>Scope of the EMS Program 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en-US" sz="2800" b="1" dirty="0" smtClean="0"/>
              <a:t>EMS Certification 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en-US" sz="2800" b="1" dirty="0" smtClean="0"/>
              <a:t>Key EMS Components</a:t>
            </a:r>
          </a:p>
          <a:p>
            <a:pPr lvl="1" eaLnBrk="1" hangingPunct="1">
              <a:buNone/>
            </a:pPr>
            <a:endParaRPr lang="en-US" b="1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Updated April 2012 - Version 3.3</a:t>
            </a:r>
            <a:endParaRPr lang="en-US"/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142F464-7AC4-4A71-ADBF-83ED4A7A54C9}" type="slidenum">
              <a:rPr lang="en-US"/>
              <a:pPr/>
              <a:t>4</a:t>
            </a:fld>
            <a:endParaRPr lang="en-US" dirty="0"/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08013"/>
          </a:xfrm>
          <a:noFill/>
        </p:spPr>
        <p:txBody>
          <a:bodyPr/>
          <a:lstStyle/>
          <a:p>
            <a:pPr eaLnBrk="1" hangingPunct="1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Acronyms used in this training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147888"/>
            <a:ext cx="7848600" cy="3795712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/>
              <a:t>BCTS = BC Timber Sales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/>
              <a:t>BA = Business Area, i.e.: local BCTS office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/>
              <a:t>LPC = Licensee, Permittee or Contractor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/>
              <a:t>EMS = Environmental Management System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/>
              <a:t>EFP = Environmental Field Procedure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/>
              <a:t>BMP= Best Management Practices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/>
              <a:t>eERP = environmental Emergency Response Plan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/>
              <a:t>SFMP = Sustainable Forest Management Plan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Updated April 2012 - Version 3.3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allAtOnce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8001000" cy="1006475"/>
          </a:xfrm>
          <a:noFill/>
        </p:spPr>
        <p:txBody>
          <a:bodyPr/>
          <a:lstStyle/>
          <a:p>
            <a:pPr eaLnBrk="1" hangingPunct="1"/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dirty="0" smtClean="0"/>
              <a:t>Why Do We Need an EMS?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981200"/>
            <a:ext cx="8229600" cy="4267200"/>
          </a:xfrm>
        </p:spPr>
        <p:txBody>
          <a:bodyPr/>
          <a:lstStyle/>
          <a:p>
            <a:pPr eaLnBrk="1" hangingPunct="1">
              <a:lnSpc>
                <a:spcPct val="70000"/>
              </a:lnSpc>
              <a:spcBef>
                <a:spcPts val="0"/>
              </a:spcBef>
            </a:pPr>
            <a:r>
              <a:rPr lang="en-US" sz="2800" dirty="0" smtClean="0"/>
              <a:t>To protect the environment </a:t>
            </a:r>
          </a:p>
          <a:p>
            <a:pPr eaLnBrk="1" hangingPunct="1">
              <a:lnSpc>
                <a:spcPct val="70000"/>
              </a:lnSpc>
              <a:spcBef>
                <a:spcPts val="0"/>
              </a:spcBef>
              <a:buFontTx/>
              <a:buNone/>
            </a:pPr>
            <a:r>
              <a:rPr lang="en-US" sz="2800" dirty="0" smtClean="0"/>
              <a:t>	</a:t>
            </a:r>
            <a:r>
              <a:rPr lang="en-US" sz="2400" dirty="0" smtClean="0"/>
              <a:t>(through a systematic process).</a:t>
            </a:r>
          </a:p>
          <a:p>
            <a:pPr eaLnBrk="1" hangingPunct="1">
              <a:lnSpc>
                <a:spcPct val="70000"/>
              </a:lnSpc>
              <a:spcBef>
                <a:spcPts val="0"/>
              </a:spcBef>
              <a:buFontTx/>
              <a:buNone/>
            </a:pPr>
            <a:endParaRPr lang="en-US" sz="2800" dirty="0" smtClean="0"/>
          </a:p>
          <a:p>
            <a:pPr eaLnBrk="1" hangingPunct="1">
              <a:lnSpc>
                <a:spcPct val="70000"/>
              </a:lnSpc>
              <a:spcBef>
                <a:spcPts val="0"/>
              </a:spcBef>
            </a:pPr>
            <a:r>
              <a:rPr lang="en-US" sz="2800" dirty="0" smtClean="0"/>
              <a:t>To promote environmental Due Diligence</a:t>
            </a:r>
          </a:p>
          <a:p>
            <a:pPr eaLnBrk="1" hangingPunct="1">
              <a:lnSpc>
                <a:spcPct val="70000"/>
              </a:lnSpc>
              <a:spcBef>
                <a:spcPts val="0"/>
              </a:spcBef>
              <a:buFontTx/>
              <a:buNone/>
            </a:pPr>
            <a:r>
              <a:rPr lang="en-US" sz="2800" dirty="0" smtClean="0"/>
              <a:t>	</a:t>
            </a:r>
            <a:r>
              <a:rPr lang="en-US" sz="2400" dirty="0" smtClean="0"/>
              <a:t>(through training, monitoring, &amp; follow up).</a:t>
            </a:r>
          </a:p>
          <a:p>
            <a:pPr eaLnBrk="1" hangingPunct="1">
              <a:lnSpc>
                <a:spcPct val="70000"/>
              </a:lnSpc>
              <a:spcBef>
                <a:spcPts val="0"/>
              </a:spcBef>
              <a:buFontTx/>
              <a:buNone/>
            </a:pPr>
            <a:endParaRPr lang="en-US" sz="2800" dirty="0" smtClean="0"/>
          </a:p>
          <a:p>
            <a:pPr eaLnBrk="1" hangingPunct="1">
              <a:lnSpc>
                <a:spcPct val="70000"/>
              </a:lnSpc>
              <a:spcBef>
                <a:spcPts val="0"/>
              </a:spcBef>
            </a:pPr>
            <a:r>
              <a:rPr lang="en-US" sz="2800" dirty="0" smtClean="0"/>
              <a:t>To allow external evaluation of our progress </a:t>
            </a:r>
            <a:r>
              <a:rPr lang="en-US" sz="2400" dirty="0" smtClean="0"/>
              <a:t>(3</a:t>
            </a:r>
            <a:r>
              <a:rPr lang="en-US" sz="2400" baseline="30000" dirty="0" smtClean="0"/>
              <a:t>rd</a:t>
            </a:r>
            <a:r>
              <a:rPr lang="en-US" sz="2400" dirty="0" smtClean="0"/>
              <a:t> party audit process).</a:t>
            </a:r>
          </a:p>
          <a:p>
            <a:pPr eaLnBrk="1" hangingPunct="1">
              <a:lnSpc>
                <a:spcPct val="70000"/>
              </a:lnSpc>
              <a:spcBef>
                <a:spcPts val="0"/>
              </a:spcBef>
            </a:pPr>
            <a:endParaRPr lang="en-US" sz="2800" dirty="0" smtClean="0"/>
          </a:p>
          <a:p>
            <a:pPr eaLnBrk="1" hangingPunct="1">
              <a:lnSpc>
                <a:spcPct val="70000"/>
              </a:lnSpc>
              <a:spcBef>
                <a:spcPts val="0"/>
              </a:spcBef>
            </a:pPr>
            <a:r>
              <a:rPr lang="en-US" sz="2800" dirty="0" smtClean="0"/>
              <a:t>Mills market their product as certified and coming from sustainably managed forests</a:t>
            </a:r>
            <a:r>
              <a:rPr lang="en-US" dirty="0" smtClean="0"/>
              <a:t>.</a:t>
            </a:r>
          </a:p>
          <a:p>
            <a:pPr eaLnBrk="1" hangingPunct="1">
              <a:lnSpc>
                <a:spcPct val="70000"/>
              </a:lnSpc>
              <a:spcBef>
                <a:spcPts val="0"/>
              </a:spcBef>
              <a:buNone/>
            </a:pP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Updated April 2012 - Version 3.3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7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7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78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78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7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36F1F4-02CB-4A28-AD2F-B335F9D66E9F}" type="slidenum">
              <a:rPr lang="en-US"/>
              <a:pPr/>
              <a:t>6</a:t>
            </a:fld>
            <a:endParaRPr lang="en-US" dirty="0"/>
          </a:p>
        </p:txBody>
      </p:sp>
      <p:sp>
        <p:nvSpPr>
          <p:cNvPr id="1331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457200"/>
            <a:ext cx="7772400" cy="608013"/>
          </a:xfrm>
        </p:spPr>
        <p:txBody>
          <a:bodyPr/>
          <a:lstStyle/>
          <a:p>
            <a:pPr eaLnBrk="1" hangingPunct="1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How the EMS Works </a:t>
            </a:r>
          </a:p>
        </p:txBody>
      </p:sp>
      <p:sp>
        <p:nvSpPr>
          <p:cNvPr id="133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noFill/>
        </p:spPr>
        <p:txBody>
          <a:bodyPr/>
          <a:lstStyle/>
          <a:p>
            <a:pPr eaLnBrk="1" hangingPunct="1">
              <a:buNone/>
            </a:pPr>
            <a:r>
              <a:rPr lang="en-US" b="1" dirty="0" smtClean="0"/>
              <a:t>Based on a Principle of Continual Improvement </a:t>
            </a:r>
            <a:r>
              <a:rPr lang="en-US" sz="2800" b="1" dirty="0" smtClean="0">
                <a:solidFill>
                  <a:srgbClr val="FF0000"/>
                </a:solidFill>
              </a:rPr>
              <a:t>Plan, Do, Check, Respond</a:t>
            </a:r>
          </a:p>
          <a:p>
            <a:pPr eaLnBrk="1" hangingPunct="1">
              <a:buNone/>
            </a:pPr>
            <a:r>
              <a:rPr lang="en-US" b="1" u="sng" dirty="0" smtClean="0"/>
              <a:t>The Key Steps</a:t>
            </a:r>
            <a:endParaRPr lang="en-US" u="sng" dirty="0" smtClean="0"/>
          </a:p>
          <a:p>
            <a:pPr lvl="1" eaLnBrk="1" hangingPunct="1">
              <a:buNone/>
            </a:pPr>
            <a:r>
              <a:rPr lang="en-US" dirty="0" smtClean="0"/>
              <a:t>Project Preparation -</a:t>
            </a:r>
            <a:r>
              <a:rPr lang="en-US" b="1" dirty="0" smtClean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Plan</a:t>
            </a:r>
          </a:p>
          <a:p>
            <a:pPr lvl="1" eaLnBrk="1" hangingPunct="1">
              <a:buNone/>
            </a:pPr>
            <a:r>
              <a:rPr lang="en-US" dirty="0" smtClean="0"/>
              <a:t>Pre-works - </a:t>
            </a:r>
            <a:r>
              <a:rPr lang="en-US" b="1" dirty="0" smtClean="0">
                <a:solidFill>
                  <a:srgbClr val="FF0000"/>
                </a:solidFill>
              </a:rPr>
              <a:t>Plan</a:t>
            </a:r>
          </a:p>
          <a:p>
            <a:pPr lvl="1" eaLnBrk="1" hangingPunct="1">
              <a:buNone/>
            </a:pPr>
            <a:r>
              <a:rPr lang="en-US" dirty="0" smtClean="0"/>
              <a:t>Following the Plan - </a:t>
            </a:r>
            <a:r>
              <a:rPr lang="en-US" b="1" dirty="0" smtClean="0">
                <a:solidFill>
                  <a:srgbClr val="FF0000"/>
                </a:solidFill>
              </a:rPr>
              <a:t>Do</a:t>
            </a:r>
          </a:p>
          <a:p>
            <a:pPr lvl="1" eaLnBrk="1" hangingPunct="1">
              <a:buNone/>
            </a:pPr>
            <a:r>
              <a:rPr lang="en-US" dirty="0" smtClean="0"/>
              <a:t>Inspecting the Progress - </a:t>
            </a:r>
            <a:r>
              <a:rPr lang="en-US" b="1" dirty="0" smtClean="0">
                <a:solidFill>
                  <a:srgbClr val="FF0000"/>
                </a:solidFill>
              </a:rPr>
              <a:t>Check</a:t>
            </a:r>
          </a:p>
          <a:p>
            <a:pPr lvl="1" eaLnBrk="1" hangingPunct="1">
              <a:buNone/>
            </a:pPr>
            <a:r>
              <a:rPr lang="en-US" dirty="0" smtClean="0"/>
              <a:t>Corrective Action - </a:t>
            </a:r>
            <a:r>
              <a:rPr lang="en-US" b="1" dirty="0" smtClean="0">
                <a:solidFill>
                  <a:srgbClr val="FF0000"/>
                </a:solidFill>
              </a:rPr>
              <a:t>Respond</a:t>
            </a:r>
          </a:p>
          <a:p>
            <a:pPr eaLnBrk="1" hangingPunct="1">
              <a:buFont typeface="Wingdings" pitchFamily="2" charset="2"/>
              <a:buChar char="v"/>
            </a:pPr>
            <a:endParaRPr lang="en-US" b="1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Updated April 2012 - Version 3.3</a:t>
            </a:r>
            <a:endParaRPr lang="en-US"/>
          </a:p>
        </p:txBody>
      </p:sp>
      <p:graphicFrame>
        <p:nvGraphicFramePr>
          <p:cNvPr id="7" name="Diagram 6"/>
          <p:cNvGraphicFramePr/>
          <p:nvPr/>
        </p:nvGraphicFramePr>
        <p:xfrm>
          <a:off x="6324600" y="3048000"/>
          <a:ext cx="2209800" cy="213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457200"/>
            <a:ext cx="7772400" cy="803275"/>
          </a:xfrm>
          <a:noFill/>
        </p:spPr>
        <p:txBody>
          <a:bodyPr/>
          <a:lstStyle/>
          <a:p>
            <a:pPr eaLnBrk="1" hangingPunct="1"/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dirty="0" smtClean="0"/>
              <a:t>Scope of BCTS EMS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05000"/>
            <a:ext cx="7924800" cy="4191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None/>
            </a:pPr>
            <a:r>
              <a:rPr lang="en-US" sz="2400" b="1" u="sng" dirty="0" smtClean="0"/>
              <a:t>Scope </a:t>
            </a:r>
            <a:r>
              <a:rPr lang="en-US" sz="2400" b="1" dirty="0" smtClean="0"/>
              <a:t> </a:t>
            </a:r>
          </a:p>
          <a:p>
            <a:pPr marL="0" eaLnBrk="1" hangingPunct="1">
              <a:lnSpc>
                <a:spcPct val="90000"/>
              </a:lnSpc>
              <a:buNone/>
            </a:pPr>
            <a:r>
              <a:rPr lang="en-US" sz="2400" dirty="0" smtClean="0"/>
              <a:t>Includes all licenses, permits and contracts awarded by BCTS Timber Sales Managers, as well as all activities undertaken by BCTS staff and LPCs 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sz="2400" b="1" u="sng" dirty="0" smtClean="0"/>
              <a:t>For  the following activities: </a:t>
            </a:r>
          </a:p>
          <a:p>
            <a:pPr lvl="1"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 smtClean="0"/>
              <a:t>Planning (i.e. layout, cruising, etc).</a:t>
            </a:r>
          </a:p>
          <a:p>
            <a:pPr lvl="1"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 smtClean="0"/>
              <a:t>Harvesting (i.e. falling, skidding / </a:t>
            </a:r>
            <a:r>
              <a:rPr lang="en-US" sz="2400" dirty="0" err="1" smtClean="0"/>
              <a:t>yarding</a:t>
            </a:r>
            <a:r>
              <a:rPr lang="en-US" sz="2400" dirty="0" smtClean="0"/>
              <a:t>, processing, loading).</a:t>
            </a:r>
          </a:p>
          <a:p>
            <a:pPr lvl="1"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 smtClean="0"/>
              <a:t>Roads (i.e. subgrade construction, surfacing, bridge/culvert installs, maintenance).</a:t>
            </a:r>
          </a:p>
          <a:p>
            <a:pPr lvl="1"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 smtClean="0"/>
              <a:t>Silviculture (i.e. site prep, planting, surveys).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034B0E-7CDC-4760-A02D-6A9A75FD277E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Updated April 2012 - Version 3.3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8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8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8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8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8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88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1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EMS Certification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438400"/>
            <a:ext cx="8229600" cy="2209800"/>
          </a:xfrm>
        </p:spPr>
        <p:txBody>
          <a:bodyPr/>
          <a:lstStyle/>
          <a:p>
            <a:pPr marL="0">
              <a:buNone/>
            </a:pPr>
            <a:r>
              <a:rPr lang="en-CA" dirty="0" smtClean="0"/>
              <a:t>BCTS EMS Program is certified under International Standards Organization ISO 14001 standard. 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Updated April 2012 - Version 3.3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034B0E-7CDC-4760-A02D-6A9A75FD277E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8A207FF-9EB2-4EB4-BC19-F70B0CE0EB32}" type="slidenum">
              <a:rPr lang="en-US"/>
              <a:pPr/>
              <a:t>9</a:t>
            </a:fld>
            <a:endParaRPr lang="en-US" dirty="0"/>
          </a:p>
        </p:txBody>
      </p:sp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74638"/>
            <a:ext cx="8534400" cy="1143000"/>
          </a:xfrm>
        </p:spPr>
        <p:txBody>
          <a:bodyPr/>
          <a:lstStyle/>
          <a:p>
            <a:pPr eaLnBrk="1" hangingPunct="1"/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Key EMS Components</a:t>
            </a:r>
          </a:p>
        </p:txBody>
      </p:sp>
      <p:sp>
        <p:nvSpPr>
          <p:cNvPr id="318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828800"/>
            <a:ext cx="8458200" cy="4297363"/>
          </a:xfrm>
        </p:spPr>
        <p:txBody>
          <a:bodyPr/>
          <a:lstStyle/>
          <a:p>
            <a:pPr eaLnBrk="1" hangingPunct="1"/>
            <a:r>
              <a:rPr lang="en-US" sz="2800" dirty="0" smtClean="0"/>
              <a:t>Environmental Policy</a:t>
            </a:r>
          </a:p>
          <a:p>
            <a:pPr eaLnBrk="1" hangingPunct="1"/>
            <a:r>
              <a:rPr lang="en-US" sz="2800" dirty="0" smtClean="0"/>
              <a:t>Field Procedures and local best management practices  (EFPs)</a:t>
            </a:r>
          </a:p>
          <a:p>
            <a:pPr eaLnBrk="1" hangingPunct="1"/>
            <a:r>
              <a:rPr lang="en-US" sz="2800" dirty="0" smtClean="0"/>
              <a:t>Environmental Emergency Response (eERP)</a:t>
            </a:r>
          </a:p>
          <a:p>
            <a:pPr eaLnBrk="1" hangingPunct="1"/>
            <a:r>
              <a:rPr lang="en-US" sz="2800" dirty="0" smtClean="0"/>
              <a:t>Documentation - Monitoring &amp; Follow up</a:t>
            </a:r>
          </a:p>
          <a:p>
            <a:pPr eaLnBrk="1" hangingPunct="1"/>
            <a:r>
              <a:rPr lang="en-US" sz="2800" dirty="0" smtClean="0"/>
              <a:t>Awareness and Training </a:t>
            </a:r>
          </a:p>
          <a:p>
            <a:pPr eaLnBrk="1" hangingPunct="1"/>
            <a:endParaRPr lang="en-US" sz="4000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Updated April 2012 - Version 3.3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84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84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846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D4800F1-A4F4-4587-8D87-2506F6800B1C}" type="slidenum">
              <a:rPr lang="en-US"/>
              <a:pPr/>
              <a:t>10</a:t>
            </a:fld>
            <a:endParaRPr lang="en-US"/>
          </a:p>
        </p:txBody>
      </p:sp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803275"/>
          </a:xfrm>
          <a:noFill/>
        </p:spPr>
        <p:txBody>
          <a:bodyPr/>
          <a:lstStyle/>
          <a:p>
            <a:pPr eaLnBrk="1" hangingPunct="1"/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 </a:t>
            </a:r>
            <a:r>
              <a:rPr lang="en-US" dirty="0" smtClean="0"/>
              <a:t>Environmental Policy 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752600"/>
            <a:ext cx="8305800" cy="4495800"/>
          </a:xfrm>
        </p:spPr>
        <p:txBody>
          <a:bodyPr/>
          <a:lstStyle/>
          <a:p>
            <a:pPr eaLnBrk="1" hangingPunct="1">
              <a:buNone/>
            </a:pPr>
            <a:r>
              <a:rPr lang="en-US" sz="2800" b="1" i="1" dirty="0" smtClean="0"/>
              <a:t>States guiding principles of our certification</a:t>
            </a:r>
          </a:p>
          <a:p>
            <a:pPr eaLnBrk="1" hangingPunct="1">
              <a:buNone/>
            </a:pPr>
            <a:r>
              <a:rPr lang="en-US" sz="2800" b="1" i="1" dirty="0" smtClean="0"/>
              <a:t>system</a:t>
            </a:r>
          </a:p>
          <a:p>
            <a:pPr eaLnBrk="1" hangingPunct="1">
              <a:buNone/>
            </a:pPr>
            <a:r>
              <a:rPr lang="en-US" sz="2800" b="1" u="sng" dirty="0" smtClean="0"/>
              <a:t>Commits to: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en-US" sz="2800" dirty="0" smtClean="0"/>
              <a:t>Meeting applicable laws and regulations.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en-US" sz="2800" dirty="0" smtClean="0"/>
              <a:t>Preventing pollution and protecting environment.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en-US" sz="2800" dirty="0" smtClean="0"/>
              <a:t>Monitoring and evaluating.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en-US" sz="2800" dirty="0" smtClean="0"/>
              <a:t>Continually improving.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en-US" sz="2800" dirty="0" smtClean="0"/>
              <a:t>Communication.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Updated April 2012 - Version 3.3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1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1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1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1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1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11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11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39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Environmental Field Procedures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971800"/>
            <a:ext cx="8153400" cy="3124200"/>
          </a:xfrm>
        </p:spPr>
        <p:txBody>
          <a:bodyPr/>
          <a:lstStyle/>
          <a:p>
            <a:endParaRPr lang="en-CA" sz="1800" dirty="0" smtClean="0"/>
          </a:p>
          <a:p>
            <a:r>
              <a:rPr lang="en-CA" sz="2000" dirty="0" smtClean="0"/>
              <a:t>EFP 01 “General” -applies to all workers.</a:t>
            </a:r>
          </a:p>
          <a:p>
            <a:r>
              <a:rPr lang="en-CA" sz="2000" dirty="0" smtClean="0"/>
              <a:t>EFP 02 “Supervisors”  -applies to project and/or onsite supervisor’s.</a:t>
            </a:r>
          </a:p>
          <a:p>
            <a:r>
              <a:rPr lang="en-CA" sz="2000" dirty="0" smtClean="0"/>
              <a:t>EFP 03 “Developing &amp; Planning” -applied to planning and development activities.</a:t>
            </a:r>
          </a:p>
          <a:p>
            <a:r>
              <a:rPr lang="en-CA" sz="2000" dirty="0" smtClean="0"/>
              <a:t>EFP 04 “Roads Bridges and Major Culverts” -applies to road construction, maintenance inspections and deactivation activities.</a:t>
            </a:r>
          </a:p>
          <a:p>
            <a:r>
              <a:rPr lang="en-CA" sz="2000" dirty="0" smtClean="0"/>
              <a:t>EFP 05 “Harvesting” -applies to all phases of harvesting activities.</a:t>
            </a:r>
          </a:p>
          <a:p>
            <a:pPr>
              <a:buNone/>
            </a:pPr>
            <a:endParaRPr lang="en-CA" sz="2000" dirty="0" smtClean="0"/>
          </a:p>
          <a:p>
            <a:endParaRPr lang="en-CA" sz="2400" dirty="0" smtClean="0"/>
          </a:p>
          <a:p>
            <a:pPr>
              <a:buNone/>
            </a:pPr>
            <a:endParaRPr lang="en-CA" sz="1400" dirty="0" smtClean="0"/>
          </a:p>
          <a:p>
            <a:pPr>
              <a:buNone/>
            </a:pPr>
            <a:endParaRPr lang="en-CA" sz="1400" dirty="0" smtClean="0"/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endParaRPr lang="en-CA" dirty="0" smtClean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034B0E-7CDC-4760-A02D-6A9A75FD277E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1676401"/>
            <a:ext cx="8001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 smtClean="0"/>
              <a:t>BCTS Field procedures to minimize environmental impacts.  Know which ones applies to your job and activity.</a:t>
            </a:r>
          </a:p>
          <a:p>
            <a:endParaRPr lang="en-CA" sz="2400" i="1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Updated April 2012 - Version 3.3</a:t>
            </a:r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Environmental Field Procedures</a:t>
            </a:r>
            <a:br>
              <a:rPr lang="en-CA" dirty="0" smtClean="0"/>
            </a:br>
            <a:r>
              <a:rPr lang="en-CA" sz="3200" dirty="0" smtClean="0"/>
              <a:t>continued</a:t>
            </a:r>
            <a:r>
              <a:rPr lang="en-CA" dirty="0" smtClean="0"/>
              <a:t>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52600"/>
            <a:ext cx="8610600" cy="4267200"/>
          </a:xfrm>
        </p:spPr>
        <p:txBody>
          <a:bodyPr/>
          <a:lstStyle/>
          <a:p>
            <a:r>
              <a:rPr lang="en-CA" sz="2000" dirty="0" smtClean="0"/>
              <a:t>EFP 06 “Fuel Handling” -applies to fuel handling activities. </a:t>
            </a:r>
          </a:p>
          <a:p>
            <a:r>
              <a:rPr lang="en-CA" sz="2000" dirty="0" smtClean="0"/>
              <a:t>EFP 07 “Dryland Sort” -applies to </a:t>
            </a:r>
            <a:r>
              <a:rPr lang="en-CA" sz="2000" i="1" dirty="0" smtClean="0"/>
              <a:t>upland </a:t>
            </a:r>
            <a:r>
              <a:rPr lang="en-CA" sz="2000" dirty="0" smtClean="0"/>
              <a:t>dry-land sort activities.</a:t>
            </a:r>
          </a:p>
          <a:p>
            <a:r>
              <a:rPr lang="en-CA" sz="2000" dirty="0" smtClean="0"/>
              <a:t>EFP 08 “Marine Log Handling Facilities” - applies to construction , maintenance &amp; operation of log dumps, helicopter water drop zones and direct barge loading facilities.</a:t>
            </a:r>
          </a:p>
          <a:p>
            <a:pPr>
              <a:buNone/>
            </a:pPr>
            <a:endParaRPr lang="en-CA" sz="2000" dirty="0" smtClean="0"/>
          </a:p>
          <a:p>
            <a:pPr>
              <a:buNone/>
            </a:pPr>
            <a:r>
              <a:rPr lang="en-CA" sz="2400" i="1" u="sng" dirty="0" smtClean="0"/>
              <a:t>Check with local BCTS representatives for:</a:t>
            </a:r>
          </a:p>
          <a:p>
            <a:pPr>
              <a:buFont typeface="Wingdings" pitchFamily="2" charset="2"/>
              <a:buChar char="ü"/>
            </a:pPr>
            <a:r>
              <a:rPr lang="en-CA" sz="2400" i="1" dirty="0" smtClean="0"/>
              <a:t>Any local BMPs or operating procedures</a:t>
            </a:r>
          </a:p>
          <a:p>
            <a:pPr>
              <a:buFont typeface="Wingdings" pitchFamily="2" charset="2"/>
              <a:buChar char="ü"/>
            </a:pPr>
            <a:r>
              <a:rPr lang="en-CA" sz="2400" i="1" dirty="0" smtClean="0"/>
              <a:t>Access to copies of EFPs and BMPs.  Documents may be posted on local BA websites and/or distributed as field cards or handbooks.</a:t>
            </a:r>
          </a:p>
          <a:p>
            <a:pPr>
              <a:buNone/>
            </a:pPr>
            <a:endParaRPr lang="en-CA" sz="2400" dirty="0" smtClean="0"/>
          </a:p>
          <a:p>
            <a:pPr>
              <a:buNone/>
            </a:pPr>
            <a:endParaRPr lang="en-CA" sz="1400" dirty="0" smtClean="0"/>
          </a:p>
          <a:p>
            <a:pPr>
              <a:buNone/>
            </a:pPr>
            <a:endParaRPr lang="en-CA" sz="1400" dirty="0" smtClean="0"/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endParaRPr lang="en-CA" dirty="0" smtClean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034B0E-7CDC-4760-A02D-6A9A75FD277E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Updated April 2012 - Version 3.3</a:t>
            </a:r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Environmental Emergency Response Plan (eERP)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399"/>
            <a:ext cx="8229600" cy="3429001"/>
          </a:xfrm>
        </p:spPr>
        <p:txBody>
          <a:bodyPr/>
          <a:lstStyle/>
          <a:p>
            <a:pPr>
              <a:spcBef>
                <a:spcPts val="0"/>
              </a:spcBef>
              <a:buNone/>
            </a:pPr>
            <a:r>
              <a:rPr lang="en-CA" b="1" dirty="0" smtClean="0"/>
              <a:t>Outlines BCTS eERP preparedness and</a:t>
            </a:r>
          </a:p>
          <a:p>
            <a:pPr>
              <a:spcBef>
                <a:spcPts val="0"/>
              </a:spcBef>
              <a:buNone/>
            </a:pPr>
            <a:r>
              <a:rPr lang="en-CA" b="1" dirty="0" smtClean="0"/>
              <a:t>response requirements for the following</a:t>
            </a:r>
          </a:p>
          <a:p>
            <a:pPr>
              <a:spcBef>
                <a:spcPts val="0"/>
              </a:spcBef>
              <a:buNone/>
            </a:pPr>
            <a:r>
              <a:rPr lang="en-CA" b="1" dirty="0" smtClean="0"/>
              <a:t>events:</a:t>
            </a:r>
          </a:p>
          <a:p>
            <a:pPr lvl="1">
              <a:buFont typeface="Arial" pitchFamily="34" charset="0"/>
              <a:buChar char="•"/>
            </a:pPr>
            <a:r>
              <a:rPr lang="en-CA" dirty="0" smtClean="0"/>
              <a:t>Forest Fires </a:t>
            </a:r>
          </a:p>
          <a:p>
            <a:pPr lvl="1">
              <a:buFont typeface="Arial" pitchFamily="34" charset="0"/>
              <a:buChar char="•"/>
            </a:pPr>
            <a:r>
              <a:rPr lang="en-CA" dirty="0" smtClean="0"/>
              <a:t>Hazardous Spills </a:t>
            </a:r>
          </a:p>
          <a:p>
            <a:pPr lvl="1">
              <a:buFont typeface="Arial" pitchFamily="34" charset="0"/>
              <a:buChar char="•"/>
            </a:pPr>
            <a:r>
              <a:rPr lang="en-CA" dirty="0" smtClean="0"/>
              <a:t>Erosion / Landslide Events 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Updated April 2012 - Version 3.3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034B0E-7CDC-4760-A02D-6A9A75FD277E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Records and Documentation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810000"/>
          </a:xfrm>
        </p:spPr>
        <p:txBody>
          <a:bodyPr/>
          <a:lstStyle/>
          <a:p>
            <a:pPr>
              <a:buNone/>
            </a:pPr>
            <a:r>
              <a:rPr lang="en-CA" sz="2800" b="1" dirty="0" smtClean="0"/>
              <a:t>Ensure relevant records and documentation</a:t>
            </a:r>
          </a:p>
          <a:p>
            <a:pPr>
              <a:buNone/>
            </a:pPr>
            <a:r>
              <a:rPr lang="en-CA" sz="2800" b="1" dirty="0" smtClean="0"/>
              <a:t>is available onsite and current such as:</a:t>
            </a:r>
          </a:p>
          <a:p>
            <a:r>
              <a:rPr lang="en-CA" sz="2800" dirty="0" smtClean="0"/>
              <a:t>Project plans (TSL documents, Contracts), site plans, maps etc.</a:t>
            </a:r>
          </a:p>
          <a:p>
            <a:r>
              <a:rPr lang="en-CA" sz="2800" dirty="0" smtClean="0"/>
              <a:t>Training records, completed ER Drills. </a:t>
            </a:r>
          </a:p>
          <a:p>
            <a:r>
              <a:rPr lang="en-CA" sz="2800" dirty="0" smtClean="0"/>
              <a:t>Emergency Response Plans, MSDS.</a:t>
            </a:r>
          </a:p>
          <a:p>
            <a:r>
              <a:rPr lang="en-CA" sz="2800" dirty="0" smtClean="0"/>
              <a:t>Pre-works, Inspections, &amp; Incident Reports.</a:t>
            </a:r>
          </a:p>
          <a:p>
            <a:pPr>
              <a:buNone/>
            </a:pPr>
            <a:endParaRPr lang="en-CA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Updated April 2012 - Version 3.3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034B0E-7CDC-4760-A02D-6A9A75FD277E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Awareness and Training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r>
              <a:rPr lang="en-CA" sz="2800" dirty="0" smtClean="0"/>
              <a:t>All workers and supervisors are required to know their roles and responsibilities as it applies to their activity. This includes; project plans, EFPs, BMPs and </a:t>
            </a:r>
            <a:r>
              <a:rPr lang="en-CA" sz="2800" dirty="0" err="1" smtClean="0"/>
              <a:t>eERP</a:t>
            </a:r>
            <a:r>
              <a:rPr lang="en-CA" sz="2800" dirty="0" smtClean="0"/>
              <a:t> etc. </a:t>
            </a:r>
          </a:p>
          <a:p>
            <a:pPr>
              <a:buNone/>
            </a:pPr>
            <a:endParaRPr lang="en-CA" sz="2800" dirty="0" smtClean="0"/>
          </a:p>
          <a:p>
            <a:r>
              <a:rPr lang="en-CA" sz="2800" dirty="0" smtClean="0"/>
              <a:t>EMS program training requirements for LPC workers and supervisors are outlined in BCTS training matrix.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Updated April 2012 - Version 3.3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034B0E-7CDC-4760-A02D-6A9A75FD277E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458200" cy="1143000"/>
          </a:xfrm>
        </p:spPr>
        <p:txBody>
          <a:bodyPr/>
          <a:lstStyle/>
          <a:p>
            <a:r>
              <a:rPr lang="en-CA" dirty="0" smtClean="0"/>
              <a:t>Part B LPC Key Roles &amp; Responsibilities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590800"/>
            <a:ext cx="7010400" cy="2514600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CA" dirty="0" smtClean="0"/>
              <a:t>EFP-02 Project Supervision </a:t>
            </a:r>
            <a:endParaRPr lang="en-CA" sz="1200" strike="sngStrike" dirty="0" smtClean="0"/>
          </a:p>
          <a:p>
            <a:pPr>
              <a:buFont typeface="Wingdings" pitchFamily="2" charset="2"/>
              <a:buChar char="ü"/>
            </a:pPr>
            <a:r>
              <a:rPr lang="en-CA" dirty="0" smtClean="0"/>
              <a:t>What to Report </a:t>
            </a:r>
          </a:p>
          <a:p>
            <a:pPr>
              <a:buFont typeface="Wingdings" pitchFamily="2" charset="2"/>
              <a:buChar char="ü"/>
            </a:pPr>
            <a:r>
              <a:rPr lang="en-CA" dirty="0" smtClean="0"/>
              <a:t>Worker EMS Tailgate Training </a:t>
            </a:r>
          </a:p>
          <a:p>
            <a:pPr>
              <a:buNone/>
            </a:pP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Updated April 2012 - Version 3.3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034B0E-7CDC-4760-A02D-6A9A75FD277E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EFP-02 Project Supervisors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286000"/>
            <a:ext cx="8077200" cy="2362200"/>
          </a:xfrm>
        </p:spPr>
        <p:txBody>
          <a:bodyPr/>
          <a:lstStyle/>
          <a:p>
            <a:pPr marL="0">
              <a:spcBef>
                <a:spcPts val="0"/>
              </a:spcBef>
              <a:buNone/>
            </a:pPr>
            <a:r>
              <a:rPr lang="en-CA" i="1" dirty="0" smtClean="0"/>
              <a:t>Successful field implementation of BCTS</a:t>
            </a:r>
          </a:p>
          <a:p>
            <a:pPr marL="0">
              <a:spcBef>
                <a:spcPts val="0"/>
              </a:spcBef>
              <a:buNone/>
            </a:pPr>
            <a:r>
              <a:rPr lang="en-CA" i="1" dirty="0" smtClean="0"/>
              <a:t>EMS program relies on LPC owner and or supervisors meeting roles &amp; responsibilities outlined in  EFP 02 “Project Supervisor”.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Updated April 2012 - Version 3.3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034B0E-7CDC-4760-A02D-6A9A75FD277E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EFP-02 Project Supervision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8229600" cy="4267200"/>
          </a:xfrm>
        </p:spPr>
        <p:txBody>
          <a:bodyPr/>
          <a:lstStyle/>
          <a:p>
            <a:pPr>
              <a:buNone/>
            </a:pPr>
            <a:r>
              <a:rPr lang="en-CA" sz="2800" b="1" dirty="0" smtClean="0"/>
              <a:t>Supervisors Key Role in EMS:</a:t>
            </a:r>
          </a:p>
          <a:p>
            <a:r>
              <a:rPr lang="en-CA" sz="2400" dirty="0" smtClean="0"/>
              <a:t>Attend pre-work held between BCTS representative and Licensee/Contractor. </a:t>
            </a:r>
            <a:endParaRPr lang="en-CA" sz="2400" i="1" dirty="0" smtClean="0"/>
          </a:p>
          <a:p>
            <a:r>
              <a:rPr lang="en-CA" sz="2400" dirty="0" smtClean="0"/>
              <a:t>Ensure all employees, working on the project, are trained as per T</a:t>
            </a:r>
            <a:r>
              <a:rPr lang="en-CA" sz="2400" i="1" dirty="0" smtClean="0"/>
              <a:t>able 008-1 LPC Training Matrix</a:t>
            </a:r>
            <a:r>
              <a:rPr lang="en-CA" sz="2400" dirty="0" smtClean="0"/>
              <a:t>. </a:t>
            </a:r>
          </a:p>
          <a:p>
            <a:r>
              <a:rPr lang="en-CA" sz="2400" dirty="0" smtClean="0"/>
              <a:t>Provide worker EMS tailgate training to all workers.  </a:t>
            </a:r>
          </a:p>
          <a:p>
            <a:r>
              <a:rPr lang="en-CA" sz="2400" dirty="0" smtClean="0"/>
              <a:t>Document completed training on </a:t>
            </a:r>
            <a:r>
              <a:rPr lang="en-CA" sz="2400" i="1" dirty="0" smtClean="0"/>
              <a:t>LPC Training Summary Table 008 -1A.</a:t>
            </a:r>
          </a:p>
          <a:p>
            <a:r>
              <a:rPr lang="en-CA" sz="2400" dirty="0" smtClean="0"/>
              <a:t>Ensure equipment is in good working order (free of leaks, worn hoses) BEFORE bringing it to the worksite.</a:t>
            </a:r>
          </a:p>
          <a:p>
            <a:pPr>
              <a:buNone/>
            </a:pPr>
            <a:endParaRPr lang="en-CA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034B0E-7CDC-4760-A02D-6A9A75FD277E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Updated April 2012 - Version 3.3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EFP-02 Project Supervision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76400"/>
            <a:ext cx="8229600" cy="4572000"/>
          </a:xfrm>
        </p:spPr>
        <p:txBody>
          <a:bodyPr/>
          <a:lstStyle/>
          <a:p>
            <a:pPr>
              <a:buNone/>
            </a:pPr>
            <a:r>
              <a:rPr lang="en-CA" sz="2800" b="1" dirty="0" smtClean="0"/>
              <a:t>Supervisors Key Role in EMS continued:</a:t>
            </a:r>
          </a:p>
          <a:p>
            <a:r>
              <a:rPr lang="en-CA" sz="2400" dirty="0" smtClean="0"/>
              <a:t>Conduct a pre-work with all employees, workers &amp; contractors using BCTS pre-work. Ensure information from BCTS pre-work is relayed to all project workers and sign pre-work form.</a:t>
            </a:r>
          </a:p>
          <a:p>
            <a:r>
              <a:rPr lang="en-CA" sz="2400" dirty="0" smtClean="0"/>
              <a:t>Complete eERP before commencement of operations</a:t>
            </a:r>
          </a:p>
          <a:p>
            <a:r>
              <a:rPr lang="en-CA" sz="2400" dirty="0" smtClean="0"/>
              <a:t>Review relevant project/site information with employees i.e. maps, prescriptions, field marking, sensitive areas.</a:t>
            </a:r>
          </a:p>
          <a:p>
            <a:r>
              <a:rPr lang="en-CA" sz="2400" dirty="0" smtClean="0"/>
              <a:t>Provide workers with copies of maps, plans and EFPs. </a:t>
            </a:r>
          </a:p>
          <a:p>
            <a:r>
              <a:rPr lang="en-CA" sz="2400" dirty="0" smtClean="0"/>
              <a:t>Ensure employees understand their roles and responsibilities to complete task.</a:t>
            </a:r>
          </a:p>
          <a:p>
            <a:pPr>
              <a:buNone/>
            </a:pPr>
            <a:endParaRPr lang="en-CA" sz="2000" dirty="0" smtClean="0"/>
          </a:p>
          <a:p>
            <a:pPr>
              <a:buNone/>
            </a:pPr>
            <a:endParaRPr lang="en-CA" sz="2000" dirty="0" smtClean="0"/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endParaRPr lang="en-CA" dirty="0" smtClean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034B0E-7CDC-4760-A02D-6A9A75FD277E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Updated April 2012 - Version 3.3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EFP-02 Project Supervision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76400"/>
            <a:ext cx="8229600" cy="4572000"/>
          </a:xfrm>
        </p:spPr>
        <p:txBody>
          <a:bodyPr/>
          <a:lstStyle/>
          <a:p>
            <a:pPr>
              <a:buNone/>
            </a:pPr>
            <a:r>
              <a:rPr lang="en-CA" sz="2800" b="1" dirty="0" smtClean="0"/>
              <a:t>Supervisors Key Role in EMS continued: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CA" sz="2400" dirty="0" smtClean="0"/>
              <a:t>Ensure employees are familiar with eERP preparedness and response responsibilities.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CA" sz="2400" dirty="0" smtClean="0"/>
              <a:t>Ensure employees understand EMS incident reporting criteria (fires, spills, erosions/landslide events, significant non-conformances &amp; potential non-compliances) see incident report form CHK-009.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CA" sz="2400" dirty="0" smtClean="0"/>
              <a:t>Conduct eERP Drill with employees as indicated in the BCTS pre-work. Complete </a:t>
            </a:r>
            <a:r>
              <a:rPr lang="en-CA" sz="2400" i="1" dirty="0" smtClean="0"/>
              <a:t>CHK-010 Test-Drill  Report, </a:t>
            </a:r>
            <a:r>
              <a:rPr lang="en-CA" sz="2400" dirty="0" smtClean="0"/>
              <a:t>keep on-site copy and forward to BCTS as required. </a:t>
            </a:r>
            <a:endParaRPr lang="en-CA" sz="2300" u="sng" dirty="0" smtClean="0"/>
          </a:p>
          <a:p>
            <a:pPr>
              <a:spcAft>
                <a:spcPts val="1800"/>
              </a:spcAft>
            </a:pPr>
            <a:endParaRPr lang="en-CA" sz="2400" i="1" dirty="0" smtClean="0"/>
          </a:p>
          <a:p>
            <a:pPr>
              <a:buNone/>
            </a:pPr>
            <a:endParaRPr lang="en-CA" sz="2000" dirty="0" smtClean="0"/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endParaRPr lang="en-CA" dirty="0" smtClean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034B0E-7CDC-4760-A02D-6A9A75FD277E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Updated April 2012 - Version 3.3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EFP-02 Project Supervision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76400"/>
            <a:ext cx="8229600" cy="4267200"/>
          </a:xfrm>
        </p:spPr>
        <p:txBody>
          <a:bodyPr/>
          <a:lstStyle/>
          <a:p>
            <a:pPr>
              <a:buNone/>
            </a:pPr>
            <a:r>
              <a:rPr lang="en-CA" sz="2800" b="1" dirty="0" smtClean="0"/>
              <a:t>Supervisors Key Role in EMS continued:</a:t>
            </a:r>
            <a:endParaRPr lang="en-CA" sz="2400" dirty="0" smtClean="0"/>
          </a:p>
          <a:p>
            <a:pPr marL="342900" lvl="2" indent="-342900">
              <a:spcBef>
                <a:spcPts val="0"/>
              </a:spcBef>
              <a:spcAft>
                <a:spcPts val="600"/>
              </a:spcAft>
            </a:pPr>
            <a:r>
              <a:rPr lang="en-CA" dirty="0" smtClean="0"/>
              <a:t>Ensure emergency response equipment is available and maintained e.g. Spill kits &amp; fire hand tools.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CA" sz="2400" dirty="0" smtClean="0"/>
              <a:t>Conduct operations to minimize impacts on sensitive areas, wildlife habitat, water quality and site productivity.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CA" sz="2400" dirty="0" smtClean="0"/>
              <a:t>Ensure fuel tanks and fuel management conforms to fuel handling requirements set out in </a:t>
            </a:r>
            <a:r>
              <a:rPr lang="en-CA" sz="2400" i="1" dirty="0" smtClean="0"/>
              <a:t>Fuel Handling Environmental Field Procedure #06 .</a:t>
            </a:r>
          </a:p>
          <a:p>
            <a:pPr marL="342900" lvl="2" indent="-342900">
              <a:spcBef>
                <a:spcPts val="0"/>
              </a:spcBef>
              <a:spcAft>
                <a:spcPts val="600"/>
              </a:spcAft>
            </a:pPr>
            <a:r>
              <a:rPr lang="en-CA" dirty="0" smtClean="0"/>
              <a:t>Inspect equipment regularly, conduct repairs as required.</a:t>
            </a:r>
          </a:p>
          <a:p>
            <a:pPr marL="342900" lvl="2" indent="-342900">
              <a:spcBef>
                <a:spcPts val="0"/>
              </a:spcBef>
              <a:spcAft>
                <a:spcPts val="600"/>
              </a:spcAft>
            </a:pPr>
            <a:r>
              <a:rPr lang="en-CA" sz="2400" dirty="0" smtClean="0"/>
              <a:t>Contain all waste daily and remove from site regularly.</a:t>
            </a:r>
          </a:p>
          <a:p>
            <a:pPr>
              <a:spcAft>
                <a:spcPts val="1800"/>
              </a:spcAft>
              <a:buNone/>
            </a:pPr>
            <a:endParaRPr lang="en-CA" sz="2400" i="1" dirty="0" smtClean="0"/>
          </a:p>
          <a:p>
            <a:pPr>
              <a:buNone/>
            </a:pPr>
            <a:endParaRPr lang="en-CA" sz="2000" dirty="0" smtClean="0"/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endParaRPr lang="en-CA" dirty="0" smtClean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034B0E-7CDC-4760-A02D-6A9A75FD277E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Updated April 2012 - Version 3.3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EFP-02 Project Supervision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81200"/>
            <a:ext cx="8229600" cy="3810000"/>
          </a:xfrm>
        </p:spPr>
        <p:txBody>
          <a:bodyPr/>
          <a:lstStyle/>
          <a:p>
            <a:pPr marL="342900" lvl="2" indent="-342900">
              <a:spcAft>
                <a:spcPts val="1800"/>
              </a:spcAft>
              <a:buNone/>
            </a:pPr>
            <a:r>
              <a:rPr lang="en-CA" sz="2800" b="1" dirty="0" smtClean="0"/>
              <a:t>Supervisors Key Role in EMS continued:</a:t>
            </a:r>
          </a:p>
          <a:p>
            <a:pPr marL="324000" lvl="2" indent="-342900">
              <a:spcAft>
                <a:spcPts val="0"/>
              </a:spcAft>
              <a:buFont typeface="Arial" pitchFamily="34" charset="0"/>
              <a:buChar char="•"/>
            </a:pPr>
            <a:r>
              <a:rPr lang="en-CA" dirty="0" smtClean="0"/>
              <a:t>Operate during favourable weather conditions and be aware of project shutdown criteria (e.g. Fire hazard ratings, rainfall shutdown criteria or other operational restrictions).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CA" sz="2400" dirty="0" smtClean="0"/>
              <a:t>Conduct inspections at a frequency determined at BCTS pre-work.</a:t>
            </a:r>
          </a:p>
          <a:p>
            <a:pPr marL="342900" lvl="2" indent="-342900">
              <a:spcBef>
                <a:spcPts val="0"/>
              </a:spcBef>
              <a:spcAft>
                <a:spcPts val="0"/>
              </a:spcAft>
            </a:pPr>
            <a:r>
              <a:rPr lang="en-CA" dirty="0" smtClean="0"/>
              <a:t>Monitor activities to ensure conformance to project plan and EFPs.</a:t>
            </a:r>
            <a:endParaRPr lang="en-CA" dirty="0" smtClean="0">
              <a:solidFill>
                <a:srgbClr val="FF0000"/>
              </a:solidFill>
            </a:endParaRPr>
          </a:p>
          <a:p>
            <a:pPr marL="342900" lvl="2" indent="-342900">
              <a:spcAft>
                <a:spcPts val="1800"/>
              </a:spcAft>
              <a:buFont typeface="Arial" pitchFamily="34" charset="0"/>
              <a:buChar char="•"/>
            </a:pPr>
            <a:endParaRPr lang="en-CA" dirty="0" smtClean="0">
              <a:solidFill>
                <a:srgbClr val="FF0000"/>
              </a:solidFill>
            </a:endParaRPr>
          </a:p>
          <a:p>
            <a:pPr marL="342900" lvl="2" indent="-342900">
              <a:spcAft>
                <a:spcPts val="1800"/>
              </a:spcAft>
              <a:buFont typeface="Arial" pitchFamily="34" charset="0"/>
              <a:buChar char="•"/>
            </a:pPr>
            <a:endParaRPr lang="en-CA" dirty="0" smtClean="0">
              <a:solidFill>
                <a:srgbClr val="FF0000"/>
              </a:solidFill>
            </a:endParaRPr>
          </a:p>
          <a:p>
            <a:pPr marL="342900" lvl="2" indent="-342900">
              <a:spcAft>
                <a:spcPts val="1800"/>
              </a:spcAft>
              <a:buFont typeface="Arial" pitchFamily="34" charset="0"/>
              <a:buChar char="•"/>
            </a:pPr>
            <a:endParaRPr lang="en-CA" b="1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034B0E-7CDC-4760-A02D-6A9A75FD277E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Updated April 2012 - Version 3.3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EFP-02 Project Supervision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343399"/>
          </a:xfrm>
        </p:spPr>
        <p:txBody>
          <a:bodyPr/>
          <a:lstStyle/>
          <a:p>
            <a:pPr>
              <a:spcAft>
                <a:spcPts val="1800"/>
              </a:spcAft>
              <a:buNone/>
            </a:pPr>
            <a:r>
              <a:rPr lang="en-CA" sz="2800" b="1" dirty="0" smtClean="0"/>
              <a:t>Supervisors Key Role in EMS continued:</a:t>
            </a:r>
            <a:endParaRPr lang="en-CA" sz="2800" dirty="0" smtClean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CA" sz="2400" dirty="0" smtClean="0"/>
              <a:t>Document inspections on BCTS Self Inspection Report, CHK-011.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CA" sz="2400" dirty="0" smtClean="0"/>
              <a:t>Follow-up on any corrective and preventive action(s) identified by pre-works, inspections, incident reports and or results or test/drills have been completed.</a:t>
            </a:r>
          </a:p>
          <a:p>
            <a:pPr marL="342900" lvl="2" indent="-342900">
              <a:spcAft>
                <a:spcPts val="600"/>
              </a:spcAft>
            </a:pPr>
            <a:r>
              <a:rPr lang="en-CA" dirty="0" smtClean="0"/>
              <a:t>Ensure documentation is updated &amp; onsite, (i.e. pre-works, inspections,  </a:t>
            </a:r>
            <a:r>
              <a:rPr lang="en-CA" dirty="0" err="1" smtClean="0"/>
              <a:t>eERP</a:t>
            </a:r>
            <a:r>
              <a:rPr lang="en-CA" dirty="0" smtClean="0"/>
              <a:t>,  training summary, test/drill records, MSDS, incident reports).  </a:t>
            </a:r>
          </a:p>
          <a:p>
            <a:pPr marL="342900" lvl="2" indent="-342900">
              <a:spcAft>
                <a:spcPts val="600"/>
              </a:spcAft>
            </a:pPr>
            <a:r>
              <a:rPr lang="en-CA" dirty="0" smtClean="0"/>
              <a:t>Be prepared to participate in BCTS certification audits. </a:t>
            </a:r>
          </a:p>
          <a:p>
            <a:pPr>
              <a:spcAft>
                <a:spcPts val="1800"/>
              </a:spcAft>
            </a:pPr>
            <a:endParaRPr lang="en-CA" sz="2400" dirty="0" smtClean="0"/>
          </a:p>
          <a:p>
            <a:pPr>
              <a:buNone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034B0E-7CDC-4760-A02D-6A9A75FD277E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Updated April 2012 - Version 3.3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What to Report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sz="2800" b="1" dirty="0" smtClean="0"/>
              <a:t>Report the following to Supervisor &amp; BCTS: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 smtClean="0"/>
              <a:t>Hazardous spills, forest fires, erosion/landslide events , significant non-conformances &amp; potential non-compliances.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 smtClean="0"/>
              <a:t>Any situations that have caused or potential to cause environmental damage.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 smtClean="0"/>
              <a:t>Previously unidentified resource or cultural features/values, (i.e. Species at Risk, CMTs, Karsts, special sites). 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 smtClean="0"/>
              <a:t>Stop work and changes to project plans. 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 smtClean="0"/>
              <a:t>Safety hazards, close-calls and accidents.</a:t>
            </a:r>
          </a:p>
          <a:p>
            <a:pPr>
              <a:buNone/>
            </a:pPr>
            <a:endParaRPr lang="en-CA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Updated April 2012 - Version 3.3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034B0E-7CDC-4760-A02D-6A9A75FD277E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Worker Training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209800"/>
            <a:ext cx="8229600" cy="3886200"/>
          </a:xfrm>
        </p:spPr>
        <p:txBody>
          <a:bodyPr/>
          <a:lstStyle/>
          <a:p>
            <a:pPr lvl="0"/>
            <a:r>
              <a:rPr lang="en-CA" sz="2400" dirty="0" smtClean="0"/>
              <a:t>LPC personnel who have completed </a:t>
            </a:r>
            <a:r>
              <a:rPr lang="en-CA" sz="2400" i="1" dirty="0" smtClean="0"/>
              <a:t>“BCTS LPC EMS/SFM Awareness Training” </a:t>
            </a:r>
            <a:r>
              <a:rPr lang="en-CA" sz="2400" dirty="0" smtClean="0"/>
              <a:t>are responsible for delivering </a:t>
            </a:r>
            <a:r>
              <a:rPr lang="en-CA" sz="2400" i="1" dirty="0" smtClean="0"/>
              <a:t>“EMS Tailgate Training” </a:t>
            </a:r>
            <a:r>
              <a:rPr lang="en-CA" sz="2400" dirty="0" smtClean="0"/>
              <a:t>to LPC workers.</a:t>
            </a:r>
          </a:p>
          <a:p>
            <a:r>
              <a:rPr lang="en-CA" sz="2400" dirty="0" smtClean="0"/>
              <a:t>Document completed training on </a:t>
            </a:r>
            <a:r>
              <a:rPr lang="en-CA" sz="2400" i="1" dirty="0" smtClean="0"/>
              <a:t>LPC Training Summary Table 008 -1A.</a:t>
            </a:r>
            <a:endParaRPr lang="en-CA" sz="2400" dirty="0" smtClean="0"/>
          </a:p>
          <a:p>
            <a:pPr lvl="0"/>
            <a:r>
              <a:rPr lang="en-CA" sz="2400" dirty="0" smtClean="0"/>
              <a:t>Trainers to utilize BCTS “</a:t>
            </a:r>
            <a:r>
              <a:rPr lang="en-CA" sz="2400" i="1" dirty="0" smtClean="0"/>
              <a:t>EMS Tailgate Training”  </a:t>
            </a:r>
            <a:r>
              <a:rPr lang="en-CA" sz="2400" dirty="0" smtClean="0"/>
              <a:t>field card and applicable EFPs, eERP etc. to promote EMS program awareness. </a:t>
            </a:r>
          </a:p>
          <a:p>
            <a:pPr lvl="0"/>
            <a:r>
              <a:rPr lang="en-CA" sz="2400" dirty="0" smtClean="0"/>
              <a:t>Worker training to be conducted prior to commencement of operations. </a:t>
            </a:r>
            <a:endParaRPr lang="en-US" sz="2400" dirty="0" smtClean="0"/>
          </a:p>
          <a:p>
            <a:pPr>
              <a:buNone/>
            </a:pPr>
            <a:endParaRPr lang="en-CA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034B0E-7CDC-4760-A02D-6A9A75FD277E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Updated April 2012 - Version 3.3</a:t>
            </a:r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Worker Training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91000"/>
          </a:xfrm>
        </p:spPr>
        <p:txBody>
          <a:bodyPr/>
          <a:lstStyle/>
          <a:p>
            <a:pPr marL="0">
              <a:buNone/>
            </a:pPr>
            <a:r>
              <a:rPr lang="en-CA" sz="2400" b="1" u="sng" dirty="0" smtClean="0"/>
              <a:t>Workers should </a:t>
            </a:r>
            <a:r>
              <a:rPr lang="en-US" sz="2400" b="1" u="sng" dirty="0" smtClean="0"/>
              <a:t>be able to demonstrate knowledge of the following:</a:t>
            </a:r>
          </a:p>
          <a:p>
            <a:r>
              <a:rPr lang="en-US" sz="2400" dirty="0" smtClean="0"/>
              <a:t>EMS and SFM policies. </a:t>
            </a:r>
          </a:p>
          <a:p>
            <a:r>
              <a:rPr lang="en-US" sz="2400" dirty="0" smtClean="0"/>
              <a:t>Applicable EFPs, local procedures and shut down criteria.</a:t>
            </a:r>
          </a:p>
          <a:p>
            <a:r>
              <a:rPr lang="en-US" sz="2400" dirty="0" err="1" smtClean="0"/>
              <a:t>eERP</a:t>
            </a:r>
            <a:r>
              <a:rPr lang="en-US" sz="2400" dirty="0" smtClean="0"/>
              <a:t> preparedness &amp; response requirements. </a:t>
            </a:r>
          </a:p>
          <a:p>
            <a:pPr eaLnBrk="1" hangingPunct="1"/>
            <a:r>
              <a:rPr lang="en-US" sz="2400" dirty="0" smtClean="0"/>
              <a:t>Location of </a:t>
            </a:r>
            <a:r>
              <a:rPr lang="en-US" sz="2400" dirty="0" err="1" smtClean="0"/>
              <a:t>eERP</a:t>
            </a:r>
            <a:r>
              <a:rPr lang="en-US" sz="2400" dirty="0" smtClean="0"/>
              <a:t>, emergency equipment</a:t>
            </a:r>
          </a:p>
          <a:p>
            <a:pPr eaLnBrk="1" hangingPunct="1"/>
            <a:r>
              <a:rPr lang="en-US" sz="2400" dirty="0" smtClean="0"/>
              <a:t>What to report.</a:t>
            </a:r>
            <a:endParaRPr lang="en-CA" dirty="0" smtClean="0"/>
          </a:p>
          <a:p>
            <a:pPr eaLnBrk="1" hangingPunct="1"/>
            <a:r>
              <a:rPr lang="en-CA" sz="2400" dirty="0" smtClean="0"/>
              <a:t>Project plan and EMS roles and responsibilities. </a:t>
            </a:r>
            <a:endParaRPr lang="en-US" sz="24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Updated April 2012 - Version 3.3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034B0E-7CDC-4760-A02D-6A9A75FD277E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3D84D8D-B29B-45AE-9B38-64905813C7A5}" type="slidenum">
              <a:rPr lang="en-US"/>
              <a:pPr/>
              <a:t>27</a:t>
            </a:fld>
            <a:endParaRPr lang="en-US"/>
          </a:p>
        </p:txBody>
      </p:sp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57200"/>
            <a:ext cx="8534400" cy="990600"/>
          </a:xfrm>
        </p:spPr>
        <p:txBody>
          <a:bodyPr/>
          <a:lstStyle/>
          <a:p>
            <a:pPr eaLnBrk="1" hangingPunct="1"/>
            <a:r>
              <a:rPr lang="en-US" sz="3600" dirty="0" smtClean="0"/>
              <a:t>Part C Sustainable Forest Management </a:t>
            </a:r>
          </a:p>
        </p:txBody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09800"/>
            <a:ext cx="8229600" cy="3124200"/>
          </a:xfrm>
          <a:noFill/>
        </p:spPr>
        <p:txBody>
          <a:bodyPr/>
          <a:lstStyle/>
          <a:p>
            <a:pPr eaLnBrk="1" hangingPunct="1">
              <a:buFont typeface="Wingdings" pitchFamily="2" charset="2"/>
              <a:buChar char="v"/>
            </a:pPr>
            <a:endParaRPr lang="en-US" b="1" dirty="0" smtClean="0"/>
          </a:p>
          <a:p>
            <a:pPr eaLnBrk="1" hangingPunct="1">
              <a:buFont typeface="Wingdings" pitchFamily="2" charset="2"/>
              <a:buChar char="Ø"/>
            </a:pPr>
            <a:r>
              <a:rPr lang="en-US" b="1" dirty="0" smtClean="0"/>
              <a:t>Sustainable Forest Management (SFM) Certification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US" b="1" dirty="0" smtClean="0"/>
              <a:t>Impact of SFM Plans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US" b="1" dirty="0" smtClean="0"/>
              <a:t>Conforming to SFM Plans</a:t>
            </a:r>
          </a:p>
          <a:p>
            <a:pPr eaLnBrk="1" hangingPunct="1">
              <a:buNone/>
            </a:pPr>
            <a:endParaRPr lang="en-US" b="1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Updated April 2012 - Version 3.3</a:t>
            </a:r>
            <a:endParaRPr lang="en-US"/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F6860C7-9437-47C5-BE87-5C5EA9A6BF0D}" type="slidenum">
              <a:rPr lang="en-US"/>
              <a:pPr/>
              <a:t>28</a:t>
            </a:fld>
            <a:endParaRPr lang="en-US"/>
          </a:p>
        </p:txBody>
      </p:sp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SFM Certification</a:t>
            </a:r>
          </a:p>
        </p:txBody>
      </p:sp>
      <p:sp>
        <p:nvSpPr>
          <p:cNvPr id="256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1"/>
            <a:ext cx="8229600" cy="4114800"/>
          </a:xfrm>
        </p:spPr>
        <p:txBody>
          <a:bodyPr/>
          <a:lstStyle/>
          <a:p>
            <a:pPr marL="0" eaLnBrk="1" hangingPunct="1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2000" b="1" i="1" dirty="0" smtClean="0"/>
              <a:t>BCTS has an SFM Policy and has implemented Sustainable Forest</a:t>
            </a:r>
          </a:p>
          <a:p>
            <a:pPr marL="0" eaLnBrk="1" hangingPunct="1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2000" b="1" i="1" dirty="0" smtClean="0"/>
              <a:t>Management Plans in operating areas certified under one or more of the following SFM certification standards:</a:t>
            </a:r>
          </a:p>
          <a:p>
            <a:pPr marL="0" eaLnBrk="1" hangingPunct="1">
              <a:lnSpc>
                <a:spcPct val="90000"/>
              </a:lnSpc>
              <a:spcBef>
                <a:spcPts val="0"/>
              </a:spcBef>
              <a:buNone/>
            </a:pPr>
            <a:endParaRPr lang="en-US" sz="2000" b="1" i="1" dirty="0" smtClean="0"/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2000" b="1" dirty="0" smtClean="0"/>
              <a:t>CSA-Z809 </a:t>
            </a:r>
            <a:r>
              <a:rPr lang="en-US" sz="2000" dirty="0" smtClean="0"/>
              <a:t>– </a:t>
            </a:r>
            <a:r>
              <a:rPr lang="en-US" sz="2000" i="1" dirty="0" smtClean="0"/>
              <a:t>Canadian Standards Association. Canadian National Standard. Internationally endorsed (PEFC). Public Advisory Groups required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2000" b="1" dirty="0" smtClean="0"/>
              <a:t>SFI</a:t>
            </a:r>
            <a:r>
              <a:rPr lang="en-US" sz="2000" dirty="0" smtClean="0"/>
              <a:t> – </a:t>
            </a:r>
            <a:r>
              <a:rPr lang="en-US" sz="2000" i="1" dirty="0" smtClean="0"/>
              <a:t>Sustainable Forestry Initiative. North American Standard developed in US but applicable to US and Canada. PEFC endorsed.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2000" b="1" dirty="0" smtClean="0"/>
              <a:t>FSC</a:t>
            </a:r>
            <a:r>
              <a:rPr lang="en-US" sz="2000" dirty="0" smtClean="0"/>
              <a:t> –</a:t>
            </a:r>
            <a:r>
              <a:rPr lang="en-US" sz="2000" dirty="0" smtClean="0">
                <a:cs typeface="Arial" charset="0"/>
              </a:rPr>
              <a:t> </a:t>
            </a:r>
            <a:r>
              <a:rPr lang="en-US" sz="2000" i="1" dirty="0" smtClean="0">
                <a:cs typeface="Arial" charset="0"/>
              </a:rPr>
              <a:t>Forest Stewardship Council. International </a:t>
            </a:r>
            <a:r>
              <a:rPr lang="en-US" sz="2000" i="1" dirty="0" smtClean="0"/>
              <a:t>Principles and Criteria </a:t>
            </a:r>
            <a:r>
              <a:rPr lang="en-US" sz="2000" i="1" dirty="0" smtClean="0">
                <a:cs typeface="Arial" charset="0"/>
              </a:rPr>
              <a:t>with Regional Standards </a:t>
            </a:r>
            <a:endParaRPr lang="en-US" sz="2000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Updated April 2012 - Version 3.3</a:t>
            </a:r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4200" dirty="0" smtClean="0"/>
              <a:t>Where SFM Plans have their Impact</a:t>
            </a:r>
            <a:endParaRPr lang="en-CA" sz="4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81200"/>
            <a:ext cx="8229600" cy="4191000"/>
          </a:xfrm>
        </p:spPr>
        <p:txBody>
          <a:bodyPr/>
          <a:lstStyle/>
          <a:p>
            <a:pPr eaLnBrk="1" hangingPunct="1">
              <a:spcBef>
                <a:spcPts val="0"/>
              </a:spcBef>
              <a:buNone/>
            </a:pPr>
            <a:r>
              <a:rPr lang="en-US" sz="2400" dirty="0" smtClean="0"/>
              <a:t>Influences higher-level planning by introducing its own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sz="2400" dirty="0" smtClean="0"/>
              <a:t>criteria for forest management.</a:t>
            </a:r>
          </a:p>
          <a:p>
            <a:pPr eaLnBrk="1" hangingPunct="1">
              <a:spcBef>
                <a:spcPts val="0"/>
              </a:spcBef>
              <a:buNone/>
            </a:pPr>
            <a:endParaRPr lang="en-US" sz="2400" dirty="0" smtClean="0"/>
          </a:p>
          <a:p>
            <a:pPr eaLnBrk="1" hangingPunct="1">
              <a:spcBef>
                <a:spcPts val="0"/>
              </a:spcBef>
              <a:buNone/>
            </a:pPr>
            <a:r>
              <a:rPr lang="en-US" sz="2400" dirty="0" smtClean="0"/>
              <a:t>Requires data gathering and reporting to verify adherence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sz="2400" dirty="0" smtClean="0"/>
              <a:t>to SFM targets:</a:t>
            </a:r>
          </a:p>
          <a:p>
            <a:pPr marL="450850" indent="266700" eaLnBrk="1" hangingPunct="1">
              <a:spcBef>
                <a:spcPts val="0"/>
              </a:spcBef>
            </a:pPr>
            <a:r>
              <a:rPr lang="en-US" sz="2400" dirty="0" smtClean="0"/>
              <a:t>Can produce changes to operational plans.</a:t>
            </a:r>
          </a:p>
          <a:p>
            <a:pPr lvl="1" eaLnBrk="1" hangingPunct="1">
              <a:spcBef>
                <a:spcPts val="0"/>
              </a:spcBef>
              <a:buFont typeface="Arial" pitchFamily="34" charset="0"/>
              <a:buChar char="•"/>
            </a:pPr>
            <a:r>
              <a:rPr lang="en-US" sz="2400" dirty="0" smtClean="0"/>
              <a:t>Modification of block size and shapes.</a:t>
            </a:r>
          </a:p>
          <a:p>
            <a:pPr lvl="1" eaLnBrk="1" hangingPunct="1">
              <a:spcBef>
                <a:spcPts val="0"/>
              </a:spcBef>
              <a:buFont typeface="Arial" pitchFamily="34" charset="0"/>
              <a:buChar char="•"/>
            </a:pPr>
            <a:r>
              <a:rPr lang="en-US" sz="2400" dirty="0" smtClean="0"/>
              <a:t>Introduction of additional protective measures for resource features/values and sensitive zones.</a:t>
            </a:r>
          </a:p>
          <a:p>
            <a:pPr lvl="1" eaLnBrk="1" hangingPunct="1">
              <a:spcBef>
                <a:spcPts val="0"/>
              </a:spcBef>
              <a:buFont typeface="Arial" pitchFamily="34" charset="0"/>
              <a:buChar char="•"/>
            </a:pPr>
            <a:r>
              <a:rPr lang="en-US" sz="2400" dirty="0" smtClean="0"/>
              <a:t>Changes in road locations and design, etc.</a:t>
            </a:r>
          </a:p>
          <a:p>
            <a:pPr lvl="1" eaLnBrk="1" hangingPunct="1">
              <a:spcBef>
                <a:spcPts val="0"/>
              </a:spcBef>
              <a:buFont typeface="Arial" pitchFamily="34" charset="0"/>
              <a:buChar char="•"/>
            </a:pPr>
            <a:endParaRPr lang="en-CA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034B0E-7CDC-4760-A02D-6A9A75FD277E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Updated April 2012 - Version 3.3</a:t>
            </a:r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D2E93CB-D808-43F2-BDA3-510A669BB468}" type="slidenum">
              <a:rPr lang="en-US"/>
              <a:pPr/>
              <a:t>30</a:t>
            </a:fld>
            <a:endParaRPr lang="en-US"/>
          </a:p>
        </p:txBody>
      </p:sp>
      <p:sp>
        <p:nvSpPr>
          <p:cNvPr id="276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4200" dirty="0" smtClean="0"/>
              <a:t>How YOU conform to SFM Plans</a:t>
            </a:r>
          </a:p>
        </p:txBody>
      </p:sp>
      <p:sp>
        <p:nvSpPr>
          <p:cNvPr id="276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n-US" sz="2400" dirty="0" smtClean="0"/>
              <a:t>Follow  Operational Plans.</a:t>
            </a:r>
          </a:p>
          <a:p>
            <a:pPr marL="457200" indent="-457200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n-US" sz="2400" dirty="0" smtClean="0"/>
              <a:t>Follow EMS requirements;</a:t>
            </a:r>
          </a:p>
          <a:p>
            <a:pPr lvl="1"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 smtClean="0"/>
              <a:t>Environmental Field Procedures</a:t>
            </a:r>
          </a:p>
          <a:p>
            <a:pPr lvl="1"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 smtClean="0"/>
              <a:t>Emergency Response Plans (</a:t>
            </a:r>
            <a:r>
              <a:rPr lang="en-US" sz="2400" dirty="0" err="1" smtClean="0"/>
              <a:t>eRPs</a:t>
            </a:r>
            <a:r>
              <a:rPr lang="en-US" sz="2400" dirty="0" smtClean="0"/>
              <a:t>)</a:t>
            </a:r>
          </a:p>
          <a:p>
            <a:pPr lvl="1"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 smtClean="0"/>
              <a:t>Forms and Checklists</a:t>
            </a:r>
          </a:p>
          <a:p>
            <a:pPr lvl="1"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 smtClean="0"/>
              <a:t>Local Operational Controls and BMP’s</a:t>
            </a:r>
          </a:p>
          <a:p>
            <a:pPr lvl="1"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 smtClean="0"/>
              <a:t>Legislation and Regulations</a:t>
            </a:r>
          </a:p>
          <a:p>
            <a:pPr lvl="1"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 smtClean="0"/>
              <a:t>Training requirements</a:t>
            </a:r>
          </a:p>
          <a:p>
            <a:pPr marL="457200" indent="-457200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n-US" sz="2400" dirty="0" smtClean="0"/>
              <a:t>Follow Contract &amp; License requirements.</a:t>
            </a:r>
          </a:p>
          <a:p>
            <a:pPr marL="457200" indent="-457200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n-US" sz="2400" dirty="0" smtClean="0"/>
              <a:t>Follow Legislative and Regulatory requirements.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Updated April 2012 - Version 3.3</a:t>
            </a:r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Summary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057400"/>
            <a:ext cx="8229600" cy="3810000"/>
          </a:xfrm>
        </p:spPr>
        <p:txBody>
          <a:bodyPr/>
          <a:lstStyle/>
          <a:p>
            <a:pPr>
              <a:buNone/>
            </a:pPr>
            <a:r>
              <a:rPr lang="en-CA" sz="2800" b="1" dirty="0" smtClean="0"/>
              <a:t>BCTS EMS Program supports: </a:t>
            </a:r>
          </a:p>
          <a:p>
            <a:pPr>
              <a:buFont typeface="Wingdings" pitchFamily="2" charset="2"/>
              <a:buChar char="ü"/>
            </a:pPr>
            <a:r>
              <a:rPr lang="en-CA" sz="2800" dirty="0" smtClean="0"/>
              <a:t>Protecting and minimizing impacts on environment </a:t>
            </a:r>
          </a:p>
          <a:p>
            <a:pPr>
              <a:buFont typeface="Wingdings" pitchFamily="2" charset="2"/>
              <a:buChar char="ü"/>
            </a:pPr>
            <a:r>
              <a:rPr lang="en-CA" sz="2800" dirty="0" smtClean="0"/>
              <a:t>Promotes environmental Due Diligence</a:t>
            </a:r>
          </a:p>
          <a:p>
            <a:pPr>
              <a:buFont typeface="Wingdings" pitchFamily="2" charset="2"/>
              <a:buChar char="ü"/>
            </a:pPr>
            <a:r>
              <a:rPr lang="en-CA" sz="2800" dirty="0" smtClean="0"/>
              <a:t>3</a:t>
            </a:r>
            <a:r>
              <a:rPr lang="en-CA" sz="2800" baseline="30000" dirty="0" smtClean="0"/>
              <a:t>rd</a:t>
            </a:r>
            <a:r>
              <a:rPr lang="en-CA" sz="2800" dirty="0" smtClean="0"/>
              <a:t> Party Evaluation</a:t>
            </a:r>
          </a:p>
          <a:p>
            <a:pPr>
              <a:buFont typeface="Wingdings" pitchFamily="2" charset="2"/>
              <a:buChar char="ü"/>
            </a:pPr>
            <a:r>
              <a:rPr lang="en-CA" sz="2800" dirty="0" smtClean="0"/>
              <a:t>BCTS Sustainable Forest Management </a:t>
            </a:r>
            <a:endParaRPr lang="en-US" sz="2800" dirty="0" smtClean="0"/>
          </a:p>
          <a:p>
            <a:pPr>
              <a:buFont typeface="Wingdings" pitchFamily="2" charset="2"/>
              <a:buChar char="ü"/>
            </a:pPr>
            <a:r>
              <a:rPr lang="en-US" sz="2800" dirty="0" smtClean="0"/>
              <a:t>Market Access </a:t>
            </a:r>
          </a:p>
          <a:p>
            <a:endParaRPr lang="en-CA" dirty="0" smtClean="0"/>
          </a:p>
          <a:p>
            <a:pPr>
              <a:buNone/>
            </a:pP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Updated April 2012 - Version 3.3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034B0E-7CDC-4760-A02D-6A9A75FD277E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ova Master #2">
  <a:themeElements>
    <a:clrScheme name="Nova Master #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ova Master #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Nova Master #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va Master #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va Master #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va Master #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va Master #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va Master #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va Master #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va Master #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va Master #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va Master #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va Master #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va Master #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Nova Master #2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.xml><?xml version="1.0" encoding="utf-8"?>
<a:themeOverride xmlns:a="http://schemas.openxmlformats.org/drawingml/2006/main">
  <a:clrScheme name="Nova Master #2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.xml><?xml version="1.0" encoding="utf-8"?>
<a:themeOverride xmlns:a="http://schemas.openxmlformats.org/drawingml/2006/main">
  <a:clrScheme name="Nova Master #2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599511704406F48BD886DDDCE547C87" ma:contentTypeVersion="0" ma:contentTypeDescription="Create a new document." ma:contentTypeScope="" ma:versionID="1a8754fb07ae3ae97920dc6462a0afde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7d30f9570d50f077e0749dd7c3e0c5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.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8BFE1DA-01A6-436F-AF12-F1EB2E7279D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29A85B19-8B3A-4145-8378-B287A276D604}">
  <ds:schemaRefs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94A4DE69-1013-4C83-8669-F94EF672BB3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12639</TotalTime>
  <Words>1832</Words>
  <Application>Microsoft Office PowerPoint</Application>
  <PresentationFormat>On-screen Show (4:3)</PresentationFormat>
  <Paragraphs>300</Paragraphs>
  <Slides>31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Nova Master #2</vt:lpstr>
      <vt:lpstr>BC Timber Sales  Environmental Management System (EMS) and Sustainable Forest Management (SFM)</vt:lpstr>
      <vt:lpstr>Purpose of this Training </vt:lpstr>
      <vt:lpstr> Part A Overview BCTS EMS Program </vt:lpstr>
      <vt:lpstr> Acronyms used in this training</vt:lpstr>
      <vt:lpstr> Why Do We Need an EMS?</vt:lpstr>
      <vt:lpstr> How the EMS Works </vt:lpstr>
      <vt:lpstr> Scope of BCTS EMS</vt:lpstr>
      <vt:lpstr>EMS Certification </vt:lpstr>
      <vt:lpstr> Key EMS Components</vt:lpstr>
      <vt:lpstr>  Environmental Policy </vt:lpstr>
      <vt:lpstr>Environmental Field Procedures</vt:lpstr>
      <vt:lpstr>Environmental Field Procedures continued </vt:lpstr>
      <vt:lpstr>Environmental Emergency Response Plan (eERP)</vt:lpstr>
      <vt:lpstr>Records and Documentation </vt:lpstr>
      <vt:lpstr>Awareness and Training </vt:lpstr>
      <vt:lpstr>Part B LPC Key Roles &amp; Responsibilities </vt:lpstr>
      <vt:lpstr>EFP-02 Project Supervisors </vt:lpstr>
      <vt:lpstr>EFP-02 Project Supervision</vt:lpstr>
      <vt:lpstr>EFP-02 Project Supervision</vt:lpstr>
      <vt:lpstr>EFP-02 Project Supervision</vt:lpstr>
      <vt:lpstr>EFP-02 Project Supervision</vt:lpstr>
      <vt:lpstr>EFP-02 Project Supervision</vt:lpstr>
      <vt:lpstr>EFP-02 Project Supervision</vt:lpstr>
      <vt:lpstr>What to Report </vt:lpstr>
      <vt:lpstr>Worker Training</vt:lpstr>
      <vt:lpstr>Worker Training</vt:lpstr>
      <vt:lpstr>Part C Sustainable Forest Management </vt:lpstr>
      <vt:lpstr>SFM Certification</vt:lpstr>
      <vt:lpstr>  Where SFM Plans have their Impact</vt:lpstr>
      <vt:lpstr> How YOU conform to SFM Plans</vt:lpstr>
      <vt:lpstr>Summary </vt:lpstr>
    </vt:vector>
  </TitlesOfParts>
  <Company>BCTS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LPC Training Module</dc:title>
  <dc:creator>Rein Kahlke</dc:creator>
  <cp:lastModifiedBy>rdominy</cp:lastModifiedBy>
  <cp:revision>875</cp:revision>
  <dcterms:created xsi:type="dcterms:W3CDTF">2003-06-06T14:56:58Z</dcterms:created>
  <dcterms:modified xsi:type="dcterms:W3CDTF">2012-11-14T00:06:43Z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0x0101005599511704406F48BD886DDDCE547C87</vt:lpwstr>
  </property>
</Properties>
</file>