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tags/tag8.xml" ContentType="application/vnd.openxmlformats-officedocument.presentationml.tags+xml"/>
  <Override PartName="/ppt/notesSlides/notesSlide2.xml" ContentType="application/vnd.openxmlformats-officedocument.presentationml.notesSlide+xml"/>
  <Override PartName="/ppt/slideLayouts/slideLayout46.xml" ContentType="application/vnd.openxmlformats-officedocument.presentationml.slideLayout+xml"/>
  <Override PartName="/ppt/slides/slide25.xml" ContentType="application/vnd.openxmlformats-officedocument.presentationml.slid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tags/tag49.xml" ContentType="application/vnd.openxmlformats-officedocument.presentationml.tags+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tags/tag38.xml" ContentType="application/vnd.openxmlformats-officedocument.presentationml.tags+xml"/>
  <Override PartName="/ppt/notesSlides/notesSlide16.xml" ContentType="application/vnd.openxmlformats-officedocument.presentationml.notesSlide+xml"/>
  <Override PartName="/ppt/tags/tag85.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tags/tag52.xml" ContentType="application/vnd.openxmlformats-officedocument.presentationml.tags+xml"/>
  <Override PartName="/ppt/notesSlides/notesSlide30.xml" ContentType="application/vnd.openxmlformats-officedocument.presentationml.notesSlide+xml"/>
  <Override PartName="/ppt/notesSlides/notesSlide7.xml" ContentType="application/vnd.openxmlformats-officedocument.presentationml.notesSlide+xml"/>
  <Override PartName="/ppt/tags/tag41.xml" ContentType="application/vnd.openxmlformats-officedocument.presentationml.tags+xml"/>
  <Override PartName="/ppt/tags/tag30.xml" ContentType="application/vnd.openxmlformats-officedocument.presentationml.tags+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76.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tags/tag5.xml" ContentType="application/vnd.openxmlformats-officedocument.presentationml.tags+xml"/>
  <Override PartName="/ppt/tags/tag79.xml" ContentType="application/vnd.openxmlformats-officedocument.presentationml.tags+xml"/>
  <Override PartName="/ppt/slides/slide33.xml" ContentType="application/vnd.openxmlformats-officedocument.presentationml.slide+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tags/tag68.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slideLayouts/slideLayout32.xml" ContentType="application/vnd.openxmlformats-officedocument.presentationml.slideLayout+xml"/>
  <Override PartName="/ppt/tags/tag57.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tags/tag35.xml" ContentType="application/vnd.openxmlformats-officedocument.presentationml.tags+xml"/>
  <Override PartName="/ppt/notesSlides/notesSlide13.xml" ContentType="application/vnd.openxmlformats-officedocument.presentationml.notesSlide+xml"/>
  <Override PartName="/ppt/tags/tag46.xml" ContentType="application/vnd.openxmlformats-officedocument.presentationml.tags+xml"/>
  <Override PartName="/ppt/tags/tag82.xml" ContentType="application/vnd.openxmlformats-officedocument.presentationml.tags+xml"/>
  <Override PartName="/ppt/slideLayouts/slideLayout10.xml" ContentType="application/vnd.openxmlformats-officedocument.presentationml.slideLayout+xml"/>
  <Override PartName="/ppt/tags/tag24.xml" ContentType="application/vnd.openxmlformats-officedocument.presentationml.tags+xml"/>
  <Override PartName="/ppt/notesSlides/notesSlide8.xml" ContentType="application/vnd.openxmlformats-officedocument.presentationml.notesSlide+xml"/>
  <Override PartName="/ppt/tags/tag53.xml" ContentType="application/vnd.openxmlformats-officedocument.presentationml.tags+xml"/>
  <Override PartName="/ppt/notesSlides/notesSlide20.xml" ContentType="application/vnd.openxmlformats-officedocument.presentationml.notesSlide+xml"/>
  <Override PartName="/ppt/tags/tag71.xml" ContentType="application/vnd.openxmlformats-officedocument.presentationml.tags+xml"/>
  <Override PartName="/ppt/notesSlides/notesSlide31.xml" ContentType="application/vnd.openxmlformats-officedocument.presentationml.notesSlide+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slideMasters/slideMaster5.xml" ContentType="application/vnd.openxmlformats-officedocument.presentationml.slideMaster+xml"/>
  <Override PartName="/ppt/handoutMasters/handoutMaster1.xml" ContentType="application/vnd.openxmlformats-officedocument.presentationml.handoutMaster+xml"/>
  <Override PartName="/ppt/slideLayouts/slideLayout59.xml" ContentType="application/vnd.openxmlformats-officedocument.presentationml.slideLayout+xml"/>
  <Override PartName="/ppt/theme/theme7.xml" ContentType="application/vnd.openxmlformats-officedocument.theme+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customXml/itemProps3.xml" ContentType="application/vnd.openxmlformats-officedocument.customXml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notesSlides/notesSlide18.xml" ContentType="application/vnd.openxmlformats-officedocument.presentationml.notesSlide+xml"/>
  <Override PartName="/ppt/tags/tag58.xml" ContentType="application/vnd.openxmlformats-officedocument.presentationml.tags+xml"/>
  <Override PartName="/ppt/tags/tag69.xml" ContentType="application/vnd.openxmlformats-officedocument.presentationml.tags+xml"/>
  <Override PartName="/ppt/tags/tag87.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notesSlides/notesSlide25.xml" ContentType="application/vnd.openxmlformats-officedocument.presentationml.notesSlide+xml"/>
  <Override PartName="/ppt/tags/tag76.xml" ContentType="application/vnd.openxmlformats-officedocument.presentationml.tags+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notesSlides/notesSlide14.xml" ContentType="application/vnd.openxmlformats-officedocument.presentationml.notesSlide+xml"/>
  <Override PartName="/ppt/tags/tag54.xml" ContentType="application/vnd.openxmlformats-officedocument.presentationml.tags+xml"/>
  <Override PartName="/ppt/tags/tag65.xml" ContentType="application/vnd.openxmlformats-officedocument.presentationml.tags+xml"/>
  <Override PartName="/ppt/notesSlides/notesSlide32.xml" ContentType="application/vnd.openxmlformats-officedocument.presentationml.notesSlide+xml"/>
  <Override PartName="/ppt/tags/tag83.xml" ContentType="application/vnd.openxmlformats-officedocument.presentationml.tags+xml"/>
  <Override PartName="/ppt/commentAuthors.xml" ContentType="application/vnd.openxmlformats-officedocument.presentationml.commentAuthors+xml"/>
  <Override PartName="/ppt/tags/tag14.xml" ContentType="application/vnd.openxmlformats-officedocument.presentationml.tags+xml"/>
  <Override PartName="/ppt/tags/tag25.xml" ContentType="application/vnd.openxmlformats-officedocument.presentationml.tags+xml"/>
  <Override PartName="/ppt/notesSlides/notesSlide9.xml" ContentType="application/vnd.openxmlformats-officedocument.presentationml.notesSlide+xml"/>
  <Override PartName="/ppt/tags/tag43.xml" ContentType="application/vnd.openxmlformats-officedocument.presentationml.tags+xml"/>
  <Override PartName="/ppt/notesSlides/notesSlide21.xml" ContentType="application/vnd.openxmlformats-officedocument.presentationml.notesSlide+xml"/>
  <Override PartName="/ppt/tags/tag61.xml" ContentType="application/vnd.openxmlformats-officedocument.presentationml.tags+xml"/>
  <Override PartName="/ppt/tags/tag72.xml" ContentType="application/vnd.openxmlformats-officedocument.presentationml.tags+xml"/>
  <Override PartName="/ppt/slideMasters/slideMaster6.xml" ContentType="application/vnd.openxmlformats-officedocument.presentationml.slideMaster+xml"/>
  <Override PartName="/ppt/theme/theme8.xml" ContentType="application/vnd.openxmlformats-officedocument.theme+xml"/>
  <Override PartName="/ppt/tags/tag32.xml" ContentType="application/vnd.openxmlformats-officedocument.presentationml.tags+xml"/>
  <Override PartName="/ppt/notesSlides/notesSlide10.xml" ContentType="application/vnd.openxmlformats-officedocument.presentationml.notesSlide+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tags/tag3.xml" ContentType="application/vnd.openxmlformats-officedocument.presentationml.tags+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tags/tag59.xml" ContentType="application/vnd.openxmlformats-officedocument.presentationml.tags+xml"/>
  <Override PartName="/ppt/tags/tag77.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tags/tag19.xml" ContentType="application/vnd.openxmlformats-officedocument.presentationml.tags+xml"/>
  <Override PartName="/ppt/tags/tag37.xml" ContentType="application/vnd.openxmlformats-officedocument.presentationml.tags+xml"/>
  <Override PartName="/ppt/notesSlides/notesSlide15.xml" ContentType="application/vnd.openxmlformats-officedocument.presentationml.notesSlide+xml"/>
  <Override PartName="/ppt/tags/tag48.xml" ContentType="application/vnd.openxmlformats-officedocument.presentationml.tags+xml"/>
  <Override PartName="/ppt/tags/tag66.xml" ContentType="application/vnd.openxmlformats-officedocument.presentationml.tags+xml"/>
  <Override PartName="/ppt/notesSlides/notesSlide26.xml" ContentType="application/vnd.openxmlformats-officedocument.presentationml.notesSlide+xml"/>
  <Override PartName="/ppt/tags/tag84.xml" ContentType="application/vnd.openxmlformats-officedocument.presentationml.tags+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tags/tag26.xml" ContentType="application/vnd.openxmlformats-officedocument.presentationml.tags+xml"/>
  <Override PartName="/ppt/tags/tag55.xml" ContentType="application/vnd.openxmlformats-officedocument.presentationml.tags+xml"/>
  <Override PartName="/ppt/notesSlides/notesSlide22.xml" ContentType="application/vnd.openxmlformats-officedocument.presentationml.notesSlide+xml"/>
  <Override PartName="/ppt/tags/tag73.xml" ContentType="application/vnd.openxmlformats-officedocument.presentationml.tags+xml"/>
  <Override PartName="/ppt/notesSlides/notesSlide33.xml" ContentType="application/vnd.openxmlformats-officedocument.presentationml.notesSlide+xml"/>
  <Override PartName="/ppt/tags/tag15.xml" ContentType="application/vnd.openxmlformats-officedocument.presentationml.tags+xml"/>
  <Override PartName="/ppt/tags/tag33.xml" ContentType="application/vnd.openxmlformats-officedocument.presentationml.tags+xml"/>
  <Override PartName="/ppt/notesSlides/notesSlide11.xml" ContentType="application/vnd.openxmlformats-officedocument.presentationml.notesSlide+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slideMasters/slideMaster7.xml" ContentType="application/vnd.openxmlformats-officedocument.presentationml.slideMaster+xml"/>
  <Override PartName="/ppt/theme/theme9.xml" ContentType="application/vnd.openxmlformats-officedocument.theme+xml"/>
  <Override PartName="/ppt/tags/tag22.xml" ContentType="application/vnd.openxmlformats-officedocument.presentationml.tags+xml"/>
  <Override PartName="/ppt/notesSlides/notesSlide6.xml" ContentType="application/vnd.openxmlformats-officedocument.presentationml.notesSlide+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slideLayouts/slideLayout68.xml" ContentType="application/vnd.openxmlformats-officedocument.presentationml.slideLayout+xml"/>
  <Override PartName="/ppt/tags/tag11.xml" ContentType="application/vnd.openxmlformats-officedocument.presentationml.tags+xml"/>
  <Override PartName="/ppt/slides/slide29.xml" ContentType="application/vnd.openxmlformats-officedocument.presentationml.slide+xml"/>
  <Override PartName="/ppt/slideLayouts/slideLayout39.xml" ContentType="application/vnd.openxmlformats-officedocument.presentationml.slideLayout+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theme/theme1.xml" ContentType="application/vnd.openxmlformats-officedocument.theme+xml"/>
  <Override PartName="/ppt/slideLayouts/slideLayout53.xml" ContentType="application/vnd.openxmlformats-officedocument.presentationml.slideLayout+xml"/>
  <Override PartName="/ppt/tags/tag78.xml" ContentType="application/vnd.openxmlformats-officedocument.presentationml.tags+xml"/>
  <Override PartName="/ppt/slides/slide32.xml" ContentType="application/vnd.openxmlformats-officedocument.presentationml.slide+xml"/>
  <Override PartName="/ppt/slideLayouts/slideLayout42.xml" ContentType="application/vnd.openxmlformats-officedocument.presentationml.slideLayout+xml"/>
  <Override PartName="/ppt/tags/tag56.xml" ContentType="application/vnd.openxmlformats-officedocument.presentationml.tags+xml"/>
  <Override PartName="/ppt/tags/tag67.xml" ContentType="application/vnd.openxmlformats-officedocument.presentationml.tags+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45.xml" ContentType="application/vnd.openxmlformats-officedocument.presentationml.tags+xml"/>
  <Override PartName="/ppt/notesSlides/notesSlide23.xml" ContentType="application/vnd.openxmlformats-officedocument.presentationml.notesSlide+xml"/>
  <Override PartName="/docProps/custom.xml" ContentType="application/vnd.openxmlformats-officedocument.custom-properties+xml"/>
  <Override PartName="/ppt/tags/tag34.xml" ContentType="application/vnd.openxmlformats-officedocument.presentationml.tags+xml"/>
  <Override PartName="/ppt/notesSlides/notesSlide12.xml" ContentType="application/vnd.openxmlformats-officedocument.presentationml.notesSlide+xml"/>
  <Override PartName="/ppt/tags/tag81.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70.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tags/tag9.xml" ContentType="application/vnd.openxmlformats-officedocument.presentationml.tags+xml"/>
  <Override PartName="/ppt/slideLayouts/slideLayout58.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presProps.xml" ContentType="application/vnd.openxmlformats-officedocument.presentationml.presProps+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72.xml" ContentType="application/vnd.openxmlformats-officedocument.presentationml.slideLayout+xml"/>
  <Override PartName="/ppt/tags/tag39.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tags/tag86.xml" ContentType="application/vnd.openxmlformats-officedocument.presentationml.tags+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61.xml" ContentType="application/vnd.openxmlformats-officedocument.presentationml.slideLayout+xml"/>
  <Override PartName="/ppt/tags/tag28.xml" ContentType="application/vnd.openxmlformats-officedocument.presentationml.tags+xml"/>
  <Override PartName="/ppt/tags/tag75.xml" ContentType="application/vnd.openxmlformats-officedocument.presentationml.tags+xml"/>
  <Override PartName="/ppt/slideLayouts/slideLayout50.xml" ContentType="application/vnd.openxmlformats-officedocument.presentationml.slideLayout+xml"/>
  <Override PartName="/ppt/tags/tag17.xml" ContentType="application/vnd.openxmlformats-officedocument.presentationml.tags+xml"/>
  <Override PartName="/ppt/tags/tag64.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4"/>
    <p:sldMasterId id="2147483650" r:id="rId5"/>
    <p:sldMasterId id="2147483653" r:id="rId6"/>
    <p:sldMasterId id="2147483654" r:id="rId7"/>
    <p:sldMasterId id="2147483660" r:id="rId8"/>
    <p:sldMasterId id="2147483659" r:id="rId9"/>
    <p:sldMasterId id="2147483658" r:id="rId10"/>
  </p:sldMasterIdLst>
  <p:notesMasterIdLst>
    <p:notesMasterId r:id="rId46"/>
  </p:notesMasterIdLst>
  <p:handoutMasterIdLst>
    <p:handoutMasterId r:id="rId47"/>
  </p:handoutMasterIdLst>
  <p:sldIdLst>
    <p:sldId id="290" r:id="rId11"/>
    <p:sldId id="292" r:id="rId12"/>
    <p:sldId id="360" r:id="rId13"/>
    <p:sldId id="266" r:id="rId14"/>
    <p:sldId id="268" r:id="rId15"/>
    <p:sldId id="269" r:id="rId16"/>
    <p:sldId id="314" r:id="rId17"/>
    <p:sldId id="272" r:id="rId18"/>
    <p:sldId id="274" r:id="rId19"/>
    <p:sldId id="338" r:id="rId20"/>
    <p:sldId id="339" r:id="rId21"/>
    <p:sldId id="277" r:id="rId22"/>
    <p:sldId id="343" r:id="rId23"/>
    <p:sldId id="344" r:id="rId24"/>
    <p:sldId id="345" r:id="rId25"/>
    <p:sldId id="346" r:id="rId26"/>
    <p:sldId id="347" r:id="rId27"/>
    <p:sldId id="348" r:id="rId28"/>
    <p:sldId id="349" r:id="rId29"/>
    <p:sldId id="350" r:id="rId30"/>
    <p:sldId id="351" r:id="rId31"/>
    <p:sldId id="352" r:id="rId32"/>
    <p:sldId id="353" r:id="rId33"/>
    <p:sldId id="354" r:id="rId34"/>
    <p:sldId id="355" r:id="rId35"/>
    <p:sldId id="356" r:id="rId36"/>
    <p:sldId id="357" r:id="rId37"/>
    <p:sldId id="358" r:id="rId38"/>
    <p:sldId id="359" r:id="rId39"/>
    <p:sldId id="276" r:id="rId40"/>
    <p:sldId id="340" r:id="rId41"/>
    <p:sldId id="341" r:id="rId42"/>
    <p:sldId id="342" r:id="rId43"/>
    <p:sldId id="291" r:id="rId44"/>
    <p:sldId id="261" r:id="rId45"/>
  </p:sldIdLst>
  <p:sldSz cx="9144000" cy="6858000" type="screen4x3"/>
  <p:notesSz cx="6997700" cy="9283700"/>
  <p:custDataLst>
    <p:tags r:id="rId48"/>
  </p:custDataLst>
  <p:defaultTextStyle>
    <a:defPPr>
      <a:defRPr lang="en-CA"/>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fried" initials="g"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C0C0C0"/>
    <a:srgbClr val="777777"/>
    <a:srgbClr val="677845"/>
    <a:srgbClr val="FF6161"/>
    <a:srgbClr val="FF3B3B"/>
    <a:srgbClr val="FF1717"/>
    <a:srgbClr val="72854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3" autoAdjust="0"/>
    <p:restoredTop sz="69349" autoAdjust="0"/>
  </p:normalViewPr>
  <p:slideViewPr>
    <p:cSldViewPr>
      <p:cViewPr varScale="1">
        <p:scale>
          <a:sx n="52" d="100"/>
          <a:sy n="52" d="100"/>
        </p:scale>
        <p:origin x="-348" y="-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53"/>
    </p:cViewPr>
  </p:sorterViewPr>
  <p:notesViewPr>
    <p:cSldViewPr>
      <p:cViewPr varScale="1">
        <p:scale>
          <a:sx n="53" d="100"/>
          <a:sy n="53" d="100"/>
        </p:scale>
        <p:origin x="-1368" y="-96"/>
      </p:cViewPr>
      <p:guideLst>
        <p:guide orient="horz" pos="2924"/>
        <p:guide pos="2204"/>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3" Type="http://schemas.openxmlformats.org/officeDocument/2006/relationships/customXml" Target="../customXml/item3.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slide" Target="slides/slide32.xml"/><Relationship Id="rId47" Type="http://schemas.openxmlformats.org/officeDocument/2006/relationships/handoutMaster" Target="handoutMasters/handoutMaster1.xml"/><Relationship Id="rId50"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slide" Target="slides/slide19.xml"/><Relationship Id="rId41" Type="http://schemas.openxmlformats.org/officeDocument/2006/relationships/slide" Target="slides/slide3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slide" Target="slides/slide30.xml"/><Relationship Id="rId45" Type="http://schemas.openxmlformats.org/officeDocument/2006/relationships/slide" Target="slides/slide35.xml"/><Relationship Id="rId53"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commentAuthors" Target="commentAuthors.xml"/><Relationship Id="rId10" Type="http://schemas.openxmlformats.org/officeDocument/2006/relationships/slideMaster" Target="slideMasters/slideMaster7.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tags" Target="tags/tag1.xml"/><Relationship Id="rId8" Type="http://schemas.openxmlformats.org/officeDocument/2006/relationships/slideMaster" Target="slideMasters/slideMaster5.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0" y="0"/>
            <a:ext cx="3032337" cy="464185"/>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defRPr sz="1200">
                <a:latin typeface="Arial" charset="0"/>
                <a:cs typeface="Arial" charset="0"/>
              </a:defRPr>
            </a:lvl1pPr>
          </a:lstStyle>
          <a:p>
            <a:pPr>
              <a:defRPr/>
            </a:pPr>
            <a:endParaRPr lang="en-CA"/>
          </a:p>
        </p:txBody>
      </p:sp>
      <p:sp>
        <p:nvSpPr>
          <p:cNvPr id="183299" name="Rectangle 3"/>
          <p:cNvSpPr>
            <a:spLocks noGrp="1" noChangeArrowheads="1"/>
          </p:cNvSpPr>
          <p:nvPr>
            <p:ph type="dt" sz="quarter" idx="1"/>
          </p:nvPr>
        </p:nvSpPr>
        <p:spPr bwMode="auto">
          <a:xfrm>
            <a:off x="3963744" y="0"/>
            <a:ext cx="3032337" cy="464185"/>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a:defRPr sz="1200">
                <a:latin typeface="Arial" charset="0"/>
                <a:cs typeface="Arial" charset="0"/>
              </a:defRPr>
            </a:lvl1pPr>
          </a:lstStyle>
          <a:p>
            <a:pPr>
              <a:defRPr/>
            </a:pPr>
            <a:endParaRPr lang="en-CA"/>
          </a:p>
        </p:txBody>
      </p:sp>
      <p:sp>
        <p:nvSpPr>
          <p:cNvPr id="183300" name="Rectangle 4"/>
          <p:cNvSpPr>
            <a:spLocks noGrp="1" noChangeArrowheads="1"/>
          </p:cNvSpPr>
          <p:nvPr>
            <p:ph type="ftr" sz="quarter" idx="2"/>
          </p:nvPr>
        </p:nvSpPr>
        <p:spPr bwMode="auto">
          <a:xfrm>
            <a:off x="0" y="8817904"/>
            <a:ext cx="3032337" cy="464185"/>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defRPr sz="1200">
                <a:latin typeface="Arial" charset="0"/>
                <a:cs typeface="Arial" charset="0"/>
              </a:defRPr>
            </a:lvl1pPr>
          </a:lstStyle>
          <a:p>
            <a:pPr>
              <a:defRPr/>
            </a:pPr>
            <a:endParaRPr lang="en-CA"/>
          </a:p>
        </p:txBody>
      </p:sp>
      <p:sp>
        <p:nvSpPr>
          <p:cNvPr id="183301" name="Rectangle 5"/>
          <p:cNvSpPr>
            <a:spLocks noGrp="1" noChangeArrowheads="1"/>
          </p:cNvSpPr>
          <p:nvPr>
            <p:ph type="sldNum" sz="quarter" idx="3"/>
          </p:nvPr>
        </p:nvSpPr>
        <p:spPr bwMode="auto">
          <a:xfrm>
            <a:off x="3963744" y="8817904"/>
            <a:ext cx="3032337" cy="464185"/>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a:defRPr sz="1200">
                <a:latin typeface="Arial" charset="0"/>
                <a:cs typeface="Arial" charset="0"/>
              </a:defRPr>
            </a:lvl1pPr>
          </a:lstStyle>
          <a:p>
            <a:pPr>
              <a:defRPr/>
            </a:pPr>
            <a:fld id="{C2393859-14B9-4587-94E3-E9159CDC30B6}" type="slidenum">
              <a:rPr lang="en-CA"/>
              <a:pPr>
                <a:defRPr/>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3032337" cy="464185"/>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defRPr sz="1200">
                <a:latin typeface="Arial" charset="0"/>
                <a:cs typeface="Arial" charset="0"/>
              </a:defRPr>
            </a:lvl1pPr>
          </a:lstStyle>
          <a:p>
            <a:pPr>
              <a:defRPr/>
            </a:pPr>
            <a:endParaRPr lang="en-CA"/>
          </a:p>
        </p:txBody>
      </p:sp>
      <p:sp>
        <p:nvSpPr>
          <p:cNvPr id="19459" name="Rectangle 3"/>
          <p:cNvSpPr>
            <a:spLocks noGrp="1" noChangeArrowheads="1"/>
          </p:cNvSpPr>
          <p:nvPr>
            <p:ph type="dt" idx="1"/>
          </p:nvPr>
        </p:nvSpPr>
        <p:spPr bwMode="auto">
          <a:xfrm>
            <a:off x="3963744" y="0"/>
            <a:ext cx="3032337" cy="464185"/>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a:defRPr sz="1200">
                <a:latin typeface="Arial" charset="0"/>
                <a:cs typeface="Arial" charset="0"/>
              </a:defRPr>
            </a:lvl1pPr>
          </a:lstStyle>
          <a:p>
            <a:pPr>
              <a:defRPr/>
            </a:pPr>
            <a:endParaRPr lang="en-CA"/>
          </a:p>
        </p:txBody>
      </p:sp>
      <p:sp>
        <p:nvSpPr>
          <p:cNvPr id="30724" name="Rectangle 4"/>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p:spPr>
      </p:sp>
      <p:sp>
        <p:nvSpPr>
          <p:cNvPr id="19461" name="Rectangle 5"/>
          <p:cNvSpPr>
            <a:spLocks noGrp="1" noChangeArrowheads="1"/>
          </p:cNvSpPr>
          <p:nvPr>
            <p:ph type="body" sz="quarter" idx="3"/>
          </p:nvPr>
        </p:nvSpPr>
        <p:spPr bwMode="auto">
          <a:xfrm>
            <a:off x="699770" y="4409758"/>
            <a:ext cx="5598160" cy="4177665"/>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19462" name="Rectangle 6"/>
          <p:cNvSpPr>
            <a:spLocks noGrp="1" noChangeArrowheads="1"/>
          </p:cNvSpPr>
          <p:nvPr>
            <p:ph type="ftr" sz="quarter" idx="4"/>
          </p:nvPr>
        </p:nvSpPr>
        <p:spPr bwMode="auto">
          <a:xfrm>
            <a:off x="0" y="8817904"/>
            <a:ext cx="3032337" cy="464185"/>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defRPr sz="1200">
                <a:latin typeface="Arial" charset="0"/>
                <a:cs typeface="Arial" charset="0"/>
              </a:defRPr>
            </a:lvl1pPr>
          </a:lstStyle>
          <a:p>
            <a:pPr>
              <a:defRPr/>
            </a:pPr>
            <a:endParaRPr lang="en-CA"/>
          </a:p>
        </p:txBody>
      </p:sp>
      <p:sp>
        <p:nvSpPr>
          <p:cNvPr id="19463" name="Rectangle 7"/>
          <p:cNvSpPr>
            <a:spLocks noGrp="1" noChangeArrowheads="1"/>
          </p:cNvSpPr>
          <p:nvPr>
            <p:ph type="sldNum" sz="quarter" idx="5"/>
          </p:nvPr>
        </p:nvSpPr>
        <p:spPr bwMode="auto">
          <a:xfrm>
            <a:off x="3963744" y="8817904"/>
            <a:ext cx="3032337" cy="464185"/>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a:defRPr sz="1200">
                <a:latin typeface="Arial" charset="0"/>
                <a:cs typeface="Arial" charset="0"/>
              </a:defRPr>
            </a:lvl1pPr>
          </a:lstStyle>
          <a:p>
            <a:pPr>
              <a:defRPr/>
            </a:pPr>
            <a:fld id="{578423C8-61A1-472B-B128-AE3C0B762B07}"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6.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31.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33.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39.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75.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84.xml"/></Relationships>
</file>

<file path=ppt/notesSlides/_rels/notesSlide35.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notesMaster" Target="../notesMasters/notesMaster1.xml"/><Relationship Id="rId1" Type="http://schemas.openxmlformats.org/officeDocument/2006/relationships/tags" Target="../tags/tag8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D796CC43-530B-4FA0-B2CD-247CC29CB064}" type="slidenum">
              <a:rPr lang="en-CA" smtClean="0">
                <a:latin typeface="Arial" pitchFamily="34" charset="0"/>
                <a:cs typeface="Arial" pitchFamily="34" charset="0"/>
              </a:rPr>
              <a:pPr/>
              <a:t>1</a:t>
            </a:fld>
            <a:endParaRPr lang="en-CA" smtClean="0">
              <a:latin typeface="Arial" pitchFamily="34" charset="0"/>
              <a:cs typeface="Arial"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xfrm>
            <a:off x="699770" y="4409758"/>
            <a:ext cx="5599780" cy="4177665"/>
          </a:xfrm>
          <a:noFill/>
          <a:ln/>
        </p:spPr>
        <p:txBody>
          <a:bodyPr/>
          <a:lstStyle/>
          <a:p>
            <a:pPr eaLnBrk="1" hangingPunct="1"/>
            <a:endParaRPr lang="en-US" smtClean="0">
              <a:latin typeface="Arial" pitchFamily="34" charset="0"/>
              <a:cs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76A679E0-F922-4048-B20D-BA71BAADAA1D}" type="slidenum">
              <a:rPr lang="en-CA" smtClean="0">
                <a:latin typeface="Arial" pitchFamily="34" charset="0"/>
                <a:cs typeface="Arial" pitchFamily="34" charset="0"/>
              </a:rPr>
              <a:pPr/>
              <a:t>2</a:t>
            </a:fld>
            <a:endParaRPr lang="en-CA" smtClean="0">
              <a:latin typeface="Arial" pitchFamily="34" charset="0"/>
              <a:cs typeface="Arial" pitchFamily="34" charset="0"/>
            </a:endParaRPr>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custDataLst>
              <p:tags r:id="rId1"/>
            </p:custDataLst>
          </p:nvPr>
        </p:nvSpPr>
        <p:spPr>
          <a:noFill/>
          <a:ln/>
        </p:spPr>
        <p:txBody>
          <a:bodyPr/>
          <a:lstStyle/>
          <a:p>
            <a:pPr eaLnBrk="1" hangingPunct="1"/>
            <a:r>
              <a:rPr lang="en-CA" smtClean="0">
                <a:latin typeface="Arial" pitchFamily="34" charset="0"/>
                <a:cs typeface="Arial" pitchFamily="34" charset="0"/>
              </a:rPr>
              <a:t>Welcome to BC Timber Sales Sustainable Forestry Initiative General Awareness Training, one of BC Timber Sales’ Sustainable Forest Management Learning programs.</a:t>
            </a:r>
          </a:p>
          <a:p>
            <a:pPr eaLnBrk="1" hangingPunct="1"/>
            <a:endParaRPr lang="en-CA" smtClean="0">
              <a:latin typeface="Arial" pitchFamily="34" charset="0"/>
              <a:cs typeface="Arial" pitchFamily="34" charset="0"/>
            </a:endParaRPr>
          </a:p>
          <a:p>
            <a:pPr eaLnBrk="1" hangingPunct="1"/>
            <a:endParaRPr lang="en-CA" smtClean="0">
              <a:latin typeface="Arial" pitchFamily="34" charset="0"/>
              <a:cs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388A632-6AB4-4DD0-AFE4-C0A50228D762}" type="slidenum">
              <a:rPr lang="en-CA" smtClean="0">
                <a:latin typeface="Arial" pitchFamily="34" charset="0"/>
                <a:cs typeface="Arial" pitchFamily="34" charset="0"/>
              </a:rPr>
              <a:pPr/>
              <a:t>3</a:t>
            </a:fld>
            <a:endParaRPr lang="en-CA" smtClean="0">
              <a:latin typeface="Arial" pitchFamily="34" charset="0"/>
              <a:cs typeface="Arial" pitchFamily="34"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custDataLst>
              <p:tags r:id="rId1"/>
            </p:custDataLst>
          </p:nvPr>
        </p:nvSpPr>
        <p:spPr>
          <a:noFill/>
          <a:ln/>
        </p:spPr>
        <p:txBody>
          <a:bodyPr/>
          <a:lstStyle/>
          <a:p>
            <a:pPr eaLnBrk="1" hangingPunct="1"/>
            <a:r>
              <a:rPr lang="en-CA" b="1" dirty="0" smtClean="0">
                <a:latin typeface="Arial" pitchFamily="34" charset="0"/>
                <a:cs typeface="Arial" pitchFamily="34" charset="0"/>
              </a:rPr>
              <a:t>BCTS Sustainable Forest Management Policy</a:t>
            </a:r>
          </a:p>
          <a:p>
            <a:pPr eaLnBrk="1" hangingPunct="1"/>
            <a:endParaRPr lang="en-CA" b="1" dirty="0" smtClean="0">
              <a:latin typeface="Arial" pitchFamily="34" charset="0"/>
              <a:cs typeface="Arial" pitchFamily="34" charset="0"/>
            </a:endParaRPr>
          </a:p>
          <a:p>
            <a:pPr eaLnBrk="1" hangingPunct="1"/>
            <a:r>
              <a:rPr lang="en-CA" dirty="0" smtClean="0"/>
              <a:t>BC Timber Sales is committed to managing and administering forest management activities on our operations through effective measures that ensure </a:t>
            </a:r>
            <a:r>
              <a:rPr lang="en-CA" i="1" dirty="0" smtClean="0"/>
              <a:t>sustainable forest management</a:t>
            </a:r>
            <a:r>
              <a:rPr lang="en-CA" dirty="0" smtClean="0"/>
              <a:t>. It is the policy of BC timber Sales to:</a:t>
            </a:r>
          </a:p>
          <a:p>
            <a:pPr eaLnBrk="1" hangingPunct="1"/>
            <a:endParaRPr lang="en-CA" dirty="0" smtClean="0"/>
          </a:p>
          <a:p>
            <a:pPr eaLnBrk="1" hangingPunct="1">
              <a:buFontTx/>
              <a:buChar char="•"/>
            </a:pPr>
            <a:r>
              <a:rPr lang="en-CA" dirty="0" smtClean="0"/>
              <a:t>Conduct our forest management activities to comply with relevant legislation, regulations, policies and other requirements to which we subscribe;</a:t>
            </a:r>
          </a:p>
          <a:p>
            <a:pPr eaLnBrk="1" hangingPunct="1">
              <a:buFontTx/>
              <a:buChar char="•"/>
            </a:pPr>
            <a:r>
              <a:rPr lang="en-CA" dirty="0" smtClean="0"/>
              <a:t>Provide public participation opportunities;</a:t>
            </a:r>
          </a:p>
          <a:p>
            <a:pPr eaLnBrk="1" hangingPunct="1">
              <a:buFontTx/>
              <a:buChar char="•"/>
            </a:pPr>
            <a:r>
              <a:rPr lang="en-CA" dirty="0" smtClean="0"/>
              <a:t>Confer with, and provide opportunities for participation by, Aboriginal Peoples;</a:t>
            </a:r>
          </a:p>
          <a:p>
            <a:pPr eaLnBrk="1" hangingPunct="1">
              <a:buFontTx/>
              <a:buChar char="•"/>
            </a:pPr>
            <a:r>
              <a:rPr lang="en-CA" dirty="0" smtClean="0"/>
              <a:t>Respect and recognize Aboriginal title and rights, and treaty rights;</a:t>
            </a:r>
          </a:p>
          <a:p>
            <a:pPr eaLnBrk="1" hangingPunct="1">
              <a:buFontTx/>
              <a:buChar char="•"/>
            </a:pPr>
            <a:r>
              <a:rPr lang="en-CA" dirty="0" smtClean="0"/>
              <a:t>Maintain an organizational culture where all staff proactively participate in providing conditions and safeguards for the health and safety of staff, clients and the public;</a:t>
            </a:r>
          </a:p>
          <a:p>
            <a:pPr eaLnBrk="1" hangingPunct="1">
              <a:buFontTx/>
              <a:buChar char="•"/>
            </a:pPr>
            <a:r>
              <a:rPr lang="en-CA" dirty="0" smtClean="0"/>
              <a:t>Honour all international agreements and conventions to which Canada is a signatory;</a:t>
            </a:r>
          </a:p>
          <a:p>
            <a:pPr eaLnBrk="1" hangingPunct="1">
              <a:buFontTx/>
              <a:buChar char="•"/>
            </a:pPr>
            <a:r>
              <a:rPr lang="en-CA" dirty="0" smtClean="0"/>
              <a:t>Improve knowledge of the forest and SFM, monitor advances in science and technology, and incorporate these advances where applicable;</a:t>
            </a:r>
          </a:p>
          <a:p>
            <a:pPr eaLnBrk="1" hangingPunct="1">
              <a:buFontTx/>
              <a:buChar char="•"/>
            </a:pPr>
            <a:r>
              <a:rPr lang="en-CA" dirty="0" smtClean="0"/>
              <a:t>Promote awareness of SFM to our clients and the public; </a:t>
            </a:r>
          </a:p>
          <a:p>
            <a:pPr eaLnBrk="1" hangingPunct="1">
              <a:buFontTx/>
              <a:buChar char="•"/>
            </a:pPr>
            <a:r>
              <a:rPr lang="en-CA" dirty="0" smtClean="0"/>
              <a:t>Strive for excellence in forest management by continually improving the performance of resource management activities and practices.</a:t>
            </a:r>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7B0379E5-26D5-4855-9C4D-E0D0B2BC7270}" type="slidenum">
              <a:rPr lang="en-CA" smtClean="0">
                <a:latin typeface="Arial" pitchFamily="34" charset="0"/>
                <a:cs typeface="Arial" pitchFamily="34" charset="0"/>
              </a:rPr>
              <a:pPr/>
              <a:t>4</a:t>
            </a:fld>
            <a:endParaRPr lang="en-CA" smtClean="0">
              <a:latin typeface="Arial" pitchFamily="34" charset="0"/>
              <a:cs typeface="Arial" pitchFamily="34" charset="0"/>
            </a:endParaRPr>
          </a:p>
        </p:txBody>
      </p:sp>
      <p:sp>
        <p:nvSpPr>
          <p:cNvPr id="33795"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custDataLst>
              <p:tags r:id="rId1"/>
            </p:custDataLst>
          </p:nvPr>
        </p:nvSpPr>
        <p:spPr>
          <a:noFill/>
          <a:ln/>
        </p:spPr>
        <p:txBody>
          <a:bodyPr/>
          <a:lstStyle/>
          <a:p>
            <a:pPr eaLnBrk="1" hangingPunct="1"/>
            <a:r>
              <a:rPr lang="en-CA" dirty="0" smtClean="0">
                <a:solidFill>
                  <a:srgbClr val="000000"/>
                </a:solidFill>
                <a:latin typeface="Arial" pitchFamily="34" charset="0"/>
                <a:cs typeface="Times New Roman" pitchFamily="18" charset="0"/>
              </a:rPr>
              <a:t>BCTS Sustainable Forest Management Plan</a:t>
            </a:r>
          </a:p>
          <a:p>
            <a:pPr eaLnBrk="1" hangingPunct="1"/>
            <a:endParaRPr lang="en-CA" dirty="0" smtClean="0">
              <a:solidFill>
                <a:srgbClr val="000000"/>
              </a:solidFill>
              <a:latin typeface="Arial" pitchFamily="34" charset="0"/>
              <a:cs typeface="Times New Roman" pitchFamily="18" charset="0"/>
            </a:endParaRPr>
          </a:p>
          <a:p>
            <a:pPr eaLnBrk="1" hangingPunct="1"/>
            <a:r>
              <a:rPr lang="en-CA" dirty="0" smtClean="0">
                <a:solidFill>
                  <a:srgbClr val="000000"/>
                </a:solidFill>
                <a:latin typeface="Arial" pitchFamily="34" charset="0"/>
                <a:cs typeface="Times New Roman" pitchFamily="18" charset="0"/>
              </a:rPr>
              <a:t>BC Timber Sales has developed a Sustainable Forest Management Plan (SFMP) to describe how its forest practices address aspects of sustainability that encompass environmental, economic and social dimensions. </a:t>
            </a:r>
          </a:p>
          <a:p>
            <a:pPr eaLnBrk="1" hangingPunct="1"/>
            <a:endParaRPr lang="en-CA" dirty="0" smtClean="0">
              <a:solidFill>
                <a:srgbClr val="000000"/>
              </a:solidFill>
              <a:latin typeface="Arial" pitchFamily="34" charset="0"/>
              <a:cs typeface="Times New Roman" pitchFamily="18" charset="0"/>
            </a:endParaRPr>
          </a:p>
          <a:p>
            <a:pPr eaLnBrk="1" hangingPunct="1"/>
            <a:r>
              <a:rPr lang="en-CA" dirty="0" smtClean="0">
                <a:solidFill>
                  <a:srgbClr val="000000"/>
                </a:solidFill>
                <a:latin typeface="Arial" pitchFamily="34" charset="0"/>
                <a:cs typeface="Times New Roman" pitchFamily="18" charset="0"/>
              </a:rPr>
              <a:t>The SFMP describes how BCTS will achieve the broad objectives of higher level plans, and guides the development and content of other planning documents, including the Forest Stewardship Plan. </a:t>
            </a:r>
          </a:p>
          <a:p>
            <a:pPr eaLnBrk="1" hangingPunct="1"/>
            <a:endParaRPr lang="en-CA" dirty="0" smtClean="0">
              <a:solidFill>
                <a:srgbClr val="000000"/>
              </a:solidFill>
              <a:latin typeface="Arial" pitchFamily="34" charset="0"/>
              <a:cs typeface="Times New Roman" pitchFamily="18" charset="0"/>
            </a:endParaRPr>
          </a:p>
          <a:p>
            <a:pPr eaLnBrk="1" hangingPunct="1"/>
            <a:r>
              <a:rPr lang="en-CA" dirty="0" smtClean="0">
                <a:solidFill>
                  <a:srgbClr val="000000"/>
                </a:solidFill>
                <a:latin typeface="Arial" pitchFamily="34" charset="0"/>
                <a:cs typeface="Times New Roman" pitchFamily="18" charset="0"/>
              </a:rPr>
              <a:t>The SFMP has adopted objectives and indicators for sustainable forest management that are consistent with those defined in the Sustainable Forestry Initiative (SFI) program.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2388A632-6AB4-4DD0-AFE4-C0A50228D762}" type="slidenum">
              <a:rPr lang="en-CA" smtClean="0">
                <a:latin typeface="Arial" pitchFamily="34" charset="0"/>
                <a:cs typeface="Arial" pitchFamily="34" charset="0"/>
              </a:rPr>
              <a:pPr/>
              <a:t>5</a:t>
            </a:fld>
            <a:endParaRPr lang="en-CA" smtClean="0">
              <a:latin typeface="Arial" pitchFamily="34" charset="0"/>
              <a:cs typeface="Arial" pitchFamily="34" charset="0"/>
            </a:endParaRP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custDataLst>
              <p:tags r:id="rId1"/>
            </p:custDataLst>
          </p:nvPr>
        </p:nvSpPr>
        <p:spPr>
          <a:noFill/>
          <a:ln/>
        </p:spPr>
        <p:txBody>
          <a:bodyPr/>
          <a:lstStyle/>
          <a:p>
            <a:pPr eaLnBrk="1" hangingPunct="1"/>
            <a:r>
              <a:rPr lang="en-CA" dirty="0" smtClean="0">
                <a:latin typeface="Arial" pitchFamily="34" charset="0"/>
                <a:cs typeface="Arial" pitchFamily="34" charset="0"/>
              </a:rPr>
              <a:t>The Sustainable Forestry Initiative program is a comprehensive system of principles, objectives and performance measures developed by professional foresters, conservationists and scientists, among others that combines the perpetual growing and harvesting of trees with the long-term protection of wildlife, plants, soil and water quality. </a:t>
            </a:r>
          </a:p>
          <a:p>
            <a:pPr eaLnBrk="1" hangingPunct="1"/>
            <a:endParaRPr lang="en-CA" dirty="0" smtClean="0">
              <a:latin typeface="Arial" pitchFamily="34" charset="0"/>
              <a:cs typeface="Arial" pitchFamily="34" charset="0"/>
            </a:endParaRPr>
          </a:p>
          <a:p>
            <a:pPr eaLnBrk="1" hangingPunct="1"/>
            <a:r>
              <a:rPr lang="en-CA" dirty="0" smtClean="0">
                <a:latin typeface="Arial" pitchFamily="34" charset="0"/>
                <a:cs typeface="Arial" pitchFamily="34" charset="0"/>
              </a:rPr>
              <a:t>The SFI Standard, or SFIS, spells out the requirements of compliance with the program. The SFIS is based on principles that address economic, environmental, cultural and legal issues, in addition to a commitment to continuously improve sustainable forest management and the practice of forestry on all forestlands in North America, whether boreal forests or plantation forests or whether naturally regenerated or planted. </a:t>
            </a:r>
          </a:p>
          <a:p>
            <a:pPr eaLnBrk="1" hangingPunct="1"/>
            <a:endParaRPr lang="en-CA" dirty="0" smtClean="0">
              <a:latin typeface="Arial" pitchFamily="34" charset="0"/>
              <a:cs typeface="Arial" pitchFamily="34" charset="0"/>
            </a:endParaRPr>
          </a:p>
          <a:p>
            <a:pPr eaLnBrk="1" hangingPunct="1"/>
            <a:r>
              <a:rPr lang="en-CA" dirty="0" smtClean="0">
                <a:latin typeface="Arial" pitchFamily="34" charset="0"/>
                <a:cs typeface="Arial" pitchFamily="34" charset="0"/>
              </a:rPr>
              <a:t>Its philosophy is that healthy, productive forests yield immense environmental, social and economic benefits, and mitigate the impacts of climate change by absorbing and storing carbon in trees, soil and biomass. </a:t>
            </a:r>
          </a:p>
          <a:p>
            <a:pPr eaLnBrk="1" hangingPunct="1"/>
            <a:r>
              <a:rPr lang="en-CA" dirty="0" smtClean="0">
                <a:latin typeface="Arial" pitchFamily="34" charset="0"/>
                <a:cs typeface="Arial" pitchFamily="34" charset="0"/>
              </a:rPr>
              <a:t/>
            </a:r>
            <a:br>
              <a:rPr lang="en-CA" dirty="0" smtClean="0">
                <a:latin typeface="Arial" pitchFamily="34" charset="0"/>
                <a:cs typeface="Arial" pitchFamily="34" charset="0"/>
              </a:rPr>
            </a:br>
            <a:endParaRPr lang="en-CA" dirty="0" smtClean="0">
              <a:latin typeface="Arial" pitchFamily="34" charset="0"/>
              <a:cs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F8D07CDE-FD35-440B-BB94-3384C6BEED5D}" type="slidenum">
              <a:rPr lang="en-CA" smtClean="0">
                <a:latin typeface="Arial" pitchFamily="34" charset="0"/>
                <a:cs typeface="Arial" pitchFamily="34" charset="0"/>
              </a:rPr>
              <a:pPr/>
              <a:t>6</a:t>
            </a:fld>
            <a:endParaRPr lang="en-CA" smtClean="0">
              <a:latin typeface="Arial" pitchFamily="34" charset="0"/>
              <a:cs typeface="Arial"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custDataLst>
              <p:tags r:id="rId1"/>
            </p:custDataLst>
          </p:nvPr>
        </p:nvSpPr>
        <p:spPr>
          <a:noFill/>
          <a:ln/>
        </p:spPr>
        <p:txBody>
          <a:bodyPr/>
          <a:lstStyle/>
          <a:p>
            <a:pPr eaLnBrk="1" hangingPunct="1"/>
            <a:r>
              <a:rPr lang="en-CA" b="1" dirty="0" smtClean="0">
                <a:latin typeface="Arial" pitchFamily="34" charset="0"/>
                <a:cs typeface="Arial" pitchFamily="34" charset="0"/>
              </a:rPr>
              <a:t>The SFI Standard</a:t>
            </a:r>
          </a:p>
          <a:p>
            <a:pPr defTabSz="930311" eaLnBrk="1" hangingPunct="1">
              <a:defRPr/>
            </a:pPr>
            <a:endParaRPr lang="en-CA" dirty="0" smtClean="0">
              <a:latin typeface="Aharoni" pitchFamily="2" charset="-79"/>
              <a:cs typeface="Aharoni" pitchFamily="2" charset="-79"/>
            </a:endParaRPr>
          </a:p>
          <a:p>
            <a:pPr eaLnBrk="1" hangingPunct="1"/>
            <a:r>
              <a:rPr lang="en-CA" dirty="0" smtClean="0">
                <a:latin typeface="Arial" pitchFamily="34" charset="0"/>
                <a:cs typeface="Arial" pitchFamily="34" charset="0"/>
              </a:rPr>
              <a:t>BCTS has achieved certification in its operating areas through the SFI organization with operational support through our ISO 14001 Environmental Management System or EMS. For Licensees and Contractors, specific information and requirements of the SFMP may be communicated through various methods and may include one or all of the following: the EMS Prework, its Environmental Field Procedures, Standard Operating Procedures and/or other Best Management Practices.  </a:t>
            </a:r>
          </a:p>
          <a:p>
            <a:pPr eaLnBrk="1" hangingPunct="1"/>
            <a:endParaRPr lang="en-CA" dirty="0" smtClean="0">
              <a:latin typeface="Arial" pitchFamily="34" charset="0"/>
              <a:cs typeface="Arial" pitchFamily="34" charset="0"/>
            </a:endParaRPr>
          </a:p>
          <a:p>
            <a:pPr eaLnBrk="1" hangingPunct="1"/>
            <a:r>
              <a:rPr lang="en-CA" dirty="0" smtClean="0">
                <a:latin typeface="Arial" pitchFamily="34" charset="0"/>
                <a:cs typeface="Arial" pitchFamily="34" charset="0"/>
              </a:rPr>
              <a:t>BCTS staff roles and responsibilities and further information on the SFMP can be found in the SFMP text and its supporting documents and/or the Environmental Operating Procedures.  Further details about various procedures, checklists, training modules and other aspects of our EMS are available from the BCTS EMS websites. </a:t>
            </a:r>
          </a:p>
          <a:p>
            <a:pPr eaLnBrk="1" hangingPunct="1"/>
            <a:endParaRPr lang="en-CA" dirty="0" smtClean="0">
              <a:latin typeface="Arial" pitchFamily="34" charset="0"/>
              <a:cs typeface="Arial" pitchFamily="34" charset="0"/>
            </a:endParaRPr>
          </a:p>
          <a:p>
            <a:pPr eaLnBrk="1" hangingPunct="1"/>
            <a:r>
              <a:rPr lang="en-CA" dirty="0" smtClean="0">
                <a:latin typeface="Arial" pitchFamily="34" charset="0"/>
                <a:cs typeface="Arial" pitchFamily="34" charset="0"/>
              </a:rPr>
              <a:t>It is important that staff, licensees and contractors be aware of the implication of both the EMS and the SFI standards and how they affect our day-to-day work. One of the significant objectives of the SFI standard is to show continuous improvement throughout all of the aspects of the program. To that end, BCTS provides training in both the EMS and SFI programs to ensure staff, licensees and contractors are</a:t>
            </a:r>
            <a:r>
              <a:rPr lang="en-CA" baseline="0" dirty="0" smtClean="0">
                <a:latin typeface="Arial" pitchFamily="34" charset="0"/>
                <a:cs typeface="Arial" pitchFamily="34" charset="0"/>
              </a:rPr>
              <a:t> aware of the pertinent aspects of the programs</a:t>
            </a:r>
            <a:r>
              <a:rPr lang="en-CA" dirty="0" smtClean="0">
                <a:latin typeface="Arial" pitchFamily="34" charset="0"/>
                <a:cs typeface="Arial" pitchFamily="34" charset="0"/>
              </a:rPr>
              <a:t>. EMS and SFI programs ensure that our forest management activities and the timber we sell are well managed,</a:t>
            </a:r>
            <a:r>
              <a:rPr lang="en-CA" baseline="0" dirty="0" smtClean="0">
                <a:latin typeface="Arial" pitchFamily="34" charset="0"/>
                <a:cs typeface="Arial" pitchFamily="34" charset="0"/>
              </a:rPr>
              <a:t> which </a:t>
            </a:r>
            <a:r>
              <a:rPr lang="en-CA" dirty="0" smtClean="0">
                <a:latin typeface="Arial" pitchFamily="34" charset="0"/>
                <a:cs typeface="Arial" pitchFamily="34" charset="0"/>
              </a:rPr>
              <a:t>will provide our clients and customers assurance that they have purchased wood and wood products that have passed the highest standards in the industry. </a:t>
            </a:r>
          </a:p>
          <a:p>
            <a:pPr eaLnBrk="1" hangingPunct="1"/>
            <a:endParaRPr lang="en-CA" dirty="0" smtClean="0">
              <a:latin typeface="Arial" pitchFamily="34" charset="0"/>
              <a:cs typeface="Arial" pitchFamily="34" charset="0"/>
            </a:endParaRPr>
          </a:p>
          <a:p>
            <a:pPr eaLnBrk="1" hangingPunct="1"/>
            <a:r>
              <a:rPr lang="en-CA" dirty="0" smtClean="0">
                <a:latin typeface="Arial" pitchFamily="34" charset="0"/>
                <a:cs typeface="Arial" pitchFamily="34" charset="0"/>
              </a:rPr>
              <a:t>SFI Program Participants must comply with all portions of the SFI Standard relevant to their operations, taking into account their local conditions and circumstances and the scope and scale of their operations.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7</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CA" dirty="0" smtClean="0">
                <a:latin typeface="Arial" pitchFamily="34" charset="0"/>
                <a:cs typeface="Arial" pitchFamily="34" charset="0"/>
              </a:rPr>
              <a:t>The SFI Standard applies to </a:t>
            </a:r>
            <a:r>
              <a:rPr lang="en-CA" sz="1200" dirty="0" smtClean="0"/>
              <a:t>all forest lands in North America</a:t>
            </a:r>
            <a:r>
              <a:rPr lang="en-CA" dirty="0" smtClean="0">
                <a:latin typeface="Arial" pitchFamily="34" charset="0"/>
                <a:cs typeface="Arial" pitchFamily="34" charset="0"/>
              </a:rPr>
              <a:t>, where Program Participants must comply with numerous federal, provincial and local laws that protect the environment, their workers, and those who live in the communities in which they operate. Such laws include a vast array of rules that cover a broad range of issues. Just some of the applicable federal, provincial, or local forestry-related environmental laws and regulations found in Canada include the BC Forest Act, the BC Forest and Range Practices Act and the Federal Species at Risk Act (please see your BCTS local procedures for Species at Risk). </a:t>
            </a:r>
          </a:p>
          <a:p>
            <a:pPr eaLnBrk="1" hangingPunct="1"/>
            <a:endParaRPr lang="en-CA" dirty="0" smtClean="0">
              <a:latin typeface="Arial" pitchFamily="34" charset="0"/>
              <a:cs typeface="Arial" pitchFamily="34" charset="0"/>
            </a:endParaRPr>
          </a:p>
          <a:p>
            <a:pPr eaLnBrk="1" hangingPunct="1"/>
            <a:r>
              <a:rPr lang="en-CA" dirty="0" smtClean="0">
                <a:latin typeface="Arial" pitchFamily="34" charset="0"/>
                <a:cs typeface="Arial" pitchFamily="34" charset="0"/>
              </a:rPr>
              <a:t>The social laws of Canada cover civil rights, equal employment opportunities, anti-discrimination and anti-harassment measures, workers’ compensation, indigenous peoples’ rights, workers’ and communities’ right to know, wages and working hours and occupational health and safety. Antitrust, business competition, and other laws in Canada outline business procedures that must be followed. </a:t>
            </a:r>
          </a:p>
          <a:p>
            <a:pPr eaLnBrk="1" hangingPunct="1"/>
            <a:endParaRPr lang="en-CA" dirty="0" smtClean="0">
              <a:latin typeface="Arial" pitchFamily="34" charset="0"/>
              <a:cs typeface="Arial" pitchFamily="34" charset="0"/>
            </a:endParaRPr>
          </a:p>
          <a:p>
            <a:pPr eaLnBrk="1" hangingPunct="1"/>
            <a:r>
              <a:rPr lang="en-CA" dirty="0" smtClean="0">
                <a:latin typeface="Arial" pitchFamily="34" charset="0"/>
                <a:cs typeface="Arial" pitchFamily="34" charset="0"/>
              </a:rPr>
              <a:t>The SFI Program does not try to duplicate sustainable forestry processes that are already mandatory in Canada. Canada has a mature legal system that consistently discourages and punishes illegal behaviour. </a:t>
            </a:r>
          </a:p>
          <a:p>
            <a:pPr eaLnBrk="1" hangingPunct="1"/>
            <a:endParaRPr lang="en-CA" dirty="0" smtClean="0">
              <a:latin typeface="Arial" pitchFamily="34" charset="0"/>
              <a:cs typeface="Arial" pitchFamily="34" charset="0"/>
            </a:endParaRPr>
          </a:p>
          <a:p>
            <a:pPr eaLnBrk="1" hangingPunct="1"/>
            <a:r>
              <a:rPr lang="en-CA" dirty="0" smtClean="0">
                <a:latin typeface="Arial" pitchFamily="34" charset="0"/>
                <a:cs typeface="Arial" pitchFamily="34" charset="0"/>
              </a:rPr>
              <a:t>Given the wide range of due process and compliance mechanisms that ensure conformance with applicable laws, the SFI Standard purposefully focuses on continual improvement of the practices of sustainable forestry, forest productivity, and environmental performance processes that complement the existing legal framework.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D21F0F96-2E4E-45E8-B59D-C8CDF95A1935}" type="slidenum">
              <a:rPr lang="en-CA" smtClean="0">
                <a:latin typeface="Arial" pitchFamily="34" charset="0"/>
                <a:cs typeface="Arial" pitchFamily="34" charset="0"/>
              </a:rPr>
              <a:pPr/>
              <a:t>8</a:t>
            </a:fld>
            <a:endParaRPr lang="en-CA" smtClean="0">
              <a:latin typeface="Arial" pitchFamily="34" charset="0"/>
              <a:cs typeface="Arial" pitchFamily="34"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custDataLst>
              <p:tags r:id="rId1"/>
            </p:custDataLst>
          </p:nvPr>
        </p:nvSpPr>
        <p:spPr>
          <a:noFill/>
          <a:ln/>
        </p:spPr>
        <p:txBody>
          <a:bodyPr/>
          <a:lstStyle/>
          <a:p>
            <a:pPr eaLnBrk="1" hangingPunct="1"/>
            <a:r>
              <a:rPr lang="en-CA" dirty="0" smtClean="0">
                <a:latin typeface="Arial" pitchFamily="34" charset="0"/>
                <a:cs typeface="Arial" pitchFamily="34" charset="0"/>
              </a:rPr>
              <a:t>In this training you will learn about the Sustainable Forestry Initiative Standard (SFIS).</a:t>
            </a:r>
          </a:p>
          <a:p>
            <a:pPr eaLnBrk="1" hangingPunct="1"/>
            <a:endParaRPr lang="en-CA" dirty="0" smtClean="0">
              <a:latin typeface="Arial" pitchFamily="34" charset="0"/>
              <a:cs typeface="Arial" pitchFamily="34" charset="0"/>
            </a:endParaRPr>
          </a:p>
          <a:p>
            <a:pPr eaLnBrk="1" hangingPunct="1"/>
            <a:r>
              <a:rPr lang="en-CA" dirty="0" smtClean="0">
                <a:latin typeface="Arial" pitchFamily="34" charset="0"/>
                <a:cs typeface="Arial" pitchFamily="34" charset="0"/>
              </a:rPr>
              <a:t>There are three areas for you to be aware of:</a:t>
            </a:r>
          </a:p>
          <a:p>
            <a:pPr eaLnBrk="1" hangingPunct="1"/>
            <a:endParaRPr lang="en-CA" dirty="0" smtClean="0">
              <a:latin typeface="Arial" pitchFamily="34" charset="0"/>
              <a:cs typeface="Arial" pitchFamily="34" charset="0"/>
            </a:endParaRPr>
          </a:p>
          <a:p>
            <a:pPr eaLnBrk="1" hangingPunct="1">
              <a:buFontTx/>
              <a:buAutoNum type="arabicPeriod"/>
            </a:pPr>
            <a:r>
              <a:rPr lang="en-CA" dirty="0" smtClean="0">
                <a:latin typeface="Arial" pitchFamily="34" charset="0"/>
                <a:cs typeface="Arial" pitchFamily="34" charset="0"/>
              </a:rPr>
              <a:t>The Principles for Sustainable Forestry</a:t>
            </a:r>
          </a:p>
          <a:p>
            <a:pPr eaLnBrk="1" hangingPunct="1">
              <a:buFontTx/>
              <a:buAutoNum type="arabicPeriod"/>
            </a:pPr>
            <a:r>
              <a:rPr lang="en-CA" dirty="0" smtClean="0">
                <a:latin typeface="Arial" pitchFamily="34" charset="0"/>
                <a:cs typeface="Arial" pitchFamily="34" charset="0"/>
              </a:rPr>
              <a:t>The Objectives for Sustainable Forestry</a:t>
            </a:r>
          </a:p>
          <a:p>
            <a:pPr eaLnBrk="1" hangingPunct="1">
              <a:buFontTx/>
              <a:buAutoNum type="arabicPeriod"/>
            </a:pPr>
            <a:r>
              <a:rPr lang="en-CA" dirty="0" smtClean="0">
                <a:latin typeface="Arial" pitchFamily="34" charset="0"/>
                <a:cs typeface="Arial" pitchFamily="34" charset="0"/>
              </a:rPr>
              <a:t> BCTS Best Management Practices</a:t>
            </a:r>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B0FE0B8D-F635-483B-ABD6-E1202E188AB0}" type="slidenum">
              <a:rPr lang="en-CA" smtClean="0">
                <a:latin typeface="Arial" pitchFamily="34" charset="0"/>
                <a:cs typeface="Arial" pitchFamily="34" charset="0"/>
              </a:rPr>
              <a:pPr/>
              <a:t>9</a:t>
            </a:fld>
            <a:endParaRPr lang="en-CA" smtClean="0">
              <a:latin typeface="Arial" pitchFamily="34" charset="0"/>
              <a:cs typeface="Arial" pitchFamily="34"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custDataLst>
              <p:tags r:id="rId1"/>
            </p:custDataLst>
          </p:nvPr>
        </p:nvSpPr>
        <p:spPr>
          <a:noFill/>
          <a:ln/>
        </p:spPr>
        <p:txBody>
          <a:bodyPr/>
          <a:lstStyle/>
          <a:p>
            <a:pPr eaLnBrk="1" hangingPunct="1"/>
            <a:r>
              <a:rPr lang="en-CA" dirty="0" smtClean="0">
                <a:latin typeface="Arial" pitchFamily="34" charset="0"/>
                <a:cs typeface="Arial" pitchFamily="34" charset="0"/>
              </a:rPr>
              <a:t>In this section you will learn about the Principles for Sustainable Forestry.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10</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marL="232578" indent="-232578" eaLnBrk="1" hangingPunct="1">
              <a:defRPr/>
            </a:pPr>
            <a:r>
              <a:rPr lang="en-CA" dirty="0" smtClean="0"/>
              <a:t>SFI Program Participants shall have a written policy (or policies) to implement and achieve the following principles:</a:t>
            </a:r>
          </a:p>
          <a:p>
            <a:pPr marL="232578" indent="-232578" eaLnBrk="1" hangingPunct="1">
              <a:defRPr/>
            </a:pPr>
            <a:endParaRPr lang="en-CA" dirty="0" smtClean="0"/>
          </a:p>
          <a:p>
            <a:pPr marL="232578" indent="-232578" eaLnBrk="1" hangingPunct="1">
              <a:buFontTx/>
              <a:buAutoNum type="arabicPeriod"/>
              <a:defRPr/>
            </a:pPr>
            <a:r>
              <a:rPr lang="en-CA" dirty="0" smtClean="0"/>
              <a:t>Sustainable Forestry – To practice sustainable forestry to meet the needs of the present without compromising the ability of future generations to meet their own needs by practicing a land stewardship ethic that integrates reforestation and the managing, growing, nurturing, and harvesting of trees for useful products with the conservation of soil, air and water quality, biological diversity, wildlife and aquatic habitat, recreation, and aesthetics.</a:t>
            </a:r>
          </a:p>
          <a:p>
            <a:pPr marL="232578" indent="-232578" eaLnBrk="1" hangingPunct="1">
              <a:defRPr/>
            </a:pPr>
            <a:endParaRPr lang="en-CA" dirty="0" smtClean="0"/>
          </a:p>
          <a:p>
            <a:pPr marL="232578" indent="-232578" eaLnBrk="1" hangingPunct="1">
              <a:buFontTx/>
              <a:buAutoNum type="arabicPeriod" startAt="2"/>
              <a:defRPr/>
            </a:pPr>
            <a:r>
              <a:rPr lang="en-CA" dirty="0" smtClean="0"/>
              <a:t>Forest Productivity and Health – To provide for regeneration after harvest and maintain the productive capacity of the forest land base, and to protect and maintain long-term forest and soil productivity. In addition, to protect forests from economically or environmentally undesirable levels of wildfire, pests, diseases, invasive exotic plants and animals and other damaging agents and thus maintain and improve long-term forest health and productivity.</a:t>
            </a:r>
          </a:p>
          <a:p>
            <a:pPr marL="232578" indent="-232578" eaLnBrk="1" hangingPunct="1">
              <a:buFontTx/>
              <a:buAutoNum type="arabicPeriod" startAt="2"/>
              <a:defRPr/>
            </a:pPr>
            <a:endParaRPr lang="en-CA" dirty="0" smtClean="0"/>
          </a:p>
          <a:p>
            <a:pPr marL="232578" indent="-232578" eaLnBrk="1" hangingPunct="1">
              <a:buFontTx/>
              <a:buAutoNum type="arabicPeriod" startAt="2"/>
              <a:defRPr/>
            </a:pPr>
            <a:r>
              <a:rPr lang="en-CA" dirty="0" smtClean="0"/>
              <a:t>Protection of Water Resources – To protect water bodies and riparian zones, and to conform with best management practices to protect water quality.</a:t>
            </a:r>
          </a:p>
          <a:p>
            <a:pPr marL="232578" indent="-232578" eaLnBrk="1" hangingPunct="1">
              <a:defRPr/>
            </a:pPr>
            <a:endParaRPr lang="en-CA" dirty="0" smtClean="0"/>
          </a:p>
          <a:p>
            <a:pPr marL="232578" indent="-232578" eaLnBrk="1" hangingPunct="1">
              <a:buFont typeface="+mj-lt"/>
              <a:buAutoNum type="arabicPeriod" startAt="4"/>
              <a:defRPr/>
            </a:pPr>
            <a:r>
              <a:rPr lang="en-CA" dirty="0" smtClean="0"/>
              <a:t>Protection of Biological Diversity</a:t>
            </a:r>
            <a:r>
              <a:rPr lang="en-CA" baseline="0" dirty="0" smtClean="0"/>
              <a:t> </a:t>
            </a:r>
            <a:r>
              <a:rPr lang="en-CA" dirty="0" smtClean="0"/>
              <a:t>– To manage forests in ways that protect and promote biological diversity, including plant and animal species, wildlife habitats, and ecological or natural community types. </a:t>
            </a:r>
          </a:p>
          <a:p>
            <a:pPr marL="232578" indent="-232578" eaLnBrk="1" hangingPunct="1">
              <a:buFontTx/>
              <a:buAutoNum type="arabicPeriod" startAt="4"/>
              <a:defRPr/>
            </a:pPr>
            <a:endParaRPr lang="en-CA" dirty="0" smtClean="0"/>
          </a:p>
          <a:p>
            <a:pPr marL="232578" indent="-232578" eaLnBrk="1" hangingPunct="1">
              <a:buFontTx/>
              <a:buAutoNum type="arabicPeriod" startAt="4"/>
              <a:defRPr/>
            </a:pPr>
            <a:r>
              <a:rPr lang="en-CA" dirty="0" smtClean="0"/>
              <a:t>Aesthetics and Recreation – To manage the visual impacts of forest operations, and to provide recreational opportunities to the public.</a:t>
            </a:r>
          </a:p>
          <a:p>
            <a:pPr marL="232578" indent="-232578" eaLnBrk="1" hangingPunct="1">
              <a:defRPr/>
            </a:pPr>
            <a:endParaRPr lang="en-CA" dirty="0" smtClean="0"/>
          </a:p>
          <a:p>
            <a:pPr marL="232578" indent="-232578" eaLnBrk="1" hangingPunct="1">
              <a:buFont typeface="+mj-lt"/>
              <a:buAutoNum type="arabicPeriod" startAt="6"/>
              <a:defRPr/>
            </a:pPr>
            <a:r>
              <a:rPr lang="en-CA" dirty="0" smtClean="0"/>
              <a:t>Protection of Special Sites – To manage forests and lands of special significance (ecologically, geologically or culturally important) in a manner that protects their integrity and takes into account their unique qualities.</a:t>
            </a:r>
          </a:p>
          <a:p>
            <a:pPr marL="232578" indent="-232578" eaLnBrk="1" hangingPunct="1">
              <a:defRPr/>
            </a:pPr>
            <a:endParaRPr lang="en-CA" dirty="0" smtClean="0"/>
          </a:p>
          <a:p>
            <a:pPr marL="232578" indent="-232578" eaLnBrk="1" hangingPunct="1">
              <a:buFont typeface="+mj-lt"/>
              <a:buAutoNum type="arabicPeriod" startAt="7"/>
              <a:defRPr/>
            </a:pPr>
            <a:r>
              <a:rPr lang="en-CA" dirty="0" smtClean="0"/>
              <a:t>Responsible Fibre Sourcing Practices in North America – To use and promote among other forest landowners sustainable forest practices that are both scientifically credible and economically, environmentally and socially responsible.</a:t>
            </a:r>
          </a:p>
          <a:p>
            <a:pPr marL="232578" indent="-232578" eaLnBrk="1" hangingPunct="1">
              <a:defRPr/>
            </a:pPr>
            <a:endParaRPr lang="en-CA" dirty="0" smtClean="0"/>
          </a:p>
          <a:p>
            <a:pPr marL="232578" indent="-232578" eaLnBrk="1" hangingPunct="1">
              <a:buFontTx/>
              <a:buAutoNum type="arabicPeriod" startAt="7"/>
              <a:defRPr/>
            </a:pPr>
            <a:endParaRPr lang="en-CA" dirty="0" smtClean="0"/>
          </a:p>
          <a:p>
            <a:pPr marL="232578" indent="-232578" eaLnBrk="1" hangingPunct="1">
              <a:defRPr/>
            </a:pPr>
            <a:endParaRPr lang="en-CA" dirty="0" smtClean="0"/>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11</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marL="232578" indent="-232578" eaLnBrk="1" hangingPunct="1">
              <a:defRPr/>
            </a:pPr>
            <a:r>
              <a:rPr lang="en-CA" dirty="0" smtClean="0"/>
              <a:t>SFI Program Participants shall have a written policy (or policies) to implement and achieve the following principles:</a:t>
            </a:r>
          </a:p>
          <a:p>
            <a:pPr marL="232578" indent="-232578" eaLnBrk="1" hangingPunct="1">
              <a:defRPr/>
            </a:pPr>
            <a:endParaRPr lang="en-CA" dirty="0" smtClean="0"/>
          </a:p>
          <a:p>
            <a:pPr marL="232578" indent="-232578" eaLnBrk="1" hangingPunct="1">
              <a:buFont typeface="+mj-lt"/>
              <a:buAutoNum type="arabicPeriod" startAt="8"/>
              <a:defRPr/>
            </a:pPr>
            <a:r>
              <a:rPr lang="en-CA" dirty="0" smtClean="0"/>
              <a:t>Avoidance of Controversial Fibre Sources -  To avoid wood fibre from illegally logged forests when procuring fibre outside of North America and to avoid sourcing fibre from countries without effective social laws.</a:t>
            </a:r>
          </a:p>
          <a:p>
            <a:pPr marL="232578" indent="-232578" eaLnBrk="1" hangingPunct="1">
              <a:buFont typeface="+mj-lt"/>
              <a:buAutoNum type="arabicPeriod" startAt="8"/>
              <a:defRPr/>
            </a:pPr>
            <a:r>
              <a:rPr lang="en-CA" dirty="0" smtClean="0"/>
              <a:t>Legal Compliance – To comply with applicable federal, provincial, state and local forestry and environmental laws, statutes and regulations.</a:t>
            </a:r>
          </a:p>
          <a:p>
            <a:pPr marL="232578" indent="-232578" eaLnBrk="1" hangingPunct="1">
              <a:buFont typeface="+mj-lt"/>
              <a:buAutoNum type="arabicPeriod" startAt="8"/>
              <a:defRPr/>
            </a:pPr>
            <a:r>
              <a:rPr lang="en-CA" dirty="0" smtClean="0"/>
              <a:t> Research – To support advances in sustainable forest management through forestry research, science and technology.</a:t>
            </a:r>
          </a:p>
          <a:p>
            <a:pPr marL="232578" indent="-232578" eaLnBrk="1" hangingPunct="1">
              <a:buFont typeface="+mj-lt"/>
              <a:buAutoNum type="arabicPeriod" startAt="8"/>
              <a:defRPr/>
            </a:pPr>
            <a:r>
              <a:rPr lang="en-CA" dirty="0" smtClean="0"/>
              <a:t> Training and Education – To improve the practice of sustainable forestry through training and education programs.</a:t>
            </a:r>
          </a:p>
          <a:p>
            <a:pPr marL="232578" indent="-232578" eaLnBrk="1" hangingPunct="1">
              <a:buFont typeface="+mj-lt"/>
              <a:buAutoNum type="arabicPeriod" startAt="8"/>
              <a:defRPr/>
            </a:pPr>
            <a:r>
              <a:rPr lang="en-CA" dirty="0" smtClean="0"/>
              <a:t> Public Involvement – To broaden the practice of sustainable forestry on public lands through community involvement.</a:t>
            </a:r>
          </a:p>
          <a:p>
            <a:pPr marL="232578" indent="-232578" eaLnBrk="1" hangingPunct="1">
              <a:buFont typeface="+mj-lt"/>
              <a:buAutoNum type="arabicPeriod" startAt="8"/>
              <a:defRPr/>
            </a:pPr>
            <a:r>
              <a:rPr lang="en-CA" dirty="0" smtClean="0"/>
              <a:t> Transparency – To broaden the understanding of forest certification to the SFI 2010-2014 Standard by documenting certification audits and making the findings publically available. </a:t>
            </a:r>
          </a:p>
          <a:p>
            <a:pPr marL="232578" indent="-232578" eaLnBrk="1" hangingPunct="1">
              <a:buFont typeface="+mj-lt"/>
              <a:buAutoNum type="arabicPeriod" startAt="8"/>
              <a:defRPr/>
            </a:pPr>
            <a:r>
              <a:rPr lang="en-CA" dirty="0" smtClean="0"/>
              <a:t> Continual Improvement – To continually improve the practice of forest management and to monitor, measure and report performance in achieving the commitment to sustainable forestry. </a:t>
            </a:r>
          </a:p>
          <a:p>
            <a:pPr marL="232578" indent="-232578" eaLnBrk="1" hangingPunct="1">
              <a:buFont typeface="+mj-lt"/>
              <a:buAutoNum type="arabicPeriod" startAt="8"/>
              <a:defRPr/>
            </a:pPr>
            <a:endParaRPr lang="en-CA"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89B4DF97-695B-453B-92FB-37268E5BFFFB}" type="slidenum">
              <a:rPr lang="en-CA" smtClean="0">
                <a:latin typeface="Arial" pitchFamily="34" charset="0"/>
                <a:cs typeface="Arial" pitchFamily="34" charset="0"/>
              </a:rPr>
              <a:pPr/>
              <a:t>12</a:t>
            </a:fld>
            <a:endParaRPr lang="en-CA" smtClean="0">
              <a:latin typeface="Arial" pitchFamily="34" charset="0"/>
              <a:cs typeface="Arial" pitchFamily="34" charset="0"/>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custDataLst>
              <p:tags r:id="rId1"/>
            </p:custDataLst>
          </p:nvPr>
        </p:nvSpPr>
        <p:spPr>
          <a:noFill/>
          <a:ln/>
        </p:spPr>
        <p:txBody>
          <a:bodyPr/>
          <a:lstStyle/>
          <a:p>
            <a:pPr eaLnBrk="1" hangingPunct="1"/>
            <a:r>
              <a:rPr lang="en-CA" dirty="0" smtClean="0">
                <a:latin typeface="Arial" pitchFamily="34" charset="0"/>
                <a:cs typeface="Arial" pitchFamily="34" charset="0"/>
              </a:rPr>
              <a:t>In this section you will learn about the Objectives for Sustainable Forestry.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13</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defRPr/>
            </a:pPr>
            <a:r>
              <a:rPr lang="en-CA" dirty="0" smtClean="0">
                <a:latin typeface="Arial" pitchFamily="34" charset="0"/>
                <a:cs typeface="Arial" pitchFamily="34" charset="0"/>
              </a:rPr>
              <a:t>Some </a:t>
            </a:r>
            <a:r>
              <a:rPr lang="en-CA" i="1" dirty="0" smtClean="0">
                <a:latin typeface="Arial" pitchFamily="34" charset="0"/>
                <a:cs typeface="Arial" pitchFamily="34" charset="0"/>
              </a:rPr>
              <a:t>Program Participants</a:t>
            </a:r>
            <a:r>
              <a:rPr lang="en-CA" dirty="0" smtClean="0">
                <a:latin typeface="Arial" pitchFamily="34" charset="0"/>
                <a:cs typeface="Arial" pitchFamily="34" charset="0"/>
              </a:rPr>
              <a:t> own forestland, others own forestland and manufacturing facilities, and still others own manufacturing facilities only. </a:t>
            </a:r>
          </a:p>
          <a:p>
            <a:pPr eaLnBrk="1" hangingPunct="1">
              <a:defRPr/>
            </a:pPr>
            <a:endParaRPr lang="en-CA" dirty="0" smtClean="0">
              <a:latin typeface="Arial" pitchFamily="34" charset="0"/>
              <a:cs typeface="Arial" pitchFamily="34" charset="0"/>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CA" dirty="0" smtClean="0"/>
              <a:t> SFI Program Participants must comply with all portions of the standard that are relevant to their operations, taking into account local conditions and circumstances and the scope of their operations.</a:t>
            </a:r>
          </a:p>
          <a:p>
            <a:pPr eaLnBrk="1" hangingPunct="1">
              <a:defRPr/>
            </a:pPr>
            <a:endParaRPr lang="en-CA" dirty="0" smtClean="0">
              <a:latin typeface="Arial" pitchFamily="34" charset="0"/>
              <a:cs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14</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CA" b="1" dirty="0" smtClean="0">
                <a:latin typeface="Arial" pitchFamily="34" charset="0"/>
                <a:cs typeface="Arial" pitchFamily="34" charset="0"/>
              </a:rPr>
              <a:t>SFIS </a:t>
            </a:r>
            <a:r>
              <a:rPr lang="en-CA" b="1" i="1" dirty="0" smtClean="0">
                <a:latin typeface="Arial" pitchFamily="34" charset="0"/>
                <a:cs typeface="Arial" pitchFamily="34" charset="0"/>
              </a:rPr>
              <a:t>objectives</a:t>
            </a:r>
            <a:r>
              <a:rPr lang="en-CA" b="1" dirty="0" smtClean="0">
                <a:latin typeface="Arial" pitchFamily="34" charset="0"/>
                <a:cs typeface="Arial" pitchFamily="34" charset="0"/>
              </a:rPr>
              <a:t> 1-7</a:t>
            </a:r>
            <a:r>
              <a:rPr lang="en-CA" dirty="0" smtClean="0">
                <a:latin typeface="Arial" pitchFamily="34" charset="0"/>
                <a:cs typeface="Arial" pitchFamily="34" charset="0"/>
              </a:rPr>
              <a:t> provide measures for evaluating </a:t>
            </a:r>
            <a:r>
              <a:rPr lang="en-CA" i="1" dirty="0" smtClean="0">
                <a:latin typeface="Arial" pitchFamily="34" charset="0"/>
                <a:cs typeface="Arial" pitchFamily="34" charset="0"/>
              </a:rPr>
              <a:t>Program Participants'</a:t>
            </a:r>
            <a:r>
              <a:rPr lang="en-CA" dirty="0" smtClean="0">
                <a:latin typeface="Arial" pitchFamily="34" charset="0"/>
                <a:cs typeface="Arial" pitchFamily="34" charset="0"/>
              </a:rPr>
              <a:t> compliance with the SFI Standard for forest land management.</a:t>
            </a:r>
          </a:p>
          <a:p>
            <a:endParaRPr lang="en-CA" dirty="0" smtClean="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b="1" dirty="0" smtClean="0">
                <a:latin typeface="Arial" pitchFamily="34" charset="0"/>
                <a:cs typeface="Arial" pitchFamily="34" charset="0"/>
              </a:rPr>
              <a:t>SFIS </a:t>
            </a:r>
            <a:r>
              <a:rPr lang="en-CA" b="1" i="1" dirty="0" smtClean="0">
                <a:latin typeface="Arial" pitchFamily="34" charset="0"/>
                <a:cs typeface="Arial" pitchFamily="34" charset="0"/>
              </a:rPr>
              <a:t>objectives</a:t>
            </a:r>
            <a:r>
              <a:rPr lang="en-CA" b="1" dirty="0" smtClean="0">
                <a:latin typeface="Arial" pitchFamily="34" charset="0"/>
                <a:cs typeface="Arial" pitchFamily="34" charset="0"/>
              </a:rPr>
              <a:t>  8</a:t>
            </a:r>
            <a:r>
              <a:rPr lang="en-CA" dirty="0" smtClean="0">
                <a:latin typeface="Arial" pitchFamily="34" charset="0"/>
                <a:cs typeface="Arial" pitchFamily="34" charset="0"/>
              </a:rPr>
              <a:t> – </a:t>
            </a:r>
            <a:r>
              <a:rPr lang="en-CA" b="1" dirty="0" smtClean="0">
                <a:latin typeface="Arial" pitchFamily="34" charset="0"/>
                <a:cs typeface="Arial" pitchFamily="34" charset="0"/>
              </a:rPr>
              <a:t>13</a:t>
            </a:r>
            <a:r>
              <a:rPr lang="en-CA" dirty="0" smtClean="0">
                <a:latin typeface="Arial" pitchFamily="34" charset="0"/>
                <a:cs typeface="Arial" pitchFamily="34" charset="0"/>
              </a:rPr>
              <a:t> provides measures for evaluating </a:t>
            </a:r>
            <a:r>
              <a:rPr lang="en-CA" i="1" dirty="0" smtClean="0">
                <a:latin typeface="Arial" pitchFamily="34" charset="0"/>
                <a:cs typeface="Arial" pitchFamily="34" charset="0"/>
              </a:rPr>
              <a:t>Program Participants'</a:t>
            </a:r>
            <a:r>
              <a:rPr lang="en-CA" dirty="0" smtClean="0">
                <a:latin typeface="Arial" pitchFamily="34" charset="0"/>
                <a:cs typeface="Arial" pitchFamily="34" charset="0"/>
              </a:rPr>
              <a:t> compliance with the SFI Standard for fibre sourcing. These objectives do not apply to BCTS.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dirty="0" smtClean="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b="1" dirty="0" smtClean="0">
                <a:latin typeface="Arial" pitchFamily="34" charset="0"/>
                <a:cs typeface="Arial" pitchFamily="34" charset="0"/>
              </a:rPr>
              <a:t>SFIS </a:t>
            </a:r>
            <a:r>
              <a:rPr lang="en-CA" b="1" i="1" dirty="0" smtClean="0">
                <a:latin typeface="Arial" pitchFamily="34" charset="0"/>
                <a:cs typeface="Arial" pitchFamily="34" charset="0"/>
              </a:rPr>
              <a:t>objectives</a:t>
            </a:r>
            <a:r>
              <a:rPr lang="en-CA" b="1" dirty="0" smtClean="0">
                <a:latin typeface="Arial" pitchFamily="34" charset="0"/>
                <a:cs typeface="Arial" pitchFamily="34" charset="0"/>
              </a:rPr>
              <a:t>  14-20</a:t>
            </a:r>
            <a:r>
              <a:rPr lang="en-CA" dirty="0" smtClean="0">
                <a:latin typeface="Arial" pitchFamily="34" charset="0"/>
                <a:cs typeface="Arial" pitchFamily="34" charset="0"/>
              </a:rPr>
              <a:t> provide measures for evaluating all </a:t>
            </a:r>
            <a:r>
              <a:rPr lang="en-CA" i="1" dirty="0" smtClean="0">
                <a:latin typeface="Arial" pitchFamily="34" charset="0"/>
                <a:cs typeface="Arial" pitchFamily="34" charset="0"/>
              </a:rPr>
              <a:t>Program Participants'</a:t>
            </a:r>
            <a:r>
              <a:rPr lang="en-CA" dirty="0" smtClean="0">
                <a:latin typeface="Arial" pitchFamily="34" charset="0"/>
                <a:cs typeface="Arial" pitchFamily="34" charset="0"/>
              </a:rPr>
              <a:t> compliance with the SFI Standard for research, training, legal compliance, public and landowner involvement, communication and public reporting, management review, and continual improvement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dirty="0" smtClean="0">
              <a:latin typeface="Arial" pitchFamily="34" charset="0"/>
              <a:cs typeface="Arial" pitchFamily="34"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CA" dirty="0" smtClean="0">
              <a:latin typeface="Arial" pitchFamily="34" charset="0"/>
              <a:cs typeface="Arial" pitchFamily="34" charset="0"/>
            </a:endParaRPr>
          </a:p>
          <a:p>
            <a:endParaRPr lang="en-CA" dirty="0" smtClean="0">
              <a:latin typeface="Arial" pitchFamily="34" charset="0"/>
              <a:cs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15</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defTabSz="930311">
              <a:defRPr/>
            </a:pPr>
            <a:r>
              <a:rPr lang="en-CA" dirty="0" smtClean="0"/>
              <a:t>Objective 1 - Forest Management Planning: To broaden implementation of sustainable forestry by ensuring long-term forest productivity and yield based on the use of the best scientific information available.  </a:t>
            </a:r>
          </a:p>
          <a:p>
            <a:pPr defTabSz="930311">
              <a:defRPr/>
            </a:pPr>
            <a:endParaRPr lang="en-CA" dirty="0" smtClean="0"/>
          </a:p>
          <a:p>
            <a:pPr defTabSz="930311">
              <a:defRPr/>
            </a:pPr>
            <a:r>
              <a:rPr lang="en-CA" dirty="0" smtClean="0"/>
              <a:t>Key performance measures and indicators include:</a:t>
            </a:r>
          </a:p>
          <a:p>
            <a:pPr marL="465155" lvl="2" defTabSz="930311">
              <a:buFont typeface="Arial" pitchFamily="34" charset="0"/>
              <a:buChar char="•"/>
              <a:defRPr/>
            </a:pPr>
            <a:r>
              <a:rPr lang="en-CA" dirty="0" smtClean="0"/>
              <a:t>Forest management plans include long-term harvest levels that are sustainable and consistent with appropriate growth and yield models</a:t>
            </a:r>
          </a:p>
          <a:p>
            <a:pPr marL="465155" lvl="2" defTabSz="930311">
              <a:buFont typeface="Arial" pitchFamily="34" charset="0"/>
              <a:buChar char="•"/>
              <a:defRPr/>
            </a:pPr>
            <a:r>
              <a:rPr lang="en-CA" dirty="0" smtClean="0"/>
              <a:t>Documentation of annual harvest trends; e.g., block sizes, species compositions</a:t>
            </a:r>
          </a:p>
          <a:p>
            <a:pPr marL="465155" lvl="2" defTabSz="930311">
              <a:buFont typeface="Arial" pitchFamily="34" charset="0"/>
              <a:buChar char="•"/>
              <a:defRPr/>
            </a:pPr>
            <a:r>
              <a:rPr lang="en-CA" dirty="0" smtClean="0"/>
              <a:t>Accurate forest inventory system and method of calculating </a:t>
            </a:r>
            <a:r>
              <a:rPr lang="en-CA" i="1" dirty="0" smtClean="0"/>
              <a:t>growth and yield</a:t>
            </a:r>
          </a:p>
          <a:p>
            <a:pPr marL="465155" lvl="2" defTabSz="930311">
              <a:buFont typeface="Arial" pitchFamily="34" charset="0"/>
              <a:buChar char="•"/>
              <a:defRPr/>
            </a:pPr>
            <a:r>
              <a:rPr lang="en-CA" dirty="0" smtClean="0"/>
              <a:t>Periodic updates of forest inventory  and planned harvest levels to account for increases and decreases; e.g., improved data, forest health issues, climate change</a:t>
            </a:r>
          </a:p>
          <a:p>
            <a:pPr marL="465155" lvl="2" defTabSz="930311">
              <a:buFont typeface="Arial" pitchFamily="34" charset="0"/>
              <a:buChar char="•"/>
              <a:defRPr/>
            </a:pPr>
            <a:r>
              <a:rPr lang="en-CA" dirty="0" smtClean="0"/>
              <a:t>Documentation of forest practices; e.g., planting, fertilization, and thinning, consistent with assumptions in Annual Allowable Cut (AAC) determinations and harvest plans</a:t>
            </a:r>
            <a:endParaRPr lang="en-CA"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16</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CA" dirty="0" smtClean="0"/>
              <a:t>Objective 2 - Forest Productivity: To ensure long-term forest productivity, carbon storage, and conservation of forest resources through prompt reforestation, soil conservation, </a:t>
            </a:r>
            <a:r>
              <a:rPr lang="en-CA" dirty="0" err="1" smtClean="0"/>
              <a:t>afforestation</a:t>
            </a:r>
            <a:r>
              <a:rPr lang="en-CA" dirty="0" smtClean="0"/>
              <a:t>, and other measures. </a:t>
            </a:r>
          </a:p>
          <a:p>
            <a:endParaRPr lang="en-CA" dirty="0" smtClean="0"/>
          </a:p>
          <a:p>
            <a:r>
              <a:rPr lang="en-CA" dirty="0" smtClean="0"/>
              <a:t>Key performance measures and indicators include:</a:t>
            </a:r>
          </a:p>
          <a:p>
            <a:pPr marL="465155" lvl="2" defTabSz="930311">
              <a:buFont typeface="Arial" pitchFamily="34" charset="0"/>
              <a:buChar char="•"/>
              <a:defRPr/>
            </a:pPr>
            <a:r>
              <a:rPr lang="en-CA" dirty="0" smtClean="0"/>
              <a:t>Prompt reforestation after final harvest</a:t>
            </a:r>
          </a:p>
          <a:p>
            <a:pPr marL="930311" lvl="3" defTabSz="930311">
              <a:buFont typeface="Arial" pitchFamily="34" charset="0"/>
              <a:buChar char="•"/>
              <a:defRPr/>
            </a:pPr>
            <a:r>
              <a:rPr lang="en-CA" dirty="0" smtClean="0"/>
              <a:t>reforest block within 2 years of final harvest if planting block or within 5 years of final harvest if depending upon natural regeneration</a:t>
            </a:r>
          </a:p>
          <a:p>
            <a:pPr marL="465155" lvl="2" defTabSz="930311">
              <a:buFont typeface="Arial" pitchFamily="34" charset="0"/>
              <a:buChar char="•"/>
              <a:defRPr/>
            </a:pPr>
            <a:r>
              <a:rPr lang="en-CA" dirty="0" smtClean="0"/>
              <a:t>Minimize chemical use required to achieve forest management objectives while protecting employees, neighbours, the public, and, the environment including wildlife and aquatic habitats</a:t>
            </a:r>
          </a:p>
          <a:p>
            <a:pPr marL="465155" lvl="2" defTabSz="930311">
              <a:buFont typeface="Arial" pitchFamily="34" charset="0"/>
              <a:buChar char="•"/>
              <a:defRPr/>
            </a:pPr>
            <a:r>
              <a:rPr lang="en-CA" dirty="0" smtClean="0"/>
              <a:t>Protect and maintain forest and soil productivity</a:t>
            </a:r>
          </a:p>
          <a:p>
            <a:pPr marL="465155" lvl="2" defTabSz="930311">
              <a:buFont typeface="Arial" pitchFamily="34" charset="0"/>
              <a:buChar char="•"/>
              <a:defRPr/>
            </a:pPr>
            <a:r>
              <a:rPr lang="en-CA" dirty="0" smtClean="0"/>
              <a:t>Protect forests from damaging agents such as environmentally and economically undesirable wild fire, pests, diseases and invasive exotic plants and animals so as to maintain and improve long-term forest health and productivity and economic viability</a:t>
            </a:r>
          </a:p>
          <a:p>
            <a:pPr marL="465155" lvl="2" defTabSz="930311">
              <a:buFont typeface="Arial" pitchFamily="34" charset="0"/>
              <a:buChar char="•"/>
              <a:defRPr/>
            </a:pPr>
            <a:r>
              <a:rPr lang="en-CA" dirty="0" smtClean="0"/>
              <a:t>Only use improved planting stock, including varietal seedlings when based upon sound scientific methods</a:t>
            </a:r>
          </a:p>
          <a:p>
            <a:pPr marL="0" lvl="1" defTabSz="930311">
              <a:buFont typeface="Arial" pitchFamily="34" charset="0"/>
              <a:buChar char="•"/>
              <a:defRPr/>
            </a:pPr>
            <a:endParaRPr lang="en-CA" sz="1600" dirty="0" smtClean="0"/>
          </a:p>
          <a:p>
            <a:pPr marL="0" lvl="1" defTabSz="930311">
              <a:buFont typeface="Arial" pitchFamily="34" charset="0"/>
              <a:buChar char="•"/>
              <a:defRPr/>
            </a:pPr>
            <a:endParaRPr lang="en-CA" sz="1600" dirty="0" smtClean="0"/>
          </a:p>
          <a:p>
            <a:pPr marL="0" lvl="1" defTabSz="930311">
              <a:buFont typeface="Arial" pitchFamily="34" charset="0"/>
              <a:buChar char="•"/>
              <a:defRPr/>
            </a:pPr>
            <a:endParaRPr lang="en-CA" sz="1600" dirty="0" smtClean="0"/>
          </a:p>
          <a:p>
            <a:pPr marL="0" lvl="1" defTabSz="930311">
              <a:buFont typeface="Arial" pitchFamily="34" charset="0"/>
              <a:buChar char="•"/>
              <a:defRPr/>
            </a:pPr>
            <a:endParaRPr lang="en-CA" sz="1600" dirty="0" smtClean="0"/>
          </a:p>
          <a:p>
            <a:endParaRPr lang="en-CA"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17</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Font typeface="Arial" pitchFamily="34" charset="0"/>
              <a:buNone/>
            </a:pPr>
            <a:r>
              <a:rPr lang="en-CA" dirty="0" smtClean="0"/>
              <a:t>Objective 3 - Protection and Maintenance of Water Resource: To protect water quality in rivers, streams, lakes, and other water bodies</a:t>
            </a:r>
          </a:p>
          <a:p>
            <a:pPr>
              <a:buFont typeface="Arial" pitchFamily="34" charset="0"/>
              <a:buNone/>
            </a:pPr>
            <a:endParaRPr lang="en-CA" dirty="0" smtClean="0"/>
          </a:p>
          <a:p>
            <a:pPr>
              <a:buFont typeface="Arial" pitchFamily="34" charset="0"/>
              <a:buNone/>
            </a:pPr>
            <a:r>
              <a:rPr lang="en-CA" dirty="0" smtClean="0"/>
              <a:t>Key performance measures and indicators  include:</a:t>
            </a:r>
          </a:p>
          <a:p>
            <a:pPr marL="465155" lvl="2" defTabSz="930311">
              <a:buFont typeface="Arial" pitchFamily="34" charset="0"/>
              <a:buChar char="•"/>
              <a:defRPr/>
            </a:pPr>
            <a:r>
              <a:rPr lang="en-CA" dirty="0" smtClean="0"/>
              <a:t>Meet or exceed all applicable federal, provincial and local water quality laws, and, meet or exceed best management practices (BMP) developed  and approved by relevant governmental agencies</a:t>
            </a:r>
          </a:p>
          <a:p>
            <a:pPr marL="465155" lvl="2" defTabSz="930311">
              <a:buFont typeface="Arial" pitchFamily="34" charset="0"/>
              <a:buChar char="•"/>
              <a:defRPr/>
            </a:pPr>
            <a:r>
              <a:rPr lang="en-CA" dirty="0" smtClean="0"/>
              <a:t>Develop, implement and document riparian protection measures based upon soil type, terrain, vegetation, ecological function, harvesting system and other applicable factors</a:t>
            </a:r>
          </a:p>
          <a:p>
            <a:pPr marL="0" lvl="1" defTabSz="930311">
              <a:defRPr/>
            </a:pPr>
            <a:endParaRPr lang="en-CA" sz="1600" dirty="0" smtClean="0"/>
          </a:p>
          <a:p>
            <a:pPr>
              <a:buFont typeface="Arial" pitchFamily="34" charset="0"/>
              <a:buNone/>
            </a:pPr>
            <a:r>
              <a:rPr lang="en-CA" dirty="0" smtClean="0"/>
              <a:t>Also requires:</a:t>
            </a:r>
          </a:p>
          <a:p>
            <a:pPr>
              <a:buFont typeface="Arial" pitchFamily="34" charset="0"/>
              <a:buChar char="•"/>
            </a:pPr>
            <a:r>
              <a:rPr lang="en-CA" dirty="0" smtClean="0"/>
              <a:t>Contract provisions must state mandatory compliance with BMPs</a:t>
            </a:r>
          </a:p>
          <a:p>
            <a:pPr>
              <a:buFont typeface="Arial" pitchFamily="34" charset="0"/>
              <a:buChar char="•"/>
            </a:pPr>
            <a:r>
              <a:rPr lang="en-CA" dirty="0" smtClean="0"/>
              <a:t>Plans to address wet weather events</a:t>
            </a:r>
          </a:p>
          <a:p>
            <a:pPr>
              <a:buFont typeface="Arial" pitchFamily="34" charset="0"/>
              <a:buChar char="•"/>
            </a:pPr>
            <a:r>
              <a:rPr lang="en-CA" dirty="0" smtClean="0"/>
              <a:t>Identification and protection of non-forested</a:t>
            </a:r>
            <a:r>
              <a:rPr lang="en-CA" baseline="0" dirty="0" smtClean="0"/>
              <a:t> wetlands including bogs, fens, marshes, and, vernal pools of ecological significance</a:t>
            </a:r>
            <a:endParaRPr lang="en-CA" dirty="0" smtClean="0"/>
          </a:p>
          <a:p>
            <a:pPr>
              <a:buFont typeface="Arial" pitchFamily="34" charset="0"/>
              <a:buChar char="•"/>
            </a:pPr>
            <a:endParaRPr lang="en-CA"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18</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Font typeface="Arial" pitchFamily="34" charset="0"/>
              <a:buNone/>
            </a:pPr>
            <a:r>
              <a:rPr lang="en-CA" dirty="0" smtClean="0"/>
              <a:t>Objective 4 - Conservation of Biological Diversity including Forests of Exceptional Conservation Value: To manage the quality and distribution of wildlife habitats and contribute to the conservation of biological diversity by developing and implementing stand and landscape level measures that promote habitat diversity and the conservation of forest plants and animals, including aquatic species</a:t>
            </a:r>
          </a:p>
          <a:p>
            <a:pPr>
              <a:buFont typeface="Arial" pitchFamily="34" charset="0"/>
              <a:buNone/>
            </a:pPr>
            <a:endParaRPr lang="en-CA" dirty="0" smtClean="0"/>
          </a:p>
          <a:p>
            <a:pPr>
              <a:buFont typeface="Arial" pitchFamily="34" charset="0"/>
              <a:buNone/>
            </a:pPr>
            <a:r>
              <a:rPr lang="en-CA" dirty="0" smtClean="0"/>
              <a:t>Focus areas of this objective include:</a:t>
            </a:r>
          </a:p>
          <a:p>
            <a:pPr marL="465155" lvl="2" defTabSz="930311">
              <a:buFont typeface="Arial" pitchFamily="34" charset="0"/>
              <a:buChar char="•"/>
              <a:defRPr/>
            </a:pPr>
            <a:r>
              <a:rPr lang="en-CA" dirty="0" smtClean="0"/>
              <a:t>Having a program to promote biological diversity at stand and landscape level</a:t>
            </a:r>
          </a:p>
          <a:p>
            <a:pPr marL="465155" lvl="2" defTabSz="930311">
              <a:buFont typeface="Arial" pitchFamily="34" charset="0"/>
              <a:buChar char="•"/>
              <a:defRPr/>
            </a:pPr>
            <a:r>
              <a:rPr lang="en-CA" dirty="0" smtClean="0"/>
              <a:t>Apply knowledge gained through research, science, technology and field experience to manage wildlife habitat and contribute to biological diversity</a:t>
            </a:r>
          </a:p>
          <a:p>
            <a:pPr marL="0" lvl="1" defTabSz="930311">
              <a:defRPr/>
            </a:pPr>
            <a:endParaRPr lang="en-CA" dirty="0" smtClean="0"/>
          </a:p>
          <a:p>
            <a:pPr>
              <a:buFont typeface="Arial" pitchFamily="34" charset="0"/>
              <a:buNone/>
            </a:pPr>
            <a:r>
              <a:rPr lang="en-CA" dirty="0" smtClean="0"/>
              <a:t>Key performance measures and indicators require that SFI Program Participants:</a:t>
            </a:r>
          </a:p>
          <a:p>
            <a:pPr lvl="1">
              <a:buFont typeface="Arial" pitchFamily="34" charset="0"/>
              <a:buChar char="•"/>
            </a:pPr>
            <a:r>
              <a:rPr lang="en-CA" dirty="0" smtClean="0"/>
              <a:t>Identify and protect threatened and endangered species</a:t>
            </a:r>
          </a:p>
          <a:p>
            <a:pPr lvl="1">
              <a:buFont typeface="Arial" pitchFamily="34" charset="0"/>
              <a:buChar char="•"/>
            </a:pPr>
            <a:r>
              <a:rPr lang="en-CA" dirty="0" smtClean="0"/>
              <a:t>Identify and protect critically imperilled and imperilled species</a:t>
            </a:r>
          </a:p>
          <a:p>
            <a:pPr lvl="1">
              <a:buFont typeface="Arial" pitchFamily="34" charset="0"/>
              <a:buChar char="•"/>
            </a:pPr>
            <a:r>
              <a:rPr lang="en-CA" dirty="0" smtClean="0"/>
              <a:t>Identify and protect applicable species as identified by Federal legislation; Species at Risk Act (SARA)</a:t>
            </a:r>
          </a:p>
          <a:p>
            <a:pPr lvl="1">
              <a:buFont typeface="Arial" pitchFamily="34" charset="0"/>
              <a:buChar char="•"/>
            </a:pPr>
            <a:r>
              <a:rPr lang="en-CA" dirty="0" smtClean="0"/>
              <a:t>Identify and protect applicable species identified through provincial initiatives; Identified Wildlife Management Strategy (IWMS)</a:t>
            </a:r>
          </a:p>
          <a:p>
            <a:pPr lvl="1">
              <a:buFont typeface="Arial" pitchFamily="34" charset="0"/>
              <a:buChar char="•"/>
            </a:pPr>
            <a:r>
              <a:rPr lang="en-CA" dirty="0" smtClean="0"/>
              <a:t>Identify and protect Forests of Exceptional Conservation Value</a:t>
            </a:r>
          </a:p>
          <a:p>
            <a:pPr lvl="1">
              <a:buFont typeface="Arial" pitchFamily="34" charset="0"/>
              <a:buChar char="•"/>
            </a:pPr>
            <a:r>
              <a:rPr lang="en-CA" dirty="0" smtClean="0"/>
              <a:t>Undertake assessment of forested lands; e.g., patch size and </a:t>
            </a:r>
            <a:r>
              <a:rPr lang="en-CA" dirty="0" err="1" smtClean="0"/>
              <a:t>seral</a:t>
            </a:r>
            <a:r>
              <a:rPr lang="en-CA" dirty="0" smtClean="0"/>
              <a:t> stage distribution based upon natural disturbance patterns, or other scientifically sound methodologies</a:t>
            </a:r>
          </a:p>
          <a:p>
            <a:pPr marL="465155" lvl="3" defTabSz="930311">
              <a:buFont typeface="Arial" pitchFamily="34" charset="0"/>
              <a:buChar char="•"/>
              <a:defRPr/>
            </a:pPr>
            <a:r>
              <a:rPr lang="en-CA" dirty="0" smtClean="0"/>
              <a:t>Protection of stand level wildlife habitat elements; e.g., snags, stumps, mast trees, coarse woody debris den/nest trees</a:t>
            </a:r>
          </a:p>
          <a:p>
            <a:pPr marL="465155" lvl="3" defTabSz="930311">
              <a:buFont typeface="Arial" pitchFamily="34" charset="0"/>
              <a:buChar char="•"/>
              <a:defRPr/>
            </a:pPr>
            <a:r>
              <a:rPr lang="en-CA" dirty="0" smtClean="0"/>
              <a:t>Programs to limit the introduction and spread of exotic invasive  plants </a:t>
            </a:r>
            <a:r>
              <a:rPr lang="en-CA" b="1" u="sng" dirty="0" smtClean="0"/>
              <a:t>and animals</a:t>
            </a:r>
          </a:p>
          <a:p>
            <a:pPr marL="0" lvl="2" defTabSz="930311">
              <a:buFont typeface="Arial" pitchFamily="34" charset="0"/>
              <a:buChar char="•"/>
              <a:defRPr/>
            </a:pPr>
            <a:endParaRPr lang="en-CA" dirty="0" smtClean="0"/>
          </a:p>
          <a:p>
            <a:pPr>
              <a:buFont typeface="Arial" pitchFamily="34" charset="0"/>
              <a:buChar char="•"/>
            </a:pPr>
            <a:endParaRPr lang="en-CA"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19</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r>
              <a:rPr lang="en-CA" dirty="0" smtClean="0"/>
              <a:t>Objective 5 - Management of Visual Quality and Recreational Benefits: To manage the visual impact of forest operations and provide recreational opportunities for the public.</a:t>
            </a:r>
          </a:p>
          <a:p>
            <a:endParaRPr lang="en-CA" dirty="0" smtClean="0"/>
          </a:p>
          <a:p>
            <a:r>
              <a:rPr lang="en-CA" dirty="0" smtClean="0"/>
              <a:t>Key performance measures and indicators include:</a:t>
            </a:r>
          </a:p>
          <a:p>
            <a:pPr marL="465155" lvl="2" defTabSz="930311">
              <a:buFont typeface="Arial" pitchFamily="34" charset="0"/>
              <a:buChar char="•"/>
              <a:defRPr/>
            </a:pPr>
            <a:r>
              <a:rPr lang="en-CA" dirty="0" smtClean="0"/>
              <a:t>Manage the impact of harvesting on visual quality</a:t>
            </a:r>
          </a:p>
          <a:p>
            <a:pPr marL="465155" lvl="2" defTabSz="930311">
              <a:buFont typeface="Arial" pitchFamily="34" charset="0"/>
              <a:buChar char="•"/>
              <a:defRPr/>
            </a:pPr>
            <a:r>
              <a:rPr lang="en-CA" dirty="0" smtClean="0"/>
              <a:t>Manage the size, shape, and placement of harvest units</a:t>
            </a:r>
          </a:p>
          <a:p>
            <a:pPr marL="465155" lvl="2" defTabSz="930311">
              <a:buFont typeface="Arial" pitchFamily="34" charset="0"/>
              <a:buChar char="•"/>
              <a:defRPr/>
            </a:pPr>
            <a:r>
              <a:rPr lang="en-CA" dirty="0" smtClean="0"/>
              <a:t>Adopt green-up requirement or alternative methods that provide for visual quality</a:t>
            </a:r>
          </a:p>
          <a:p>
            <a:pPr marL="465155" lvl="2" defTabSz="930311">
              <a:buFont typeface="Arial" pitchFamily="34" charset="0"/>
              <a:buChar char="•"/>
              <a:defRPr/>
            </a:pPr>
            <a:r>
              <a:rPr lang="en-CA" dirty="0" smtClean="0"/>
              <a:t>Support and promote recreational opportunities for the public</a:t>
            </a:r>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20</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Font typeface="Arial" pitchFamily="34" charset="0"/>
              <a:buNone/>
            </a:pPr>
            <a:r>
              <a:rPr lang="en-CA" dirty="0" smtClean="0"/>
              <a:t>Objective 6: Protection of Special Sites:  To manage lands that are ecologically, geologically or culturally important in a manner that takes into account their unique qualities</a:t>
            </a:r>
          </a:p>
          <a:p>
            <a:pPr>
              <a:buFont typeface="Arial" pitchFamily="34" charset="0"/>
              <a:buNone/>
            </a:pPr>
            <a:endParaRPr lang="en-CA" dirty="0" smtClean="0"/>
          </a:p>
          <a:p>
            <a:pPr>
              <a:buFont typeface="Arial" pitchFamily="34" charset="0"/>
              <a:buNone/>
            </a:pPr>
            <a:r>
              <a:rPr lang="en-CA" dirty="0" smtClean="0"/>
              <a:t>Key performance measures and indicators include:</a:t>
            </a:r>
          </a:p>
          <a:p>
            <a:pPr marL="465155" lvl="2" defTabSz="930311">
              <a:buFont typeface="Arial" pitchFamily="34" charset="0"/>
              <a:buChar char="•"/>
              <a:defRPr/>
            </a:pPr>
            <a:r>
              <a:rPr lang="en-CA" dirty="0" smtClean="0"/>
              <a:t>Identify special sites and manage them in a manner appropriate for their unique features</a:t>
            </a:r>
          </a:p>
          <a:p>
            <a:pPr marL="465155" lvl="2" defTabSz="930311">
              <a:buFont typeface="Arial" pitchFamily="34" charset="0"/>
              <a:buChar char="•"/>
              <a:defRPr/>
            </a:pPr>
            <a:r>
              <a:rPr lang="en-CA" dirty="0" smtClean="0"/>
              <a:t>Includes seeking input from stakeholder groups via consultation efforts</a:t>
            </a:r>
          </a:p>
          <a:p>
            <a:pPr marL="465155" lvl="2" defTabSz="930311">
              <a:buFont typeface="Arial" pitchFamily="34" charset="0"/>
              <a:buChar char="•"/>
              <a:defRPr/>
            </a:pPr>
            <a:r>
              <a:rPr lang="en-CA" dirty="0" smtClean="0"/>
              <a:t>Requires that sites are mapped/catalogued</a:t>
            </a:r>
            <a:r>
              <a:rPr lang="en-CA" baseline="0" dirty="0" smtClean="0"/>
              <a:t> and managed appropriately</a:t>
            </a:r>
          </a:p>
          <a:p>
            <a:pPr marL="930311" lvl="3" defTabSz="930311">
              <a:buFont typeface="Arial" pitchFamily="34" charset="0"/>
              <a:buChar char="•"/>
              <a:defRPr/>
            </a:pPr>
            <a:r>
              <a:rPr lang="en-CA" baseline="0" dirty="0" smtClean="0"/>
              <a:t>May include need to maintain privacy around spiritual/culturally significant sites of indigenous peoples</a:t>
            </a:r>
            <a:endParaRPr lang="en-CA" dirty="0" smtClean="0"/>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21</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Font typeface="Arial" pitchFamily="34" charset="0"/>
              <a:buNone/>
            </a:pPr>
            <a:r>
              <a:rPr lang="en-CA" dirty="0" smtClean="0"/>
              <a:t>Objective 7 - Efficient Use of Forest Resource: To promote the efficient use of forest resources</a:t>
            </a:r>
          </a:p>
          <a:p>
            <a:pPr>
              <a:buFont typeface="Arial" pitchFamily="34" charset="0"/>
              <a:buNone/>
            </a:pPr>
            <a:endParaRPr lang="en-CA" dirty="0" smtClean="0"/>
          </a:p>
          <a:p>
            <a:pPr>
              <a:buFont typeface="Arial" pitchFamily="34" charset="0"/>
              <a:buNone/>
            </a:pPr>
            <a:r>
              <a:rPr lang="en-CA" dirty="0" smtClean="0"/>
              <a:t>Key performance measures and indicators include:</a:t>
            </a:r>
          </a:p>
          <a:p>
            <a:pPr marL="0" lvl="1" defTabSz="930311">
              <a:buFont typeface="Arial" pitchFamily="34" charset="0"/>
              <a:buChar char="•"/>
              <a:defRPr/>
            </a:pPr>
            <a:r>
              <a:rPr lang="en-CA" dirty="0" smtClean="0"/>
              <a:t>Program or monitoring system to ensure efficient utilization, which may include provisions to ensure:</a:t>
            </a:r>
          </a:p>
          <a:p>
            <a:pPr marL="465155" lvl="3" defTabSz="930311">
              <a:buFont typeface="Arial" pitchFamily="34" charset="0"/>
              <a:buChar char="•"/>
              <a:defRPr/>
            </a:pPr>
            <a:r>
              <a:rPr lang="en-CA" dirty="0" smtClean="0"/>
              <a:t>Management of harvest residue</a:t>
            </a:r>
          </a:p>
          <a:p>
            <a:pPr marL="465155" lvl="3" defTabSz="930311">
              <a:buFont typeface="Arial" pitchFamily="34" charset="0"/>
              <a:buChar char="•"/>
              <a:defRPr/>
            </a:pPr>
            <a:r>
              <a:rPr lang="en-CA" dirty="0" smtClean="0"/>
              <a:t>Training or incentives to encourage loggers to enhance utilization</a:t>
            </a:r>
          </a:p>
          <a:p>
            <a:pPr marL="465155" lvl="3" defTabSz="930311">
              <a:buFont typeface="Arial" pitchFamily="34" charset="0"/>
              <a:buChar char="•"/>
              <a:defRPr/>
            </a:pPr>
            <a:r>
              <a:rPr lang="en-CA" dirty="0" smtClean="0"/>
              <a:t>Exploration of markets for underutilized species and low-grade material</a:t>
            </a:r>
          </a:p>
          <a:p>
            <a:pPr marL="465155" lvl="3" defTabSz="930311">
              <a:buFont typeface="Arial" pitchFamily="34" charset="0"/>
              <a:buChar char="•"/>
              <a:defRPr/>
            </a:pPr>
            <a:r>
              <a:rPr lang="en-CA" dirty="0" smtClean="0"/>
              <a:t>Periodic inspections and reports noting utilization and product separation.</a:t>
            </a:r>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22</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CA" dirty="0" smtClean="0"/>
              <a:t>Objectives 8 to 13 relate to fibre sourcing by SFI Program Participants. BC Timber Sales is not involved in these types of activities and therefore these objectives do not apply. </a:t>
            </a:r>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23</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defTabSz="930311">
              <a:defRPr/>
            </a:pPr>
            <a:r>
              <a:rPr lang="en-CA" dirty="0" smtClean="0"/>
              <a:t>Objective 14 - Legal and Regulatory Compliance: Compliance with applicable federal, provincial and local laws and regulations</a:t>
            </a:r>
          </a:p>
          <a:p>
            <a:pPr>
              <a:buFont typeface="Arial" pitchFamily="34" charset="0"/>
              <a:buNone/>
            </a:pPr>
            <a:endParaRPr lang="en-CA" baseline="0" dirty="0" smtClean="0"/>
          </a:p>
          <a:p>
            <a:pPr>
              <a:buFont typeface="Arial" pitchFamily="34" charset="0"/>
              <a:buNone/>
            </a:pPr>
            <a:r>
              <a:rPr lang="en-CA" baseline="0" dirty="0" smtClean="0"/>
              <a:t>Key performance measures and indicators include:</a:t>
            </a:r>
          </a:p>
          <a:p>
            <a:pPr marL="465155" lvl="2" defTabSz="930311">
              <a:buFont typeface="Arial" pitchFamily="34" charset="0"/>
              <a:buChar char="•"/>
              <a:defRPr/>
            </a:pPr>
            <a:r>
              <a:rPr lang="en-CA" dirty="0" smtClean="0"/>
              <a:t>Compliance with applicable federal, provincial, and local forestry and related social and environmental laws and regulations</a:t>
            </a:r>
          </a:p>
          <a:p>
            <a:pPr marL="465155" lvl="2" defTabSz="930311">
              <a:buFont typeface="Arial" pitchFamily="34" charset="0"/>
              <a:buChar char="•"/>
              <a:defRPr/>
            </a:pPr>
            <a:r>
              <a:rPr lang="en-CA" dirty="0" smtClean="0"/>
              <a:t>Compliance with all social laws at the federal, provincial and local levels</a:t>
            </a:r>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24</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defTabSz="930311">
              <a:defRPr/>
            </a:pPr>
            <a:r>
              <a:rPr lang="en-CA" dirty="0" smtClean="0"/>
              <a:t>Objective 15 - Forest Research, Science and Technology: To support forestry research, science and technology upon which sustainable forest management decisions are based</a:t>
            </a:r>
          </a:p>
          <a:p>
            <a:pPr>
              <a:buFont typeface="Arial" pitchFamily="34" charset="0"/>
              <a:buNone/>
            </a:pPr>
            <a:endParaRPr lang="en-CA" baseline="0" dirty="0" smtClean="0"/>
          </a:p>
          <a:p>
            <a:pPr>
              <a:buFont typeface="Arial" pitchFamily="34" charset="0"/>
              <a:buNone/>
            </a:pPr>
            <a:r>
              <a:rPr lang="en-CA" baseline="0" dirty="0" smtClean="0"/>
              <a:t>Key performance measures and indicators include:</a:t>
            </a:r>
          </a:p>
          <a:p>
            <a:pPr marL="465155" lvl="2" defTabSz="930311">
              <a:buFont typeface="Arial" pitchFamily="34" charset="0"/>
              <a:buChar char="•"/>
              <a:defRPr/>
            </a:pPr>
            <a:r>
              <a:rPr lang="en-CA" dirty="0" smtClean="0"/>
              <a:t>In partnerships or individually  provide support and/or funding for research to improve forest heath, productivity, and sustainable management of forest resources and the environmental benefits and performance of forest products</a:t>
            </a:r>
          </a:p>
          <a:p>
            <a:pPr marL="465155" lvl="2" defTabSz="930311">
              <a:buFont typeface="Arial" pitchFamily="34" charset="0"/>
              <a:buChar char="•"/>
              <a:defRPr/>
            </a:pPr>
            <a:r>
              <a:rPr lang="en-CA" dirty="0" smtClean="0"/>
              <a:t>Individually and/or through cooperative efforts develop or use provincial or regional analyses in support of sustainable forest management</a:t>
            </a:r>
          </a:p>
          <a:p>
            <a:pPr marL="465155" lvl="2" defTabSz="930311">
              <a:buFont typeface="Arial" pitchFamily="34" charset="0"/>
              <a:buChar char="•"/>
              <a:defRPr/>
            </a:pPr>
            <a:r>
              <a:rPr lang="en-CA" dirty="0" smtClean="0"/>
              <a:t>Individually and/or through cooperative efforts broaden the awareness of climate change impacts on forests, wildlife and biological diversity</a:t>
            </a:r>
          </a:p>
          <a:p>
            <a:pPr>
              <a:buFont typeface="Arial" pitchFamily="34" charset="0"/>
              <a:buNone/>
            </a:pPr>
            <a:endParaRPr lang="en-CA" baseline="0" dirty="0" smtClean="0"/>
          </a:p>
          <a:p>
            <a:pPr>
              <a:buFont typeface="Arial" pitchFamily="34" charset="0"/>
              <a:buNone/>
            </a:pPr>
            <a:r>
              <a:rPr lang="en-CA" baseline="0" dirty="0" smtClean="0"/>
              <a:t>Research areas can include:</a:t>
            </a:r>
          </a:p>
          <a:p>
            <a:pPr lvl="1">
              <a:buFont typeface="Arial" pitchFamily="34" charset="0"/>
              <a:buChar char="•"/>
            </a:pPr>
            <a:r>
              <a:rPr lang="en-CA" baseline="0" dirty="0" smtClean="0"/>
              <a:t>Forest health</a:t>
            </a:r>
          </a:p>
          <a:p>
            <a:pPr lvl="1">
              <a:buFont typeface="Arial" pitchFamily="34" charset="0"/>
              <a:buChar char="•"/>
            </a:pPr>
            <a:r>
              <a:rPr lang="en-CA" baseline="0" dirty="0" smtClean="0"/>
              <a:t>Ecosystem function</a:t>
            </a:r>
          </a:p>
          <a:p>
            <a:pPr lvl="1">
              <a:buFont typeface="Arial" pitchFamily="34" charset="0"/>
              <a:buChar char="•"/>
            </a:pPr>
            <a:r>
              <a:rPr lang="en-CA" baseline="0" dirty="0" smtClean="0"/>
              <a:t>Water quality and function</a:t>
            </a:r>
          </a:p>
          <a:p>
            <a:pPr lvl="1">
              <a:buFont typeface="Arial" pitchFamily="34" charset="0"/>
              <a:buChar char="•"/>
            </a:pPr>
            <a:r>
              <a:rPr lang="en-CA" baseline="0" dirty="0" smtClean="0"/>
              <a:t>Wildlife management at stand and landscape level</a:t>
            </a:r>
          </a:p>
          <a:p>
            <a:pPr lvl="1">
              <a:buFont typeface="Arial" pitchFamily="34" charset="0"/>
              <a:buChar char="•"/>
            </a:pPr>
            <a:r>
              <a:rPr lang="en-CA" baseline="0" dirty="0" smtClean="0"/>
              <a:t>Forest and soil productivity</a:t>
            </a:r>
          </a:p>
          <a:p>
            <a:pPr lvl="1">
              <a:buFont typeface="Arial" pitchFamily="34" charset="0"/>
              <a:buChar char="•"/>
            </a:pPr>
            <a:r>
              <a:rPr lang="en-CA" baseline="0" dirty="0" smtClean="0"/>
              <a:t>Sustainable forest management</a:t>
            </a:r>
          </a:p>
          <a:p>
            <a:pPr lvl="1">
              <a:buFont typeface="Arial" pitchFamily="34" charset="0"/>
              <a:buChar char="•"/>
            </a:pPr>
            <a:r>
              <a:rPr lang="en-CA" baseline="0" dirty="0" smtClean="0"/>
              <a:t>Environmental benefits and performance of forest products</a:t>
            </a:r>
          </a:p>
          <a:p>
            <a:pPr lvl="1">
              <a:buFont typeface="Arial" pitchFamily="34" charset="0"/>
              <a:buChar char="•"/>
            </a:pPr>
            <a:r>
              <a:rPr lang="en-CA" baseline="0" dirty="0" smtClean="0"/>
              <a:t>Ecological impacts of </a:t>
            </a:r>
            <a:r>
              <a:rPr lang="en-CA" baseline="0" dirty="0" err="1" smtClean="0"/>
              <a:t>bioenergy</a:t>
            </a:r>
            <a:r>
              <a:rPr lang="en-CA" baseline="0" dirty="0" smtClean="0"/>
              <a:t> feedstock harvesting</a:t>
            </a:r>
          </a:p>
          <a:p>
            <a:pPr lvl="1">
              <a:buFont typeface="Arial" pitchFamily="34" charset="0"/>
              <a:buChar char="•"/>
            </a:pPr>
            <a:r>
              <a:rPr lang="en-CA" baseline="0" dirty="0" smtClean="0"/>
              <a:t>Forest operation and/or energy efficiencies</a:t>
            </a:r>
          </a:p>
          <a:p>
            <a:pPr marL="465155" lvl="2" defTabSz="930311">
              <a:buFont typeface="Arial" pitchFamily="34" charset="0"/>
              <a:buChar char="•"/>
              <a:defRPr/>
            </a:pPr>
            <a:r>
              <a:rPr lang="en-CA" sz="1600" dirty="0" smtClean="0"/>
              <a:t>Research related to climate change and its impacts on the forests, wildlife and/or ecosystems</a:t>
            </a:r>
          </a:p>
          <a:p>
            <a:pPr marL="465155" lvl="2" defTabSz="930311">
              <a:buFont typeface="Arial" pitchFamily="34" charset="0"/>
              <a:buChar char="•"/>
              <a:defRPr/>
            </a:pPr>
            <a:r>
              <a:rPr lang="en-CA" sz="1600" dirty="0" smtClean="0"/>
              <a:t>Research into genetically engineered trees via biotechnology is allowed as long as research adheres to all applicable federal, provincial regulations and international protocols</a:t>
            </a:r>
          </a:p>
          <a:p>
            <a:pPr marL="0" lvl="1" defTabSz="930311">
              <a:buFont typeface="Arial" pitchFamily="34" charset="0"/>
              <a:buChar char="•"/>
              <a:defRPr/>
            </a:pPr>
            <a:endParaRPr lang="en-CA" dirty="0" smtClean="0"/>
          </a:p>
          <a:p>
            <a:pPr>
              <a:buFont typeface="Arial" pitchFamily="34" charset="0"/>
              <a:buChar char="•"/>
            </a:pPr>
            <a:endParaRPr lang="en-CA" baseline="0" dirty="0" smtClean="0"/>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25</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Font typeface="Arial" pitchFamily="34" charset="0"/>
              <a:buNone/>
            </a:pPr>
            <a:r>
              <a:rPr lang="en-CA" dirty="0" smtClean="0"/>
              <a:t>Objective 16 - Training and Education: To improve the implementation of sustainable forestry practices through appropriate training and education programs</a:t>
            </a:r>
            <a:endParaRPr lang="en-CA" baseline="0" dirty="0" smtClean="0"/>
          </a:p>
          <a:p>
            <a:pPr>
              <a:buFont typeface="Arial" pitchFamily="34" charset="0"/>
              <a:buNone/>
            </a:pPr>
            <a:endParaRPr lang="en-CA" baseline="0" dirty="0" smtClean="0"/>
          </a:p>
          <a:p>
            <a:pPr>
              <a:buFont typeface="Arial" pitchFamily="34" charset="0"/>
              <a:buNone/>
            </a:pPr>
            <a:r>
              <a:rPr lang="en-CA" baseline="0" dirty="0" smtClean="0"/>
              <a:t>Key performance measures and indicators include:</a:t>
            </a:r>
          </a:p>
          <a:p>
            <a:pPr marL="465155" lvl="2" defTabSz="930311">
              <a:buFont typeface="Arial" pitchFamily="34" charset="0"/>
              <a:buChar char="•"/>
              <a:defRPr/>
            </a:pPr>
            <a:r>
              <a:rPr lang="en-CA" dirty="0" smtClean="0"/>
              <a:t>Require appropriate training  of personnel and contractors so they can meet responsibilities of the SFI Standard</a:t>
            </a:r>
          </a:p>
          <a:p>
            <a:pPr marL="465155" lvl="2" defTabSz="930311">
              <a:buFont typeface="Arial" pitchFamily="34" charset="0"/>
              <a:buChar char="•"/>
              <a:defRPr/>
            </a:pPr>
            <a:r>
              <a:rPr lang="en-CA" dirty="0" smtClean="0"/>
              <a:t>Individually or cooperatively work to foster improvement in professionalism of wood producers</a:t>
            </a:r>
          </a:p>
          <a:p>
            <a:pPr marL="0" lvl="1" defTabSz="930311">
              <a:buFont typeface="Arial" pitchFamily="34" charset="0"/>
              <a:buChar char="•"/>
              <a:defRPr/>
            </a:pPr>
            <a:endParaRPr lang="en-CA" sz="1600" dirty="0" smtClean="0"/>
          </a:p>
          <a:p>
            <a:pPr>
              <a:buFont typeface="Arial" pitchFamily="34" charset="0"/>
              <a:buNone/>
            </a:pPr>
            <a:r>
              <a:rPr lang="en-CA" baseline="0" dirty="0" smtClean="0"/>
              <a:t>Achievement accomplished through:</a:t>
            </a:r>
          </a:p>
          <a:p>
            <a:pPr lvl="1">
              <a:buFont typeface="Arial" pitchFamily="34" charset="0"/>
              <a:buChar char="•"/>
            </a:pPr>
            <a:r>
              <a:rPr lang="en-CA" dirty="0" smtClean="0"/>
              <a:t>Written statement that participant will adhere to SFI standard</a:t>
            </a:r>
          </a:p>
          <a:p>
            <a:pPr lvl="1">
              <a:buFont typeface="Arial" pitchFamily="34" charset="0"/>
              <a:buChar char="•"/>
            </a:pPr>
            <a:r>
              <a:rPr lang="en-CA" dirty="0" smtClean="0"/>
              <a:t>Assignments of roles and responsibilities; see your local Roles and Responsibility matrix</a:t>
            </a:r>
          </a:p>
          <a:p>
            <a:pPr lvl="1">
              <a:buFont typeface="Arial" pitchFamily="34" charset="0"/>
              <a:buChar char="•"/>
            </a:pPr>
            <a:r>
              <a:rPr lang="en-CA" dirty="0" smtClean="0"/>
              <a:t>Education and training sufficient to an individuals roles and responsibilities</a:t>
            </a:r>
          </a:p>
          <a:p>
            <a:pPr lvl="1">
              <a:buFont typeface="Arial" pitchFamily="34" charset="0"/>
              <a:buChar char="•"/>
            </a:pPr>
            <a:r>
              <a:rPr lang="en-CA" dirty="0" smtClean="0"/>
              <a:t>Program for the use of certified logging professionals (where available) and qualified logging professionals</a:t>
            </a:r>
          </a:p>
          <a:p>
            <a:pPr lvl="1">
              <a:buFont typeface="Arial" pitchFamily="34" charset="0"/>
              <a:buChar char="•"/>
            </a:pPr>
            <a:r>
              <a:rPr lang="en-CA" dirty="0" smtClean="0"/>
              <a:t>Training in BMPs and other measures to sustainably manage forest resources, aesthetic management techniques applied, and adherence to site specific logging plans</a:t>
            </a:r>
          </a:p>
          <a:p>
            <a:pPr lvl="1">
              <a:buFont typeface="Arial" pitchFamily="34" charset="0"/>
              <a:buChar char="•"/>
            </a:pPr>
            <a:r>
              <a:rPr lang="en-CA" dirty="0" smtClean="0"/>
              <a:t>Training in logger safety</a:t>
            </a:r>
          </a:p>
          <a:p>
            <a:pPr>
              <a:buFont typeface="Arial" pitchFamily="34" charset="0"/>
              <a:buChar char="•"/>
            </a:pPr>
            <a:endParaRPr lang="en-CA" baseline="0" dirty="0" smtClean="0"/>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26</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defTabSz="930311">
              <a:defRPr/>
            </a:pPr>
            <a:r>
              <a:rPr lang="en-CA" dirty="0" smtClean="0"/>
              <a:t>Objective 17 - Community Involvement in the Practice of Sustainable Forestry: To broaden the practice of sustainable forestry by encouraging the public and forestry community to participate in commitment to sustainable forestry, and publicly report progress</a:t>
            </a:r>
          </a:p>
          <a:p>
            <a:pPr>
              <a:buFont typeface="Arial" pitchFamily="34" charset="0"/>
              <a:buNone/>
            </a:pPr>
            <a:endParaRPr lang="en-CA" dirty="0" smtClean="0"/>
          </a:p>
          <a:p>
            <a:pPr>
              <a:buFont typeface="Arial" pitchFamily="34" charset="0"/>
              <a:buNone/>
            </a:pPr>
            <a:r>
              <a:rPr lang="en-CA" dirty="0" smtClean="0"/>
              <a:t>Key performance measures and indicators include:</a:t>
            </a:r>
          </a:p>
          <a:p>
            <a:pPr marL="465155" lvl="2" defTabSz="930311">
              <a:buFont typeface="Arial" pitchFamily="34" charset="0"/>
              <a:buChar char="•"/>
              <a:defRPr/>
            </a:pPr>
            <a:r>
              <a:rPr lang="en-CA" dirty="0" smtClean="0"/>
              <a:t>Support  and promote efforts with the full range of individuals, groups and professional organizations involved in forest management  to adhere to the principles of sustainable forest management practices</a:t>
            </a:r>
          </a:p>
          <a:p>
            <a:pPr marL="465155" lvl="2" defTabSz="930311">
              <a:buFont typeface="Arial" pitchFamily="34" charset="0"/>
              <a:buChar char="•"/>
              <a:defRPr/>
            </a:pPr>
            <a:r>
              <a:rPr lang="en-CA" dirty="0" smtClean="0"/>
              <a:t>Support and promote mechanisms for public outreach, education, and involvement related to sustainable forest management</a:t>
            </a:r>
          </a:p>
          <a:p>
            <a:pPr marL="465155" lvl="2" defTabSz="930311">
              <a:buFont typeface="Arial" pitchFamily="34" charset="0"/>
              <a:buChar char="•"/>
              <a:defRPr/>
            </a:pPr>
            <a:r>
              <a:rPr lang="en-CA" dirty="0" smtClean="0"/>
              <a:t>Establish procedures to address concerns raised by individuals, groups or organizations, or other program participants, regarding practices that appear not to adhere to the SFI commitments/obligations</a:t>
            </a:r>
          </a:p>
          <a:p>
            <a:pPr marL="0" lvl="1" defTabSz="930311">
              <a:buFont typeface="Arial" pitchFamily="34" charset="0"/>
              <a:buChar char="•"/>
              <a:defRPr/>
            </a:pPr>
            <a:endParaRPr lang="en-CA" sz="1600" dirty="0" smtClean="0"/>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27</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defTabSz="930311">
              <a:defRPr/>
            </a:pPr>
            <a:r>
              <a:rPr lang="en-CA" dirty="0" smtClean="0"/>
              <a:t>Objective 18 - Public Land Management Responsibilities: To promote and implement sustainable forest management on </a:t>
            </a:r>
            <a:r>
              <a:rPr lang="en-CA" i="1" dirty="0" smtClean="0"/>
              <a:t>public</a:t>
            </a:r>
            <a:r>
              <a:rPr lang="en-CA" dirty="0" smtClean="0"/>
              <a:t> lands</a:t>
            </a:r>
          </a:p>
          <a:p>
            <a:pPr>
              <a:buFont typeface="Arial" pitchFamily="34" charset="0"/>
              <a:buNone/>
            </a:pPr>
            <a:endParaRPr lang="en-CA" dirty="0" smtClean="0"/>
          </a:p>
          <a:p>
            <a:pPr>
              <a:buFont typeface="Arial" pitchFamily="34" charset="0"/>
              <a:buNone/>
            </a:pPr>
            <a:r>
              <a:rPr lang="en-CA" dirty="0" smtClean="0"/>
              <a:t>Key performance measures and indicators include:</a:t>
            </a:r>
          </a:p>
          <a:p>
            <a:pPr marL="465155" lvl="2" defTabSz="930311">
              <a:buFont typeface="Arial" pitchFamily="34" charset="0"/>
              <a:buChar char="•"/>
              <a:defRPr/>
            </a:pPr>
            <a:r>
              <a:rPr lang="en-CA" dirty="0" smtClean="0"/>
              <a:t>Program participants who manage public forest lands shall participate in the development of </a:t>
            </a:r>
            <a:r>
              <a:rPr lang="en-CA" i="1" dirty="0" smtClean="0"/>
              <a:t>public land </a:t>
            </a:r>
            <a:r>
              <a:rPr lang="en-CA" dirty="0" smtClean="0"/>
              <a:t>planning and management processes</a:t>
            </a:r>
          </a:p>
          <a:p>
            <a:pPr marL="465155" lvl="2" defTabSz="930311">
              <a:buFont typeface="Arial" pitchFamily="34" charset="0"/>
              <a:buChar char="•"/>
              <a:defRPr/>
            </a:pPr>
            <a:r>
              <a:rPr lang="en-CA" dirty="0" smtClean="0"/>
              <a:t>Must confer with affected indigenous peoples</a:t>
            </a:r>
          </a:p>
          <a:p>
            <a:pPr marL="0" lvl="1" defTabSz="930311">
              <a:defRPr/>
            </a:pPr>
            <a:endParaRPr lang="en-CA" sz="1600" dirty="0" smtClean="0"/>
          </a:p>
          <a:p>
            <a:pPr>
              <a:buFont typeface="Arial" pitchFamily="34" charset="0"/>
              <a:buNone/>
            </a:pPr>
            <a:r>
              <a:rPr lang="en-CA" dirty="0" smtClean="0"/>
              <a:t>Requires:</a:t>
            </a:r>
          </a:p>
          <a:p>
            <a:pPr lvl="1">
              <a:buFont typeface="Arial" pitchFamily="34" charset="0"/>
              <a:buChar char="•"/>
            </a:pPr>
            <a:r>
              <a:rPr lang="en-CA" dirty="0" smtClean="0"/>
              <a:t>appropriate contact with local stakeholders over forest management issues</a:t>
            </a:r>
          </a:p>
          <a:p>
            <a:pPr lvl="1">
              <a:buFont typeface="Arial" pitchFamily="34" charset="0"/>
              <a:buChar char="•"/>
            </a:pPr>
            <a:r>
              <a:rPr lang="en-CA" dirty="0" smtClean="0"/>
              <a:t>appropriate contact with affected indigenous peoples over forest management issues that also includes</a:t>
            </a:r>
          </a:p>
          <a:p>
            <a:pPr lvl="2">
              <a:buFont typeface="Arial" pitchFamily="34" charset="0"/>
              <a:buChar char="•"/>
            </a:pPr>
            <a:r>
              <a:rPr lang="en-CA" dirty="0" smtClean="0"/>
              <a:t> understanding and respecting traditional forest related knowledge</a:t>
            </a:r>
          </a:p>
          <a:p>
            <a:pPr lvl="2">
              <a:buFont typeface="Arial" pitchFamily="34" charset="0"/>
              <a:buChar char="•"/>
            </a:pPr>
            <a:r>
              <a:rPr lang="en-CA" dirty="0" smtClean="0"/>
              <a:t>Identifying and protecting spiritual, historically, or culturally important sites, and</a:t>
            </a:r>
          </a:p>
          <a:p>
            <a:pPr lvl="2">
              <a:buFont typeface="Arial" pitchFamily="34" charset="0"/>
              <a:buChar char="•"/>
            </a:pPr>
            <a:r>
              <a:rPr lang="en-CA" dirty="0" smtClean="0"/>
              <a:t>Addressing the use of non-timber forest products of value to indigenous peoples</a:t>
            </a:r>
          </a:p>
          <a:p>
            <a:pPr>
              <a:buFont typeface="Arial" pitchFamily="34" charset="0"/>
              <a:buChar char="•"/>
            </a:pPr>
            <a:endParaRPr lang="en-CA" dirty="0" smtClean="0"/>
          </a:p>
          <a:p>
            <a:pPr>
              <a:buFont typeface="Arial" pitchFamily="34" charset="0"/>
              <a:buChar char="•"/>
            </a:pPr>
            <a:endParaRPr lang="en-CA" baseline="0" dirty="0" smtClean="0"/>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28</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a:buFont typeface="Arial" pitchFamily="34" charset="0"/>
              <a:buNone/>
            </a:pPr>
            <a:r>
              <a:rPr lang="en-CA" dirty="0" smtClean="0"/>
              <a:t>Objective 19 - Communications and Public Reporting: To broaden the practice of sustainable forestry by documenting progress and opportunities for improvement.</a:t>
            </a:r>
          </a:p>
          <a:p>
            <a:pPr>
              <a:buFont typeface="Arial" pitchFamily="34" charset="0"/>
              <a:buNone/>
            </a:pPr>
            <a:endParaRPr lang="en-CA" dirty="0" smtClean="0"/>
          </a:p>
          <a:p>
            <a:pPr>
              <a:buFont typeface="Arial" pitchFamily="34" charset="0"/>
              <a:buNone/>
            </a:pPr>
            <a:r>
              <a:rPr lang="en-CA" dirty="0" smtClean="0"/>
              <a:t>Key performance measures and indicators include:</a:t>
            </a:r>
          </a:p>
          <a:p>
            <a:pPr lvl="1">
              <a:buFont typeface="Arial" pitchFamily="34" charset="0"/>
              <a:buChar char="•"/>
            </a:pPr>
            <a:r>
              <a:rPr lang="en-CA" dirty="0" smtClean="0"/>
              <a:t>Certified participants will provide a summary audit report prepared by certification body to SFI Inc. when certified, recertified, or after a surveillance audit</a:t>
            </a:r>
          </a:p>
          <a:p>
            <a:pPr lvl="1">
              <a:buFont typeface="Arial" pitchFamily="34" charset="0"/>
              <a:buChar char="•"/>
            </a:pPr>
            <a:r>
              <a:rPr lang="en-CA" dirty="0" smtClean="0"/>
              <a:t>Provide annual report to SFI Inc on conformance with the SFI Standard</a:t>
            </a:r>
            <a:endParaRPr lang="en-CA" sz="900" dirty="0" smtClean="0"/>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29</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defTabSz="930311">
              <a:defRPr/>
            </a:pPr>
            <a:r>
              <a:rPr lang="en-CA" dirty="0" smtClean="0"/>
              <a:t>Objective 20 - Management Review and Continual Improvement: To promote continual improvement in the practice of sustainable forestry, and to monitor, measure, and report performance in achieving the commitment to sustainable forestry</a:t>
            </a:r>
            <a:endParaRPr lang="en-CA" sz="900" dirty="0" smtClean="0"/>
          </a:p>
          <a:p>
            <a:pPr defTabSz="930311">
              <a:defRPr/>
            </a:pPr>
            <a:endParaRPr lang="en-CA" dirty="0" smtClean="0"/>
          </a:p>
          <a:p>
            <a:pPr defTabSz="930311">
              <a:defRPr/>
            </a:pPr>
            <a:endParaRPr lang="en-CA" dirty="0" smtClean="0"/>
          </a:p>
          <a:p>
            <a:pPr defTabSz="930311">
              <a:defRPr/>
            </a:pPr>
            <a:r>
              <a:rPr lang="en-CA" dirty="0" smtClean="0"/>
              <a:t>Key performance measures and indicators include:</a:t>
            </a:r>
          </a:p>
          <a:p>
            <a:pPr marL="465155" lvl="1" defTabSz="930311">
              <a:buFont typeface="Arial" pitchFamily="34" charset="0"/>
              <a:buChar char="•"/>
              <a:defRPr/>
            </a:pPr>
            <a:r>
              <a:rPr lang="en-CA" dirty="0" smtClean="0"/>
              <a:t>Effectiveness evaluation program</a:t>
            </a:r>
          </a:p>
          <a:p>
            <a:pPr marL="465155" lvl="1" defTabSz="930311">
              <a:buFont typeface="Arial" pitchFamily="34" charset="0"/>
              <a:buChar char="•"/>
              <a:defRPr/>
            </a:pPr>
            <a:r>
              <a:rPr lang="en-CA" dirty="0" smtClean="0"/>
              <a:t>System for collecting, reviewing and reporting information to management concerning progress in achieving SFI Standard</a:t>
            </a:r>
          </a:p>
          <a:p>
            <a:pPr marL="465155" lvl="1" defTabSz="930311">
              <a:buFont typeface="Arial" pitchFamily="34" charset="0"/>
              <a:buChar char="•"/>
              <a:defRPr/>
            </a:pPr>
            <a:r>
              <a:rPr lang="en-CA" dirty="0" smtClean="0"/>
              <a:t>Annual review of progress by management and determination of necessary changes and improvements for continuous improvement of achieving SFI standard</a:t>
            </a:r>
          </a:p>
          <a:p>
            <a:pPr defTabSz="930311">
              <a:buFont typeface="Arial" pitchFamily="34" charset="0"/>
              <a:buChar char="•"/>
              <a:defRPr/>
            </a:pPr>
            <a:endParaRPr lang="en-CA" dirty="0" smtClean="0"/>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34A36A5E-D849-4AA9-8168-2A198312D70B}" type="slidenum">
              <a:rPr lang="en-CA" smtClean="0">
                <a:latin typeface="Arial" pitchFamily="34" charset="0"/>
                <a:cs typeface="Arial" pitchFamily="34" charset="0"/>
              </a:rPr>
              <a:pPr/>
              <a:t>30</a:t>
            </a:fld>
            <a:endParaRPr lang="en-CA" smtClean="0">
              <a:latin typeface="Arial" pitchFamily="34" charset="0"/>
              <a:cs typeface="Arial" pitchFamily="34" charset="0"/>
            </a:endParaRPr>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custDataLst>
              <p:tags r:id="rId1"/>
            </p:custDataLst>
          </p:nvPr>
        </p:nvSpPr>
        <p:spPr>
          <a:noFill/>
          <a:ln/>
        </p:spPr>
        <p:txBody>
          <a:bodyPr/>
          <a:lstStyle/>
          <a:p>
            <a:pPr eaLnBrk="1" hangingPunct="1"/>
            <a:r>
              <a:rPr lang="en-CA" dirty="0" smtClean="0">
                <a:latin typeface="Arial" pitchFamily="34" charset="0"/>
                <a:cs typeface="Arial" pitchFamily="34" charset="0"/>
              </a:rPr>
              <a:t>In this section you will learn about the BCTS Best Management Practices that are currently available. </a:t>
            </a:r>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31</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CA" dirty="0" smtClean="0">
                <a:latin typeface="Arial" pitchFamily="34" charset="0"/>
                <a:cs typeface="Arial" pitchFamily="34" charset="0"/>
              </a:rPr>
              <a:t>BCTS is certified to the ISO 14001 Environmental</a:t>
            </a:r>
            <a:r>
              <a:rPr lang="en-CA" baseline="0" dirty="0" smtClean="0">
                <a:latin typeface="Arial" pitchFamily="34" charset="0"/>
                <a:cs typeface="Arial" pitchFamily="34" charset="0"/>
              </a:rPr>
              <a:t> Management System (EMS) Standard. The EMS acts as the primary mechanism used to ensure the BCTS Sustainable Forest Management Plan will be successfully implemented, monitored and measured.</a:t>
            </a:r>
          </a:p>
          <a:p>
            <a:pPr eaLnBrk="1" hangingPunct="1"/>
            <a:endParaRPr lang="en-CA" baseline="0" dirty="0" smtClean="0">
              <a:latin typeface="Arial" pitchFamily="34" charset="0"/>
              <a:cs typeface="Arial" pitchFamily="34" charset="0"/>
            </a:endParaRPr>
          </a:p>
          <a:p>
            <a:pPr eaLnBrk="1" hangingPunct="1"/>
            <a:r>
              <a:rPr lang="en-CA" baseline="0" dirty="0" smtClean="0">
                <a:latin typeface="Arial" pitchFamily="34" charset="0"/>
                <a:cs typeface="Arial" pitchFamily="34" charset="0"/>
              </a:rPr>
              <a:t>Operational controls for the EMS include:</a:t>
            </a:r>
          </a:p>
          <a:p>
            <a:pPr eaLnBrk="1" hangingPunct="1">
              <a:spcBef>
                <a:spcPct val="50000"/>
              </a:spcBef>
              <a:buClr>
                <a:schemeClr val="tx1"/>
              </a:buClr>
              <a:buFont typeface="Arial" pitchFamily="34" charset="0"/>
              <a:buChar char="•"/>
              <a:tabLst>
                <a:tab pos="517525" algn="l"/>
              </a:tabLst>
            </a:pPr>
            <a:r>
              <a:rPr lang="en-CA" sz="1200" dirty="0" smtClean="0"/>
              <a:t>Environmental Operating Procedures (EOPs)</a:t>
            </a:r>
          </a:p>
          <a:p>
            <a:pPr eaLnBrk="1" hangingPunct="1">
              <a:spcBef>
                <a:spcPct val="50000"/>
              </a:spcBef>
              <a:buClr>
                <a:schemeClr val="tx1"/>
              </a:buClr>
              <a:buFont typeface="Arial" pitchFamily="34" charset="0"/>
              <a:buChar char="•"/>
              <a:tabLst>
                <a:tab pos="517525" algn="l"/>
              </a:tabLst>
            </a:pPr>
            <a:r>
              <a:rPr lang="en-CA" sz="1200" dirty="0" smtClean="0"/>
              <a:t>Environmental Field Procedures (EFPs)</a:t>
            </a:r>
          </a:p>
          <a:p>
            <a:pPr eaLnBrk="1" hangingPunct="1">
              <a:spcBef>
                <a:spcPct val="50000"/>
              </a:spcBef>
              <a:buClr>
                <a:schemeClr val="tx1"/>
              </a:buClr>
              <a:buFont typeface="Arial" pitchFamily="34" charset="0"/>
              <a:buChar char="•"/>
              <a:tabLst>
                <a:tab pos="517525" algn="l"/>
              </a:tabLst>
            </a:pPr>
            <a:r>
              <a:rPr lang="en-CA" sz="1200" dirty="0" smtClean="0"/>
              <a:t>Forms and Checklists</a:t>
            </a:r>
          </a:p>
          <a:p>
            <a:pPr eaLnBrk="1" hangingPunct="1">
              <a:spcBef>
                <a:spcPct val="50000"/>
              </a:spcBef>
              <a:buClr>
                <a:schemeClr val="tx1"/>
              </a:buClr>
              <a:buFont typeface="Arial" pitchFamily="34" charset="0"/>
              <a:buChar char="•"/>
              <a:tabLst>
                <a:tab pos="517525" algn="l"/>
              </a:tabLst>
            </a:pPr>
            <a:r>
              <a:rPr lang="en-CA" sz="1200" dirty="0" smtClean="0"/>
              <a:t>Environmental Emergency Response Plans (</a:t>
            </a:r>
            <a:r>
              <a:rPr lang="en-CA" sz="1200" dirty="0" err="1" smtClean="0"/>
              <a:t>eERPs</a:t>
            </a:r>
            <a:r>
              <a:rPr lang="en-CA" sz="1200" dirty="0" smtClean="0"/>
              <a:t>)</a:t>
            </a:r>
          </a:p>
          <a:p>
            <a:pPr eaLnBrk="1" hangingPunct="1">
              <a:spcBef>
                <a:spcPct val="50000"/>
              </a:spcBef>
              <a:buClr>
                <a:schemeClr val="tx1"/>
              </a:buClr>
              <a:buFont typeface="Arial" pitchFamily="34" charset="0"/>
              <a:buChar char="•"/>
              <a:tabLst>
                <a:tab pos="517525" algn="l"/>
              </a:tabLst>
            </a:pPr>
            <a:r>
              <a:rPr lang="en-CA" sz="1200" dirty="0" smtClean="0"/>
              <a:t>Local Operational Controls</a:t>
            </a:r>
          </a:p>
          <a:p>
            <a:pPr eaLnBrk="1" hangingPunct="1">
              <a:buFont typeface="Arial" pitchFamily="34" charset="0"/>
              <a:buChar char="•"/>
            </a:pPr>
            <a:endParaRPr lang="en-CA" dirty="0" smtClean="0">
              <a:latin typeface="Arial" pitchFamily="34" charset="0"/>
              <a:cs typeface="Arial" pitchFamily="34" charset="0"/>
            </a:endParaRPr>
          </a:p>
          <a:p>
            <a:pPr eaLnBrk="1" hangingPunct="1">
              <a:buFont typeface="Arial" pitchFamily="34" charset="0"/>
              <a:buNone/>
            </a:pPr>
            <a:r>
              <a:rPr lang="en-CA" dirty="0" smtClean="0">
                <a:latin typeface="Arial" pitchFamily="34" charset="0"/>
                <a:cs typeface="Arial" pitchFamily="34" charset="0"/>
              </a:rPr>
              <a:t>Adherence to the EOP’s and EFP’s will ensure that activities are conducted</a:t>
            </a:r>
            <a:r>
              <a:rPr lang="en-CA" baseline="0" dirty="0" smtClean="0">
                <a:latin typeface="Arial" pitchFamily="34" charset="0"/>
                <a:cs typeface="Arial" pitchFamily="34" charset="0"/>
              </a:rPr>
              <a:t> in a manner that is consistent with the BCTS Environmental Policy and the SFI Standard and that Best Management Practices are being followed.</a:t>
            </a:r>
          </a:p>
          <a:p>
            <a:pPr eaLnBrk="1" hangingPunct="1">
              <a:buFont typeface="Arial" pitchFamily="34" charset="0"/>
              <a:buChar char="•"/>
            </a:pPr>
            <a:endParaRPr lang="en-CA" dirty="0" smtClean="0">
              <a:latin typeface="Arial" pitchFamily="34" charset="0"/>
              <a:cs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32</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buFont typeface="Arial" pitchFamily="34" charset="0"/>
              <a:buNone/>
            </a:pPr>
            <a:endParaRPr lang="en-CA" baseline="0" dirty="0" smtClean="0">
              <a:latin typeface="Arial" pitchFamily="34" charset="0"/>
              <a:cs typeface="Arial" pitchFamily="34" charset="0"/>
            </a:endParaRPr>
          </a:p>
          <a:p>
            <a:pPr eaLnBrk="1" hangingPunct="1">
              <a:buFont typeface="Arial" pitchFamily="34" charset="0"/>
              <a:buNone/>
            </a:pPr>
            <a:r>
              <a:rPr lang="en-CA" baseline="0" dirty="0" smtClean="0">
                <a:latin typeface="Arial" pitchFamily="34" charset="0"/>
                <a:cs typeface="Arial" pitchFamily="34" charset="0"/>
              </a:rPr>
              <a:t>BCTS has developed EOPs and EFPs that provide workers with Best Management Practices</a:t>
            </a:r>
          </a:p>
          <a:p>
            <a:pPr eaLnBrk="1" hangingPunct="1">
              <a:buFont typeface="Arial" pitchFamily="34" charset="0"/>
              <a:buNone/>
            </a:pPr>
            <a:endParaRPr lang="en-CA" baseline="0" dirty="0" smtClean="0">
              <a:latin typeface="Arial" pitchFamily="34" charset="0"/>
              <a:cs typeface="Arial" pitchFamily="34" charset="0"/>
            </a:endParaRPr>
          </a:p>
          <a:p>
            <a:pPr marL="0" marR="0" indent="0" algn="l" defTabSz="914400" rtl="0" eaLnBrk="1" fontAlgn="base" latinLnBrk="0" hangingPunct="1">
              <a:lnSpc>
                <a:spcPct val="100000"/>
              </a:lnSpc>
              <a:spcBef>
                <a:spcPct val="30000"/>
              </a:spcBef>
              <a:spcAft>
                <a:spcPct val="0"/>
              </a:spcAft>
              <a:buClrTx/>
              <a:buSzTx/>
              <a:buFont typeface="Arial" pitchFamily="34" charset="0"/>
              <a:buNone/>
              <a:tabLst/>
              <a:defRPr/>
            </a:pPr>
            <a:r>
              <a:rPr lang="en-CA" sz="1200" dirty="0" smtClean="0">
                <a:latin typeface="Arial" pitchFamily="34" charset="0"/>
                <a:cs typeface="Arial" pitchFamily="34" charset="0"/>
              </a:rPr>
              <a:t>These EOPs and EFPs can be located on the BCTS EMS Websites that are maintained by the Business Areas </a:t>
            </a:r>
          </a:p>
          <a:p>
            <a:pPr eaLnBrk="1" hangingPunct="1">
              <a:buFont typeface="Arial" pitchFamily="34" charset="0"/>
              <a:buChar char="•"/>
            </a:pPr>
            <a:endParaRPr lang="en-CA" baseline="0" dirty="0" smtClean="0">
              <a:latin typeface="Arial" pitchFamily="34" charset="0"/>
              <a:cs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5AD4DD5-F66A-4EC6-BCDA-94E254DCDC8E}" type="slidenum">
              <a:rPr lang="en-CA" smtClean="0">
                <a:latin typeface="Arial" pitchFamily="34" charset="0"/>
                <a:cs typeface="Arial" pitchFamily="34" charset="0"/>
              </a:rPr>
              <a:pPr/>
              <a:t>33</a:t>
            </a:fld>
            <a:endParaRPr lang="en-CA" smtClean="0">
              <a:latin typeface="Arial" pitchFamily="34" charset="0"/>
              <a:cs typeface="Arial" pitchFamily="34" charset="0"/>
            </a:endParaRP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CA" sz="1200" dirty="0" smtClean="0"/>
              <a:t>In addition to EOPs and EFPs, BCTS</a:t>
            </a:r>
            <a:r>
              <a:rPr lang="en-CA" sz="1200" u="sng" dirty="0" smtClean="0"/>
              <a:t> </a:t>
            </a:r>
            <a:r>
              <a:rPr lang="en-CA" sz="1200" dirty="0" smtClean="0"/>
              <a:t>Business Areas (BAs) have developed Best Management Practices that apply locally. For a complete list of BCTS Provincial and local EMS and SFM-related BMPs, see the BCTS BA Certification web pages </a:t>
            </a:r>
            <a:endParaRPr lang="en-CA" dirty="0" smtClean="0">
              <a:solidFill>
                <a:srgbClr val="FF0000"/>
              </a:solidFill>
              <a:latin typeface="Arial" pitchFamily="34" charset="0"/>
              <a:cs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749B2BEC-78F9-4A61-815F-EEBF35C1576A}" type="slidenum">
              <a:rPr lang="en-CA" smtClean="0">
                <a:latin typeface="Arial" pitchFamily="34" charset="0"/>
                <a:cs typeface="Arial" pitchFamily="34" charset="0"/>
              </a:rPr>
              <a:pPr/>
              <a:t>34</a:t>
            </a:fld>
            <a:endParaRPr lang="en-CA" smtClean="0">
              <a:latin typeface="Arial" pitchFamily="34" charset="0"/>
              <a:cs typeface="Arial" pitchFamily="34" charset="0"/>
            </a:endParaRPr>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custDataLst>
              <p:tags r:id="rId1"/>
            </p:custDataLst>
          </p:nvPr>
        </p:nvSpPr>
        <p:spPr>
          <a:noFill/>
          <a:ln/>
        </p:spPr>
        <p:txBody>
          <a:bodyPr/>
          <a:lstStyle/>
          <a:p>
            <a:pPr eaLnBrk="1" hangingPunct="1"/>
            <a:r>
              <a:rPr lang="en-CA" sz="1300" dirty="0" smtClean="0">
                <a:latin typeface="Arial" pitchFamily="34" charset="0"/>
                <a:cs typeface="Arial" pitchFamily="34" charset="0"/>
              </a:rPr>
              <a:t>One of the significant objectives of the SFI standard is to show continuous improvement throughout all of the aspects of the program. </a:t>
            </a:r>
          </a:p>
          <a:p>
            <a:pPr eaLnBrk="1" hangingPunct="1"/>
            <a:endParaRPr lang="en-CA" sz="1300" dirty="0" smtClean="0">
              <a:latin typeface="Arial" pitchFamily="34" charset="0"/>
              <a:cs typeface="Arial" pitchFamily="34" charset="0"/>
            </a:endParaRPr>
          </a:p>
          <a:p>
            <a:pPr eaLnBrk="1" hangingPunct="1"/>
            <a:r>
              <a:rPr lang="en-CA" sz="1300" dirty="0" smtClean="0">
                <a:latin typeface="Arial" pitchFamily="34" charset="0"/>
                <a:cs typeface="Arial" pitchFamily="34" charset="0"/>
              </a:rPr>
              <a:t>Ongoing training sessions in both the EMS and SFI programs ensure staff, licensees and contractors are kept up to date regarding any developments and/or changes to the standards. This ensures that our forest management activities and the timber we sell will have undergone stringent oversight and will give our clients and customers assurance that they have purchased wood and wood products that have passed the highest standards in the industry. </a:t>
            </a:r>
          </a:p>
          <a:p>
            <a:pPr eaLnBrk="1" hangingPunct="1"/>
            <a:endParaRPr lang="en-CA" dirty="0" smtClean="0">
              <a:latin typeface="Arial" pitchFamily="34" charset="0"/>
              <a:cs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67E63BB1-04FA-4CCC-864D-C5D873D801D5}" type="slidenum">
              <a:rPr lang="en-CA" smtClean="0">
                <a:latin typeface="Arial" pitchFamily="34" charset="0"/>
                <a:cs typeface="Arial" pitchFamily="34" charset="0"/>
              </a:rPr>
              <a:pPr/>
              <a:t>35</a:t>
            </a:fld>
            <a:endParaRPr lang="en-CA" smtClean="0">
              <a:latin typeface="Arial" pitchFamily="34" charset="0"/>
              <a:cs typeface="Arial" pitchFamily="34" charset="0"/>
            </a:endParaRPr>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custDataLst>
              <p:tags r:id="rId1"/>
            </p:custDataLst>
          </p:nvPr>
        </p:nvSpPr>
        <p:spPr>
          <a:noFill/>
          <a:ln/>
        </p:spPr>
        <p:txBody>
          <a:bodyPr/>
          <a:lstStyle/>
          <a:p>
            <a:pPr eaLnBrk="1" hangingPunct="1"/>
            <a:r>
              <a:rPr lang="en-CA" smtClean="0">
                <a:latin typeface="Arial" pitchFamily="34" charset="0"/>
                <a:cs typeface="Arial" pitchFamily="34" charset="0"/>
              </a:rPr>
              <a:t>Congratulations!</a:t>
            </a:r>
          </a:p>
          <a:p>
            <a:pPr eaLnBrk="1" hangingPunct="1"/>
            <a:endParaRPr lang="en-CA" smtClean="0">
              <a:latin typeface="Arial" pitchFamily="34" charset="0"/>
              <a:cs typeface="Arial" pitchFamily="34" charset="0"/>
            </a:endParaRPr>
          </a:p>
          <a:p>
            <a:pPr eaLnBrk="1" hangingPunct="1"/>
            <a:r>
              <a:rPr lang="en-CA" smtClean="0">
                <a:latin typeface="Arial" pitchFamily="34" charset="0"/>
                <a:cs typeface="Arial" pitchFamily="34" charset="0"/>
              </a:rPr>
              <a:t>You have now completed the BCTS Sustainable Forestry Initiative General Awareness Training. Please record this training in your personal file and provide a copy of the record to your supervisor. </a:t>
            </a:r>
          </a:p>
          <a:p>
            <a:pPr eaLnBrk="1" hangingPunct="1"/>
            <a:endParaRPr lang="en-CA" smtClean="0">
              <a:latin typeface="Arial" pitchFamily="34" charset="0"/>
              <a:cs typeface="Arial" pitchFamily="34" charset="0"/>
            </a:endParaRPr>
          </a:p>
          <a:p>
            <a:pPr eaLnBrk="1" hangingPunct="1"/>
            <a:r>
              <a:rPr lang="en-CA" smtClean="0">
                <a:latin typeface="Arial" pitchFamily="34" charset="0"/>
                <a:cs typeface="Arial" pitchFamily="34" charset="0"/>
              </a:rPr>
              <a:t>Thank you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6" name="Rectangle 7"/>
          <p:cNvSpPr>
            <a:spLocks noGrp="1" noChangeArrowheads="1"/>
          </p:cNvSpPr>
          <p:nvPr>
            <p:ph type="sldNum" sz="quarter" idx="12"/>
          </p:nvPr>
        </p:nvSpPr>
        <p:spPr>
          <a:ln/>
        </p:spPr>
        <p:txBody>
          <a:bodyPr/>
          <a:lstStyle>
            <a:lvl1pPr>
              <a:defRPr/>
            </a:lvl1pPr>
          </a:lstStyle>
          <a:p>
            <a:pPr>
              <a:defRPr/>
            </a:pPr>
            <a:fld id="{4B469192-495F-44E7-82AA-03303292CA9A}" type="slidenum">
              <a:rPr lang="en-CA" altLang="en-US"/>
              <a:pPr>
                <a:defRPr/>
              </a:pPr>
              <a:t>‹#›</a:t>
            </a:fld>
            <a:endParaRPr lang="en-CA"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6" name="Rectangle 7"/>
          <p:cNvSpPr>
            <a:spLocks noGrp="1" noChangeArrowheads="1"/>
          </p:cNvSpPr>
          <p:nvPr>
            <p:ph type="sldNum" sz="quarter" idx="12"/>
          </p:nvPr>
        </p:nvSpPr>
        <p:spPr>
          <a:ln/>
        </p:spPr>
        <p:txBody>
          <a:bodyPr/>
          <a:lstStyle>
            <a:lvl1pPr>
              <a:defRPr/>
            </a:lvl1pPr>
          </a:lstStyle>
          <a:p>
            <a:pPr>
              <a:defRPr/>
            </a:pPr>
            <a:fld id="{D69AA1EB-85C8-4112-B5A5-7A60F3FD8787}" type="slidenum">
              <a:rPr lang="en-CA" altLang="en-US"/>
              <a:pPr>
                <a:defRPr/>
              </a:pPr>
              <a:t>‹#›</a:t>
            </a:fld>
            <a:endParaRPr lang="en-CA"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6" name="Rectangle 7"/>
          <p:cNvSpPr>
            <a:spLocks noGrp="1" noChangeArrowheads="1"/>
          </p:cNvSpPr>
          <p:nvPr>
            <p:ph type="sldNum" sz="quarter" idx="12"/>
          </p:nvPr>
        </p:nvSpPr>
        <p:spPr>
          <a:ln/>
        </p:spPr>
        <p:txBody>
          <a:bodyPr/>
          <a:lstStyle>
            <a:lvl1pPr>
              <a:defRPr/>
            </a:lvl1pPr>
          </a:lstStyle>
          <a:p>
            <a:pPr>
              <a:defRPr/>
            </a:pPr>
            <a:fld id="{AB889F38-73EC-4B51-A141-51DA1F64E3BE}" type="slidenum">
              <a:rPr lang="en-CA" altLang="en-US"/>
              <a:pPr>
                <a:defRPr/>
              </a:pPr>
              <a:t>‹#›</a:t>
            </a:fld>
            <a:endParaRPr lang="en-CA"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7" name="Rectangle 7"/>
          <p:cNvSpPr>
            <a:spLocks noGrp="1" noChangeArrowheads="1"/>
          </p:cNvSpPr>
          <p:nvPr>
            <p:ph type="sldNum" sz="quarter" idx="12"/>
          </p:nvPr>
        </p:nvSpPr>
        <p:spPr>
          <a:ln/>
        </p:spPr>
        <p:txBody>
          <a:bodyPr/>
          <a:lstStyle>
            <a:lvl1pPr>
              <a:defRPr/>
            </a:lvl1pPr>
          </a:lstStyle>
          <a:p>
            <a:pPr>
              <a:defRPr/>
            </a:pPr>
            <a:fld id="{7027D140-9EF8-422C-8DFF-AA2EEEF46529}" type="slidenum">
              <a:rPr lang="en-CA" altLang="en-US"/>
              <a:pPr>
                <a:defRPr/>
              </a:pPr>
              <a:t>‹#›</a:t>
            </a:fld>
            <a:endParaRPr lang="en-CA"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9" name="Rectangle 7"/>
          <p:cNvSpPr>
            <a:spLocks noGrp="1" noChangeArrowheads="1"/>
          </p:cNvSpPr>
          <p:nvPr>
            <p:ph type="sldNum" sz="quarter" idx="12"/>
          </p:nvPr>
        </p:nvSpPr>
        <p:spPr>
          <a:ln/>
        </p:spPr>
        <p:txBody>
          <a:bodyPr/>
          <a:lstStyle>
            <a:lvl1pPr>
              <a:defRPr/>
            </a:lvl1pPr>
          </a:lstStyle>
          <a:p>
            <a:pPr>
              <a:defRPr/>
            </a:pPr>
            <a:fld id="{64AF4793-84AC-41E1-9E53-85AAC26BDC6B}" type="slidenum">
              <a:rPr lang="en-CA" altLang="en-US"/>
              <a:pPr>
                <a:defRPr/>
              </a:pPr>
              <a:t>‹#›</a:t>
            </a:fld>
            <a:endParaRPr lang="en-CA"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5" name="Rectangle 7"/>
          <p:cNvSpPr>
            <a:spLocks noGrp="1" noChangeArrowheads="1"/>
          </p:cNvSpPr>
          <p:nvPr>
            <p:ph type="sldNum" sz="quarter" idx="12"/>
          </p:nvPr>
        </p:nvSpPr>
        <p:spPr>
          <a:ln/>
        </p:spPr>
        <p:txBody>
          <a:bodyPr/>
          <a:lstStyle>
            <a:lvl1pPr>
              <a:defRPr/>
            </a:lvl1pPr>
          </a:lstStyle>
          <a:p>
            <a:pPr>
              <a:defRPr/>
            </a:pPr>
            <a:fld id="{C355712F-D937-4587-9DA5-DCB9C817E6E9}" type="slidenum">
              <a:rPr lang="en-CA" altLang="en-US"/>
              <a:pPr>
                <a:defRPr/>
              </a:pPr>
              <a:t>‹#›</a:t>
            </a:fld>
            <a:endParaRPr lang="en-CA"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4" name="Rectangle 7"/>
          <p:cNvSpPr>
            <a:spLocks noGrp="1" noChangeArrowheads="1"/>
          </p:cNvSpPr>
          <p:nvPr>
            <p:ph type="sldNum" sz="quarter" idx="12"/>
          </p:nvPr>
        </p:nvSpPr>
        <p:spPr>
          <a:ln/>
        </p:spPr>
        <p:txBody>
          <a:bodyPr/>
          <a:lstStyle>
            <a:lvl1pPr>
              <a:defRPr/>
            </a:lvl1pPr>
          </a:lstStyle>
          <a:p>
            <a:pPr>
              <a:defRPr/>
            </a:pPr>
            <a:fld id="{161D4F20-7754-405F-8F9B-EDF97A06F49A}" type="slidenum">
              <a:rPr lang="en-CA" altLang="en-US"/>
              <a:pPr>
                <a:defRPr/>
              </a:pPr>
              <a:t>‹#›</a:t>
            </a:fld>
            <a:endParaRPr lang="en-CA"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7" name="Rectangle 7"/>
          <p:cNvSpPr>
            <a:spLocks noGrp="1" noChangeArrowheads="1"/>
          </p:cNvSpPr>
          <p:nvPr>
            <p:ph type="sldNum" sz="quarter" idx="12"/>
          </p:nvPr>
        </p:nvSpPr>
        <p:spPr>
          <a:ln/>
        </p:spPr>
        <p:txBody>
          <a:bodyPr/>
          <a:lstStyle>
            <a:lvl1pPr>
              <a:defRPr/>
            </a:lvl1pPr>
          </a:lstStyle>
          <a:p>
            <a:pPr>
              <a:defRPr/>
            </a:pPr>
            <a:fld id="{A97A9559-1F7A-466C-AC62-C44A6FE324B4}" type="slidenum">
              <a:rPr lang="en-CA" altLang="en-US"/>
              <a:pPr>
                <a:defRPr/>
              </a:pPr>
              <a:t>‹#›</a:t>
            </a:fld>
            <a:endParaRPr lang="en-CA"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7" name="Rectangle 7"/>
          <p:cNvSpPr>
            <a:spLocks noGrp="1" noChangeArrowheads="1"/>
          </p:cNvSpPr>
          <p:nvPr>
            <p:ph type="sldNum" sz="quarter" idx="12"/>
          </p:nvPr>
        </p:nvSpPr>
        <p:spPr>
          <a:ln/>
        </p:spPr>
        <p:txBody>
          <a:bodyPr/>
          <a:lstStyle>
            <a:lvl1pPr>
              <a:defRPr/>
            </a:lvl1pPr>
          </a:lstStyle>
          <a:p>
            <a:pPr>
              <a:defRPr/>
            </a:pPr>
            <a:fld id="{7F3301DC-B9AC-4E27-8D2D-96830D6E7E76}" type="slidenum">
              <a:rPr lang="en-CA" altLang="en-US"/>
              <a:pPr>
                <a:defRPr/>
              </a:pPr>
              <a:t>‹#›</a:t>
            </a:fld>
            <a:endParaRPr lang="en-CA"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6" name="Rectangle 7"/>
          <p:cNvSpPr>
            <a:spLocks noGrp="1" noChangeArrowheads="1"/>
          </p:cNvSpPr>
          <p:nvPr>
            <p:ph type="sldNum" sz="quarter" idx="12"/>
          </p:nvPr>
        </p:nvSpPr>
        <p:spPr>
          <a:ln/>
        </p:spPr>
        <p:txBody>
          <a:bodyPr/>
          <a:lstStyle>
            <a:lvl1pPr>
              <a:defRPr/>
            </a:lvl1pPr>
          </a:lstStyle>
          <a:p>
            <a:pPr>
              <a:defRPr/>
            </a:pPr>
            <a:fld id="{C6F31024-74F3-4A82-AF29-25FE66C1A75D}" type="slidenum">
              <a:rPr lang="en-CA" altLang="en-US"/>
              <a:pPr>
                <a:defRPr/>
              </a:pPr>
              <a:t>‹#›</a:t>
            </a:fld>
            <a:endParaRPr lang="en-CA"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22238"/>
            <a:ext cx="2057400" cy="6008687"/>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22238"/>
            <a:ext cx="6019800" cy="6008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5"/>
          <p:cNvSpPr>
            <a:spLocks noGrp="1" noChangeArrowheads="1"/>
          </p:cNvSpPr>
          <p:nvPr>
            <p:ph type="dt" sz="half" idx="10"/>
          </p:nvPr>
        </p:nvSpPr>
        <p:spPr>
          <a:ln/>
        </p:spPr>
        <p:txBody>
          <a:bodyPr/>
          <a:lstStyle>
            <a:lvl1pPr>
              <a:defRPr/>
            </a:lvl1pPr>
          </a:lstStyle>
          <a:p>
            <a:pPr>
              <a:defRPr/>
            </a:pPr>
            <a:endParaRPr lang="en-CA" alt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CA" altLang="en-US"/>
          </a:p>
        </p:txBody>
      </p:sp>
      <p:sp>
        <p:nvSpPr>
          <p:cNvPr id="6" name="Rectangle 7"/>
          <p:cNvSpPr>
            <a:spLocks noGrp="1" noChangeArrowheads="1"/>
          </p:cNvSpPr>
          <p:nvPr>
            <p:ph type="sldNum" sz="quarter" idx="12"/>
          </p:nvPr>
        </p:nvSpPr>
        <p:spPr>
          <a:ln/>
        </p:spPr>
        <p:txBody>
          <a:bodyPr/>
          <a:lstStyle>
            <a:lvl1pPr>
              <a:defRPr/>
            </a:lvl1pPr>
          </a:lstStyle>
          <a:p>
            <a:pPr>
              <a:defRPr/>
            </a:pPr>
            <a:fld id="{77CDF74A-F77F-4990-A76C-D5D48125C20F}" type="slidenum">
              <a:rPr lang="en-CA" altLang="en-US"/>
              <a:pPr>
                <a:defRPr/>
              </a:pPr>
              <a:t>‹#›</a:t>
            </a:fld>
            <a:endParaRPr lang="en-CA"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FCCEC013-A73D-4A77-B761-6D94B8D7F807}" type="slidenum">
              <a:rPr lang="en-CA"/>
              <a:pPr>
                <a:defRPr/>
              </a:pPr>
              <a:t>‹#›</a:t>
            </a:fld>
            <a:endParaRPr lang="en-CA"/>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32EA1368-7EE8-4BDA-A930-DC63D498E266}" type="slidenum">
              <a:rPr lang="en-CA"/>
              <a:pPr>
                <a:defRPr/>
              </a:pPr>
              <a:t>‹#›</a:t>
            </a:fld>
            <a:endParaRPr lang="en-CA"/>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BCA4965D-CD8F-4FAC-853A-2A665EC19357}" type="slidenum">
              <a:rPr lang="en-CA"/>
              <a:pPr>
                <a:defRPr/>
              </a:pPr>
              <a:t>‹#›</a:t>
            </a:fld>
            <a:endParaRPr lang="en-CA"/>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00B97C26-76B4-4C23-AD82-0EF354260A14}" type="slidenum">
              <a:rPr lang="en-CA"/>
              <a:pPr>
                <a:defRPr/>
              </a:pPr>
              <a:t>‹#›</a:t>
            </a:fld>
            <a:endParaRPr lang="en-CA"/>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CA"/>
          </a:p>
        </p:txBody>
      </p:sp>
      <p:sp>
        <p:nvSpPr>
          <p:cNvPr id="8" name="Rectangle 5"/>
          <p:cNvSpPr>
            <a:spLocks noGrp="1" noChangeArrowheads="1"/>
          </p:cNvSpPr>
          <p:nvPr>
            <p:ph type="ftr" sz="quarter" idx="11"/>
          </p:nvPr>
        </p:nvSpPr>
        <p:spPr>
          <a:ln/>
        </p:spPr>
        <p:txBody>
          <a:bodyPr/>
          <a:lstStyle>
            <a:lvl1pPr>
              <a:defRPr/>
            </a:lvl1pPr>
          </a:lstStyle>
          <a:p>
            <a:pPr>
              <a:defRPr/>
            </a:pPr>
            <a:endParaRPr lang="en-CA"/>
          </a:p>
        </p:txBody>
      </p:sp>
      <p:sp>
        <p:nvSpPr>
          <p:cNvPr id="9" name="Rectangle 6"/>
          <p:cNvSpPr>
            <a:spLocks noGrp="1" noChangeArrowheads="1"/>
          </p:cNvSpPr>
          <p:nvPr>
            <p:ph type="sldNum" sz="quarter" idx="12"/>
          </p:nvPr>
        </p:nvSpPr>
        <p:spPr>
          <a:ln/>
        </p:spPr>
        <p:txBody>
          <a:bodyPr/>
          <a:lstStyle>
            <a:lvl1pPr>
              <a:defRPr/>
            </a:lvl1pPr>
          </a:lstStyle>
          <a:p>
            <a:pPr>
              <a:defRPr/>
            </a:pPr>
            <a:fld id="{D6BA7622-AAEE-435E-A126-CA17CFDADC81}" type="slidenum">
              <a:rPr lang="en-CA"/>
              <a:pPr>
                <a:defRPr/>
              </a:pPr>
              <a:t>‹#›</a:t>
            </a:fld>
            <a:endParaRPr lang="en-CA"/>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CA"/>
          </a:p>
        </p:txBody>
      </p:sp>
      <p:sp>
        <p:nvSpPr>
          <p:cNvPr id="4" name="Rectangle 5"/>
          <p:cNvSpPr>
            <a:spLocks noGrp="1" noChangeArrowheads="1"/>
          </p:cNvSpPr>
          <p:nvPr>
            <p:ph type="ftr" sz="quarter" idx="11"/>
          </p:nvPr>
        </p:nvSpPr>
        <p:spPr>
          <a:ln/>
        </p:spPr>
        <p:txBody>
          <a:bodyPr/>
          <a:lstStyle>
            <a:lvl1pPr>
              <a:defRPr/>
            </a:lvl1pPr>
          </a:lstStyle>
          <a:p>
            <a:pPr>
              <a:defRPr/>
            </a:pPr>
            <a:endParaRPr lang="en-CA"/>
          </a:p>
        </p:txBody>
      </p:sp>
      <p:sp>
        <p:nvSpPr>
          <p:cNvPr id="5" name="Rectangle 6"/>
          <p:cNvSpPr>
            <a:spLocks noGrp="1" noChangeArrowheads="1"/>
          </p:cNvSpPr>
          <p:nvPr>
            <p:ph type="sldNum" sz="quarter" idx="12"/>
          </p:nvPr>
        </p:nvSpPr>
        <p:spPr>
          <a:ln/>
        </p:spPr>
        <p:txBody>
          <a:bodyPr/>
          <a:lstStyle>
            <a:lvl1pPr>
              <a:defRPr/>
            </a:lvl1pPr>
          </a:lstStyle>
          <a:p>
            <a:pPr>
              <a:defRPr/>
            </a:pPr>
            <a:fld id="{23264ED4-6ADE-4184-8DAE-CD34B6472C5A}" type="slidenum">
              <a:rPr lang="en-CA"/>
              <a:pPr>
                <a:defRPr/>
              </a:pPr>
              <a:t>‹#›</a:t>
            </a:fld>
            <a:endParaRPr lang="en-CA"/>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29A59074-900C-49AE-85AE-199DAEDFC651}" type="slidenum">
              <a:rPr lang="en-CA"/>
              <a:pPr>
                <a:defRPr/>
              </a:pPr>
              <a:t>‹#›</a:t>
            </a:fld>
            <a:endParaRPr lang="en-CA"/>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61C8F0ED-B103-48EC-BB24-2A1C90BF1D8B}" type="slidenum">
              <a:rPr lang="en-CA"/>
              <a:pPr>
                <a:defRPr/>
              </a:pPr>
              <a:t>‹#›</a:t>
            </a:fld>
            <a:endParaRPr lang="en-CA"/>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2B5FD2B8-4A6C-48ED-B053-08563C1E3AFF}" type="slidenum">
              <a:rPr lang="en-CA"/>
              <a:pPr>
                <a:defRPr/>
              </a:pPr>
              <a:t>‹#›</a:t>
            </a:fld>
            <a:endParaRPr lang="en-CA"/>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145DBBE1-3D7F-4E70-AAFE-F7702172C5F6}" type="slidenum">
              <a:rPr lang="en-CA"/>
              <a:pPr>
                <a:defRPr/>
              </a:pPr>
              <a:t>‹#›</a:t>
            </a:fld>
            <a:endParaRPr lang="en-CA"/>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7CC1FAC0-6EF8-4271-B91F-0897B063EB23}"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511" name="Rectangle 7"/>
          <p:cNvSpPr>
            <a:spLocks noChangeArrowheads="1"/>
          </p:cNvSpPr>
          <p:nvPr userDrawn="1"/>
        </p:nvSpPr>
        <p:spPr bwMode="auto">
          <a:xfrm>
            <a:off x="0" y="0"/>
            <a:ext cx="9144000" cy="6858000"/>
          </a:xfrm>
          <a:prstGeom prst="rect">
            <a:avLst/>
          </a:prstGeom>
          <a:solidFill>
            <a:srgbClr val="DDDDDD"/>
          </a:solidFill>
          <a:ln w="9525" algn="ctr">
            <a:noFill/>
            <a:miter lim="800000"/>
            <a:headEnd/>
            <a:tailEnd/>
          </a:ln>
          <a:effectLst/>
        </p:spPr>
        <p:txBody>
          <a:bodyPr wrap="none" anchor="ctr"/>
          <a:lstStyle/>
          <a:p>
            <a:pPr>
              <a:defRPr/>
            </a:pPr>
            <a:endParaRPr lang="en-CA">
              <a:latin typeface="Arial" charset="0"/>
              <a:cs typeface="Arial" charset="0"/>
            </a:endParaRPr>
          </a:p>
        </p:txBody>
      </p:sp>
      <p:sp>
        <p:nvSpPr>
          <p:cNvPr id="21512" name="AutoShape 8"/>
          <p:cNvSpPr>
            <a:spLocks noChangeArrowheads="1"/>
          </p:cNvSpPr>
          <p:nvPr userDrawn="1"/>
        </p:nvSpPr>
        <p:spPr bwMode="auto">
          <a:xfrm>
            <a:off x="179388" y="381000"/>
            <a:ext cx="8748712" cy="5943600"/>
          </a:xfrm>
          <a:prstGeom prst="roundRect">
            <a:avLst>
              <a:gd name="adj" fmla="val 5269"/>
            </a:avLst>
          </a:prstGeom>
          <a:solidFill>
            <a:srgbClr val="FFFFFF"/>
          </a:solidFill>
          <a:ln w="9525" algn="ctr">
            <a:solidFill>
              <a:srgbClr val="969696"/>
            </a:solidFill>
            <a:round/>
            <a:headEnd/>
            <a:tailEnd/>
          </a:ln>
          <a:effectLst>
            <a:outerShdw dist="63500" dir="3187806" algn="ctr" rotWithShape="0">
              <a:srgbClr val="808080">
                <a:alpha val="50000"/>
              </a:srgbClr>
            </a:outerShdw>
          </a:effectLst>
        </p:spPr>
        <p:txBody>
          <a:bodyPr wrap="none" anchor="ctr"/>
          <a:lstStyle/>
          <a:p>
            <a:pPr>
              <a:defRPr/>
            </a:pPr>
            <a:endParaRPr lang="en-CA">
              <a:latin typeface="Arial" charset="0"/>
              <a:cs typeface="Arial" charset="0"/>
            </a:endParaRPr>
          </a:p>
        </p:txBody>
      </p:sp>
      <p:sp>
        <p:nvSpPr>
          <p:cNvPr id="21513" name="AutoShape 9" descr="Background"/>
          <p:cNvSpPr>
            <a:spLocks noChangeArrowheads="1"/>
          </p:cNvSpPr>
          <p:nvPr userDrawn="1"/>
        </p:nvSpPr>
        <p:spPr bwMode="auto">
          <a:xfrm>
            <a:off x="304800" y="533400"/>
            <a:ext cx="8534400" cy="5638800"/>
          </a:xfrm>
          <a:prstGeom prst="roundRect">
            <a:avLst>
              <a:gd name="adj" fmla="val 3472"/>
            </a:avLst>
          </a:prstGeom>
          <a:blipFill dpi="0" rotWithShape="1">
            <a:blip r:embed="rId16" cstate="print"/>
            <a:srcRect/>
            <a:stretch>
              <a:fillRect/>
            </a:stretch>
          </a:blipFill>
          <a:ln w="9525">
            <a:noFill/>
            <a:round/>
            <a:headEnd/>
            <a:tailEnd/>
          </a:ln>
          <a:effectLst/>
        </p:spPr>
        <p:txBody>
          <a:bodyPr wrap="none" anchor="ctr"/>
          <a:lstStyle/>
          <a:p>
            <a:pPr>
              <a:defRPr/>
            </a:pPr>
            <a:endParaRPr lang="en-CA">
              <a:latin typeface="Arial" charset="0"/>
              <a:cs typeface="Arial" charset="0"/>
            </a:endParaRPr>
          </a:p>
        </p:txBody>
      </p:sp>
      <p:sp>
        <p:nvSpPr>
          <p:cNvPr id="21514" name="AutoShape 10" descr="Play Button copy"/>
          <p:cNvSpPr>
            <a:spLocks noChangeArrowheads="1"/>
          </p:cNvSpPr>
          <p:nvPr userDrawn="1"/>
        </p:nvSpPr>
        <p:spPr bwMode="auto">
          <a:xfrm>
            <a:off x="838200" y="1600200"/>
            <a:ext cx="2286000" cy="3200400"/>
          </a:xfrm>
          <a:prstGeom prst="roundRect">
            <a:avLst>
              <a:gd name="adj" fmla="val 16667"/>
            </a:avLst>
          </a:prstGeom>
          <a:blipFill dpi="0" rotWithShape="0">
            <a:blip r:embed="rId17" cstate="print"/>
            <a:srcRect/>
            <a:stretch>
              <a:fillRect/>
            </a:stretch>
          </a:blipFill>
          <a:ln w="38100">
            <a:solidFill>
              <a:schemeClr val="bg1"/>
            </a:solidFill>
            <a:round/>
            <a:headEnd/>
            <a:tailEnd/>
          </a:ln>
          <a:effectLst>
            <a:outerShdw dist="53882" dir="2700000" algn="ctr" rotWithShape="0">
              <a:schemeClr val="bg2">
                <a:alpha val="50000"/>
              </a:schemeClr>
            </a:outerShdw>
          </a:effectLst>
        </p:spPr>
        <p:txBody>
          <a:bodyPr wrap="none" anchor="ctr"/>
          <a:lstStyle/>
          <a:p>
            <a:pPr>
              <a:defRPr/>
            </a:pPr>
            <a:endParaRPr lang="en-CA">
              <a:latin typeface="Arial" charset="0"/>
              <a:cs typeface="Arial" charset="0"/>
            </a:endParaRPr>
          </a:p>
        </p:txBody>
      </p:sp>
      <p:sp>
        <p:nvSpPr>
          <p:cNvPr id="21515" name="AutoShape 11" descr="Play Button copy"/>
          <p:cNvSpPr>
            <a:spLocks noChangeArrowheads="1"/>
          </p:cNvSpPr>
          <p:nvPr userDrawn="1"/>
        </p:nvSpPr>
        <p:spPr bwMode="auto">
          <a:xfrm>
            <a:off x="3429000" y="1600200"/>
            <a:ext cx="2286000" cy="3200400"/>
          </a:xfrm>
          <a:prstGeom prst="roundRect">
            <a:avLst>
              <a:gd name="adj" fmla="val 16667"/>
            </a:avLst>
          </a:prstGeom>
          <a:blipFill dpi="0" rotWithShape="0">
            <a:blip r:embed="rId17" cstate="print"/>
            <a:srcRect/>
            <a:stretch>
              <a:fillRect/>
            </a:stretch>
          </a:blipFill>
          <a:ln w="38100">
            <a:solidFill>
              <a:schemeClr val="bg1"/>
            </a:solidFill>
            <a:round/>
            <a:headEnd/>
            <a:tailEnd/>
          </a:ln>
          <a:effectLst>
            <a:outerShdw dist="53882" dir="2700000" algn="ctr" rotWithShape="0">
              <a:schemeClr val="bg2">
                <a:alpha val="50000"/>
              </a:schemeClr>
            </a:outerShdw>
          </a:effectLst>
        </p:spPr>
        <p:txBody>
          <a:bodyPr wrap="none" anchor="ctr"/>
          <a:lstStyle/>
          <a:p>
            <a:pPr>
              <a:defRPr/>
            </a:pPr>
            <a:endParaRPr lang="en-CA">
              <a:latin typeface="Arial" charset="0"/>
              <a:cs typeface="Arial" charset="0"/>
            </a:endParaRPr>
          </a:p>
        </p:txBody>
      </p:sp>
      <p:sp>
        <p:nvSpPr>
          <p:cNvPr id="21516" name="AutoShape 12" descr="Play Button copy"/>
          <p:cNvSpPr>
            <a:spLocks noChangeArrowheads="1"/>
          </p:cNvSpPr>
          <p:nvPr userDrawn="1"/>
        </p:nvSpPr>
        <p:spPr bwMode="auto">
          <a:xfrm>
            <a:off x="5943600" y="1600200"/>
            <a:ext cx="2286000" cy="3200400"/>
          </a:xfrm>
          <a:prstGeom prst="roundRect">
            <a:avLst>
              <a:gd name="adj" fmla="val 16667"/>
            </a:avLst>
          </a:prstGeom>
          <a:blipFill dpi="0" rotWithShape="0">
            <a:blip r:embed="rId17" cstate="print"/>
            <a:srcRect/>
            <a:stretch>
              <a:fillRect/>
            </a:stretch>
          </a:blipFill>
          <a:ln w="38100">
            <a:solidFill>
              <a:schemeClr val="bg1"/>
            </a:solidFill>
            <a:round/>
            <a:headEnd/>
            <a:tailEnd/>
          </a:ln>
          <a:effectLst>
            <a:outerShdw dist="53882" dir="2700000" algn="ctr" rotWithShape="0">
              <a:schemeClr val="bg2">
                <a:alpha val="50000"/>
              </a:schemeClr>
            </a:outerShdw>
          </a:effectLst>
        </p:spPr>
        <p:txBody>
          <a:bodyPr wrap="none" anchor="ctr"/>
          <a:lstStyle/>
          <a:p>
            <a:pPr>
              <a:defRPr/>
            </a:pPr>
            <a:endParaRPr lang="en-CA">
              <a:latin typeface="Arial" charset="0"/>
              <a:cs typeface="Arial" charset="0"/>
            </a:endParaRPr>
          </a:p>
        </p:txBody>
      </p:sp>
      <p:grpSp>
        <p:nvGrpSpPr>
          <p:cNvPr id="1032" name="Group 16"/>
          <p:cNvGrpSpPr>
            <a:grpSpLocks/>
          </p:cNvGrpSpPr>
          <p:nvPr userDrawn="1"/>
        </p:nvGrpSpPr>
        <p:grpSpPr bwMode="auto">
          <a:xfrm>
            <a:off x="6019800" y="5410200"/>
            <a:ext cx="2514600" cy="533400"/>
            <a:chOff x="3792" y="3408"/>
            <a:chExt cx="1584" cy="336"/>
          </a:xfrm>
        </p:grpSpPr>
        <p:sp>
          <p:nvSpPr>
            <p:cNvPr id="21517" name="AutoShape 13"/>
            <p:cNvSpPr>
              <a:spLocks noChangeArrowheads="1"/>
            </p:cNvSpPr>
            <p:nvPr userDrawn="1"/>
          </p:nvSpPr>
          <p:spPr bwMode="auto">
            <a:xfrm>
              <a:off x="3792" y="3408"/>
              <a:ext cx="1584" cy="336"/>
            </a:xfrm>
            <a:prstGeom prst="roundRect">
              <a:avLst>
                <a:gd name="adj" fmla="val 44444"/>
              </a:avLst>
            </a:prstGeom>
            <a:gradFill rotWithShape="1">
              <a:gsLst>
                <a:gs pos="0">
                  <a:schemeClr val="bg1"/>
                </a:gs>
                <a:gs pos="100000">
                  <a:srgbClr val="EAEAEA"/>
                </a:gs>
              </a:gsLst>
              <a:lin ang="5400000" scaled="1"/>
            </a:gradFill>
            <a:ln w="9525">
              <a:solidFill>
                <a:srgbClr val="C0C0C0"/>
              </a:solidFill>
              <a:round/>
              <a:headEnd/>
              <a:tailEnd/>
            </a:ln>
            <a:effectLst/>
          </p:spPr>
          <p:txBody>
            <a:bodyPr wrap="none" anchor="ctr"/>
            <a:lstStyle/>
            <a:p>
              <a:pPr>
                <a:defRPr/>
              </a:pPr>
              <a:endParaRPr lang="en-CA">
                <a:latin typeface="Arial" charset="0"/>
                <a:cs typeface="Arial" charset="0"/>
              </a:endParaRPr>
            </a:p>
          </p:txBody>
        </p:sp>
        <p:sp>
          <p:nvSpPr>
            <p:cNvPr id="21518" name="Text Box 14"/>
            <p:cNvSpPr txBox="1">
              <a:spLocks noChangeArrowheads="1"/>
            </p:cNvSpPr>
            <p:nvPr userDrawn="1"/>
          </p:nvSpPr>
          <p:spPr bwMode="auto">
            <a:xfrm>
              <a:off x="3840" y="3456"/>
              <a:ext cx="1440" cy="231"/>
            </a:xfrm>
            <a:prstGeom prst="rect">
              <a:avLst/>
            </a:prstGeom>
            <a:noFill/>
            <a:ln w="9525">
              <a:noFill/>
              <a:miter lim="800000"/>
              <a:headEnd/>
              <a:tailEnd/>
            </a:ln>
            <a:effectLst/>
          </p:spPr>
          <p:txBody>
            <a:bodyPr>
              <a:spAutoFit/>
            </a:bodyPr>
            <a:lstStyle/>
            <a:p>
              <a:pPr>
                <a:spcBef>
                  <a:spcPct val="50000"/>
                </a:spcBef>
                <a:defRPr/>
              </a:pPr>
              <a:r>
                <a:rPr lang="en-CA" b="1">
                  <a:latin typeface="Arial" charset="0"/>
                  <a:cs typeface="Arial" charset="0"/>
                </a:rPr>
                <a:t>Test What I Know</a:t>
              </a:r>
            </a:p>
          </p:txBody>
        </p:sp>
        <p:pic>
          <p:nvPicPr>
            <p:cNvPr id="1038" name="Picture 15" descr="Play Button 2"/>
            <p:cNvPicPr>
              <a:picLocks noChangeAspect="1" noChangeArrowheads="1"/>
            </p:cNvPicPr>
            <p:nvPr userDrawn="1"/>
          </p:nvPicPr>
          <p:blipFill>
            <a:blip r:embed="rId18" cstate="print"/>
            <a:srcRect l="1894" t="79066" r="85635"/>
            <a:stretch>
              <a:fillRect/>
            </a:stretch>
          </p:blipFill>
          <p:spPr bwMode="auto">
            <a:xfrm>
              <a:off x="5105" y="3456"/>
              <a:ext cx="223" cy="240"/>
            </a:xfrm>
            <a:prstGeom prst="rect">
              <a:avLst/>
            </a:prstGeom>
            <a:noFill/>
            <a:ln w="9525">
              <a:noFill/>
              <a:miter lim="800000"/>
              <a:headEnd/>
              <a:tailEnd/>
            </a:ln>
          </p:spPr>
        </p:pic>
      </p:grpSp>
      <p:pic>
        <p:nvPicPr>
          <p:cNvPr id="1033" name="Picture 17" descr="Play Button 2"/>
          <p:cNvPicPr>
            <a:picLocks noChangeAspect="1" noChangeArrowheads="1"/>
          </p:cNvPicPr>
          <p:nvPr userDrawn="1">
            <p:custDataLst>
              <p:tags r:id="rId13"/>
            </p:custDataLst>
          </p:nvPr>
        </p:nvPicPr>
        <p:blipFill>
          <a:blip r:embed="rId19" cstate="print"/>
          <a:srcRect l="1894" t="77681" r="85635"/>
          <a:stretch>
            <a:fillRect/>
          </a:stretch>
        </p:blipFill>
        <p:spPr bwMode="auto">
          <a:xfrm>
            <a:off x="5232400" y="4267200"/>
            <a:ext cx="330200" cy="381000"/>
          </a:xfrm>
          <a:prstGeom prst="rect">
            <a:avLst/>
          </a:prstGeom>
          <a:noFill/>
          <a:ln w="9525">
            <a:noFill/>
            <a:miter lim="800000"/>
            <a:headEnd/>
            <a:tailEnd/>
          </a:ln>
        </p:spPr>
      </p:pic>
      <p:pic>
        <p:nvPicPr>
          <p:cNvPr id="1034" name="Picture 18" descr="Play Button 2"/>
          <p:cNvPicPr>
            <a:picLocks noChangeAspect="1" noChangeArrowheads="1"/>
          </p:cNvPicPr>
          <p:nvPr userDrawn="1">
            <p:custDataLst>
              <p:tags r:id="rId14"/>
            </p:custDataLst>
          </p:nvPr>
        </p:nvPicPr>
        <p:blipFill>
          <a:blip r:embed="rId19" cstate="print"/>
          <a:srcRect l="1894" t="77681" r="85635"/>
          <a:stretch>
            <a:fillRect/>
          </a:stretch>
        </p:blipFill>
        <p:spPr bwMode="auto">
          <a:xfrm>
            <a:off x="2641600" y="4267200"/>
            <a:ext cx="330200" cy="381000"/>
          </a:xfrm>
          <a:prstGeom prst="rect">
            <a:avLst/>
          </a:prstGeom>
          <a:noFill/>
          <a:ln w="9525">
            <a:noFill/>
            <a:miter lim="800000"/>
            <a:headEnd/>
            <a:tailEnd/>
          </a:ln>
        </p:spPr>
      </p:pic>
      <p:pic>
        <p:nvPicPr>
          <p:cNvPr id="1035" name="Picture 19" descr="Play Button 2"/>
          <p:cNvPicPr>
            <a:picLocks noChangeAspect="1" noChangeArrowheads="1"/>
          </p:cNvPicPr>
          <p:nvPr userDrawn="1">
            <p:custDataLst>
              <p:tags r:id="rId15"/>
            </p:custDataLst>
          </p:nvPr>
        </p:nvPicPr>
        <p:blipFill>
          <a:blip r:embed="rId19" cstate="print"/>
          <a:srcRect l="1894" t="77681" r="85635"/>
          <a:stretch>
            <a:fillRect/>
          </a:stretch>
        </p:blipFill>
        <p:spPr bwMode="auto">
          <a:xfrm>
            <a:off x="7747000" y="4267200"/>
            <a:ext cx="330200" cy="381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ChangeArrowheads="1"/>
          </p:cNvSpPr>
          <p:nvPr userDrawn="1"/>
        </p:nvSpPr>
        <p:spPr bwMode="auto">
          <a:xfrm>
            <a:off x="0" y="0"/>
            <a:ext cx="9144000" cy="6858000"/>
          </a:xfrm>
          <a:prstGeom prst="rect">
            <a:avLst/>
          </a:prstGeom>
          <a:solidFill>
            <a:srgbClr val="DDDDDD"/>
          </a:solidFill>
          <a:ln w="9525" algn="ctr">
            <a:noFill/>
            <a:miter lim="800000"/>
            <a:headEnd/>
            <a:tailEnd/>
          </a:ln>
          <a:effectLst/>
        </p:spPr>
        <p:txBody>
          <a:bodyPr wrap="none" anchor="ctr"/>
          <a:lstStyle/>
          <a:p>
            <a:pPr>
              <a:defRPr/>
            </a:pPr>
            <a:endParaRPr lang="en-CA">
              <a:latin typeface="Arial" charset="0"/>
              <a:cs typeface="Arial" charset="0"/>
            </a:endParaRPr>
          </a:p>
        </p:txBody>
      </p:sp>
      <p:sp>
        <p:nvSpPr>
          <p:cNvPr id="22531" name="AutoShape 3"/>
          <p:cNvSpPr>
            <a:spLocks noChangeArrowheads="1"/>
          </p:cNvSpPr>
          <p:nvPr userDrawn="1"/>
        </p:nvSpPr>
        <p:spPr bwMode="auto">
          <a:xfrm>
            <a:off x="179388" y="381000"/>
            <a:ext cx="8748712" cy="5943600"/>
          </a:xfrm>
          <a:prstGeom prst="roundRect">
            <a:avLst>
              <a:gd name="adj" fmla="val 5269"/>
            </a:avLst>
          </a:prstGeom>
          <a:solidFill>
            <a:srgbClr val="FFFFFF"/>
          </a:solidFill>
          <a:ln w="9525" algn="ctr">
            <a:solidFill>
              <a:srgbClr val="969696"/>
            </a:solidFill>
            <a:round/>
            <a:headEnd/>
            <a:tailEnd/>
          </a:ln>
          <a:effectLst>
            <a:outerShdw dist="63500" dir="3187806" algn="ctr" rotWithShape="0">
              <a:srgbClr val="808080">
                <a:alpha val="50000"/>
              </a:srgbClr>
            </a:outerShdw>
          </a:effectLst>
        </p:spPr>
        <p:txBody>
          <a:bodyPr wrap="none" anchor="ctr"/>
          <a:lstStyle/>
          <a:p>
            <a:pPr>
              <a:defRPr/>
            </a:pPr>
            <a:endParaRPr lang="en-CA">
              <a:latin typeface="Arial" charset="0"/>
              <a:cs typeface="Arial" charset="0"/>
            </a:endParaRPr>
          </a:p>
        </p:txBody>
      </p:sp>
      <p:sp>
        <p:nvSpPr>
          <p:cNvPr id="22532" name="AutoShape 4" descr="Background"/>
          <p:cNvSpPr>
            <a:spLocks noChangeArrowheads="1"/>
          </p:cNvSpPr>
          <p:nvPr userDrawn="1"/>
        </p:nvSpPr>
        <p:spPr bwMode="auto">
          <a:xfrm>
            <a:off x="304800" y="533400"/>
            <a:ext cx="8534400" cy="5638800"/>
          </a:xfrm>
          <a:prstGeom prst="roundRect">
            <a:avLst>
              <a:gd name="adj" fmla="val 3472"/>
            </a:avLst>
          </a:prstGeom>
          <a:blipFill dpi="0" rotWithShape="1">
            <a:blip r:embed="rId13" cstate="print"/>
            <a:srcRect/>
            <a:stretch>
              <a:fillRect/>
            </a:stretch>
          </a:blipFill>
          <a:ln w="9525">
            <a:noFill/>
            <a:round/>
            <a:headEnd/>
            <a:tailEnd/>
          </a:ln>
          <a:effectLst/>
        </p:spPr>
        <p:txBody>
          <a:bodyPr wrap="none" anchor="ctr"/>
          <a:lstStyle/>
          <a:p>
            <a:pPr>
              <a:defRPr/>
            </a:pPr>
            <a:endParaRPr lang="en-CA">
              <a:latin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7890" name="Line 2"/>
          <p:cNvSpPr>
            <a:spLocks noChangeShapeType="1"/>
          </p:cNvSpPr>
          <p:nvPr/>
        </p:nvSpPr>
        <p:spPr bwMode="auto">
          <a:xfrm>
            <a:off x="7962900" y="152400"/>
            <a:ext cx="0" cy="1524000"/>
          </a:xfrm>
          <a:prstGeom prst="line">
            <a:avLst/>
          </a:prstGeom>
          <a:noFill/>
          <a:ln w="9525">
            <a:solidFill>
              <a:schemeClr val="tx1"/>
            </a:solidFill>
            <a:round/>
            <a:headEnd/>
            <a:tailEnd/>
          </a:ln>
          <a:effectLst/>
        </p:spPr>
        <p:txBody>
          <a:bodyPr/>
          <a:lstStyle/>
          <a:p>
            <a:pPr>
              <a:defRPr/>
            </a:pPr>
            <a:endParaRPr lang="en-CA">
              <a:latin typeface="Arial" charset="0"/>
              <a:cs typeface="Arial" charset="0"/>
            </a:endParaRPr>
          </a:p>
        </p:txBody>
      </p:sp>
      <p:sp>
        <p:nvSpPr>
          <p:cNvPr id="3075" name="Rectangle 3"/>
          <p:cNvSpPr>
            <a:spLocks noGrp="1" noChangeArrowheads="1"/>
          </p:cNvSpPr>
          <p:nvPr>
            <p:ph type="title"/>
          </p:nvPr>
        </p:nvSpPr>
        <p:spPr bwMode="auto">
          <a:xfrm>
            <a:off x="457200" y="122238"/>
            <a:ext cx="7543800" cy="12954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CA" altLang="en-US" smtClean="0"/>
              <a:t>Click to edit Master title style</a:t>
            </a:r>
          </a:p>
        </p:txBody>
      </p:sp>
      <p:sp>
        <p:nvSpPr>
          <p:cNvPr id="3076" name="Rectangle 4"/>
          <p:cNvSpPr>
            <a:spLocks noGrp="1" noChangeArrowheads="1"/>
          </p:cNvSpPr>
          <p:nvPr>
            <p:ph type="body" idx="1"/>
          </p:nvPr>
        </p:nvSpPr>
        <p:spPr bwMode="auto">
          <a:xfrm>
            <a:off x="457200" y="1719263"/>
            <a:ext cx="8229600" cy="44116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altLang="en-US" smtClean="0"/>
              <a:t>Click to edit Master text styles</a:t>
            </a:r>
          </a:p>
          <a:p>
            <a:pPr lvl="1"/>
            <a:r>
              <a:rPr lang="en-CA" altLang="en-US" smtClean="0"/>
              <a:t>Second level</a:t>
            </a:r>
          </a:p>
          <a:p>
            <a:pPr lvl="2"/>
            <a:r>
              <a:rPr lang="en-CA" altLang="en-US" smtClean="0"/>
              <a:t>Third level</a:t>
            </a:r>
          </a:p>
          <a:p>
            <a:pPr lvl="3"/>
            <a:r>
              <a:rPr lang="en-CA" altLang="en-US" smtClean="0"/>
              <a:t>Fourth level</a:t>
            </a:r>
          </a:p>
          <a:p>
            <a:pPr lvl="4"/>
            <a:r>
              <a:rPr lang="en-CA" altLang="en-US" smtClean="0"/>
              <a:t>Fifth level</a:t>
            </a:r>
          </a:p>
        </p:txBody>
      </p:sp>
      <p:sp>
        <p:nvSpPr>
          <p:cNvPr id="37893" name="Rectangle 5"/>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cs typeface="Arial" charset="0"/>
              </a:defRPr>
            </a:lvl1pPr>
          </a:lstStyle>
          <a:p>
            <a:pPr>
              <a:defRPr/>
            </a:pPr>
            <a:endParaRPr lang="en-CA" altLang="en-US"/>
          </a:p>
        </p:txBody>
      </p:sp>
      <p:sp>
        <p:nvSpPr>
          <p:cNvPr id="37894" name="Rectangle 6"/>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atin typeface="Arial" charset="0"/>
                <a:cs typeface="Arial" charset="0"/>
              </a:defRPr>
            </a:lvl1pPr>
          </a:lstStyle>
          <a:p>
            <a:pPr>
              <a:defRPr/>
            </a:pPr>
            <a:endParaRPr lang="en-CA" altLang="en-US"/>
          </a:p>
        </p:txBody>
      </p:sp>
      <p:sp>
        <p:nvSpPr>
          <p:cNvPr id="37895" name="Rectangle 7"/>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cs typeface="Arial" charset="0"/>
              </a:defRPr>
            </a:lvl1pPr>
          </a:lstStyle>
          <a:p>
            <a:pPr>
              <a:defRPr/>
            </a:pPr>
            <a:fld id="{FAD75490-B471-43D7-B394-A8B4C0D0CF2B}" type="slidenum">
              <a:rPr lang="en-CA" altLang="en-US"/>
              <a:pPr>
                <a:defRPr/>
              </a:pPr>
              <a:t>‹#›</a:t>
            </a:fld>
            <a:endParaRPr lang="en-CA" altLang="en-US"/>
          </a:p>
        </p:txBody>
      </p:sp>
      <p:grpSp>
        <p:nvGrpSpPr>
          <p:cNvPr id="3080" name="Group 8"/>
          <p:cNvGrpSpPr>
            <a:grpSpLocks/>
          </p:cNvGrpSpPr>
          <p:nvPr/>
        </p:nvGrpSpPr>
        <p:grpSpPr bwMode="auto">
          <a:xfrm>
            <a:off x="8153400" y="152400"/>
            <a:ext cx="792163" cy="1295400"/>
            <a:chOff x="5136" y="960"/>
            <a:chExt cx="528" cy="864"/>
          </a:xfrm>
        </p:grpSpPr>
        <p:sp>
          <p:nvSpPr>
            <p:cNvPr id="37897" name="Oval 9"/>
            <p:cNvSpPr>
              <a:spLocks noChangeArrowheads="1"/>
            </p:cNvSpPr>
            <p:nvPr/>
          </p:nvSpPr>
          <p:spPr bwMode="auto">
            <a:xfrm>
              <a:off x="5136" y="960"/>
              <a:ext cx="80" cy="80"/>
            </a:xfrm>
            <a:prstGeom prst="ellipse">
              <a:avLst/>
            </a:prstGeom>
            <a:solidFill>
              <a:schemeClr val="tx2"/>
            </a:solidFill>
            <a:ln w="9525">
              <a:noFill/>
              <a:round/>
              <a:headEnd/>
              <a:tailEnd/>
            </a:ln>
            <a:effectLst/>
          </p:spPr>
          <p:txBody>
            <a:bodyPr wrap="none" anchor="ctr"/>
            <a:lstStyle/>
            <a:p>
              <a:pPr>
                <a:defRPr/>
              </a:pPr>
              <a:endParaRPr lang="en-CA">
                <a:latin typeface="Arial" charset="0"/>
                <a:cs typeface="Arial" charset="0"/>
              </a:endParaRPr>
            </a:p>
          </p:txBody>
        </p:sp>
        <p:sp>
          <p:nvSpPr>
            <p:cNvPr id="37898" name="Oval 10"/>
            <p:cNvSpPr>
              <a:spLocks noChangeArrowheads="1"/>
            </p:cNvSpPr>
            <p:nvPr/>
          </p:nvSpPr>
          <p:spPr bwMode="auto">
            <a:xfrm>
              <a:off x="5248" y="960"/>
              <a:ext cx="79" cy="80"/>
            </a:xfrm>
            <a:prstGeom prst="ellipse">
              <a:avLst/>
            </a:prstGeom>
            <a:solidFill>
              <a:schemeClr val="tx2"/>
            </a:solidFill>
            <a:ln w="9525">
              <a:noFill/>
              <a:round/>
              <a:headEnd/>
              <a:tailEnd/>
            </a:ln>
            <a:effectLst/>
          </p:spPr>
          <p:txBody>
            <a:bodyPr wrap="none" anchor="ctr"/>
            <a:lstStyle/>
            <a:p>
              <a:pPr>
                <a:defRPr/>
              </a:pPr>
              <a:endParaRPr lang="en-CA">
                <a:latin typeface="Arial" charset="0"/>
                <a:cs typeface="Arial" charset="0"/>
              </a:endParaRPr>
            </a:p>
          </p:txBody>
        </p:sp>
        <p:sp>
          <p:nvSpPr>
            <p:cNvPr id="37899" name="Oval 11"/>
            <p:cNvSpPr>
              <a:spLocks noChangeArrowheads="1"/>
            </p:cNvSpPr>
            <p:nvPr/>
          </p:nvSpPr>
          <p:spPr bwMode="auto">
            <a:xfrm>
              <a:off x="5360" y="960"/>
              <a:ext cx="76" cy="80"/>
            </a:xfrm>
            <a:prstGeom prst="ellipse">
              <a:avLst/>
            </a:prstGeom>
            <a:solidFill>
              <a:schemeClr val="tx2"/>
            </a:solidFill>
            <a:ln w="9525">
              <a:noFill/>
              <a:round/>
              <a:headEnd/>
              <a:tailEnd/>
            </a:ln>
            <a:effectLst/>
          </p:spPr>
          <p:txBody>
            <a:bodyPr wrap="none" anchor="ctr"/>
            <a:lstStyle/>
            <a:p>
              <a:pPr>
                <a:defRPr/>
              </a:pPr>
              <a:endParaRPr lang="en-CA">
                <a:latin typeface="Arial" charset="0"/>
                <a:cs typeface="Arial" charset="0"/>
              </a:endParaRPr>
            </a:p>
          </p:txBody>
        </p:sp>
        <p:sp>
          <p:nvSpPr>
            <p:cNvPr id="37900" name="Oval 12"/>
            <p:cNvSpPr>
              <a:spLocks noChangeArrowheads="1"/>
            </p:cNvSpPr>
            <p:nvPr/>
          </p:nvSpPr>
          <p:spPr bwMode="auto">
            <a:xfrm>
              <a:off x="5136" y="1072"/>
              <a:ext cx="80" cy="77"/>
            </a:xfrm>
            <a:prstGeom prst="ellipse">
              <a:avLst/>
            </a:prstGeom>
            <a:solidFill>
              <a:schemeClr val="tx2"/>
            </a:solidFill>
            <a:ln w="9525">
              <a:noFill/>
              <a:round/>
              <a:headEnd/>
              <a:tailEnd/>
            </a:ln>
            <a:effectLst/>
          </p:spPr>
          <p:txBody>
            <a:bodyPr wrap="none" anchor="ctr"/>
            <a:lstStyle/>
            <a:p>
              <a:pPr>
                <a:defRPr/>
              </a:pPr>
              <a:endParaRPr lang="en-CA">
                <a:latin typeface="Arial" charset="0"/>
                <a:cs typeface="Arial" charset="0"/>
              </a:endParaRPr>
            </a:p>
          </p:txBody>
        </p:sp>
        <p:sp>
          <p:nvSpPr>
            <p:cNvPr id="37901" name="Oval 13"/>
            <p:cNvSpPr>
              <a:spLocks noChangeArrowheads="1"/>
            </p:cNvSpPr>
            <p:nvPr/>
          </p:nvSpPr>
          <p:spPr bwMode="auto">
            <a:xfrm>
              <a:off x="5248" y="1072"/>
              <a:ext cx="79" cy="77"/>
            </a:xfrm>
            <a:prstGeom prst="ellipse">
              <a:avLst/>
            </a:prstGeom>
            <a:solidFill>
              <a:schemeClr val="tx2"/>
            </a:solidFill>
            <a:ln w="9525">
              <a:noFill/>
              <a:round/>
              <a:headEnd/>
              <a:tailEnd/>
            </a:ln>
            <a:effectLst/>
          </p:spPr>
          <p:txBody>
            <a:bodyPr wrap="none" anchor="ctr"/>
            <a:lstStyle/>
            <a:p>
              <a:pPr>
                <a:defRPr/>
              </a:pPr>
              <a:endParaRPr lang="en-CA">
                <a:latin typeface="Arial" charset="0"/>
                <a:cs typeface="Arial" charset="0"/>
              </a:endParaRPr>
            </a:p>
          </p:txBody>
        </p:sp>
        <p:sp>
          <p:nvSpPr>
            <p:cNvPr id="37902" name="Oval 14"/>
            <p:cNvSpPr>
              <a:spLocks noChangeArrowheads="1"/>
            </p:cNvSpPr>
            <p:nvPr/>
          </p:nvSpPr>
          <p:spPr bwMode="auto">
            <a:xfrm>
              <a:off x="5360" y="1072"/>
              <a:ext cx="76" cy="77"/>
            </a:xfrm>
            <a:prstGeom prst="ellipse">
              <a:avLst/>
            </a:prstGeom>
            <a:solidFill>
              <a:schemeClr val="tx2"/>
            </a:solidFill>
            <a:ln w="9525">
              <a:noFill/>
              <a:round/>
              <a:headEnd/>
              <a:tailEnd/>
            </a:ln>
            <a:effectLst/>
          </p:spPr>
          <p:txBody>
            <a:bodyPr wrap="none" anchor="ctr"/>
            <a:lstStyle/>
            <a:p>
              <a:pPr>
                <a:defRPr/>
              </a:pPr>
              <a:endParaRPr lang="en-CA">
                <a:latin typeface="Arial" charset="0"/>
                <a:cs typeface="Arial" charset="0"/>
              </a:endParaRPr>
            </a:p>
          </p:txBody>
        </p:sp>
        <p:sp>
          <p:nvSpPr>
            <p:cNvPr id="37903" name="Oval 15"/>
            <p:cNvSpPr>
              <a:spLocks noChangeArrowheads="1"/>
            </p:cNvSpPr>
            <p:nvPr/>
          </p:nvSpPr>
          <p:spPr bwMode="auto">
            <a:xfrm>
              <a:off x="5472" y="1072"/>
              <a:ext cx="74" cy="77"/>
            </a:xfrm>
            <a:prstGeom prst="ellipse">
              <a:avLst/>
            </a:prstGeom>
            <a:solidFill>
              <a:schemeClr val="accent2"/>
            </a:solidFill>
            <a:ln w="9525">
              <a:noFill/>
              <a:round/>
              <a:headEnd/>
              <a:tailEnd/>
            </a:ln>
            <a:effectLst/>
          </p:spPr>
          <p:txBody>
            <a:bodyPr wrap="none" anchor="ctr"/>
            <a:lstStyle/>
            <a:p>
              <a:pPr>
                <a:defRPr/>
              </a:pPr>
              <a:endParaRPr lang="en-CA">
                <a:latin typeface="Arial" charset="0"/>
                <a:cs typeface="Arial" charset="0"/>
              </a:endParaRPr>
            </a:p>
          </p:txBody>
        </p:sp>
        <p:sp>
          <p:nvSpPr>
            <p:cNvPr id="37904" name="Oval 16"/>
            <p:cNvSpPr>
              <a:spLocks noChangeArrowheads="1"/>
            </p:cNvSpPr>
            <p:nvPr/>
          </p:nvSpPr>
          <p:spPr bwMode="auto">
            <a:xfrm>
              <a:off x="5136" y="1184"/>
              <a:ext cx="80" cy="74"/>
            </a:xfrm>
            <a:prstGeom prst="ellipse">
              <a:avLst/>
            </a:prstGeom>
            <a:solidFill>
              <a:schemeClr val="tx2"/>
            </a:solidFill>
            <a:ln w="9525">
              <a:noFill/>
              <a:round/>
              <a:headEnd/>
              <a:tailEnd/>
            </a:ln>
            <a:effectLst/>
          </p:spPr>
          <p:txBody>
            <a:bodyPr wrap="none" anchor="ctr"/>
            <a:lstStyle/>
            <a:p>
              <a:pPr>
                <a:defRPr/>
              </a:pPr>
              <a:endParaRPr lang="en-CA">
                <a:latin typeface="Arial" charset="0"/>
                <a:cs typeface="Arial" charset="0"/>
              </a:endParaRPr>
            </a:p>
          </p:txBody>
        </p:sp>
        <p:sp>
          <p:nvSpPr>
            <p:cNvPr id="37905" name="Oval 17"/>
            <p:cNvSpPr>
              <a:spLocks noChangeArrowheads="1"/>
            </p:cNvSpPr>
            <p:nvPr/>
          </p:nvSpPr>
          <p:spPr bwMode="auto">
            <a:xfrm>
              <a:off x="5248" y="1184"/>
              <a:ext cx="79" cy="74"/>
            </a:xfrm>
            <a:prstGeom prst="ellipse">
              <a:avLst/>
            </a:prstGeom>
            <a:solidFill>
              <a:schemeClr val="tx2"/>
            </a:solidFill>
            <a:ln w="9525">
              <a:noFill/>
              <a:round/>
              <a:headEnd/>
              <a:tailEnd/>
            </a:ln>
            <a:effectLst/>
          </p:spPr>
          <p:txBody>
            <a:bodyPr wrap="none" anchor="ctr"/>
            <a:lstStyle/>
            <a:p>
              <a:pPr>
                <a:defRPr/>
              </a:pPr>
              <a:endParaRPr lang="en-CA">
                <a:latin typeface="Arial" charset="0"/>
                <a:cs typeface="Arial" charset="0"/>
              </a:endParaRPr>
            </a:p>
          </p:txBody>
        </p:sp>
        <p:sp>
          <p:nvSpPr>
            <p:cNvPr id="37906" name="Oval 18"/>
            <p:cNvSpPr>
              <a:spLocks noChangeArrowheads="1"/>
            </p:cNvSpPr>
            <p:nvPr/>
          </p:nvSpPr>
          <p:spPr bwMode="auto">
            <a:xfrm>
              <a:off x="5360" y="1184"/>
              <a:ext cx="76" cy="74"/>
            </a:xfrm>
            <a:prstGeom prst="ellipse">
              <a:avLst/>
            </a:prstGeom>
            <a:solidFill>
              <a:schemeClr val="accent2"/>
            </a:solidFill>
            <a:ln w="9525">
              <a:noFill/>
              <a:round/>
              <a:headEnd/>
              <a:tailEnd/>
            </a:ln>
            <a:effectLst/>
          </p:spPr>
          <p:txBody>
            <a:bodyPr wrap="none" anchor="ctr"/>
            <a:lstStyle/>
            <a:p>
              <a:pPr>
                <a:defRPr/>
              </a:pPr>
              <a:endParaRPr lang="en-CA">
                <a:latin typeface="Arial" charset="0"/>
                <a:cs typeface="Arial" charset="0"/>
              </a:endParaRPr>
            </a:p>
          </p:txBody>
        </p:sp>
        <p:sp>
          <p:nvSpPr>
            <p:cNvPr id="37907" name="Oval 19"/>
            <p:cNvSpPr>
              <a:spLocks noChangeArrowheads="1"/>
            </p:cNvSpPr>
            <p:nvPr/>
          </p:nvSpPr>
          <p:spPr bwMode="auto">
            <a:xfrm>
              <a:off x="5472" y="1184"/>
              <a:ext cx="74" cy="74"/>
            </a:xfrm>
            <a:prstGeom prst="ellipse">
              <a:avLst/>
            </a:prstGeom>
            <a:solidFill>
              <a:schemeClr val="accent2"/>
            </a:solidFill>
            <a:ln w="9525">
              <a:noFill/>
              <a:round/>
              <a:headEnd/>
              <a:tailEnd/>
            </a:ln>
            <a:effectLst/>
          </p:spPr>
          <p:txBody>
            <a:bodyPr wrap="none" anchor="ctr"/>
            <a:lstStyle/>
            <a:p>
              <a:pPr>
                <a:defRPr/>
              </a:pPr>
              <a:endParaRPr lang="en-CA">
                <a:latin typeface="Arial" charset="0"/>
                <a:cs typeface="Arial" charset="0"/>
              </a:endParaRPr>
            </a:p>
          </p:txBody>
        </p:sp>
        <p:sp>
          <p:nvSpPr>
            <p:cNvPr id="37908" name="Oval 20"/>
            <p:cNvSpPr>
              <a:spLocks noChangeArrowheads="1"/>
            </p:cNvSpPr>
            <p:nvPr/>
          </p:nvSpPr>
          <p:spPr bwMode="auto">
            <a:xfrm>
              <a:off x="5584" y="1184"/>
              <a:ext cx="80" cy="74"/>
            </a:xfrm>
            <a:prstGeom prst="ellipse">
              <a:avLst/>
            </a:prstGeom>
            <a:solidFill>
              <a:schemeClr val="accent1"/>
            </a:solidFill>
            <a:ln w="9525">
              <a:noFill/>
              <a:round/>
              <a:headEnd/>
              <a:tailEnd/>
            </a:ln>
            <a:effectLst/>
          </p:spPr>
          <p:txBody>
            <a:bodyPr wrap="none" anchor="ctr"/>
            <a:lstStyle/>
            <a:p>
              <a:pPr>
                <a:defRPr/>
              </a:pPr>
              <a:endParaRPr lang="en-CA">
                <a:latin typeface="Arial" charset="0"/>
                <a:cs typeface="Arial" charset="0"/>
              </a:endParaRPr>
            </a:p>
          </p:txBody>
        </p:sp>
        <p:sp>
          <p:nvSpPr>
            <p:cNvPr id="37909" name="Oval 21"/>
            <p:cNvSpPr>
              <a:spLocks noChangeArrowheads="1"/>
            </p:cNvSpPr>
            <p:nvPr/>
          </p:nvSpPr>
          <p:spPr bwMode="auto">
            <a:xfrm>
              <a:off x="5136" y="1296"/>
              <a:ext cx="80" cy="80"/>
            </a:xfrm>
            <a:prstGeom prst="ellipse">
              <a:avLst/>
            </a:prstGeom>
            <a:solidFill>
              <a:schemeClr val="tx2"/>
            </a:solidFill>
            <a:ln w="9525">
              <a:noFill/>
              <a:round/>
              <a:headEnd/>
              <a:tailEnd/>
            </a:ln>
            <a:effectLst/>
          </p:spPr>
          <p:txBody>
            <a:bodyPr wrap="none" anchor="ctr"/>
            <a:lstStyle/>
            <a:p>
              <a:pPr>
                <a:defRPr/>
              </a:pPr>
              <a:endParaRPr lang="en-CA">
                <a:latin typeface="Arial" charset="0"/>
                <a:cs typeface="Arial" charset="0"/>
              </a:endParaRPr>
            </a:p>
          </p:txBody>
        </p:sp>
        <p:sp>
          <p:nvSpPr>
            <p:cNvPr id="37910" name="Oval 22"/>
            <p:cNvSpPr>
              <a:spLocks noChangeArrowheads="1"/>
            </p:cNvSpPr>
            <p:nvPr/>
          </p:nvSpPr>
          <p:spPr bwMode="auto">
            <a:xfrm>
              <a:off x="5248" y="1296"/>
              <a:ext cx="79" cy="80"/>
            </a:xfrm>
            <a:prstGeom prst="ellipse">
              <a:avLst/>
            </a:prstGeom>
            <a:solidFill>
              <a:schemeClr val="accent2"/>
            </a:solidFill>
            <a:ln w="9525">
              <a:noFill/>
              <a:round/>
              <a:headEnd/>
              <a:tailEnd/>
            </a:ln>
            <a:effectLst/>
          </p:spPr>
          <p:txBody>
            <a:bodyPr wrap="none" anchor="ctr"/>
            <a:lstStyle/>
            <a:p>
              <a:pPr>
                <a:defRPr/>
              </a:pPr>
              <a:endParaRPr lang="en-CA">
                <a:latin typeface="Arial" charset="0"/>
                <a:cs typeface="Arial" charset="0"/>
              </a:endParaRPr>
            </a:p>
          </p:txBody>
        </p:sp>
        <p:sp>
          <p:nvSpPr>
            <p:cNvPr id="37911" name="Oval 23"/>
            <p:cNvSpPr>
              <a:spLocks noChangeArrowheads="1"/>
            </p:cNvSpPr>
            <p:nvPr/>
          </p:nvSpPr>
          <p:spPr bwMode="auto">
            <a:xfrm>
              <a:off x="5360" y="1296"/>
              <a:ext cx="76" cy="80"/>
            </a:xfrm>
            <a:prstGeom prst="ellipse">
              <a:avLst/>
            </a:prstGeom>
            <a:solidFill>
              <a:schemeClr val="accent2"/>
            </a:solidFill>
            <a:ln w="9525">
              <a:noFill/>
              <a:round/>
              <a:headEnd/>
              <a:tailEnd/>
            </a:ln>
            <a:effectLst/>
          </p:spPr>
          <p:txBody>
            <a:bodyPr wrap="none" anchor="ctr"/>
            <a:lstStyle/>
            <a:p>
              <a:pPr>
                <a:defRPr/>
              </a:pPr>
              <a:endParaRPr lang="en-CA">
                <a:latin typeface="Arial" charset="0"/>
                <a:cs typeface="Arial" charset="0"/>
              </a:endParaRPr>
            </a:p>
          </p:txBody>
        </p:sp>
        <p:sp>
          <p:nvSpPr>
            <p:cNvPr id="37912" name="Oval 24"/>
            <p:cNvSpPr>
              <a:spLocks noChangeArrowheads="1"/>
            </p:cNvSpPr>
            <p:nvPr/>
          </p:nvSpPr>
          <p:spPr bwMode="auto">
            <a:xfrm>
              <a:off x="5472" y="1296"/>
              <a:ext cx="74" cy="80"/>
            </a:xfrm>
            <a:prstGeom prst="ellipse">
              <a:avLst/>
            </a:prstGeom>
            <a:solidFill>
              <a:schemeClr val="accent1"/>
            </a:solidFill>
            <a:ln w="9525">
              <a:noFill/>
              <a:round/>
              <a:headEnd/>
              <a:tailEnd/>
            </a:ln>
            <a:effectLst/>
          </p:spPr>
          <p:txBody>
            <a:bodyPr wrap="none" anchor="ctr"/>
            <a:lstStyle/>
            <a:p>
              <a:pPr>
                <a:defRPr/>
              </a:pPr>
              <a:endParaRPr lang="en-CA">
                <a:latin typeface="Arial" charset="0"/>
                <a:cs typeface="Arial" charset="0"/>
              </a:endParaRPr>
            </a:p>
          </p:txBody>
        </p:sp>
        <p:sp>
          <p:nvSpPr>
            <p:cNvPr id="37913" name="Oval 25"/>
            <p:cNvSpPr>
              <a:spLocks noChangeArrowheads="1"/>
            </p:cNvSpPr>
            <p:nvPr/>
          </p:nvSpPr>
          <p:spPr bwMode="auto">
            <a:xfrm>
              <a:off x="5136" y="1408"/>
              <a:ext cx="80" cy="80"/>
            </a:xfrm>
            <a:prstGeom prst="ellipse">
              <a:avLst/>
            </a:prstGeom>
            <a:solidFill>
              <a:schemeClr val="accent2"/>
            </a:solidFill>
            <a:ln w="9525">
              <a:noFill/>
              <a:round/>
              <a:headEnd/>
              <a:tailEnd/>
            </a:ln>
            <a:effectLst/>
          </p:spPr>
          <p:txBody>
            <a:bodyPr wrap="none" anchor="ctr"/>
            <a:lstStyle/>
            <a:p>
              <a:pPr>
                <a:defRPr/>
              </a:pPr>
              <a:endParaRPr lang="en-CA">
                <a:latin typeface="Arial" charset="0"/>
                <a:cs typeface="Arial" charset="0"/>
              </a:endParaRPr>
            </a:p>
          </p:txBody>
        </p:sp>
        <p:sp>
          <p:nvSpPr>
            <p:cNvPr id="37914" name="Oval 26"/>
            <p:cNvSpPr>
              <a:spLocks noChangeArrowheads="1"/>
            </p:cNvSpPr>
            <p:nvPr/>
          </p:nvSpPr>
          <p:spPr bwMode="auto">
            <a:xfrm>
              <a:off x="5248" y="1408"/>
              <a:ext cx="79" cy="80"/>
            </a:xfrm>
            <a:prstGeom prst="ellipse">
              <a:avLst/>
            </a:prstGeom>
            <a:solidFill>
              <a:schemeClr val="accent2"/>
            </a:solidFill>
            <a:ln w="9525">
              <a:noFill/>
              <a:round/>
              <a:headEnd/>
              <a:tailEnd/>
            </a:ln>
            <a:effectLst/>
          </p:spPr>
          <p:txBody>
            <a:bodyPr wrap="none" anchor="ctr"/>
            <a:lstStyle/>
            <a:p>
              <a:pPr>
                <a:defRPr/>
              </a:pPr>
              <a:endParaRPr lang="en-CA">
                <a:latin typeface="Arial" charset="0"/>
                <a:cs typeface="Arial" charset="0"/>
              </a:endParaRPr>
            </a:p>
          </p:txBody>
        </p:sp>
        <p:sp>
          <p:nvSpPr>
            <p:cNvPr id="37915" name="Oval 27"/>
            <p:cNvSpPr>
              <a:spLocks noChangeArrowheads="1"/>
            </p:cNvSpPr>
            <p:nvPr/>
          </p:nvSpPr>
          <p:spPr bwMode="auto">
            <a:xfrm>
              <a:off x="5360" y="1408"/>
              <a:ext cx="76" cy="80"/>
            </a:xfrm>
            <a:prstGeom prst="ellipse">
              <a:avLst/>
            </a:prstGeom>
            <a:solidFill>
              <a:schemeClr val="accent1"/>
            </a:solidFill>
            <a:ln w="9525">
              <a:noFill/>
              <a:round/>
              <a:headEnd/>
              <a:tailEnd/>
            </a:ln>
            <a:effectLst/>
          </p:spPr>
          <p:txBody>
            <a:bodyPr wrap="none" anchor="ctr"/>
            <a:lstStyle/>
            <a:p>
              <a:pPr>
                <a:defRPr/>
              </a:pPr>
              <a:endParaRPr lang="en-CA">
                <a:latin typeface="Arial" charset="0"/>
                <a:cs typeface="Arial" charset="0"/>
              </a:endParaRPr>
            </a:p>
          </p:txBody>
        </p:sp>
        <p:sp>
          <p:nvSpPr>
            <p:cNvPr id="37916" name="Oval 28"/>
            <p:cNvSpPr>
              <a:spLocks noChangeArrowheads="1"/>
            </p:cNvSpPr>
            <p:nvPr/>
          </p:nvSpPr>
          <p:spPr bwMode="auto">
            <a:xfrm>
              <a:off x="5472" y="1408"/>
              <a:ext cx="74" cy="80"/>
            </a:xfrm>
            <a:prstGeom prst="ellipse">
              <a:avLst/>
            </a:prstGeom>
            <a:solidFill>
              <a:schemeClr val="accent1"/>
            </a:solidFill>
            <a:ln w="9525">
              <a:noFill/>
              <a:round/>
              <a:headEnd/>
              <a:tailEnd/>
            </a:ln>
            <a:effectLst/>
          </p:spPr>
          <p:txBody>
            <a:bodyPr wrap="none" anchor="ctr"/>
            <a:lstStyle/>
            <a:p>
              <a:pPr>
                <a:defRPr/>
              </a:pPr>
              <a:endParaRPr lang="en-CA">
                <a:latin typeface="Arial" charset="0"/>
                <a:cs typeface="Arial" charset="0"/>
              </a:endParaRPr>
            </a:p>
          </p:txBody>
        </p:sp>
        <p:sp>
          <p:nvSpPr>
            <p:cNvPr id="37917" name="Oval 29"/>
            <p:cNvSpPr>
              <a:spLocks noChangeArrowheads="1"/>
            </p:cNvSpPr>
            <p:nvPr/>
          </p:nvSpPr>
          <p:spPr bwMode="auto">
            <a:xfrm>
              <a:off x="5584" y="1408"/>
              <a:ext cx="80" cy="80"/>
            </a:xfrm>
            <a:prstGeom prst="ellipse">
              <a:avLst/>
            </a:prstGeom>
            <a:solidFill>
              <a:schemeClr val="folHlink"/>
            </a:solidFill>
            <a:ln w="9525">
              <a:noFill/>
              <a:round/>
              <a:headEnd/>
              <a:tailEnd/>
            </a:ln>
            <a:effectLst/>
          </p:spPr>
          <p:txBody>
            <a:bodyPr wrap="none" anchor="ctr"/>
            <a:lstStyle/>
            <a:p>
              <a:pPr>
                <a:defRPr/>
              </a:pPr>
              <a:endParaRPr lang="en-CA">
                <a:latin typeface="Arial" charset="0"/>
                <a:cs typeface="Arial" charset="0"/>
              </a:endParaRPr>
            </a:p>
          </p:txBody>
        </p:sp>
        <p:sp>
          <p:nvSpPr>
            <p:cNvPr id="37918" name="Oval 30"/>
            <p:cNvSpPr>
              <a:spLocks noChangeArrowheads="1"/>
            </p:cNvSpPr>
            <p:nvPr/>
          </p:nvSpPr>
          <p:spPr bwMode="auto">
            <a:xfrm>
              <a:off x="5136" y="1520"/>
              <a:ext cx="80" cy="79"/>
            </a:xfrm>
            <a:prstGeom prst="ellipse">
              <a:avLst/>
            </a:prstGeom>
            <a:solidFill>
              <a:schemeClr val="accent2"/>
            </a:solidFill>
            <a:ln w="9525">
              <a:noFill/>
              <a:round/>
              <a:headEnd/>
              <a:tailEnd/>
            </a:ln>
            <a:effectLst/>
          </p:spPr>
          <p:txBody>
            <a:bodyPr wrap="none" anchor="ctr"/>
            <a:lstStyle/>
            <a:p>
              <a:pPr>
                <a:defRPr/>
              </a:pPr>
              <a:endParaRPr lang="en-CA">
                <a:latin typeface="Arial" charset="0"/>
                <a:cs typeface="Arial" charset="0"/>
              </a:endParaRPr>
            </a:p>
          </p:txBody>
        </p:sp>
        <p:sp>
          <p:nvSpPr>
            <p:cNvPr id="37919" name="Oval 31"/>
            <p:cNvSpPr>
              <a:spLocks noChangeArrowheads="1"/>
            </p:cNvSpPr>
            <p:nvPr/>
          </p:nvSpPr>
          <p:spPr bwMode="auto">
            <a:xfrm>
              <a:off x="5248" y="1520"/>
              <a:ext cx="79" cy="79"/>
            </a:xfrm>
            <a:prstGeom prst="ellipse">
              <a:avLst/>
            </a:prstGeom>
            <a:solidFill>
              <a:schemeClr val="accent1"/>
            </a:solidFill>
            <a:ln w="9525">
              <a:noFill/>
              <a:round/>
              <a:headEnd/>
              <a:tailEnd/>
            </a:ln>
            <a:effectLst/>
          </p:spPr>
          <p:txBody>
            <a:bodyPr wrap="none" anchor="ctr"/>
            <a:lstStyle/>
            <a:p>
              <a:pPr>
                <a:defRPr/>
              </a:pPr>
              <a:endParaRPr lang="en-CA">
                <a:latin typeface="Arial" charset="0"/>
                <a:cs typeface="Arial" charset="0"/>
              </a:endParaRPr>
            </a:p>
          </p:txBody>
        </p:sp>
        <p:sp>
          <p:nvSpPr>
            <p:cNvPr id="37920" name="Oval 32"/>
            <p:cNvSpPr>
              <a:spLocks noChangeArrowheads="1"/>
            </p:cNvSpPr>
            <p:nvPr/>
          </p:nvSpPr>
          <p:spPr bwMode="auto">
            <a:xfrm>
              <a:off x="5360" y="1520"/>
              <a:ext cx="76" cy="79"/>
            </a:xfrm>
            <a:prstGeom prst="ellipse">
              <a:avLst/>
            </a:prstGeom>
            <a:solidFill>
              <a:schemeClr val="accent1"/>
            </a:solidFill>
            <a:ln w="9525">
              <a:noFill/>
              <a:round/>
              <a:headEnd/>
              <a:tailEnd/>
            </a:ln>
            <a:effectLst/>
          </p:spPr>
          <p:txBody>
            <a:bodyPr wrap="none" anchor="ctr"/>
            <a:lstStyle/>
            <a:p>
              <a:pPr>
                <a:defRPr/>
              </a:pPr>
              <a:endParaRPr lang="en-CA">
                <a:latin typeface="Arial" charset="0"/>
                <a:cs typeface="Arial" charset="0"/>
              </a:endParaRPr>
            </a:p>
          </p:txBody>
        </p:sp>
        <p:sp>
          <p:nvSpPr>
            <p:cNvPr id="37921" name="Oval 33"/>
            <p:cNvSpPr>
              <a:spLocks noChangeArrowheads="1"/>
            </p:cNvSpPr>
            <p:nvPr/>
          </p:nvSpPr>
          <p:spPr bwMode="auto">
            <a:xfrm>
              <a:off x="5472" y="1520"/>
              <a:ext cx="74" cy="79"/>
            </a:xfrm>
            <a:prstGeom prst="ellipse">
              <a:avLst/>
            </a:prstGeom>
            <a:solidFill>
              <a:schemeClr val="folHlink"/>
            </a:solidFill>
            <a:ln w="9525">
              <a:noFill/>
              <a:round/>
              <a:headEnd/>
              <a:tailEnd/>
            </a:ln>
            <a:effectLst/>
          </p:spPr>
          <p:txBody>
            <a:bodyPr wrap="none" anchor="ctr"/>
            <a:lstStyle/>
            <a:p>
              <a:pPr>
                <a:defRPr/>
              </a:pPr>
              <a:endParaRPr lang="en-CA">
                <a:latin typeface="Arial" charset="0"/>
                <a:cs typeface="Arial" charset="0"/>
              </a:endParaRPr>
            </a:p>
          </p:txBody>
        </p:sp>
        <p:sp>
          <p:nvSpPr>
            <p:cNvPr id="37922" name="Oval 34"/>
            <p:cNvSpPr>
              <a:spLocks noChangeArrowheads="1"/>
            </p:cNvSpPr>
            <p:nvPr/>
          </p:nvSpPr>
          <p:spPr bwMode="auto">
            <a:xfrm>
              <a:off x="5136" y="1632"/>
              <a:ext cx="80" cy="75"/>
            </a:xfrm>
            <a:prstGeom prst="ellipse">
              <a:avLst/>
            </a:prstGeom>
            <a:solidFill>
              <a:schemeClr val="accent1"/>
            </a:solidFill>
            <a:ln w="9525">
              <a:noFill/>
              <a:round/>
              <a:headEnd/>
              <a:tailEnd/>
            </a:ln>
            <a:effectLst/>
          </p:spPr>
          <p:txBody>
            <a:bodyPr wrap="none" anchor="ctr"/>
            <a:lstStyle/>
            <a:p>
              <a:pPr>
                <a:defRPr/>
              </a:pPr>
              <a:endParaRPr lang="en-CA">
                <a:latin typeface="Arial" charset="0"/>
                <a:cs typeface="Arial" charset="0"/>
              </a:endParaRPr>
            </a:p>
          </p:txBody>
        </p:sp>
        <p:sp>
          <p:nvSpPr>
            <p:cNvPr id="37923" name="Oval 35"/>
            <p:cNvSpPr>
              <a:spLocks noChangeArrowheads="1"/>
            </p:cNvSpPr>
            <p:nvPr/>
          </p:nvSpPr>
          <p:spPr bwMode="auto">
            <a:xfrm>
              <a:off x="5248" y="1632"/>
              <a:ext cx="79" cy="75"/>
            </a:xfrm>
            <a:prstGeom prst="ellipse">
              <a:avLst/>
            </a:prstGeom>
            <a:solidFill>
              <a:schemeClr val="accent1"/>
            </a:solidFill>
            <a:ln w="9525">
              <a:noFill/>
              <a:round/>
              <a:headEnd/>
              <a:tailEnd/>
            </a:ln>
            <a:effectLst/>
          </p:spPr>
          <p:txBody>
            <a:bodyPr wrap="none" anchor="ctr"/>
            <a:lstStyle/>
            <a:p>
              <a:pPr>
                <a:defRPr/>
              </a:pPr>
              <a:endParaRPr lang="en-CA">
                <a:latin typeface="Arial" charset="0"/>
                <a:cs typeface="Arial" charset="0"/>
              </a:endParaRPr>
            </a:p>
          </p:txBody>
        </p:sp>
        <p:sp>
          <p:nvSpPr>
            <p:cNvPr id="37924" name="Oval 36"/>
            <p:cNvSpPr>
              <a:spLocks noChangeArrowheads="1"/>
            </p:cNvSpPr>
            <p:nvPr/>
          </p:nvSpPr>
          <p:spPr bwMode="auto">
            <a:xfrm>
              <a:off x="5360" y="1632"/>
              <a:ext cx="76" cy="75"/>
            </a:xfrm>
            <a:prstGeom prst="ellipse">
              <a:avLst/>
            </a:prstGeom>
            <a:solidFill>
              <a:schemeClr val="folHlink"/>
            </a:solidFill>
            <a:ln w="9525">
              <a:noFill/>
              <a:round/>
              <a:headEnd/>
              <a:tailEnd/>
            </a:ln>
            <a:effectLst/>
          </p:spPr>
          <p:txBody>
            <a:bodyPr wrap="none" anchor="ctr"/>
            <a:lstStyle/>
            <a:p>
              <a:pPr>
                <a:defRPr/>
              </a:pPr>
              <a:endParaRPr lang="en-CA">
                <a:latin typeface="Arial" charset="0"/>
                <a:cs typeface="Arial" charset="0"/>
              </a:endParaRPr>
            </a:p>
          </p:txBody>
        </p:sp>
        <p:sp>
          <p:nvSpPr>
            <p:cNvPr id="37925" name="Oval 37"/>
            <p:cNvSpPr>
              <a:spLocks noChangeArrowheads="1"/>
            </p:cNvSpPr>
            <p:nvPr/>
          </p:nvSpPr>
          <p:spPr bwMode="auto">
            <a:xfrm>
              <a:off x="5472" y="1632"/>
              <a:ext cx="74" cy="75"/>
            </a:xfrm>
            <a:prstGeom prst="ellipse">
              <a:avLst/>
            </a:prstGeom>
            <a:solidFill>
              <a:schemeClr val="folHlink"/>
            </a:solidFill>
            <a:ln w="9525">
              <a:noFill/>
              <a:round/>
              <a:headEnd/>
              <a:tailEnd/>
            </a:ln>
            <a:effectLst/>
          </p:spPr>
          <p:txBody>
            <a:bodyPr wrap="none" anchor="ctr"/>
            <a:lstStyle/>
            <a:p>
              <a:pPr>
                <a:defRPr/>
              </a:pPr>
              <a:endParaRPr lang="en-CA">
                <a:latin typeface="Arial" charset="0"/>
                <a:cs typeface="Arial" charset="0"/>
              </a:endParaRPr>
            </a:p>
          </p:txBody>
        </p:sp>
        <p:sp>
          <p:nvSpPr>
            <p:cNvPr id="37926" name="Oval 38"/>
            <p:cNvSpPr>
              <a:spLocks noChangeArrowheads="1"/>
            </p:cNvSpPr>
            <p:nvPr/>
          </p:nvSpPr>
          <p:spPr bwMode="auto">
            <a:xfrm>
              <a:off x="5248" y="1744"/>
              <a:ext cx="79" cy="80"/>
            </a:xfrm>
            <a:prstGeom prst="ellipse">
              <a:avLst/>
            </a:prstGeom>
            <a:solidFill>
              <a:schemeClr val="folHlink"/>
            </a:solidFill>
            <a:ln w="9525">
              <a:noFill/>
              <a:round/>
              <a:headEnd/>
              <a:tailEnd/>
            </a:ln>
            <a:effectLst/>
          </p:spPr>
          <p:txBody>
            <a:bodyPr wrap="none" anchor="ctr"/>
            <a:lstStyle/>
            <a:p>
              <a:pPr>
                <a:defRPr/>
              </a:pPr>
              <a:endParaRPr lang="en-CA">
                <a:latin typeface="Arial" charset="0"/>
                <a:cs typeface="Arial" charset="0"/>
              </a:endParaRPr>
            </a:p>
          </p:txBody>
        </p:sp>
        <p:sp>
          <p:nvSpPr>
            <p:cNvPr id="37927" name="Oval 39"/>
            <p:cNvSpPr>
              <a:spLocks noChangeArrowheads="1"/>
            </p:cNvSpPr>
            <p:nvPr/>
          </p:nvSpPr>
          <p:spPr bwMode="auto">
            <a:xfrm>
              <a:off x="5472" y="1744"/>
              <a:ext cx="74" cy="80"/>
            </a:xfrm>
            <a:prstGeom prst="ellipse">
              <a:avLst/>
            </a:prstGeom>
            <a:solidFill>
              <a:schemeClr val="folHlink"/>
            </a:solidFill>
            <a:ln w="9525">
              <a:noFill/>
              <a:round/>
              <a:headEnd/>
              <a:tailEnd/>
            </a:ln>
            <a:effectLst/>
          </p:spPr>
          <p:txBody>
            <a:bodyPr wrap="none" anchor="ctr"/>
            <a:lstStyle/>
            <a:p>
              <a:pPr>
                <a:defRPr/>
              </a:pPr>
              <a:endParaRPr lang="en-CA">
                <a:latin typeface="Arial" charset="0"/>
                <a:cs typeface="Arial" charset="0"/>
              </a:endParaRPr>
            </a:p>
          </p:txBody>
        </p:sp>
      </p:grpSp>
      <p:sp>
        <p:nvSpPr>
          <p:cNvPr id="37928" name="Rectangle 40"/>
          <p:cNvSpPr>
            <a:spLocks noChangeArrowheads="1"/>
          </p:cNvSpPr>
          <p:nvPr userDrawn="1"/>
        </p:nvSpPr>
        <p:spPr bwMode="auto">
          <a:xfrm>
            <a:off x="0" y="0"/>
            <a:ext cx="9144000" cy="6858000"/>
          </a:xfrm>
          <a:prstGeom prst="rect">
            <a:avLst/>
          </a:prstGeom>
          <a:solidFill>
            <a:srgbClr val="DDDDDD"/>
          </a:solidFill>
          <a:ln w="9525" algn="ctr">
            <a:noFill/>
            <a:miter lim="800000"/>
            <a:headEnd/>
            <a:tailEnd/>
          </a:ln>
          <a:effectLst/>
        </p:spPr>
        <p:txBody>
          <a:bodyPr wrap="none" anchor="ctr"/>
          <a:lstStyle/>
          <a:p>
            <a:pPr>
              <a:defRPr/>
            </a:pPr>
            <a:endParaRPr lang="en-CA">
              <a:latin typeface="Arial" charset="0"/>
              <a:cs typeface="Arial" charset="0"/>
            </a:endParaRPr>
          </a:p>
        </p:txBody>
      </p:sp>
      <p:sp>
        <p:nvSpPr>
          <p:cNvPr id="37929" name="AutoShape 41"/>
          <p:cNvSpPr>
            <a:spLocks noChangeArrowheads="1"/>
          </p:cNvSpPr>
          <p:nvPr userDrawn="1"/>
        </p:nvSpPr>
        <p:spPr bwMode="auto">
          <a:xfrm>
            <a:off x="179388" y="381000"/>
            <a:ext cx="8748712" cy="5943600"/>
          </a:xfrm>
          <a:prstGeom prst="roundRect">
            <a:avLst>
              <a:gd name="adj" fmla="val 5269"/>
            </a:avLst>
          </a:prstGeom>
          <a:solidFill>
            <a:srgbClr val="FFFFFF"/>
          </a:solidFill>
          <a:ln w="9525" algn="ctr">
            <a:solidFill>
              <a:srgbClr val="969696"/>
            </a:solidFill>
            <a:round/>
            <a:headEnd/>
            <a:tailEnd/>
          </a:ln>
          <a:effectLst>
            <a:outerShdw dist="63500" dir="3187806" algn="ctr" rotWithShape="0">
              <a:srgbClr val="808080">
                <a:alpha val="50000"/>
              </a:srgbClr>
            </a:outerShdw>
          </a:effectLst>
        </p:spPr>
        <p:txBody>
          <a:bodyPr wrap="none" anchor="ctr"/>
          <a:lstStyle/>
          <a:p>
            <a:pPr>
              <a:defRPr/>
            </a:pPr>
            <a:endParaRPr lang="en-CA">
              <a:latin typeface="Arial" charset="0"/>
              <a:cs typeface="Arial" charset="0"/>
            </a:endParaRPr>
          </a:p>
        </p:txBody>
      </p:sp>
      <p:sp>
        <p:nvSpPr>
          <p:cNvPr id="37930" name="AutoShape 42" descr="Background"/>
          <p:cNvSpPr>
            <a:spLocks noChangeArrowheads="1"/>
          </p:cNvSpPr>
          <p:nvPr userDrawn="1"/>
        </p:nvSpPr>
        <p:spPr bwMode="auto">
          <a:xfrm>
            <a:off x="304800" y="533400"/>
            <a:ext cx="8534400" cy="5638800"/>
          </a:xfrm>
          <a:prstGeom prst="roundRect">
            <a:avLst>
              <a:gd name="adj" fmla="val 3472"/>
            </a:avLst>
          </a:prstGeom>
          <a:blipFill dpi="0" rotWithShape="1">
            <a:blip r:embed="rId13" cstate="print"/>
            <a:srcRect/>
            <a:stretch>
              <a:fillRect/>
            </a:stretch>
          </a:blipFill>
          <a:ln w="9525">
            <a:noFill/>
            <a:round/>
            <a:headEnd/>
            <a:tailEnd/>
          </a:ln>
          <a:effectLst/>
        </p:spPr>
        <p:txBody>
          <a:bodyPr wrap="none" anchor="ctr"/>
          <a:lstStyle/>
          <a:p>
            <a:pPr>
              <a:defRPr/>
            </a:pPr>
            <a:endParaRPr lang="en-CA">
              <a:latin typeface="Arial" charset="0"/>
              <a:cs typeface="Arial" charset="0"/>
            </a:endParaRPr>
          </a:p>
        </p:txBody>
      </p:sp>
      <p:sp>
        <p:nvSpPr>
          <p:cNvPr id="37931" name="AutoShape 43"/>
          <p:cNvSpPr>
            <a:spLocks noChangeArrowheads="1"/>
          </p:cNvSpPr>
          <p:nvPr userDrawn="1"/>
        </p:nvSpPr>
        <p:spPr bwMode="auto">
          <a:xfrm>
            <a:off x="304800" y="533400"/>
            <a:ext cx="8534400" cy="609600"/>
          </a:xfrm>
          <a:prstGeom prst="roundRect">
            <a:avLst>
              <a:gd name="adj" fmla="val 33856"/>
            </a:avLst>
          </a:prstGeom>
          <a:solidFill>
            <a:srgbClr val="72854C"/>
          </a:solidFill>
          <a:ln w="9525">
            <a:noFill/>
            <a:round/>
            <a:headEnd/>
            <a:tailEnd/>
          </a:ln>
          <a:effectLst/>
        </p:spPr>
        <p:txBody>
          <a:bodyPr wrap="none" anchor="ctr"/>
          <a:lstStyle/>
          <a:p>
            <a:pPr>
              <a:defRPr/>
            </a:pPr>
            <a:endParaRPr lang="en-CA">
              <a:latin typeface="Arial" charset="0"/>
              <a:cs typeface="Arial" charset="0"/>
            </a:endParaRPr>
          </a:p>
        </p:txBody>
      </p:sp>
      <p:sp>
        <p:nvSpPr>
          <p:cNvPr id="37932" name="Rectangle 44"/>
          <p:cNvSpPr>
            <a:spLocks noChangeArrowheads="1"/>
          </p:cNvSpPr>
          <p:nvPr userDrawn="1"/>
        </p:nvSpPr>
        <p:spPr bwMode="auto">
          <a:xfrm>
            <a:off x="304800" y="838200"/>
            <a:ext cx="8534400" cy="533400"/>
          </a:xfrm>
          <a:prstGeom prst="rect">
            <a:avLst/>
          </a:prstGeom>
          <a:solidFill>
            <a:srgbClr val="72854C"/>
          </a:solidFill>
          <a:ln w="9525">
            <a:noFill/>
            <a:miter lim="800000"/>
            <a:headEnd/>
            <a:tailEnd/>
          </a:ln>
          <a:effectLst/>
        </p:spPr>
        <p:txBody>
          <a:bodyPr wrap="none" anchor="ctr"/>
          <a:lstStyle/>
          <a:p>
            <a:pPr>
              <a:defRPr/>
            </a:pPr>
            <a:endParaRPr lang="en-CA">
              <a:latin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timing>
    <p:tnLst>
      <p:par>
        <p:cTn id="1" dur="indefinite" restart="never" nodeType="tmRoot"/>
      </p:par>
    </p:tnLst>
  </p:timing>
  <p:txStyles>
    <p:titleStyle>
      <a:lvl1pPr algn="l" rtl="0" eaLnBrk="0" fontAlgn="base" hangingPunct="0">
        <a:spcBef>
          <a:spcPct val="0"/>
        </a:spcBef>
        <a:spcAft>
          <a:spcPct val="0"/>
        </a:spcAft>
        <a:defRPr sz="3900" b="1">
          <a:solidFill>
            <a:schemeClr val="tx2"/>
          </a:solidFill>
          <a:latin typeface="+mj-lt"/>
          <a:ea typeface="+mj-ea"/>
          <a:cs typeface="+mj-cs"/>
        </a:defRPr>
      </a:lvl1pPr>
      <a:lvl2pPr algn="l" rtl="0" eaLnBrk="0" fontAlgn="base" hangingPunct="0">
        <a:spcBef>
          <a:spcPct val="0"/>
        </a:spcBef>
        <a:spcAft>
          <a:spcPct val="0"/>
        </a:spcAft>
        <a:defRPr sz="3900" b="1">
          <a:solidFill>
            <a:schemeClr val="tx2"/>
          </a:solidFill>
          <a:latin typeface="Arial" charset="0"/>
          <a:cs typeface="Arial" charset="0"/>
        </a:defRPr>
      </a:lvl2pPr>
      <a:lvl3pPr algn="l" rtl="0" eaLnBrk="0" fontAlgn="base" hangingPunct="0">
        <a:spcBef>
          <a:spcPct val="0"/>
        </a:spcBef>
        <a:spcAft>
          <a:spcPct val="0"/>
        </a:spcAft>
        <a:defRPr sz="3900" b="1">
          <a:solidFill>
            <a:schemeClr val="tx2"/>
          </a:solidFill>
          <a:latin typeface="Arial" charset="0"/>
          <a:cs typeface="Arial" charset="0"/>
        </a:defRPr>
      </a:lvl3pPr>
      <a:lvl4pPr algn="l" rtl="0" eaLnBrk="0" fontAlgn="base" hangingPunct="0">
        <a:spcBef>
          <a:spcPct val="0"/>
        </a:spcBef>
        <a:spcAft>
          <a:spcPct val="0"/>
        </a:spcAft>
        <a:defRPr sz="3900" b="1">
          <a:solidFill>
            <a:schemeClr val="tx2"/>
          </a:solidFill>
          <a:latin typeface="Arial" charset="0"/>
          <a:cs typeface="Arial" charset="0"/>
        </a:defRPr>
      </a:lvl4pPr>
      <a:lvl5pPr algn="l" rtl="0" eaLnBrk="0" fontAlgn="base" hangingPunct="0">
        <a:spcBef>
          <a:spcPct val="0"/>
        </a:spcBef>
        <a:spcAft>
          <a:spcPct val="0"/>
        </a:spcAft>
        <a:defRPr sz="3900" b="1">
          <a:solidFill>
            <a:schemeClr val="tx2"/>
          </a:solidFill>
          <a:latin typeface="Arial" charset="0"/>
          <a:cs typeface="Arial" charset="0"/>
        </a:defRPr>
      </a:lvl5pPr>
      <a:lvl6pPr marL="457200" algn="l" rtl="0" fontAlgn="base">
        <a:spcBef>
          <a:spcPct val="0"/>
        </a:spcBef>
        <a:spcAft>
          <a:spcPct val="0"/>
        </a:spcAft>
        <a:defRPr sz="3900" b="1">
          <a:solidFill>
            <a:schemeClr val="tx2"/>
          </a:solidFill>
          <a:latin typeface="Arial" charset="0"/>
          <a:cs typeface="Arial" charset="0"/>
        </a:defRPr>
      </a:lvl6pPr>
      <a:lvl7pPr marL="914400" algn="l" rtl="0" fontAlgn="base">
        <a:spcBef>
          <a:spcPct val="0"/>
        </a:spcBef>
        <a:spcAft>
          <a:spcPct val="0"/>
        </a:spcAft>
        <a:defRPr sz="3900" b="1">
          <a:solidFill>
            <a:schemeClr val="tx2"/>
          </a:solidFill>
          <a:latin typeface="Arial" charset="0"/>
          <a:cs typeface="Arial" charset="0"/>
        </a:defRPr>
      </a:lvl7pPr>
      <a:lvl8pPr marL="1371600" algn="l" rtl="0" fontAlgn="base">
        <a:spcBef>
          <a:spcPct val="0"/>
        </a:spcBef>
        <a:spcAft>
          <a:spcPct val="0"/>
        </a:spcAft>
        <a:defRPr sz="3900" b="1">
          <a:solidFill>
            <a:schemeClr val="tx2"/>
          </a:solidFill>
          <a:latin typeface="Arial" charset="0"/>
          <a:cs typeface="Arial" charset="0"/>
        </a:defRPr>
      </a:lvl8pPr>
      <a:lvl9pPr marL="1828800" algn="l" rtl="0" fontAlgn="base">
        <a:spcBef>
          <a:spcPct val="0"/>
        </a:spcBef>
        <a:spcAft>
          <a:spcPct val="0"/>
        </a:spcAft>
        <a:defRPr sz="3900" b="1">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cs typeface="+mn-cs"/>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cs typeface="+mn-cs"/>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cs typeface="+mn-cs"/>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9639" name="Rectangle 7"/>
          <p:cNvSpPr>
            <a:spLocks noChangeArrowheads="1"/>
          </p:cNvSpPr>
          <p:nvPr userDrawn="1"/>
        </p:nvSpPr>
        <p:spPr bwMode="auto">
          <a:xfrm>
            <a:off x="0" y="0"/>
            <a:ext cx="9144000" cy="6858000"/>
          </a:xfrm>
          <a:prstGeom prst="rect">
            <a:avLst/>
          </a:prstGeom>
          <a:solidFill>
            <a:srgbClr val="DDDDDD"/>
          </a:solidFill>
          <a:ln w="9525" algn="ctr">
            <a:noFill/>
            <a:miter lim="800000"/>
            <a:headEnd/>
            <a:tailEnd/>
          </a:ln>
          <a:effectLst/>
        </p:spPr>
        <p:txBody>
          <a:bodyPr wrap="none" anchor="ctr"/>
          <a:lstStyle/>
          <a:p>
            <a:pPr>
              <a:defRPr/>
            </a:pPr>
            <a:endParaRPr lang="en-CA">
              <a:latin typeface="Arial" charset="0"/>
              <a:cs typeface="Arial" charset="0"/>
            </a:endParaRPr>
          </a:p>
        </p:txBody>
      </p:sp>
      <p:sp>
        <p:nvSpPr>
          <p:cNvPr id="69640" name="AutoShape 8"/>
          <p:cNvSpPr>
            <a:spLocks noChangeArrowheads="1"/>
          </p:cNvSpPr>
          <p:nvPr userDrawn="1"/>
        </p:nvSpPr>
        <p:spPr bwMode="auto">
          <a:xfrm>
            <a:off x="179388" y="381000"/>
            <a:ext cx="8748712" cy="5943600"/>
          </a:xfrm>
          <a:prstGeom prst="roundRect">
            <a:avLst>
              <a:gd name="adj" fmla="val 5269"/>
            </a:avLst>
          </a:prstGeom>
          <a:solidFill>
            <a:srgbClr val="FFFFFF"/>
          </a:solidFill>
          <a:ln w="9525" algn="ctr">
            <a:solidFill>
              <a:srgbClr val="969696"/>
            </a:solidFill>
            <a:round/>
            <a:headEnd/>
            <a:tailEnd/>
          </a:ln>
          <a:effectLst>
            <a:outerShdw dist="63500" dir="3187806" algn="ctr" rotWithShape="0">
              <a:srgbClr val="808080">
                <a:alpha val="50000"/>
              </a:srgbClr>
            </a:outerShdw>
          </a:effectLst>
        </p:spPr>
        <p:txBody>
          <a:bodyPr wrap="none" anchor="ctr"/>
          <a:lstStyle/>
          <a:p>
            <a:pPr>
              <a:defRPr/>
            </a:pPr>
            <a:endParaRPr lang="en-CA">
              <a:latin typeface="Arial" charset="0"/>
              <a:cs typeface="Arial" charset="0"/>
            </a:endParaRPr>
          </a:p>
        </p:txBody>
      </p:sp>
      <p:sp>
        <p:nvSpPr>
          <p:cNvPr id="69641" name="AutoShape 9" descr="Background"/>
          <p:cNvSpPr>
            <a:spLocks noChangeArrowheads="1"/>
          </p:cNvSpPr>
          <p:nvPr userDrawn="1"/>
        </p:nvSpPr>
        <p:spPr bwMode="auto">
          <a:xfrm>
            <a:off x="304800" y="533400"/>
            <a:ext cx="8534400" cy="5638800"/>
          </a:xfrm>
          <a:prstGeom prst="roundRect">
            <a:avLst>
              <a:gd name="adj" fmla="val 3472"/>
            </a:avLst>
          </a:prstGeom>
          <a:blipFill dpi="0" rotWithShape="1">
            <a:blip r:embed="rId13" cstate="print"/>
            <a:srcRect/>
            <a:stretch>
              <a:fillRect/>
            </a:stretch>
          </a:blipFill>
          <a:ln w="9525">
            <a:noFill/>
            <a:round/>
            <a:headEnd/>
            <a:tailEnd/>
          </a:ln>
          <a:effectLst/>
        </p:spPr>
        <p:txBody>
          <a:bodyPr wrap="none" anchor="ctr"/>
          <a:lstStyle/>
          <a:p>
            <a:pPr>
              <a:defRPr/>
            </a:pPr>
            <a:endParaRPr lang="en-CA">
              <a:latin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iming>
    <p:tnLst>
      <p:par>
        <p:cTn id="1" dur="indefinite" restart="never" nodeType="tmRoot"/>
      </p:par>
    </p:tn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57703" name="Rectangle 7"/>
          <p:cNvSpPr>
            <a:spLocks noChangeArrowheads="1"/>
          </p:cNvSpPr>
          <p:nvPr userDrawn="1"/>
        </p:nvSpPr>
        <p:spPr bwMode="auto">
          <a:xfrm>
            <a:off x="0" y="0"/>
            <a:ext cx="9144000" cy="6858000"/>
          </a:xfrm>
          <a:prstGeom prst="rect">
            <a:avLst/>
          </a:prstGeom>
          <a:solidFill>
            <a:srgbClr val="DDDDDD"/>
          </a:solidFill>
          <a:ln w="9525" algn="ctr">
            <a:noFill/>
            <a:miter lim="800000"/>
            <a:headEnd/>
            <a:tailEnd/>
          </a:ln>
          <a:effectLst/>
        </p:spPr>
        <p:txBody>
          <a:bodyPr wrap="none" anchor="ctr"/>
          <a:lstStyle/>
          <a:p>
            <a:pPr>
              <a:defRPr/>
            </a:pPr>
            <a:endParaRPr lang="en-CA">
              <a:latin typeface="Arial" charset="0"/>
              <a:cs typeface="Arial" charset="0"/>
            </a:endParaRPr>
          </a:p>
        </p:txBody>
      </p:sp>
      <p:sp>
        <p:nvSpPr>
          <p:cNvPr id="157704" name="AutoShape 8"/>
          <p:cNvSpPr>
            <a:spLocks noChangeArrowheads="1"/>
          </p:cNvSpPr>
          <p:nvPr userDrawn="1"/>
        </p:nvSpPr>
        <p:spPr bwMode="auto">
          <a:xfrm>
            <a:off x="152400" y="152400"/>
            <a:ext cx="8890000" cy="6477000"/>
          </a:xfrm>
          <a:prstGeom prst="roundRect">
            <a:avLst>
              <a:gd name="adj" fmla="val 5269"/>
            </a:avLst>
          </a:prstGeom>
          <a:solidFill>
            <a:srgbClr val="FFFFFF"/>
          </a:solidFill>
          <a:ln w="9525" algn="ctr">
            <a:solidFill>
              <a:srgbClr val="969696"/>
            </a:solidFill>
            <a:round/>
            <a:headEnd/>
            <a:tailEnd/>
          </a:ln>
          <a:effectLst>
            <a:outerShdw dist="63500" dir="3187806" algn="ctr" rotWithShape="0">
              <a:srgbClr val="808080">
                <a:alpha val="50000"/>
              </a:srgbClr>
            </a:outerShdw>
          </a:effectLst>
        </p:spPr>
        <p:txBody>
          <a:bodyPr wrap="none" anchor="ctr"/>
          <a:lstStyle/>
          <a:p>
            <a:pPr>
              <a:defRPr/>
            </a:pPr>
            <a:endParaRPr lang="en-CA">
              <a:latin typeface="Arial" charset="0"/>
              <a:cs typeface="Arial" charset="0"/>
            </a:endParaRPr>
          </a:p>
        </p:txBody>
      </p:sp>
      <p:sp>
        <p:nvSpPr>
          <p:cNvPr id="157705" name="AutoShape 9" descr="Background"/>
          <p:cNvSpPr>
            <a:spLocks noChangeArrowheads="1"/>
          </p:cNvSpPr>
          <p:nvPr userDrawn="1"/>
        </p:nvSpPr>
        <p:spPr bwMode="auto">
          <a:xfrm>
            <a:off x="279400" y="315913"/>
            <a:ext cx="8672513" cy="6145212"/>
          </a:xfrm>
          <a:prstGeom prst="roundRect">
            <a:avLst>
              <a:gd name="adj" fmla="val 4134"/>
            </a:avLst>
          </a:prstGeom>
          <a:blipFill dpi="0" rotWithShape="1">
            <a:blip r:embed="rId13" cstate="print"/>
            <a:srcRect/>
            <a:stretch>
              <a:fillRect/>
            </a:stretch>
          </a:blipFill>
          <a:ln w="9525">
            <a:noFill/>
            <a:round/>
            <a:headEnd/>
            <a:tailEnd/>
          </a:ln>
          <a:effectLst/>
        </p:spPr>
        <p:txBody>
          <a:bodyPr wrap="none" anchor="ctr"/>
          <a:lstStyle/>
          <a:p>
            <a:pPr>
              <a:defRPr/>
            </a:pPr>
            <a:endParaRPr lang="en-CA">
              <a:latin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8311" name="Rectangle 7"/>
          <p:cNvSpPr>
            <a:spLocks noChangeArrowheads="1"/>
          </p:cNvSpPr>
          <p:nvPr userDrawn="1"/>
        </p:nvSpPr>
        <p:spPr bwMode="auto">
          <a:xfrm>
            <a:off x="0" y="0"/>
            <a:ext cx="9144000" cy="6858000"/>
          </a:xfrm>
          <a:prstGeom prst="rect">
            <a:avLst/>
          </a:prstGeom>
          <a:solidFill>
            <a:srgbClr val="DDDDDD"/>
          </a:solidFill>
          <a:ln w="9525" algn="ctr">
            <a:noFill/>
            <a:miter lim="800000"/>
            <a:headEnd/>
            <a:tailEnd/>
          </a:ln>
          <a:effectLst/>
        </p:spPr>
        <p:txBody>
          <a:bodyPr wrap="none" anchor="ctr"/>
          <a:lstStyle/>
          <a:p>
            <a:pPr>
              <a:defRPr/>
            </a:pPr>
            <a:endParaRPr lang="en-CA">
              <a:latin typeface="Arial" charset="0"/>
              <a:cs typeface="Arial" charset="0"/>
            </a:endParaRPr>
          </a:p>
        </p:txBody>
      </p:sp>
      <p:sp>
        <p:nvSpPr>
          <p:cNvPr id="98312" name="AutoShape 8"/>
          <p:cNvSpPr>
            <a:spLocks noChangeArrowheads="1"/>
          </p:cNvSpPr>
          <p:nvPr userDrawn="1"/>
        </p:nvSpPr>
        <p:spPr bwMode="auto">
          <a:xfrm>
            <a:off x="0" y="0"/>
            <a:ext cx="9144000" cy="6858000"/>
          </a:xfrm>
          <a:prstGeom prst="roundRect">
            <a:avLst>
              <a:gd name="adj" fmla="val 5269"/>
            </a:avLst>
          </a:prstGeom>
          <a:solidFill>
            <a:srgbClr val="FFFFFF"/>
          </a:solidFill>
          <a:ln w="9525" algn="ctr">
            <a:solidFill>
              <a:srgbClr val="969696"/>
            </a:solidFill>
            <a:round/>
            <a:headEnd/>
            <a:tailEnd/>
          </a:ln>
          <a:effectLst>
            <a:outerShdw dist="63500" dir="3187806" algn="ctr" rotWithShape="0">
              <a:srgbClr val="808080">
                <a:alpha val="50000"/>
              </a:srgbClr>
            </a:outerShdw>
          </a:effectLst>
        </p:spPr>
        <p:txBody>
          <a:bodyPr wrap="none" anchor="ctr"/>
          <a:lstStyle/>
          <a:p>
            <a:pPr>
              <a:defRPr/>
            </a:pPr>
            <a:endParaRPr lang="en-CA">
              <a:latin typeface="Arial" charset="0"/>
              <a:cs typeface="Arial" charset="0"/>
            </a:endParaRPr>
          </a:p>
        </p:txBody>
      </p:sp>
      <p:sp>
        <p:nvSpPr>
          <p:cNvPr id="98313" name="AutoShape 9" descr="Background"/>
          <p:cNvSpPr>
            <a:spLocks noChangeArrowheads="1"/>
          </p:cNvSpPr>
          <p:nvPr userDrawn="1"/>
        </p:nvSpPr>
        <p:spPr bwMode="auto">
          <a:xfrm>
            <a:off x="76200" y="76200"/>
            <a:ext cx="9021763" cy="6705600"/>
          </a:xfrm>
          <a:prstGeom prst="roundRect">
            <a:avLst>
              <a:gd name="adj" fmla="val 4287"/>
            </a:avLst>
          </a:prstGeom>
          <a:blipFill dpi="0" rotWithShape="1">
            <a:blip r:embed="rId13" cstate="print"/>
            <a:srcRect/>
            <a:stretch>
              <a:fillRect/>
            </a:stretch>
          </a:blipFill>
          <a:ln w="9525">
            <a:noFill/>
            <a:round/>
            <a:headEnd/>
            <a:tailEnd/>
          </a:ln>
          <a:effectLst/>
        </p:spPr>
        <p:txBody>
          <a:bodyPr wrap="none" anchor="ctr"/>
          <a:lstStyle/>
          <a:p>
            <a:pPr>
              <a:defRPr/>
            </a:pPr>
            <a:endParaRPr lang="en-CA">
              <a:latin typeface="Arial" charset="0"/>
              <a:cs typeface="Arial" charset="0"/>
            </a:endParaRPr>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717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96260"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en-CA"/>
          </a:p>
        </p:txBody>
      </p:sp>
      <p:sp>
        <p:nvSpPr>
          <p:cNvPr id="96261"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en-CA"/>
          </a:p>
        </p:txBody>
      </p:sp>
      <p:sp>
        <p:nvSpPr>
          <p:cNvPr id="96262"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charset="0"/>
                <a:cs typeface="Arial" charset="0"/>
              </a:defRPr>
            </a:lvl1pPr>
          </a:lstStyle>
          <a:p>
            <a:pPr>
              <a:defRPr/>
            </a:pPr>
            <a:fld id="{BA564BB5-DA1D-4D55-9DFA-BA97B855FDCA}"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7.xml"/><Relationship Id="rId7" Type="http://schemas.openxmlformats.org/officeDocument/2006/relationships/image" Target="../media/image7.jpe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6.png"/><Relationship Id="rId5" Type="http://schemas.openxmlformats.org/officeDocument/2006/relationships/image" Target="../media/image5.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9.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8.png"/><Relationship Id="rId5" Type="http://schemas.openxmlformats.org/officeDocument/2006/relationships/notesSlide" Target="../notesSlides/notesSlide2.xml"/><Relationship Id="rId4"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4.xml"/><Relationship Id="rId1" Type="http://schemas.openxmlformats.org/officeDocument/2006/relationships/tags" Target="../tags/tag11.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tags" Target="../tags/tag15.xml"/><Relationship Id="rId7" Type="http://schemas.openxmlformats.org/officeDocument/2006/relationships/image" Target="../media/image9.png"/><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image" Target="../media/image11.png"/><Relationship Id="rId5" Type="http://schemas.openxmlformats.org/officeDocument/2006/relationships/notesSlide" Target="../notesSlides/notesSlide4.xml"/><Relationship Id="rId4"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19.xml"/><Relationship Id="rId7" Type="http://schemas.openxmlformats.org/officeDocument/2006/relationships/image" Target="../media/image13.jpeg"/><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5.xml"/><Relationship Id="rId5" Type="http://schemas.openxmlformats.org/officeDocument/2006/relationships/slideLayout" Target="../slideLayouts/slideLayout24.xml"/><Relationship Id="rId10" Type="http://schemas.openxmlformats.org/officeDocument/2006/relationships/image" Target="../media/image15.png"/><Relationship Id="rId4" Type="http://schemas.openxmlformats.org/officeDocument/2006/relationships/tags" Target="../tags/tag20.xml"/><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tags" Target="../tags/tag24.xml"/><Relationship Id="rId7" Type="http://schemas.openxmlformats.org/officeDocument/2006/relationships/image" Target="../media/image16.jpeg"/><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notesSlide" Target="../notesSlides/notesSlide6.xml"/><Relationship Id="rId5" Type="http://schemas.openxmlformats.org/officeDocument/2006/relationships/slideLayout" Target="../slideLayouts/slideLayout24.xml"/><Relationship Id="rId10" Type="http://schemas.openxmlformats.org/officeDocument/2006/relationships/image" Target="../media/image15.png"/><Relationship Id="rId4" Type="http://schemas.openxmlformats.org/officeDocument/2006/relationships/tags" Target="../tags/tag25.xml"/><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slideLayout" Target="../slideLayouts/slideLayout13.xml"/><Relationship Id="rId7" Type="http://schemas.openxmlformats.org/officeDocument/2006/relationships/slide" Target="slide9.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image" Target="../media/image2.png"/><Relationship Id="rId11" Type="http://schemas.openxmlformats.org/officeDocument/2006/relationships/image" Target="../media/image20.png"/><Relationship Id="rId5" Type="http://schemas.openxmlformats.org/officeDocument/2006/relationships/slide" Target="slide12.xml"/><Relationship Id="rId10" Type="http://schemas.openxmlformats.org/officeDocument/2006/relationships/image" Target="../media/image19.jpeg"/><Relationship Id="rId4" Type="http://schemas.openxmlformats.org/officeDocument/2006/relationships/notesSlide" Target="../notesSlides/notesSlide8.xml"/><Relationship Id="rId9" Type="http://schemas.openxmlformats.org/officeDocument/2006/relationships/slide" Target="slide3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5.xml"/><Relationship Id="rId1" Type="http://schemas.openxmlformats.org/officeDocument/2006/relationships/tags" Target="../tags/tag32.xml"/><Relationship Id="rId6" Type="http://schemas.openxmlformats.org/officeDocument/2006/relationships/image" Target="../media/image20.png"/><Relationship Id="rId5" Type="http://schemas.openxmlformats.org/officeDocument/2006/relationships/slide" Target="slide9.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5.xml"/><Relationship Id="rId1" Type="http://schemas.openxmlformats.org/officeDocument/2006/relationships/tags" Target="../tags/tag38.xml"/><Relationship Id="rId6" Type="http://schemas.openxmlformats.org/officeDocument/2006/relationships/image" Target="../media/image18.png"/><Relationship Id="rId5" Type="http://schemas.openxmlformats.org/officeDocument/2006/relationships/slide" Target="slide9.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67.xml"/><Relationship Id="rId1" Type="http://schemas.openxmlformats.org/officeDocument/2006/relationships/tags" Target="../tags/tag66.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5.xml"/><Relationship Id="rId1" Type="http://schemas.openxmlformats.org/officeDocument/2006/relationships/tags" Target="../tags/tag74.xml"/><Relationship Id="rId5" Type="http://schemas.openxmlformats.org/officeDocument/2006/relationships/image" Target="../media/image19.jpe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4.xml"/><Relationship Id="rId7" Type="http://schemas.openxmlformats.org/officeDocument/2006/relationships/image" Target="../media/image16.jpeg"/><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17.png"/><Relationship Id="rId5" Type="http://schemas.openxmlformats.org/officeDocument/2006/relationships/hyperlink" Target="http://www.for.gov.bc.ca/bcts/areas/" TargetMode="Externa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16.jpeg"/><Relationship Id="rId5" Type="http://schemas.openxmlformats.org/officeDocument/2006/relationships/image" Target="../media/image17.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image" Target="../media/image21.png"/><Relationship Id="rId5" Type="http://schemas.openxmlformats.org/officeDocument/2006/relationships/image" Target="../media/image10.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image" Target="../media/image16.jpeg"/><Relationship Id="rId5" Type="http://schemas.openxmlformats.org/officeDocument/2006/relationships/image" Target="../media/image22.png"/><Relationship Id="rId4"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Line 2"/>
          <p:cNvSpPr>
            <a:spLocks noChangeShapeType="1"/>
          </p:cNvSpPr>
          <p:nvPr/>
        </p:nvSpPr>
        <p:spPr bwMode="auto">
          <a:xfrm>
            <a:off x="4724400" y="4267200"/>
            <a:ext cx="2514600" cy="0"/>
          </a:xfrm>
          <a:prstGeom prst="line">
            <a:avLst/>
          </a:prstGeom>
          <a:noFill/>
          <a:ln w="25400">
            <a:solidFill>
              <a:srgbClr val="DDDDDD"/>
            </a:solidFill>
            <a:round/>
            <a:headEnd/>
            <a:tailEnd/>
          </a:ln>
        </p:spPr>
        <p:txBody>
          <a:bodyPr/>
          <a:lstStyle/>
          <a:p>
            <a:endParaRPr lang="en-CA"/>
          </a:p>
        </p:txBody>
      </p:sp>
      <p:sp>
        <p:nvSpPr>
          <p:cNvPr id="233475" name="Line 3"/>
          <p:cNvSpPr>
            <a:spLocks noChangeShapeType="1"/>
          </p:cNvSpPr>
          <p:nvPr/>
        </p:nvSpPr>
        <p:spPr bwMode="auto">
          <a:xfrm>
            <a:off x="2209800" y="4267200"/>
            <a:ext cx="2514600" cy="0"/>
          </a:xfrm>
          <a:prstGeom prst="line">
            <a:avLst/>
          </a:prstGeom>
          <a:noFill/>
          <a:ln w="25400">
            <a:solidFill>
              <a:srgbClr val="DDDDDD"/>
            </a:solidFill>
            <a:round/>
            <a:headEnd/>
            <a:tailEnd/>
          </a:ln>
        </p:spPr>
        <p:txBody>
          <a:bodyPr/>
          <a:lstStyle/>
          <a:p>
            <a:endParaRPr lang="en-CA"/>
          </a:p>
        </p:txBody>
      </p:sp>
      <p:pic>
        <p:nvPicPr>
          <p:cNvPr id="233480" name="Picture 8" descr="Best Place on Earth Logo"/>
          <p:cNvPicPr>
            <a:picLocks noChangeAspect="1" noChangeArrowheads="1"/>
          </p:cNvPicPr>
          <p:nvPr>
            <p:custDataLst>
              <p:tags r:id="rId2"/>
            </p:custDataLst>
          </p:nvPr>
        </p:nvPicPr>
        <p:blipFill>
          <a:blip r:embed="rId5" cstate="print"/>
          <a:srcRect/>
          <a:stretch>
            <a:fillRect/>
          </a:stretch>
        </p:blipFill>
        <p:spPr bwMode="auto">
          <a:xfrm>
            <a:off x="3276600" y="304800"/>
            <a:ext cx="2438400" cy="2057401"/>
          </a:xfrm>
          <a:prstGeom prst="rect">
            <a:avLst/>
          </a:prstGeom>
          <a:noFill/>
          <a:ln w="9525">
            <a:noFill/>
            <a:miter lim="800000"/>
            <a:headEnd/>
            <a:tailEnd/>
          </a:ln>
        </p:spPr>
      </p:pic>
      <p:pic>
        <p:nvPicPr>
          <p:cNvPr id="8198" name="Picture 8" descr="BCTS corporate3.TIF"/>
          <p:cNvPicPr>
            <a:picLocks noChangeAspect="1"/>
          </p:cNvPicPr>
          <p:nvPr/>
        </p:nvPicPr>
        <p:blipFill>
          <a:blip r:embed="rId6" cstate="print"/>
          <a:srcRect/>
          <a:stretch>
            <a:fillRect/>
          </a:stretch>
        </p:blipFill>
        <p:spPr bwMode="auto">
          <a:xfrm>
            <a:off x="2286000" y="4495800"/>
            <a:ext cx="4038600" cy="1524000"/>
          </a:xfrm>
          <a:prstGeom prst="rect">
            <a:avLst/>
          </a:prstGeom>
          <a:noFill/>
          <a:ln w="9525">
            <a:noFill/>
            <a:miter lim="800000"/>
            <a:headEnd/>
            <a:tailEnd/>
          </a:ln>
        </p:spPr>
      </p:pic>
      <p:pic>
        <p:nvPicPr>
          <p:cNvPr id="1026" name="Picture 2" descr="G:\BCTS\TSK_TEMPLATES\BCTS EMBEDDED\Wordmark\SFI2.JPG"/>
          <p:cNvPicPr>
            <a:picLocks noChangeAspect="1" noChangeArrowheads="1"/>
          </p:cNvPicPr>
          <p:nvPr/>
        </p:nvPicPr>
        <p:blipFill>
          <a:blip r:embed="rId7" cstate="print"/>
          <a:srcRect/>
          <a:stretch>
            <a:fillRect/>
          </a:stretch>
        </p:blipFill>
        <p:spPr bwMode="auto">
          <a:xfrm>
            <a:off x="838200" y="2895600"/>
            <a:ext cx="7543800" cy="1143000"/>
          </a:xfrm>
          <a:prstGeom prst="rect">
            <a:avLst/>
          </a:prstGeom>
          <a:noFill/>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withEffect">
                                  <p:stCondLst>
                                    <p:cond delay="0"/>
                                  </p:stCondLst>
                                  <p:childTnLst>
                                    <p:set>
                                      <p:cBhvr>
                                        <p:cTn id="6" dur="1" fill="hold">
                                          <p:stCondLst>
                                            <p:cond delay="0"/>
                                          </p:stCondLst>
                                        </p:cTn>
                                        <p:tgtEl>
                                          <p:spTgt spid="233474"/>
                                        </p:tgtEl>
                                        <p:attrNameLst>
                                          <p:attrName>style.visibility</p:attrName>
                                        </p:attrNameLst>
                                      </p:cBhvr>
                                      <p:to>
                                        <p:strVal val="visible"/>
                                      </p:to>
                                    </p:set>
                                    <p:animEffect transition="in" filter="strips(downRight)">
                                      <p:cBhvr>
                                        <p:cTn id="7" dur="1000"/>
                                        <p:tgtEl>
                                          <p:spTgt spid="23347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233475"/>
                                        </p:tgtEl>
                                        <p:attrNameLst>
                                          <p:attrName>style.visibility</p:attrName>
                                        </p:attrNameLst>
                                      </p:cBhvr>
                                      <p:to>
                                        <p:strVal val="visible"/>
                                      </p:to>
                                    </p:set>
                                    <p:animEffect transition="in" filter="strips(downLeft)">
                                      <p:cBhvr>
                                        <p:cTn id="10" dur="1000"/>
                                        <p:tgtEl>
                                          <p:spTgt spid="233475"/>
                                        </p:tgtEl>
                                      </p:cBhvr>
                                    </p:animEffect>
                                  </p:childTnLst>
                                </p:cTn>
                              </p:par>
                            </p:childTnLst>
                          </p:cTn>
                        </p:par>
                        <p:par>
                          <p:cTn id="11" fill="hold">
                            <p:stCondLst>
                              <p:cond delay="1000"/>
                            </p:stCondLst>
                            <p:childTnLst>
                              <p:par>
                                <p:cTn id="12" presetID="22" presetClass="entr" presetSubtype="4" fill="hold" nodeType="afterEffect">
                                  <p:stCondLst>
                                    <p:cond delay="0"/>
                                  </p:stCondLst>
                                  <p:childTnLst>
                                    <p:set>
                                      <p:cBhvr>
                                        <p:cTn id="13" dur="1" fill="hold">
                                          <p:stCondLst>
                                            <p:cond delay="0"/>
                                          </p:stCondLst>
                                        </p:cTn>
                                        <p:tgtEl>
                                          <p:spTgt spid="233480"/>
                                        </p:tgtEl>
                                        <p:attrNameLst>
                                          <p:attrName>style.visibility</p:attrName>
                                        </p:attrNameLst>
                                      </p:cBhvr>
                                      <p:to>
                                        <p:strVal val="visible"/>
                                      </p:to>
                                    </p:set>
                                    <p:animEffect transition="in" filter="wipe(down)">
                                      <p:cBhvr>
                                        <p:cTn id="14" dur="2000"/>
                                        <p:tgtEl>
                                          <p:spTgt spid="2334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4" grpId="0" animBg="1"/>
      <p:bldP spid="23347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SFI Symbol"/>
          <p:cNvPicPr>
            <a:picLocks noChangeAspect="1" noChangeArrowheads="1"/>
          </p:cNvPicPr>
          <p:nvPr>
            <p:custDataLst>
              <p:tags r:id="rId2"/>
            </p:custDataLst>
          </p:nvPr>
        </p:nvPicPr>
        <p:blipFill>
          <a:blip r:embed="rId6" cstate="print"/>
          <a:srcRect l="38026" t="18573" r="21777" b="17554"/>
          <a:stretch>
            <a:fillRect/>
          </a:stretch>
        </p:blipFill>
        <p:spPr bwMode="auto">
          <a:xfrm>
            <a:off x="306388" y="304800"/>
            <a:ext cx="3884612" cy="6172200"/>
          </a:xfrm>
          <a:prstGeom prst="rect">
            <a:avLst/>
          </a:prstGeom>
          <a:noFill/>
          <a:ln w="9525">
            <a:noFill/>
            <a:miter lim="800000"/>
            <a:headEnd/>
            <a:tailEnd/>
          </a:ln>
        </p:spPr>
      </p:pic>
      <p:pic>
        <p:nvPicPr>
          <p:cNvPr id="369667" name="Picture 3" descr="SFI Logo"/>
          <p:cNvPicPr>
            <a:picLocks noChangeAspect="1" noChangeArrowheads="1"/>
          </p:cNvPicPr>
          <p:nvPr>
            <p:custDataLst>
              <p:tags r:id="rId3"/>
            </p:custDataLst>
          </p:nvPr>
        </p:nvPicPr>
        <p:blipFill>
          <a:blip r:embed="rId7" cstate="print"/>
          <a:srcRect l="30656"/>
          <a:stretch>
            <a:fillRect/>
          </a:stretch>
        </p:blipFill>
        <p:spPr bwMode="auto">
          <a:xfrm>
            <a:off x="4724400" y="1447800"/>
            <a:ext cx="3251200" cy="2436813"/>
          </a:xfrm>
          <a:prstGeom prst="rect">
            <a:avLst/>
          </a:prstGeom>
          <a:noFill/>
          <a:ln w="9525">
            <a:noFill/>
            <a:miter lim="800000"/>
            <a:headEnd/>
            <a:tailEnd/>
          </a:ln>
        </p:spPr>
      </p:pic>
      <p:sp>
        <p:nvSpPr>
          <p:cNvPr id="369668" name="AutoShape 4"/>
          <p:cNvSpPr>
            <a:spLocks noChangeArrowheads="1"/>
          </p:cNvSpPr>
          <p:nvPr/>
        </p:nvSpPr>
        <p:spPr bwMode="auto">
          <a:xfrm>
            <a:off x="4343400" y="4114800"/>
            <a:ext cx="3962400" cy="609600"/>
          </a:xfrm>
          <a:prstGeom prst="roundRect">
            <a:avLst>
              <a:gd name="adj" fmla="val 33856"/>
            </a:avLst>
          </a:prstGeom>
          <a:solidFill>
            <a:srgbClr val="677845"/>
          </a:solidFill>
          <a:ln w="9525">
            <a:noFill/>
            <a:round/>
            <a:headEnd/>
            <a:tailEnd/>
          </a:ln>
          <a:effectLst>
            <a:outerShdw dist="35921" dir="2700000" algn="ctr" rotWithShape="0">
              <a:schemeClr val="bg2">
                <a:alpha val="50000"/>
              </a:schemeClr>
            </a:outerShdw>
          </a:effectLst>
        </p:spPr>
        <p:txBody>
          <a:bodyPr wrap="none" anchor="ctr"/>
          <a:lstStyle/>
          <a:p>
            <a:pPr>
              <a:defRPr/>
            </a:pPr>
            <a:endParaRPr lang="en-CA">
              <a:latin typeface="Arial" charset="0"/>
              <a:cs typeface="Arial" charset="0"/>
            </a:endParaRPr>
          </a:p>
        </p:txBody>
      </p:sp>
      <p:sp>
        <p:nvSpPr>
          <p:cNvPr id="369669" name="Text Box 5"/>
          <p:cNvSpPr txBox="1">
            <a:spLocks noChangeArrowheads="1"/>
          </p:cNvSpPr>
          <p:nvPr/>
        </p:nvSpPr>
        <p:spPr bwMode="auto">
          <a:xfrm>
            <a:off x="4495800" y="4251325"/>
            <a:ext cx="3886200" cy="396875"/>
          </a:xfrm>
          <a:prstGeom prst="rect">
            <a:avLst/>
          </a:prstGeom>
          <a:noFill/>
          <a:ln w="9525">
            <a:noFill/>
            <a:miter lim="800000"/>
            <a:headEnd/>
            <a:tailEnd/>
          </a:ln>
        </p:spPr>
        <p:txBody>
          <a:bodyPr>
            <a:spAutoFit/>
          </a:bodyPr>
          <a:lstStyle/>
          <a:p>
            <a:pPr>
              <a:spcBef>
                <a:spcPct val="50000"/>
              </a:spcBef>
            </a:pPr>
            <a:r>
              <a:rPr lang="en-CA" sz="2000" b="1" dirty="0">
                <a:solidFill>
                  <a:schemeClr val="bg1"/>
                </a:solidFill>
                <a:latin typeface="Arial Narrow" pitchFamily="34" charset="0"/>
              </a:rPr>
              <a:t>GENERAL AWARENESS TRAINING</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69667"/>
                                        </p:tgtEl>
                                        <p:attrNameLst>
                                          <p:attrName>style.visibility</p:attrName>
                                        </p:attrNameLst>
                                      </p:cBhvr>
                                      <p:to>
                                        <p:strVal val="visible"/>
                                      </p:to>
                                    </p:set>
                                    <p:animEffect transition="in" filter="fade">
                                      <p:cBhvr>
                                        <p:cTn id="7" dur="2000"/>
                                        <p:tgtEl>
                                          <p:spTgt spid="369667"/>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369668"/>
                                        </p:tgtEl>
                                        <p:attrNameLst>
                                          <p:attrName>style.visibility</p:attrName>
                                        </p:attrNameLst>
                                      </p:cBhvr>
                                      <p:to>
                                        <p:strVal val="visible"/>
                                      </p:to>
                                    </p:set>
                                    <p:animEffect transition="in" filter="strips(downRight)">
                                      <p:cBhvr>
                                        <p:cTn id="12" dur="500"/>
                                        <p:tgtEl>
                                          <p:spTgt spid="369668"/>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369669"/>
                                        </p:tgtEl>
                                        <p:attrNameLst>
                                          <p:attrName>style.visibility</p:attrName>
                                        </p:attrNameLst>
                                      </p:cBhvr>
                                      <p:to>
                                        <p:strVal val="visible"/>
                                      </p:to>
                                    </p:set>
                                    <p:animEffect transition="in" filter="strips(downRight)">
                                      <p:cBhvr>
                                        <p:cTn id="15" dur="500"/>
                                        <p:tgtEl>
                                          <p:spTgt spid="3696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68" grpId="0" animBg="1"/>
      <p:bldP spid="36966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val 4" descr="FernGrapeLeaflet01 copy"/>
          <p:cNvSpPr>
            <a:spLocks noChangeArrowheads="1"/>
          </p:cNvSpPr>
          <p:nvPr/>
        </p:nvSpPr>
        <p:spPr bwMode="auto">
          <a:xfrm>
            <a:off x="685800" y="685800"/>
            <a:ext cx="533400" cy="533400"/>
          </a:xfrm>
          <a:prstGeom prst="ellipse">
            <a:avLst/>
          </a:prstGeom>
          <a:blipFill dpi="0" rotWithShape="1">
            <a:blip r:embed="rId4" cstate="print"/>
            <a:srcRect/>
            <a:stretch>
              <a:fillRect/>
            </a:stretch>
          </a:blipFill>
          <a:ln w="9525">
            <a:solidFill>
              <a:schemeClr val="bg2"/>
            </a:solidFill>
            <a:round/>
            <a:headEnd/>
            <a:tailEnd/>
          </a:ln>
        </p:spPr>
        <p:txBody>
          <a:bodyPr wrap="none" anchor="ctr"/>
          <a:lstStyle/>
          <a:p>
            <a:endParaRPr lang="en-US"/>
          </a:p>
        </p:txBody>
      </p:sp>
      <p:sp>
        <p:nvSpPr>
          <p:cNvPr id="11267" name="Rectangle 5"/>
          <p:cNvSpPr>
            <a:spLocks noGrp="1" noChangeArrowheads="1"/>
          </p:cNvSpPr>
          <p:nvPr>
            <p:ph type="title"/>
          </p:nvPr>
        </p:nvSpPr>
        <p:spPr>
          <a:xfrm>
            <a:off x="1447800" y="533400"/>
            <a:ext cx="7086600" cy="762000"/>
          </a:xfrm>
          <a:noFill/>
        </p:spPr>
        <p:txBody>
          <a:bodyPr/>
          <a:lstStyle/>
          <a:p>
            <a:pPr eaLnBrk="1" hangingPunct="1"/>
            <a:r>
              <a:rPr lang="en-CA" sz="2800" dirty="0" smtClean="0">
                <a:solidFill>
                  <a:schemeClr val="bg1"/>
                </a:solidFill>
              </a:rPr>
              <a:t>BCTS SFM Commitments</a:t>
            </a:r>
          </a:p>
        </p:txBody>
      </p:sp>
      <p:sp>
        <p:nvSpPr>
          <p:cNvPr id="8" name="Rectangle 7"/>
          <p:cNvSpPr/>
          <p:nvPr/>
        </p:nvSpPr>
        <p:spPr>
          <a:xfrm>
            <a:off x="533400" y="1524000"/>
            <a:ext cx="8077200" cy="4524315"/>
          </a:xfrm>
          <a:prstGeom prst="rect">
            <a:avLst/>
          </a:prstGeom>
        </p:spPr>
        <p:txBody>
          <a:bodyPr wrap="square">
            <a:spAutoFit/>
          </a:bodyPr>
          <a:lstStyle/>
          <a:p>
            <a:pPr eaLnBrk="1" hangingPunct="1"/>
            <a:r>
              <a:rPr lang="en-CA" dirty="0" smtClean="0"/>
              <a:t>BC Timber Sales is committed to managing and administering forest management activities on our operations through effective measures that ensure </a:t>
            </a:r>
            <a:r>
              <a:rPr lang="en-CA" i="1" dirty="0" smtClean="0"/>
              <a:t>sustainable forest management (SFM)</a:t>
            </a:r>
            <a:r>
              <a:rPr lang="en-CA" dirty="0" smtClean="0"/>
              <a:t>. The BCTS SFM Policy includes commitments to:</a:t>
            </a:r>
          </a:p>
          <a:p>
            <a:pPr eaLnBrk="1" hangingPunct="1"/>
            <a:endParaRPr lang="en-CA" dirty="0" smtClean="0"/>
          </a:p>
          <a:p>
            <a:pPr eaLnBrk="1" hangingPunct="1">
              <a:buFontTx/>
              <a:buChar char="•"/>
            </a:pPr>
            <a:r>
              <a:rPr lang="en-CA" dirty="0" smtClean="0"/>
              <a:t>Comply with legislation, regulations, policies and other requirements:</a:t>
            </a:r>
          </a:p>
          <a:p>
            <a:pPr eaLnBrk="1" hangingPunct="1">
              <a:buFontTx/>
              <a:buChar char="•"/>
            </a:pPr>
            <a:r>
              <a:rPr lang="en-CA" dirty="0" smtClean="0"/>
              <a:t>Provide public participation opportunities to the public and Aboriginal Peoples;</a:t>
            </a:r>
          </a:p>
          <a:p>
            <a:pPr eaLnBrk="1" hangingPunct="1">
              <a:buFontTx/>
              <a:buChar char="•"/>
            </a:pPr>
            <a:r>
              <a:rPr lang="en-CA" dirty="0" smtClean="0"/>
              <a:t>Confer with, respect and recognize Aboriginal title and rights, and treaties:</a:t>
            </a:r>
          </a:p>
          <a:p>
            <a:pPr eaLnBrk="1" hangingPunct="1">
              <a:buFontTx/>
              <a:buChar char="•"/>
            </a:pPr>
            <a:r>
              <a:rPr lang="en-CA" dirty="0" smtClean="0"/>
              <a:t>Maintain a culture for health and safety of staff, clients and the public;</a:t>
            </a:r>
          </a:p>
          <a:p>
            <a:pPr eaLnBrk="1" hangingPunct="1">
              <a:buFontTx/>
              <a:buChar char="•"/>
            </a:pPr>
            <a:r>
              <a:rPr lang="en-CA" dirty="0" smtClean="0"/>
              <a:t>Honour all international agreements and conventions to which Canada is a signatory;</a:t>
            </a:r>
          </a:p>
          <a:p>
            <a:pPr eaLnBrk="1" hangingPunct="1">
              <a:buFontTx/>
              <a:buChar char="•"/>
            </a:pPr>
            <a:r>
              <a:rPr lang="en-CA" dirty="0" smtClean="0"/>
              <a:t>Improve knowledge of the forest and SFM and to monitor and incorporate advances in science and technology;</a:t>
            </a:r>
          </a:p>
          <a:p>
            <a:pPr eaLnBrk="1" hangingPunct="1">
              <a:buFontTx/>
              <a:buChar char="•"/>
            </a:pPr>
            <a:r>
              <a:rPr lang="en-CA" dirty="0" smtClean="0"/>
              <a:t>Promote awareness of SFM to our clients and the public; </a:t>
            </a:r>
          </a:p>
          <a:p>
            <a:pPr eaLnBrk="1" hangingPunct="1">
              <a:buFontTx/>
              <a:buChar char="•"/>
            </a:pPr>
            <a:r>
              <a:rPr lang="en-CA" dirty="0" smtClean="0"/>
              <a:t>Strive for excellence in forest management through continual improvement.</a:t>
            </a:r>
            <a:endParaRPr lang="en-CA" dirty="0"/>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1447800" y="685800"/>
            <a:ext cx="6705600" cy="503238"/>
          </a:xfrm>
          <a:noFill/>
        </p:spPr>
        <p:txBody>
          <a:bodyPr/>
          <a:lstStyle/>
          <a:p>
            <a:pPr eaLnBrk="1" hangingPunct="1"/>
            <a:r>
              <a:rPr lang="en-CA" sz="2400" smtClean="0">
                <a:solidFill>
                  <a:schemeClr val="bg1"/>
                </a:solidFill>
              </a:rPr>
              <a:t>BCTS Sustainable Forest Management Plan</a:t>
            </a:r>
          </a:p>
        </p:txBody>
      </p:sp>
      <p:sp>
        <p:nvSpPr>
          <p:cNvPr id="10243" name="Oval 4" descr="42426889_a7a2c884af copy"/>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13324" name="Text Box 12"/>
          <p:cNvSpPr txBox="1">
            <a:spLocks noChangeArrowheads="1"/>
          </p:cNvSpPr>
          <p:nvPr/>
        </p:nvSpPr>
        <p:spPr bwMode="auto">
          <a:xfrm>
            <a:off x="685800" y="1752600"/>
            <a:ext cx="7848600" cy="1754326"/>
          </a:xfrm>
          <a:prstGeom prst="rect">
            <a:avLst/>
          </a:prstGeom>
          <a:noFill/>
          <a:ln w="9525">
            <a:noFill/>
            <a:miter lim="800000"/>
            <a:headEnd/>
            <a:tailEnd/>
          </a:ln>
        </p:spPr>
        <p:txBody>
          <a:bodyPr>
            <a:spAutoFit/>
          </a:bodyPr>
          <a:lstStyle/>
          <a:p>
            <a:pPr marL="347663" indent="-347663">
              <a:spcBef>
                <a:spcPct val="50000"/>
              </a:spcBef>
              <a:buFont typeface="Webdings" pitchFamily="18" charset="2"/>
              <a:buChar char="4"/>
            </a:pPr>
            <a:r>
              <a:rPr lang="en-CA" dirty="0" smtClean="0"/>
              <a:t>Encompass </a:t>
            </a:r>
            <a:r>
              <a:rPr lang="en-CA" dirty="0"/>
              <a:t>environmental, economic and social dimensions</a:t>
            </a:r>
          </a:p>
          <a:p>
            <a:pPr marL="347663" indent="-347663">
              <a:spcBef>
                <a:spcPct val="50000"/>
              </a:spcBef>
              <a:buFont typeface="Webdings" pitchFamily="18" charset="2"/>
              <a:buChar char="4"/>
            </a:pPr>
            <a:r>
              <a:rPr lang="en-CA" dirty="0" smtClean="0"/>
              <a:t>Outlines the Principles and Objectives of the 2010-2014 Sustainable Forestry Initiative (SF) Standard</a:t>
            </a:r>
            <a:endParaRPr lang="en-CA" dirty="0"/>
          </a:p>
          <a:p>
            <a:pPr marL="347663" indent="-347663">
              <a:spcBef>
                <a:spcPct val="50000"/>
              </a:spcBef>
              <a:buFont typeface="Webdings" pitchFamily="18" charset="2"/>
              <a:buChar char="4"/>
            </a:pPr>
            <a:r>
              <a:rPr lang="en-CA" dirty="0"/>
              <a:t>Sets out </a:t>
            </a:r>
            <a:r>
              <a:rPr lang="en-CA" dirty="0" smtClean="0"/>
              <a:t>BCTS Commitments and Actions </a:t>
            </a:r>
            <a:r>
              <a:rPr lang="en-CA" dirty="0"/>
              <a:t>to achieve conformance with the </a:t>
            </a:r>
            <a:r>
              <a:rPr lang="en-CA" dirty="0" smtClean="0"/>
              <a:t>SFI Standard</a:t>
            </a:r>
            <a:endParaRPr lang="en-CA" dirty="0"/>
          </a:p>
        </p:txBody>
      </p:sp>
      <p:pic>
        <p:nvPicPr>
          <p:cNvPr id="13327" name="Picture 15" descr="SFI Logo"/>
          <p:cNvPicPr>
            <a:picLocks noChangeAspect="1" noChangeArrowheads="1"/>
          </p:cNvPicPr>
          <p:nvPr>
            <p:custDataLst>
              <p:tags r:id="rId2"/>
            </p:custDataLst>
          </p:nvPr>
        </p:nvPicPr>
        <p:blipFill>
          <a:blip r:embed="rId7" cstate="print"/>
          <a:srcRect/>
          <a:stretch>
            <a:fillRect/>
          </a:stretch>
        </p:blipFill>
        <p:spPr bwMode="auto">
          <a:xfrm>
            <a:off x="990600" y="3770313"/>
            <a:ext cx="3886200" cy="2020887"/>
          </a:xfrm>
          <a:prstGeom prst="rect">
            <a:avLst/>
          </a:prstGeom>
          <a:noFill/>
          <a:ln w="9525">
            <a:noFill/>
            <a:miter lim="800000"/>
            <a:headEnd/>
            <a:tailEnd/>
          </a:ln>
        </p:spPr>
      </p:pic>
      <p:pic>
        <p:nvPicPr>
          <p:cNvPr id="10246" name="Picture 33" descr="j0438933 copy"/>
          <p:cNvPicPr>
            <a:picLocks noChangeAspect="1" noChangeArrowheads="1"/>
          </p:cNvPicPr>
          <p:nvPr>
            <p:custDataLst>
              <p:tags r:id="rId3"/>
            </p:custDataLst>
          </p:nvPr>
        </p:nvPicPr>
        <p:blipFill>
          <a:blip r:embed="rId8" cstate="print"/>
          <a:srcRect t="33333" b="21429"/>
          <a:stretch>
            <a:fillRect/>
          </a:stretch>
        </p:blipFill>
        <p:spPr bwMode="auto">
          <a:xfrm>
            <a:off x="4946650" y="3581400"/>
            <a:ext cx="3892550" cy="2636838"/>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324">
                                            <p:txEl>
                                              <p:pRg st="0" end="0"/>
                                            </p:txEl>
                                          </p:spTgt>
                                        </p:tgtEl>
                                        <p:attrNameLst>
                                          <p:attrName>style.visibility</p:attrName>
                                        </p:attrNameLst>
                                      </p:cBhvr>
                                      <p:to>
                                        <p:strVal val="visible"/>
                                      </p:to>
                                    </p:set>
                                    <p:animEffect transition="in" filter="strips(downRight)">
                                      <p:cBhvr>
                                        <p:cTn id="7" dur="500"/>
                                        <p:tgtEl>
                                          <p:spTgt spid="133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3324">
                                            <p:txEl>
                                              <p:pRg st="1" end="1"/>
                                            </p:txEl>
                                          </p:spTgt>
                                        </p:tgtEl>
                                        <p:attrNameLst>
                                          <p:attrName>style.visibility</p:attrName>
                                        </p:attrNameLst>
                                      </p:cBhvr>
                                      <p:to>
                                        <p:strVal val="visible"/>
                                      </p:to>
                                    </p:set>
                                    <p:animEffect transition="in" filter="strips(downRight)">
                                      <p:cBhvr>
                                        <p:cTn id="12" dur="500"/>
                                        <p:tgtEl>
                                          <p:spTgt spid="133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3324">
                                            <p:txEl>
                                              <p:pRg st="2" end="2"/>
                                            </p:txEl>
                                          </p:spTgt>
                                        </p:tgtEl>
                                        <p:attrNameLst>
                                          <p:attrName>style.visibility</p:attrName>
                                        </p:attrNameLst>
                                      </p:cBhvr>
                                      <p:to>
                                        <p:strVal val="visible"/>
                                      </p:to>
                                    </p:set>
                                    <p:animEffect transition="in" filter="strips(downRight)">
                                      <p:cBhvr>
                                        <p:cTn id="17" dur="500"/>
                                        <p:tgtEl>
                                          <p:spTgt spid="1332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327"/>
                                        </p:tgtEl>
                                        <p:attrNameLst>
                                          <p:attrName>style.visibility</p:attrName>
                                        </p:attrNameLst>
                                      </p:cBhvr>
                                      <p:to>
                                        <p:strVal val="visible"/>
                                      </p:to>
                                    </p:set>
                                    <p:animEffect transition="in" filter="fade">
                                      <p:cBhvr>
                                        <p:cTn id="22" dur="2000"/>
                                        <p:tgtEl>
                                          <p:spTgt spid="133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18" name="Picture 58" descr="SFI SIC WC IMPLEMENTATION"/>
          <p:cNvPicPr>
            <a:picLocks noChangeAspect="1" noChangeArrowheads="1"/>
          </p:cNvPicPr>
          <p:nvPr>
            <p:custDataLst>
              <p:tags r:id="rId2"/>
            </p:custDataLst>
          </p:nvPr>
        </p:nvPicPr>
        <p:blipFill>
          <a:blip r:embed="rId7" cstate="print"/>
          <a:srcRect/>
          <a:stretch>
            <a:fillRect/>
          </a:stretch>
        </p:blipFill>
        <p:spPr bwMode="auto">
          <a:xfrm>
            <a:off x="838200" y="2552700"/>
            <a:ext cx="2590800" cy="1943100"/>
          </a:xfrm>
          <a:prstGeom prst="rect">
            <a:avLst/>
          </a:prstGeom>
          <a:noFill/>
          <a:ln w="9525">
            <a:solidFill>
              <a:srgbClr val="777777"/>
            </a:solidFill>
            <a:miter lim="800000"/>
            <a:headEnd/>
            <a:tailEnd/>
          </a:ln>
          <a:effectLst>
            <a:outerShdw dist="71842" dir="2700000" algn="ctr" rotWithShape="0">
              <a:srgbClr val="808080">
                <a:alpha val="50000"/>
              </a:srgbClr>
            </a:outerShdw>
          </a:effectLst>
        </p:spPr>
      </p:pic>
      <p:pic>
        <p:nvPicPr>
          <p:cNvPr id="15375" name="Picture 15" descr="SFI Standard copy"/>
          <p:cNvPicPr>
            <a:picLocks noChangeAspect="1" noChangeArrowheads="1"/>
          </p:cNvPicPr>
          <p:nvPr>
            <p:custDataLst>
              <p:tags r:id="rId3"/>
            </p:custDataLst>
          </p:nvPr>
        </p:nvPicPr>
        <p:blipFill>
          <a:blip r:embed="rId8" cstate="print"/>
          <a:srcRect l="9668" t="9395" r="9769" b="11081"/>
          <a:stretch>
            <a:fillRect/>
          </a:stretch>
        </p:blipFill>
        <p:spPr bwMode="auto">
          <a:xfrm rot="-295844">
            <a:off x="293940" y="1335704"/>
            <a:ext cx="3594344" cy="3475256"/>
          </a:xfrm>
          <a:prstGeom prst="rect">
            <a:avLst/>
          </a:prstGeom>
          <a:noFill/>
          <a:ln w="9525">
            <a:noFill/>
            <a:miter lim="800000"/>
            <a:headEnd/>
            <a:tailEnd/>
          </a:ln>
        </p:spPr>
      </p:pic>
      <p:sp>
        <p:nvSpPr>
          <p:cNvPr id="11266" name="Oval 4" descr="FernGrapeLeaflet01 copy"/>
          <p:cNvSpPr>
            <a:spLocks noChangeArrowheads="1"/>
          </p:cNvSpPr>
          <p:nvPr/>
        </p:nvSpPr>
        <p:spPr bwMode="auto">
          <a:xfrm>
            <a:off x="685800" y="685800"/>
            <a:ext cx="533400" cy="533400"/>
          </a:xfrm>
          <a:prstGeom prst="ellipse">
            <a:avLst/>
          </a:prstGeom>
          <a:blipFill dpi="0" rotWithShape="1">
            <a:blip r:embed="rId9" cstate="print"/>
            <a:srcRect/>
            <a:stretch>
              <a:fillRect/>
            </a:stretch>
          </a:blipFill>
          <a:ln w="9525">
            <a:solidFill>
              <a:schemeClr val="bg2"/>
            </a:solidFill>
            <a:round/>
            <a:headEnd/>
            <a:tailEnd/>
          </a:ln>
        </p:spPr>
        <p:txBody>
          <a:bodyPr wrap="none" anchor="ctr"/>
          <a:lstStyle/>
          <a:p>
            <a:endParaRPr lang="en-US"/>
          </a:p>
        </p:txBody>
      </p:sp>
      <p:sp>
        <p:nvSpPr>
          <p:cNvPr id="11267" name="Rectangle 5"/>
          <p:cNvSpPr>
            <a:spLocks noGrp="1" noChangeArrowheads="1"/>
          </p:cNvSpPr>
          <p:nvPr>
            <p:ph type="title"/>
          </p:nvPr>
        </p:nvSpPr>
        <p:spPr>
          <a:xfrm>
            <a:off x="1447800" y="685800"/>
            <a:ext cx="7086600" cy="503238"/>
          </a:xfrm>
          <a:noFill/>
        </p:spPr>
        <p:txBody>
          <a:bodyPr/>
          <a:lstStyle/>
          <a:p>
            <a:pPr eaLnBrk="1" hangingPunct="1"/>
            <a:r>
              <a:rPr lang="en-CA" sz="2800" smtClean="0">
                <a:solidFill>
                  <a:schemeClr val="bg1"/>
                </a:solidFill>
              </a:rPr>
              <a:t>Sustainable Forestry Initiative Program</a:t>
            </a:r>
          </a:p>
        </p:txBody>
      </p:sp>
      <p:pic>
        <p:nvPicPr>
          <p:cNvPr id="15373" name="Picture 13" descr="SFI"/>
          <p:cNvPicPr>
            <a:picLocks noChangeAspect="1" noChangeArrowheads="1"/>
          </p:cNvPicPr>
          <p:nvPr>
            <p:custDataLst>
              <p:tags r:id="rId4"/>
            </p:custDataLst>
          </p:nvPr>
        </p:nvPicPr>
        <p:blipFill>
          <a:blip r:embed="rId10" cstate="print"/>
          <a:srcRect l="23215" t="10811" r="12500" b="13513"/>
          <a:stretch>
            <a:fillRect/>
          </a:stretch>
        </p:blipFill>
        <p:spPr bwMode="auto">
          <a:xfrm>
            <a:off x="1752600" y="3962400"/>
            <a:ext cx="2362200" cy="2278063"/>
          </a:xfrm>
          <a:prstGeom prst="rect">
            <a:avLst/>
          </a:prstGeom>
          <a:noFill/>
          <a:ln w="9525">
            <a:noFill/>
            <a:miter lim="800000"/>
            <a:headEnd/>
            <a:tailEnd/>
          </a:ln>
        </p:spPr>
      </p:pic>
      <p:sp>
        <p:nvSpPr>
          <p:cNvPr id="15374" name="Text Box 14"/>
          <p:cNvSpPr txBox="1">
            <a:spLocks noChangeArrowheads="1"/>
          </p:cNvSpPr>
          <p:nvPr/>
        </p:nvSpPr>
        <p:spPr bwMode="auto">
          <a:xfrm>
            <a:off x="3733800" y="1524000"/>
            <a:ext cx="4800600" cy="4108817"/>
          </a:xfrm>
          <a:prstGeom prst="rect">
            <a:avLst/>
          </a:prstGeom>
          <a:noFill/>
          <a:ln w="9525">
            <a:noFill/>
            <a:miter lim="800000"/>
            <a:headEnd/>
            <a:tailEnd/>
          </a:ln>
        </p:spPr>
        <p:txBody>
          <a:bodyPr wrap="square">
            <a:spAutoFit/>
          </a:bodyPr>
          <a:lstStyle/>
          <a:p>
            <a:pPr marL="347663" indent="-347663">
              <a:spcBef>
                <a:spcPct val="50000"/>
              </a:spcBef>
              <a:buFont typeface="Webdings" pitchFamily="18" charset="2"/>
              <a:buChar char="4"/>
            </a:pPr>
            <a:r>
              <a:rPr lang="en-CA" dirty="0" smtClean="0"/>
              <a:t>Continuous improvement was applied to refine the previous SFI Standard</a:t>
            </a:r>
          </a:p>
          <a:p>
            <a:pPr marL="347663" indent="-347663">
              <a:spcBef>
                <a:spcPct val="50000"/>
              </a:spcBef>
              <a:buFont typeface="Webdings" pitchFamily="18" charset="2"/>
              <a:buChar char="4"/>
            </a:pPr>
            <a:r>
              <a:rPr lang="en-CA" dirty="0" smtClean="0"/>
              <a:t>System </a:t>
            </a:r>
            <a:r>
              <a:rPr lang="en-CA" dirty="0"/>
              <a:t>of principles, objectives and performance measures</a:t>
            </a:r>
          </a:p>
          <a:p>
            <a:pPr marL="347663" indent="-347663">
              <a:spcBef>
                <a:spcPct val="50000"/>
              </a:spcBef>
              <a:buFont typeface="Webdings" pitchFamily="18" charset="2"/>
              <a:buChar char="4"/>
            </a:pPr>
            <a:r>
              <a:rPr lang="en-CA" dirty="0"/>
              <a:t>Long-term protection of wildlife, plants, soil and water quality</a:t>
            </a:r>
          </a:p>
          <a:p>
            <a:pPr marL="347663" indent="-347663">
              <a:spcBef>
                <a:spcPct val="50000"/>
              </a:spcBef>
              <a:buFont typeface="Webdings" pitchFamily="18" charset="2"/>
              <a:buChar char="4"/>
            </a:pPr>
            <a:r>
              <a:rPr lang="en-CA" dirty="0"/>
              <a:t>SFI </a:t>
            </a:r>
            <a:r>
              <a:rPr lang="en-CA" dirty="0" smtClean="0"/>
              <a:t>Program Participants must comply with the SFI Standard</a:t>
            </a:r>
            <a:endParaRPr lang="en-CA" dirty="0"/>
          </a:p>
          <a:p>
            <a:pPr marL="347663" indent="-347663">
              <a:spcBef>
                <a:spcPct val="50000"/>
              </a:spcBef>
              <a:buFont typeface="Webdings" pitchFamily="18" charset="2"/>
              <a:buChar char="4"/>
            </a:pPr>
            <a:r>
              <a:rPr lang="en-CA" dirty="0"/>
              <a:t>Principles address economic, environmental, cultural and legal issues</a:t>
            </a:r>
          </a:p>
          <a:p>
            <a:pPr marL="347663" indent="-347663">
              <a:spcBef>
                <a:spcPct val="50000"/>
              </a:spcBef>
              <a:buFont typeface="Webdings" pitchFamily="18" charset="2"/>
              <a:buChar char="4"/>
            </a:pPr>
            <a:r>
              <a:rPr lang="en-CA" dirty="0"/>
              <a:t>Commitment to continuously improve </a:t>
            </a:r>
            <a:r>
              <a:rPr lang="en-CA" dirty="0" smtClean="0"/>
              <a:t>SFM</a:t>
            </a:r>
            <a:endParaRPr lang="en-CA"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373"/>
                                        </p:tgtEl>
                                        <p:attrNameLst>
                                          <p:attrName>style.visibility</p:attrName>
                                        </p:attrNameLst>
                                      </p:cBhvr>
                                      <p:to>
                                        <p:strVal val="visible"/>
                                      </p:to>
                                    </p:set>
                                    <p:animEffect transition="in" filter="fade">
                                      <p:cBhvr>
                                        <p:cTn id="7" dur="2000"/>
                                        <p:tgtEl>
                                          <p:spTgt spid="15373"/>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5374">
                                            <p:txEl>
                                              <p:pRg st="0" end="0"/>
                                            </p:txEl>
                                          </p:spTgt>
                                        </p:tgtEl>
                                        <p:attrNameLst>
                                          <p:attrName>style.visibility</p:attrName>
                                        </p:attrNameLst>
                                      </p:cBhvr>
                                      <p:to>
                                        <p:strVal val="visible"/>
                                      </p:to>
                                    </p:set>
                                    <p:animEffect transition="in" filter="strips(downRight)">
                                      <p:cBhvr>
                                        <p:cTn id="12" dur="500"/>
                                        <p:tgtEl>
                                          <p:spTgt spid="1537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5374">
                                            <p:txEl>
                                              <p:pRg st="1" end="1"/>
                                            </p:txEl>
                                          </p:spTgt>
                                        </p:tgtEl>
                                        <p:attrNameLst>
                                          <p:attrName>style.visibility</p:attrName>
                                        </p:attrNameLst>
                                      </p:cBhvr>
                                      <p:to>
                                        <p:strVal val="visible"/>
                                      </p:to>
                                    </p:set>
                                    <p:animEffect transition="in" filter="strips(downRight)">
                                      <p:cBhvr>
                                        <p:cTn id="17" dur="500"/>
                                        <p:tgtEl>
                                          <p:spTgt spid="1537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5374">
                                            <p:txEl>
                                              <p:pRg st="2" end="2"/>
                                            </p:txEl>
                                          </p:spTgt>
                                        </p:tgtEl>
                                        <p:attrNameLst>
                                          <p:attrName>style.visibility</p:attrName>
                                        </p:attrNameLst>
                                      </p:cBhvr>
                                      <p:to>
                                        <p:strVal val="visible"/>
                                      </p:to>
                                    </p:set>
                                    <p:animEffect transition="in" filter="strips(downRight)">
                                      <p:cBhvr>
                                        <p:cTn id="22" dur="500"/>
                                        <p:tgtEl>
                                          <p:spTgt spid="1537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5374">
                                            <p:txEl>
                                              <p:pRg st="3" end="3"/>
                                            </p:txEl>
                                          </p:spTgt>
                                        </p:tgtEl>
                                        <p:attrNameLst>
                                          <p:attrName>style.visibility</p:attrName>
                                        </p:attrNameLst>
                                      </p:cBhvr>
                                      <p:to>
                                        <p:strVal val="visible"/>
                                      </p:to>
                                    </p:set>
                                    <p:animEffect transition="in" filter="strips(downRight)">
                                      <p:cBhvr>
                                        <p:cTn id="27" dur="500"/>
                                        <p:tgtEl>
                                          <p:spTgt spid="15374">
                                            <p:txEl>
                                              <p:pRg st="3" end="3"/>
                                            </p:txEl>
                                          </p:spTgt>
                                        </p:tgtEl>
                                      </p:cBhvr>
                                    </p:animEffect>
                                  </p:childTnLst>
                                </p:cTn>
                              </p:par>
                              <p:par>
                                <p:cTn id="28" presetID="10" presetClass="exit" presetSubtype="0" fill="hold" nodeType="withEffect">
                                  <p:stCondLst>
                                    <p:cond delay="0"/>
                                  </p:stCondLst>
                                  <p:childTnLst>
                                    <p:animEffect transition="out" filter="fade">
                                      <p:cBhvr>
                                        <p:cTn id="29" dur="2000"/>
                                        <p:tgtEl>
                                          <p:spTgt spid="15373"/>
                                        </p:tgtEl>
                                      </p:cBhvr>
                                    </p:animEffect>
                                    <p:set>
                                      <p:cBhvr>
                                        <p:cTn id="30" dur="1" fill="hold">
                                          <p:stCondLst>
                                            <p:cond delay="1999"/>
                                          </p:stCondLst>
                                        </p:cTn>
                                        <p:tgtEl>
                                          <p:spTgt spid="15373"/>
                                        </p:tgtEl>
                                        <p:attrNameLst>
                                          <p:attrName>style.visibility</p:attrName>
                                        </p:attrNameLst>
                                      </p:cBhvr>
                                      <p:to>
                                        <p:strVal val="hidden"/>
                                      </p:to>
                                    </p:set>
                                  </p:childTnLst>
                                </p:cTn>
                              </p:par>
                              <p:par>
                                <p:cTn id="31" presetID="10" presetClass="entr" presetSubtype="0" fill="hold" nodeType="withEffect">
                                  <p:stCondLst>
                                    <p:cond delay="0"/>
                                  </p:stCondLst>
                                  <p:childTnLst>
                                    <p:set>
                                      <p:cBhvr>
                                        <p:cTn id="32" dur="1" fill="hold">
                                          <p:stCondLst>
                                            <p:cond delay="0"/>
                                          </p:stCondLst>
                                        </p:cTn>
                                        <p:tgtEl>
                                          <p:spTgt spid="15375"/>
                                        </p:tgtEl>
                                        <p:attrNameLst>
                                          <p:attrName>style.visibility</p:attrName>
                                        </p:attrNameLst>
                                      </p:cBhvr>
                                      <p:to>
                                        <p:strVal val="visible"/>
                                      </p:to>
                                    </p:set>
                                    <p:animEffect transition="in" filter="fade">
                                      <p:cBhvr>
                                        <p:cTn id="33" dur="2000"/>
                                        <p:tgtEl>
                                          <p:spTgt spid="15375"/>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6" fill="hold" nodeType="clickEffect">
                                  <p:stCondLst>
                                    <p:cond delay="0"/>
                                  </p:stCondLst>
                                  <p:childTnLst>
                                    <p:set>
                                      <p:cBhvr>
                                        <p:cTn id="37" dur="1" fill="hold">
                                          <p:stCondLst>
                                            <p:cond delay="0"/>
                                          </p:stCondLst>
                                        </p:cTn>
                                        <p:tgtEl>
                                          <p:spTgt spid="15374">
                                            <p:txEl>
                                              <p:pRg st="4" end="4"/>
                                            </p:txEl>
                                          </p:spTgt>
                                        </p:tgtEl>
                                        <p:attrNameLst>
                                          <p:attrName>style.visibility</p:attrName>
                                        </p:attrNameLst>
                                      </p:cBhvr>
                                      <p:to>
                                        <p:strVal val="visible"/>
                                      </p:to>
                                    </p:set>
                                    <p:animEffect transition="in" filter="strips(downRight)">
                                      <p:cBhvr>
                                        <p:cTn id="38" dur="500"/>
                                        <p:tgtEl>
                                          <p:spTgt spid="15374">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15374">
                                            <p:txEl>
                                              <p:pRg st="5" end="5"/>
                                            </p:txEl>
                                          </p:spTgt>
                                        </p:tgtEl>
                                        <p:attrNameLst>
                                          <p:attrName>style.visibility</p:attrName>
                                        </p:attrNameLst>
                                      </p:cBhvr>
                                      <p:to>
                                        <p:strVal val="visible"/>
                                      </p:to>
                                    </p:set>
                                    <p:animEffect transition="in" filter="strips(downRight)">
                                      <p:cBhvr>
                                        <p:cTn id="43" dur="500"/>
                                        <p:tgtEl>
                                          <p:spTgt spid="15374">
                                            <p:txEl>
                                              <p:pRg st="5" end="5"/>
                                            </p:txEl>
                                          </p:spTgt>
                                        </p:tgtEl>
                                      </p:cBhvr>
                                    </p:animEffect>
                                  </p:childTnLst>
                                </p:cTn>
                              </p:par>
                              <p:par>
                                <p:cTn id="44" presetID="10" presetClass="exit" presetSubtype="0" fill="hold" nodeType="withEffect">
                                  <p:stCondLst>
                                    <p:cond delay="0"/>
                                  </p:stCondLst>
                                  <p:childTnLst>
                                    <p:animEffect transition="out" filter="fade">
                                      <p:cBhvr>
                                        <p:cTn id="45" dur="2000"/>
                                        <p:tgtEl>
                                          <p:spTgt spid="15375"/>
                                        </p:tgtEl>
                                      </p:cBhvr>
                                    </p:animEffect>
                                    <p:set>
                                      <p:cBhvr>
                                        <p:cTn id="46" dur="1" fill="hold">
                                          <p:stCondLst>
                                            <p:cond delay="1999"/>
                                          </p:stCondLst>
                                        </p:cTn>
                                        <p:tgtEl>
                                          <p:spTgt spid="15375"/>
                                        </p:tgtEl>
                                        <p:attrNameLst>
                                          <p:attrName>style.visibility</p:attrName>
                                        </p:attrNameLst>
                                      </p:cBhvr>
                                      <p:to>
                                        <p:strVal val="hidden"/>
                                      </p:to>
                                    </p:set>
                                  </p:childTnLst>
                                </p:cTn>
                              </p:par>
                              <p:par>
                                <p:cTn id="47" presetID="10" presetClass="entr" presetSubtype="0" fill="hold" nodeType="withEffect">
                                  <p:stCondLst>
                                    <p:cond delay="0"/>
                                  </p:stCondLst>
                                  <p:childTnLst>
                                    <p:set>
                                      <p:cBhvr>
                                        <p:cTn id="48" dur="1" fill="hold">
                                          <p:stCondLst>
                                            <p:cond delay="0"/>
                                          </p:stCondLst>
                                        </p:cTn>
                                        <p:tgtEl>
                                          <p:spTgt spid="15418"/>
                                        </p:tgtEl>
                                        <p:attrNameLst>
                                          <p:attrName>style.visibility</p:attrName>
                                        </p:attrNameLst>
                                      </p:cBhvr>
                                      <p:to>
                                        <p:strVal val="visible"/>
                                      </p:to>
                                    </p:set>
                                    <p:animEffect transition="in" filter="fade">
                                      <p:cBhvr>
                                        <p:cTn id="49" dur="2000"/>
                                        <p:tgtEl>
                                          <p:spTgt spid="154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val 4" descr="j0437219"/>
          <p:cNvSpPr>
            <a:spLocks noChangeArrowheads="1"/>
          </p:cNvSpPr>
          <p:nvPr/>
        </p:nvSpPr>
        <p:spPr bwMode="auto">
          <a:xfrm>
            <a:off x="685800" y="685800"/>
            <a:ext cx="533400" cy="533400"/>
          </a:xfrm>
          <a:prstGeom prst="ellipse">
            <a:avLst/>
          </a:prstGeom>
          <a:blipFill dpi="0" rotWithShape="1">
            <a:blip r:embed="rId7" cstate="print"/>
            <a:srcRect/>
            <a:stretch>
              <a:fillRect/>
            </a:stretch>
          </a:blipFill>
          <a:ln w="9525">
            <a:solidFill>
              <a:schemeClr val="bg2"/>
            </a:solidFill>
            <a:round/>
            <a:headEnd/>
            <a:tailEnd/>
          </a:ln>
        </p:spPr>
        <p:txBody>
          <a:bodyPr wrap="none" anchor="ctr"/>
          <a:lstStyle/>
          <a:p>
            <a:endParaRPr lang="en-US"/>
          </a:p>
        </p:txBody>
      </p:sp>
      <p:pic>
        <p:nvPicPr>
          <p:cNvPr id="16395" name="Picture 11" descr="SFI Standard copy"/>
          <p:cNvPicPr>
            <a:picLocks noChangeAspect="1" noChangeArrowheads="1"/>
          </p:cNvPicPr>
          <p:nvPr>
            <p:custDataLst>
              <p:tags r:id="rId2"/>
            </p:custDataLst>
          </p:nvPr>
        </p:nvPicPr>
        <p:blipFill>
          <a:blip r:embed="rId8" cstate="print"/>
          <a:srcRect l="9668" t="9395" r="9769" b="11081"/>
          <a:stretch>
            <a:fillRect/>
          </a:stretch>
        </p:blipFill>
        <p:spPr bwMode="auto">
          <a:xfrm rot="21304156">
            <a:off x="514368" y="1453462"/>
            <a:ext cx="3437156" cy="4123861"/>
          </a:xfrm>
          <a:prstGeom prst="rect">
            <a:avLst/>
          </a:prstGeom>
          <a:noFill/>
          <a:ln w="9525">
            <a:noFill/>
            <a:miter lim="800000"/>
            <a:headEnd/>
            <a:tailEnd/>
          </a:ln>
        </p:spPr>
      </p:pic>
      <p:sp>
        <p:nvSpPr>
          <p:cNvPr id="16397" name="Text Box 13"/>
          <p:cNvSpPr txBox="1">
            <a:spLocks noChangeArrowheads="1"/>
          </p:cNvSpPr>
          <p:nvPr/>
        </p:nvSpPr>
        <p:spPr bwMode="auto">
          <a:xfrm>
            <a:off x="4191000" y="1981200"/>
            <a:ext cx="4343400" cy="3000821"/>
          </a:xfrm>
          <a:prstGeom prst="rect">
            <a:avLst/>
          </a:prstGeom>
          <a:noFill/>
          <a:ln w="9525">
            <a:noFill/>
            <a:miter lim="800000"/>
            <a:headEnd/>
            <a:tailEnd/>
          </a:ln>
        </p:spPr>
        <p:txBody>
          <a:bodyPr wrap="square">
            <a:spAutoFit/>
          </a:bodyPr>
          <a:lstStyle/>
          <a:p>
            <a:pPr marL="347663" indent="-347663">
              <a:spcBef>
                <a:spcPct val="50000"/>
              </a:spcBef>
              <a:buFont typeface="Webdings" pitchFamily="18" charset="2"/>
              <a:buChar char="4"/>
            </a:pPr>
            <a:r>
              <a:rPr lang="en-CA" dirty="0" smtClean="0"/>
              <a:t>SFI Objectives </a:t>
            </a:r>
            <a:r>
              <a:rPr lang="en-CA" dirty="0"/>
              <a:t>are delivered through our EMS</a:t>
            </a:r>
          </a:p>
          <a:p>
            <a:pPr marL="347663" indent="-347663">
              <a:spcBef>
                <a:spcPct val="50000"/>
              </a:spcBef>
              <a:buFont typeface="Webdings" pitchFamily="18" charset="2"/>
              <a:buChar char="4"/>
            </a:pPr>
            <a:r>
              <a:rPr lang="en-CA" dirty="0" smtClean="0"/>
              <a:t>Requires continuous </a:t>
            </a:r>
            <a:r>
              <a:rPr lang="en-CA" dirty="0"/>
              <a:t>improvement</a:t>
            </a:r>
          </a:p>
          <a:p>
            <a:pPr marL="347663" indent="-347663">
              <a:spcBef>
                <a:spcPct val="50000"/>
              </a:spcBef>
              <a:buFont typeface="Webdings" pitchFamily="18" charset="2"/>
              <a:buChar char="4"/>
            </a:pPr>
            <a:r>
              <a:rPr lang="en-CA" dirty="0" smtClean="0"/>
              <a:t>EMS and SFI programs ensure that forest </a:t>
            </a:r>
            <a:r>
              <a:rPr lang="en-CA" dirty="0"/>
              <a:t>management activities and timber </a:t>
            </a:r>
            <a:r>
              <a:rPr lang="en-CA" dirty="0" smtClean="0"/>
              <a:t>harvesting are well managed</a:t>
            </a:r>
            <a:endParaRPr lang="en-CA" dirty="0"/>
          </a:p>
          <a:p>
            <a:pPr marL="347663" indent="-347663">
              <a:spcBef>
                <a:spcPct val="50000"/>
              </a:spcBef>
              <a:buFont typeface="Webdings" pitchFamily="18" charset="2"/>
              <a:buChar char="4"/>
            </a:pPr>
            <a:r>
              <a:rPr lang="en-CA" dirty="0" smtClean="0"/>
              <a:t>SFI Program Participants must comply with all portions of the SFI Standard relevant to their operations, </a:t>
            </a:r>
            <a:endParaRPr lang="en-CA" dirty="0"/>
          </a:p>
        </p:txBody>
      </p:sp>
      <p:sp>
        <p:nvSpPr>
          <p:cNvPr id="13317" name="Rectangle 14"/>
          <p:cNvSpPr>
            <a:spLocks noGrp="1" noChangeArrowheads="1"/>
          </p:cNvSpPr>
          <p:nvPr>
            <p:ph type="title"/>
          </p:nvPr>
        </p:nvSpPr>
        <p:spPr>
          <a:xfrm>
            <a:off x="1447800" y="685800"/>
            <a:ext cx="5029200" cy="579438"/>
          </a:xfrm>
          <a:noFill/>
        </p:spPr>
        <p:txBody>
          <a:bodyPr/>
          <a:lstStyle/>
          <a:p>
            <a:pPr eaLnBrk="1" hangingPunct="1"/>
            <a:r>
              <a:rPr lang="en-CA" sz="3200" smtClean="0">
                <a:solidFill>
                  <a:schemeClr val="bg1"/>
                </a:solidFill>
              </a:rPr>
              <a:t>SFI Standard</a:t>
            </a:r>
          </a:p>
        </p:txBody>
      </p:sp>
      <p:pic>
        <p:nvPicPr>
          <p:cNvPr id="13318" name="Picture 33" descr="Pine_tree_branch copy"/>
          <p:cNvPicPr>
            <a:picLocks noChangeAspect="1" noChangeArrowheads="1"/>
          </p:cNvPicPr>
          <p:nvPr>
            <p:custDataLst>
              <p:tags r:id="rId3"/>
            </p:custDataLst>
          </p:nvPr>
        </p:nvPicPr>
        <p:blipFill>
          <a:blip r:embed="rId9" cstate="print"/>
          <a:srcRect/>
          <a:stretch>
            <a:fillRect/>
          </a:stretch>
        </p:blipFill>
        <p:spPr bwMode="auto">
          <a:xfrm>
            <a:off x="5562600" y="533400"/>
            <a:ext cx="3276600" cy="2211388"/>
          </a:xfrm>
          <a:prstGeom prst="rect">
            <a:avLst/>
          </a:prstGeom>
          <a:noFill/>
          <a:ln w="9525">
            <a:noFill/>
            <a:miter lim="800000"/>
            <a:headEnd/>
            <a:tailEnd/>
          </a:ln>
        </p:spPr>
      </p:pic>
      <p:pic>
        <p:nvPicPr>
          <p:cNvPr id="7" name="Picture 13" descr="SFI"/>
          <p:cNvPicPr>
            <a:picLocks noChangeAspect="1" noChangeArrowheads="1"/>
          </p:cNvPicPr>
          <p:nvPr>
            <p:custDataLst>
              <p:tags r:id="rId4"/>
            </p:custDataLst>
          </p:nvPr>
        </p:nvPicPr>
        <p:blipFill>
          <a:blip r:embed="rId10" cstate="print"/>
          <a:srcRect l="23215" t="10811" r="12500" b="13513"/>
          <a:stretch>
            <a:fillRect/>
          </a:stretch>
        </p:blipFill>
        <p:spPr bwMode="auto">
          <a:xfrm>
            <a:off x="1981200" y="4579937"/>
            <a:ext cx="2362200" cy="2278063"/>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395"/>
                                        </p:tgtEl>
                                        <p:attrNameLst>
                                          <p:attrName>style.visibility</p:attrName>
                                        </p:attrNameLst>
                                      </p:cBhvr>
                                      <p:to>
                                        <p:strVal val="visible"/>
                                      </p:to>
                                    </p:set>
                                    <p:animEffect transition="in" filter="fade">
                                      <p:cBhvr>
                                        <p:cTn id="7" dur="2000"/>
                                        <p:tgtEl>
                                          <p:spTgt spid="1639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6397">
                                            <p:txEl>
                                              <p:pRg st="0" end="0"/>
                                            </p:txEl>
                                          </p:spTgt>
                                        </p:tgtEl>
                                        <p:attrNameLst>
                                          <p:attrName>style.visibility</p:attrName>
                                        </p:attrNameLst>
                                      </p:cBhvr>
                                      <p:to>
                                        <p:strVal val="visible"/>
                                      </p:to>
                                    </p:set>
                                    <p:animEffect transition="in" filter="strips(downRight)">
                                      <p:cBhvr>
                                        <p:cTn id="12" dur="500"/>
                                        <p:tgtEl>
                                          <p:spTgt spid="1639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6397">
                                            <p:txEl>
                                              <p:pRg st="1" end="1"/>
                                            </p:txEl>
                                          </p:spTgt>
                                        </p:tgtEl>
                                        <p:attrNameLst>
                                          <p:attrName>style.visibility</p:attrName>
                                        </p:attrNameLst>
                                      </p:cBhvr>
                                      <p:to>
                                        <p:strVal val="visible"/>
                                      </p:to>
                                    </p:set>
                                    <p:animEffect transition="in" filter="strips(downRight)">
                                      <p:cBhvr>
                                        <p:cTn id="17" dur="500"/>
                                        <p:tgtEl>
                                          <p:spTgt spid="1639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6397">
                                            <p:txEl>
                                              <p:pRg st="2" end="2"/>
                                            </p:txEl>
                                          </p:spTgt>
                                        </p:tgtEl>
                                        <p:attrNameLst>
                                          <p:attrName>style.visibility</p:attrName>
                                        </p:attrNameLst>
                                      </p:cBhvr>
                                      <p:to>
                                        <p:strVal val="visible"/>
                                      </p:to>
                                    </p:set>
                                    <p:animEffect transition="in" filter="strips(downRight)">
                                      <p:cBhvr>
                                        <p:cTn id="22" dur="500"/>
                                        <p:tgtEl>
                                          <p:spTgt spid="1639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2000"/>
                                        <p:tgtEl>
                                          <p:spTgt spid="7"/>
                                        </p:tgtEl>
                                      </p:cBhvr>
                                    </p:animEffect>
                                  </p:childTnLst>
                                </p:cTn>
                              </p:par>
                              <p:par>
                                <p:cTn id="28" presetID="10" presetClass="exit" presetSubtype="0" fill="hold" nodeType="withEffect">
                                  <p:stCondLst>
                                    <p:cond delay="0"/>
                                  </p:stCondLst>
                                  <p:childTnLst>
                                    <p:animEffect transition="out" filter="fade">
                                      <p:cBhvr>
                                        <p:cTn id="29" dur="2000"/>
                                        <p:tgtEl>
                                          <p:spTgt spid="7"/>
                                        </p:tgtEl>
                                      </p:cBhvr>
                                    </p:animEffect>
                                    <p:set>
                                      <p:cBhvr>
                                        <p:cTn id="30"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8229600" cy="4411663"/>
          </a:xfrm>
        </p:spPr>
        <p:txBody>
          <a:bodyPr/>
          <a:lstStyle/>
          <a:p>
            <a:pPr eaLnBrk="1" hangingPunct="1">
              <a:spcBef>
                <a:spcPct val="50000"/>
              </a:spcBef>
              <a:buClr>
                <a:schemeClr val="tx1"/>
              </a:buClr>
              <a:buFont typeface="Webdings" pitchFamily="18" charset="2"/>
              <a:buChar char="4"/>
              <a:tabLst>
                <a:tab pos="517525" algn="l"/>
              </a:tabLst>
            </a:pPr>
            <a:r>
              <a:rPr lang="en-CA" sz="1800" dirty="0" smtClean="0"/>
              <a:t>Applies to all forest lands in North America</a:t>
            </a:r>
          </a:p>
          <a:p>
            <a:pPr eaLnBrk="1" hangingPunct="1">
              <a:spcBef>
                <a:spcPct val="50000"/>
              </a:spcBef>
              <a:buClr>
                <a:schemeClr val="tx1"/>
              </a:buClr>
              <a:buFont typeface="Webdings" pitchFamily="18" charset="2"/>
              <a:buChar char="4"/>
              <a:tabLst>
                <a:tab pos="517525" algn="l"/>
              </a:tabLst>
            </a:pPr>
            <a:r>
              <a:rPr lang="en-CA" sz="1800" dirty="0" smtClean="0"/>
              <a:t>Some of the applicable laws and regulations in BC and Canada include:</a:t>
            </a:r>
          </a:p>
          <a:p>
            <a:pPr marL="630238" lvl="1" indent="-285750" eaLnBrk="1" hangingPunct="1">
              <a:spcBef>
                <a:spcPct val="50000"/>
              </a:spcBef>
              <a:buClr>
                <a:schemeClr val="tx1"/>
              </a:buClr>
              <a:buFontTx/>
              <a:buChar char="•"/>
              <a:tabLst>
                <a:tab pos="517525" algn="l"/>
              </a:tabLst>
            </a:pPr>
            <a:r>
              <a:rPr lang="en-CA" sz="1800" dirty="0" smtClean="0"/>
              <a:t>BC Forest Act</a:t>
            </a:r>
          </a:p>
          <a:p>
            <a:pPr marL="630238" lvl="1" indent="-285750" eaLnBrk="1" hangingPunct="1">
              <a:spcBef>
                <a:spcPct val="50000"/>
              </a:spcBef>
              <a:buClr>
                <a:schemeClr val="tx1"/>
              </a:buClr>
              <a:buFontTx/>
              <a:buChar char="•"/>
              <a:tabLst>
                <a:tab pos="517525" algn="l"/>
              </a:tabLst>
            </a:pPr>
            <a:r>
              <a:rPr lang="en-CA" sz="1800" dirty="0" smtClean="0"/>
              <a:t>BC Forest and Range Practices Act</a:t>
            </a:r>
          </a:p>
          <a:p>
            <a:pPr marL="630238" lvl="1" indent="-285750" eaLnBrk="1" hangingPunct="1">
              <a:spcBef>
                <a:spcPct val="50000"/>
              </a:spcBef>
              <a:buClr>
                <a:schemeClr val="tx1"/>
              </a:buClr>
              <a:buFontTx/>
              <a:buChar char="•"/>
              <a:tabLst>
                <a:tab pos="517525" algn="l"/>
              </a:tabLst>
            </a:pPr>
            <a:r>
              <a:rPr lang="en-CA" sz="1800" dirty="0" smtClean="0"/>
              <a:t>Canadian Species at Risk Act</a:t>
            </a:r>
          </a:p>
          <a:p>
            <a:pPr marL="630238" lvl="1" indent="-285750" eaLnBrk="1" hangingPunct="1">
              <a:spcBef>
                <a:spcPct val="50000"/>
              </a:spcBef>
              <a:buClr>
                <a:schemeClr val="tx1"/>
              </a:buClr>
              <a:buFontTx/>
              <a:buChar char="•"/>
              <a:tabLst>
                <a:tab pos="517525" algn="l"/>
              </a:tabLst>
            </a:pPr>
            <a:endParaRPr lang="en-CA" sz="1000" dirty="0" smtClean="0"/>
          </a:p>
          <a:p>
            <a:pPr eaLnBrk="1" hangingPunct="1">
              <a:spcBef>
                <a:spcPct val="50000"/>
              </a:spcBef>
              <a:buClr>
                <a:schemeClr val="tx1"/>
              </a:buClr>
              <a:buFont typeface="Webdings" pitchFamily="18" charset="2"/>
              <a:buChar char="4"/>
              <a:tabLst>
                <a:tab pos="517525" algn="l"/>
              </a:tabLst>
            </a:pPr>
            <a:r>
              <a:rPr lang="en-CA" sz="1800" dirty="0" smtClean="0"/>
              <a:t>SFI program does not try to duplicate mandatory sustainable forestry legislation and processes</a:t>
            </a:r>
          </a:p>
          <a:p>
            <a:pPr eaLnBrk="1" hangingPunct="1">
              <a:spcBef>
                <a:spcPct val="50000"/>
              </a:spcBef>
              <a:buClr>
                <a:schemeClr val="tx1"/>
              </a:buClr>
              <a:buFont typeface="Webdings" pitchFamily="18" charset="2"/>
              <a:buChar char="4"/>
              <a:tabLst>
                <a:tab pos="517525" algn="l"/>
              </a:tabLst>
            </a:pPr>
            <a:r>
              <a:rPr lang="en-CA" sz="1800" dirty="0" smtClean="0"/>
              <a:t>SFI Standard purposefully focuses on continual improvement</a:t>
            </a:r>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Standard</a:t>
            </a: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5626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364995">
                                            <p:txEl>
                                              <p:pRg st="1" end="1"/>
                                            </p:txEl>
                                          </p:spTgt>
                                        </p:tgtEl>
                                        <p:attrNameLst>
                                          <p:attrName>style.visibility</p:attrName>
                                        </p:attrNameLst>
                                      </p:cBhvr>
                                      <p:to>
                                        <p:strVal val="visible"/>
                                      </p:to>
                                    </p:set>
                                    <p:animEffect transition="in" filter="strips(downRight)">
                                      <p:cBhvr>
                                        <p:cTn id="12" dur="500"/>
                                        <p:tgtEl>
                                          <p:spTgt spid="13649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364995">
                                            <p:txEl>
                                              <p:pRg st="2" end="2"/>
                                            </p:txEl>
                                          </p:spTgt>
                                        </p:tgtEl>
                                        <p:attrNameLst>
                                          <p:attrName>style.visibility</p:attrName>
                                        </p:attrNameLst>
                                      </p:cBhvr>
                                      <p:to>
                                        <p:strVal val="visible"/>
                                      </p:to>
                                    </p:set>
                                    <p:animEffect transition="in" filter="strips(downRight)">
                                      <p:cBhvr>
                                        <p:cTn id="17" dur="500"/>
                                        <p:tgtEl>
                                          <p:spTgt spid="13649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364995">
                                            <p:txEl>
                                              <p:pRg st="3" end="3"/>
                                            </p:txEl>
                                          </p:spTgt>
                                        </p:tgtEl>
                                        <p:attrNameLst>
                                          <p:attrName>style.visibility</p:attrName>
                                        </p:attrNameLst>
                                      </p:cBhvr>
                                      <p:to>
                                        <p:strVal val="visible"/>
                                      </p:to>
                                    </p:set>
                                    <p:animEffect transition="in" filter="strips(downRight)">
                                      <p:cBhvr>
                                        <p:cTn id="22" dur="500"/>
                                        <p:tgtEl>
                                          <p:spTgt spid="13649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364995">
                                            <p:txEl>
                                              <p:pRg st="4" end="4"/>
                                            </p:txEl>
                                          </p:spTgt>
                                        </p:tgtEl>
                                        <p:attrNameLst>
                                          <p:attrName>style.visibility</p:attrName>
                                        </p:attrNameLst>
                                      </p:cBhvr>
                                      <p:to>
                                        <p:strVal val="visible"/>
                                      </p:to>
                                    </p:set>
                                    <p:animEffect transition="in" filter="strips(downRight)">
                                      <p:cBhvr>
                                        <p:cTn id="27" dur="500"/>
                                        <p:tgtEl>
                                          <p:spTgt spid="136499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1364995">
                                            <p:txEl>
                                              <p:pRg st="6" end="6"/>
                                            </p:txEl>
                                          </p:spTgt>
                                        </p:tgtEl>
                                        <p:attrNameLst>
                                          <p:attrName>style.visibility</p:attrName>
                                        </p:attrNameLst>
                                      </p:cBhvr>
                                      <p:to>
                                        <p:strVal val="visible"/>
                                      </p:to>
                                    </p:set>
                                    <p:animEffect transition="in" filter="strips(downRight)">
                                      <p:cBhvr>
                                        <p:cTn id="32" dur="500"/>
                                        <p:tgtEl>
                                          <p:spTgt spid="136499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1364995">
                                            <p:txEl>
                                              <p:pRg st="7" end="7"/>
                                            </p:txEl>
                                          </p:spTgt>
                                        </p:tgtEl>
                                        <p:attrNameLst>
                                          <p:attrName>style.visibility</p:attrName>
                                        </p:attrNameLst>
                                      </p:cBhvr>
                                      <p:to>
                                        <p:strVal val="visible"/>
                                      </p:to>
                                    </p:set>
                                    <p:animEffect transition="in" filter="strips(downRight)">
                                      <p:cBhvr>
                                        <p:cTn id="37" dur="500"/>
                                        <p:tgtEl>
                                          <p:spTgt spid="13649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74" name="AutoShape 22">
            <a:hlinkClick r:id="rId5" action="ppaction://hlinksldjump"/>
          </p:cNvPr>
          <p:cNvSpPr>
            <a:spLocks noChangeArrowheads="1"/>
          </p:cNvSpPr>
          <p:nvPr/>
        </p:nvSpPr>
        <p:spPr bwMode="auto">
          <a:xfrm>
            <a:off x="3505200" y="1600200"/>
            <a:ext cx="2286000" cy="3200400"/>
          </a:xfrm>
          <a:prstGeom prst="roundRect">
            <a:avLst>
              <a:gd name="adj" fmla="val 10347"/>
            </a:avLst>
          </a:prstGeom>
          <a:blipFill dpi="0" rotWithShape="0">
            <a:blip r:embed="rId6" cstate="print"/>
            <a:srcRect/>
            <a:stretch>
              <a:fillRect/>
            </a:stretch>
          </a:blipFill>
          <a:ln w="38100">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endParaRPr lang="en-CA">
              <a:latin typeface="Arial" charset="0"/>
              <a:cs typeface="Arial" charset="0"/>
            </a:endParaRPr>
          </a:p>
        </p:txBody>
      </p:sp>
      <p:sp>
        <p:nvSpPr>
          <p:cNvPr id="22" name="Oval 6" descr="Bough copy">
            <a:hlinkClick r:id="rId7" action="ppaction://hlinksldjump"/>
          </p:cNvPr>
          <p:cNvSpPr>
            <a:spLocks noChangeArrowheads="1"/>
          </p:cNvSpPr>
          <p:nvPr/>
        </p:nvSpPr>
        <p:spPr bwMode="auto">
          <a:xfrm>
            <a:off x="3962400" y="1981200"/>
            <a:ext cx="1371600" cy="1447800"/>
          </a:xfrm>
          <a:prstGeom prst="ellipse">
            <a:avLst/>
          </a:prstGeom>
          <a:solidFill>
            <a:schemeClr val="bg1"/>
          </a:solidFill>
          <a:ln w="9525">
            <a:solidFill>
              <a:schemeClr val="bg2"/>
            </a:solidFill>
            <a:round/>
            <a:headEnd/>
            <a:tailEnd/>
          </a:ln>
          <a:effectLst>
            <a:outerShdw blurRad="63500" sx="102000" sy="102000" algn="ctr" rotWithShape="0">
              <a:prstClr val="black">
                <a:alpha val="40000"/>
              </a:prstClr>
            </a:outerShdw>
          </a:effectLst>
        </p:spPr>
        <p:txBody>
          <a:bodyPr wrap="none" anchor="ctr"/>
          <a:lstStyle/>
          <a:p>
            <a:pPr>
              <a:defRPr/>
            </a:pPr>
            <a:endParaRPr lang="en-US">
              <a:latin typeface="Arial" charset="0"/>
              <a:cs typeface="Arial" charset="0"/>
            </a:endParaRPr>
          </a:p>
        </p:txBody>
      </p:sp>
      <p:sp>
        <p:nvSpPr>
          <p:cNvPr id="23556" name="AutoShape 4">
            <a:hlinkClick r:id="rId7" action="ppaction://hlinksldjump"/>
          </p:cNvPr>
          <p:cNvSpPr>
            <a:spLocks noChangeArrowheads="1"/>
          </p:cNvSpPr>
          <p:nvPr/>
        </p:nvSpPr>
        <p:spPr bwMode="auto">
          <a:xfrm>
            <a:off x="838200" y="1600200"/>
            <a:ext cx="2286000" cy="3200400"/>
          </a:xfrm>
          <a:prstGeom prst="roundRect">
            <a:avLst>
              <a:gd name="adj" fmla="val 10347"/>
            </a:avLst>
          </a:prstGeom>
          <a:blipFill dpi="0" rotWithShape="0">
            <a:blip r:embed="rId6" cstate="print"/>
            <a:srcRect/>
            <a:stretch>
              <a:fillRect/>
            </a:stretch>
          </a:blipFill>
          <a:ln w="38100">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endParaRPr lang="en-CA">
              <a:latin typeface="Arial" charset="0"/>
              <a:cs typeface="Arial" charset="0"/>
            </a:endParaRPr>
          </a:p>
        </p:txBody>
      </p:sp>
      <p:sp>
        <p:nvSpPr>
          <p:cNvPr id="21" name="PPTShape_0" descr="Bough copy">
            <a:hlinkClick r:id="rId7" action="ppaction://hlinksldjump"/>
          </p:cNvPr>
          <p:cNvSpPr>
            <a:spLocks noChangeArrowheads="1"/>
          </p:cNvSpPr>
          <p:nvPr/>
        </p:nvSpPr>
        <p:spPr bwMode="auto">
          <a:xfrm>
            <a:off x="1295400" y="1981200"/>
            <a:ext cx="1371600" cy="1447800"/>
          </a:xfrm>
          <a:prstGeom prst="ellipse">
            <a:avLst/>
          </a:prstGeom>
          <a:solidFill>
            <a:schemeClr val="bg1"/>
          </a:solidFill>
          <a:ln w="9525">
            <a:solidFill>
              <a:schemeClr val="bg2"/>
            </a:solidFill>
            <a:round/>
            <a:headEnd/>
            <a:tailEnd/>
          </a:ln>
          <a:effectLst>
            <a:outerShdw blurRad="63500" sx="102000" sy="102000" algn="ctr" rotWithShape="0">
              <a:prstClr val="black">
                <a:alpha val="40000"/>
              </a:prstClr>
            </a:outerShdw>
          </a:effectLst>
        </p:spPr>
        <p:txBody>
          <a:bodyPr wrap="none" anchor="ctr"/>
          <a:lstStyle/>
          <a:p>
            <a:pPr>
              <a:defRPr/>
            </a:pPr>
            <a:endParaRPr lang="en-US">
              <a:latin typeface="Arial" charset="0"/>
              <a:cs typeface="Arial" charset="0"/>
            </a:endParaRPr>
          </a:p>
        </p:txBody>
      </p:sp>
      <p:sp>
        <p:nvSpPr>
          <p:cNvPr id="15370" name="Text Box 9">
            <a:hlinkClick r:id="rId5" action="ppaction://hlinksldjump"/>
          </p:cNvPr>
          <p:cNvSpPr txBox="1">
            <a:spLocks noChangeArrowheads="1"/>
          </p:cNvSpPr>
          <p:nvPr/>
        </p:nvSpPr>
        <p:spPr bwMode="auto">
          <a:xfrm>
            <a:off x="3886200" y="3657600"/>
            <a:ext cx="1524000" cy="641350"/>
          </a:xfrm>
          <a:prstGeom prst="rect">
            <a:avLst/>
          </a:prstGeom>
          <a:noFill/>
          <a:ln w="9525">
            <a:noFill/>
            <a:miter lim="800000"/>
            <a:headEnd/>
            <a:tailEnd/>
          </a:ln>
        </p:spPr>
        <p:txBody>
          <a:bodyPr>
            <a:spAutoFit/>
          </a:bodyPr>
          <a:lstStyle/>
          <a:p>
            <a:pPr algn="ctr">
              <a:spcBef>
                <a:spcPct val="50000"/>
              </a:spcBef>
            </a:pPr>
            <a:r>
              <a:rPr lang="en-CA" b="1" dirty="0">
                <a:solidFill>
                  <a:schemeClr val="bg1"/>
                </a:solidFill>
              </a:rPr>
              <a:t>SFI Objectives</a:t>
            </a:r>
          </a:p>
        </p:txBody>
      </p:sp>
      <p:sp>
        <p:nvSpPr>
          <p:cNvPr id="15371" name="Oval 10" descr="j0430996 copy">
            <a:hlinkClick r:id="rId5" action="ppaction://hlinksldjump"/>
          </p:cNvPr>
          <p:cNvSpPr>
            <a:spLocks noChangeArrowheads="1"/>
          </p:cNvSpPr>
          <p:nvPr/>
        </p:nvSpPr>
        <p:spPr bwMode="auto">
          <a:xfrm>
            <a:off x="3962400" y="1981200"/>
            <a:ext cx="1371600" cy="1447800"/>
          </a:xfrm>
          <a:prstGeom prst="ellipse">
            <a:avLst/>
          </a:prstGeom>
          <a:blipFill dpi="0" rotWithShape="1">
            <a:blip r:embed="rId8" cstate="print"/>
            <a:srcRect/>
            <a:stretch>
              <a:fillRect/>
            </a:stretch>
          </a:blipFill>
          <a:ln w="9525">
            <a:solidFill>
              <a:schemeClr val="bg2"/>
            </a:solidFill>
            <a:round/>
            <a:headEnd/>
            <a:tailEnd/>
          </a:ln>
        </p:spPr>
        <p:txBody>
          <a:bodyPr wrap="none" anchor="ctr"/>
          <a:lstStyle/>
          <a:p>
            <a:endParaRPr lang="en-US"/>
          </a:p>
        </p:txBody>
      </p:sp>
      <p:grpSp>
        <p:nvGrpSpPr>
          <p:cNvPr id="15373" name="Group 44"/>
          <p:cNvGrpSpPr>
            <a:grpSpLocks/>
          </p:cNvGrpSpPr>
          <p:nvPr>
            <p:custDataLst>
              <p:tags r:id="rId2"/>
            </p:custDataLst>
          </p:nvPr>
        </p:nvGrpSpPr>
        <p:grpSpPr bwMode="auto">
          <a:xfrm>
            <a:off x="6096000" y="1600200"/>
            <a:ext cx="2286000" cy="3200400"/>
            <a:chOff x="3792" y="1008"/>
            <a:chExt cx="1440" cy="2016"/>
          </a:xfrm>
        </p:grpSpPr>
        <p:sp>
          <p:nvSpPr>
            <p:cNvPr id="23573" name="AutoShape 21">
              <a:hlinkClick r:id="rId9" action="ppaction://hlinksldjump"/>
            </p:cNvPr>
            <p:cNvSpPr>
              <a:spLocks noChangeArrowheads="1"/>
            </p:cNvSpPr>
            <p:nvPr/>
          </p:nvSpPr>
          <p:spPr bwMode="auto">
            <a:xfrm>
              <a:off x="3792" y="1008"/>
              <a:ext cx="1440" cy="2016"/>
            </a:xfrm>
            <a:prstGeom prst="roundRect">
              <a:avLst>
                <a:gd name="adj" fmla="val 10347"/>
              </a:avLst>
            </a:prstGeom>
            <a:blipFill dpi="0" rotWithShape="0">
              <a:blip r:embed="rId6" cstate="print"/>
              <a:srcRect/>
              <a:stretch>
                <a:fillRect/>
              </a:stretch>
            </a:blipFill>
            <a:ln w="38100">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endParaRPr lang="en-CA">
                <a:latin typeface="Arial" charset="0"/>
                <a:cs typeface="Arial" charset="0"/>
              </a:endParaRPr>
            </a:p>
          </p:txBody>
        </p:sp>
        <p:sp>
          <p:nvSpPr>
            <p:cNvPr id="15367" name="Oval 13" descr="j0437219">
              <a:hlinkClick r:id="rId9" action="ppaction://hlinksldjump"/>
            </p:cNvPr>
            <p:cNvSpPr>
              <a:spLocks noChangeArrowheads="1"/>
            </p:cNvSpPr>
            <p:nvPr/>
          </p:nvSpPr>
          <p:spPr bwMode="auto">
            <a:xfrm flipH="1">
              <a:off x="4128" y="1248"/>
              <a:ext cx="864" cy="912"/>
            </a:xfrm>
            <a:prstGeom prst="ellipse">
              <a:avLst/>
            </a:prstGeom>
            <a:blipFill dpi="0" rotWithShape="1">
              <a:blip r:embed="rId10" cstate="print"/>
              <a:srcRect/>
              <a:stretch>
                <a:fillRect/>
              </a:stretch>
            </a:blipFill>
            <a:ln w="9525">
              <a:solidFill>
                <a:schemeClr val="bg2"/>
              </a:solidFill>
              <a:round/>
              <a:headEnd/>
              <a:tailEnd/>
            </a:ln>
            <a:effectLst>
              <a:outerShdw blurRad="63500" sx="102000" sy="102000" algn="ctr" rotWithShape="0">
                <a:prstClr val="black">
                  <a:alpha val="40000"/>
                </a:prstClr>
              </a:outerShdw>
            </a:effectLst>
          </p:spPr>
          <p:txBody>
            <a:bodyPr wrap="none" anchor="ctr"/>
            <a:lstStyle/>
            <a:p>
              <a:pPr>
                <a:defRPr/>
              </a:pPr>
              <a:endParaRPr lang="en-US">
                <a:latin typeface="Arial" charset="0"/>
                <a:cs typeface="Arial" charset="0"/>
              </a:endParaRPr>
            </a:p>
          </p:txBody>
        </p:sp>
        <p:sp>
          <p:nvSpPr>
            <p:cNvPr id="15382" name="Text Box 19">
              <a:hlinkClick r:id="rId9" action="ppaction://hlinksldjump"/>
            </p:cNvPr>
            <p:cNvSpPr txBox="1">
              <a:spLocks noChangeArrowheads="1"/>
            </p:cNvSpPr>
            <p:nvPr/>
          </p:nvSpPr>
          <p:spPr bwMode="auto">
            <a:xfrm>
              <a:off x="3984" y="2208"/>
              <a:ext cx="1104" cy="577"/>
            </a:xfrm>
            <a:prstGeom prst="rect">
              <a:avLst/>
            </a:prstGeom>
            <a:noFill/>
            <a:ln w="9525">
              <a:noFill/>
              <a:miter lim="800000"/>
              <a:headEnd/>
              <a:tailEnd/>
            </a:ln>
          </p:spPr>
          <p:txBody>
            <a:bodyPr>
              <a:spAutoFit/>
            </a:bodyPr>
            <a:lstStyle/>
            <a:p>
              <a:pPr algn="ctr">
                <a:spcBef>
                  <a:spcPct val="50000"/>
                </a:spcBef>
              </a:pPr>
              <a:r>
                <a:rPr lang="en-CA" b="1">
                  <a:solidFill>
                    <a:schemeClr val="bg1"/>
                  </a:solidFill>
                </a:rPr>
                <a:t>Best Management Practices</a:t>
              </a:r>
            </a:p>
          </p:txBody>
        </p:sp>
      </p:grpSp>
      <p:sp>
        <p:nvSpPr>
          <p:cNvPr id="15374" name="Text Box 5">
            <a:hlinkClick r:id="rId7" action="ppaction://hlinksldjump"/>
          </p:cNvPr>
          <p:cNvSpPr txBox="1">
            <a:spLocks noChangeArrowheads="1"/>
          </p:cNvSpPr>
          <p:nvPr/>
        </p:nvSpPr>
        <p:spPr bwMode="auto">
          <a:xfrm>
            <a:off x="1219200" y="3625850"/>
            <a:ext cx="1447800" cy="641350"/>
          </a:xfrm>
          <a:prstGeom prst="rect">
            <a:avLst/>
          </a:prstGeom>
          <a:noFill/>
          <a:ln w="9525">
            <a:noFill/>
            <a:miter lim="800000"/>
            <a:headEnd/>
            <a:tailEnd/>
          </a:ln>
        </p:spPr>
        <p:txBody>
          <a:bodyPr>
            <a:spAutoFit/>
          </a:bodyPr>
          <a:lstStyle/>
          <a:p>
            <a:pPr algn="ctr">
              <a:spcBef>
                <a:spcPct val="50000"/>
              </a:spcBef>
            </a:pPr>
            <a:r>
              <a:rPr lang="en-CA" b="1">
                <a:solidFill>
                  <a:schemeClr val="bg1"/>
                </a:solidFill>
              </a:rPr>
              <a:t>SFI Principles</a:t>
            </a:r>
          </a:p>
        </p:txBody>
      </p:sp>
      <p:sp>
        <p:nvSpPr>
          <p:cNvPr id="15375" name="PPTShape_1" descr="Bough copy">
            <a:hlinkClick r:id="rId7" action="ppaction://hlinksldjump"/>
          </p:cNvPr>
          <p:cNvSpPr>
            <a:spLocks noChangeArrowheads="1"/>
          </p:cNvSpPr>
          <p:nvPr/>
        </p:nvSpPr>
        <p:spPr bwMode="auto">
          <a:xfrm>
            <a:off x="1295400" y="1981200"/>
            <a:ext cx="1371600" cy="1447800"/>
          </a:xfrm>
          <a:prstGeom prst="ellipse">
            <a:avLst/>
          </a:prstGeom>
          <a:blipFill dpi="0" rotWithShape="1">
            <a:blip r:embed="rId11" cstate="print"/>
            <a:srcRect/>
            <a:stretch>
              <a:fillRect/>
            </a:stretch>
          </a:blipFill>
          <a:ln w="9525">
            <a:solidFill>
              <a:schemeClr val="bg2"/>
            </a:solidFill>
            <a:round/>
            <a:headEnd/>
            <a:tailEnd/>
          </a:ln>
        </p:spPr>
        <p:txBody>
          <a:bodyPr wrap="none" anchor="ctr"/>
          <a:lstStyle/>
          <a:p>
            <a:endParaRPr lang="en-US"/>
          </a:p>
        </p:txBody>
      </p:sp>
    </p:spTree>
    <p:custDataLst>
      <p:tags r:id="rId1"/>
    </p:custDataLst>
  </p:cSld>
  <p:clrMapOvr>
    <a:masterClrMapping/>
  </p:clrMapOvr>
  <p:transition advClick="0"/>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71" name="AutoShape 27"/>
          <p:cNvSpPr>
            <a:spLocks noChangeArrowheads="1"/>
          </p:cNvSpPr>
          <p:nvPr/>
        </p:nvSpPr>
        <p:spPr bwMode="auto">
          <a:xfrm>
            <a:off x="762000" y="1600200"/>
            <a:ext cx="2286000" cy="3200400"/>
          </a:xfrm>
          <a:prstGeom prst="roundRect">
            <a:avLst>
              <a:gd name="adj" fmla="val 10347"/>
            </a:avLst>
          </a:prstGeom>
          <a:blipFill dpi="0" rotWithShape="0">
            <a:blip r:embed="rId4" cstate="print"/>
            <a:srcRect/>
            <a:stretch>
              <a:fillRect/>
            </a:stretch>
          </a:blipFill>
          <a:ln w="38100">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endParaRPr lang="en-CA">
              <a:latin typeface="Arial" charset="0"/>
              <a:cs typeface="Arial" charset="0"/>
            </a:endParaRPr>
          </a:p>
        </p:txBody>
      </p:sp>
      <p:sp>
        <p:nvSpPr>
          <p:cNvPr id="16389" name="Text Box 28"/>
          <p:cNvSpPr txBox="1">
            <a:spLocks noChangeArrowheads="1"/>
          </p:cNvSpPr>
          <p:nvPr/>
        </p:nvSpPr>
        <p:spPr bwMode="auto">
          <a:xfrm>
            <a:off x="1143000" y="3625850"/>
            <a:ext cx="1447800" cy="641350"/>
          </a:xfrm>
          <a:prstGeom prst="rect">
            <a:avLst/>
          </a:prstGeom>
          <a:noFill/>
          <a:ln w="9525">
            <a:noFill/>
            <a:miter lim="800000"/>
            <a:headEnd/>
            <a:tailEnd/>
          </a:ln>
        </p:spPr>
        <p:txBody>
          <a:bodyPr>
            <a:spAutoFit/>
          </a:bodyPr>
          <a:lstStyle/>
          <a:p>
            <a:pPr algn="ctr">
              <a:spcBef>
                <a:spcPct val="50000"/>
              </a:spcBef>
            </a:pPr>
            <a:r>
              <a:rPr lang="en-CA" b="1">
                <a:solidFill>
                  <a:schemeClr val="bg1"/>
                </a:solidFill>
              </a:rPr>
              <a:t>SFI Principles</a:t>
            </a:r>
          </a:p>
        </p:txBody>
      </p:sp>
      <p:sp>
        <p:nvSpPr>
          <p:cNvPr id="31768" name="AutoShape 24"/>
          <p:cNvSpPr>
            <a:spLocks noChangeArrowheads="1"/>
          </p:cNvSpPr>
          <p:nvPr/>
        </p:nvSpPr>
        <p:spPr bwMode="auto">
          <a:xfrm>
            <a:off x="3352800" y="1600200"/>
            <a:ext cx="4953000" cy="3200400"/>
          </a:xfrm>
          <a:prstGeom prst="roundRect">
            <a:avLst>
              <a:gd name="adj" fmla="val 10347"/>
            </a:avLst>
          </a:prstGeom>
          <a:solidFill>
            <a:schemeClr val="bg1"/>
          </a:solidFill>
          <a:ln w="25400">
            <a:solidFill>
              <a:srgbClr val="C0C0C0"/>
            </a:solid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endParaRPr lang="en-CA">
              <a:latin typeface="Arial" charset="0"/>
              <a:cs typeface="Arial" charset="0"/>
            </a:endParaRPr>
          </a:p>
        </p:txBody>
      </p:sp>
      <p:sp>
        <p:nvSpPr>
          <p:cNvPr id="16393" name="Text Box 25"/>
          <p:cNvSpPr txBox="1">
            <a:spLocks noChangeArrowheads="1"/>
          </p:cNvSpPr>
          <p:nvPr/>
        </p:nvSpPr>
        <p:spPr bwMode="auto">
          <a:xfrm>
            <a:off x="3581400" y="2546350"/>
            <a:ext cx="4572000" cy="1200150"/>
          </a:xfrm>
          <a:prstGeom prst="rect">
            <a:avLst/>
          </a:prstGeom>
          <a:noFill/>
          <a:ln w="9525">
            <a:noFill/>
            <a:miter lim="800000"/>
            <a:headEnd/>
            <a:tailEnd/>
          </a:ln>
        </p:spPr>
        <p:txBody>
          <a:bodyPr>
            <a:spAutoFit/>
          </a:bodyPr>
          <a:lstStyle/>
          <a:p>
            <a:pPr algn="ctr">
              <a:spcBef>
                <a:spcPct val="50000"/>
              </a:spcBef>
            </a:pPr>
            <a:r>
              <a:rPr lang="en-CA" sz="2400" dirty="0"/>
              <a:t>In this section you will learn about the Principles for Sustainable Forestry. </a:t>
            </a:r>
          </a:p>
        </p:txBody>
      </p:sp>
      <p:sp>
        <p:nvSpPr>
          <p:cNvPr id="16" name="Oval 6" descr="Bough copy">
            <a:hlinkClick r:id="rId5" action="ppaction://hlinksldjump"/>
          </p:cNvPr>
          <p:cNvSpPr>
            <a:spLocks noChangeArrowheads="1"/>
          </p:cNvSpPr>
          <p:nvPr/>
        </p:nvSpPr>
        <p:spPr bwMode="auto">
          <a:xfrm>
            <a:off x="1219200" y="1981200"/>
            <a:ext cx="1371600" cy="1447800"/>
          </a:xfrm>
          <a:prstGeom prst="ellipse">
            <a:avLst/>
          </a:prstGeom>
          <a:solidFill>
            <a:schemeClr val="bg1"/>
          </a:solidFill>
          <a:ln w="9525">
            <a:solidFill>
              <a:schemeClr val="bg2"/>
            </a:solidFill>
            <a:round/>
            <a:headEnd/>
            <a:tailEnd/>
          </a:ln>
          <a:effectLst>
            <a:outerShdw blurRad="63500" sx="102000" sy="102000" algn="ctr" rotWithShape="0">
              <a:prstClr val="black">
                <a:alpha val="40000"/>
              </a:prstClr>
            </a:outerShdw>
          </a:effectLst>
        </p:spPr>
        <p:txBody>
          <a:bodyPr wrap="none" anchor="ctr"/>
          <a:lstStyle/>
          <a:p>
            <a:pPr>
              <a:defRPr/>
            </a:pPr>
            <a:endParaRPr lang="en-US">
              <a:latin typeface="Arial" charset="0"/>
              <a:cs typeface="Arial" charset="0"/>
            </a:endParaRPr>
          </a:p>
        </p:txBody>
      </p:sp>
      <p:sp>
        <p:nvSpPr>
          <p:cNvPr id="16395" name="Oval 29" descr="Bough copy"/>
          <p:cNvSpPr>
            <a:spLocks noChangeArrowheads="1"/>
          </p:cNvSpPr>
          <p:nvPr/>
        </p:nvSpPr>
        <p:spPr bwMode="auto">
          <a:xfrm>
            <a:off x="1219200" y="1981200"/>
            <a:ext cx="1371600" cy="14478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8229600" cy="4411663"/>
          </a:xfrm>
        </p:spPr>
        <p:txBody>
          <a:bodyPr/>
          <a:lstStyle/>
          <a:p>
            <a:pPr algn="ctr" eaLnBrk="1" hangingPunct="1">
              <a:spcBef>
                <a:spcPct val="50000"/>
              </a:spcBef>
              <a:buClr>
                <a:schemeClr val="tx1"/>
              </a:buClr>
              <a:buNone/>
              <a:tabLst>
                <a:tab pos="517525" algn="l"/>
              </a:tabLst>
            </a:pPr>
            <a:r>
              <a:rPr lang="en-CA" sz="2400" u="sng" dirty="0" smtClean="0"/>
              <a:t>Principles 1 - 7</a:t>
            </a:r>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Principles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5626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838200" y="2514600"/>
            <a:ext cx="7543800" cy="2246769"/>
          </a:xfrm>
          <a:prstGeom prst="rect">
            <a:avLst/>
          </a:prstGeom>
        </p:spPr>
        <p:txBody>
          <a:bodyPr wrap="square">
            <a:spAutoFit/>
          </a:bodyPr>
          <a:lstStyle/>
          <a:p>
            <a:pPr marL="514350" indent="-514350">
              <a:buFontTx/>
              <a:buAutoNum type="arabicPeriod"/>
            </a:pPr>
            <a:r>
              <a:rPr lang="en-CA" sz="2000" dirty="0" smtClean="0"/>
              <a:t>Sustainable Forestry</a:t>
            </a:r>
          </a:p>
          <a:p>
            <a:pPr marL="514350" indent="-514350">
              <a:buFontTx/>
              <a:buAutoNum type="arabicPeriod"/>
            </a:pPr>
            <a:r>
              <a:rPr lang="en-CA" sz="2000" dirty="0" smtClean="0"/>
              <a:t>Forest Productivity and Health</a:t>
            </a:r>
          </a:p>
          <a:p>
            <a:pPr marL="514350" indent="-514350">
              <a:buFontTx/>
              <a:buAutoNum type="arabicPeriod"/>
            </a:pPr>
            <a:r>
              <a:rPr lang="en-CA" sz="2000" dirty="0" smtClean="0"/>
              <a:t>Protection of Water Resources</a:t>
            </a:r>
          </a:p>
          <a:p>
            <a:pPr marL="514350" indent="-514350">
              <a:buFontTx/>
              <a:buAutoNum type="arabicPeriod"/>
            </a:pPr>
            <a:r>
              <a:rPr lang="en-CA" sz="2000" dirty="0" smtClean="0"/>
              <a:t>Protection of Biological Diversity</a:t>
            </a:r>
          </a:p>
          <a:p>
            <a:pPr marL="514350" indent="-514350">
              <a:buFontTx/>
              <a:buAutoNum type="arabicPeriod"/>
            </a:pPr>
            <a:r>
              <a:rPr lang="en-CA" sz="2000" dirty="0" smtClean="0"/>
              <a:t>Aesthetics and Recreation</a:t>
            </a:r>
          </a:p>
          <a:p>
            <a:pPr marL="514350" indent="-514350">
              <a:buFontTx/>
              <a:buAutoNum type="arabicPeriod"/>
            </a:pPr>
            <a:r>
              <a:rPr lang="en-CA" sz="2000" dirty="0" smtClean="0"/>
              <a:t>Protection of Special Sites</a:t>
            </a:r>
          </a:p>
          <a:p>
            <a:pPr marL="514350" indent="-514350">
              <a:buFontTx/>
              <a:buAutoNum type="arabicPeriod"/>
            </a:pPr>
            <a:r>
              <a:rPr lang="en-CA" sz="2000" dirty="0" smtClean="0"/>
              <a:t>Responsible Fibre Sourcing Practices </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8229600" cy="4411663"/>
          </a:xfrm>
        </p:spPr>
        <p:txBody>
          <a:bodyPr/>
          <a:lstStyle/>
          <a:p>
            <a:pPr algn="ctr" eaLnBrk="1" hangingPunct="1">
              <a:spcBef>
                <a:spcPct val="50000"/>
              </a:spcBef>
              <a:buClr>
                <a:schemeClr val="tx1"/>
              </a:buClr>
              <a:buNone/>
              <a:tabLst>
                <a:tab pos="517525" algn="l"/>
              </a:tabLst>
            </a:pPr>
            <a:r>
              <a:rPr lang="en-CA" sz="2400" u="sng" dirty="0" smtClean="0"/>
              <a:t>Principles 8 - 14</a:t>
            </a:r>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Principles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5626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7" name="Rectangle 6"/>
          <p:cNvSpPr/>
          <p:nvPr/>
        </p:nvSpPr>
        <p:spPr>
          <a:xfrm>
            <a:off x="533400" y="2274838"/>
            <a:ext cx="7848600" cy="2554545"/>
          </a:xfrm>
          <a:prstGeom prst="rect">
            <a:avLst/>
          </a:prstGeom>
        </p:spPr>
        <p:txBody>
          <a:bodyPr wrap="square">
            <a:spAutoFit/>
          </a:bodyPr>
          <a:lstStyle/>
          <a:p>
            <a:pPr marL="514350" indent="-514350">
              <a:buFontTx/>
              <a:buAutoNum type="arabicPeriod" startAt="8"/>
            </a:pPr>
            <a:endParaRPr lang="en-CA" sz="2000" dirty="0" smtClean="0"/>
          </a:p>
          <a:p>
            <a:pPr marL="514350" indent="-514350">
              <a:buFontTx/>
              <a:buAutoNum type="arabicPeriod" startAt="8"/>
            </a:pPr>
            <a:r>
              <a:rPr lang="en-CA" sz="2000" dirty="0" smtClean="0"/>
              <a:t>Avoidance of Controversial Fibre Sources</a:t>
            </a:r>
          </a:p>
          <a:p>
            <a:pPr marL="514350" indent="-514350">
              <a:buFontTx/>
              <a:buAutoNum type="arabicPeriod" startAt="8"/>
            </a:pPr>
            <a:r>
              <a:rPr lang="en-CA" sz="2000" dirty="0" smtClean="0"/>
              <a:t>Legal Compliance</a:t>
            </a:r>
          </a:p>
          <a:p>
            <a:pPr marL="514350" indent="-514350">
              <a:buFontTx/>
              <a:buAutoNum type="arabicPeriod" startAt="8"/>
            </a:pPr>
            <a:r>
              <a:rPr lang="en-CA" sz="2000" dirty="0" smtClean="0"/>
              <a:t>Research</a:t>
            </a:r>
          </a:p>
          <a:p>
            <a:pPr marL="514350" indent="-514350">
              <a:buFontTx/>
              <a:buAutoNum type="arabicPeriod" startAt="8"/>
            </a:pPr>
            <a:r>
              <a:rPr lang="en-CA" sz="2000" dirty="0" smtClean="0"/>
              <a:t>Training and Education</a:t>
            </a:r>
          </a:p>
          <a:p>
            <a:pPr marL="514350" indent="-514350">
              <a:buFontTx/>
              <a:buAutoNum type="arabicPeriod" startAt="8"/>
            </a:pPr>
            <a:r>
              <a:rPr lang="en-CA" sz="2000" dirty="0" smtClean="0"/>
              <a:t>Public Involvement</a:t>
            </a:r>
          </a:p>
          <a:p>
            <a:pPr marL="514350" indent="-514350">
              <a:buFontTx/>
              <a:buAutoNum type="arabicPeriod" startAt="8"/>
            </a:pPr>
            <a:r>
              <a:rPr lang="en-CA" sz="2000" dirty="0" smtClean="0"/>
              <a:t>Transparency (of audit findings)</a:t>
            </a:r>
          </a:p>
          <a:p>
            <a:pPr marL="514350" indent="-514350">
              <a:buFontTx/>
              <a:buAutoNum type="arabicPeriod" startAt="8"/>
            </a:pPr>
            <a:r>
              <a:rPr lang="en-CA" sz="2000" dirty="0" smtClean="0"/>
              <a:t>Continual Improvement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50" name="AutoShape 22"/>
          <p:cNvSpPr>
            <a:spLocks noChangeArrowheads="1"/>
          </p:cNvSpPr>
          <p:nvPr/>
        </p:nvSpPr>
        <p:spPr bwMode="auto">
          <a:xfrm>
            <a:off x="762000" y="1600200"/>
            <a:ext cx="2286000" cy="3200400"/>
          </a:xfrm>
          <a:prstGeom prst="roundRect">
            <a:avLst>
              <a:gd name="adj" fmla="val 10347"/>
            </a:avLst>
          </a:prstGeom>
          <a:blipFill dpi="0" rotWithShape="0">
            <a:blip r:embed="rId4" cstate="print"/>
            <a:srcRect/>
            <a:stretch>
              <a:fillRect/>
            </a:stretch>
          </a:blipFill>
          <a:ln w="38100">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endParaRPr lang="en-CA">
              <a:latin typeface="Arial" charset="0"/>
              <a:cs typeface="Arial" charset="0"/>
            </a:endParaRPr>
          </a:p>
        </p:txBody>
      </p:sp>
      <p:sp>
        <p:nvSpPr>
          <p:cNvPr id="14" name="Oval 6" descr="Bough copy">
            <a:hlinkClick r:id="rId5" action="ppaction://hlinksldjump"/>
          </p:cNvPr>
          <p:cNvSpPr>
            <a:spLocks noChangeArrowheads="1"/>
          </p:cNvSpPr>
          <p:nvPr/>
        </p:nvSpPr>
        <p:spPr bwMode="auto">
          <a:xfrm>
            <a:off x="1219200" y="1981200"/>
            <a:ext cx="1371600" cy="1447800"/>
          </a:xfrm>
          <a:prstGeom prst="ellipse">
            <a:avLst/>
          </a:prstGeom>
          <a:solidFill>
            <a:schemeClr val="bg1"/>
          </a:solidFill>
          <a:ln w="9525">
            <a:solidFill>
              <a:schemeClr val="bg2"/>
            </a:solidFill>
            <a:round/>
            <a:headEnd/>
            <a:tailEnd/>
          </a:ln>
          <a:effectLst>
            <a:outerShdw blurRad="63500" sx="102000" sy="102000" algn="ctr" rotWithShape="0">
              <a:prstClr val="black">
                <a:alpha val="40000"/>
              </a:prstClr>
            </a:outerShdw>
          </a:effectLst>
        </p:spPr>
        <p:txBody>
          <a:bodyPr wrap="none" anchor="ctr"/>
          <a:lstStyle/>
          <a:p>
            <a:pPr>
              <a:defRPr/>
            </a:pPr>
            <a:endParaRPr lang="en-US">
              <a:latin typeface="Arial" charset="0"/>
              <a:cs typeface="Arial" charset="0"/>
            </a:endParaRPr>
          </a:p>
        </p:txBody>
      </p:sp>
      <p:sp>
        <p:nvSpPr>
          <p:cNvPr id="48138" name="AutoShape 10"/>
          <p:cNvSpPr>
            <a:spLocks noChangeArrowheads="1"/>
          </p:cNvSpPr>
          <p:nvPr/>
        </p:nvSpPr>
        <p:spPr bwMode="auto">
          <a:xfrm>
            <a:off x="3352800" y="1600200"/>
            <a:ext cx="4953000" cy="3200400"/>
          </a:xfrm>
          <a:prstGeom prst="roundRect">
            <a:avLst>
              <a:gd name="adj" fmla="val 10347"/>
            </a:avLst>
          </a:prstGeom>
          <a:solidFill>
            <a:schemeClr val="bg1"/>
          </a:solidFill>
          <a:ln w="25400">
            <a:solidFill>
              <a:srgbClr val="C0C0C0"/>
            </a:solid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endParaRPr lang="en-CA">
              <a:latin typeface="Arial" charset="0"/>
              <a:cs typeface="Arial" charset="0"/>
            </a:endParaRPr>
          </a:p>
        </p:txBody>
      </p:sp>
      <p:sp>
        <p:nvSpPr>
          <p:cNvPr id="20490" name="Text Box 11"/>
          <p:cNvSpPr txBox="1">
            <a:spLocks noChangeArrowheads="1"/>
          </p:cNvSpPr>
          <p:nvPr/>
        </p:nvSpPr>
        <p:spPr bwMode="auto">
          <a:xfrm>
            <a:off x="3581400" y="2209800"/>
            <a:ext cx="4572000" cy="366713"/>
          </a:xfrm>
          <a:prstGeom prst="rect">
            <a:avLst/>
          </a:prstGeom>
          <a:noFill/>
          <a:ln w="9525">
            <a:noFill/>
            <a:miter lim="800000"/>
            <a:headEnd/>
            <a:tailEnd/>
          </a:ln>
        </p:spPr>
        <p:txBody>
          <a:bodyPr>
            <a:spAutoFit/>
          </a:bodyPr>
          <a:lstStyle/>
          <a:p>
            <a:pPr>
              <a:spcBef>
                <a:spcPct val="50000"/>
              </a:spcBef>
            </a:pPr>
            <a:endParaRPr lang="en-US"/>
          </a:p>
        </p:txBody>
      </p:sp>
      <p:sp>
        <p:nvSpPr>
          <p:cNvPr id="20491" name="Text Box 23"/>
          <p:cNvSpPr txBox="1">
            <a:spLocks noChangeArrowheads="1"/>
          </p:cNvSpPr>
          <p:nvPr/>
        </p:nvSpPr>
        <p:spPr bwMode="auto">
          <a:xfrm>
            <a:off x="1143000" y="3657600"/>
            <a:ext cx="1524000" cy="641350"/>
          </a:xfrm>
          <a:prstGeom prst="rect">
            <a:avLst/>
          </a:prstGeom>
          <a:noFill/>
          <a:ln w="9525">
            <a:noFill/>
            <a:miter lim="800000"/>
            <a:headEnd/>
            <a:tailEnd/>
          </a:ln>
        </p:spPr>
        <p:txBody>
          <a:bodyPr>
            <a:spAutoFit/>
          </a:bodyPr>
          <a:lstStyle/>
          <a:p>
            <a:pPr algn="ctr">
              <a:spcBef>
                <a:spcPct val="50000"/>
              </a:spcBef>
            </a:pPr>
            <a:r>
              <a:rPr lang="en-CA" b="1" dirty="0">
                <a:solidFill>
                  <a:schemeClr val="bg1"/>
                </a:solidFill>
              </a:rPr>
              <a:t>SFI Objectives</a:t>
            </a:r>
          </a:p>
        </p:txBody>
      </p:sp>
      <p:sp>
        <p:nvSpPr>
          <p:cNvPr id="20492" name="Oval 24" descr="j0430996 copy"/>
          <p:cNvSpPr>
            <a:spLocks noChangeArrowheads="1"/>
          </p:cNvSpPr>
          <p:nvPr/>
        </p:nvSpPr>
        <p:spPr bwMode="auto">
          <a:xfrm>
            <a:off x="1219200" y="1981200"/>
            <a:ext cx="1371600" cy="14478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20494" name="Text Box 26"/>
          <p:cNvSpPr txBox="1">
            <a:spLocks noChangeArrowheads="1"/>
          </p:cNvSpPr>
          <p:nvPr/>
        </p:nvSpPr>
        <p:spPr bwMode="auto">
          <a:xfrm>
            <a:off x="3581400" y="2546350"/>
            <a:ext cx="4572000" cy="1200329"/>
          </a:xfrm>
          <a:prstGeom prst="rect">
            <a:avLst/>
          </a:prstGeom>
          <a:noFill/>
          <a:ln w="9525">
            <a:noFill/>
            <a:miter lim="800000"/>
            <a:headEnd/>
            <a:tailEnd/>
          </a:ln>
        </p:spPr>
        <p:txBody>
          <a:bodyPr>
            <a:spAutoFit/>
          </a:bodyPr>
          <a:lstStyle/>
          <a:p>
            <a:pPr algn="ctr">
              <a:spcBef>
                <a:spcPct val="50000"/>
              </a:spcBef>
            </a:pPr>
            <a:r>
              <a:rPr lang="en-CA" sz="2400" dirty="0"/>
              <a:t>In this section you will learn about the </a:t>
            </a:r>
            <a:r>
              <a:rPr lang="en-CA" sz="2400" dirty="0" smtClean="0"/>
              <a:t>Objectives </a:t>
            </a:r>
            <a:r>
              <a:rPr lang="en-CA" sz="2400" dirty="0"/>
              <a:t>for Sustainable Forestry. </a:t>
            </a:r>
          </a:p>
        </p:txBody>
      </p:sp>
    </p:spTree>
    <p:custDataLst>
      <p:tags r:id="rId1"/>
    </p:custData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Objectives for Sustainable Forestry</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7" name="Rectangle 6"/>
          <p:cNvSpPr/>
          <p:nvPr/>
        </p:nvSpPr>
        <p:spPr>
          <a:xfrm>
            <a:off x="762000" y="2828836"/>
            <a:ext cx="7543800" cy="1477328"/>
          </a:xfrm>
          <a:prstGeom prst="rect">
            <a:avLst/>
          </a:prstGeom>
        </p:spPr>
        <p:txBody>
          <a:bodyPr wrap="square">
            <a:spAutoFit/>
          </a:bodyPr>
          <a:lstStyle/>
          <a:p>
            <a:pPr>
              <a:buFont typeface="Arial" pitchFamily="34" charset="0"/>
              <a:buChar char="•"/>
            </a:pPr>
            <a:r>
              <a:rPr lang="en-CA" dirty="0" smtClean="0"/>
              <a:t>Some </a:t>
            </a:r>
            <a:r>
              <a:rPr lang="en-CA" i="1" dirty="0" smtClean="0"/>
              <a:t>Program Participants</a:t>
            </a:r>
            <a:r>
              <a:rPr lang="en-CA" dirty="0" smtClean="0"/>
              <a:t> own forestland, others own forestland and manufacturing facilities, and still others own manufacturing facilities only</a:t>
            </a:r>
          </a:p>
          <a:p>
            <a:pPr>
              <a:buFont typeface="Arial" pitchFamily="34" charset="0"/>
              <a:buChar char="•"/>
            </a:pPr>
            <a:endParaRPr lang="en-CA" dirty="0" smtClean="0"/>
          </a:p>
          <a:p>
            <a:pPr>
              <a:buFont typeface="Arial" pitchFamily="34" charset="0"/>
              <a:buChar char="•"/>
            </a:pPr>
            <a:r>
              <a:rPr lang="en-CA" dirty="0" smtClean="0"/>
              <a:t> SFI Program Participants must comply with all portions of the standard that are relevant to their operations</a:t>
            </a:r>
            <a:endParaRPr lang="en-CA"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Objectives for Sustainable Forestry</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838200" y="2828836"/>
            <a:ext cx="7239000" cy="2862322"/>
          </a:xfrm>
          <a:prstGeom prst="rect">
            <a:avLst/>
          </a:prstGeom>
        </p:spPr>
        <p:txBody>
          <a:bodyPr wrap="square">
            <a:spAutoFit/>
          </a:bodyPr>
          <a:lstStyle/>
          <a:p>
            <a:pPr eaLnBrk="1" hangingPunct="1"/>
            <a:r>
              <a:rPr lang="en-CA" b="1" dirty="0" smtClean="0"/>
              <a:t>SFIS </a:t>
            </a:r>
            <a:r>
              <a:rPr lang="en-CA" b="1" i="1" dirty="0" smtClean="0"/>
              <a:t>objectives</a:t>
            </a:r>
            <a:r>
              <a:rPr lang="en-CA" b="1" dirty="0" smtClean="0"/>
              <a:t> 1-7</a:t>
            </a:r>
            <a:r>
              <a:rPr lang="en-CA" dirty="0" smtClean="0"/>
              <a:t> provide measures for forest land management. </a:t>
            </a:r>
          </a:p>
          <a:p>
            <a:pPr eaLnBrk="1" hangingPunct="1"/>
            <a:endParaRPr lang="en-CA" dirty="0" smtClean="0"/>
          </a:p>
          <a:p>
            <a:r>
              <a:rPr lang="en-CA" b="1" dirty="0" smtClean="0"/>
              <a:t>SFIS </a:t>
            </a:r>
            <a:r>
              <a:rPr lang="en-CA" b="1" i="1" dirty="0" smtClean="0"/>
              <a:t>objectives</a:t>
            </a:r>
            <a:r>
              <a:rPr lang="en-CA" b="1" dirty="0" smtClean="0"/>
              <a:t>  8</a:t>
            </a:r>
            <a:r>
              <a:rPr lang="en-CA" dirty="0" smtClean="0"/>
              <a:t> – </a:t>
            </a:r>
            <a:r>
              <a:rPr lang="en-CA" b="1" dirty="0" smtClean="0"/>
              <a:t>13</a:t>
            </a:r>
            <a:r>
              <a:rPr lang="en-CA" dirty="0" smtClean="0"/>
              <a:t> provides measures for fibre sourcing.  </a:t>
            </a:r>
          </a:p>
          <a:p>
            <a:r>
              <a:rPr lang="en-CA" dirty="0" smtClean="0"/>
              <a:t>These objectives </a:t>
            </a:r>
            <a:r>
              <a:rPr lang="en-CA" b="1" u="sng" dirty="0" smtClean="0"/>
              <a:t>do not </a:t>
            </a:r>
            <a:r>
              <a:rPr lang="en-CA" dirty="0" smtClean="0"/>
              <a:t>apply to BCTS </a:t>
            </a:r>
          </a:p>
          <a:p>
            <a:endParaRPr lang="en-CA" dirty="0" smtClean="0"/>
          </a:p>
          <a:p>
            <a:r>
              <a:rPr lang="en-CA" b="1" dirty="0" smtClean="0"/>
              <a:t>SFIS </a:t>
            </a:r>
            <a:r>
              <a:rPr lang="en-CA" b="1" i="1" dirty="0" smtClean="0"/>
              <a:t>objectives</a:t>
            </a:r>
            <a:r>
              <a:rPr lang="en-CA" b="1" dirty="0" smtClean="0"/>
              <a:t>  14-20</a:t>
            </a:r>
            <a:r>
              <a:rPr lang="en-CA" dirty="0" smtClean="0"/>
              <a:t> provide measures for research, training, legal compliance, public and landowner involvement, communication and public reporting, management review, and continual improvement.</a:t>
            </a:r>
          </a:p>
          <a:p>
            <a:endParaRPr lang="en-CA" dirty="0" smtClean="0"/>
          </a:p>
          <a:p>
            <a:pPr eaLnBrk="1" hangingPunct="1"/>
            <a:endParaRPr lang="en-CA" dirty="0" smtClean="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1: Forest Management Planning</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609600" y="2828836"/>
            <a:ext cx="7620000" cy="923330"/>
          </a:xfrm>
          <a:prstGeom prst="rect">
            <a:avLst/>
          </a:prstGeom>
        </p:spPr>
        <p:txBody>
          <a:bodyPr wrap="square">
            <a:spAutoFit/>
          </a:bodyPr>
          <a:lstStyle/>
          <a:p>
            <a:r>
              <a:rPr lang="en-CA" dirty="0" smtClean="0"/>
              <a:t>To broaden implementation of sustainable forestry by ensuring long-term forest productivity and yield based on the use of the best scientific information available.</a:t>
            </a:r>
            <a:endParaRPr lang="en-CA"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2: Forest Productivity</a:t>
            </a:r>
          </a:p>
          <a:p>
            <a:pPr algn="ctr" eaLnBrk="1" hangingPunct="1">
              <a:spcBef>
                <a:spcPct val="50000"/>
              </a:spcBef>
              <a:buClr>
                <a:schemeClr val="tx1"/>
              </a:buClr>
              <a:buNone/>
              <a:tabLst>
                <a:tab pos="517525" algn="l"/>
              </a:tabLst>
            </a:pPr>
            <a:endParaRPr lang="en-CA" sz="2400" b="1" u="sng" dirty="0" smtClean="0"/>
          </a:p>
          <a:p>
            <a:pPr algn="ctr" eaLnBrk="1" hangingPunct="1">
              <a:spcBef>
                <a:spcPct val="50000"/>
              </a:spcBef>
              <a:buClr>
                <a:schemeClr val="tx1"/>
              </a:buClr>
              <a:buNone/>
              <a:tabLst>
                <a:tab pos="517525" algn="l"/>
              </a:tabLst>
            </a:pP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8674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7" name="Rectangle 6"/>
          <p:cNvSpPr/>
          <p:nvPr/>
        </p:nvSpPr>
        <p:spPr>
          <a:xfrm>
            <a:off x="1143000" y="2690336"/>
            <a:ext cx="7086600" cy="923330"/>
          </a:xfrm>
          <a:prstGeom prst="rect">
            <a:avLst/>
          </a:prstGeom>
        </p:spPr>
        <p:txBody>
          <a:bodyPr wrap="square">
            <a:spAutoFit/>
          </a:bodyPr>
          <a:lstStyle/>
          <a:p>
            <a:r>
              <a:rPr lang="en-CA" dirty="0" smtClean="0"/>
              <a:t>To ensure long-term forest productivity, carbon storage, and conservation of forest resources through prompt reforestation, soil conservation, </a:t>
            </a:r>
            <a:r>
              <a:rPr lang="en-CA" dirty="0" err="1" smtClean="0"/>
              <a:t>afforestation</a:t>
            </a:r>
            <a:r>
              <a:rPr lang="en-CA" dirty="0" smtClean="0"/>
              <a:t>, and other measures.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3: Protection and Maintenance of Water Resource</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609600" y="3105834"/>
            <a:ext cx="7848600" cy="369332"/>
          </a:xfrm>
          <a:prstGeom prst="rect">
            <a:avLst/>
          </a:prstGeom>
        </p:spPr>
        <p:txBody>
          <a:bodyPr wrap="square">
            <a:spAutoFit/>
          </a:bodyPr>
          <a:lstStyle/>
          <a:p>
            <a:r>
              <a:rPr lang="en-CA" dirty="0" smtClean="0"/>
              <a:t>To protect water quality in rivers, streams, lakes, and other water bodies</a:t>
            </a:r>
            <a:endParaRPr lang="en-CA"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4: Conservation of Biological Diversity including Forests of Exceptional Conservation Value</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685800" y="3276600"/>
            <a:ext cx="7696200" cy="1200329"/>
          </a:xfrm>
          <a:prstGeom prst="rect">
            <a:avLst/>
          </a:prstGeom>
        </p:spPr>
        <p:txBody>
          <a:bodyPr wrap="square">
            <a:spAutoFit/>
          </a:bodyPr>
          <a:lstStyle/>
          <a:p>
            <a:r>
              <a:rPr lang="en-CA" dirty="0" smtClean="0"/>
              <a:t>To manage the quality and distribution of wildlife habitats and contribute to the conservation of biological diversity by developing and implementing stand and landscape level measures that promote habitat diversity and the conservation of forest plants and animals, including aquatic species.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5: Management of Visual Quality and Recreational Benefits</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990600" y="2967335"/>
            <a:ext cx="6858000" cy="646331"/>
          </a:xfrm>
          <a:prstGeom prst="rect">
            <a:avLst/>
          </a:prstGeom>
        </p:spPr>
        <p:txBody>
          <a:bodyPr wrap="square">
            <a:spAutoFit/>
          </a:bodyPr>
          <a:lstStyle/>
          <a:p>
            <a:r>
              <a:rPr lang="en-CA" dirty="0" smtClean="0"/>
              <a:t>To manage the visual impact of forest operations and provide recreational opportunities for the public.</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6: Protection of Special Sites</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914400" y="2828836"/>
            <a:ext cx="7467600" cy="646331"/>
          </a:xfrm>
          <a:prstGeom prst="rect">
            <a:avLst/>
          </a:prstGeom>
        </p:spPr>
        <p:txBody>
          <a:bodyPr wrap="square">
            <a:spAutoFit/>
          </a:bodyPr>
          <a:lstStyle/>
          <a:p>
            <a:r>
              <a:rPr lang="en-CA" dirty="0" smtClean="0"/>
              <a:t>To manage lands that are ecologically, geologically or culturally important in a manner that takes into account their unique qualities.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7: Efficient Use of Forest Resource</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1066800" y="3105834"/>
            <a:ext cx="5791200" cy="369332"/>
          </a:xfrm>
          <a:prstGeom prst="rect">
            <a:avLst/>
          </a:prstGeom>
        </p:spPr>
        <p:txBody>
          <a:bodyPr wrap="square">
            <a:spAutoFit/>
          </a:bodyPr>
          <a:lstStyle/>
          <a:p>
            <a:r>
              <a:rPr lang="en-CA" dirty="0" smtClean="0"/>
              <a:t>To promote the efficient use of forest resources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Objectives 8-13: Fibre Sourcing Objectives</a:t>
            </a:r>
          </a:p>
          <a:p>
            <a:pPr algn="ctr" eaLnBrk="1" hangingPunct="1">
              <a:spcBef>
                <a:spcPct val="50000"/>
              </a:spcBef>
              <a:buClr>
                <a:schemeClr val="tx1"/>
              </a:buClr>
              <a:buNone/>
              <a:tabLst>
                <a:tab pos="517525" algn="l"/>
              </a:tabLst>
            </a:pP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914400" y="2828836"/>
            <a:ext cx="7239000" cy="923330"/>
          </a:xfrm>
          <a:prstGeom prst="rect">
            <a:avLst/>
          </a:prstGeom>
        </p:spPr>
        <p:txBody>
          <a:bodyPr wrap="square">
            <a:spAutoFit/>
          </a:bodyPr>
          <a:lstStyle/>
          <a:p>
            <a:pPr algn="ctr"/>
            <a:r>
              <a:rPr lang="en-CA" dirty="0" smtClean="0"/>
              <a:t>Relate to wood procurement activities by SFI Program Participants </a:t>
            </a:r>
          </a:p>
          <a:p>
            <a:pPr algn="ctr"/>
            <a:endParaRPr lang="en-CA" dirty="0" smtClean="0"/>
          </a:p>
          <a:p>
            <a:pPr algn="ctr">
              <a:buNone/>
            </a:pPr>
            <a:r>
              <a:rPr lang="en-CA" u="sng" dirty="0" smtClean="0"/>
              <a:t>Not Applicable to BCTS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14: Legal and Regulatory Compliance</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1143000" y="3105835"/>
            <a:ext cx="7010400" cy="646331"/>
          </a:xfrm>
          <a:prstGeom prst="rect">
            <a:avLst/>
          </a:prstGeom>
        </p:spPr>
        <p:txBody>
          <a:bodyPr wrap="square">
            <a:spAutoFit/>
          </a:bodyPr>
          <a:lstStyle/>
          <a:p>
            <a:r>
              <a:rPr lang="en-CA" dirty="0" smtClean="0"/>
              <a:t>Compliance with applicable federal, provincial and local laws and regulations.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15: Forest Research, Science and Technology</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914400" y="2967335"/>
            <a:ext cx="7086600" cy="923330"/>
          </a:xfrm>
          <a:prstGeom prst="rect">
            <a:avLst/>
          </a:prstGeom>
        </p:spPr>
        <p:txBody>
          <a:bodyPr wrap="square">
            <a:spAutoFit/>
          </a:bodyPr>
          <a:lstStyle/>
          <a:p>
            <a:endParaRPr lang="en-CA" dirty="0" smtClean="0"/>
          </a:p>
          <a:p>
            <a:r>
              <a:rPr lang="en-CA" dirty="0" smtClean="0"/>
              <a:t>To support forestry research, science and technology upon which sustainable forest management decisions are based</a:t>
            </a:r>
            <a:endParaRPr lang="en-CA"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16: Training and Education</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990600" y="2828836"/>
            <a:ext cx="7543800" cy="646331"/>
          </a:xfrm>
          <a:prstGeom prst="rect">
            <a:avLst/>
          </a:prstGeom>
        </p:spPr>
        <p:txBody>
          <a:bodyPr wrap="square">
            <a:spAutoFit/>
          </a:bodyPr>
          <a:lstStyle/>
          <a:p>
            <a:r>
              <a:rPr lang="en-CA" dirty="0" smtClean="0"/>
              <a:t>To improve the implementation of sustainable forestry practices through appropriate training and education programs.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17: Community Involvement in the Practice of Sustainable Forestry</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609600" y="2690336"/>
            <a:ext cx="7696200" cy="1477328"/>
          </a:xfrm>
          <a:prstGeom prst="rect">
            <a:avLst/>
          </a:prstGeom>
        </p:spPr>
        <p:txBody>
          <a:bodyPr wrap="square">
            <a:spAutoFit/>
          </a:bodyPr>
          <a:lstStyle/>
          <a:p>
            <a:endParaRPr lang="en-CA" dirty="0" smtClean="0"/>
          </a:p>
          <a:p>
            <a:endParaRPr lang="en-CA" dirty="0" smtClean="0"/>
          </a:p>
          <a:p>
            <a:r>
              <a:rPr lang="en-CA" dirty="0" smtClean="0"/>
              <a:t>To broaden the practice of sustainable forestry by encouraging the public and forestry community to participate in commitment to sustainable forestry, and publicly report progress</a:t>
            </a:r>
            <a:endParaRPr lang="en-CA"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18: Public Land Management Responsibilities</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990600" y="3105835"/>
            <a:ext cx="6858000" cy="646331"/>
          </a:xfrm>
          <a:prstGeom prst="rect">
            <a:avLst/>
          </a:prstGeom>
        </p:spPr>
        <p:txBody>
          <a:bodyPr wrap="square">
            <a:spAutoFit/>
          </a:bodyPr>
          <a:lstStyle/>
          <a:p>
            <a:r>
              <a:rPr lang="en-CA" dirty="0" smtClean="0"/>
              <a:t>To promote and implement sustainable forest management on </a:t>
            </a:r>
            <a:r>
              <a:rPr lang="en-CA" i="1" dirty="0" smtClean="0"/>
              <a:t>public</a:t>
            </a:r>
            <a:r>
              <a:rPr lang="en-CA" dirty="0" smtClean="0"/>
              <a:t> lands</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19: Communications and Public Reporting</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1066800" y="2967335"/>
            <a:ext cx="7010400" cy="646331"/>
          </a:xfrm>
          <a:prstGeom prst="rect">
            <a:avLst/>
          </a:prstGeom>
        </p:spPr>
        <p:txBody>
          <a:bodyPr wrap="square">
            <a:spAutoFit/>
          </a:bodyPr>
          <a:lstStyle/>
          <a:p>
            <a:r>
              <a:rPr lang="en-CA" dirty="0" smtClean="0"/>
              <a:t>To broaden the practice of sustainable forestry by documenting progress and opportunities for improvement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05000"/>
            <a:ext cx="7772400" cy="4411663"/>
          </a:xfrm>
        </p:spPr>
        <p:txBody>
          <a:bodyPr/>
          <a:lstStyle/>
          <a:p>
            <a:pPr algn="ctr" eaLnBrk="1" hangingPunct="1">
              <a:spcBef>
                <a:spcPct val="50000"/>
              </a:spcBef>
              <a:buClr>
                <a:schemeClr val="tx1"/>
              </a:buClr>
              <a:buNone/>
              <a:tabLst>
                <a:tab pos="517525" algn="l"/>
              </a:tabLst>
            </a:pPr>
            <a:r>
              <a:rPr lang="en-CA" sz="2400" b="1" dirty="0" smtClean="0"/>
              <a:t>Objective 20: Management Review and Continual Improvement</a:t>
            </a:r>
            <a:endParaRPr lang="en-CA" sz="2400" u="sng"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a:solidFill>
                  <a:schemeClr val="bg1"/>
                </a:solidFill>
              </a:rPr>
              <a:t>SFI </a:t>
            </a:r>
            <a:r>
              <a:rPr lang="en-CA" sz="3200" b="1" dirty="0" smtClean="0">
                <a:solidFill>
                  <a:schemeClr val="bg1"/>
                </a:solidFill>
              </a:rPr>
              <a:t>Objectives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6388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
        <p:nvSpPr>
          <p:cNvPr id="6" name="Rectangle 5"/>
          <p:cNvSpPr/>
          <p:nvPr/>
        </p:nvSpPr>
        <p:spPr>
          <a:xfrm>
            <a:off x="533400" y="2690336"/>
            <a:ext cx="7620000" cy="1477328"/>
          </a:xfrm>
          <a:prstGeom prst="rect">
            <a:avLst/>
          </a:prstGeom>
        </p:spPr>
        <p:txBody>
          <a:bodyPr wrap="square">
            <a:spAutoFit/>
          </a:bodyPr>
          <a:lstStyle/>
          <a:p>
            <a:endParaRPr lang="en-CA" dirty="0" smtClean="0"/>
          </a:p>
          <a:p>
            <a:endParaRPr lang="en-CA" dirty="0" smtClean="0"/>
          </a:p>
          <a:p>
            <a:r>
              <a:rPr lang="en-CA" dirty="0" smtClean="0"/>
              <a:t>To promote continual improvement in the practice of sustainable forestry, and to monitor, measure, and report performance in achieving the commitment to sustainable forestry</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02" name="AutoShape 22"/>
          <p:cNvSpPr>
            <a:spLocks noChangeArrowheads="1"/>
          </p:cNvSpPr>
          <p:nvPr/>
        </p:nvSpPr>
        <p:spPr bwMode="auto">
          <a:xfrm>
            <a:off x="762000" y="1600200"/>
            <a:ext cx="2286000" cy="3200400"/>
          </a:xfrm>
          <a:prstGeom prst="roundRect">
            <a:avLst>
              <a:gd name="adj" fmla="val 10347"/>
            </a:avLst>
          </a:prstGeom>
          <a:blipFill dpi="0" rotWithShape="0">
            <a:blip r:embed="rId4" cstate="print"/>
            <a:srcRect/>
            <a:stretch>
              <a:fillRect/>
            </a:stretch>
          </a:blipFill>
          <a:ln w="38100">
            <a:no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endParaRPr lang="en-CA">
              <a:latin typeface="Arial" charset="0"/>
              <a:cs typeface="Arial" charset="0"/>
            </a:endParaRPr>
          </a:p>
        </p:txBody>
      </p:sp>
      <p:sp>
        <p:nvSpPr>
          <p:cNvPr id="21515" name="Oval 23" descr="j0437219"/>
          <p:cNvSpPr>
            <a:spLocks noChangeArrowheads="1"/>
          </p:cNvSpPr>
          <p:nvPr/>
        </p:nvSpPr>
        <p:spPr bwMode="auto">
          <a:xfrm flipH="1">
            <a:off x="1295400" y="1981200"/>
            <a:ext cx="1371600" cy="1447800"/>
          </a:xfrm>
          <a:prstGeom prst="ellipse">
            <a:avLst/>
          </a:prstGeom>
          <a:blipFill dpi="0" rotWithShape="1">
            <a:blip r:embed="rId5" cstate="print"/>
            <a:srcRect/>
            <a:stretch>
              <a:fillRect/>
            </a:stretch>
          </a:blipFill>
          <a:ln w="9525">
            <a:solidFill>
              <a:schemeClr val="bg2"/>
            </a:solidFill>
            <a:round/>
            <a:headEnd/>
            <a:tailEnd/>
          </a:ln>
          <a:effectLst>
            <a:outerShdw blurRad="63500" sx="102000" sy="102000" algn="ctr" rotWithShape="0">
              <a:prstClr val="black">
                <a:alpha val="40000"/>
              </a:prstClr>
            </a:outerShdw>
          </a:effectLst>
        </p:spPr>
        <p:txBody>
          <a:bodyPr wrap="none" anchor="ctr"/>
          <a:lstStyle/>
          <a:p>
            <a:pPr>
              <a:defRPr/>
            </a:pPr>
            <a:endParaRPr lang="en-US">
              <a:latin typeface="Arial" charset="0"/>
              <a:cs typeface="Arial" charset="0"/>
            </a:endParaRPr>
          </a:p>
        </p:txBody>
      </p:sp>
      <p:sp>
        <p:nvSpPr>
          <p:cNvPr id="25607" name="Text Box 25"/>
          <p:cNvSpPr txBox="1">
            <a:spLocks noChangeArrowheads="1"/>
          </p:cNvSpPr>
          <p:nvPr/>
        </p:nvSpPr>
        <p:spPr bwMode="auto">
          <a:xfrm>
            <a:off x="1066800" y="3505200"/>
            <a:ext cx="1752600" cy="915988"/>
          </a:xfrm>
          <a:prstGeom prst="rect">
            <a:avLst/>
          </a:prstGeom>
          <a:noFill/>
          <a:ln w="9525">
            <a:noFill/>
            <a:miter lim="800000"/>
            <a:headEnd/>
            <a:tailEnd/>
          </a:ln>
        </p:spPr>
        <p:txBody>
          <a:bodyPr>
            <a:spAutoFit/>
          </a:bodyPr>
          <a:lstStyle/>
          <a:p>
            <a:pPr algn="ctr">
              <a:spcBef>
                <a:spcPct val="50000"/>
              </a:spcBef>
            </a:pPr>
            <a:r>
              <a:rPr lang="en-CA" b="1">
                <a:solidFill>
                  <a:schemeClr val="bg1"/>
                </a:solidFill>
              </a:rPr>
              <a:t>Best Management Practices</a:t>
            </a:r>
          </a:p>
        </p:txBody>
      </p:sp>
      <p:sp>
        <p:nvSpPr>
          <p:cNvPr id="46090" name="AutoShape 10"/>
          <p:cNvSpPr>
            <a:spLocks noChangeArrowheads="1"/>
          </p:cNvSpPr>
          <p:nvPr/>
        </p:nvSpPr>
        <p:spPr bwMode="auto">
          <a:xfrm>
            <a:off x="3352800" y="1600200"/>
            <a:ext cx="4953000" cy="3200400"/>
          </a:xfrm>
          <a:prstGeom prst="roundRect">
            <a:avLst>
              <a:gd name="adj" fmla="val 10347"/>
            </a:avLst>
          </a:prstGeom>
          <a:solidFill>
            <a:schemeClr val="bg1"/>
          </a:solidFill>
          <a:ln w="25400">
            <a:solidFill>
              <a:srgbClr val="C0C0C0"/>
            </a:solidFill>
            <a:round/>
            <a:headEnd/>
            <a:tailEnd/>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nchor="ctr"/>
          <a:lstStyle/>
          <a:p>
            <a:pPr>
              <a:defRPr/>
            </a:pPr>
            <a:endParaRPr lang="en-CA">
              <a:latin typeface="Arial" charset="0"/>
              <a:cs typeface="Arial" charset="0"/>
            </a:endParaRPr>
          </a:p>
        </p:txBody>
      </p:sp>
      <p:sp>
        <p:nvSpPr>
          <p:cNvPr id="25611" name="Text Box 11"/>
          <p:cNvSpPr txBox="1">
            <a:spLocks noChangeArrowheads="1"/>
          </p:cNvSpPr>
          <p:nvPr/>
        </p:nvSpPr>
        <p:spPr bwMode="auto">
          <a:xfrm>
            <a:off x="3581400" y="2209800"/>
            <a:ext cx="4572000" cy="366713"/>
          </a:xfrm>
          <a:prstGeom prst="rect">
            <a:avLst/>
          </a:prstGeom>
          <a:noFill/>
          <a:ln w="9525">
            <a:noFill/>
            <a:miter lim="800000"/>
            <a:headEnd/>
            <a:tailEnd/>
          </a:ln>
        </p:spPr>
        <p:txBody>
          <a:bodyPr>
            <a:spAutoFit/>
          </a:bodyPr>
          <a:lstStyle/>
          <a:p>
            <a:pPr>
              <a:spcBef>
                <a:spcPct val="50000"/>
              </a:spcBef>
            </a:pPr>
            <a:endParaRPr lang="en-US"/>
          </a:p>
        </p:txBody>
      </p:sp>
      <p:sp>
        <p:nvSpPr>
          <p:cNvPr id="25612" name="Text Box 26"/>
          <p:cNvSpPr txBox="1">
            <a:spLocks noChangeArrowheads="1"/>
          </p:cNvSpPr>
          <p:nvPr/>
        </p:nvSpPr>
        <p:spPr bwMode="auto">
          <a:xfrm>
            <a:off x="3581400" y="2362200"/>
            <a:ext cx="4572000" cy="1569660"/>
          </a:xfrm>
          <a:prstGeom prst="rect">
            <a:avLst/>
          </a:prstGeom>
          <a:noFill/>
          <a:ln w="9525">
            <a:noFill/>
            <a:miter lim="800000"/>
            <a:headEnd/>
            <a:tailEnd/>
          </a:ln>
        </p:spPr>
        <p:txBody>
          <a:bodyPr>
            <a:spAutoFit/>
          </a:bodyPr>
          <a:lstStyle/>
          <a:p>
            <a:pPr algn="ctr">
              <a:spcBef>
                <a:spcPct val="50000"/>
              </a:spcBef>
            </a:pPr>
            <a:r>
              <a:rPr lang="en-CA" sz="2400" dirty="0"/>
              <a:t>In this section you will learn about the BCTS Best Management Practices </a:t>
            </a:r>
            <a:r>
              <a:rPr lang="en-CA" sz="2400" dirty="0" smtClean="0"/>
              <a:t>(BMPs) that </a:t>
            </a:r>
            <a:r>
              <a:rPr lang="en-CA" sz="2400" dirty="0"/>
              <a:t>are currently available.</a:t>
            </a:r>
          </a:p>
        </p:txBody>
      </p:sp>
    </p:spTree>
    <p:custDataLst>
      <p:tags r:id="rId1"/>
    </p:custData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762000" y="1828800"/>
            <a:ext cx="7772400" cy="4411663"/>
          </a:xfrm>
        </p:spPr>
        <p:txBody>
          <a:bodyPr/>
          <a:lstStyle/>
          <a:p>
            <a:pPr algn="ctr" eaLnBrk="1" hangingPunct="1">
              <a:spcBef>
                <a:spcPct val="50000"/>
              </a:spcBef>
              <a:buClr>
                <a:schemeClr val="tx1"/>
              </a:buClr>
              <a:buNone/>
              <a:tabLst>
                <a:tab pos="517525" algn="l"/>
              </a:tabLst>
            </a:pPr>
            <a:endParaRPr lang="en-CA" sz="400" dirty="0" smtClean="0"/>
          </a:p>
          <a:p>
            <a:pPr eaLnBrk="1" hangingPunct="1">
              <a:spcBef>
                <a:spcPct val="50000"/>
              </a:spcBef>
              <a:buClr>
                <a:schemeClr val="tx1"/>
              </a:buClr>
              <a:buNone/>
              <a:tabLst>
                <a:tab pos="517525" algn="l"/>
              </a:tabLst>
            </a:pPr>
            <a:r>
              <a:rPr lang="en-CA" sz="1800" dirty="0" smtClean="0"/>
              <a:t>BCTS is certified to the ISO 14001 Environmental Management System (EMS) standard.  BCTS SFI Best Management Practices (BMPs) include EMS Operational Controls, such as:</a:t>
            </a:r>
          </a:p>
          <a:p>
            <a:pPr eaLnBrk="1" hangingPunct="1">
              <a:spcBef>
                <a:spcPct val="50000"/>
              </a:spcBef>
              <a:buClr>
                <a:schemeClr val="tx1"/>
              </a:buClr>
              <a:tabLst>
                <a:tab pos="517525" algn="l"/>
              </a:tabLst>
            </a:pPr>
            <a:r>
              <a:rPr lang="en-CA" sz="1800" dirty="0" smtClean="0"/>
              <a:t>Environmental Operating Procedures (EOPs)</a:t>
            </a:r>
          </a:p>
          <a:p>
            <a:pPr eaLnBrk="1" hangingPunct="1">
              <a:spcBef>
                <a:spcPct val="50000"/>
              </a:spcBef>
              <a:buClr>
                <a:schemeClr val="tx1"/>
              </a:buClr>
              <a:tabLst>
                <a:tab pos="517525" algn="l"/>
              </a:tabLst>
            </a:pPr>
            <a:r>
              <a:rPr lang="en-CA" sz="1800" dirty="0" smtClean="0"/>
              <a:t>Environmental Field Procedures (EFPs)</a:t>
            </a:r>
          </a:p>
          <a:p>
            <a:pPr eaLnBrk="1" hangingPunct="1">
              <a:spcBef>
                <a:spcPct val="50000"/>
              </a:spcBef>
              <a:buClr>
                <a:schemeClr val="tx1"/>
              </a:buClr>
              <a:tabLst>
                <a:tab pos="517525" algn="l"/>
              </a:tabLst>
            </a:pPr>
            <a:r>
              <a:rPr lang="en-CA" sz="1800" dirty="0" smtClean="0"/>
              <a:t>Forms and Checklists</a:t>
            </a:r>
          </a:p>
          <a:p>
            <a:pPr eaLnBrk="1" hangingPunct="1">
              <a:spcBef>
                <a:spcPct val="50000"/>
              </a:spcBef>
              <a:buClr>
                <a:schemeClr val="tx1"/>
              </a:buClr>
              <a:tabLst>
                <a:tab pos="517525" algn="l"/>
              </a:tabLst>
            </a:pPr>
            <a:r>
              <a:rPr lang="en-CA" sz="1800" dirty="0" smtClean="0"/>
              <a:t>Environmental Emergency Response Plans (</a:t>
            </a:r>
            <a:r>
              <a:rPr lang="en-CA" sz="1800" dirty="0" err="1" smtClean="0"/>
              <a:t>eERPs</a:t>
            </a:r>
            <a:r>
              <a:rPr lang="en-CA" sz="1800" dirty="0" smtClean="0"/>
              <a:t>)</a:t>
            </a:r>
          </a:p>
          <a:p>
            <a:pPr eaLnBrk="1" hangingPunct="1">
              <a:spcBef>
                <a:spcPct val="50000"/>
              </a:spcBef>
              <a:buClr>
                <a:schemeClr val="tx1"/>
              </a:buClr>
              <a:tabLst>
                <a:tab pos="517525" algn="l"/>
              </a:tabLst>
            </a:pPr>
            <a:r>
              <a:rPr lang="en-CA" sz="1800" dirty="0" smtClean="0"/>
              <a:t>Local Operational Controls</a:t>
            </a:r>
          </a:p>
          <a:p>
            <a:pPr algn="just" eaLnBrk="1" hangingPunct="1">
              <a:spcBef>
                <a:spcPct val="50000"/>
              </a:spcBef>
              <a:buClr>
                <a:schemeClr val="tx1"/>
              </a:buClr>
              <a:buNone/>
              <a:tabLst>
                <a:tab pos="517525" algn="l"/>
              </a:tabLst>
            </a:pPr>
            <a:r>
              <a:rPr lang="en-CA" sz="1800" dirty="0" smtClean="0"/>
              <a:t>  </a:t>
            </a:r>
            <a:r>
              <a:rPr lang="en-CA" sz="1800" kern="1200" dirty="0" smtClean="0">
                <a:latin typeface="Arial" pitchFamily="34" charset="0"/>
                <a:cs typeface="Arial" pitchFamily="34" charset="0"/>
              </a:rPr>
              <a:t>Adherence to </a:t>
            </a:r>
            <a:r>
              <a:rPr lang="en-CA" sz="1800" dirty="0" smtClean="0"/>
              <a:t>BCTS SFI BMPs </a:t>
            </a:r>
            <a:r>
              <a:rPr lang="en-CA" sz="1800" kern="1200" dirty="0" smtClean="0">
                <a:latin typeface="Arial" pitchFamily="34" charset="0"/>
                <a:cs typeface="Arial" pitchFamily="34" charset="0"/>
              </a:rPr>
              <a:t>will ensure activities are conducted in a manner that is consistent with the BCTS SFM and Environmental Policies.</a:t>
            </a:r>
          </a:p>
          <a:p>
            <a:pPr eaLnBrk="1" hangingPunct="1">
              <a:spcBef>
                <a:spcPct val="50000"/>
              </a:spcBef>
              <a:buClr>
                <a:schemeClr val="tx1"/>
              </a:buClr>
              <a:tabLst>
                <a:tab pos="517525" algn="l"/>
              </a:tabLst>
            </a:pPr>
            <a:endParaRPr lang="en-CA" sz="1800"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smtClean="0">
                <a:solidFill>
                  <a:schemeClr val="bg1"/>
                </a:solidFill>
              </a:rPr>
              <a:t>BCTS SFI BMPs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5626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1" end="1"/>
                                            </p:txEl>
                                          </p:spTgt>
                                        </p:tgtEl>
                                        <p:attrNameLst>
                                          <p:attrName>style.visibility</p:attrName>
                                        </p:attrNameLst>
                                      </p:cBhvr>
                                      <p:to>
                                        <p:strVal val="visible"/>
                                      </p:to>
                                    </p:set>
                                    <p:animEffect transition="in" filter="strips(downRight)">
                                      <p:cBhvr>
                                        <p:cTn id="7" dur="500"/>
                                        <p:tgtEl>
                                          <p:spTgt spid="13649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364995">
                                            <p:txEl>
                                              <p:pRg st="2" end="2"/>
                                            </p:txEl>
                                          </p:spTgt>
                                        </p:tgtEl>
                                        <p:attrNameLst>
                                          <p:attrName>style.visibility</p:attrName>
                                        </p:attrNameLst>
                                      </p:cBhvr>
                                      <p:to>
                                        <p:strVal val="visible"/>
                                      </p:to>
                                    </p:set>
                                    <p:animEffect transition="in" filter="strips(downRight)">
                                      <p:cBhvr>
                                        <p:cTn id="12" dur="500"/>
                                        <p:tgtEl>
                                          <p:spTgt spid="13649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364995">
                                            <p:txEl>
                                              <p:pRg st="3" end="3"/>
                                            </p:txEl>
                                          </p:spTgt>
                                        </p:tgtEl>
                                        <p:attrNameLst>
                                          <p:attrName>style.visibility</p:attrName>
                                        </p:attrNameLst>
                                      </p:cBhvr>
                                      <p:to>
                                        <p:strVal val="visible"/>
                                      </p:to>
                                    </p:set>
                                    <p:animEffect transition="in" filter="strips(downRight)">
                                      <p:cBhvr>
                                        <p:cTn id="17" dur="500"/>
                                        <p:tgtEl>
                                          <p:spTgt spid="13649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364995">
                                            <p:txEl>
                                              <p:pRg st="4" end="4"/>
                                            </p:txEl>
                                          </p:spTgt>
                                        </p:tgtEl>
                                        <p:attrNameLst>
                                          <p:attrName>style.visibility</p:attrName>
                                        </p:attrNameLst>
                                      </p:cBhvr>
                                      <p:to>
                                        <p:strVal val="visible"/>
                                      </p:to>
                                    </p:set>
                                    <p:animEffect transition="in" filter="strips(downRight)">
                                      <p:cBhvr>
                                        <p:cTn id="22" dur="500"/>
                                        <p:tgtEl>
                                          <p:spTgt spid="136499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364995">
                                            <p:txEl>
                                              <p:pRg st="5" end="5"/>
                                            </p:txEl>
                                          </p:spTgt>
                                        </p:tgtEl>
                                        <p:attrNameLst>
                                          <p:attrName>style.visibility</p:attrName>
                                        </p:attrNameLst>
                                      </p:cBhvr>
                                      <p:to>
                                        <p:strVal val="visible"/>
                                      </p:to>
                                    </p:set>
                                    <p:animEffect transition="in" filter="strips(downRight)">
                                      <p:cBhvr>
                                        <p:cTn id="27" dur="500"/>
                                        <p:tgtEl>
                                          <p:spTgt spid="136499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1364995">
                                            <p:txEl>
                                              <p:pRg st="6" end="6"/>
                                            </p:txEl>
                                          </p:spTgt>
                                        </p:tgtEl>
                                        <p:attrNameLst>
                                          <p:attrName>style.visibility</p:attrName>
                                        </p:attrNameLst>
                                      </p:cBhvr>
                                      <p:to>
                                        <p:strVal val="visible"/>
                                      </p:to>
                                    </p:set>
                                    <p:animEffect transition="in" filter="strips(downRight)">
                                      <p:cBhvr>
                                        <p:cTn id="32" dur="500"/>
                                        <p:tgtEl>
                                          <p:spTgt spid="1364995">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1364995">
                                            <p:txEl>
                                              <p:pRg st="7" end="7"/>
                                            </p:txEl>
                                          </p:spTgt>
                                        </p:tgtEl>
                                        <p:attrNameLst>
                                          <p:attrName>style.visibility</p:attrName>
                                        </p:attrNameLst>
                                      </p:cBhvr>
                                      <p:to>
                                        <p:strVal val="visible"/>
                                      </p:to>
                                    </p:set>
                                    <p:animEffect transition="in" filter="strips(downRight)">
                                      <p:cBhvr>
                                        <p:cTn id="37" dur="500"/>
                                        <p:tgtEl>
                                          <p:spTgt spid="13649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1981200"/>
            <a:ext cx="8229600" cy="4419600"/>
          </a:xfrm>
        </p:spPr>
        <p:txBody>
          <a:bodyPr/>
          <a:lstStyle/>
          <a:p>
            <a:pPr eaLnBrk="1" hangingPunct="1">
              <a:buFont typeface="Arial" pitchFamily="34" charset="0"/>
              <a:buNone/>
            </a:pPr>
            <a:r>
              <a:rPr lang="en-CA" sz="1800" dirty="0" smtClean="0">
                <a:latin typeface="Arial" pitchFamily="34" charset="0"/>
                <a:cs typeface="Arial" pitchFamily="34" charset="0"/>
              </a:rPr>
              <a:t>EOPs and EFPs provide workers with Best Management Practices to be followed for the following types of activities:</a:t>
            </a:r>
          </a:p>
          <a:p>
            <a:pPr eaLnBrk="1" hangingPunct="1">
              <a:buNone/>
            </a:pPr>
            <a:r>
              <a:rPr lang="en-CA" sz="1800" dirty="0" smtClean="0">
                <a:latin typeface="Arial" pitchFamily="34" charset="0"/>
                <a:cs typeface="Arial" pitchFamily="34" charset="0"/>
              </a:rPr>
              <a:t>EOPs</a:t>
            </a:r>
          </a:p>
          <a:p>
            <a:pPr lvl="1" eaLnBrk="1" hangingPunct="1"/>
            <a:r>
              <a:rPr lang="en-CA" sz="1400" dirty="0" smtClean="0">
                <a:latin typeface="Arial" pitchFamily="34" charset="0"/>
                <a:cs typeface="Arial" pitchFamily="34" charset="0"/>
              </a:rPr>
              <a:t>Planning,</a:t>
            </a:r>
          </a:p>
          <a:p>
            <a:pPr lvl="1" eaLnBrk="1" hangingPunct="1"/>
            <a:r>
              <a:rPr lang="en-CA" sz="1400" dirty="0" smtClean="0">
                <a:latin typeface="Arial" pitchFamily="34" charset="0"/>
                <a:cs typeface="Arial" pitchFamily="34" charset="0"/>
              </a:rPr>
              <a:t>LP Operations,</a:t>
            </a:r>
          </a:p>
          <a:p>
            <a:pPr lvl="1" eaLnBrk="1" hangingPunct="1"/>
            <a:r>
              <a:rPr lang="en-CA" sz="1400" dirty="0" smtClean="0">
                <a:latin typeface="Arial" pitchFamily="34" charset="0"/>
                <a:cs typeface="Arial" pitchFamily="34" charset="0"/>
              </a:rPr>
              <a:t>BCTS Projects ,</a:t>
            </a:r>
          </a:p>
          <a:p>
            <a:pPr lvl="1" eaLnBrk="1" hangingPunct="1"/>
            <a:r>
              <a:rPr lang="en-CA" sz="1400" dirty="0" smtClean="0">
                <a:latin typeface="Arial" pitchFamily="34" charset="0"/>
                <a:cs typeface="Arial" pitchFamily="34" charset="0"/>
              </a:rPr>
              <a:t>LWCP Planning and Operations,</a:t>
            </a:r>
          </a:p>
          <a:p>
            <a:pPr lvl="1" eaLnBrk="1" hangingPunct="1"/>
            <a:r>
              <a:rPr lang="en-CA" sz="1400" dirty="0" smtClean="0">
                <a:latin typeface="Arial" pitchFamily="34" charset="0"/>
                <a:cs typeface="Arial" pitchFamily="34" charset="0"/>
              </a:rPr>
              <a:t>Incident Reports.</a:t>
            </a:r>
          </a:p>
          <a:p>
            <a:pPr eaLnBrk="1" hangingPunct="1">
              <a:buNone/>
            </a:pPr>
            <a:r>
              <a:rPr lang="en-CA" sz="1800" dirty="0" smtClean="0">
                <a:latin typeface="Arial" pitchFamily="34" charset="0"/>
                <a:cs typeface="Arial" pitchFamily="34" charset="0"/>
              </a:rPr>
              <a:t>EFPs</a:t>
            </a:r>
          </a:p>
          <a:p>
            <a:pPr lvl="1" eaLnBrk="1" hangingPunct="1"/>
            <a:r>
              <a:rPr lang="en-CA" sz="1400" dirty="0" smtClean="0">
                <a:latin typeface="Arial" pitchFamily="34" charset="0"/>
                <a:cs typeface="Arial" pitchFamily="34" charset="0"/>
              </a:rPr>
              <a:t>General, Project Supervision, Development and Planning,</a:t>
            </a:r>
          </a:p>
          <a:p>
            <a:pPr lvl="1" eaLnBrk="1" hangingPunct="1"/>
            <a:r>
              <a:rPr lang="en-CA" sz="1400" dirty="0" smtClean="0">
                <a:latin typeface="Arial" pitchFamily="34" charset="0"/>
                <a:cs typeface="Arial" pitchFamily="34" charset="0"/>
              </a:rPr>
              <a:t>Roads, Bridges and Culverts,</a:t>
            </a:r>
          </a:p>
          <a:p>
            <a:pPr lvl="1" eaLnBrk="1" hangingPunct="1"/>
            <a:r>
              <a:rPr lang="en-CA" sz="1400" dirty="0" smtClean="0">
                <a:latin typeface="Arial" pitchFamily="34" charset="0"/>
                <a:cs typeface="Arial" pitchFamily="34" charset="0"/>
              </a:rPr>
              <a:t>Harvesting, Fuel Handling,</a:t>
            </a:r>
          </a:p>
          <a:p>
            <a:pPr lvl="1" eaLnBrk="1" hangingPunct="1"/>
            <a:r>
              <a:rPr lang="en-CA" sz="1400" dirty="0" smtClean="0">
                <a:latin typeface="Arial" pitchFamily="34" charset="0"/>
                <a:cs typeface="Arial" pitchFamily="34" charset="0"/>
              </a:rPr>
              <a:t>Dryland Sort, Marine Log Handling Facilities</a:t>
            </a:r>
          </a:p>
          <a:p>
            <a:pPr eaLnBrk="1" hangingPunct="1">
              <a:buNone/>
            </a:pPr>
            <a:r>
              <a:rPr lang="en-CA" sz="1800" dirty="0" smtClean="0">
                <a:latin typeface="Arial" pitchFamily="34" charset="0"/>
                <a:cs typeface="Arial" pitchFamily="34" charset="0"/>
              </a:rPr>
              <a:t>EOPs and EFPs are located on the BCTS EMS Websites maintained by Business Areas (BAs) : </a:t>
            </a:r>
            <a:r>
              <a:rPr lang="en-CA" sz="1800" dirty="0" smtClean="0">
                <a:hlinkClick r:id="rId5"/>
              </a:rPr>
              <a:t>http://www.for.gov.bc.ca/bcts/areas/</a:t>
            </a:r>
            <a:endParaRPr lang="en-CA" sz="1800" dirty="0" smtClean="0">
              <a:latin typeface="Arial" pitchFamily="34" charset="0"/>
              <a:cs typeface="Arial" pitchFamily="34" charset="0"/>
            </a:endParaRPr>
          </a:p>
          <a:p>
            <a:pPr eaLnBrk="1" hangingPunct="1">
              <a:spcBef>
                <a:spcPct val="50000"/>
              </a:spcBef>
              <a:buClr>
                <a:schemeClr val="tx1"/>
              </a:buClr>
              <a:buNone/>
              <a:tabLst>
                <a:tab pos="517525" algn="l"/>
              </a:tabLst>
            </a:pPr>
            <a:endParaRPr lang="en-CA" sz="1800"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smtClean="0">
                <a:solidFill>
                  <a:schemeClr val="bg1"/>
                </a:solidFill>
              </a:rPr>
              <a:t>BCTS SFI BMPs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6" cstate="print"/>
          <a:srcRect/>
          <a:stretch>
            <a:fillRect/>
          </a:stretch>
        </p:blipFill>
        <p:spPr bwMode="auto">
          <a:xfrm>
            <a:off x="5562600" y="5334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7" cstate="print"/>
            <a:srcRect/>
            <a:stretch>
              <a:fillRect/>
            </a:stretch>
          </a:blipFill>
          <a:ln w="9525">
            <a:solidFill>
              <a:schemeClr val="bg2"/>
            </a:solidFill>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364995">
                                            <p:txEl>
                                              <p:pRg st="1" end="1"/>
                                            </p:txEl>
                                          </p:spTgt>
                                        </p:tgtEl>
                                        <p:attrNameLst>
                                          <p:attrName>style.visibility</p:attrName>
                                        </p:attrNameLst>
                                      </p:cBhvr>
                                      <p:to>
                                        <p:strVal val="visible"/>
                                      </p:to>
                                    </p:set>
                                    <p:animEffect transition="in" filter="strips(downRight)">
                                      <p:cBhvr>
                                        <p:cTn id="12" dur="500"/>
                                        <p:tgtEl>
                                          <p:spTgt spid="13649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364995">
                                            <p:txEl>
                                              <p:pRg st="2" end="2"/>
                                            </p:txEl>
                                          </p:spTgt>
                                        </p:tgtEl>
                                        <p:attrNameLst>
                                          <p:attrName>style.visibility</p:attrName>
                                        </p:attrNameLst>
                                      </p:cBhvr>
                                      <p:to>
                                        <p:strVal val="visible"/>
                                      </p:to>
                                    </p:set>
                                    <p:animEffect transition="in" filter="strips(downRight)">
                                      <p:cBhvr>
                                        <p:cTn id="17" dur="500"/>
                                        <p:tgtEl>
                                          <p:spTgt spid="13649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364995">
                                            <p:txEl>
                                              <p:pRg st="3" end="3"/>
                                            </p:txEl>
                                          </p:spTgt>
                                        </p:tgtEl>
                                        <p:attrNameLst>
                                          <p:attrName>style.visibility</p:attrName>
                                        </p:attrNameLst>
                                      </p:cBhvr>
                                      <p:to>
                                        <p:strVal val="visible"/>
                                      </p:to>
                                    </p:set>
                                    <p:animEffect transition="in" filter="strips(downRight)">
                                      <p:cBhvr>
                                        <p:cTn id="22" dur="500"/>
                                        <p:tgtEl>
                                          <p:spTgt spid="13649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364995">
                                            <p:txEl>
                                              <p:pRg st="4" end="4"/>
                                            </p:txEl>
                                          </p:spTgt>
                                        </p:tgtEl>
                                        <p:attrNameLst>
                                          <p:attrName>style.visibility</p:attrName>
                                        </p:attrNameLst>
                                      </p:cBhvr>
                                      <p:to>
                                        <p:strVal val="visible"/>
                                      </p:to>
                                    </p:set>
                                    <p:animEffect transition="in" filter="strips(downRight)">
                                      <p:cBhvr>
                                        <p:cTn id="27" dur="500"/>
                                        <p:tgtEl>
                                          <p:spTgt spid="136499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1364995">
                                            <p:txEl>
                                              <p:pRg st="5" end="5"/>
                                            </p:txEl>
                                          </p:spTgt>
                                        </p:tgtEl>
                                        <p:attrNameLst>
                                          <p:attrName>style.visibility</p:attrName>
                                        </p:attrNameLst>
                                      </p:cBhvr>
                                      <p:to>
                                        <p:strVal val="visible"/>
                                      </p:to>
                                    </p:set>
                                    <p:animEffect transition="in" filter="strips(downRight)">
                                      <p:cBhvr>
                                        <p:cTn id="32" dur="500"/>
                                        <p:tgtEl>
                                          <p:spTgt spid="136499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1364995">
                                            <p:txEl>
                                              <p:pRg st="6" end="6"/>
                                            </p:txEl>
                                          </p:spTgt>
                                        </p:tgtEl>
                                        <p:attrNameLst>
                                          <p:attrName>style.visibility</p:attrName>
                                        </p:attrNameLst>
                                      </p:cBhvr>
                                      <p:to>
                                        <p:strVal val="visible"/>
                                      </p:to>
                                    </p:set>
                                    <p:animEffect transition="in" filter="strips(downRight)">
                                      <p:cBhvr>
                                        <p:cTn id="37" dur="500"/>
                                        <p:tgtEl>
                                          <p:spTgt spid="136499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6" fill="hold" nodeType="clickEffect">
                                  <p:stCondLst>
                                    <p:cond delay="0"/>
                                  </p:stCondLst>
                                  <p:childTnLst>
                                    <p:set>
                                      <p:cBhvr>
                                        <p:cTn id="41" dur="1" fill="hold">
                                          <p:stCondLst>
                                            <p:cond delay="0"/>
                                          </p:stCondLst>
                                        </p:cTn>
                                        <p:tgtEl>
                                          <p:spTgt spid="1364995">
                                            <p:txEl>
                                              <p:pRg st="7" end="7"/>
                                            </p:txEl>
                                          </p:spTgt>
                                        </p:tgtEl>
                                        <p:attrNameLst>
                                          <p:attrName>style.visibility</p:attrName>
                                        </p:attrNameLst>
                                      </p:cBhvr>
                                      <p:to>
                                        <p:strVal val="visible"/>
                                      </p:to>
                                    </p:set>
                                    <p:animEffect transition="in" filter="strips(downRight)">
                                      <p:cBhvr>
                                        <p:cTn id="42" dur="500"/>
                                        <p:tgtEl>
                                          <p:spTgt spid="136499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1364995">
                                            <p:txEl>
                                              <p:pRg st="8" end="8"/>
                                            </p:txEl>
                                          </p:spTgt>
                                        </p:tgtEl>
                                        <p:attrNameLst>
                                          <p:attrName>style.visibility</p:attrName>
                                        </p:attrNameLst>
                                      </p:cBhvr>
                                      <p:to>
                                        <p:strVal val="visible"/>
                                      </p:to>
                                    </p:set>
                                    <p:animEffect transition="in" filter="strips(downRight)">
                                      <p:cBhvr>
                                        <p:cTn id="47" dur="500"/>
                                        <p:tgtEl>
                                          <p:spTgt spid="136499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8" presetClass="entr" presetSubtype="6" fill="hold" nodeType="clickEffect">
                                  <p:stCondLst>
                                    <p:cond delay="0"/>
                                  </p:stCondLst>
                                  <p:childTnLst>
                                    <p:set>
                                      <p:cBhvr>
                                        <p:cTn id="51" dur="1" fill="hold">
                                          <p:stCondLst>
                                            <p:cond delay="0"/>
                                          </p:stCondLst>
                                        </p:cTn>
                                        <p:tgtEl>
                                          <p:spTgt spid="1364995">
                                            <p:txEl>
                                              <p:pRg st="9" end="9"/>
                                            </p:txEl>
                                          </p:spTgt>
                                        </p:tgtEl>
                                        <p:attrNameLst>
                                          <p:attrName>style.visibility</p:attrName>
                                        </p:attrNameLst>
                                      </p:cBhvr>
                                      <p:to>
                                        <p:strVal val="visible"/>
                                      </p:to>
                                    </p:set>
                                    <p:animEffect transition="in" filter="strips(downRight)">
                                      <p:cBhvr>
                                        <p:cTn id="52" dur="500"/>
                                        <p:tgtEl>
                                          <p:spTgt spid="136499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8" presetClass="entr" presetSubtype="6" fill="hold" nodeType="clickEffect">
                                  <p:stCondLst>
                                    <p:cond delay="0"/>
                                  </p:stCondLst>
                                  <p:childTnLst>
                                    <p:set>
                                      <p:cBhvr>
                                        <p:cTn id="56" dur="1" fill="hold">
                                          <p:stCondLst>
                                            <p:cond delay="0"/>
                                          </p:stCondLst>
                                        </p:cTn>
                                        <p:tgtEl>
                                          <p:spTgt spid="1364995">
                                            <p:txEl>
                                              <p:pRg st="10" end="10"/>
                                            </p:txEl>
                                          </p:spTgt>
                                        </p:tgtEl>
                                        <p:attrNameLst>
                                          <p:attrName>style.visibility</p:attrName>
                                        </p:attrNameLst>
                                      </p:cBhvr>
                                      <p:to>
                                        <p:strVal val="visible"/>
                                      </p:to>
                                    </p:set>
                                    <p:animEffect transition="in" filter="strips(downRight)">
                                      <p:cBhvr>
                                        <p:cTn id="57" dur="500"/>
                                        <p:tgtEl>
                                          <p:spTgt spid="1364995">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8" presetClass="entr" presetSubtype="6" fill="hold" nodeType="clickEffect">
                                  <p:stCondLst>
                                    <p:cond delay="0"/>
                                  </p:stCondLst>
                                  <p:childTnLst>
                                    <p:set>
                                      <p:cBhvr>
                                        <p:cTn id="61" dur="1" fill="hold">
                                          <p:stCondLst>
                                            <p:cond delay="0"/>
                                          </p:stCondLst>
                                        </p:cTn>
                                        <p:tgtEl>
                                          <p:spTgt spid="1364995">
                                            <p:txEl>
                                              <p:pRg st="11" end="11"/>
                                            </p:txEl>
                                          </p:spTgt>
                                        </p:tgtEl>
                                        <p:attrNameLst>
                                          <p:attrName>style.visibility</p:attrName>
                                        </p:attrNameLst>
                                      </p:cBhvr>
                                      <p:to>
                                        <p:strVal val="visible"/>
                                      </p:to>
                                    </p:set>
                                    <p:animEffect transition="in" filter="strips(downRight)">
                                      <p:cBhvr>
                                        <p:cTn id="62" dur="500"/>
                                        <p:tgtEl>
                                          <p:spTgt spid="1364995">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8" presetClass="entr" presetSubtype="6" fill="hold" nodeType="clickEffect">
                                  <p:stCondLst>
                                    <p:cond delay="0"/>
                                  </p:stCondLst>
                                  <p:childTnLst>
                                    <p:set>
                                      <p:cBhvr>
                                        <p:cTn id="66" dur="1" fill="hold">
                                          <p:stCondLst>
                                            <p:cond delay="0"/>
                                          </p:stCondLst>
                                        </p:cTn>
                                        <p:tgtEl>
                                          <p:spTgt spid="1364995">
                                            <p:txEl>
                                              <p:pRg st="12" end="12"/>
                                            </p:txEl>
                                          </p:spTgt>
                                        </p:tgtEl>
                                        <p:attrNameLst>
                                          <p:attrName>style.visibility</p:attrName>
                                        </p:attrNameLst>
                                      </p:cBhvr>
                                      <p:to>
                                        <p:strVal val="visible"/>
                                      </p:to>
                                    </p:set>
                                    <p:animEffect transition="in" filter="strips(downRight)">
                                      <p:cBhvr>
                                        <p:cTn id="67" dur="500"/>
                                        <p:tgtEl>
                                          <p:spTgt spid="136499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4995" name="Rectangle 3"/>
          <p:cNvSpPr>
            <a:spLocks noGrp="1" noChangeArrowheads="1"/>
          </p:cNvSpPr>
          <p:nvPr>
            <p:ph type="body" idx="1"/>
          </p:nvPr>
        </p:nvSpPr>
        <p:spPr>
          <a:xfrm>
            <a:off x="685800" y="2133600"/>
            <a:ext cx="7696200" cy="4183063"/>
          </a:xfrm>
        </p:spPr>
        <p:txBody>
          <a:bodyPr/>
          <a:lstStyle/>
          <a:p>
            <a:pPr eaLnBrk="1" hangingPunct="1">
              <a:spcBef>
                <a:spcPct val="50000"/>
              </a:spcBef>
              <a:buClr>
                <a:schemeClr val="tx1"/>
              </a:buClr>
              <a:buNone/>
              <a:tabLst>
                <a:tab pos="517525" algn="l"/>
              </a:tabLst>
            </a:pPr>
            <a:r>
              <a:rPr lang="en-CA" sz="1800" dirty="0" smtClean="0"/>
              <a:t>In addition to EOPs and EFPs, BCTS BAs have developed additional Best Management Practices that apply locally:</a:t>
            </a:r>
          </a:p>
          <a:p>
            <a:pPr eaLnBrk="1" hangingPunct="1">
              <a:spcBef>
                <a:spcPct val="50000"/>
              </a:spcBef>
              <a:buClr>
                <a:schemeClr val="tx1"/>
              </a:buClr>
              <a:buNone/>
              <a:tabLst>
                <a:tab pos="517525" algn="l"/>
              </a:tabLst>
            </a:pPr>
            <a:r>
              <a:rPr lang="en-CA" sz="1800" dirty="0" smtClean="0"/>
              <a:t>Examples include:</a:t>
            </a:r>
          </a:p>
          <a:p>
            <a:pPr eaLnBrk="1" hangingPunct="1">
              <a:spcBef>
                <a:spcPct val="50000"/>
              </a:spcBef>
              <a:buClr>
                <a:schemeClr val="tx1"/>
              </a:buClr>
              <a:tabLst>
                <a:tab pos="517525" algn="l"/>
              </a:tabLst>
            </a:pPr>
            <a:r>
              <a:rPr lang="en-CA" sz="1800" dirty="0" smtClean="0"/>
              <a:t> Standard Operating Procedures, Heavy Rainfall Shutdown 	(Skeena BA)</a:t>
            </a:r>
          </a:p>
          <a:p>
            <a:pPr eaLnBrk="1" hangingPunct="1">
              <a:spcBef>
                <a:spcPct val="50000"/>
              </a:spcBef>
              <a:buClr>
                <a:schemeClr val="tx1"/>
              </a:buClr>
              <a:tabLst>
                <a:tab pos="517525" algn="l"/>
              </a:tabLst>
            </a:pPr>
            <a:r>
              <a:rPr lang="en-CA" sz="1800" dirty="0" smtClean="0"/>
              <a:t>Water Disruption Emergency Response Plan  for Community and Domestic Consumptive Use Watersheds  for BCTS Client Use (Kootenay BA)</a:t>
            </a:r>
          </a:p>
          <a:p>
            <a:r>
              <a:rPr lang="en-CA" sz="1800" dirty="0" smtClean="0"/>
              <a:t>Ground Based Harvesting Guidelines (Strait of Georgia BA)</a:t>
            </a:r>
          </a:p>
          <a:p>
            <a:pPr eaLnBrk="1" hangingPunct="1">
              <a:spcBef>
                <a:spcPct val="50000"/>
              </a:spcBef>
              <a:buClr>
                <a:schemeClr val="tx1"/>
              </a:buClr>
              <a:buNone/>
              <a:tabLst>
                <a:tab pos="517525" algn="l"/>
              </a:tabLst>
            </a:pPr>
            <a:r>
              <a:rPr lang="en-CA" sz="1800" dirty="0" smtClean="0"/>
              <a:t>For a complete list of BCTS Provincial and local EMS /SFM-related BMPs, see the BCTS BA Certification web pages</a:t>
            </a:r>
          </a:p>
          <a:p>
            <a:pPr eaLnBrk="1" hangingPunct="1">
              <a:spcBef>
                <a:spcPct val="50000"/>
              </a:spcBef>
              <a:buClr>
                <a:schemeClr val="tx1"/>
              </a:buClr>
              <a:buNone/>
              <a:tabLst>
                <a:tab pos="517525" algn="l"/>
              </a:tabLst>
            </a:pPr>
            <a:endParaRPr lang="en-CA" sz="1800" dirty="0" smtClean="0"/>
          </a:p>
        </p:txBody>
      </p:sp>
      <p:sp>
        <p:nvSpPr>
          <p:cNvPr id="14339" name="Rectangle 4"/>
          <p:cNvSpPr>
            <a:spLocks noChangeArrowheads="1"/>
          </p:cNvSpPr>
          <p:nvPr/>
        </p:nvSpPr>
        <p:spPr bwMode="auto">
          <a:xfrm>
            <a:off x="1447800" y="685800"/>
            <a:ext cx="5029200" cy="579438"/>
          </a:xfrm>
          <a:prstGeom prst="rect">
            <a:avLst/>
          </a:prstGeom>
          <a:noFill/>
          <a:ln w="9525">
            <a:noFill/>
            <a:miter lim="800000"/>
            <a:headEnd/>
            <a:tailEnd/>
          </a:ln>
        </p:spPr>
        <p:txBody>
          <a:bodyPr anchor="b"/>
          <a:lstStyle/>
          <a:p>
            <a:r>
              <a:rPr lang="en-CA" sz="3200" b="1" dirty="0" smtClean="0">
                <a:solidFill>
                  <a:schemeClr val="bg1"/>
                </a:solidFill>
              </a:rPr>
              <a:t>BCTS SFI BMPs</a:t>
            </a:r>
            <a:endParaRPr lang="en-CA" sz="3200" b="1" dirty="0">
              <a:solidFill>
                <a:schemeClr val="bg1"/>
              </a:solidFill>
            </a:endParaRPr>
          </a:p>
        </p:txBody>
      </p:sp>
      <p:pic>
        <p:nvPicPr>
          <p:cNvPr id="14340" name="Picture 6" descr="Pine_tree_branch copy"/>
          <p:cNvPicPr>
            <a:picLocks noChangeAspect="1" noChangeArrowheads="1"/>
          </p:cNvPicPr>
          <p:nvPr>
            <p:custDataLst>
              <p:tags r:id="rId2"/>
            </p:custDataLst>
          </p:nvPr>
        </p:nvPicPr>
        <p:blipFill>
          <a:blip r:embed="rId5" cstate="print"/>
          <a:srcRect/>
          <a:stretch>
            <a:fillRect/>
          </a:stretch>
        </p:blipFill>
        <p:spPr bwMode="auto">
          <a:xfrm>
            <a:off x="5562600" y="609600"/>
            <a:ext cx="3276600" cy="2211388"/>
          </a:xfrm>
          <a:prstGeom prst="rect">
            <a:avLst/>
          </a:prstGeom>
          <a:noFill/>
          <a:ln w="9525">
            <a:noFill/>
            <a:miter lim="800000"/>
            <a:headEnd/>
            <a:tailEnd/>
          </a:ln>
        </p:spPr>
      </p:pic>
      <p:sp>
        <p:nvSpPr>
          <p:cNvPr id="14341" name="Oval 7"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1364995">
                                            <p:txEl>
                                              <p:pRg st="0" end="0"/>
                                            </p:txEl>
                                          </p:spTgt>
                                        </p:tgtEl>
                                        <p:attrNameLst>
                                          <p:attrName>style.visibility</p:attrName>
                                        </p:attrNameLst>
                                      </p:cBhvr>
                                      <p:to>
                                        <p:strVal val="visible"/>
                                      </p:to>
                                    </p:set>
                                    <p:animEffect transition="in" filter="strips(downRight)">
                                      <p:cBhvr>
                                        <p:cTn id="7" dur="500"/>
                                        <p:tgtEl>
                                          <p:spTgt spid="13649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1364995">
                                            <p:txEl>
                                              <p:pRg st="1" end="1"/>
                                            </p:txEl>
                                          </p:spTgt>
                                        </p:tgtEl>
                                        <p:attrNameLst>
                                          <p:attrName>style.visibility</p:attrName>
                                        </p:attrNameLst>
                                      </p:cBhvr>
                                      <p:to>
                                        <p:strVal val="visible"/>
                                      </p:to>
                                    </p:set>
                                    <p:animEffect transition="in" filter="strips(downRight)">
                                      <p:cBhvr>
                                        <p:cTn id="12" dur="500"/>
                                        <p:tgtEl>
                                          <p:spTgt spid="13649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1364995">
                                            <p:txEl>
                                              <p:pRg st="2" end="2"/>
                                            </p:txEl>
                                          </p:spTgt>
                                        </p:tgtEl>
                                        <p:attrNameLst>
                                          <p:attrName>style.visibility</p:attrName>
                                        </p:attrNameLst>
                                      </p:cBhvr>
                                      <p:to>
                                        <p:strVal val="visible"/>
                                      </p:to>
                                    </p:set>
                                    <p:animEffect transition="in" filter="strips(downRight)">
                                      <p:cBhvr>
                                        <p:cTn id="17" dur="500"/>
                                        <p:tgtEl>
                                          <p:spTgt spid="136499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1364995">
                                            <p:txEl>
                                              <p:pRg st="3" end="3"/>
                                            </p:txEl>
                                          </p:spTgt>
                                        </p:tgtEl>
                                        <p:attrNameLst>
                                          <p:attrName>style.visibility</p:attrName>
                                        </p:attrNameLst>
                                      </p:cBhvr>
                                      <p:to>
                                        <p:strVal val="visible"/>
                                      </p:to>
                                    </p:set>
                                    <p:animEffect transition="in" filter="strips(downRight)">
                                      <p:cBhvr>
                                        <p:cTn id="22" dur="500"/>
                                        <p:tgtEl>
                                          <p:spTgt spid="136499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1364995">
                                            <p:txEl>
                                              <p:pRg st="4" end="4"/>
                                            </p:txEl>
                                          </p:spTgt>
                                        </p:tgtEl>
                                        <p:attrNameLst>
                                          <p:attrName>style.visibility</p:attrName>
                                        </p:attrNameLst>
                                      </p:cBhvr>
                                      <p:to>
                                        <p:strVal val="visible"/>
                                      </p:to>
                                    </p:set>
                                    <p:animEffect transition="in" filter="strips(downRight)">
                                      <p:cBhvr>
                                        <p:cTn id="27" dur="500"/>
                                        <p:tgtEl>
                                          <p:spTgt spid="136499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1364995">
                                            <p:txEl>
                                              <p:pRg st="5" end="5"/>
                                            </p:txEl>
                                          </p:spTgt>
                                        </p:tgtEl>
                                        <p:attrNameLst>
                                          <p:attrName>style.visibility</p:attrName>
                                        </p:attrNameLst>
                                      </p:cBhvr>
                                      <p:to>
                                        <p:strVal val="visible"/>
                                      </p:to>
                                    </p:set>
                                    <p:animEffect transition="in" filter="strips(downRight)">
                                      <p:cBhvr>
                                        <p:cTn id="32" dur="500"/>
                                        <p:tgtEl>
                                          <p:spTgt spid="13649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4"/>
          <p:cNvSpPr txBox="1">
            <a:spLocks noChangeArrowheads="1"/>
          </p:cNvSpPr>
          <p:nvPr/>
        </p:nvSpPr>
        <p:spPr bwMode="auto">
          <a:xfrm>
            <a:off x="1447800" y="700088"/>
            <a:ext cx="6400800" cy="519112"/>
          </a:xfrm>
          <a:prstGeom prst="rect">
            <a:avLst/>
          </a:prstGeom>
          <a:noFill/>
          <a:ln w="9525">
            <a:noFill/>
            <a:miter lim="800000"/>
            <a:headEnd/>
            <a:tailEnd/>
          </a:ln>
        </p:spPr>
        <p:txBody>
          <a:bodyPr>
            <a:spAutoFit/>
          </a:bodyPr>
          <a:lstStyle/>
          <a:p>
            <a:pPr>
              <a:spcBef>
                <a:spcPct val="50000"/>
              </a:spcBef>
            </a:pPr>
            <a:r>
              <a:rPr lang="en-CA" sz="2800" b="1">
                <a:solidFill>
                  <a:schemeClr val="bg1"/>
                </a:solidFill>
              </a:rPr>
              <a:t>Summary</a:t>
            </a:r>
          </a:p>
        </p:txBody>
      </p:sp>
      <p:sp>
        <p:nvSpPr>
          <p:cNvPr id="238597" name="Text Box 5"/>
          <p:cNvSpPr txBox="1">
            <a:spLocks noChangeArrowheads="1"/>
          </p:cNvSpPr>
          <p:nvPr/>
        </p:nvSpPr>
        <p:spPr bwMode="auto">
          <a:xfrm>
            <a:off x="685800" y="1752600"/>
            <a:ext cx="5715000" cy="4524315"/>
          </a:xfrm>
          <a:prstGeom prst="rect">
            <a:avLst/>
          </a:prstGeom>
          <a:noFill/>
          <a:ln w="9525">
            <a:noFill/>
            <a:miter lim="800000"/>
            <a:headEnd/>
            <a:tailEnd/>
          </a:ln>
        </p:spPr>
        <p:txBody>
          <a:bodyPr>
            <a:spAutoFit/>
          </a:bodyPr>
          <a:lstStyle/>
          <a:p>
            <a:pPr marL="457200" indent="-457200">
              <a:buFont typeface="Webdings" pitchFamily="18" charset="2"/>
              <a:buChar char="4"/>
            </a:pPr>
            <a:r>
              <a:rPr lang="en-CA" dirty="0"/>
              <a:t>One of the significant objectives is to show continuous improvement throughout all of the aspects of the program </a:t>
            </a:r>
          </a:p>
          <a:p>
            <a:pPr marL="457200" indent="-457200">
              <a:buFont typeface="Webdings" pitchFamily="18" charset="2"/>
              <a:buChar char="4"/>
            </a:pPr>
            <a:endParaRPr lang="en-CA" dirty="0"/>
          </a:p>
          <a:p>
            <a:pPr marL="457200" indent="-457200">
              <a:buFont typeface="Webdings" pitchFamily="18" charset="2"/>
              <a:buChar char="4"/>
            </a:pPr>
            <a:r>
              <a:rPr lang="en-CA" dirty="0" smtClean="0"/>
              <a:t>Training </a:t>
            </a:r>
            <a:r>
              <a:rPr lang="en-CA" dirty="0"/>
              <a:t>sessions in both the EMS and SFI programs ensure staff, licensees and contractors are kept up-to-date</a:t>
            </a:r>
          </a:p>
          <a:p>
            <a:pPr marL="457200" indent="-457200">
              <a:buFont typeface="Webdings" pitchFamily="18" charset="2"/>
              <a:buChar char="4"/>
            </a:pPr>
            <a:endParaRPr lang="en-CA" dirty="0"/>
          </a:p>
          <a:p>
            <a:pPr marL="457200" indent="-457200">
              <a:buFont typeface="Webdings" pitchFamily="18" charset="2"/>
              <a:buChar char="4"/>
            </a:pPr>
            <a:r>
              <a:rPr lang="en-CA" dirty="0"/>
              <a:t>Ensures that our forest management activities and the timber we sell will have undergone stringent oversight</a:t>
            </a:r>
          </a:p>
          <a:p>
            <a:pPr marL="457200" indent="-457200">
              <a:buFont typeface="Webdings" pitchFamily="18" charset="2"/>
              <a:buChar char="4"/>
            </a:pPr>
            <a:endParaRPr lang="en-CA" dirty="0"/>
          </a:p>
          <a:p>
            <a:pPr marL="457200" indent="-457200">
              <a:buFont typeface="Webdings" pitchFamily="18" charset="2"/>
              <a:buChar char="4"/>
            </a:pPr>
            <a:r>
              <a:rPr lang="en-CA" dirty="0" smtClean="0"/>
              <a:t>Adherence to BCTS SFI BMPs will ensure activities are conducted in a manner that is consistent with the BCTS SFM and Environmental Policies.</a:t>
            </a:r>
            <a:endParaRPr lang="en-CA" dirty="0"/>
          </a:p>
        </p:txBody>
      </p:sp>
      <p:sp>
        <p:nvSpPr>
          <p:cNvPr id="27652" name="Oval 6" descr="FernGrapeLeaflet01 copy"/>
          <p:cNvSpPr>
            <a:spLocks noChangeArrowheads="1"/>
          </p:cNvSpPr>
          <p:nvPr/>
        </p:nvSpPr>
        <p:spPr bwMode="auto">
          <a:xfrm>
            <a:off x="685800" y="685800"/>
            <a:ext cx="533400" cy="533400"/>
          </a:xfrm>
          <a:prstGeom prst="ellipse">
            <a:avLst/>
          </a:prstGeom>
          <a:blipFill dpi="0" rotWithShape="1">
            <a:blip r:embed="rId5" cstate="print"/>
            <a:srcRect/>
            <a:stretch>
              <a:fillRect/>
            </a:stretch>
          </a:blipFill>
          <a:ln w="9525">
            <a:solidFill>
              <a:schemeClr val="bg2"/>
            </a:solidFill>
            <a:round/>
            <a:headEnd/>
            <a:tailEnd/>
          </a:ln>
        </p:spPr>
        <p:txBody>
          <a:bodyPr wrap="none" anchor="ctr"/>
          <a:lstStyle/>
          <a:p>
            <a:endParaRPr lang="en-US"/>
          </a:p>
        </p:txBody>
      </p:sp>
      <p:pic>
        <p:nvPicPr>
          <p:cNvPr id="27653" name="Picture 18" descr="Bough copy"/>
          <p:cNvPicPr>
            <a:picLocks noChangeAspect="1" noChangeArrowheads="1"/>
          </p:cNvPicPr>
          <p:nvPr>
            <p:custDataLst>
              <p:tags r:id="rId2"/>
            </p:custDataLst>
          </p:nvPr>
        </p:nvPicPr>
        <p:blipFill>
          <a:blip r:embed="rId6" cstate="print"/>
          <a:srcRect t="11301" r="38889"/>
          <a:stretch>
            <a:fillRect/>
          </a:stretch>
        </p:blipFill>
        <p:spPr bwMode="auto">
          <a:xfrm>
            <a:off x="5486400" y="533400"/>
            <a:ext cx="3352800" cy="4125913"/>
          </a:xfrm>
          <a:prstGeom prst="rect">
            <a:avLst/>
          </a:prstGeom>
          <a:noFill/>
          <a:ln w="9525">
            <a:noFill/>
            <a:miter lim="800000"/>
            <a:headEnd/>
            <a:tailEnd/>
          </a:ln>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38597">
                                            <p:txEl>
                                              <p:pRg st="0" end="0"/>
                                            </p:txEl>
                                          </p:spTgt>
                                        </p:tgtEl>
                                        <p:attrNameLst>
                                          <p:attrName>style.visibility</p:attrName>
                                        </p:attrNameLst>
                                      </p:cBhvr>
                                      <p:to>
                                        <p:strVal val="visible"/>
                                      </p:to>
                                    </p:set>
                                    <p:animEffect transition="in" filter="strips(downRight)">
                                      <p:cBhvr>
                                        <p:cTn id="7" dur="500"/>
                                        <p:tgtEl>
                                          <p:spTgt spid="23859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238597">
                                            <p:txEl>
                                              <p:pRg st="2" end="2"/>
                                            </p:txEl>
                                          </p:spTgt>
                                        </p:tgtEl>
                                        <p:attrNameLst>
                                          <p:attrName>style.visibility</p:attrName>
                                        </p:attrNameLst>
                                      </p:cBhvr>
                                      <p:to>
                                        <p:strVal val="visible"/>
                                      </p:to>
                                    </p:set>
                                    <p:animEffect transition="in" filter="strips(downRight)">
                                      <p:cBhvr>
                                        <p:cTn id="12" dur="500"/>
                                        <p:tgtEl>
                                          <p:spTgt spid="23859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238597">
                                            <p:txEl>
                                              <p:pRg st="4" end="4"/>
                                            </p:txEl>
                                          </p:spTgt>
                                        </p:tgtEl>
                                        <p:attrNameLst>
                                          <p:attrName>style.visibility</p:attrName>
                                        </p:attrNameLst>
                                      </p:cBhvr>
                                      <p:to>
                                        <p:strVal val="visible"/>
                                      </p:to>
                                    </p:set>
                                    <p:animEffect transition="in" filter="strips(downRight)">
                                      <p:cBhvr>
                                        <p:cTn id="17" dur="500"/>
                                        <p:tgtEl>
                                          <p:spTgt spid="23859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5" descr="Acorn 2"/>
          <p:cNvPicPr>
            <a:picLocks noChangeAspect="1" noChangeArrowheads="1"/>
          </p:cNvPicPr>
          <p:nvPr>
            <p:custDataLst>
              <p:tags r:id="rId2"/>
            </p:custDataLst>
          </p:nvPr>
        </p:nvPicPr>
        <p:blipFill>
          <a:blip r:embed="rId5" cstate="print"/>
          <a:srcRect/>
          <a:stretch>
            <a:fillRect/>
          </a:stretch>
        </p:blipFill>
        <p:spPr bwMode="auto">
          <a:xfrm>
            <a:off x="4564063" y="1828800"/>
            <a:ext cx="4351337" cy="4495800"/>
          </a:xfrm>
          <a:prstGeom prst="rect">
            <a:avLst/>
          </a:prstGeom>
          <a:noFill/>
          <a:ln w="9525">
            <a:noFill/>
            <a:miter lim="800000"/>
            <a:headEnd/>
            <a:tailEnd/>
          </a:ln>
        </p:spPr>
      </p:pic>
      <p:sp>
        <p:nvSpPr>
          <p:cNvPr id="7174" name="Text Box 6"/>
          <p:cNvSpPr txBox="1">
            <a:spLocks noChangeArrowheads="1"/>
          </p:cNvSpPr>
          <p:nvPr/>
        </p:nvSpPr>
        <p:spPr bwMode="auto">
          <a:xfrm>
            <a:off x="990600" y="2270125"/>
            <a:ext cx="3581400" cy="1920875"/>
          </a:xfrm>
          <a:prstGeom prst="rect">
            <a:avLst/>
          </a:prstGeom>
          <a:noFill/>
          <a:ln w="9525">
            <a:noFill/>
            <a:miter lim="800000"/>
            <a:headEnd/>
            <a:tailEnd/>
          </a:ln>
          <a:effectLst/>
        </p:spPr>
        <p:txBody>
          <a:bodyPr>
            <a:spAutoFit/>
          </a:bodyPr>
          <a:lstStyle/>
          <a:p>
            <a:pPr algn="ctr">
              <a:spcBef>
                <a:spcPct val="50000"/>
              </a:spcBef>
              <a:defRPr/>
            </a:pPr>
            <a:r>
              <a:rPr lang="en-CA" sz="2000">
                <a:effectLst>
                  <a:outerShdw blurRad="38100" dist="38100" dir="2700000" algn="tl">
                    <a:srgbClr val="C0C0C0"/>
                  </a:outerShdw>
                </a:effectLst>
                <a:latin typeface="Arial" charset="0"/>
                <a:cs typeface="Arial" charset="0"/>
              </a:rPr>
              <a:t>You have now completed the</a:t>
            </a:r>
          </a:p>
          <a:p>
            <a:pPr algn="ctr">
              <a:spcBef>
                <a:spcPct val="50000"/>
              </a:spcBef>
              <a:defRPr/>
            </a:pPr>
            <a:r>
              <a:rPr lang="en-CA" sz="2000">
                <a:effectLst>
                  <a:outerShdw blurRad="38100" dist="38100" dir="2700000" algn="tl">
                    <a:srgbClr val="C0C0C0"/>
                  </a:outerShdw>
                </a:effectLst>
                <a:latin typeface="Arial" charset="0"/>
                <a:cs typeface="Arial" charset="0"/>
              </a:rPr>
              <a:t> Sustainable Forestry Initiative General Awareness Training</a:t>
            </a:r>
          </a:p>
          <a:p>
            <a:pPr>
              <a:spcBef>
                <a:spcPct val="50000"/>
              </a:spcBef>
              <a:defRPr/>
            </a:pPr>
            <a:endParaRPr lang="en-CA" sz="2000">
              <a:effectLst>
                <a:outerShdw blurRad="38100" dist="38100" dir="2700000" algn="tl">
                  <a:srgbClr val="C0C0C0"/>
                </a:outerShdw>
              </a:effectLst>
              <a:latin typeface="Arial" charset="0"/>
              <a:cs typeface="Arial" charset="0"/>
            </a:endParaRPr>
          </a:p>
        </p:txBody>
      </p:sp>
      <p:sp>
        <p:nvSpPr>
          <p:cNvPr id="29700" name="Text Box 7"/>
          <p:cNvSpPr txBox="1">
            <a:spLocks noChangeArrowheads="1"/>
          </p:cNvSpPr>
          <p:nvPr/>
        </p:nvSpPr>
        <p:spPr bwMode="auto">
          <a:xfrm>
            <a:off x="1447800" y="700088"/>
            <a:ext cx="6172200" cy="519112"/>
          </a:xfrm>
          <a:prstGeom prst="rect">
            <a:avLst/>
          </a:prstGeom>
          <a:noFill/>
          <a:ln w="9525">
            <a:noFill/>
            <a:miter lim="800000"/>
            <a:headEnd/>
            <a:tailEnd/>
          </a:ln>
        </p:spPr>
        <p:txBody>
          <a:bodyPr>
            <a:spAutoFit/>
          </a:bodyPr>
          <a:lstStyle/>
          <a:p>
            <a:pPr>
              <a:spcBef>
                <a:spcPct val="50000"/>
              </a:spcBef>
            </a:pPr>
            <a:r>
              <a:rPr lang="en-CA" sz="2800" b="1">
                <a:solidFill>
                  <a:schemeClr val="bg1"/>
                </a:solidFill>
              </a:rPr>
              <a:t>Congratulations!</a:t>
            </a:r>
          </a:p>
        </p:txBody>
      </p:sp>
      <p:sp>
        <p:nvSpPr>
          <p:cNvPr id="29701" name="Oval 14" descr="j0437219"/>
          <p:cNvSpPr>
            <a:spLocks noChangeArrowheads="1"/>
          </p:cNvSpPr>
          <p:nvPr/>
        </p:nvSpPr>
        <p:spPr bwMode="auto">
          <a:xfrm>
            <a:off x="685800" y="685800"/>
            <a:ext cx="533400" cy="533400"/>
          </a:xfrm>
          <a:prstGeom prst="ellipse">
            <a:avLst/>
          </a:prstGeom>
          <a:blipFill dpi="0" rotWithShape="1">
            <a:blip r:embed="rId6" cstate="print"/>
            <a:srcRect/>
            <a:stretch>
              <a:fillRect/>
            </a:stretch>
          </a:blipFill>
          <a:ln w="9525">
            <a:solidFill>
              <a:schemeClr val="bg2"/>
            </a:solidFill>
            <a:round/>
            <a:headEnd/>
            <a:tailEnd/>
          </a:ln>
        </p:spPr>
        <p:txBody>
          <a:bodyPr wrap="none" anchor="ctr"/>
          <a:lstStyle/>
          <a:p>
            <a:endParaRPr 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174">
                                            <p:txEl>
                                              <p:pRg st="0" end="0"/>
                                            </p:txEl>
                                          </p:spTgt>
                                        </p:tgtEl>
                                        <p:attrNameLst>
                                          <p:attrName>style.visibility</p:attrName>
                                        </p:attrNameLst>
                                      </p:cBhvr>
                                      <p:to>
                                        <p:strVal val="visible"/>
                                      </p:to>
                                    </p:set>
                                    <p:animEffect transition="in" filter="fade">
                                      <p:cBhvr>
                                        <p:cTn id="7" dur="2000"/>
                                        <p:tgtEl>
                                          <p:spTgt spid="7174">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174">
                                            <p:txEl>
                                              <p:pRg st="1" end="1"/>
                                            </p:txEl>
                                          </p:spTgt>
                                        </p:tgtEl>
                                        <p:attrNameLst>
                                          <p:attrName>style.visibility</p:attrName>
                                        </p:attrNameLst>
                                      </p:cBhvr>
                                      <p:to>
                                        <p:strVal val="visible"/>
                                      </p:to>
                                    </p:set>
                                    <p:animEffect transition="in" filter="fade">
                                      <p:cBhvr>
                                        <p:cTn id="10" dur="2000"/>
                                        <p:tgtEl>
                                          <p:spTgt spid="717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ESENTATION_ID" val="2180"/>
  <p:tag name="ART_AUDIO_DECODED" val="1"/>
  <p:tag name="ENGAGE_INTERACTION_GUID_1" val="909590fe-d637-44a1-8bc6-a061aea4dbff"/>
  <p:tag name="ENGAGE_INTERACTION_GUID_2" val="29196a01-7b66-4d73-9de0-3df836af2d3c"/>
  <p:tag name="ENGAGE_INTERACTION_GUID_3" val="0e619490-3ffb-4f4b-bcca-b36231876def"/>
  <p:tag name="ART_ENCODE_TYPE" val="0"/>
  <p:tag name="ART_ENCODE_INDEX" val="1"/>
  <p:tag name="ENGAGE_TAB_COUNT" val="3"/>
  <p:tag name="ENGAGE_INTERACTION_TITLE_1" val="Help"/>
  <p:tag name="ENGAGE_INTERACTION_FILENAME_1" val="M:\Human Resources\Health and Safety (1460)\On-line Training materials\BCTS on-line materials\SFI Training\Help.intr"/>
  <p:tag name="ENGAGE_INTERACTION_PAUSE_1" val="1"/>
  <p:tag name="ENGAGE_INTERACTION_ID_1" val="aa813"/>
  <p:tag name="ENGAGE_INTERACTION_TABNAME_1" val="HELP"/>
  <p:tag name="ENGAGE_LAST_MODIFY_DATE_1" val="39885.5037731482"/>
  <p:tag name="AQP_PASS_ACTION_1" val="0"/>
  <p:tag name="AQP_FAIL_ACTION_1" val="0"/>
  <p:tag name="AQP_PASS_SCORE_1" val="0"/>
  <p:tag name="AQP_TRAP_1" val="0"/>
  <p:tag name="AQP_ATTEMPTS_1" val="0"/>
  <p:tag name="ENGAGE_INTERACTION_TITLE_2" val="Glossary"/>
  <p:tag name="ENGAGE_INTERACTION_FILENAME_2" val="M:\Human Resources\Health and Safety (1460)\On-line Training materials\BCTS on-line materials\SFI Training\Glossary.intr"/>
  <p:tag name="ENGAGE_INTERACTION_PAUSE_2" val="1"/>
  <p:tag name="ENGAGE_INTERACTION_ID_2" val="a2335"/>
  <p:tag name="ENGAGE_INTERACTION_TABNAME_2" val="GLOSSARY"/>
  <p:tag name="ENGAGE_LAST_MODIFY_DATE_2" val="39883.3863541667"/>
  <p:tag name="AQP_PASS_ACTION_2" val="0"/>
  <p:tag name="AQP_FAIL_ACTION_2" val="0"/>
  <p:tag name="AQP_PASS_SCORE_2" val="0"/>
  <p:tag name="AQP_TRAP_2" val="0"/>
  <p:tag name="AQP_ATTEMPTS_2" val="0"/>
  <p:tag name="ENGAGE_INTERACTION_TITLE_3" val="About BCPSA"/>
  <p:tag name="ENGAGE_INTERACTION_FILENAME_3" val="M:\Human Resources\Health and Safety (1460)\On-line Training materials\BCTS on-line materials\SFI Training\About BCPSA.intr"/>
  <p:tag name="ENGAGE_INTERACTION_PAUSE_3" val="1"/>
  <p:tag name="ENGAGE_INTERACTION_ID_3" val="a8e69"/>
  <p:tag name="ENGAGE_INTERACTION_TABNAME_3" val="ABOUT BCPSA"/>
  <p:tag name="ENGAGE_LAST_MODIFY_DATE_3" val="39885.4410648148"/>
  <p:tag name="AQP_PASS_ACTION_3" val="0"/>
  <p:tag name="AQP_FAIL_ACTION_3" val="0"/>
  <p:tag name="AQP_PASS_SCORE_3" val="0"/>
  <p:tag name="AQP_TRAP_3" val="0"/>
  <p:tag name="AQP_ATTEMPTS_3" val="0"/>
  <p:tag name="PRESENTATION_PLAYLIST_COUNT" val="0"/>
  <p:tag name="PRESENTATION_PRESENTER_SLIDE_LEVEL" val="0"/>
  <p:tag name="LMS_COMPLETION_AICC_ID" val="SFI_Training"/>
  <p:tag name="LMS_COMPLETION_URL" val="http://www.servername.com/presentation/index_lms.html"/>
  <p:tag name="LMS_DATA_AICC" val="1"/>
  <p:tag name="AO_COMPLETION_THRESHOLD" val="80"/>
  <p:tag name="ARTICULATE_LOGO" val="BCTS Logo small.jpg"/>
  <p:tag name="ARTICULATE_AUDIO_TEMP" val="C:\Users\KABILES\AppData\Local\Temp\articulate\presenter\ae\audio\20101129161245\"/>
  <p:tag name="ARTICULATE_REFERENCE_COUNT" val="12"/>
  <p:tag name="ARTICULATE_REFERENCE_TYPE_1" val="0"/>
  <p:tag name="ARTICULATE_REFERENCE_TITLE_1" val="Sustainable Forestry Initiative Website"/>
  <p:tag name="ARTICULATE_REFERENCE_1" val="http://www.sfiprogram.org/"/>
  <p:tag name="ARTICULATE_REFERENCE_TYPE_2" val="0"/>
  <p:tag name="ARTICULATE_REFERENCE_TITLE_2" val="Western Canadian SFI Implementation Committee Website"/>
  <p:tag name="ARTICULATE_REFERENCE_2" val="http://www.wcsic.ca/"/>
  <p:tag name="ARTICULATE_REFERENCE_TYPE_3" val="0"/>
  <p:tag name="ARTICULATE_REFERENCE_TITLE_3" val="Forest Act"/>
  <p:tag name="ARTICULATE_REFERENCE_3" val="http://www.bclaws.ca/EPLibraries/bclaws_new/document/ID/freeside/96157_00"/>
  <p:tag name="ARTICULATE_REFERENCE_TYPE_4" val="0"/>
  <p:tag name="ARTICULATE_REFERENCE_TITLE_4" val="Forest and Range Practices Act "/>
  <p:tag name="ARTICULATE_REFERENCE_4" val="http://www.for.gov.bc.ca/code/"/>
  <p:tag name="ARTICULATE_REFERENCE_TYPE_5" val="0"/>
  <p:tag name="ARTICULATE_REFERENCE_TITLE_5" val="Species at Risk Act"/>
  <p:tag name="ARTICULATE_REFERENCE_5" val="http://www.sararegistry.gc.ca/approach/act/default_e.cfm"/>
  <p:tag name="ARTICULATE_REFERENCE_TYPE_6" val="0"/>
  <p:tag name="ARTICULATE_REFERENCE_TITLE_6" val="Civil Rights Protection Act"/>
  <p:tag name="ARTICULATE_REFERENCE_6" val="http://www.bclaws.ca/EPLibraries/bclaws_new/document/ID/freeside/00_96049_01"/>
  <p:tag name="ARTICULATE_REFERENCE_TYPE_7" val="0"/>
  <p:tag name="ARTICULATE_REFERENCE_TITLE_7" val="Employment Standards Act"/>
  <p:tag name="ARTICULATE_REFERENCE_7" val="http://www.bclaws.ca/EPLibraries/bclaws_new/document/ID/freeside/00_96113_01"/>
  <p:tag name="ARTICULATE_REFERENCE_TYPE_8" val="0"/>
  <p:tag name="ARTICULATE_REFERENCE_TITLE_8" val="Human Rights Code"/>
  <p:tag name="ARTICULATE_REFERENCE_8" val="http://www.bclaws.ca/EPLibraries/bclaws_new/document/ID/freeside/00_96210_01"/>
  <p:tag name="ARTICULATE_REFERENCE_TYPE_9" val="0"/>
  <p:tag name="ARTICULATE_REFERENCE_TITLE_9" val="Workers Compensation Act"/>
  <p:tag name="ARTICULATE_REFERENCE_9" val="http://www.bclaws.ca/EPLibraries/bclaws_new/document/ID/freeside/96492_00"/>
  <p:tag name="ARTICULATE_REFERENCE_TYPE_10" val="0"/>
  <p:tag name="ARTICULATE_REFERENCE_TITLE_10" val="OHS Regulations &amp; Related Material "/>
  <p:tag name="ARTICULATE_REFERENCE_10" val="http://www2.worksafebc.com/publications/OHSRegulation/Home.asp"/>
  <p:tag name="ARTICULATE_REFERENCE_TYPE_11" val="0"/>
  <p:tag name="ARTICULATE_REFERENCE_TITLE_11" val="BC Laws"/>
  <p:tag name="ARTICULATE_REFERENCE_11" val="http://www.bclaws.ca"/>
  <p:tag name="ARTICULATE_REFERENCE_TYPE_12" val="0"/>
  <p:tag name="ARTICULATE_REFERENCE_TITLE_12" val="Department of Justice Canada"/>
  <p:tag name="ARTICULATE_REFERENCE_12" val="http://laws.justice.gc.ca/en/index.html"/>
  <p:tag name="ARTICULATE_PROJECT_OPEN" val="1"/>
  <p:tag name="LMS_COMPLETION_TITLE" val="SFI Training"/>
  <p:tag name="LMS_COMPLETION_ID" val="SFI_Training"/>
  <p:tag name="LMS_COMPLETION_VERSION" val="1.0"/>
  <p:tag name="LMS_COMPLETION_DURATION" val="01:00:00"/>
  <p:tag name="LMS_COMPLETION_SCO_TITLE" val="SFI General Awareness Training"/>
  <p:tag name="LMS_COMPLETION_SCO_ID" val="SFI_General_Awareness_Training"/>
  <p:tag name="LMS_COMPLETION_EDITION" val="0"/>
  <p:tag name="LMS_COMPLETION_INTERACTION" val="315"/>
  <p:tag name="LMS_COMPLETION_THRESHOLD" val="80"/>
  <p:tag name="LMS_COMPLETION_METHOD" val="QUIZ"/>
  <p:tag name="LMS_COMPLETION_TARGET" val="875f8cbb-b496-4989-95df-978903540e13"/>
  <p:tag name="LMS_COMPLETION_TARGET_ID" val="315"/>
  <p:tag name="LMS_COMPLETION_TARGET_INDEX" val="18"/>
  <p:tag name="LMS_QUIZ_INSERT" val="1"/>
  <p:tag name="LMS_REPORTING" val="0"/>
  <p:tag name="LMS_DATA_SCORM" val="Yes"/>
  <p:tag name="ARTICULATE_PRESENTER_VERSION" val="6"/>
  <p:tag name="PUBLISH_TITLE" val="SFI Training"/>
  <p:tag name="ARTICULATE_PUBLISH_PATH" val="M:\Human Resources\Health and Safety (1460)\On-line Training materials\BCTS on-line materials\SFI Training\SFI Output"/>
  <p:tag name="ARTICULATE_PRESENTER" val="(None selected)"/>
  <p:tag name="ARTICULATE_PRESENTER_GUID" val="9869030842"/>
  <p:tag name="ARTICULATE_LMS" val="1"/>
  <p:tag name="ARTICULATE_TEMPLATE" val="BCTS"/>
  <p:tag name="ARTICULATE_TEMPLATE_GUID" val="f5d91f60-38eb-4b87-93f4-d783ddd50e25"/>
  <p:tag name="LMS_PUBLISH" val="Yes"/>
  <p:tag name="PRESENTER_PREVIEW_MODE" val="0"/>
  <p:tag name="PRESENTER_PREVIEW_START" val="1"/>
  <p:tag name="LMS_PROTOCOL_METHOD" val="SCORM"/>
  <p:tag name="LMS_PROTOCOL_VERSION" val="2004"/>
  <p:tag name="PLAYERLOGOHEIGHT" val="95"/>
  <p:tag name="PLAYERLOGOWIDTH" val="240"/>
  <p:tag name="LAUNCHINNEWWINDOW" val="0"/>
  <p:tag name="LASTPUBLISHED" val="M:\Human Resources\Health and Safety (1460)\On-line Training materials\BCTS on-line materials\SFI Training\SFI Output\SFI Training\player.html"/>
</p:tagLst>
</file>

<file path=ppt/tags/tag2.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3.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4.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5.xml><?xml version="1.0" encoding="utf-8"?>
<p:tagLst xmlns:a="http://schemas.openxmlformats.org/drawingml/2006/main" xmlns:r="http://schemas.openxmlformats.org/officeDocument/2006/relationships" xmlns:p="http://schemas.openxmlformats.org/presentationml/2006/main">
  <p:tag name="ARTICULATE_TITLE_TAG" val="BC Public Service Agency Intro"/>
  <p:tag name="AUDIO_IMPORT" val="M:\Human Resources\Health and Safety (1460)\On-line Training materials\BCTS on-line materials\Species at Risk\bird23.mp3"/>
  <p:tag name="ELAPSEDTIME" val="8.184"/>
  <p:tag name="AUDIO_ID" val="290"/>
  <p:tag name="ARTICULATE_SLIDE_GUID" val="9198973c-fdc5-4215-aa92-39f4665ee447"/>
  <p:tag name="ARTICULATE_SLIDE_PAUSE" val="0"/>
  <p:tag name="ARTICULATE_NAV_LEVEL" val="1"/>
  <p:tag name="ARTICULATE_PLAYLIST_ID" val="-1"/>
  <p:tag name="ARTICULATE_VIEW_MODE" val="2"/>
  <p:tag name="ARTICULATE_LOCK_SLIDE" val="0"/>
  <p:tag name="ARTICULATE_SLIDE_NAV" val="1"/>
</p:tagLst>
</file>

<file path=ppt/tags/tag6.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DyRD26RG_files\slide0001_image001.jpg"/>
</p:tagLst>
</file>

<file path=ppt/tags/tag7.xml><?xml version="1.0" encoding="utf-8"?>
<p:tagLst xmlns:a="http://schemas.openxmlformats.org/drawingml/2006/main" xmlns:r="http://schemas.openxmlformats.org/officeDocument/2006/relationships" xmlns:p="http://schemas.openxmlformats.org/presentationml/2006/main">
  <p:tag name="ARTICULATE_TITLE_TAG" val="Welcome"/>
  <p:tag name="ARTICULATE_SLIDE_GUID" val="b4757fc4-56fe-45b3-9cea-28d07650e99a"/>
  <p:tag name="ELAPSEDTIME" val="19.796"/>
  <p:tag name="ANNOTATION_TYPE_1" val="0"/>
  <p:tag name="ANNOTATION_START_1" val="9.1"/>
  <p:tag name="ANNOTATION_TOP_1" val="8.9"/>
  <p:tag name="ANNOTATION_LEFT_1" val="498.4"/>
  <p:tag name="ANNOTATION_WIDTH_1" val="121.2"/>
  <p:tag name="ANNOTATION_HEIGHT_1" val="120.9"/>
  <p:tag name="ANNOTATION_ANIMATION_1" val="3"/>
  <p:tag name="ANNOTATION_ROTATION_1" val="270"/>
  <p:tag name="ANNOTATION_SUB_TYPE_1" val="1"/>
  <p:tag name="ANNOTATION_LOOP_COUNT_1" val="3"/>
  <p:tag name="ANNOTATION_BOX_RADIUS_1" val="0"/>
  <p:tag name="ANNOTATION_SCALE_1" val="250"/>
  <p:tag name="ANNOTATION_BORDER_ALPHA_1" val="100"/>
  <p:tag name="ANNOTATION_BORDER_COLOR_1" val="16777215"/>
  <p:tag name="ANNOTATION_FILL_COLOR_1" val="255"/>
  <p:tag name="ANNOTATION_FILL_ALPHA_1" val="100"/>
  <p:tag name="ANNOTATION_BORDER_WIDTH_1" val="2"/>
  <p:tag name="ANNOTATION_COUNT" val="1"/>
  <p:tag name="TIMELINE" val="3.30/15.90"/>
  <p:tag name="ARTICULATE_SLIDE_PAUSE" val="1"/>
  <p:tag name="ARTICULATE_NAV_LEVEL" val="1"/>
  <p:tag name="ARTICULATE_PLAYLIST_ID" val="-1"/>
  <p:tag name="ARTICULATE_VIEW_MODE" val="0"/>
  <p:tag name="ARTICULATE_LOCK_SLIDE" val="0"/>
  <p:tag name="ARTICULATE_SLIDE_NAV" val="2"/>
</p:tagLst>
</file>

<file path=ppt/tags/tag8.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9.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10.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MARGIN_1" val="0"/>
  <p:tag name="MARGIN_2" val="36"/>
  <p:tag name="MARGIN_3" val="72"/>
  <p:tag name="MARGIN_4" val="108"/>
  <p:tag name="MARGIN_5" val="144"/>
  <p:tag name="FONT_SIZE" val="12"/>
</p:tagLst>
</file>

<file path=ppt/tags/tag11.xml><?xml version="1.0" encoding="utf-8"?>
<p:tagLst xmlns:a="http://schemas.openxmlformats.org/drawingml/2006/main" xmlns:r="http://schemas.openxmlformats.org/officeDocument/2006/relationships" xmlns:p="http://schemas.openxmlformats.org/presentationml/2006/main">
  <p:tag name="ARTICULATE_SLIDE_GUID" val="fb24533f-7cd4-4673-91fa-d0a3bb054a9d"/>
  <p:tag name="ELAPSEDTIME" val="112.739"/>
  <p:tag name="ANNOTATION_TYPE_1" val="0"/>
  <p:tag name="ANNOTATION_START_1" val="107.2"/>
  <p:tag name="ANNOTATION_TOP_1" val="11.3"/>
  <p:tag name="ANNOTATION_LEFT_1" val="530.0"/>
  <p:tag name="ANNOTATION_WIDTH_1" val="121.2"/>
  <p:tag name="ANNOTATION_HEIGHT_1" val="120.9"/>
  <p:tag name="ANNOTATION_ANIMATION_1" val="3"/>
  <p:tag name="ANNOTATION_ROTATION_1" val="270"/>
  <p:tag name="ANNOTATION_SUB_TYPE_1" val="1"/>
  <p:tag name="ANNOTATION_LOOP_COUNT_1" val="3"/>
  <p:tag name="ANNOTATION_BOX_RADIUS_1" val="0"/>
  <p:tag name="ANNOTATION_SCALE_1" val="250"/>
  <p:tag name="ANNOTATION_BORDER_ALPHA_1" val="100"/>
  <p:tag name="ANNOTATION_BORDER_COLOR_1" val="16777215"/>
  <p:tag name="ANNOTATION_FILL_COLOR_1" val="255"/>
  <p:tag name="ANNOTATION_FILL_ALPHA_1" val="100"/>
  <p:tag name="ANNOTATION_BORDER_WIDTH_1" val="2"/>
  <p:tag name="ANNOTATION_COUNT" val="1"/>
  <p:tag name="TIMELINE" val="0.50/3.80/17.40/23.50/34.10/41.00/70.50"/>
  <p:tag name="ARTICULATE_SLIDE_PAUSE" val="0"/>
  <p:tag name="ARTICULATE_NAV_LEVEL" val="1"/>
  <p:tag name="ARTICULATE_PLAYLIST_ID" val="-1"/>
  <p:tag name="ARTICULATE_LOCK_SLIDE" val="0"/>
  <p:tag name="ARTICULATE_SLIDE_NAV" val="4"/>
</p:tagLst>
</file>

<file path=ppt/tags/tag12.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MARGIN_1" val="0"/>
  <p:tag name="MARGIN_2" val="36"/>
  <p:tag name="MARGIN_3" val="72"/>
  <p:tag name="MARGIN_4" val="108"/>
  <p:tag name="MARGIN_5" val="144"/>
  <p:tag name="FONT_SIZE" val="12"/>
</p:tagLst>
</file>

<file path=ppt/tags/tag13.xml><?xml version="1.0" encoding="utf-8"?>
<p:tagLst xmlns:a="http://schemas.openxmlformats.org/drawingml/2006/main" xmlns:r="http://schemas.openxmlformats.org/officeDocument/2006/relationships" xmlns:p="http://schemas.openxmlformats.org/presentationml/2006/main">
  <p:tag name="ARTICULATE_TITLE_TAG" val="BCTS SFMP"/>
  <p:tag name="ARTICULATE_SLIDE_GUID" val="4f5a5514-9e14-413b-aebf-556ab1632d18"/>
  <p:tag name="ELAPSEDTIME" val="46.755"/>
  <p:tag name="ANNOTATION_COUNT" val="0"/>
  <p:tag name="TIMELINE" val="5.90/15.50/23.60/26.80/36.40"/>
  <p:tag name="ARTICULATE_SLIDE_PAUSE" val="0"/>
  <p:tag name="ARTICULATE_NAV_LEVEL" val="1"/>
  <p:tag name="ARTICULATE_PLAYLIST_ID" val="-1"/>
  <p:tag name="ARTICULATE_VIEW_MODE" val="0"/>
  <p:tag name="ARTICULATE_LOCK_SLIDE" val="0"/>
  <p:tag name="ARTICULATE_SLIDE_NAV" val="3"/>
</p:tagLst>
</file>

<file path=ppt/tags/tag14.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LgOm29dP_files\slide0001_image001.png"/>
</p:tagLst>
</file>

<file path=ppt/tags/tag15.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16.xml><?xml version="1.0" encoding="utf-8"?>
<p:tagLst xmlns:a="http://schemas.openxmlformats.org/drawingml/2006/main" xmlns:r="http://schemas.openxmlformats.org/officeDocument/2006/relationships" xmlns:p="http://schemas.openxmlformats.org/presentationml/2006/main">
  <p:tag name="BULLET_5" val="8226"/>
  <p:tag name="BULLET_1" val="8226"/>
  <p:tag name="BULLET_2" val="8226"/>
  <p:tag name="BULLET_3" val="8226"/>
  <p:tag name="BULLET_4" val="8226"/>
  <p:tag name="MARGIN_1" val="0"/>
  <p:tag name="MARGIN_2" val="36"/>
  <p:tag name="MARGIN_3" val="72"/>
  <p:tag name="MARGIN_4" val="108"/>
  <p:tag name="MARGIN_5" val="144"/>
  <p:tag name="FONT_SIZE" val="12"/>
</p:tagLst>
</file>

<file path=ppt/tags/tag17.xml><?xml version="1.0" encoding="utf-8"?>
<p:tagLst xmlns:a="http://schemas.openxmlformats.org/drawingml/2006/main" xmlns:r="http://schemas.openxmlformats.org/officeDocument/2006/relationships" xmlns:p="http://schemas.openxmlformats.org/presentationml/2006/main">
  <p:tag name="ARTICULATE_SLIDE_GUID" val="fb24533f-7cd4-4673-91fa-d0a3bb054a9d"/>
  <p:tag name="ELAPSEDTIME" val="112.739"/>
  <p:tag name="ANNOTATION_TYPE_1" val="0"/>
  <p:tag name="ANNOTATION_START_1" val="107.2"/>
  <p:tag name="ANNOTATION_TOP_1" val="11.3"/>
  <p:tag name="ANNOTATION_LEFT_1" val="530.0"/>
  <p:tag name="ANNOTATION_WIDTH_1" val="121.2"/>
  <p:tag name="ANNOTATION_HEIGHT_1" val="120.9"/>
  <p:tag name="ANNOTATION_ANIMATION_1" val="3"/>
  <p:tag name="ANNOTATION_ROTATION_1" val="270"/>
  <p:tag name="ANNOTATION_SUB_TYPE_1" val="1"/>
  <p:tag name="ANNOTATION_LOOP_COUNT_1" val="3"/>
  <p:tag name="ANNOTATION_BOX_RADIUS_1" val="0"/>
  <p:tag name="ANNOTATION_SCALE_1" val="250"/>
  <p:tag name="ANNOTATION_BORDER_ALPHA_1" val="100"/>
  <p:tag name="ANNOTATION_BORDER_COLOR_1" val="16777215"/>
  <p:tag name="ANNOTATION_FILL_COLOR_1" val="255"/>
  <p:tag name="ANNOTATION_FILL_ALPHA_1" val="100"/>
  <p:tag name="ANNOTATION_BORDER_WIDTH_1" val="2"/>
  <p:tag name="ANNOTATION_COUNT" val="1"/>
  <p:tag name="TIMELINE" val="0.50/3.80/17.40/23.50/34.10/41.00/70.50"/>
  <p:tag name="ARTICULATE_SLIDE_PAUSE" val="0"/>
  <p:tag name="ARTICULATE_NAV_LEVEL" val="1"/>
  <p:tag name="ARTICULATE_PLAYLIST_ID" val="-1"/>
  <p:tag name="ARTICULATE_LOCK_SLIDE" val="0"/>
  <p:tag name="ARTICULATE_SLIDE_NAV" val="4"/>
</p:tagLst>
</file>

<file path=ppt/tags/tag18.xml><?xml version="1.0" encoding="utf-8"?>
<p:tagLst xmlns:a="http://schemas.openxmlformats.org/drawingml/2006/main" xmlns:r="http://schemas.openxmlformats.org/officeDocument/2006/relationships" xmlns:p="http://schemas.openxmlformats.org/presentationml/2006/main">
  <p:tag name="ARTICULATE_SOURCE_IMAGE" val="C:\DOCUME~1\KABILES\LOCALS~1\Temp\articulate\presenter\imgtemp\NW0V5HPc_files\slide0001_image001.jpg"/>
  <p:tag name="ARTICULATE_PUBLISH_MODE" val="2"/>
</p:tagLst>
</file>

<file path=ppt/tags/tag19.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20.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21.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MARGIN_1" val="0"/>
  <p:tag name="MARGIN_2" val="36"/>
  <p:tag name="MARGIN_3" val="72"/>
  <p:tag name="MARGIN_4" val="108"/>
  <p:tag name="MARGIN_5" val="144"/>
  <p:tag name="FONT_SIZE" val="12"/>
</p:tagLst>
</file>

<file path=ppt/tags/tag22.xml><?xml version="1.0" encoding="utf-8"?>
<p:tagLst xmlns:a="http://schemas.openxmlformats.org/drawingml/2006/main" xmlns:r="http://schemas.openxmlformats.org/officeDocument/2006/relationships" xmlns:p="http://schemas.openxmlformats.org/presentationml/2006/main">
  <p:tag name="ARTICULATE_SLIDE_GUID" val="9941e500-3c3c-4365-824e-40d7c95fdb97"/>
  <p:tag name="ELAPSEDTIME" val="131.76"/>
  <p:tag name="TIMELINE" val="1.1/3.4/12.5/81.4/88.0/102.3/114.1"/>
  <p:tag name="ANNOTATION_COUNT" val="0"/>
  <p:tag name="ARTICULATE_SLIDE_PAUSE" val="0"/>
  <p:tag name="ARTICULATE_NAV_LEVEL" val="1"/>
  <p:tag name="ARTICULATE_PLAYLIST_ID" val="-1"/>
  <p:tag name="ARTICULATE_LOCK_SLIDE" val="0"/>
  <p:tag name="ARTICULATE_SLIDE_NAV" val="6"/>
</p:tagLst>
</file>

<file path=ppt/tags/tag23.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24.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HvZZeIAr_files\slide0001_image001.png"/>
</p:tagLst>
</file>

<file path=ppt/tags/tag25.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26.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MARGIN_1" val="0"/>
  <p:tag name="MARGIN_2" val="36"/>
  <p:tag name="MARGIN_3" val="72"/>
  <p:tag name="MARGIN_4" val="108"/>
  <p:tag name="MARGIN_5" val="144"/>
  <p:tag name="FONT_SIZE" val="12"/>
</p:tagLst>
</file>

<file path=ppt/tags/tag27.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28.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29.xml><?xml version="1.0" encoding="utf-8"?>
<p:tagLst xmlns:a="http://schemas.openxmlformats.org/drawingml/2006/main" xmlns:r="http://schemas.openxmlformats.org/officeDocument/2006/relationships" xmlns:p="http://schemas.openxmlformats.org/presentationml/2006/main">
  <p:tag name="ARTICULATE_TITLE_TAG" val="Menu Intro"/>
  <p:tag name="ARTICULATE_SLIDE_GUID" val="7107e2c9-1046-4aa0-95aa-8cf070a02bfa"/>
  <p:tag name="ELAPSEDTIME" val="40.75"/>
  <p:tag name="ANNOTATION_TYPE_1" val="2"/>
  <p:tag name="ANNOTATION_START_1" val="10.3"/>
  <p:tag name="ANNOTATION_END_1" val="-10.3"/>
  <p:tag name="ANNOTATION_TOP_1" val="-40.3"/>
  <p:tag name="ANNOTATION_LEFT_1" val="-40.4"/>
  <p:tag name="ANNOTATION_WIDTH_1" val="656.8"/>
  <p:tag name="ANNOTATION_HEIGHT_1" val="512.6"/>
  <p:tag name="ANNOTATION_ANIMATION_1" val="4"/>
  <p:tag name="ANNOTATION_ROTATION_1" val="0"/>
  <p:tag name="ANNOTATION_SUB_TYPE_1" val="11"/>
  <p:tag name="ANNOTATION_LOOP_COUNT_1" val="1"/>
  <p:tag name="ANNOTATION_BOX_RADIUS_1" val="0"/>
  <p:tag name="ANNOTATION_SCALE_1" val="0"/>
  <p:tag name="ANNOTATION_BORDER_ALPHA_1" val="100"/>
  <p:tag name="ANNOTATION_BORDER_COLOR_1" val="16777215"/>
  <p:tag name="ANNOTATION_FILL_COLOR_1" val="855309"/>
  <p:tag name="ANNOTATION_FILL_ALPHA_1" val="50"/>
  <p:tag name="ANNOTATION_BORDER_WIDTH_1" val="2"/>
  <p:tag name="ANNOTATION_TYPE_2" val="2"/>
  <p:tag name="ANNOTATION_START_2" val="10.3"/>
  <p:tag name="ANNOTATION_END_2" val="-14.1"/>
  <p:tag name="ANNOTATION_TOP_2" val="100.7"/>
  <p:tag name="ANNOTATION_LEFT_2" val="48.5"/>
  <p:tag name="ANNOTATION_WIDTH_2" val="147.0"/>
  <p:tag name="ANNOTATION_HEIGHT_2" val="203.1"/>
  <p:tag name="ANNOTATION_ANIMATION_2" val="4"/>
  <p:tag name="ANNOTATION_ROTATION_2" val="0"/>
  <p:tag name="ANNOTATION_SUB_TYPE_2" val="11"/>
  <p:tag name="ANNOTATION_LOOP_COUNT_2" val="1"/>
  <p:tag name="ANNOTATION_BOX_RADIUS_2" val="5"/>
  <p:tag name="ANNOTATION_SCALE_2" val="0"/>
  <p:tag name="ANNOTATION_BORDER_ALPHA_2" val="100"/>
  <p:tag name="ANNOTATION_BORDER_COLOR_2" val="16777215"/>
  <p:tag name="ANNOTATION_FILL_COLOR_2" val="855309"/>
  <p:tag name="ANNOTATION_FILL_ALPHA_2" val="50"/>
  <p:tag name="ANNOTATION_BORDER_WIDTH_2" val="2"/>
  <p:tag name="ANNOTATION_TYPE_3" val="2"/>
  <p:tag name="ANNOTATION_START_3" val="14.1"/>
  <p:tag name="ANNOTATION_END_3" val="-14.1"/>
  <p:tag name="ANNOTATION_TOP_3" val="-40.3"/>
  <p:tag name="ANNOTATION_LEFT_3" val="-40.4"/>
  <p:tag name="ANNOTATION_WIDTH_3" val="656.8"/>
  <p:tag name="ANNOTATION_HEIGHT_3" val="512.6"/>
  <p:tag name="ANNOTATION_ANIMATION_3" val="4"/>
  <p:tag name="ANNOTATION_ROTATION_3" val="0"/>
  <p:tag name="ANNOTATION_SUB_TYPE_3" val="11"/>
  <p:tag name="ANNOTATION_LOOP_COUNT_3" val="1"/>
  <p:tag name="ANNOTATION_BOX_RADIUS_3" val="0"/>
  <p:tag name="ANNOTATION_SCALE_3" val="0"/>
  <p:tag name="ANNOTATION_BORDER_ALPHA_3" val="100"/>
  <p:tag name="ANNOTATION_BORDER_COLOR_3" val="16777215"/>
  <p:tag name="ANNOTATION_FILL_COLOR_3" val="855309"/>
  <p:tag name="ANNOTATION_FILL_ALPHA_3" val="50"/>
  <p:tag name="ANNOTATION_BORDER_WIDTH_3" val="2"/>
  <p:tag name="ANNOTATION_TYPE_4" val="2"/>
  <p:tag name="ANNOTATION_START_4" val="14.1"/>
  <p:tag name="ANNOTATION_END_4" val="-18.5"/>
  <p:tag name="ANNOTATION_TOP_4" val="100.7"/>
  <p:tag name="ANNOTATION_LEFT_4" val="218.1"/>
  <p:tag name="ANNOTATION_WIDTH_4" val="144.6"/>
  <p:tag name="ANNOTATION_HEIGHT_4" val="202.3"/>
  <p:tag name="ANNOTATION_ANIMATION_4" val="4"/>
  <p:tag name="ANNOTATION_ROTATION_4" val="0"/>
  <p:tag name="ANNOTATION_SUB_TYPE_4" val="11"/>
  <p:tag name="ANNOTATION_LOOP_COUNT_4" val="1"/>
  <p:tag name="ANNOTATION_BOX_RADIUS_4" val="5"/>
  <p:tag name="ANNOTATION_SCALE_4" val="0"/>
  <p:tag name="ANNOTATION_BORDER_ALPHA_4" val="100"/>
  <p:tag name="ANNOTATION_BORDER_COLOR_4" val="16777215"/>
  <p:tag name="ANNOTATION_FILL_COLOR_4" val="855309"/>
  <p:tag name="ANNOTATION_FILL_ALPHA_4" val="50"/>
  <p:tag name="ANNOTATION_BORDER_WIDTH_4" val="2"/>
  <p:tag name="ANNOTATION_TYPE_5" val="2"/>
  <p:tag name="ANNOTATION_START_5" val="18.5"/>
  <p:tag name="ANNOTATION_END_5" val="-18.5"/>
  <p:tag name="ANNOTATION_TOP_5" val="-40.3"/>
  <p:tag name="ANNOTATION_LEFT_5" val="-40.4"/>
  <p:tag name="ANNOTATION_WIDTH_5" val="656.8"/>
  <p:tag name="ANNOTATION_HEIGHT_5" val="512.6"/>
  <p:tag name="ANNOTATION_ANIMATION_5" val="4"/>
  <p:tag name="ANNOTATION_ROTATION_5" val="0"/>
  <p:tag name="ANNOTATION_SUB_TYPE_5" val="11"/>
  <p:tag name="ANNOTATION_LOOP_COUNT_5" val="1"/>
  <p:tag name="ANNOTATION_BOX_RADIUS_5" val="0"/>
  <p:tag name="ANNOTATION_SCALE_5" val="0"/>
  <p:tag name="ANNOTATION_BORDER_ALPHA_5" val="100"/>
  <p:tag name="ANNOTATION_BORDER_COLOR_5" val="16777215"/>
  <p:tag name="ANNOTATION_FILL_COLOR_5" val="855309"/>
  <p:tag name="ANNOTATION_FILL_ALPHA_5" val="50"/>
  <p:tag name="ANNOTATION_BORDER_WIDTH_5" val="2"/>
  <p:tag name="ANNOTATION_TYPE_6" val="2"/>
  <p:tag name="ANNOTATION_START_6" val="18.5"/>
  <p:tag name="ANNOTATION_END_6" val="24.0"/>
  <p:tag name="ANNOTATION_TOP_6" val="99.9"/>
  <p:tag name="ANNOTATION_LEFT_6" val="380.5"/>
  <p:tag name="ANNOTATION_WIDTH_6" val="146.2"/>
  <p:tag name="ANNOTATION_HEIGHT_6" val="204.7"/>
  <p:tag name="ANNOTATION_ANIMATION_6" val="4"/>
  <p:tag name="ANNOTATION_ROTATION_6" val="0"/>
  <p:tag name="ANNOTATION_SUB_TYPE_6" val="11"/>
  <p:tag name="ANNOTATION_LOOP_COUNT_6" val="1"/>
  <p:tag name="ANNOTATION_BOX_RADIUS_6" val="5"/>
  <p:tag name="ANNOTATION_SCALE_6" val="0"/>
  <p:tag name="ANNOTATION_BORDER_ALPHA_6" val="100"/>
  <p:tag name="ANNOTATION_BORDER_COLOR_6" val="16777215"/>
  <p:tag name="ANNOTATION_FILL_COLOR_6" val="855309"/>
  <p:tag name="ANNOTATION_FILL_ALPHA_6" val="50"/>
  <p:tag name="ANNOTATION_BORDER_WIDTH_6" val="2"/>
  <p:tag name="ANNOTATION_TYPE_7" val="0"/>
  <p:tag name="ANNOTATION_START_7" val="36.6"/>
  <p:tag name="ANNOTATION_TOP_7" val="284.5"/>
  <p:tag name="ANNOTATION_LEFT_7" val="175.3"/>
  <p:tag name="ANNOTATION_WIDTH_7" val="121.2"/>
  <p:tag name="ANNOTATION_HEIGHT_7" val="120.9"/>
  <p:tag name="ANNOTATION_ANIMATION_7" val="3"/>
  <p:tag name="ANNOTATION_ROTATION_7" val="225"/>
  <p:tag name="ANNOTATION_SUB_TYPE_7" val="1"/>
  <p:tag name="ANNOTATION_LOOP_COUNT_7" val="3"/>
  <p:tag name="ANNOTATION_BOX_RADIUS_7" val="0"/>
  <p:tag name="ANNOTATION_SCALE_7" val="250"/>
  <p:tag name="ANNOTATION_BORDER_ALPHA_7" val="100"/>
  <p:tag name="ANNOTATION_BORDER_COLOR_7" val="16777215"/>
  <p:tag name="ANNOTATION_FILL_COLOR_7" val="255"/>
  <p:tag name="ANNOTATION_FILL_ALPHA_7" val="100"/>
  <p:tag name="ANNOTATION_BORDER_WIDTH_7" val="2"/>
  <p:tag name="ANNOTATION_COUNT" val="7"/>
  <p:tag name="ARTICULATE_SLIDE_PAUSE" val="0"/>
  <p:tag name="ARTICULATE_NAV_LEVEL" val="1"/>
  <p:tag name="ARTICULATE_HIDE_SLIDE" val="1"/>
  <p:tag name="ARTICULATE_PLAYLIST_ID" val="-1"/>
  <p:tag name="ARTICULATE_LOCK_SLIDE" val="0"/>
  <p:tag name="ARTICULATE_SLIDE_NAV" val="8"/>
</p:tagLst>
</file>

<file path=ppt/tags/tag30.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31.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BULLET_8" val="8226"/>
  <p:tag name="BULLET_9" val="8226"/>
  <p:tag name="BULLET_10" val="8226"/>
  <p:tag name="BULLET_11" val="8226"/>
  <p:tag name="MARGIN_1" val="0"/>
  <p:tag name="MARGIN_2" val="54"/>
  <p:tag name="MARGIN_3" val="90"/>
  <p:tag name="MARGIN_4" val="126"/>
  <p:tag name="MARGIN_5" val="162"/>
  <p:tag name="FONT_SIZE" val="12"/>
</p:tagLst>
</file>

<file path=ppt/tags/tag32.xml><?xml version="1.0" encoding="utf-8"?>
<p:tagLst xmlns:a="http://schemas.openxmlformats.org/drawingml/2006/main" xmlns:r="http://schemas.openxmlformats.org/officeDocument/2006/relationships" xmlns:p="http://schemas.openxmlformats.org/presentationml/2006/main">
  <p:tag name="ARTICULATE_TITLE_TAG" val="Intro - Principles for Sustainable Forestry"/>
  <p:tag name="ARTICULATE_SLIDE_GUID" val="9f1269d6-de77-42ba-8648-b31982c957f0"/>
  <p:tag name="ANNOTATION_COUNT" val="0"/>
  <p:tag name="ELAPSEDTIME" val="5.328"/>
  <p:tag name="ARTICULATE_SLIDE_PAUSE" val="1"/>
  <p:tag name="ARTICULATE_NAV_LEVEL" val="1"/>
  <p:tag name="ARTICULATE_PLAYLIST_ID" val="-1"/>
  <p:tag name="ARTICULATE_LOCK_SLIDE" val="0"/>
  <p:tag name="ARTICULATE_SLIDE_NAV" val="10"/>
</p:tagLst>
</file>

<file path=ppt/tags/tag33.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34.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3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36.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3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38.xml><?xml version="1.0" encoding="utf-8"?>
<p:tagLst xmlns:a="http://schemas.openxmlformats.org/drawingml/2006/main" xmlns:r="http://schemas.openxmlformats.org/officeDocument/2006/relationships" xmlns:p="http://schemas.openxmlformats.org/presentationml/2006/main">
  <p:tag name="ARTICULATE_TITLE_TAG" val="Intro - Objectives for Sustainable Forestry"/>
  <p:tag name="ARTICULATE_SLIDE_GUID" val="9a4966de-4f6b-405a-9b63-1c4342150b5c"/>
  <p:tag name="ANNOTATION_COUNT" val="0"/>
  <p:tag name="ELAPSEDTIME" val="5.666"/>
  <p:tag name="ARTICULATE_SLIDE_PAUSE" val="1"/>
  <p:tag name="ARTICULATE_NAV_LEVEL" val="1"/>
  <p:tag name="ARTICULATE_PLAYLIST_ID" val="-1"/>
  <p:tag name="ARTICULATE_LOCK_SLIDE" val="0"/>
  <p:tag name="ARTICULATE_SLIDE_NAV" val="12"/>
</p:tagLst>
</file>

<file path=ppt/tags/tag39.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40.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4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42.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4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44.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4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46.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4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48.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49.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50.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5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52.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5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54.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5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56.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5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58.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59.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60.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6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62.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6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64.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6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66.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6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68.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69.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70.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7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72.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7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74.xml><?xml version="1.0" encoding="utf-8"?>
<p:tagLst xmlns:a="http://schemas.openxmlformats.org/drawingml/2006/main" xmlns:r="http://schemas.openxmlformats.org/officeDocument/2006/relationships" xmlns:p="http://schemas.openxmlformats.org/presentationml/2006/main">
  <p:tag name="ARTICULATE_TITLE_TAG" val="Intro - BCTS Best Management Practices"/>
  <p:tag name="ARTICULATE_SLIDE_GUID" val="0ae6b867-2913-4198-b0bf-c7c503ffae35"/>
  <p:tag name="ANNOTATION_COUNT" val="0"/>
  <p:tag name="ELAPSEDTIME" val="6.213"/>
  <p:tag name="ARTICULATE_SLIDE_PAUSE" val="1"/>
  <p:tag name="ARTICULATE_NAV_LEVEL" val="1"/>
  <p:tag name="ARTICULATE_PLAYLIST_ID" val="-1"/>
  <p:tag name="ARTICULATE_LOCK_SLIDE" val="0"/>
  <p:tag name="ARTICULATE_SLIDE_NAV" val="14"/>
</p:tagLst>
</file>

<file path=ppt/tags/tag75.xml><?xml version="1.0" encoding="utf-8"?>
<p:tagLst xmlns:a="http://schemas.openxmlformats.org/drawingml/2006/main" xmlns:r="http://schemas.openxmlformats.org/officeDocument/2006/relationships" xmlns:p="http://schemas.openxmlformats.org/presentationml/2006/main">
  <p:tag name="BULLET_1" val="8226"/>
  <p:tag name="MARGIN_1" val="0"/>
  <p:tag name="MARGIN_2" val="36"/>
  <p:tag name="MARGIN_3" val="72"/>
  <p:tag name="MARGIN_4" val="108"/>
  <p:tag name="MARGIN_5" val="144"/>
  <p:tag name="FONT_SIZE" val="12"/>
</p:tagLst>
</file>

<file path=ppt/tags/tag76.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7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78.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79.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80.xml><?xml version="1.0" encoding="utf-8"?>
<p:tagLst xmlns:a="http://schemas.openxmlformats.org/drawingml/2006/main" xmlns:r="http://schemas.openxmlformats.org/officeDocument/2006/relationships" xmlns:p="http://schemas.openxmlformats.org/presentationml/2006/main">
  <p:tag name="AUDIO_IMPORT" val="M:\Human Resources\Health and Safety (1460)\On-line Training materials\BCTS on-line materials\SFI Training\SFI Output\Narration\Slide 15 - SFI Standard.wav"/>
  <p:tag name="ELAPSEDTIME" val="109.637"/>
  <p:tag name="ARTICULATE_TITLE_TAG" val="SFI Standard"/>
  <p:tag name="TIMELINE" val="1.5/20.1/27.8/29.1/31.6/73.0/94.6"/>
  <p:tag name="ANNOTATION_COUNT" val="0"/>
  <p:tag name="ARTICULATE_SLIDE_GUID" val="a2fa520f-48c2-4beb-a2ef-d63933b265d9"/>
  <p:tag name="ARTICULATE_SLIDE_PAUSE" val="0"/>
  <p:tag name="ARTICULATE_NAV_LEVEL" val="1"/>
  <p:tag name="ARTICULATE_PLAYLIST_ID" val="-1"/>
  <p:tag name="ARTICULATE_LOCK_SLIDE" val="0"/>
  <p:tag name="ARTICULATE_SLIDE_NAV" val="7"/>
</p:tagLst>
</file>

<file path=ppt/tags/tag8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WdZa3H9d_files\slide0001_image001.png"/>
</p:tagLst>
</file>

<file path=ppt/tags/tag82.xml><?xml version="1.0" encoding="utf-8"?>
<p:tagLst xmlns:a="http://schemas.openxmlformats.org/drawingml/2006/main" xmlns:r="http://schemas.openxmlformats.org/officeDocument/2006/relationships" xmlns:p="http://schemas.openxmlformats.org/presentationml/2006/main">
  <p:tag name="ARTICULATE_TITLE_TAG" val="Summary"/>
  <p:tag name="ARTICULATE_SLIDE_GUID" val="9f7882e9-91ac-497a-8ae3-1ce7bc4fbf41"/>
  <p:tag name="ELAPSEDTIME" val="33.328"/>
  <p:tag name="TIMELINE" val="0.3/8.3/19.5/26.0"/>
  <p:tag name="ANNOTATION_COUNT" val="0"/>
  <p:tag name="ARTICULATE_SLIDE_PAUSE" val="0"/>
  <p:tag name="ARTICULATE_NAV_LEVEL" val="1"/>
  <p:tag name="ARTICULATE_PLAYLIST_ID" val="-1"/>
  <p:tag name="ARTICULATE_LOCK_SLIDE" val="0"/>
  <p:tag name="ARTICULATE_SLIDE_NAV" val="16"/>
</p:tagLst>
</file>

<file path=ppt/tags/tag83.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84.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MARGIN_1" val="0"/>
  <p:tag name="MARGIN_2" val="36"/>
  <p:tag name="MARGIN_3" val="72"/>
  <p:tag name="MARGIN_4" val="108"/>
  <p:tag name="MARGIN_5" val="144"/>
  <p:tag name="FONT_SIZE" val="-2"/>
</p:tagLst>
</file>

<file path=ppt/tags/tag85.xml><?xml version="1.0" encoding="utf-8"?>
<p:tagLst xmlns:a="http://schemas.openxmlformats.org/drawingml/2006/main" xmlns:r="http://schemas.openxmlformats.org/officeDocument/2006/relationships" xmlns:p="http://schemas.openxmlformats.org/presentationml/2006/main">
  <p:tag name="ARTICULATE_TITLE_TAG" val="Congratulations!"/>
  <p:tag name="ARTICULATE_SLIDE_GUID" val="d65c9aa1-0881-452a-a502-5491ad49a74a"/>
  <p:tag name="ELAPSEDTIME" val="26.302"/>
  <p:tag name="TIMELINE" val="7.1"/>
  <p:tag name="ANNOTATION_COUNT" val="0"/>
  <p:tag name="ARTICULATE_SLIDE_PAUSE" val="0"/>
  <p:tag name="ARTICULATE_NAV_LEVEL" val="2"/>
  <p:tag name="ARTICULATE_HIDE_SLIDE" val="1"/>
  <p:tag name="ARTICULATE_PLAYLIST_ID" val="-1"/>
  <p:tag name="ARTICULATE_LOCK_SLIDE" val="0"/>
  <p:tag name="ARTICULATE_SLIDE_NAV" val="19"/>
</p:tagLst>
</file>

<file path=ppt/tags/tag86.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KABILES\AppData\Local\Temp\articulate\presenter\imgtemp\yknGygS5_files\slide0001_image001.png"/>
</p:tagLst>
</file>

<file path=ppt/tags/tag87.xml><?xml version="1.0" encoding="utf-8"?>
<p:tagLst xmlns:a="http://schemas.openxmlformats.org/drawingml/2006/main" xmlns:r="http://schemas.openxmlformats.org/officeDocument/2006/relationships" xmlns:p="http://schemas.openxmlformats.org/presentationml/2006/main">
  <p:tag name="BULLET_1" val="8226"/>
  <p:tag name="BULLET_2" val="8226"/>
  <p:tag name="BULLET_3" val="8226"/>
  <p:tag name="BULLET_4" val="8226"/>
  <p:tag name="BULLET_5" val="8226"/>
  <p:tag name="BULLET_6" val="8226"/>
  <p:tag name="BULLET_7" val="8226"/>
  <p:tag name="MARGIN_1" val="0"/>
  <p:tag name="MARGIN_2" val="36"/>
  <p:tag name="MARGIN_3" val="72"/>
  <p:tag name="MARGIN_4" val="108"/>
  <p:tag name="MARGIN_5" val="144"/>
  <p:tag name="FONT_SIZE" val="12"/>
</p:tagLst>
</file>

<file path=ppt/theme/theme1.xml><?xml version="1.0" encoding="utf-8"?>
<a:theme xmlns:a="http://schemas.openxmlformats.org/drawingml/2006/main" name="Custom Design">
  <a:themeElements>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Network">
  <a:themeElements>
    <a:clrScheme name="1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1_Network">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Network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1_Network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1_Network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1_Network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1_Network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1_Network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1_Network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1_Network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1_Network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1_Network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Custom Design">
  <a:themeElements>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Custom Design">
  <a:themeElements>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5_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Custom Design">
  <a:themeElements>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4_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4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Custom Design">
  <a:themeElements>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Custom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3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599511704406F48BD886DDDCE547C87" ma:contentTypeVersion="0" ma:contentTypeDescription="Create a new document." ma:contentTypeScope="" ma:versionID="1a8754fb07ae3ae97920dc6462a0afde">
  <xsd:schema xmlns:xsd="http://www.w3.org/2001/XMLSchema" xmlns:xs="http://www.w3.org/2001/XMLSchema" xmlns:p="http://schemas.microsoft.com/office/2006/metadata/properties" targetNamespace="http://schemas.microsoft.com/office/2006/metadata/properties" ma:root="true" ma:fieldsID="7d30f9570d50f077e0749dd7c3e0c5b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properties>
</file>

<file path=customXml/itemProps1.xml><?xml version="1.0" encoding="utf-8"?>
<ds:datastoreItem xmlns:ds="http://schemas.openxmlformats.org/officeDocument/2006/customXml" ds:itemID="{B9E67EBC-C0C5-496E-8BA7-3546FB38D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54A255EE-CB47-4E95-9791-3680BE12C4D9}">
  <ds:schemaRefs>
    <ds:schemaRef ds:uri="http://schemas.microsoft.com/sharepoint/v3/contenttype/forms"/>
  </ds:schemaRefs>
</ds:datastoreItem>
</file>

<file path=customXml/itemProps3.xml><?xml version="1.0" encoding="utf-8"?>
<ds:datastoreItem xmlns:ds="http://schemas.openxmlformats.org/officeDocument/2006/customXml" ds:itemID="{9498409E-6E47-4C1D-9C38-A0DD60F45F18}">
  <ds:schemaRef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9850</TotalTime>
  <Words>5031</Words>
  <Application>Microsoft Office PowerPoint</Application>
  <PresentationFormat>On-screen Show (4:3)</PresentationFormat>
  <Paragraphs>454</Paragraphs>
  <Slides>35</Slides>
  <Notes>35</Notes>
  <HiddenSlides>0</HiddenSlides>
  <MMClips>0</MMClips>
  <ScaleCrop>false</ScaleCrop>
  <HeadingPairs>
    <vt:vector size="4" baseType="variant">
      <vt:variant>
        <vt:lpstr>Theme</vt:lpstr>
      </vt:variant>
      <vt:variant>
        <vt:i4>7</vt:i4>
      </vt:variant>
      <vt:variant>
        <vt:lpstr>Slide Titles</vt:lpstr>
      </vt:variant>
      <vt:variant>
        <vt:i4>35</vt:i4>
      </vt:variant>
    </vt:vector>
  </HeadingPairs>
  <TitlesOfParts>
    <vt:vector size="42" baseType="lpstr">
      <vt:lpstr>Custom Design</vt:lpstr>
      <vt:lpstr>1_Custom Design</vt:lpstr>
      <vt:lpstr>1_Network</vt:lpstr>
      <vt:lpstr>2_Custom Design</vt:lpstr>
      <vt:lpstr>5_Custom Design</vt:lpstr>
      <vt:lpstr>4_Custom Design</vt:lpstr>
      <vt:lpstr>3_Custom Design</vt:lpstr>
      <vt:lpstr>Slide 1</vt:lpstr>
      <vt:lpstr>Slide 2</vt:lpstr>
      <vt:lpstr>BCTS SFM Commitments</vt:lpstr>
      <vt:lpstr>BCTS Sustainable Forest Management Plan</vt:lpstr>
      <vt:lpstr>Sustainable Forestry Initiative Program</vt:lpstr>
      <vt:lpstr>SFI Standard</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vector>
  </TitlesOfParts>
  <Company>Province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Kara  Biles</dc:creator>
  <cp:lastModifiedBy>rdominy</cp:lastModifiedBy>
  <cp:revision>508</cp:revision>
  <dcterms:created xsi:type="dcterms:W3CDTF">2009-02-04T23:54:42Z</dcterms:created>
  <dcterms:modified xsi:type="dcterms:W3CDTF">2012-12-17T21:40:38Z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Path">
    <vt:lpwstr>SFI Training</vt:lpwstr>
  </property>
  <property fmtid="{D5CDD505-2E9C-101B-9397-08002B2CF9AE}" pid="3" name="ArticulateUseProject">
    <vt:lpwstr>1</vt:lpwstr>
  </property>
  <property fmtid="{D5CDD505-2E9C-101B-9397-08002B2CF9AE}" pid="4" name="ArticulateGUID">
    <vt:lpwstr>F4135A99-CFDB-4ED9-B03A-D0113ECB4D1C</vt:lpwstr>
  </property>
  <property fmtid="{D5CDD505-2E9C-101B-9397-08002B2CF9AE}" pid="5" name="ArticulateProjectFull">
    <vt:lpwstr>M:\Human Resources\Health and Safety (1460)\On-line Training materials\BCTS on-line materials\SFI Training\SFI Training.ppta</vt:lpwstr>
  </property>
  <property fmtid="{D5CDD505-2E9C-101B-9397-08002B2CF9AE}" pid="6" name="ContentTypeId">
    <vt:lpwstr>0x0101005599511704406F48BD886DDDCE547C87</vt:lpwstr>
  </property>
</Properties>
</file>