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</p:sldMasterIdLst>
  <p:notesMasterIdLst>
    <p:notesMasterId r:id="rId71"/>
  </p:notesMasterIdLst>
  <p:handoutMasterIdLst>
    <p:handoutMasterId r:id="rId72"/>
  </p:handoutMasterIdLst>
  <p:sldIdLst>
    <p:sldId id="256" r:id="rId5"/>
    <p:sldId id="276" r:id="rId6"/>
    <p:sldId id="283" r:id="rId7"/>
    <p:sldId id="302" r:id="rId8"/>
    <p:sldId id="301" r:id="rId9"/>
    <p:sldId id="324" r:id="rId10"/>
    <p:sldId id="303" r:id="rId11"/>
    <p:sldId id="304" r:id="rId12"/>
    <p:sldId id="305" r:id="rId13"/>
    <p:sldId id="306" r:id="rId14"/>
    <p:sldId id="423" r:id="rId15"/>
    <p:sldId id="424" r:id="rId16"/>
    <p:sldId id="307" r:id="rId17"/>
    <p:sldId id="310" r:id="rId18"/>
    <p:sldId id="311" r:id="rId19"/>
    <p:sldId id="313" r:id="rId20"/>
    <p:sldId id="403" r:id="rId21"/>
    <p:sldId id="376" r:id="rId22"/>
    <p:sldId id="379" r:id="rId23"/>
    <p:sldId id="380" r:id="rId24"/>
    <p:sldId id="426" r:id="rId25"/>
    <p:sldId id="427" r:id="rId26"/>
    <p:sldId id="428" r:id="rId27"/>
    <p:sldId id="317" r:id="rId28"/>
    <p:sldId id="429" r:id="rId29"/>
    <p:sldId id="430" r:id="rId30"/>
    <p:sldId id="425" r:id="rId31"/>
    <p:sldId id="266" r:id="rId32"/>
    <p:sldId id="381" r:id="rId33"/>
    <p:sldId id="382" r:id="rId34"/>
    <p:sldId id="383" r:id="rId35"/>
    <p:sldId id="396" r:id="rId36"/>
    <p:sldId id="397" r:id="rId37"/>
    <p:sldId id="297" r:id="rId38"/>
    <p:sldId id="322" r:id="rId39"/>
    <p:sldId id="436" r:id="rId40"/>
    <p:sldId id="392" r:id="rId41"/>
    <p:sldId id="393" r:id="rId42"/>
    <p:sldId id="394" r:id="rId43"/>
    <p:sldId id="395" r:id="rId44"/>
    <p:sldId id="435" r:id="rId45"/>
    <p:sldId id="384" r:id="rId46"/>
    <p:sldId id="385" r:id="rId47"/>
    <p:sldId id="386" r:id="rId48"/>
    <p:sldId id="387" r:id="rId49"/>
    <p:sldId id="388" r:id="rId50"/>
    <p:sldId id="389" r:id="rId51"/>
    <p:sldId id="390" r:id="rId52"/>
    <p:sldId id="391" r:id="rId53"/>
    <p:sldId id="434" r:id="rId54"/>
    <p:sldId id="431" r:id="rId55"/>
    <p:sldId id="433" r:id="rId56"/>
    <p:sldId id="411" r:id="rId57"/>
    <p:sldId id="412" r:id="rId58"/>
    <p:sldId id="402" r:id="rId59"/>
    <p:sldId id="432" r:id="rId60"/>
    <p:sldId id="415" r:id="rId61"/>
    <p:sldId id="407" r:id="rId62"/>
    <p:sldId id="405" r:id="rId63"/>
    <p:sldId id="414" r:id="rId64"/>
    <p:sldId id="416" r:id="rId65"/>
    <p:sldId id="420" r:id="rId66"/>
    <p:sldId id="409" r:id="rId67"/>
    <p:sldId id="408" r:id="rId68"/>
    <p:sldId id="410" r:id="rId69"/>
    <p:sldId id="421" r:id="rId7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CC"/>
    <a:srgbClr val="FF3300"/>
    <a:srgbClr val="00CC00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87" autoAdjust="0"/>
    <p:restoredTop sz="94590" autoAdjust="0"/>
  </p:normalViewPr>
  <p:slideViewPr>
    <p:cSldViewPr>
      <p:cViewPr>
        <p:scale>
          <a:sx n="66" d="100"/>
          <a:sy n="66" d="100"/>
        </p:scale>
        <p:origin x="-72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0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8.xml"/><Relationship Id="rId1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t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b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E48E3288-2025-4D95-8456-82FF44BCF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07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defTabSz="9398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0038" y="0"/>
            <a:ext cx="324008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47775" y="701675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595813"/>
            <a:ext cx="5375275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2250"/>
            <a:ext cx="316071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defTabSz="9398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0038" y="9112250"/>
            <a:ext cx="324008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27AC176-4D38-487E-B00A-BB9409A1F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EC8532-1D99-4897-9324-32209DB334B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0600" cy="3600450"/>
          </a:xfrm>
          <a:solidFill>
            <a:srgbClr val="FFFFFF"/>
          </a:solidFill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651" tIns="48325" rIns="96651" bIns="48325"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AFE15A-5508-4157-BEFF-7B0569BD1DA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0600" cy="3600450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651" tIns="48325" rIns="96651" bIns="48325"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F9CA0E-BC8F-4015-857B-F53C2D4A1EC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0600" cy="3600450"/>
          </a:xfrm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6651" tIns="48325" rIns="96651" bIns="48325"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17B80D-4B43-4110-8F16-B361F5FB52B3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9012" cy="3598863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25AC32-BDA3-46A6-A102-6961856B3402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0600" cy="36004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 lIns="96651" tIns="48325" rIns="96651" bIns="48325"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mplate_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2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324600"/>
            <a:ext cx="3352800" cy="396875"/>
          </a:xfrm>
        </p:spPr>
        <p:txBody>
          <a:bodyPr/>
          <a:lstStyle>
            <a:lvl1pPr>
              <a:defRPr b="1" i="1"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44360-618E-429B-9C59-1EE777457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88153-84AE-4550-BA96-09A95D364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6A3C5-BF82-4B47-8405-DBB8CD922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20CCF-708F-4444-8D3E-865CE6B09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A4312-E5EE-4C3C-BEF0-CDCF73585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A6705-86B5-43E1-91EB-BC776252D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B267A-AB01-4AD5-B736-47A7D9266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75565-ABC9-4E6F-9CFD-B2C62B60C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612C3-B7FF-4AC6-882C-5FC1BA5E5B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4FEE4-BE61-4DDD-84DB-22C1CF30B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53AC7-F948-4561-878E-6861DE400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CA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AE0BF-C2E6-47FA-8AAA-A11634736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mplate_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0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10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 smtClean="0"/>
              <a:t>Update:  June 2006</a:t>
            </a:r>
            <a:endParaRPr lang="en-US"/>
          </a:p>
        </p:txBody>
      </p:sp>
      <p:sp>
        <p:nvSpPr>
          <p:cNvPr id="3010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smtClean="0"/>
              <a:t>April 2012 - Version 3.2</a:t>
            </a:r>
            <a:endParaRPr lang="en-US"/>
          </a:p>
        </p:txBody>
      </p:sp>
      <p:sp>
        <p:nvSpPr>
          <p:cNvPr id="3010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F105EBA-4743-4974-B581-73145873A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1064" name="Line 8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301065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828800"/>
            <a:ext cx="8153400" cy="2771775"/>
          </a:xfrm>
          <a:noFill/>
        </p:spPr>
        <p:txBody>
          <a:bodyPr/>
          <a:lstStyle/>
          <a:p>
            <a:pPr eaLnBrk="1" hangingPunct="1"/>
            <a:r>
              <a:rPr lang="en-US" sz="4800" b="1" dirty="0" smtClean="0">
                <a:solidFill>
                  <a:srgbClr val="008000"/>
                </a:solidFill>
              </a:rPr>
              <a:t>BC Timber Sales</a:t>
            </a:r>
            <a:r>
              <a:rPr lang="en-US" dirty="0" smtClean="0"/>
              <a:t> </a:t>
            </a:r>
            <a:r>
              <a:rPr lang="en-US" sz="4000" dirty="0" smtClean="0"/>
              <a:t>Environmental Management System (EMS) and Sustainable Forest Management (SFM)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53000"/>
            <a:ext cx="67818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Awareness Training for BCTS Staff</a:t>
            </a:r>
          </a:p>
          <a:p>
            <a:pPr eaLnBrk="1" hangingPunct="1">
              <a:defRPr/>
            </a:pPr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Updated: April, 2012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08013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Acronyms used in this training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47888"/>
            <a:ext cx="78486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BCTS = BC Timber Sales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BA = Business Area, i.e.: local BCTS office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LPC = Licencee, Permittee or Contractor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LWCP = Licencee With Cutting Permit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EMS = Environmental Management System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EOP = Environmental Operating Procedure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EFP = Environmental Field Procedure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eERP = Environmental Emergency Response Plan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SFMP = Sustainable Forest Management Plan</a:t>
            </a:r>
          </a:p>
        </p:txBody>
      </p:sp>
      <p:sp>
        <p:nvSpPr>
          <p:cNvPr id="410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Section #1:  EMS Overview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solidFill>
            <a:srgbClr val="FFFFCC"/>
          </a:solidFill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endParaRPr lang="en-US" b="1" dirty="0" smtClean="0"/>
          </a:p>
          <a:p>
            <a:pPr eaLnBrk="1" hangingPunct="1">
              <a:buFont typeface="Wingdings" pitchFamily="2" charset="2"/>
              <a:buChar char="v"/>
            </a:pPr>
            <a:endParaRPr lang="en-US" b="1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The scope of the EMS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ISO 14001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System overview</a:t>
            </a:r>
          </a:p>
          <a:p>
            <a:pPr eaLnBrk="1" hangingPunct="1"/>
            <a:endParaRPr lang="en-US" b="1" dirty="0" smtClean="0"/>
          </a:p>
        </p:txBody>
      </p:sp>
      <p:sp>
        <p:nvSpPr>
          <p:cNvPr id="512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mtClean="0"/>
              <a:t>Scope of the BCTS EMS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001000" cy="44053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b="1" dirty="0" smtClean="0"/>
              <a:t>Defining the scope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The activities where the EMS is applied and implemented by BCTS staff and LPCs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b="1" dirty="0" smtClean="0"/>
              <a:t>Defining the activities</a:t>
            </a:r>
            <a:endParaRPr lang="en-US" sz="20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Planning (i.e. assessments, layout, cruising, etc)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Harvesting (i.e. falling, yarding, processing, loading, etc.)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Roads (i.e. </a:t>
            </a:r>
            <a:r>
              <a:rPr lang="en-US" sz="2000" dirty="0" err="1" smtClean="0"/>
              <a:t>subgrade</a:t>
            </a:r>
            <a:r>
              <a:rPr lang="en-US" sz="2000" dirty="0" smtClean="0"/>
              <a:t> construction, surfacing, culverts, etc.)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Silviculture (i.e. site prep, planting, surveys, etc.)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b="1" dirty="0" smtClean="0"/>
              <a:t>Defining the locations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All areas covered under a BCTS license, permit or contract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X"/>
            </a:pPr>
            <a:r>
              <a:rPr lang="en-US" sz="2000" dirty="0" smtClean="0"/>
              <a:t>Not LPC camps (except when covered under contracts, i.e. planting camps), shops or off-site facilities</a:t>
            </a:r>
          </a:p>
        </p:txBody>
      </p:sp>
      <p:sp>
        <p:nvSpPr>
          <p:cNvPr id="614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001000" cy="10064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</a:t>
            </a:r>
            <a:br>
              <a:rPr lang="en-US" sz="2400" smtClean="0"/>
            </a:br>
            <a:r>
              <a:rPr lang="en-US" smtClean="0"/>
              <a:t>Why Do We Need an EMS?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535363"/>
          </a:xfrm>
        </p:spPr>
        <p:txBody>
          <a:bodyPr/>
          <a:lstStyle/>
          <a:p>
            <a:pPr eaLnBrk="1" hangingPunct="1"/>
            <a:r>
              <a:rPr lang="en-US" sz="2800" smtClean="0"/>
              <a:t>To protect the environment (through a systematic process)</a:t>
            </a:r>
          </a:p>
          <a:p>
            <a:pPr>
              <a:lnSpc>
                <a:spcPct val="70000"/>
              </a:lnSpc>
            </a:pPr>
            <a:r>
              <a:rPr lang="en-US" sz="2800" smtClean="0"/>
              <a:t>To promote environmental Due Diligence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800" smtClean="0"/>
              <a:t>	(through training, monitoring, &amp; follow up)</a:t>
            </a:r>
          </a:p>
          <a:p>
            <a:pPr eaLnBrk="1" hangingPunct="1"/>
            <a:r>
              <a:rPr lang="en-US" sz="2800" smtClean="0"/>
              <a:t>To allow an outside, 3</a:t>
            </a:r>
            <a:r>
              <a:rPr lang="en-US" sz="2800" baseline="30000" smtClean="0"/>
              <a:t>rd</a:t>
            </a:r>
            <a:r>
              <a:rPr lang="en-US" sz="2800" smtClean="0"/>
              <a:t> party auditor to verify our claims that BCTS protects the environment</a:t>
            </a:r>
          </a:p>
          <a:p>
            <a:pPr eaLnBrk="1" hangingPunct="1"/>
            <a:r>
              <a:rPr lang="en-US" sz="2800" smtClean="0"/>
              <a:t>To have an efficient system for improving our business</a:t>
            </a:r>
          </a:p>
        </p:txBody>
      </p:sp>
      <p:pic>
        <p:nvPicPr>
          <p:cNvPr id="77829" name="Picture 5" descr="PE0157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4876800"/>
            <a:ext cx="2090738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001000" cy="10064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Why Do We Need an EMS?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eaLnBrk="1" hangingPunct="1"/>
            <a:r>
              <a:rPr lang="en-US" sz="2800" smtClean="0"/>
              <a:t>Due Diligence defense considers if the following are in place:</a:t>
            </a:r>
          </a:p>
          <a:p>
            <a:pPr lvl="1" eaLnBrk="1" hangingPunct="1"/>
            <a:r>
              <a:rPr lang="en-US" sz="2400" smtClean="0"/>
              <a:t>Preventative system (e.g. EMS)</a:t>
            </a:r>
          </a:p>
          <a:p>
            <a:pPr lvl="1" eaLnBrk="1" hangingPunct="1"/>
            <a:r>
              <a:rPr lang="en-US" sz="2400" smtClean="0"/>
              <a:t>Training programs</a:t>
            </a:r>
          </a:p>
          <a:p>
            <a:pPr lvl="1" eaLnBrk="1" hangingPunct="1"/>
            <a:r>
              <a:rPr lang="en-US" sz="2400" smtClean="0"/>
              <a:t>Internal / external audits</a:t>
            </a:r>
          </a:p>
          <a:p>
            <a:pPr lvl="1" eaLnBrk="1" hangingPunct="1"/>
            <a:r>
              <a:rPr lang="en-US" sz="2400" smtClean="0"/>
              <a:t>Risk assessments</a:t>
            </a:r>
          </a:p>
          <a:p>
            <a:pPr lvl="1" eaLnBrk="1" hangingPunct="1"/>
            <a:r>
              <a:rPr lang="en-US" sz="2400" smtClean="0"/>
              <a:t>Contingency plans designed to prevent events</a:t>
            </a:r>
          </a:p>
          <a:p>
            <a:pPr eaLnBrk="1" hangingPunct="1"/>
            <a:r>
              <a:rPr lang="en-US" sz="2800" smtClean="0"/>
              <a:t>BC Timber Sales EMS offers all of these elements</a:t>
            </a:r>
          </a:p>
        </p:txBody>
      </p:sp>
      <p:sp>
        <p:nvSpPr>
          <p:cNvPr id="81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mtClean="0"/>
              <a:t>What is our EMS?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001000" cy="4343400"/>
          </a:xfrm>
        </p:spPr>
        <p:txBody>
          <a:bodyPr/>
          <a:lstStyle/>
          <a:p>
            <a:pPr eaLnBrk="1" hangingPunct="1"/>
            <a:r>
              <a:rPr lang="en-US" dirty="0" smtClean="0"/>
              <a:t>Defines the environmental performance we plan to achieve</a:t>
            </a:r>
          </a:p>
          <a:p>
            <a:pPr eaLnBrk="1" hangingPunct="1"/>
            <a:r>
              <a:rPr lang="en-US" dirty="0" smtClean="0"/>
              <a:t>Describes </a:t>
            </a:r>
            <a:r>
              <a:rPr lang="en-US" b="1" i="1" u="sng" dirty="0" smtClean="0"/>
              <a:t>who</a:t>
            </a:r>
            <a:r>
              <a:rPr lang="en-US" dirty="0" smtClean="0"/>
              <a:t> will do </a:t>
            </a:r>
            <a:r>
              <a:rPr lang="en-US" b="1" i="1" u="sng" dirty="0" smtClean="0"/>
              <a:t>what</a:t>
            </a:r>
            <a:r>
              <a:rPr lang="en-US" dirty="0" smtClean="0"/>
              <a:t>, </a:t>
            </a:r>
            <a:r>
              <a:rPr lang="en-US" b="1" i="1" u="sng" dirty="0" smtClean="0"/>
              <a:t>when</a:t>
            </a:r>
            <a:r>
              <a:rPr lang="en-US" b="1" i="1" dirty="0" smtClean="0"/>
              <a:t> </a:t>
            </a:r>
            <a:r>
              <a:rPr lang="en-US" dirty="0" smtClean="0"/>
              <a:t>to achieve it</a:t>
            </a:r>
          </a:p>
          <a:p>
            <a:pPr eaLnBrk="1" hangingPunct="1"/>
            <a:r>
              <a:rPr lang="en-US" dirty="0" smtClean="0"/>
              <a:t>Clear roles and responsibilities at all levels of BCTS and for our LPCs</a:t>
            </a:r>
          </a:p>
          <a:p>
            <a:pPr eaLnBrk="1" hangingPunct="1"/>
            <a:r>
              <a:rPr lang="en-US" dirty="0" smtClean="0"/>
              <a:t>Always evaluating and improving the system and our performance</a:t>
            </a:r>
          </a:p>
        </p:txBody>
      </p:sp>
      <p:sp>
        <p:nvSpPr>
          <p:cNvPr id="922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April 2012 - Version 3.2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mtClean="0"/>
              <a:t>What is ISO 14001?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2446338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Tahoma" charset="0"/>
              </a:rPr>
              <a:t>A standard (ISO 14001: 2004) that defines the necessary elements of an effective environmental management system</a:t>
            </a:r>
          </a:p>
          <a:p>
            <a:pPr eaLnBrk="1" hangingPunct="1"/>
            <a:r>
              <a:rPr lang="en-US" sz="2800" smtClean="0">
                <a:latin typeface="Tahoma" charset="0"/>
              </a:rPr>
              <a:t>Recognized internationally</a:t>
            </a:r>
          </a:p>
        </p:txBody>
      </p:sp>
      <p:pic>
        <p:nvPicPr>
          <p:cNvPr id="80901" name="Picture 5" descr="btop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5715000"/>
            <a:ext cx="27987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2" name="Picture 6" descr="openerLogo_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657600"/>
            <a:ext cx="2595563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457200" y="4724400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ahoma" charset="0"/>
              </a:rPr>
              <a:t>Implementation in Canada overseen by the Standards Council of Canada</a:t>
            </a:r>
          </a:p>
        </p:txBody>
      </p:sp>
      <p:sp>
        <p:nvSpPr>
          <p:cNvPr id="10247" name="Footer Placehold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smtClean="0"/>
              <a:t>April 2012 - Version 3.2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  <p:bldP spid="8090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600" smtClean="0"/>
              <a:t>What does ISO Certification mean?</a:t>
            </a:r>
          </a:p>
        </p:txBody>
      </p:sp>
      <p:pic>
        <p:nvPicPr>
          <p:cNvPr id="83972" name="Picture 4" descr="ISO 14001 colou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724400"/>
            <a:ext cx="1600200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spcBef>
                <a:spcPct val="1500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800" smtClean="0"/>
              <a:t>The BCTS EMS meets the ISO 14001 standard </a:t>
            </a:r>
          </a:p>
          <a:p>
            <a:pPr eaLnBrk="1" hangingPunct="1">
              <a:spcBef>
                <a:spcPct val="15000"/>
              </a:spcBef>
              <a:spcAft>
                <a:spcPct val="15000"/>
              </a:spcAft>
              <a:buFont typeface="Wingdings" pitchFamily="2" charset="2"/>
              <a:buNone/>
            </a:pPr>
            <a:r>
              <a:rPr lang="en-US" sz="2800" i="1" smtClean="0"/>
              <a:t>	</a:t>
            </a:r>
            <a:r>
              <a:rPr lang="en-US" sz="2800" i="1" u="sng" smtClean="0"/>
              <a:t>and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smtClean="0"/>
              <a:t>Independent auditors confirm that BCTS is following the practices and procedures that are outlined in the EMS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  <p:sp>
        <p:nvSpPr>
          <p:cNvPr id="1126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3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3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3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371600"/>
          </a:xfrm>
          <a:noFill/>
        </p:spPr>
        <p:txBody>
          <a:bodyPr/>
          <a:lstStyle/>
          <a:p>
            <a:pPr eaLnBrk="1" hangingPunct="1"/>
            <a:r>
              <a:rPr lang="en-US" sz="2800" smtClean="0"/>
              <a:t>EMS Review </a:t>
            </a:r>
            <a:br>
              <a:rPr lang="en-US" sz="2800" smtClean="0"/>
            </a:br>
            <a:r>
              <a:rPr lang="en-US" sz="4000" smtClean="0"/>
              <a:t>ISO 14001 Certification Does Not: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67675" cy="43735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Pct val="130000"/>
              <a:buFont typeface="Webdings" pitchFamily="18" charset="2"/>
              <a:buChar char="r"/>
            </a:pPr>
            <a:r>
              <a:rPr lang="en-US" dirty="0" smtClean="0"/>
              <a:t>Verify the sustainability of our forest management practices</a:t>
            </a:r>
          </a:p>
          <a:p>
            <a:pPr eaLnBrk="1" hangingPunct="1">
              <a:lnSpc>
                <a:spcPct val="90000"/>
              </a:lnSpc>
              <a:buSzPct val="130000"/>
              <a:buFont typeface="Webdings" pitchFamily="18" charset="2"/>
              <a:buChar char="r"/>
            </a:pPr>
            <a:endParaRPr lang="en-US" dirty="0" smtClean="0"/>
          </a:p>
          <a:p>
            <a:pPr eaLnBrk="1" hangingPunct="1">
              <a:lnSpc>
                <a:spcPct val="90000"/>
              </a:lnSpc>
              <a:buSzPct val="130000"/>
              <a:buFont typeface="Webdings" pitchFamily="18" charset="2"/>
              <a:buChar char="r"/>
            </a:pPr>
            <a:r>
              <a:rPr lang="en-US" dirty="0" smtClean="0"/>
              <a:t>Verify that our products come from certified forests</a:t>
            </a:r>
          </a:p>
          <a:p>
            <a:pPr eaLnBrk="1" hangingPunct="1">
              <a:lnSpc>
                <a:spcPct val="90000"/>
              </a:lnSpc>
              <a:buSzPct val="130000"/>
              <a:buFont typeface="Webdings" pitchFamily="18" charset="2"/>
              <a:buChar char="r"/>
            </a:pPr>
            <a:endParaRPr lang="en-US" dirty="0" smtClean="0"/>
          </a:p>
          <a:p>
            <a:pPr eaLnBrk="1" hangingPunct="1">
              <a:lnSpc>
                <a:spcPct val="90000"/>
              </a:lnSpc>
              <a:buSzPct val="130000"/>
              <a:buFont typeface="Webdings" pitchFamily="18" charset="2"/>
              <a:buChar char="r"/>
            </a:pPr>
            <a:r>
              <a:rPr lang="en-US" dirty="0" smtClean="0"/>
              <a:t>Allow us to use a certification stamp on our products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85800"/>
          </a:xfrm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mtClean="0"/>
              <a:t>The System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09800" y="5867400"/>
            <a:ext cx="4572000" cy="609600"/>
            <a:chOff x="1872" y="3504"/>
            <a:chExt cx="2880" cy="384"/>
          </a:xfrm>
        </p:grpSpPr>
        <p:sp>
          <p:nvSpPr>
            <p:cNvPr id="13354" name="AutoShape 4"/>
            <p:cNvSpPr>
              <a:spLocks noChangeArrowheads="1"/>
            </p:cNvSpPr>
            <p:nvPr/>
          </p:nvSpPr>
          <p:spPr bwMode="auto">
            <a:xfrm>
              <a:off x="1872" y="3504"/>
              <a:ext cx="2880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55" name="Text Box 5"/>
            <p:cNvSpPr txBox="1">
              <a:spLocks noChangeArrowheads="1"/>
            </p:cNvSpPr>
            <p:nvPr/>
          </p:nvSpPr>
          <p:spPr bwMode="auto">
            <a:xfrm>
              <a:off x="2016" y="3600"/>
              <a:ext cx="2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latin typeface="Times New Roman" pitchFamily="18" charset="0"/>
                </a:rPr>
                <a:t>EMS </a:t>
              </a:r>
              <a:r>
                <a:rPr lang="en-US" b="1" dirty="0" smtClean="0">
                  <a:latin typeface="Times New Roman" pitchFamily="18" charset="0"/>
                </a:rPr>
                <a:t>Manual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667000" y="5410200"/>
            <a:ext cx="3429000" cy="609600"/>
            <a:chOff x="2160" y="3216"/>
            <a:chExt cx="2160" cy="384"/>
          </a:xfrm>
        </p:grpSpPr>
        <p:sp>
          <p:nvSpPr>
            <p:cNvPr id="13352" name="AutoShape 7"/>
            <p:cNvSpPr>
              <a:spLocks noChangeArrowheads="1"/>
            </p:cNvSpPr>
            <p:nvPr/>
          </p:nvSpPr>
          <p:spPr bwMode="auto">
            <a:xfrm>
              <a:off x="2304" y="3216"/>
              <a:ext cx="2016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53" name="Text Box 8"/>
            <p:cNvSpPr txBox="1">
              <a:spLocks noChangeArrowheads="1"/>
            </p:cNvSpPr>
            <p:nvPr/>
          </p:nvSpPr>
          <p:spPr bwMode="auto">
            <a:xfrm>
              <a:off x="2160" y="3312"/>
              <a:ext cx="21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 smtClean="0">
                  <a:latin typeface="Times New Roman" pitchFamily="18" charset="0"/>
                </a:rPr>
                <a:t>Tables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311305" name="AutoShape 9"/>
          <p:cNvSpPr>
            <a:spLocks noChangeArrowheads="1"/>
          </p:cNvSpPr>
          <p:nvPr/>
        </p:nvSpPr>
        <p:spPr bwMode="auto">
          <a:xfrm>
            <a:off x="2895600" y="4038600"/>
            <a:ext cx="304800" cy="1524000"/>
          </a:xfrm>
          <a:prstGeom prst="cube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581400" y="4953000"/>
            <a:ext cx="1905000" cy="609600"/>
            <a:chOff x="2736" y="2928"/>
            <a:chExt cx="1200" cy="384"/>
          </a:xfrm>
        </p:grpSpPr>
        <p:sp>
          <p:nvSpPr>
            <p:cNvPr id="13350" name="AutoShape 11"/>
            <p:cNvSpPr>
              <a:spLocks noChangeArrowheads="1"/>
            </p:cNvSpPr>
            <p:nvPr/>
          </p:nvSpPr>
          <p:spPr bwMode="auto">
            <a:xfrm>
              <a:off x="2736" y="2928"/>
              <a:ext cx="1200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51" name="Text Box 12"/>
            <p:cNvSpPr txBox="1">
              <a:spLocks noChangeArrowheads="1"/>
            </p:cNvSpPr>
            <p:nvPr/>
          </p:nvSpPr>
          <p:spPr bwMode="auto">
            <a:xfrm>
              <a:off x="2928" y="3024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>
                  <a:latin typeface="Times New Roman" pitchFamily="18" charset="0"/>
                </a:rPr>
                <a:t>Policy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581400" y="4495800"/>
            <a:ext cx="1905000" cy="609600"/>
            <a:chOff x="2736" y="2640"/>
            <a:chExt cx="1200" cy="384"/>
          </a:xfrm>
        </p:grpSpPr>
        <p:sp>
          <p:nvSpPr>
            <p:cNvPr id="13348" name="AutoShape 14"/>
            <p:cNvSpPr>
              <a:spLocks noChangeArrowheads="1"/>
            </p:cNvSpPr>
            <p:nvPr/>
          </p:nvSpPr>
          <p:spPr bwMode="auto">
            <a:xfrm>
              <a:off x="2736" y="2640"/>
              <a:ext cx="1200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9" name="Text Box 15"/>
            <p:cNvSpPr txBox="1">
              <a:spLocks noChangeArrowheads="1"/>
            </p:cNvSpPr>
            <p:nvPr/>
          </p:nvSpPr>
          <p:spPr bwMode="auto">
            <a:xfrm>
              <a:off x="2784" y="2736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 err="1" smtClean="0">
                  <a:latin typeface="Times New Roman" pitchFamily="18" charset="0"/>
                </a:rPr>
                <a:t>Env</a:t>
              </a:r>
              <a:r>
                <a:rPr lang="en-US" b="1" dirty="0" smtClean="0">
                  <a:latin typeface="Times New Roman" pitchFamily="18" charset="0"/>
                </a:rPr>
                <a:t>. Aspects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581400" y="4038600"/>
            <a:ext cx="1905000" cy="609600"/>
            <a:chOff x="2736" y="2352"/>
            <a:chExt cx="1200" cy="384"/>
          </a:xfrm>
        </p:grpSpPr>
        <p:sp>
          <p:nvSpPr>
            <p:cNvPr id="13346" name="AutoShape 17"/>
            <p:cNvSpPr>
              <a:spLocks noChangeArrowheads="1"/>
            </p:cNvSpPr>
            <p:nvPr/>
          </p:nvSpPr>
          <p:spPr bwMode="auto">
            <a:xfrm>
              <a:off x="2736" y="2352"/>
              <a:ext cx="1200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7" name="Text Box 18"/>
            <p:cNvSpPr txBox="1">
              <a:spLocks noChangeArrowheads="1"/>
            </p:cNvSpPr>
            <p:nvPr/>
          </p:nvSpPr>
          <p:spPr bwMode="auto">
            <a:xfrm>
              <a:off x="2784" y="2448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 smtClean="0">
                  <a:latin typeface="Times New Roman" pitchFamily="18" charset="0"/>
                </a:rPr>
                <a:t>Obj. </a:t>
              </a:r>
              <a:r>
                <a:rPr lang="en-US" b="1" dirty="0">
                  <a:latin typeface="Times New Roman" pitchFamily="18" charset="0"/>
                </a:rPr>
                <a:t>&amp; </a:t>
              </a:r>
              <a:r>
                <a:rPr lang="en-US" b="1" dirty="0" smtClean="0">
                  <a:latin typeface="Times New Roman" pitchFamily="18" charset="0"/>
                </a:rPr>
                <a:t>Targets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2819400" y="2133600"/>
            <a:ext cx="1066800" cy="1600200"/>
            <a:chOff x="1536" y="1152"/>
            <a:chExt cx="672" cy="1008"/>
          </a:xfrm>
        </p:grpSpPr>
        <p:sp>
          <p:nvSpPr>
            <p:cNvPr id="13344" name="AutoShape 23"/>
            <p:cNvSpPr>
              <a:spLocks noChangeArrowheads="1"/>
            </p:cNvSpPr>
            <p:nvPr/>
          </p:nvSpPr>
          <p:spPr bwMode="auto">
            <a:xfrm>
              <a:off x="1536" y="1152"/>
              <a:ext cx="672" cy="1008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5" name="Text Box 24"/>
            <p:cNvSpPr txBox="1">
              <a:spLocks noChangeArrowheads="1"/>
            </p:cNvSpPr>
            <p:nvPr/>
          </p:nvSpPr>
          <p:spPr bwMode="auto">
            <a:xfrm rot="-5400000">
              <a:off x="1460" y="1612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 smtClean="0">
                  <a:latin typeface="Times New Roman" pitchFamily="18" charset="0"/>
                </a:rPr>
                <a:t>EOPs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3581400" y="2133600"/>
            <a:ext cx="1143000" cy="1600200"/>
            <a:chOff x="2304" y="1104"/>
            <a:chExt cx="720" cy="1008"/>
          </a:xfrm>
        </p:grpSpPr>
        <p:sp>
          <p:nvSpPr>
            <p:cNvPr id="13342" name="AutoShape 26"/>
            <p:cNvSpPr>
              <a:spLocks noChangeArrowheads="1"/>
            </p:cNvSpPr>
            <p:nvPr/>
          </p:nvSpPr>
          <p:spPr bwMode="auto">
            <a:xfrm>
              <a:off x="2304" y="1104"/>
              <a:ext cx="720" cy="1008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3" name="Text Box 27"/>
            <p:cNvSpPr txBox="1">
              <a:spLocks noChangeArrowheads="1"/>
            </p:cNvSpPr>
            <p:nvPr/>
          </p:nvSpPr>
          <p:spPr bwMode="auto">
            <a:xfrm rot="-5400000">
              <a:off x="2204" y="1588"/>
              <a:ext cx="7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>
                  <a:latin typeface="Times New Roman" pitchFamily="18" charset="0"/>
                </a:rPr>
                <a:t>Checklist</a:t>
              </a:r>
            </a:p>
          </p:txBody>
        </p:sp>
      </p:grpSp>
      <p:sp>
        <p:nvSpPr>
          <p:cNvPr id="311324" name="AutoShape 28"/>
          <p:cNvSpPr>
            <a:spLocks noChangeArrowheads="1"/>
          </p:cNvSpPr>
          <p:nvPr/>
        </p:nvSpPr>
        <p:spPr bwMode="auto">
          <a:xfrm>
            <a:off x="5715000" y="4038600"/>
            <a:ext cx="304800" cy="1524000"/>
          </a:xfrm>
          <a:prstGeom prst="cube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2895600" y="3581400"/>
            <a:ext cx="3124200" cy="609600"/>
            <a:chOff x="3312" y="2064"/>
            <a:chExt cx="1008" cy="384"/>
          </a:xfrm>
        </p:grpSpPr>
        <p:sp>
          <p:nvSpPr>
            <p:cNvPr id="13340" name="AutoShape 30"/>
            <p:cNvSpPr>
              <a:spLocks noChangeArrowheads="1"/>
            </p:cNvSpPr>
            <p:nvPr/>
          </p:nvSpPr>
          <p:spPr bwMode="auto">
            <a:xfrm>
              <a:off x="3312" y="2064"/>
              <a:ext cx="1008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41" name="Text Box 31"/>
            <p:cNvSpPr txBox="1">
              <a:spLocks noChangeArrowheads="1"/>
            </p:cNvSpPr>
            <p:nvPr/>
          </p:nvSpPr>
          <p:spPr bwMode="auto">
            <a:xfrm>
              <a:off x="3337" y="2160"/>
              <a:ext cx="91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 smtClean="0">
                  <a:latin typeface="Times New Roman" pitchFamily="18" charset="0"/>
                </a:rPr>
                <a:t>Emergency Response </a:t>
              </a:r>
              <a:r>
                <a:rPr lang="en-US" b="1" dirty="0">
                  <a:latin typeface="Times New Roman" pitchFamily="18" charset="0"/>
                </a:rPr>
                <a:t>Plan</a:t>
              </a:r>
            </a:p>
          </p:txBody>
        </p:sp>
      </p:grpSp>
      <p:grpSp>
        <p:nvGrpSpPr>
          <p:cNvPr id="10" name="Group 32"/>
          <p:cNvGrpSpPr>
            <a:grpSpLocks/>
          </p:cNvGrpSpPr>
          <p:nvPr/>
        </p:nvGrpSpPr>
        <p:grpSpPr bwMode="auto">
          <a:xfrm>
            <a:off x="4419600" y="3124200"/>
            <a:ext cx="1600200" cy="609600"/>
            <a:chOff x="3312" y="1776"/>
            <a:chExt cx="1008" cy="384"/>
          </a:xfrm>
        </p:grpSpPr>
        <p:sp>
          <p:nvSpPr>
            <p:cNvPr id="13338" name="AutoShape 33"/>
            <p:cNvSpPr>
              <a:spLocks noChangeArrowheads="1"/>
            </p:cNvSpPr>
            <p:nvPr/>
          </p:nvSpPr>
          <p:spPr bwMode="auto">
            <a:xfrm>
              <a:off x="3312" y="1776"/>
              <a:ext cx="1008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39" name="Text Box 34"/>
            <p:cNvSpPr txBox="1">
              <a:spLocks noChangeArrowheads="1"/>
            </p:cNvSpPr>
            <p:nvPr/>
          </p:nvSpPr>
          <p:spPr bwMode="auto">
            <a:xfrm>
              <a:off x="3312" y="1872"/>
              <a:ext cx="8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>
                  <a:latin typeface="Times New Roman" pitchFamily="18" charset="0"/>
                </a:rPr>
                <a:t>Supplements</a:t>
              </a:r>
            </a:p>
          </p:txBody>
        </p:sp>
      </p:grp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4419600" y="2133600"/>
            <a:ext cx="914400" cy="1143000"/>
            <a:chOff x="3312" y="1152"/>
            <a:chExt cx="576" cy="720"/>
          </a:xfrm>
        </p:grpSpPr>
        <p:sp>
          <p:nvSpPr>
            <p:cNvPr id="13336" name="AutoShape 36"/>
            <p:cNvSpPr>
              <a:spLocks noChangeArrowheads="1"/>
            </p:cNvSpPr>
            <p:nvPr/>
          </p:nvSpPr>
          <p:spPr bwMode="auto">
            <a:xfrm>
              <a:off x="3312" y="1152"/>
              <a:ext cx="576" cy="720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37" name="Text Box 37"/>
            <p:cNvSpPr txBox="1">
              <a:spLocks noChangeArrowheads="1"/>
            </p:cNvSpPr>
            <p:nvPr/>
          </p:nvSpPr>
          <p:spPr bwMode="auto">
            <a:xfrm rot="-5400000">
              <a:off x="3284" y="1467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b="1" dirty="0" smtClean="0">
                  <a:latin typeface="Times New Roman" pitchFamily="18" charset="0"/>
                </a:rPr>
                <a:t>EFPs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311334" name="AutoShape 38"/>
          <p:cNvSpPr>
            <a:spLocks noChangeArrowheads="1"/>
          </p:cNvSpPr>
          <p:nvPr/>
        </p:nvSpPr>
        <p:spPr bwMode="auto">
          <a:xfrm>
            <a:off x="5638800" y="2209800"/>
            <a:ext cx="304800" cy="1066800"/>
          </a:xfrm>
          <a:prstGeom prst="cube">
            <a:avLst>
              <a:gd name="adj" fmla="val 25000"/>
            </a:avLst>
          </a:prstGeom>
          <a:solidFill>
            <a:srgbClr val="FFFF66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2" name="Group 39"/>
          <p:cNvGrpSpPr>
            <a:grpSpLocks/>
          </p:cNvGrpSpPr>
          <p:nvPr/>
        </p:nvGrpSpPr>
        <p:grpSpPr bwMode="auto">
          <a:xfrm>
            <a:off x="2819400" y="1828800"/>
            <a:ext cx="3200400" cy="669925"/>
            <a:chOff x="2304" y="960"/>
            <a:chExt cx="2016" cy="422"/>
          </a:xfrm>
        </p:grpSpPr>
        <p:sp>
          <p:nvSpPr>
            <p:cNvPr id="13333" name="AutoShape 40"/>
            <p:cNvSpPr>
              <a:spLocks noChangeArrowheads="1"/>
            </p:cNvSpPr>
            <p:nvPr/>
          </p:nvSpPr>
          <p:spPr bwMode="auto">
            <a:xfrm>
              <a:off x="2304" y="960"/>
              <a:ext cx="2016" cy="384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34" name="Text Box 41"/>
            <p:cNvSpPr txBox="1">
              <a:spLocks noChangeArrowheads="1"/>
            </p:cNvSpPr>
            <p:nvPr/>
          </p:nvSpPr>
          <p:spPr bwMode="auto">
            <a:xfrm>
              <a:off x="2304" y="1056"/>
              <a:ext cx="100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dirty="0">
                  <a:latin typeface="Times New Roman" pitchFamily="18" charset="0"/>
                </a:rPr>
                <a:t>Performance Reporting</a:t>
              </a:r>
            </a:p>
          </p:txBody>
        </p:sp>
        <p:sp>
          <p:nvSpPr>
            <p:cNvPr id="13335" name="Text Box 42"/>
            <p:cNvSpPr txBox="1">
              <a:spLocks noChangeArrowheads="1"/>
            </p:cNvSpPr>
            <p:nvPr/>
          </p:nvSpPr>
          <p:spPr bwMode="auto">
            <a:xfrm>
              <a:off x="3216" y="1056"/>
              <a:ext cx="100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dirty="0">
                  <a:latin typeface="Times New Roman" pitchFamily="18" charset="0"/>
                </a:rPr>
                <a:t>Management Review</a:t>
              </a:r>
            </a:p>
          </p:txBody>
        </p:sp>
      </p:grpSp>
      <p:grpSp>
        <p:nvGrpSpPr>
          <p:cNvPr id="13" name="Group 43"/>
          <p:cNvGrpSpPr>
            <a:grpSpLocks/>
          </p:cNvGrpSpPr>
          <p:nvPr/>
        </p:nvGrpSpPr>
        <p:grpSpPr bwMode="auto">
          <a:xfrm>
            <a:off x="3733800" y="1295400"/>
            <a:ext cx="1524000" cy="685800"/>
            <a:chOff x="2784" y="624"/>
            <a:chExt cx="960" cy="432"/>
          </a:xfrm>
        </p:grpSpPr>
        <p:sp>
          <p:nvSpPr>
            <p:cNvPr id="13331" name="AutoShape 44"/>
            <p:cNvSpPr>
              <a:spLocks noChangeArrowheads="1"/>
            </p:cNvSpPr>
            <p:nvPr/>
          </p:nvSpPr>
          <p:spPr bwMode="auto">
            <a:xfrm>
              <a:off x="2880" y="624"/>
              <a:ext cx="864" cy="432"/>
            </a:xfrm>
            <a:prstGeom prst="cube">
              <a:avLst>
                <a:gd name="adj" fmla="val 25000"/>
              </a:avLst>
            </a:prstGeom>
            <a:solidFill>
              <a:srgbClr val="FFFF66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3332" name="Text Box 45"/>
            <p:cNvSpPr txBox="1">
              <a:spLocks noChangeArrowheads="1"/>
            </p:cNvSpPr>
            <p:nvPr/>
          </p:nvSpPr>
          <p:spPr bwMode="auto">
            <a:xfrm>
              <a:off x="2784" y="720"/>
              <a:ext cx="960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400" b="1" dirty="0">
                  <a:latin typeface="Times New Roman" pitchFamily="18" charset="0"/>
                </a:rPr>
                <a:t>Continual Improvement</a:t>
              </a:r>
            </a:p>
          </p:txBody>
        </p:sp>
      </p:grpSp>
      <p:sp>
        <p:nvSpPr>
          <p:cNvPr id="13330" name="Footer Placeholder 42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3850"/>
          </a:xfrm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1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1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1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1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5" grpId="0" animBg="1"/>
      <p:bldP spid="311324" grpId="0" animBg="1"/>
      <p:bldP spid="3113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Section #2:  The EMS Cycle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solidFill>
            <a:srgbClr val="FFFFCC"/>
          </a:solidFill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endParaRPr lang="en-US" b="1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PLAN – Policy, Environmental Aspects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DO – Operational controls, training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CHECK – Monitoring, Inspection, Audits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RESPOND – Incident and Action Plan Tracking</a:t>
            </a:r>
          </a:p>
          <a:p>
            <a:pPr eaLnBrk="1" hangingPunct="1"/>
            <a:endParaRPr lang="en-US" b="1" dirty="0" smtClean="0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mtClean="0"/>
              <a:t>Plan-Do-Check-Respond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EMS is based on a “continual improvement” loop:</a:t>
            </a:r>
          </a:p>
        </p:txBody>
      </p:sp>
      <p:pic>
        <p:nvPicPr>
          <p:cNvPr id="88068" name="Picture 4" descr="DD0075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819400"/>
            <a:ext cx="4953000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3886200" y="3429000"/>
            <a:ext cx="852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3300"/>
                </a:solidFill>
                <a:latin typeface="Comic Sans MS" pitchFamily="66" charset="0"/>
              </a:rPr>
              <a:t>Plan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5638800" y="3581400"/>
            <a:ext cx="8382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Comic Sans MS" pitchFamily="66" charset="0"/>
              </a:rPr>
              <a:t>Do</a:t>
            </a:r>
            <a:endParaRPr lang="en-US" sz="2800" b="1" dirty="0">
              <a:latin typeface="Comic Sans MS" pitchFamily="66" charset="0"/>
            </a:endParaRP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1752600" y="3810000"/>
            <a:ext cx="1576388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Check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3962400" y="5638800"/>
            <a:ext cx="17018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Respond</a:t>
            </a:r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6858000" y="4953000"/>
            <a:ext cx="1296988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Comic Sans MS" pitchFamily="66" charset="0"/>
              </a:rPr>
              <a:t>etc…</a:t>
            </a:r>
          </a:p>
        </p:txBody>
      </p:sp>
      <p:sp>
        <p:nvSpPr>
          <p:cNvPr id="15370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9" grpId="0" autoUpdateAnimBg="0"/>
      <p:bldP spid="88070" grpId="0" autoUpdateAnimBg="0"/>
      <p:bldP spid="88071" grpId="0" autoUpdateAnimBg="0"/>
      <p:bldP spid="88072" grpId="0" autoUpdateAnimBg="0"/>
      <p:bldP spid="8807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z="2400" smtClean="0"/>
              <a:t> </a:t>
            </a:r>
            <a:r>
              <a:rPr lang="en-US" smtClean="0"/>
              <a:t>1. The PLAN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772400" cy="4114800"/>
          </a:xfrm>
        </p:spPr>
        <p:txBody>
          <a:bodyPr/>
          <a:lstStyle/>
          <a:p>
            <a:pPr eaLnBrk="1" hangingPunct="1"/>
            <a:r>
              <a:rPr lang="en-US" b="1" dirty="0" smtClean="0"/>
              <a:t>EMS Policy</a:t>
            </a:r>
          </a:p>
          <a:p>
            <a:pPr lvl="1" eaLnBrk="1" hangingPunct="1"/>
            <a:r>
              <a:rPr lang="en-US" dirty="0" smtClean="0"/>
              <a:t>States the guiding principles of our EMS</a:t>
            </a:r>
          </a:p>
          <a:p>
            <a:pPr lvl="1" eaLnBrk="1" hangingPunct="1"/>
            <a:r>
              <a:rPr lang="en-US" dirty="0" smtClean="0"/>
              <a:t>Commits to:</a:t>
            </a:r>
          </a:p>
          <a:p>
            <a:pPr lvl="2" eaLnBrk="1" hangingPunct="1"/>
            <a:r>
              <a:rPr lang="en-US" sz="2000" dirty="0" smtClean="0"/>
              <a:t>Meeting all laws and other requirements to which we subscribe</a:t>
            </a:r>
          </a:p>
          <a:p>
            <a:pPr lvl="2" eaLnBrk="1" hangingPunct="1"/>
            <a:r>
              <a:rPr lang="en-US" sz="2000" dirty="0" smtClean="0"/>
              <a:t>Strive for excellence in forest management, continually improving</a:t>
            </a:r>
          </a:p>
          <a:p>
            <a:pPr lvl="2" eaLnBrk="1" hangingPunct="1"/>
            <a:r>
              <a:rPr lang="en-US" sz="2000" dirty="0" smtClean="0"/>
              <a:t>Preventing pollution</a:t>
            </a:r>
          </a:p>
          <a:p>
            <a:pPr lvl="2" eaLnBrk="1" hangingPunct="1"/>
            <a:r>
              <a:rPr lang="en-US" sz="2000" dirty="0" smtClean="0"/>
              <a:t>Monitoring and evaluating key BCTS forestry operations</a:t>
            </a:r>
          </a:p>
          <a:p>
            <a:pPr lvl="2" eaLnBrk="1" hangingPunct="1"/>
            <a:r>
              <a:rPr lang="en-US" sz="2000" dirty="0" smtClean="0"/>
              <a:t>Communicating to staff and the public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z="2400" smtClean="0"/>
              <a:t> </a:t>
            </a:r>
            <a:r>
              <a:rPr lang="en-US" smtClean="0"/>
              <a:t>1. The PLAN 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Environmental Aspects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	“</a:t>
            </a:r>
            <a:r>
              <a:rPr lang="en-US" sz="2800" i="1" dirty="0" smtClean="0"/>
              <a:t>An element of an organization’s activities that can interact with the environment</a:t>
            </a:r>
            <a:r>
              <a:rPr lang="en-US" sz="2800" dirty="0" smtClean="0"/>
              <a:t>”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en-US" sz="2800" dirty="0" smtClean="0"/>
              <a:t>	</a:t>
            </a:r>
            <a:r>
              <a:rPr lang="en-US" sz="2800" u="sng" dirty="0" smtClean="0"/>
              <a:t>Significant environmental aspects</a:t>
            </a:r>
            <a:r>
              <a:rPr lang="en-US" sz="2800" dirty="0" smtClean="0"/>
              <a:t> have a higher risk of negatively impacting natural resources and the environment</a:t>
            </a:r>
          </a:p>
          <a:p>
            <a:pPr marL="990600" lvl="1" indent="-533400" eaLnBrk="1" hangingPunct="1">
              <a:buNone/>
            </a:pPr>
            <a:r>
              <a:rPr lang="en-US" dirty="0" smtClean="0">
                <a:cs typeface="Arial" charset="0"/>
              </a:rPr>
              <a:t>Examples can include:</a:t>
            </a:r>
          </a:p>
          <a:p>
            <a:pPr marL="971550" lvl="1" indent="-457200" eaLnBrk="1" hangingPunct="1">
              <a:buFontTx/>
              <a:buAutoNum type="arabicPeriod"/>
            </a:pPr>
            <a:r>
              <a:rPr lang="en-US" sz="2000" dirty="0" smtClean="0"/>
              <a:t>Fuel Handling (refueling, servicing, storage, transport) Spillage of: Chemical products</a:t>
            </a:r>
          </a:p>
          <a:p>
            <a:pPr marL="971550" lvl="1" indent="-457200" eaLnBrk="1" hangingPunct="1">
              <a:buFontTx/>
              <a:buAutoNum type="arabicPeriod"/>
            </a:pPr>
            <a:r>
              <a:rPr lang="en-CA" sz="2000" dirty="0" smtClean="0"/>
              <a:t>Construction/rehabilitation of trails within harvest areas (</a:t>
            </a:r>
            <a:r>
              <a:rPr lang="en-CA" sz="2000" dirty="0" err="1" smtClean="0"/>
              <a:t>Backspar</a:t>
            </a:r>
            <a:r>
              <a:rPr lang="en-CA" sz="2000" dirty="0" smtClean="0"/>
              <a:t> and hoe forwarding, etc.)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spcBef>
                <a:spcPct val="70000"/>
              </a:spcBef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spcBef>
                <a:spcPct val="70000"/>
              </a:spcBef>
              <a:buFontTx/>
              <a:buNone/>
            </a:pPr>
            <a:r>
              <a:rPr lang="en-US" sz="2800" dirty="0" smtClean="0"/>
              <a:t>		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  <p:sp>
        <p:nvSpPr>
          <p:cNvPr id="17417" name="Footer Placeholder 8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 </a:t>
            </a:r>
            <a:br>
              <a:rPr lang="en-US" sz="2400" smtClean="0"/>
            </a:br>
            <a:r>
              <a:rPr lang="en-US" smtClean="0"/>
              <a:t>2. DO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Implement “Operational Controls” to manage significant environmental aspects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Environmental Field Procedures (EFPs)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Environmental Operating Procedures(EOPs)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 smtClean="0"/>
              <a:t>Preworks</a:t>
            </a:r>
            <a:r>
              <a:rPr lang="en-US" dirty="0" smtClean="0"/>
              <a:t> for all LPCs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Monitoring and inspecting of activities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Environmental emergency response plans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Must know the requirements for the tasks you are doing</a:t>
            </a:r>
          </a:p>
        </p:txBody>
      </p:sp>
      <p:sp>
        <p:nvSpPr>
          <p:cNvPr id="1946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5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467600" cy="1371600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2. DO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752600"/>
            <a:ext cx="4038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u="sng" dirty="0" smtClean="0">
                <a:cs typeface="Arial" charset="0"/>
              </a:rPr>
              <a:t>Checklists: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CHK-001 Consulting Services  Pre-work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CHK-002 Access  Pre-work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CHK-003 Harvesting Pre-work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CHK-004 Silviculture Pre-work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CHK-005 Consulting Services  Inspection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CHK-006 Access Inspection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CHK-007 Harvesting Inspection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CHK-008  Silviculture Inspection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CHK-009 Incident Report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CHK-010 Test-Drill Report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cs typeface="Arial" charset="0"/>
              </a:rPr>
              <a:t>CHK-011 LPC Self-Inspection Report</a:t>
            </a:r>
          </a:p>
        </p:txBody>
      </p:sp>
      <p:sp>
        <p:nvSpPr>
          <p:cNvPr id="272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752600"/>
            <a:ext cx="3732213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u="sng" dirty="0" smtClean="0">
                <a:cs typeface="Arial" charset="0"/>
              </a:rPr>
              <a:t>EFPs (LPCs and BCTS staff)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1 - General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2 - Project Supervision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3 – Development and Planning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4 – Roads, Bridges, and Culverts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5 - Harvesting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6 – Fuel Handling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7 – Dryland Sort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8 – Marine Log Handling Facilities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800" b="1" u="sng" dirty="0" smtClean="0">
              <a:cs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b="1" u="sng" dirty="0" smtClean="0">
                <a:cs typeface="Arial" charset="0"/>
              </a:rPr>
              <a:t>EOPs (BCTS staff &amp; LWCP)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1 – Planning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2 – LP Operations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3 - BCTS Projects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4 - LWCP Planning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5 - LWCP Operations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cs typeface="Arial" charset="0"/>
              </a:rPr>
              <a:t>6 - Incident Reports</a:t>
            </a:r>
            <a:endParaRPr lang="en-US" sz="1800" dirty="0" smtClean="0"/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2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7" grpId="0" autoUpdateAnimBg="0"/>
      <p:bldP spid="27238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Review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2. DO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2087563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Must be trained for the tasks you are doing</a:t>
            </a:r>
          </a:p>
          <a:p>
            <a:pPr eaLnBrk="1" hangingPunct="1"/>
            <a:r>
              <a:rPr lang="en-US" smtClean="0"/>
              <a:t>Training requirements are identified in the </a:t>
            </a:r>
            <a:r>
              <a:rPr lang="en-US" i="1" smtClean="0"/>
              <a:t>Training Matrix </a:t>
            </a:r>
            <a:r>
              <a:rPr lang="en-US" smtClean="0"/>
              <a:t>provided at the BCTS Prework</a:t>
            </a:r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2400" smtClean="0"/>
              <a:t>EMS Review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3. CHECK </a:t>
            </a:r>
          </a:p>
        </p:txBody>
      </p:sp>
      <p:graphicFrame>
        <p:nvGraphicFramePr>
          <p:cNvPr id="232451" name="Group 3"/>
          <p:cNvGraphicFramePr>
            <a:graphicFrameLocks noGrp="1"/>
          </p:cNvGraphicFramePr>
          <p:nvPr>
            <p:ph type="tbl" idx="1"/>
          </p:nvPr>
        </p:nvGraphicFramePr>
        <p:xfrm>
          <a:off x="685800" y="1905000"/>
          <a:ext cx="7772400" cy="4251960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 of Checking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Who is checking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Monitoring (Supervision)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LPC, BCTS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Inspections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LPC, BCTS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Performance Reports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Internal Audits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/ Internal Audit Contractor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External Audits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Registrar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5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2400" smtClean="0"/>
              <a:t>EMS Review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>3. CHECK </a:t>
            </a:r>
          </a:p>
        </p:txBody>
      </p:sp>
      <p:graphicFrame>
        <p:nvGraphicFramePr>
          <p:cNvPr id="233475" name="Group 3"/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772400" cy="3977640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Things to Check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Who is checking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Conformance to the project plan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LPC, BCTS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Conformance to EMS requirements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LPC, BCTS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Compliance with legal and other requirements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LPC, BCTS, C&amp;E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Progress towards EMS objectives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7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153400" cy="609600"/>
          </a:xfrm>
          <a:noFill/>
        </p:spPr>
        <p:txBody>
          <a:bodyPr/>
          <a:lstStyle/>
          <a:p>
            <a:pPr eaLnBrk="1" hangingPunct="1"/>
            <a:r>
              <a:rPr lang="en-US" sz="2400" dirty="0" smtClean="0"/>
              <a:t>EMS Review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Checking the Progress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458200" cy="4419600"/>
          </a:xfrm>
        </p:spPr>
        <p:txBody>
          <a:bodyPr/>
          <a:lstStyle/>
          <a:p>
            <a:pPr eaLnBrk="1" hangingPunct="1"/>
            <a:r>
              <a:rPr lang="en-US" sz="2800" u="sng" smtClean="0"/>
              <a:t>The BCTS staff approach</a:t>
            </a:r>
          </a:p>
          <a:p>
            <a:pPr lvl="1" eaLnBrk="1" hangingPunct="1"/>
            <a:r>
              <a:rPr lang="en-US" sz="2400" smtClean="0"/>
              <a:t>Monitoring </a:t>
            </a:r>
          </a:p>
          <a:p>
            <a:pPr lvl="2" eaLnBrk="1" hangingPunct="1"/>
            <a:r>
              <a:rPr lang="en-US" sz="2000" smtClean="0"/>
              <a:t>Informal visits to the worksite to focus on key risk issues</a:t>
            </a:r>
          </a:p>
          <a:p>
            <a:pPr lvl="2" eaLnBrk="1" hangingPunct="1"/>
            <a:r>
              <a:rPr lang="en-US" sz="2000" smtClean="0"/>
              <a:t>May or may not be documented using BCTS checklists.</a:t>
            </a:r>
          </a:p>
          <a:p>
            <a:pPr lvl="1" eaLnBrk="1" hangingPunct="1"/>
            <a:r>
              <a:rPr lang="en-US" sz="2400" smtClean="0"/>
              <a:t>Inspections</a:t>
            </a:r>
          </a:p>
          <a:p>
            <a:pPr lvl="2" eaLnBrk="1" hangingPunct="1"/>
            <a:r>
              <a:rPr lang="en-US" sz="2000" smtClean="0"/>
              <a:t>Formal visits to conduct thorough worksite assessments</a:t>
            </a:r>
          </a:p>
          <a:p>
            <a:pPr lvl="2" eaLnBrk="1" hangingPunct="1"/>
            <a:r>
              <a:rPr lang="en-US" sz="2000" smtClean="0"/>
              <a:t>Purpose:  to identify deficiencies and trends, to collect data </a:t>
            </a:r>
          </a:p>
          <a:p>
            <a:pPr lvl="2" eaLnBrk="1" hangingPunct="1"/>
            <a:r>
              <a:rPr lang="en-US" sz="2000" smtClean="0"/>
              <a:t>Frequency:  as determined by the Risk Ranking</a:t>
            </a:r>
          </a:p>
          <a:p>
            <a:pPr lvl="1" eaLnBrk="1" hangingPunct="1"/>
            <a:r>
              <a:rPr lang="en-US" sz="2400" smtClean="0"/>
              <a:t>Primary benefits of Inspections – identifying deficiencies and trends, initiating corrective action, ensuring follow up</a:t>
            </a:r>
          </a:p>
        </p:txBody>
      </p:sp>
      <p:sp>
        <p:nvSpPr>
          <p:cNvPr id="2458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5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5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5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5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5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5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5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5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5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985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EMS Review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/>
              <a:t>Checking the Progress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382000" cy="43576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u="sng" dirty="0" smtClean="0"/>
              <a:t>The LPC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Supervising (similar to monitoring by BCTS)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Continual on-site checking of work progress, conformance to operational and EMS requirements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May be documented in diaries or on forms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Inspections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Formal worksite assessments by the field supervisor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Purpose:  to identify deficiencies and trends within the workplace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Frequency: as determined at the BCTS Prework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Type of Inspections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Operational and EMS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  <p:sp>
        <p:nvSpPr>
          <p:cNvPr id="2560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985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EMS Review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/>
              <a:t>Required Records for LPC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058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Prework Records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Indicating points of discussion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Date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Inspection Records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Verify worksite requirements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Date and name of Inspector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Training Records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Names of workers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Type and date of training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Incident Records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Spills over 25 liters, Fires, Erosion events, Non-compliances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At least the Incident details must be completed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Test/Drill Records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Environmental Emergency Response Plan</a:t>
            </a:r>
          </a:p>
        </p:txBody>
      </p:sp>
      <p:sp>
        <p:nvSpPr>
          <p:cNvPr id="2662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467600" cy="1006475"/>
          </a:xfrm>
          <a:noFill/>
        </p:spPr>
        <p:txBody>
          <a:bodyPr/>
          <a:lstStyle/>
          <a:p>
            <a:pPr eaLnBrk="1" hangingPunct="1"/>
            <a:r>
              <a:rPr lang="en-US" sz="2400" dirty="0" smtClean="0"/>
              <a:t>EMS Review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4. RESPOND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57688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Action Plans are written during inspections – </a:t>
            </a:r>
            <a:r>
              <a:rPr lang="en-US" sz="2800" u="sng" dirty="0" smtClean="0"/>
              <a:t>who</a:t>
            </a:r>
            <a:r>
              <a:rPr lang="en-US" sz="2800" dirty="0" smtClean="0"/>
              <a:t> is to do </a:t>
            </a:r>
            <a:r>
              <a:rPr lang="en-US" sz="2800" u="sng" dirty="0" smtClean="0"/>
              <a:t>what</a:t>
            </a:r>
            <a:r>
              <a:rPr lang="en-US" sz="2800" dirty="0" smtClean="0"/>
              <a:t>, by </a:t>
            </a:r>
            <a:r>
              <a:rPr lang="en-US" sz="2800" u="sng" dirty="0" smtClean="0"/>
              <a:t>when</a:t>
            </a:r>
          </a:p>
          <a:p>
            <a:pPr eaLnBrk="1" hangingPunct="1"/>
            <a:r>
              <a:rPr lang="en-US" sz="2800" dirty="0" smtClean="0"/>
              <a:t>EMS modifications / improvements will be assigned as Action Plans or in annual reviews</a:t>
            </a:r>
          </a:p>
          <a:p>
            <a:pPr eaLnBrk="1" hangingPunct="1"/>
            <a:r>
              <a:rPr lang="en-US" sz="2800" dirty="0" smtClean="0"/>
              <a:t>Issues will be investigated and Action Plans assigned to address root causes</a:t>
            </a:r>
          </a:p>
          <a:p>
            <a:pPr eaLnBrk="1" hangingPunct="1"/>
            <a:r>
              <a:rPr lang="en-US" sz="2800" dirty="0" smtClean="0"/>
              <a:t>All actions will be assigned, tracked &amp; followed up</a:t>
            </a:r>
            <a:endParaRPr lang="en-US" sz="2400" dirty="0" smtClean="0"/>
          </a:p>
        </p:txBody>
      </p:sp>
      <p:sp>
        <p:nvSpPr>
          <p:cNvPr id="2765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64538" cy="8985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EMS Review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/>
              <a:t>Respond – Corrective Action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4582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u="sng" dirty="0" smtClean="0"/>
              <a:t>The BCTS Approach</a:t>
            </a:r>
          </a:p>
          <a:p>
            <a:pPr lvl="1" eaLnBrk="1" hangingPunct="1"/>
            <a:r>
              <a:rPr lang="en-US" sz="2400" dirty="0" smtClean="0"/>
              <a:t>If deficiencies or trends are noted during monitoring visits or formal inspections, corrective action will be initiated through: </a:t>
            </a:r>
          </a:p>
          <a:p>
            <a:pPr lvl="2" eaLnBrk="1" hangingPunct="1"/>
            <a:r>
              <a:rPr lang="en-US" sz="2000" dirty="0" smtClean="0"/>
              <a:t>Documentation on the Inspection Forms</a:t>
            </a:r>
          </a:p>
          <a:p>
            <a:pPr lvl="2" eaLnBrk="1" hangingPunct="1"/>
            <a:r>
              <a:rPr lang="en-US" sz="2000" dirty="0" smtClean="0"/>
              <a:t>Documentation on the Incident Report Forms</a:t>
            </a:r>
          </a:p>
          <a:p>
            <a:pPr lvl="2" eaLnBrk="1" hangingPunct="1"/>
            <a:r>
              <a:rPr lang="en-US" sz="2000" dirty="0" smtClean="0"/>
              <a:t>Documentation on Notices to Comply</a:t>
            </a:r>
          </a:p>
          <a:p>
            <a:pPr lvl="2" eaLnBrk="1" hangingPunct="1"/>
            <a:r>
              <a:rPr lang="en-US" sz="2000" dirty="0" smtClean="0"/>
              <a:t>Issue Tracking System entries (ITS)</a:t>
            </a:r>
          </a:p>
          <a:p>
            <a:pPr lvl="1" eaLnBrk="1" hangingPunct="1"/>
            <a:r>
              <a:rPr lang="en-US" sz="2400" dirty="0" smtClean="0"/>
              <a:t>If deficiencies or trends are noted during </a:t>
            </a:r>
            <a:r>
              <a:rPr lang="en-US" sz="2400" u="sng" dirty="0" smtClean="0"/>
              <a:t>Audits</a:t>
            </a:r>
            <a:r>
              <a:rPr lang="en-US" sz="2400" dirty="0" smtClean="0"/>
              <a:t>, corrective action will be initiated through </a:t>
            </a:r>
            <a:r>
              <a:rPr lang="en-US" sz="2400" i="1" dirty="0" smtClean="0"/>
              <a:t>Audit Action Plans</a:t>
            </a:r>
            <a:endParaRPr lang="en-US" sz="2400" dirty="0" smtClean="0"/>
          </a:p>
          <a:p>
            <a:pPr lvl="1" eaLnBrk="1" hangingPunct="1">
              <a:buFontTx/>
              <a:buNone/>
            </a:pPr>
            <a:endParaRPr lang="en-US" sz="2400" dirty="0" smtClean="0"/>
          </a:p>
        </p:txBody>
      </p:sp>
      <p:sp>
        <p:nvSpPr>
          <p:cNvPr id="2867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EMS Review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/>
              <a:t>Respond – Corrective Action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/>
            <a:r>
              <a:rPr lang="en-US" sz="2800" b="1" u="sng" dirty="0" smtClean="0"/>
              <a:t>The LPC Approach</a:t>
            </a:r>
          </a:p>
          <a:p>
            <a:pPr lvl="1" eaLnBrk="1" hangingPunct="1"/>
            <a:r>
              <a:rPr lang="en-US" sz="2400" dirty="0" smtClean="0"/>
              <a:t>Deficiencies or trends noted during routine supervision or formal inspections should be followed up ASAP with corrective action</a:t>
            </a:r>
          </a:p>
          <a:p>
            <a:pPr lvl="2" eaLnBrk="1" hangingPunct="1"/>
            <a:r>
              <a:rPr lang="en-US" sz="2000" dirty="0" smtClean="0"/>
              <a:t>Immediate Action (i.e. cleaning up the spill)</a:t>
            </a:r>
          </a:p>
          <a:p>
            <a:pPr lvl="2" eaLnBrk="1" hangingPunct="1"/>
            <a:r>
              <a:rPr lang="en-US" sz="2000" dirty="0" smtClean="0"/>
              <a:t>Preventative Action (i.e. further training or change to work procedures)</a:t>
            </a:r>
          </a:p>
          <a:p>
            <a:pPr lvl="1" eaLnBrk="1" hangingPunct="1"/>
            <a:r>
              <a:rPr lang="en-US" sz="2400" dirty="0" smtClean="0"/>
              <a:t>If noted during inspections, corrective action should be noted on form along with the date when corrected</a:t>
            </a:r>
          </a:p>
        </p:txBody>
      </p:sp>
      <p:sp>
        <p:nvSpPr>
          <p:cNvPr id="2970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Section #3:  Document Detail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solidFill>
            <a:srgbClr val="FFFFCC"/>
          </a:solidFill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b="1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EMS Manual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Environmental Emergency Response Plan (eERP)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Environmental Operating Procedures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Checklists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Environmental Field Procedures</a:t>
            </a:r>
          </a:p>
          <a:p>
            <a:pPr eaLnBrk="1" hangingPunct="1">
              <a:buFont typeface="Wingdings" pitchFamily="2" charset="2"/>
              <a:buChar char="v"/>
            </a:pPr>
            <a:endParaRPr lang="en-US" b="1" dirty="0" smtClean="0"/>
          </a:p>
          <a:p>
            <a:pPr eaLnBrk="1" hangingPunct="1"/>
            <a:endParaRPr lang="en-US" b="1" dirty="0" smtClean="0"/>
          </a:p>
        </p:txBody>
      </p:sp>
      <p:sp>
        <p:nvSpPr>
          <p:cNvPr id="3072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8013"/>
          </a:xfrm>
          <a:noFill/>
        </p:spPr>
        <p:txBody>
          <a:bodyPr/>
          <a:lstStyle/>
          <a:p>
            <a:pPr eaLnBrk="1" hangingPunct="1"/>
            <a:r>
              <a:rPr lang="en-US" sz="2400" dirty="0" smtClean="0"/>
              <a:t>EMS Document Detail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EMS Manual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Consistent with ISO 14001 elements, from Policy to Management Review</a:t>
            </a:r>
          </a:p>
          <a:p>
            <a:pPr eaLnBrk="1" hangingPunct="1"/>
            <a:r>
              <a:rPr lang="en-US" sz="2800" dirty="0" smtClean="0"/>
              <a:t>Describes EMS roles and responsibilities </a:t>
            </a:r>
          </a:p>
          <a:p>
            <a:pPr eaLnBrk="1" hangingPunct="1"/>
            <a:r>
              <a:rPr lang="en-US" sz="2800" dirty="0" smtClean="0"/>
              <a:t>For BCTS staff and LPCs:</a:t>
            </a:r>
          </a:p>
          <a:p>
            <a:pPr lvl="1" eaLnBrk="1" hangingPunct="1"/>
            <a:r>
              <a:rPr lang="en-US" sz="2400" dirty="0" smtClean="0"/>
              <a:t>Be trained in and follow relevant procedures (EOPs, EFPs, </a:t>
            </a:r>
            <a:r>
              <a:rPr lang="en-US" sz="2400" dirty="0" err="1" smtClean="0"/>
              <a:t>eERPs</a:t>
            </a:r>
            <a:r>
              <a:rPr lang="en-US" sz="2400" dirty="0" smtClean="0"/>
              <a:t>, etc.)</a:t>
            </a:r>
          </a:p>
          <a:p>
            <a:pPr lvl="1" eaLnBrk="1" hangingPunct="1"/>
            <a:r>
              <a:rPr lang="en-US" sz="2400" dirty="0" smtClean="0"/>
              <a:t>Communicate requirements, communicate problems</a:t>
            </a:r>
          </a:p>
        </p:txBody>
      </p:sp>
      <p:sp>
        <p:nvSpPr>
          <p:cNvPr id="3174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EMS Document Detail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>EMS Manual – Chapter 1-6</a:t>
            </a:r>
          </a:p>
        </p:txBody>
      </p:sp>
      <p:graphicFrame>
        <p:nvGraphicFramePr>
          <p:cNvPr id="237688" name="Group 120"/>
          <p:cNvGraphicFramePr>
            <a:graphicFrameLocks noGrp="1"/>
          </p:cNvGraphicFramePr>
          <p:nvPr>
            <p:ph type="tbl" idx="1"/>
          </p:nvPr>
        </p:nvGraphicFramePr>
        <p:xfrm>
          <a:off x="381000" y="1981200"/>
          <a:ext cx="8382000" cy="4187952"/>
        </p:xfrm>
        <a:graphic>
          <a:graphicData uri="http://schemas.openxmlformats.org/drawingml/2006/table">
            <a:tbl>
              <a:tblPr/>
              <a:tblGrid>
                <a:gridCol w="903288"/>
                <a:gridCol w="3211512"/>
                <a:gridCol w="42672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Introduction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the scope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Planning, Harvest, Roads, Silviculture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Overview of ISO 14001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ISO 14001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Introduces the ISO/EMS cycle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Environmental and SFM Policies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policy components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overall goals, available to public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Environmental Aspects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aspect development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Risk based approach, review annually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Legal &amp; Other Requirements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applicable legislation to BA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Maintain access, “other requirements”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Objectives, Targets and Programs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method &amp; responsibility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What’s considered, Who develops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0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EMS Manual – Chapter 7-11</a:t>
            </a:r>
          </a:p>
        </p:txBody>
      </p:sp>
      <p:graphicFrame>
        <p:nvGraphicFramePr>
          <p:cNvPr id="239652" name="Group 36"/>
          <p:cNvGraphicFramePr>
            <a:graphicFrameLocks noGrp="1"/>
          </p:cNvGraphicFramePr>
          <p:nvPr>
            <p:ph type="tbl" idx="1"/>
          </p:nvPr>
        </p:nvGraphicFramePr>
        <p:xfrm>
          <a:off x="381000" y="1905000"/>
          <a:ext cx="8382000" cy="3532632"/>
        </p:xfrm>
        <a:graphic>
          <a:graphicData uri="http://schemas.openxmlformats.org/drawingml/2006/table">
            <a:tbl>
              <a:tblPr/>
              <a:tblGrid>
                <a:gridCol w="903288"/>
                <a:gridCol w="3211512"/>
                <a:gridCol w="42672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Structure &amp; Responsibility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Provides overview of Who &amp; What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Organization charts, table of roles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8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Training, Awareness &amp; Competence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requirements &amp; method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Training matrix,  who trains,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Communication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communication process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Internal methods, External methods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Document Control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creation &amp; maintenance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Who develops/maintains, obsolete docs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Operational Control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Provides a List of controls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Development &amp; Maintenance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2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EMS Manual – Chapter 12 - 18</a:t>
            </a:r>
          </a:p>
        </p:txBody>
      </p:sp>
      <p:graphicFrame>
        <p:nvGraphicFramePr>
          <p:cNvPr id="240679" name="Group 39"/>
          <p:cNvGraphicFramePr>
            <a:graphicFrameLocks noGrp="1"/>
          </p:cNvGraphicFramePr>
          <p:nvPr>
            <p:ph type="tbl" idx="1"/>
          </p:nvPr>
        </p:nvGraphicFramePr>
        <p:xfrm>
          <a:off x="304800" y="1676400"/>
          <a:ext cx="8534400" cy="4486656"/>
        </p:xfrm>
        <a:graphic>
          <a:graphicData uri="http://schemas.openxmlformats.org/drawingml/2006/table">
            <a:tbl>
              <a:tblPr/>
              <a:tblGrid>
                <a:gridCol w="919163"/>
                <a:gridCol w="3192462"/>
                <a:gridCol w="4422775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Emergency Preparedness and Response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emergency components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eERP; development &amp; maintenance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Monitoring &amp; Measuring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monitoring methods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Conformance, compliance, inspections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Non-Conformance and Corrective/Preventative 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reporting &amp; tracking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Incident reports, tracking &amp; follow 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Records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record maintenance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What is kept, method  &amp; duration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Audit Program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protocol, scope, &amp; method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Internal audits, timing, action plans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Management Review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Defines scope and review process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Performance reports, responsibilities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4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EMS Document Detail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3600" dirty="0" smtClean="0"/>
              <a:t>Environmental Emergency Response Plan (eERP)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dirty="0" smtClean="0"/>
              <a:t>Addresses 3 types of environmental emergency: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Fire, spill, landslide / major erosion event</a:t>
            </a:r>
          </a:p>
          <a:p>
            <a:pPr marL="514350" indent="-51435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dirty="0" smtClean="0"/>
              <a:t>Provides: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Preparedness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Response procedures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Contact information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en-US" dirty="0" smtClean="0"/>
              <a:t>Complete eERP to be maintained on site </a:t>
            </a:r>
          </a:p>
          <a:p>
            <a:pPr lvl="1" eaLnBrk="1" hangingPunct="1"/>
            <a:r>
              <a:rPr lang="en-US" sz="2000" dirty="0" smtClean="0"/>
              <a:t>On-site supervisors and all </a:t>
            </a:r>
            <a:r>
              <a:rPr lang="en-US" sz="2000" smtClean="0"/>
              <a:t>workers must </a:t>
            </a:r>
            <a:r>
              <a:rPr lang="en-US" sz="2000" dirty="0" smtClean="0"/>
              <a:t>know eERP location and be familiar with their roles and responsibilities </a:t>
            </a:r>
          </a:p>
        </p:txBody>
      </p:sp>
      <p:sp>
        <p:nvSpPr>
          <p:cNvPr id="3584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64538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EMS Document Detail</a:t>
            </a:r>
            <a:r>
              <a:rPr lang="en-US" sz="4000" dirty="0" smtClean="0"/>
              <a:t> </a:t>
            </a: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4000" dirty="0" smtClean="0"/>
              <a:t> </a:t>
            </a:r>
            <a:r>
              <a:rPr lang="en-US" sz="3600" dirty="0" smtClean="0"/>
              <a:t>Environmental Emergency Response Plan (eERP)</a:t>
            </a:r>
            <a:endParaRPr lang="en-US" sz="3600" b="1" dirty="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153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Contains names and phone numbers of key personnel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Contains emergency phone numbers of key agencies (PEP, Fire Reporting Centre, etc)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Contains spill response steps for Fire, Spills, and Erosion events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Contains locations of spill and fire equipment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Contains names of trained personnel </a:t>
            </a:r>
            <a:r>
              <a:rPr lang="en-US" sz="2000" dirty="0" smtClean="0"/>
              <a:t>(Note:  # of on-site personnel trained to the S-100 standard will be determined at the BCTS Prework in accordance with the Wildfire Act and Regulation)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Contains test or drill requirements</a:t>
            </a:r>
          </a:p>
        </p:txBody>
      </p:sp>
      <p:sp>
        <p:nvSpPr>
          <p:cNvPr id="3686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45538" cy="74612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Environmental Operating Procedures</a:t>
            </a:r>
            <a:r>
              <a:rPr lang="en-US" sz="3200" smtClean="0"/>
              <a:t> </a:t>
            </a:r>
          </a:p>
        </p:txBody>
      </p:sp>
      <p:graphicFrame>
        <p:nvGraphicFramePr>
          <p:cNvPr id="70692" name="Group 36"/>
          <p:cNvGraphicFramePr>
            <a:graphicFrameLocks noGrp="1"/>
          </p:cNvGraphicFramePr>
          <p:nvPr>
            <p:ph type="tbl" idx="1"/>
          </p:nvPr>
        </p:nvGraphicFramePr>
        <p:xfrm>
          <a:off x="381000" y="2147888"/>
          <a:ext cx="8305800" cy="4100512"/>
        </p:xfrm>
        <a:graphic>
          <a:graphicData uri="http://schemas.openxmlformats.org/drawingml/2006/table">
            <a:tbl>
              <a:tblPr/>
              <a:tblGrid>
                <a:gridCol w="4152900"/>
                <a:gridCol w="4152900"/>
              </a:tblGrid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Document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Applies to: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65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EOP 01 – Planning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Staff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EOP 02 – LP Operations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Staff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EOP 03 – BCTS Projects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Staff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EOP 04 – LWCP Planning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Staff 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Licensees w/ cutting permits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EOP 05 – LWCP Operations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Staff 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Licensees w/ cutting permits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EOP 06 – Incident Reports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Staff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17" name="Text Box 37"/>
          <p:cNvSpPr txBox="1">
            <a:spLocks noChangeArrowheads="1"/>
          </p:cNvSpPr>
          <p:nvPr/>
        </p:nvSpPr>
        <p:spPr bwMode="auto">
          <a:xfrm>
            <a:off x="990600" y="1066800"/>
            <a:ext cx="609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37919" name="Text Box 38"/>
          <p:cNvSpPr txBox="1">
            <a:spLocks noChangeArrowheads="1"/>
          </p:cNvSpPr>
          <p:nvPr/>
        </p:nvSpPr>
        <p:spPr bwMode="auto">
          <a:xfrm>
            <a:off x="381000" y="16002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latin typeface="+mn-lt"/>
              </a:rPr>
              <a:t>Purpose:  Define tasks &amp; responsibilities for BCTS operations</a:t>
            </a:r>
          </a:p>
        </p:txBody>
      </p:sp>
      <p:sp>
        <p:nvSpPr>
          <p:cNvPr id="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64463" cy="441325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r>
              <a:rPr lang="en-US" sz="3400" b="1" smtClean="0"/>
              <a:t/>
            </a:r>
            <a:br>
              <a:rPr lang="en-US" sz="3400" b="1" smtClean="0"/>
            </a:br>
            <a:r>
              <a:rPr lang="en-US" sz="3400" b="1" smtClean="0"/>
              <a:t>Checklist Forms</a:t>
            </a:r>
          </a:p>
        </p:txBody>
      </p:sp>
      <p:graphicFrame>
        <p:nvGraphicFramePr>
          <p:cNvPr id="110655" name="Group 63"/>
          <p:cNvGraphicFramePr>
            <a:graphicFrameLocks noGrp="1"/>
          </p:cNvGraphicFramePr>
          <p:nvPr>
            <p:ph type="tbl" idx="1"/>
          </p:nvPr>
        </p:nvGraphicFramePr>
        <p:xfrm>
          <a:off x="685800" y="2209800"/>
          <a:ext cx="7685405" cy="3403602"/>
        </p:xfrm>
        <a:graphic>
          <a:graphicData uri="http://schemas.openxmlformats.org/drawingml/2006/table">
            <a:tbl>
              <a:tblPr/>
              <a:tblGrid>
                <a:gridCol w="1284605"/>
                <a:gridCol w="4724400"/>
                <a:gridCol w="16764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Consulting Services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Prework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Access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Prework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Harvesting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Prework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Silviculture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Prework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Consulting Services Inspection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Access Inspection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58" name="Text Box 57"/>
          <p:cNvSpPr txBox="1">
            <a:spLocks noChangeArrowheads="1"/>
          </p:cNvSpPr>
          <p:nvPr/>
        </p:nvSpPr>
        <p:spPr bwMode="auto">
          <a:xfrm>
            <a:off x="685800" y="16764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+mn-lt"/>
              </a:rPr>
              <a:t>Purpose:  Checking, Responding, &amp; Data collection</a:t>
            </a:r>
          </a:p>
        </p:txBody>
      </p:sp>
      <p:sp>
        <p:nvSpPr>
          <p:cNvPr id="389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64463" cy="441325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r>
              <a:rPr lang="en-US" sz="3400" b="1" smtClean="0"/>
              <a:t/>
            </a:r>
            <a:br>
              <a:rPr lang="en-US" sz="3400" b="1" smtClean="0"/>
            </a:br>
            <a:r>
              <a:rPr lang="en-US" sz="3400" b="1" smtClean="0"/>
              <a:t>Checklist Forms</a:t>
            </a:r>
          </a:p>
        </p:txBody>
      </p:sp>
      <p:graphicFrame>
        <p:nvGraphicFramePr>
          <p:cNvPr id="110655" name="Group 63"/>
          <p:cNvGraphicFramePr>
            <a:graphicFrameLocks noGrp="1"/>
          </p:cNvGraphicFramePr>
          <p:nvPr>
            <p:ph type="tbl" idx="1"/>
          </p:nvPr>
        </p:nvGraphicFramePr>
        <p:xfrm>
          <a:off x="685800" y="2209800"/>
          <a:ext cx="7685405" cy="3121979"/>
        </p:xfrm>
        <a:graphic>
          <a:graphicData uri="http://schemas.openxmlformats.org/drawingml/2006/table">
            <a:tbl>
              <a:tblPr/>
              <a:tblGrid>
                <a:gridCol w="1284605"/>
                <a:gridCol w="4724400"/>
                <a:gridCol w="16764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Harvesting Inspection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Silviculture Inspection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EMS Incident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Environmental Emergency Response Test-Drill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CHK 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BCTS Client Self Inspection Report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58" name="Text Box 57"/>
          <p:cNvSpPr txBox="1">
            <a:spLocks noChangeArrowheads="1"/>
          </p:cNvSpPr>
          <p:nvPr/>
        </p:nvSpPr>
        <p:spPr bwMode="auto">
          <a:xfrm>
            <a:off x="685800" y="16764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+mn-lt"/>
              </a:rPr>
              <a:t>Purpose:  Checking, Responding, &amp; Data collection</a:t>
            </a:r>
          </a:p>
        </p:txBody>
      </p:sp>
      <p:sp>
        <p:nvSpPr>
          <p:cNvPr id="399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593138" cy="822325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Prework Forms </a:t>
            </a:r>
            <a:r>
              <a:rPr lang="en-US" sz="2800" smtClean="0"/>
              <a:t>(CHK 001-004)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058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Used by BCTS staff during </a:t>
            </a:r>
            <a:r>
              <a:rPr lang="en-US" sz="2000" dirty="0" err="1" smtClean="0"/>
              <a:t>Preworks</a:t>
            </a:r>
            <a:r>
              <a:rPr lang="en-US" sz="2000" dirty="0" smtClean="0"/>
              <a:t> with Licensees or Contractors and may be used by a LPC if they have no other documentation method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Significant issues captured at </a:t>
            </a:r>
            <a:r>
              <a:rPr lang="en-US" sz="2000" dirty="0" err="1" smtClean="0"/>
              <a:t>Preworks</a:t>
            </a: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Operational requirements (Project Plans)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Legislative &amp; Regulatory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Contractual or License, Safety and SFM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EMS requirements i.e. </a:t>
            </a:r>
            <a:r>
              <a:rPr lang="en-US" sz="1800" dirty="0" smtClean="0"/>
              <a:t>Emergency Response, Fuel 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On-site supervisors, all LPC staff and sub-contractors must have a </a:t>
            </a:r>
            <a:r>
              <a:rPr lang="en-US" sz="2000" u="sng" dirty="0" smtClean="0"/>
              <a:t>documented</a:t>
            </a:r>
            <a:r>
              <a:rPr lang="en-US" sz="2000" dirty="0" smtClean="0"/>
              <a:t> prework before starting work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Primary benefits of Pre-works – outlines the expectations for site-specific environmental management to the recipient prior to commencement of work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Note: Guidance Documents are available to assist in completing BCTS Pre-work Forms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4096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593138" cy="898525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Inspection Forms </a:t>
            </a:r>
            <a:r>
              <a:rPr lang="en-US" sz="2800" smtClean="0"/>
              <a:t>(CHK 005-008)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Used by BCTS staff and can be used by LPC if no other documentation method exists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Significant Issues captured during inspections: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Conformance and compliance to contractual and legal documents, Safety and SFM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Conformance to operational plans i.e. Site Plans, Road Plans and Profiles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Conformance to EMS requirements i.e. Proof of training, Emergency Preparedness and Response, Fuel 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Note: Guidance Documents are available to assist in completing BCTS Inspection Forms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  <p:sp>
        <p:nvSpPr>
          <p:cNvPr id="4198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93138" cy="89852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EMS Document Detail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>Incident Report Form </a:t>
            </a:r>
            <a:r>
              <a:rPr lang="en-US" sz="2000" dirty="0" smtClean="0"/>
              <a:t>(CHK 009)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3058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To be used by LPC and BCTS staff to report EMS/SFM incidents and initiate investigations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When Incident Reports are required:</a:t>
            </a:r>
          </a:p>
          <a:p>
            <a:pPr lvl="1"/>
            <a:r>
              <a:rPr lang="en-US" sz="2000" dirty="0" smtClean="0"/>
              <a:t>Spills of BCTS reportable size or greater to land, or any amount spilled to water</a:t>
            </a:r>
            <a:endParaRPr lang="en-CA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Fires (Natural, man-caused, or industrial)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Erosion events or landslides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Potential non-compliance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Significant non-conformance (BCTS staff)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Information captured during Incident reporting and investigations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Description of the Incident (scene details)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Determination of preliminary and root causes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Recommendations and Corrective Action to mitigate future events</a:t>
            </a:r>
          </a:p>
        </p:txBody>
      </p:sp>
      <p:sp>
        <p:nvSpPr>
          <p:cNvPr id="4301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EMS Document Detail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>Test-Drill Report Form</a:t>
            </a:r>
            <a:r>
              <a:rPr lang="en-US" dirty="0" smtClean="0"/>
              <a:t> </a:t>
            </a:r>
            <a:r>
              <a:rPr lang="en-US" sz="2000" dirty="0" smtClean="0"/>
              <a:t>(CHK 010)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To be used by LPC to record details of tests or drills conducted for </a:t>
            </a:r>
            <a:r>
              <a:rPr lang="en-US" sz="2800" u="sng" dirty="0" smtClean="0"/>
              <a:t>environmenta</a:t>
            </a:r>
            <a:r>
              <a:rPr lang="en-US" sz="2800" dirty="0" smtClean="0"/>
              <a:t>l emergency response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Requirement and frequency of tests or drills are outlined at BCTS </a:t>
            </a:r>
            <a:r>
              <a:rPr lang="en-US" sz="2800" dirty="0" err="1" smtClean="0"/>
              <a:t>Preworks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Information captured during Test-Drill reports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Type of test or drill (Fire, Spill, Erosion)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Description of the test or drill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Description of the deficiencies during the event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Recommendations for improvement</a:t>
            </a:r>
          </a:p>
        </p:txBody>
      </p:sp>
      <p:sp>
        <p:nvSpPr>
          <p:cNvPr id="4403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BCTS Client Self Inspection Report </a:t>
            </a:r>
            <a:r>
              <a:rPr lang="en-US" sz="2000" smtClean="0"/>
              <a:t>(CHK 011)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Simplified checklist for BCTS clients covering essential elements of EMS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Includes section for corrective actions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Information captured during self-inspections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Completion of training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Pre-work completion and documentation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Plan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Documents and records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Environmental protection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Reporting of issues, action items, improvements to project plan</a:t>
            </a:r>
          </a:p>
        </p:txBody>
      </p:sp>
      <p:sp>
        <p:nvSpPr>
          <p:cNvPr id="4506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077200" cy="441325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r>
              <a:rPr lang="en-US" sz="3400" b="1" smtClean="0"/>
              <a:t/>
            </a:r>
            <a:br>
              <a:rPr lang="en-US" sz="3400" b="1" smtClean="0"/>
            </a:br>
            <a:r>
              <a:rPr lang="en-US" sz="3400" b="1" smtClean="0"/>
              <a:t>Environmental Field Procedures</a:t>
            </a:r>
          </a:p>
        </p:txBody>
      </p:sp>
      <p:graphicFrame>
        <p:nvGraphicFramePr>
          <p:cNvPr id="249906" name="Group 50"/>
          <p:cNvGraphicFramePr>
            <a:graphicFrameLocks noGrp="1"/>
          </p:cNvGraphicFramePr>
          <p:nvPr>
            <p:ph type="tbl" idx="1"/>
          </p:nvPr>
        </p:nvGraphicFramePr>
        <p:xfrm>
          <a:off x="685800" y="2209800"/>
          <a:ext cx="7772400" cy="3908166"/>
        </p:xfrm>
        <a:graphic>
          <a:graphicData uri="http://schemas.openxmlformats.org/drawingml/2006/table">
            <a:tbl>
              <a:tblPr/>
              <a:tblGrid>
                <a:gridCol w="1219200"/>
                <a:gridCol w="3810000"/>
                <a:gridCol w="27432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#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43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workers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Project Supervision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 supervisors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Development &amp; Planning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Contract workers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Roads, Bridges, &amp; Culverts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 workers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Harvesting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 workers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Fuel Handling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workers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3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Dryland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 workers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3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EFP 08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Marine Log Handling Facilities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LPC workers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125" name="Text Box 45"/>
          <p:cNvSpPr txBox="1">
            <a:spLocks noChangeArrowheads="1"/>
          </p:cNvSpPr>
          <p:nvPr/>
        </p:nvSpPr>
        <p:spPr bwMode="auto">
          <a:xfrm>
            <a:off x="685800" y="16764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Purpose:  </a:t>
            </a:r>
            <a:r>
              <a:rPr lang="en-US" sz="2400" b="1" dirty="0" smtClean="0">
                <a:latin typeface="Times New Roman" pitchFamily="18" charset="0"/>
              </a:rPr>
              <a:t>Procedures to </a:t>
            </a:r>
            <a:r>
              <a:rPr lang="en-US" sz="2400" b="1" dirty="0">
                <a:latin typeface="Times New Roman" pitchFamily="18" charset="0"/>
              </a:rPr>
              <a:t>minimize environmental impacts</a:t>
            </a:r>
          </a:p>
        </p:txBody>
      </p:sp>
      <p:sp>
        <p:nvSpPr>
          <p:cNvPr id="4612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EFP 01 - General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153400" cy="4357688"/>
          </a:xfrm>
        </p:spPr>
        <p:txBody>
          <a:bodyPr/>
          <a:lstStyle/>
          <a:p>
            <a:pPr eaLnBrk="1" hangingPunct="1"/>
            <a:r>
              <a:rPr lang="en-US" sz="2800" smtClean="0"/>
              <a:t>General procedures provided to </a:t>
            </a:r>
            <a:r>
              <a:rPr lang="en-US" sz="2800" u="sng" smtClean="0"/>
              <a:t>all</a:t>
            </a:r>
            <a:r>
              <a:rPr lang="en-US" sz="2800" smtClean="0"/>
              <a:t> workers and designed to minimize impacts while conducting License or contract operations for BCTS</a:t>
            </a:r>
          </a:p>
          <a:p>
            <a:pPr eaLnBrk="1" hangingPunct="1"/>
            <a:r>
              <a:rPr lang="en-US" sz="2800" b="1" smtClean="0"/>
              <a:t>Key Highlights</a:t>
            </a:r>
          </a:p>
          <a:p>
            <a:pPr lvl="1" eaLnBrk="1" hangingPunct="1"/>
            <a:r>
              <a:rPr lang="en-US" sz="2400" smtClean="0"/>
              <a:t>Prework awareness</a:t>
            </a:r>
          </a:p>
          <a:p>
            <a:pPr lvl="1" eaLnBrk="1" hangingPunct="1"/>
            <a:r>
              <a:rPr lang="en-US" sz="2400" smtClean="0"/>
              <a:t>Project Plan awareness</a:t>
            </a:r>
          </a:p>
          <a:p>
            <a:pPr lvl="1" eaLnBrk="1" hangingPunct="1"/>
            <a:r>
              <a:rPr lang="en-US" sz="2400" smtClean="0"/>
              <a:t>Monitoring the work</a:t>
            </a:r>
          </a:p>
          <a:p>
            <a:pPr lvl="1" eaLnBrk="1" hangingPunct="1"/>
            <a:r>
              <a:rPr lang="en-US" sz="2400" smtClean="0"/>
              <a:t>Site maintenance &amp; Emergency Preparedness</a:t>
            </a:r>
          </a:p>
          <a:p>
            <a:pPr lvl="1" eaLnBrk="1" hangingPunct="1"/>
            <a:r>
              <a:rPr lang="en-US" sz="2400" smtClean="0"/>
              <a:t>Stop Work criteria</a:t>
            </a:r>
          </a:p>
        </p:txBody>
      </p:sp>
      <p:sp>
        <p:nvSpPr>
          <p:cNvPr id="4710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93138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EFP 02 – Project Supervision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4338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General procedures provided for </a:t>
            </a:r>
            <a:r>
              <a:rPr lang="en-US" sz="2800" u="sng" dirty="0" smtClean="0"/>
              <a:t>all field supervisors</a:t>
            </a:r>
            <a:r>
              <a:rPr lang="en-US" sz="2800" dirty="0" smtClean="0"/>
              <a:t> and designed to minimize impacts by providing clear responsibilities for those who oversee workers during License/Contract operations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Key Highlights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Prework components and documentation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Supervisory responsibilities &amp; Stop Work criteria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Monitoring and Inspections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Documentation management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Emergency Reporting procedures</a:t>
            </a:r>
          </a:p>
        </p:txBody>
      </p:sp>
      <p:sp>
        <p:nvSpPr>
          <p:cNvPr id="4813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EFP 03 – Development &amp; Planning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4338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General procedures provided to </a:t>
            </a:r>
            <a:r>
              <a:rPr lang="en-US" u="sng" dirty="0" smtClean="0"/>
              <a:t>all</a:t>
            </a:r>
            <a:r>
              <a:rPr lang="en-US" dirty="0" smtClean="0"/>
              <a:t> workers performing operational planning activities and designed to minimize impacts in the field 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Key Highlights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Project Plan preparation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Field work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Data integration into layout &amp; design 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Stop Work criteria</a:t>
            </a:r>
          </a:p>
        </p:txBody>
      </p:sp>
      <p:sp>
        <p:nvSpPr>
          <p:cNvPr id="4915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EFP 04 – Roads, Bridges, &amp; Culverts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4338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General procedures provided to workers performing </a:t>
            </a:r>
            <a:r>
              <a:rPr lang="en-GB" sz="2800" dirty="0" smtClean="0"/>
              <a:t>construction, maintenance, inspection and deactivation</a:t>
            </a:r>
            <a:r>
              <a:rPr lang="en-US" sz="2800" dirty="0" smtClean="0"/>
              <a:t> activities and designed to minimize impacts in the field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Key Highlights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Road &amp; Bridge inspection criteria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Construction, maintenance, deactivation procedures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Bridge &amp; Major Culvert installation, maintenance, and removal precautions and criteria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Disposal procedures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Stop Work criteria</a:t>
            </a:r>
          </a:p>
        </p:txBody>
      </p:sp>
      <p:sp>
        <p:nvSpPr>
          <p:cNvPr id="5018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EFP 05 - Harvesting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4338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General procedures provided to workers performing </a:t>
            </a:r>
            <a:r>
              <a:rPr lang="en-GB" smtClean="0"/>
              <a:t>harvesting</a:t>
            </a:r>
            <a:r>
              <a:rPr lang="en-US" smtClean="0"/>
              <a:t> activities and designed to minimize impacts in the field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Key Highlights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Procedures and criteria for: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Falling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Yarding, Skidding and Forwarding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Loading, processing, and hauling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Stop Work criteria</a:t>
            </a:r>
          </a:p>
        </p:txBody>
      </p:sp>
      <p:sp>
        <p:nvSpPr>
          <p:cNvPr id="5120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EFP 06 – Fuel Handling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53400" cy="4433888"/>
          </a:xfrm>
        </p:spPr>
        <p:txBody>
          <a:bodyPr/>
          <a:lstStyle/>
          <a:p>
            <a:pPr eaLnBrk="1" hangingPunct="1"/>
            <a:r>
              <a:rPr lang="en-US" sz="2800" dirty="0" smtClean="0"/>
              <a:t>General procedures provided to all workers involved in handling, storing, and transporting of fuel during regular activities and designed to minimize the potential of pollution  </a:t>
            </a:r>
          </a:p>
          <a:p>
            <a:pPr eaLnBrk="1" hangingPunct="1"/>
            <a:r>
              <a:rPr lang="en-US" sz="2800" b="1" dirty="0" smtClean="0"/>
              <a:t>Key Highlights</a:t>
            </a:r>
          </a:p>
          <a:p>
            <a:pPr lvl="1" eaLnBrk="1" hangingPunct="1"/>
            <a:r>
              <a:rPr lang="en-US" sz="2400" dirty="0" smtClean="0"/>
              <a:t>Fuel Storage and Handling</a:t>
            </a:r>
          </a:p>
          <a:p>
            <a:pPr lvl="1" eaLnBrk="1" hangingPunct="1"/>
            <a:r>
              <a:rPr lang="en-US" sz="2400" dirty="0" smtClean="0"/>
              <a:t>Refueling requirements</a:t>
            </a:r>
          </a:p>
          <a:p>
            <a:pPr lvl="1" eaLnBrk="1" hangingPunct="1"/>
            <a:r>
              <a:rPr lang="en-US" sz="2400" dirty="0" smtClean="0"/>
              <a:t>Spill response references</a:t>
            </a:r>
          </a:p>
          <a:p>
            <a:pPr lvl="1" eaLnBrk="1" hangingPunct="1"/>
            <a:r>
              <a:rPr lang="en-US" sz="2400" dirty="0" smtClean="0"/>
              <a:t>Stop work criteria</a:t>
            </a:r>
          </a:p>
        </p:txBody>
      </p:sp>
      <p:sp>
        <p:nvSpPr>
          <p:cNvPr id="5222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EMS Document Detail</a:t>
            </a:r>
            <a:r>
              <a:rPr lang="en-US" sz="4000" smtClean="0"/>
              <a:t> </a:t>
            </a:r>
            <a:br>
              <a:rPr lang="en-US" sz="4000" smtClean="0"/>
            </a:br>
            <a:r>
              <a:rPr lang="en-US" sz="4000" smtClean="0"/>
              <a:t>EFP 07 – Dryland Sort &amp; Log Loading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153400" cy="4357688"/>
          </a:xfrm>
        </p:spPr>
        <p:txBody>
          <a:bodyPr/>
          <a:lstStyle/>
          <a:p>
            <a:pPr eaLnBrk="1" hangingPunct="1"/>
            <a:r>
              <a:rPr lang="en-US" dirty="0" smtClean="0"/>
              <a:t>General procedures provided to workers performing </a:t>
            </a:r>
            <a:r>
              <a:rPr lang="en-GB" dirty="0" smtClean="0"/>
              <a:t>sort yard </a:t>
            </a:r>
            <a:r>
              <a:rPr lang="en-US" dirty="0" smtClean="0"/>
              <a:t>activities and designed to minimize impacts to sensitive areas and watercourses or water bodies </a:t>
            </a:r>
          </a:p>
          <a:p>
            <a:pPr eaLnBrk="1" hangingPunct="1"/>
            <a:r>
              <a:rPr lang="en-US" dirty="0" smtClean="0"/>
              <a:t>Key Highlights</a:t>
            </a:r>
          </a:p>
          <a:p>
            <a:pPr lvl="1" eaLnBrk="1" hangingPunct="1"/>
            <a:r>
              <a:rPr lang="en-US" dirty="0" smtClean="0"/>
              <a:t>Sort yard operational requirements</a:t>
            </a:r>
          </a:p>
          <a:p>
            <a:pPr lvl="1" eaLnBrk="1" hangingPunct="1"/>
            <a:r>
              <a:rPr lang="en-US" dirty="0" smtClean="0"/>
              <a:t>Stockpiling &amp; disposal of waste</a:t>
            </a:r>
          </a:p>
          <a:p>
            <a:pPr lvl="1" eaLnBrk="1" hangingPunct="1"/>
            <a:r>
              <a:rPr lang="en-US" dirty="0" smtClean="0"/>
              <a:t>Stop Work criteria</a:t>
            </a:r>
          </a:p>
        </p:txBody>
      </p:sp>
      <p:sp>
        <p:nvSpPr>
          <p:cNvPr id="5325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EMS Document Detail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>EFP 08 – Marine Log Handling Facilities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153400" cy="4433888"/>
          </a:xfrm>
        </p:spPr>
        <p:txBody>
          <a:bodyPr/>
          <a:lstStyle/>
          <a:p>
            <a:pPr eaLnBrk="1" hangingPunct="1"/>
            <a:r>
              <a:rPr lang="en-US" dirty="0" smtClean="0"/>
              <a:t>Procedures provided to workers performing </a:t>
            </a:r>
            <a:r>
              <a:rPr lang="en-GB" dirty="0" smtClean="0"/>
              <a:t>construction, maintenance and operations of log dumps, helicopter water drop zones and direct barge-loading facilities</a:t>
            </a:r>
            <a:endParaRPr lang="en-US" dirty="0" smtClean="0"/>
          </a:p>
          <a:p>
            <a:pPr eaLnBrk="1" hangingPunct="1"/>
            <a:r>
              <a:rPr lang="en-US" dirty="0" smtClean="0"/>
              <a:t>Key Highlights</a:t>
            </a:r>
          </a:p>
          <a:p>
            <a:pPr lvl="1" eaLnBrk="1" hangingPunct="1"/>
            <a:r>
              <a:rPr lang="en-US" dirty="0" smtClean="0"/>
              <a:t>General, construction and operations requirements</a:t>
            </a:r>
          </a:p>
          <a:p>
            <a:pPr lvl="1" eaLnBrk="1" hangingPunct="1"/>
            <a:r>
              <a:rPr lang="en-US" dirty="0" smtClean="0"/>
              <a:t>Stop Work criteria</a:t>
            </a:r>
          </a:p>
        </p:txBody>
      </p:sp>
      <p:sp>
        <p:nvSpPr>
          <p:cNvPr id="5427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Section #4:  EMS Final Points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solidFill>
            <a:srgbClr val="FFFFCC"/>
          </a:solidFill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b="1" smtClean="0"/>
          </a:p>
          <a:p>
            <a:pPr eaLnBrk="1" hangingPunct="1">
              <a:buFont typeface="Wingdings" pitchFamily="2" charset="2"/>
              <a:buNone/>
            </a:pPr>
            <a:endParaRPr lang="en-US" sz="2000" b="1" smtClean="0"/>
          </a:p>
          <a:p>
            <a:pPr eaLnBrk="1" hangingPunct="1">
              <a:buFont typeface="Wingdings" pitchFamily="2" charset="2"/>
              <a:buNone/>
            </a:pPr>
            <a:endParaRPr lang="en-US" sz="2000" b="1" smtClean="0"/>
          </a:p>
          <a:p>
            <a:pPr eaLnBrk="1" hangingPunct="1">
              <a:buFont typeface="Wingdings" pitchFamily="2" charset="2"/>
              <a:buNone/>
            </a:pPr>
            <a:endParaRPr lang="en-US" sz="2000" b="1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b="1" smtClean="0"/>
              <a:t>Audit Preparation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smtClean="0"/>
              <a:t>Summary</a:t>
            </a:r>
          </a:p>
          <a:p>
            <a:pPr eaLnBrk="1" hangingPunct="1">
              <a:buFont typeface="Wingdings" pitchFamily="2" charset="2"/>
              <a:buChar char="v"/>
            </a:pPr>
            <a:endParaRPr lang="en-US" b="1" smtClean="0"/>
          </a:p>
          <a:p>
            <a:pPr eaLnBrk="1" hangingPunct="1"/>
            <a:endParaRPr lang="en-US" b="1" smtClean="0"/>
          </a:p>
        </p:txBody>
      </p:sp>
      <p:sp>
        <p:nvSpPr>
          <p:cNvPr id="5530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 Prepared for Audits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BCTS Staff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Know your responsibilities as per EMS Manual, EMS/SFM Org Chart (Table 007-1) and applicable Environmental Operating Procedures. </a:t>
            </a:r>
            <a:endParaRPr lang="en-US" sz="2000" i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Continually check to ensure TSL and Contract files are up to date with all legal and EMS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Conduct Pre-works on a consistent basis in accordance with BA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Conduct worksite inspections as per the frequency required by the EMS. Note: External auditors look for conformance to ISO 14001, EMS/SFM requirements and compliance with legislation and regulations when visiting a work site.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Ensure that deficiencies are being closed out and uploaded to an appropriate tracking system (See EMS Issue Reporting Business Map)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5632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 Prepared for Audits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LPC Supervisors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Ensure workers are instructed by an authorized trainer (can be a company trainer if holding a BCTS EMS training certificate) as per the </a:t>
            </a:r>
            <a:r>
              <a:rPr lang="en-US" sz="2000" i="1" dirty="0" smtClean="0"/>
              <a:t>Training Matrix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Make appropriate documents available at the worksite (eERP, EFPs, etc.)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Conduct </a:t>
            </a:r>
            <a:r>
              <a:rPr lang="en-US" sz="2000" dirty="0" err="1" smtClean="0"/>
              <a:t>Preworks</a:t>
            </a:r>
            <a:r>
              <a:rPr lang="en-US" sz="2000" dirty="0" smtClean="0"/>
              <a:t> prior to commencement of the project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Follow the procedures outlined in the EFPs to minimize site deg, contamination, and erosion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Conduct Inspections at the frequency outlined at the BCTS Prework session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Take action if non-conformances or non-compliances are discovered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Maintain records as required for the EMS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5734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 Prepared for Audits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LPC Workers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Know the location of the EFPs, the eERP and Project Plans, and have them readily accessible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Participate in </a:t>
            </a:r>
            <a:r>
              <a:rPr lang="en-US" sz="2400" dirty="0" err="1" smtClean="0"/>
              <a:t>Preworks</a:t>
            </a:r>
            <a:r>
              <a:rPr lang="en-US" sz="2400" dirty="0" smtClean="0"/>
              <a:t> prior to commencement of the project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Follow the procedures outlined in the EFPs to minimize site deg, contamination, and erosion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Be able to explain how to respond to spills, fires, and major landslides or erosion events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Make sure you have spill kits and fire tools available to you and they are in working order</a:t>
            </a:r>
          </a:p>
        </p:txBody>
      </p:sp>
      <p:sp>
        <p:nvSpPr>
          <p:cNvPr id="5837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EMS SUMMARY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spcAft>
                <a:spcPct val="20000"/>
              </a:spcAft>
              <a:buClr>
                <a:srgbClr val="006600"/>
              </a:buClr>
              <a:buFontTx/>
              <a:buChar char="•"/>
            </a:pPr>
            <a:r>
              <a:rPr lang="en-US" b="1" smtClean="0">
                <a:solidFill>
                  <a:srgbClr val="FF0000"/>
                </a:solidFill>
              </a:rPr>
              <a:t>Plan</a:t>
            </a:r>
            <a:r>
              <a:rPr lang="en-US" smtClean="0"/>
              <a:t> – Know how to operate with regard to the environment 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Clr>
                <a:srgbClr val="006600"/>
              </a:buClr>
              <a:buFontTx/>
              <a:buChar char="•"/>
            </a:pPr>
            <a:r>
              <a:rPr lang="en-US" b="1" smtClean="0">
                <a:solidFill>
                  <a:srgbClr val="FF0000"/>
                </a:solidFill>
              </a:rPr>
              <a:t>Do</a:t>
            </a:r>
            <a:r>
              <a:rPr lang="en-US" smtClean="0"/>
              <a:t> – Follow procedures while conducting business that protect the environment / achieve your plan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  <a:buClr>
                <a:srgbClr val="006600"/>
              </a:buClr>
              <a:buFontTx/>
              <a:buChar char="•"/>
            </a:pPr>
            <a:r>
              <a:rPr lang="en-US" b="1" smtClean="0">
                <a:solidFill>
                  <a:srgbClr val="FF0000"/>
                </a:solidFill>
              </a:rPr>
              <a:t>Check</a:t>
            </a:r>
            <a:r>
              <a:rPr lang="en-US" smtClean="0"/>
              <a:t> – Take the time to review how you do vs. what the plan states</a:t>
            </a:r>
          </a:p>
          <a:p>
            <a:pPr lvl="1" eaLnBrk="1" hangingPunct="1">
              <a:lnSpc>
                <a:spcPct val="90000"/>
              </a:lnSpc>
              <a:buClr>
                <a:srgbClr val="006600"/>
              </a:buClr>
              <a:buFontTx/>
              <a:buChar char="•"/>
            </a:pPr>
            <a:r>
              <a:rPr lang="en-US" b="1" smtClean="0">
                <a:solidFill>
                  <a:srgbClr val="FF0000"/>
                </a:solidFill>
              </a:rPr>
              <a:t>Respond</a:t>
            </a:r>
            <a:r>
              <a:rPr lang="en-US" smtClean="0"/>
              <a:t> – Take action and learn from your performance to do better next time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608013"/>
          </a:xfrm>
        </p:spPr>
        <p:txBody>
          <a:bodyPr/>
          <a:lstStyle/>
          <a:p>
            <a:pPr eaLnBrk="1" hangingPunct="1"/>
            <a:r>
              <a:rPr lang="en-US" smtClean="0"/>
              <a:t>Section #5:  Sustainable Forest Management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038600"/>
          </a:xfrm>
          <a:solidFill>
            <a:srgbClr val="FFFFCC"/>
          </a:solidFill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b="1" dirty="0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Why do we need SFM?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Types of SFM Certifications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Requirements of SFM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SFM Plans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b="1" dirty="0" smtClean="0"/>
              <a:t>SFM Summary</a:t>
            </a:r>
          </a:p>
          <a:p>
            <a:pPr eaLnBrk="1" hangingPunct="1">
              <a:buFont typeface="Wingdings" pitchFamily="2" charset="2"/>
              <a:buChar char="v"/>
            </a:pPr>
            <a:endParaRPr lang="en-US" b="1" dirty="0" smtClean="0"/>
          </a:p>
          <a:p>
            <a:pPr eaLnBrk="1" hangingPunct="1"/>
            <a:endParaRPr lang="en-US" b="1" dirty="0" smtClean="0"/>
          </a:p>
        </p:txBody>
      </p:sp>
      <p:sp>
        <p:nvSpPr>
          <p:cNvPr id="6042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01000" cy="10064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SFM Review</a:t>
            </a:r>
            <a:br>
              <a:rPr lang="en-US" sz="2400" smtClean="0"/>
            </a:br>
            <a:r>
              <a:rPr lang="en-US" smtClean="0"/>
              <a:t>Why do we need SFM?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121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Market Demand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Buyers world-wide are incorporating </a:t>
            </a:r>
            <a:r>
              <a:rPr lang="en-US" sz="2000" i="1" dirty="0" smtClean="0"/>
              <a:t>Sustainable Forest Management (SFM) commitments </a:t>
            </a:r>
            <a:r>
              <a:rPr lang="en-US" sz="2000" dirty="0" smtClean="0"/>
              <a:t>into their purchasing agreements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Many Canadian &amp; US firms have SFM commitments in their procurement policies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Enhanced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Improvement in SFM planning and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Better community relations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Stronger aboriginal relations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Important indicator for the public of the commitment towards long-term forest management &amp; sustainability </a:t>
            </a:r>
          </a:p>
        </p:txBody>
      </p:sp>
      <p:sp>
        <p:nvSpPr>
          <p:cNvPr id="6144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7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7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7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7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7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7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7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7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7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SFM Review </a:t>
            </a:r>
            <a:br>
              <a:rPr lang="en-US" sz="2400" smtClean="0"/>
            </a:br>
            <a:r>
              <a:rPr lang="en-US" smtClean="0"/>
              <a:t>Types of SFM Certifications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/>
              <a:t>CSA-Z809 </a:t>
            </a:r>
            <a:r>
              <a:rPr lang="en-US" smtClean="0"/>
              <a:t>– </a:t>
            </a:r>
            <a:r>
              <a:rPr lang="en-US" sz="2800" smtClean="0"/>
              <a:t>Canadian Standards Association. Canadian National Standard</a:t>
            </a:r>
            <a:r>
              <a:rPr lang="en-US" sz="2800" i="1" smtClean="0"/>
              <a:t>. Internationally endorsed (PEFC). Public Advisory Groups required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SFI</a:t>
            </a:r>
            <a:r>
              <a:rPr lang="en-US" smtClean="0"/>
              <a:t> – </a:t>
            </a:r>
            <a:r>
              <a:rPr lang="en-US" sz="2800" smtClean="0"/>
              <a:t>Sustainable Forestry Initiative. </a:t>
            </a:r>
            <a:r>
              <a:rPr lang="en-US" sz="2800" i="1" smtClean="0"/>
              <a:t>North American Standard developed in US but applicable to US and Canada. PEFC endorsed.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/>
              <a:t>FSC</a:t>
            </a:r>
            <a:r>
              <a:rPr lang="en-US" smtClean="0"/>
              <a:t> –</a:t>
            </a:r>
            <a:r>
              <a:rPr lang="en-US" smtClean="0">
                <a:cs typeface="Arial" charset="0"/>
              </a:rPr>
              <a:t> </a:t>
            </a:r>
            <a:r>
              <a:rPr lang="en-US" sz="2800" smtClean="0">
                <a:cs typeface="Arial" charset="0"/>
              </a:rPr>
              <a:t>Forest Stewardship Council. </a:t>
            </a:r>
            <a:r>
              <a:rPr lang="en-US" sz="2800" i="1" smtClean="0">
                <a:cs typeface="Arial" charset="0"/>
              </a:rPr>
              <a:t>International </a:t>
            </a:r>
            <a:r>
              <a:rPr lang="en-US" sz="2800" i="1" smtClean="0"/>
              <a:t>Principles and Criteria </a:t>
            </a:r>
            <a:r>
              <a:rPr lang="en-US" sz="2800" i="1" smtClean="0">
                <a:cs typeface="Arial" charset="0"/>
              </a:rPr>
              <a:t>with Regional Standards </a:t>
            </a:r>
            <a:endParaRPr lang="en-US" sz="2800" smtClean="0"/>
          </a:p>
        </p:txBody>
      </p:sp>
      <p:sp>
        <p:nvSpPr>
          <p:cNvPr id="6246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txBody>
          <a:bodyPr/>
          <a:lstStyle/>
          <a:p>
            <a:pPr eaLnBrk="1" hangingPunct="1"/>
            <a:r>
              <a:rPr lang="en-US" sz="2000" dirty="0" smtClean="0"/>
              <a:t>SFM Review </a:t>
            </a:r>
            <a:br>
              <a:rPr lang="en-US" sz="2000" dirty="0" smtClean="0"/>
            </a:br>
            <a:r>
              <a:rPr lang="en-US" sz="4000" dirty="0" smtClean="0"/>
              <a:t>Sustainable Forest Management Requirements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382000" cy="4191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Requires a Sustainable Forest Management Plan (SFMP) to be in place</a:t>
            </a:r>
          </a:p>
          <a:p>
            <a:pPr eaLnBrk="1" hangingPunct="1"/>
            <a:r>
              <a:rPr lang="en-US" sz="2800" dirty="0" smtClean="0"/>
              <a:t>Requires a Management System to be in place (i.e. an EMS)</a:t>
            </a:r>
          </a:p>
          <a:p>
            <a:pPr eaLnBrk="1" hangingPunct="1"/>
            <a:r>
              <a:rPr lang="en-US" sz="2800" dirty="0" smtClean="0"/>
              <a:t>Requires management to principles, criteria, objectives, etc. for well managed forests as defined in SFM Standards</a:t>
            </a:r>
          </a:p>
          <a:p>
            <a:pPr eaLnBrk="1" hangingPunct="1"/>
            <a:r>
              <a:rPr lang="en-US" sz="2800" dirty="0" smtClean="0"/>
              <a:t>Requires third party audits to determine conformance to Standards</a:t>
            </a:r>
          </a:p>
        </p:txBody>
      </p:sp>
      <p:sp>
        <p:nvSpPr>
          <p:cNvPr id="6349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SFM Review </a:t>
            </a:r>
            <a:br>
              <a:rPr lang="en-US" sz="2400" smtClean="0"/>
            </a:br>
            <a:r>
              <a:rPr lang="en-US" smtClean="0"/>
              <a:t>Scope of SFM Plans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001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b="1" smtClean="0"/>
              <a:t>Defining the scope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mtClean="0"/>
              <a:t>The </a:t>
            </a:r>
            <a:r>
              <a:rPr lang="en-US" b="1" i="1" u="sng" smtClean="0"/>
              <a:t>Defined Forest Area (DFA)</a:t>
            </a:r>
            <a:r>
              <a:rPr lang="en-US" smtClean="0"/>
              <a:t> as outlined in the Sustainable Forest Management Plan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mtClean="0"/>
              <a:t>A DFA may consist of an entire Timber Supply Area or be comprised of any number of smaller areas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mtClean="0"/>
              <a:t>DFAs must be areas where the participant can maintain control of the activities in order to ensure the achievement of goals outlined in the SFM Plan</a:t>
            </a:r>
          </a:p>
        </p:txBody>
      </p:sp>
      <p:sp>
        <p:nvSpPr>
          <p:cNvPr id="6451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001000" cy="1295400"/>
          </a:xfrm>
          <a:noFill/>
        </p:spPr>
        <p:txBody>
          <a:bodyPr/>
          <a:lstStyle/>
          <a:p>
            <a:pPr eaLnBrk="1" hangingPunct="1"/>
            <a:r>
              <a:rPr lang="en-US" sz="2400" smtClean="0"/>
              <a:t>SFM Review</a:t>
            </a:r>
            <a:r>
              <a:rPr lang="en-US" smtClean="0"/>
              <a:t/>
            </a:r>
            <a:br>
              <a:rPr lang="en-US" smtClean="0"/>
            </a:br>
            <a:r>
              <a:rPr lang="en-US" sz="4000" smtClean="0"/>
              <a:t>What are the Key Objectives of an SFM Plan?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19288"/>
            <a:ext cx="8229600" cy="4206875"/>
          </a:xfrm>
        </p:spPr>
        <p:txBody>
          <a:bodyPr/>
          <a:lstStyle/>
          <a:p>
            <a:pPr eaLnBrk="1" hangingPunct="1"/>
            <a:r>
              <a:rPr lang="en-US" smtClean="0"/>
              <a:t>Describes the area under the plan (DFA)</a:t>
            </a:r>
          </a:p>
          <a:p>
            <a:pPr eaLnBrk="1" hangingPunct="1"/>
            <a:r>
              <a:rPr lang="en-US" smtClean="0"/>
              <a:t>States objectives, performance measures, indicators and targets, as applicable </a:t>
            </a:r>
          </a:p>
          <a:p>
            <a:pPr eaLnBrk="1" hangingPunct="1"/>
            <a:r>
              <a:rPr lang="en-US" smtClean="0"/>
              <a:t>Ensures that responsibilities for these actions are assigned</a:t>
            </a:r>
          </a:p>
          <a:p>
            <a:pPr eaLnBrk="1" hangingPunct="1"/>
            <a:r>
              <a:rPr lang="en-US" smtClean="0"/>
              <a:t>Ensures that SFM progress is properly reported and achieved</a:t>
            </a:r>
          </a:p>
        </p:txBody>
      </p:sp>
      <p:sp>
        <p:nvSpPr>
          <p:cNvPr id="6554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676400"/>
          </a:xfrm>
          <a:noFill/>
        </p:spPr>
        <p:txBody>
          <a:bodyPr/>
          <a:lstStyle/>
          <a:p>
            <a:pPr eaLnBrk="1" hangingPunct="1"/>
            <a:r>
              <a:rPr lang="en-US" sz="2800" dirty="0" smtClean="0"/>
              <a:t>SFM Review </a:t>
            </a:r>
            <a:br>
              <a:rPr lang="en-US" sz="2800" dirty="0" smtClean="0"/>
            </a:br>
            <a:r>
              <a:rPr lang="en-US" sz="4600" dirty="0" smtClean="0"/>
              <a:t>SFM Plans DO NOT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991475" cy="2133600"/>
          </a:xfrm>
        </p:spPr>
        <p:txBody>
          <a:bodyPr/>
          <a:lstStyle/>
          <a:p>
            <a:pPr eaLnBrk="1" hangingPunct="1">
              <a:buSzPct val="130000"/>
              <a:buFont typeface="Webdings" pitchFamily="18" charset="2"/>
              <a:buChar char="r"/>
            </a:pPr>
            <a:r>
              <a:rPr lang="en-US" dirty="0" smtClean="0"/>
              <a:t>Provide a management system framework to ensure the goals are achieved (that’s what an EMS is for)</a:t>
            </a:r>
          </a:p>
        </p:txBody>
      </p:sp>
      <p:sp>
        <p:nvSpPr>
          <p:cNvPr id="6656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5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SFM Review </a:t>
            </a:r>
            <a:br>
              <a:rPr lang="en-US" sz="2400" dirty="0" smtClean="0"/>
            </a:br>
            <a:r>
              <a:rPr lang="en-US" sz="3600" dirty="0" smtClean="0"/>
              <a:t>Where SFM Plans need an EMS to Work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To become SFM certified, a management system that defines the following must be in place: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Legal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Roles and Responsibilities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Training and Awareness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Internal &amp; External communication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Document management and control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Operational procedures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Emergency Preparedness &amp; Response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Monitoring and Measuring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Corrective &amp; Preventative Action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Record Keeping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Internal Audits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Management Reviews</a:t>
            </a:r>
          </a:p>
        </p:txBody>
      </p:sp>
      <p:sp>
        <p:nvSpPr>
          <p:cNvPr id="6758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06475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SFM Review </a:t>
            </a:r>
            <a:br>
              <a:rPr lang="en-US" sz="2400" dirty="0" smtClean="0"/>
            </a:br>
            <a:r>
              <a:rPr lang="en-US" sz="4000" dirty="0" smtClean="0"/>
              <a:t>Where SFM Plans have their Impact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35150"/>
            <a:ext cx="8229600" cy="42910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Influences higher-level planning by introducing their own criteria for forest 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Requires data gathering and reporting to verify adherence to SFM targets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Can produce changes to operational plans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Modification of block size and shapes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Introduction of additional protective measures for resource features and sensitive zones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Changes in road locations and design, etc.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  <p:sp>
        <p:nvSpPr>
          <p:cNvPr id="6861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SFM Review </a:t>
            </a:r>
            <a:br>
              <a:rPr lang="en-US" sz="2400" dirty="0" smtClean="0"/>
            </a:br>
            <a:r>
              <a:rPr lang="en-US" sz="4200" dirty="0" smtClean="0"/>
              <a:t>How YOU conform to SFM Plans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Follow the Operational Plans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Follow SFMP requirements and applicable Roles and Responsibilities Matrices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Follow EMS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Environmental Field Procedures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Emergency Response Plans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Legislation and Regulations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Training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Follow Contract &amp; License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Follow Legislative and Regulatory requirements</a:t>
            </a:r>
          </a:p>
        </p:txBody>
      </p:sp>
      <p:sp>
        <p:nvSpPr>
          <p:cNvPr id="6963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SFM SUMMARY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solidFill>
            <a:srgbClr val="FFFFCC"/>
          </a:solidFill>
        </p:spPr>
        <p:txBody>
          <a:bodyPr/>
          <a:lstStyle/>
          <a:p>
            <a:pPr lvl="1" eaLnBrk="1" hangingPunct="1">
              <a:spcAft>
                <a:spcPct val="20000"/>
              </a:spcAft>
              <a:buClr>
                <a:srgbClr val="006600"/>
              </a:buClr>
              <a:buFontTx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A Strategic Level Plan</a:t>
            </a:r>
            <a:r>
              <a:rPr lang="en-US" sz="2400" dirty="0" smtClean="0"/>
              <a:t> – SFM Plans influence changes primarily at the planning stage for an organization </a:t>
            </a:r>
          </a:p>
          <a:p>
            <a:pPr lvl="1" eaLnBrk="1" hangingPunct="1">
              <a:spcAft>
                <a:spcPct val="20000"/>
              </a:spcAft>
              <a:buClr>
                <a:srgbClr val="006600"/>
              </a:buClr>
              <a:buFontTx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SFM Standards</a:t>
            </a:r>
            <a:r>
              <a:rPr lang="en-US" sz="2400" dirty="0" smtClean="0"/>
              <a:t> – The SFM certification standards currently in use in BC are SFI, CSA and FSC</a:t>
            </a:r>
          </a:p>
          <a:p>
            <a:pPr lvl="1" eaLnBrk="1" hangingPunct="1">
              <a:spcAft>
                <a:spcPct val="20000"/>
              </a:spcAft>
              <a:buClr>
                <a:srgbClr val="006600"/>
              </a:buClr>
              <a:buFontTx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Your Role</a:t>
            </a:r>
            <a:r>
              <a:rPr lang="en-US" sz="2400" dirty="0" smtClean="0"/>
              <a:t> </a:t>
            </a:r>
          </a:p>
          <a:p>
            <a:pPr lvl="2" eaLnBrk="1" hangingPunct="1">
              <a:spcAft>
                <a:spcPct val="20000"/>
              </a:spcAft>
              <a:buClr>
                <a:srgbClr val="006600"/>
              </a:buClr>
            </a:pPr>
            <a:r>
              <a:rPr lang="en-US" sz="2000" dirty="0" smtClean="0"/>
              <a:t>Follow the Project Plans and your EMS requirements</a:t>
            </a:r>
          </a:p>
          <a:p>
            <a:pPr lvl="2" eaLnBrk="1" hangingPunct="1">
              <a:spcAft>
                <a:spcPct val="20000"/>
              </a:spcAft>
              <a:buClr>
                <a:srgbClr val="006600"/>
              </a:buClr>
            </a:pPr>
            <a:r>
              <a:rPr lang="en-US" sz="2000" dirty="0" smtClean="0"/>
              <a:t>Use good environmental practices in the workplace</a:t>
            </a:r>
          </a:p>
          <a:p>
            <a:pPr eaLnBrk="1" hangingPunct="1"/>
            <a:endParaRPr lang="en-US" sz="2400" dirty="0" smtClean="0"/>
          </a:p>
        </p:txBody>
      </p:sp>
      <p:sp>
        <p:nvSpPr>
          <p:cNvPr id="7066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April 2012 - Version 3.2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a Master #2">
  <a:themeElements>
    <a:clrScheme name="Nova Master #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va Master #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va Master #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99511704406F48BD886DDDCE547C87" ma:contentTypeVersion="0" ma:contentTypeDescription="Create a new document." ma:contentTypeScope="" ma:versionID="1a8754fb07ae3ae97920dc6462a0afd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d30f9570d50f077e0749dd7c3e0c5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5478DE-28AF-4376-893D-9D1B00AC86D9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53DF331-A23C-491C-AAFF-12AE863776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2F1FB5-07E6-4BAE-9D69-842AE524A2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Nova Master #2</Template>
  <TotalTime>5784</TotalTime>
  <Words>3782</Words>
  <Application>Microsoft Office PowerPoint</Application>
  <PresentationFormat>On-screen Show (4:3)</PresentationFormat>
  <Paragraphs>701</Paragraphs>
  <Slides>66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Nova Master #2</vt:lpstr>
      <vt:lpstr>BC Timber Sales Environmental Management System (EMS) and Sustainable Forest Management (SFM)</vt:lpstr>
      <vt:lpstr>Acronyms used in this training</vt:lpstr>
      <vt:lpstr>Section #1:  EMS Overview </vt:lpstr>
      <vt:lpstr>EMS Review  Scope of the BCTS EMS</vt:lpstr>
      <vt:lpstr>EMS Review Why Do We Need an EMS?</vt:lpstr>
      <vt:lpstr>EMS Review Why Do We Need an EMS?</vt:lpstr>
      <vt:lpstr>EMS Review  What is our EMS?</vt:lpstr>
      <vt:lpstr>EMS Review  What is ISO 14001?</vt:lpstr>
      <vt:lpstr>EMS Review   What does ISO Certification mean?</vt:lpstr>
      <vt:lpstr>EMS Review  ISO 14001 Certification Does Not:</vt:lpstr>
      <vt:lpstr>EMS Review  The System</vt:lpstr>
      <vt:lpstr>Section #2:  The EMS Cycle </vt:lpstr>
      <vt:lpstr>EMS Review  Plan-Do-Check-Respond</vt:lpstr>
      <vt:lpstr>EMS Review   1. The PLAN </vt:lpstr>
      <vt:lpstr>EMS Review   1. The PLAN </vt:lpstr>
      <vt:lpstr>EMS Review  2. DO</vt:lpstr>
      <vt:lpstr>EMS Review  2. DO</vt:lpstr>
      <vt:lpstr>EMS Review  2. DO</vt:lpstr>
      <vt:lpstr>EMS Review  3. CHECK </vt:lpstr>
      <vt:lpstr>EMS Review  3. CHECK </vt:lpstr>
      <vt:lpstr>EMS Review  Checking the Progress</vt:lpstr>
      <vt:lpstr>EMS Review  Checking the Progress</vt:lpstr>
      <vt:lpstr>EMS Review  Required Records for LPC</vt:lpstr>
      <vt:lpstr>EMS Review  4. RESPOND</vt:lpstr>
      <vt:lpstr>EMS Review  Respond – Corrective Action</vt:lpstr>
      <vt:lpstr>EMS Review  Respond – Corrective Action</vt:lpstr>
      <vt:lpstr>Section #3:  Document Detail </vt:lpstr>
      <vt:lpstr>EMS Document Detail EMS Manual</vt:lpstr>
      <vt:lpstr>EMS Document Detail  EMS Manual – Chapter 1-6</vt:lpstr>
      <vt:lpstr>EMS Document Detail  EMS Manual – Chapter 7-11</vt:lpstr>
      <vt:lpstr>EMS Document Detail  EMS Manual – Chapter 12 - 18</vt:lpstr>
      <vt:lpstr>EMS Document Detail  Environmental Emergency Response Plan (eERP)</vt:lpstr>
      <vt:lpstr>EMS Document Detail   Environmental Emergency Response Plan (eERP)</vt:lpstr>
      <vt:lpstr>EMS Document Detail  Environmental Operating Procedures </vt:lpstr>
      <vt:lpstr>EMS Document Detail  Checklist Forms</vt:lpstr>
      <vt:lpstr>EMS Document Detail  Checklist Forms</vt:lpstr>
      <vt:lpstr>EMS Document Detail  Prework Forms (CHK 001-004)</vt:lpstr>
      <vt:lpstr>EMS Document Detail  Inspection Forms (CHK 005-008)</vt:lpstr>
      <vt:lpstr>EMS Document Detail  Incident Report Form (CHK 009)</vt:lpstr>
      <vt:lpstr>EMS Document Detail  Test-Drill Report Form (CHK 010)</vt:lpstr>
      <vt:lpstr>EMS Document Detail  BCTS Client Self Inspection Report (CHK 011)</vt:lpstr>
      <vt:lpstr>EMS Document Detail  Environmental Field Procedures</vt:lpstr>
      <vt:lpstr>EMS Document Detail  EFP 01 - General</vt:lpstr>
      <vt:lpstr>EMS Document Detail  EFP 02 – Project Supervision</vt:lpstr>
      <vt:lpstr>EMS Document Detail  EFP 03 – Development &amp; Planning</vt:lpstr>
      <vt:lpstr>EMS Document Detail  EFP 04 – Roads, Bridges, &amp; Culverts</vt:lpstr>
      <vt:lpstr>EMS Document Detail  EFP 05 - Harvesting</vt:lpstr>
      <vt:lpstr>EMS Document Detail  EFP 06 – Fuel Handling</vt:lpstr>
      <vt:lpstr>EMS Document Detail  EFP 07 – Dryland Sort &amp; Log Loading</vt:lpstr>
      <vt:lpstr>EMS Document Detail  EFP 08 – Marine Log Handling Facilities</vt:lpstr>
      <vt:lpstr>Section #4:  EMS Final Points </vt:lpstr>
      <vt:lpstr>Be Prepared for Audits</vt:lpstr>
      <vt:lpstr>Be Prepared for Audits</vt:lpstr>
      <vt:lpstr>Be Prepared for Audits</vt:lpstr>
      <vt:lpstr>EMS SUMMARY</vt:lpstr>
      <vt:lpstr>Section #5:  Sustainable Forest Management </vt:lpstr>
      <vt:lpstr>SFM Review Why do we need SFM?</vt:lpstr>
      <vt:lpstr>SFM Review  Types of SFM Certifications</vt:lpstr>
      <vt:lpstr>SFM Review  Sustainable Forest Management Requirements</vt:lpstr>
      <vt:lpstr>SFM Review  Scope of SFM Plans</vt:lpstr>
      <vt:lpstr>SFM Review What are the Key Objectives of an SFM Plan?</vt:lpstr>
      <vt:lpstr>SFM Review  SFM Plans DO NOT</vt:lpstr>
      <vt:lpstr>SFM Review  Where SFM Plans need an EMS to Work</vt:lpstr>
      <vt:lpstr>SFM Review  Where SFM Plans have their Impact</vt:lpstr>
      <vt:lpstr>SFM Review  How YOU conform to SFM Plans</vt:lpstr>
      <vt:lpstr>SFM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Training Module</dc:title>
  <dc:creator>Rein Kahlke</dc:creator>
  <cp:lastModifiedBy>rdominy</cp:lastModifiedBy>
  <cp:revision>387</cp:revision>
  <dcterms:created xsi:type="dcterms:W3CDTF">2003-06-06T14:56:58Z</dcterms:created>
  <dcterms:modified xsi:type="dcterms:W3CDTF">2012-11-14T17:39:38Z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0x0101005599511704406F48BD886DDDCE547C87</vt:lpwstr>
  </property>
</Properties>
</file>