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12"/>
  </p:notesMasterIdLst>
  <p:sldIdLst>
    <p:sldId id="256" r:id="rId5"/>
    <p:sldId id="266" r:id="rId6"/>
    <p:sldId id="257" r:id="rId7"/>
    <p:sldId id="268" r:id="rId8"/>
    <p:sldId id="267" r:id="rId9"/>
    <p:sldId id="263" r:id="rId10"/>
    <p:sldId id="269" r:id="rId1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-3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pPr>
              <a:defRPr/>
            </a:pPr>
            <a:fld id="{464E087D-4340-4468-96FB-A96CA057FBC2}" type="datetimeFigureOut">
              <a:rPr lang="en-CA"/>
              <a:pPr>
                <a:defRPr/>
              </a:pPr>
              <a:t>2016-04-18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CA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pPr>
              <a:defRPr/>
            </a:pPr>
            <a:fld id="{5775E13B-DC5F-40C0-AE0E-A46B32D39F4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2318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dirty="0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B3CB94-FB95-4F3B-A99B-52D122FA5088}" type="slidenum">
              <a:rPr lang="en-CA" smtClean="0"/>
              <a:pPr/>
              <a:t>1</a:t>
            </a:fld>
            <a:endParaRPr lang="en-CA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A85DE8-D001-4BBE-9D62-1E1FE4503FC8}" type="slidenum">
              <a:rPr lang="en-CA" smtClean="0"/>
              <a:pPr/>
              <a:t>4</a:t>
            </a:fld>
            <a:endParaRPr lang="en-C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mplate_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1C5E4-0CDC-4979-988F-ACA0A65AA0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DCC7F-C897-4AB2-B9B9-9104F6F64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80FC2-8032-4CD8-9EEA-0D002F7D7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317C2-F25E-44E2-AF41-11965D7A49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7E145-88EB-4B81-B7C5-8D35E89A85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7667-BA4A-4217-A2C8-787242E2B6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2F52F-0F8C-4798-80CE-8B06AD7E6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44653-2AE3-42EB-B652-4C34C93A9D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9A225-1FC1-4221-92C9-03871AD4B7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8A106-A7D0-4942-8C6E-AC22787BD6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mplate_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49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50875" y="307975"/>
            <a:ext cx="7772400" cy="938213"/>
          </a:xfrm>
        </p:spPr>
        <p:txBody>
          <a:bodyPr/>
          <a:lstStyle/>
          <a:p>
            <a:pPr eaLnBrk="1" hangingPunct="1"/>
            <a:r>
              <a:rPr lang="en-US" dirty="0" smtClean="0"/>
              <a:t>BC Timber Sales Fuel Handling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05050"/>
            <a:ext cx="6400800" cy="2057400"/>
          </a:xfrm>
          <a:effectLst>
            <a:outerShdw dist="28398" dir="1593903" algn="ctr" rotWithShape="0">
              <a:srgbClr val="990033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pictorial of key requirements of the BCTS FUEL HANDLING ENVIRONMENTAL FIELD PROCEDURE 06</a:t>
            </a:r>
          </a:p>
        </p:txBody>
      </p:sp>
      <p:pic>
        <p:nvPicPr>
          <p:cNvPr id="13316" name="Picture 4" descr="BCTS_Watermark.gif"/>
          <p:cNvPicPr>
            <a:picLocks noChangeAspect="1"/>
          </p:cNvPicPr>
          <p:nvPr/>
        </p:nvPicPr>
        <p:blipFill rotWithShape="1">
          <a:blip r:embed="rId3" cstate="print"/>
          <a:srcRect l="33762"/>
          <a:stretch/>
        </p:blipFill>
        <p:spPr bwMode="auto">
          <a:xfrm>
            <a:off x="3550734" y="4721988"/>
            <a:ext cx="2193803" cy="137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Fuel Handling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dirty="0" smtClean="0"/>
              <a:t>Purpose</a:t>
            </a:r>
          </a:p>
          <a:p>
            <a:r>
              <a:rPr lang="en-CA" sz="2000" dirty="0" smtClean="0"/>
              <a:t>The purpose of this pictorial is to support the BCTS EMS Fuel Handling Environmental Field Procedure #06, (EFP 06) by displaying requirements of commonly utilized tanks by BCTS Licensees, Permittees and Contractors (LPC’s) to help prevent and minimize impacts of fuel on the environment.     </a:t>
            </a:r>
          </a:p>
          <a:p>
            <a:endParaRPr lang="en-CA" sz="2000" dirty="0" smtClean="0"/>
          </a:p>
          <a:p>
            <a:r>
              <a:rPr lang="en-CA" sz="2000" dirty="0" smtClean="0"/>
              <a:t>EFP 06 brings together legislative requirements, forest industry standards and best management practices as it relates to fuel handling, storage and transportation.  </a:t>
            </a:r>
          </a:p>
          <a:p>
            <a:endParaRPr lang="en-CA" sz="2000" dirty="0" smtClean="0"/>
          </a:p>
          <a:p>
            <a:r>
              <a:rPr lang="en-CA" sz="2000" dirty="0" smtClean="0"/>
              <a:t>EFP 06 applies to all BCTS LPC’s and their workers involved in fuel handling within the scope of the EMS Program. </a:t>
            </a:r>
          </a:p>
          <a:p>
            <a:endParaRPr lang="en-C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Sections of EFP-06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6053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Truck Box (Slip Tanks) and other large portable tanks--230 to 3000 liters </a:t>
            </a:r>
            <a:r>
              <a:rPr lang="en-US" sz="2000" dirty="0" smtClean="0"/>
              <a:t>(EFP-06 Table #2 and #3)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000" dirty="0" smtClean="0"/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   -non-specification tanks can only be used for diesel in the 230L to 450L volume range and;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    -tanks for diesel and gasoline in the &gt;450L to 3000L volume range must be specification containers and tested by a Transport Canada Registered Facility every 5 years;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Large (double walled) Stationary Skid Tanks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-EFP-06 Table #5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Spill Kits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	-EFP-06 Table #7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85838"/>
            <a:ext cx="9144000" cy="588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Truck Box Slip Tanks</a:t>
            </a:r>
          </a:p>
        </p:txBody>
      </p:sp>
      <p:cxnSp>
        <p:nvCxnSpPr>
          <p:cNvPr id="16388" name="Straight Arrow Connector 32"/>
          <p:cNvCxnSpPr>
            <a:cxnSpLocks noChangeShapeType="1"/>
          </p:cNvCxnSpPr>
          <p:nvPr/>
        </p:nvCxnSpPr>
        <p:spPr bwMode="auto">
          <a:xfrm flipV="1">
            <a:off x="1946275" y="4927600"/>
            <a:ext cx="773113" cy="8540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1" name="TextBox 20"/>
          <p:cNvSpPr txBox="1"/>
          <p:nvPr/>
        </p:nvSpPr>
        <p:spPr>
          <a:xfrm>
            <a:off x="6208713" y="1123950"/>
            <a:ext cx="1476375" cy="4619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Drip Containment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Options</a:t>
            </a:r>
          </a:p>
        </p:txBody>
      </p:sp>
      <p:cxnSp>
        <p:nvCxnSpPr>
          <p:cNvPr id="16390" name="Straight Arrow Connector 36"/>
          <p:cNvCxnSpPr>
            <a:cxnSpLocks noChangeShapeType="1"/>
            <a:stCxn id="21" idx="1"/>
          </p:cNvCxnSpPr>
          <p:nvPr/>
        </p:nvCxnSpPr>
        <p:spPr bwMode="auto">
          <a:xfrm flipH="1">
            <a:off x="5724525" y="1354138"/>
            <a:ext cx="484188" cy="9255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6391" name="Straight Arrow Connector 42"/>
          <p:cNvCxnSpPr>
            <a:cxnSpLocks noChangeShapeType="1"/>
          </p:cNvCxnSpPr>
          <p:nvPr/>
        </p:nvCxnSpPr>
        <p:spPr bwMode="auto">
          <a:xfrm>
            <a:off x="1627188" y="1781175"/>
            <a:ext cx="522287" cy="6889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395288" y="1441450"/>
            <a:ext cx="1443037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Fire Extinguisher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8925" y="5580063"/>
            <a:ext cx="1549400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Tank secured to</a:t>
            </a:r>
          </a:p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prevent movement</a:t>
            </a:r>
          </a:p>
        </p:txBody>
      </p:sp>
      <p:cxnSp>
        <p:nvCxnSpPr>
          <p:cNvPr id="16394" name="Straight Arrow Connector 42"/>
          <p:cNvCxnSpPr>
            <a:cxnSpLocks noChangeShapeType="1"/>
          </p:cNvCxnSpPr>
          <p:nvPr/>
        </p:nvCxnSpPr>
        <p:spPr bwMode="auto">
          <a:xfrm>
            <a:off x="1733550" y="3395663"/>
            <a:ext cx="473075" cy="355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0" name="TextBox 29"/>
          <p:cNvSpPr txBox="1"/>
          <p:nvPr/>
        </p:nvSpPr>
        <p:spPr>
          <a:xfrm>
            <a:off x="833438" y="3054350"/>
            <a:ext cx="1004887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Spec. Plate</a:t>
            </a:r>
          </a:p>
        </p:txBody>
      </p:sp>
      <p:cxnSp>
        <p:nvCxnSpPr>
          <p:cNvPr id="16396" name="Straight Arrow Connector 32"/>
          <p:cNvCxnSpPr>
            <a:cxnSpLocks noChangeShapeType="1"/>
          </p:cNvCxnSpPr>
          <p:nvPr/>
        </p:nvCxnSpPr>
        <p:spPr bwMode="auto">
          <a:xfrm flipH="1">
            <a:off x="5200650" y="5319713"/>
            <a:ext cx="1722438" cy="8905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2" name="TextBox 31"/>
          <p:cNvSpPr txBox="1"/>
          <p:nvPr/>
        </p:nvSpPr>
        <p:spPr>
          <a:xfrm>
            <a:off x="6980238" y="5173663"/>
            <a:ext cx="760412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Spill Kit</a:t>
            </a:r>
          </a:p>
        </p:txBody>
      </p:sp>
      <p:cxnSp>
        <p:nvCxnSpPr>
          <p:cNvPr id="16398" name="Straight Arrow Connector 32"/>
          <p:cNvCxnSpPr>
            <a:cxnSpLocks noChangeShapeType="1"/>
          </p:cNvCxnSpPr>
          <p:nvPr/>
        </p:nvCxnSpPr>
        <p:spPr bwMode="auto">
          <a:xfrm flipH="1" flipV="1">
            <a:off x="4667250" y="4286250"/>
            <a:ext cx="2232025" cy="952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5" name="TextBox 34"/>
          <p:cNvSpPr txBox="1"/>
          <p:nvPr/>
        </p:nvSpPr>
        <p:spPr>
          <a:xfrm>
            <a:off x="6980238" y="4270375"/>
            <a:ext cx="955675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TDG Label</a:t>
            </a:r>
          </a:p>
        </p:txBody>
      </p:sp>
      <p:cxnSp>
        <p:nvCxnSpPr>
          <p:cNvPr id="16400" name="Straight Arrow Connector 32"/>
          <p:cNvCxnSpPr>
            <a:cxnSpLocks noChangeShapeType="1"/>
          </p:cNvCxnSpPr>
          <p:nvPr/>
        </p:nvCxnSpPr>
        <p:spPr bwMode="auto">
          <a:xfrm flipH="1" flipV="1">
            <a:off x="6840538" y="2576513"/>
            <a:ext cx="712787" cy="6302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8" name="TextBox 37"/>
          <p:cNvSpPr txBox="1"/>
          <p:nvPr/>
        </p:nvSpPr>
        <p:spPr>
          <a:xfrm>
            <a:off x="6980238" y="3305175"/>
            <a:ext cx="1360487" cy="6477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Proper fuel dispensing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pump</a:t>
            </a:r>
          </a:p>
        </p:txBody>
      </p:sp>
      <p:pic>
        <p:nvPicPr>
          <p:cNvPr id="16402" name="Picture 43" descr="WHMIS_labe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7425" y="1520825"/>
            <a:ext cx="1160463" cy="8302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6" name="TextBox 45"/>
          <p:cNvSpPr txBox="1"/>
          <p:nvPr/>
        </p:nvSpPr>
        <p:spPr>
          <a:xfrm>
            <a:off x="3527425" y="1216025"/>
            <a:ext cx="1160463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WHMIS Label</a:t>
            </a:r>
          </a:p>
        </p:txBody>
      </p:sp>
      <p:cxnSp>
        <p:nvCxnSpPr>
          <p:cNvPr id="16404" name="Straight Arrow Connector 32"/>
          <p:cNvCxnSpPr>
            <a:cxnSpLocks noChangeShapeType="1"/>
          </p:cNvCxnSpPr>
          <p:nvPr/>
        </p:nvCxnSpPr>
        <p:spPr bwMode="auto">
          <a:xfrm flipH="1">
            <a:off x="4068763" y="2435225"/>
            <a:ext cx="4762" cy="9683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6405" name="Picture 7" descr="DSC00161 (Altered, Rotation)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 l="12721" r="11661" b="11134"/>
          <a:stretch>
            <a:fillRect/>
          </a:stretch>
        </p:blipFill>
        <p:spPr>
          <a:xfrm>
            <a:off x="7718425" y="1147763"/>
            <a:ext cx="938213" cy="1470025"/>
          </a:xfrm>
          <a:noFill/>
          <a:ln w="19050">
            <a:solidFill>
              <a:schemeClr val="bg1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6692900" y="5659438"/>
            <a:ext cx="2212975" cy="9239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 w="127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CA" dirty="0">
                <a:solidFill>
                  <a:srgbClr val="FF0000"/>
                </a:solidFill>
                <a:sym typeface="Webdings"/>
              </a:rPr>
              <a:t> </a:t>
            </a:r>
            <a:r>
              <a:rPr lang="en-CA" sz="1200" b="1" dirty="0">
                <a:solidFill>
                  <a:srgbClr val="FF0000"/>
                </a:solidFill>
              </a:rPr>
              <a:t>All tanks &gt;450L must be tested by a Transport Canada Registered Facility every 5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9" descr="Stationary Tanks.JPG"/>
          <p:cNvPicPr>
            <a:picLocks noChangeAspect="1"/>
          </p:cNvPicPr>
          <p:nvPr/>
        </p:nvPicPr>
        <p:blipFill>
          <a:blip r:embed="rId2" cstate="print"/>
          <a:srcRect r="8450"/>
          <a:stretch>
            <a:fillRect/>
          </a:stretch>
        </p:blipFill>
        <p:spPr bwMode="auto">
          <a:xfrm>
            <a:off x="0" y="989013"/>
            <a:ext cx="9144000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15963"/>
          </a:xfrm>
        </p:spPr>
        <p:txBody>
          <a:bodyPr/>
          <a:lstStyle/>
          <a:p>
            <a:pPr eaLnBrk="1" hangingPunct="1"/>
            <a:r>
              <a:rPr lang="en-US" dirty="0" smtClean="0"/>
              <a:t>Large Double Walled Stationary Skid Tanks</a:t>
            </a:r>
          </a:p>
        </p:txBody>
      </p:sp>
      <p:sp>
        <p:nvSpPr>
          <p:cNvPr id="17412" name="Oval 19"/>
          <p:cNvSpPr>
            <a:spLocks noChangeArrowheads="1"/>
          </p:cNvSpPr>
          <p:nvPr/>
        </p:nvSpPr>
        <p:spPr bwMode="auto">
          <a:xfrm>
            <a:off x="3290888" y="2479675"/>
            <a:ext cx="5334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 dirty="0"/>
          </a:p>
        </p:txBody>
      </p:sp>
      <p:sp>
        <p:nvSpPr>
          <p:cNvPr id="17413" name="Oval 20"/>
          <p:cNvSpPr>
            <a:spLocks noChangeArrowheads="1"/>
          </p:cNvSpPr>
          <p:nvPr/>
        </p:nvSpPr>
        <p:spPr bwMode="auto">
          <a:xfrm>
            <a:off x="788988" y="3587750"/>
            <a:ext cx="5334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 dirty="0"/>
          </a:p>
        </p:txBody>
      </p:sp>
      <p:sp>
        <p:nvSpPr>
          <p:cNvPr id="17414" name="Oval 22"/>
          <p:cNvSpPr>
            <a:spLocks noChangeArrowheads="1"/>
          </p:cNvSpPr>
          <p:nvPr/>
        </p:nvSpPr>
        <p:spPr bwMode="auto">
          <a:xfrm>
            <a:off x="3525838" y="4921250"/>
            <a:ext cx="685800" cy="6858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 dirty="0"/>
          </a:p>
        </p:txBody>
      </p:sp>
      <p:cxnSp>
        <p:nvCxnSpPr>
          <p:cNvPr id="17415" name="Straight Arrow Connector 25"/>
          <p:cNvCxnSpPr>
            <a:cxnSpLocks noChangeShapeType="1"/>
          </p:cNvCxnSpPr>
          <p:nvPr/>
        </p:nvCxnSpPr>
        <p:spPr bwMode="auto">
          <a:xfrm flipH="1" flipV="1">
            <a:off x="7315200" y="5913438"/>
            <a:ext cx="374650" cy="3952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7416" name="Rounded Rectangle 26"/>
          <p:cNvSpPr>
            <a:spLocks noChangeArrowheads="1"/>
          </p:cNvSpPr>
          <p:nvPr/>
        </p:nvSpPr>
        <p:spPr bwMode="auto">
          <a:xfrm>
            <a:off x="4799013" y="3200400"/>
            <a:ext cx="609600" cy="14478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 dirty="0"/>
          </a:p>
        </p:txBody>
      </p:sp>
      <p:cxnSp>
        <p:nvCxnSpPr>
          <p:cNvPr id="17417" name="Straight Arrow Connector 28"/>
          <p:cNvCxnSpPr>
            <a:cxnSpLocks noChangeShapeType="1"/>
          </p:cNvCxnSpPr>
          <p:nvPr/>
        </p:nvCxnSpPr>
        <p:spPr bwMode="auto">
          <a:xfrm flipH="1">
            <a:off x="5180013" y="2897188"/>
            <a:ext cx="990600" cy="5318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7418" name="Straight Arrow Connector 32"/>
          <p:cNvCxnSpPr>
            <a:cxnSpLocks noChangeShapeType="1"/>
          </p:cNvCxnSpPr>
          <p:nvPr/>
        </p:nvCxnSpPr>
        <p:spPr bwMode="auto">
          <a:xfrm flipV="1">
            <a:off x="2065338" y="5548313"/>
            <a:ext cx="619125" cy="6127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5" name="TextBox 34"/>
          <p:cNvSpPr txBox="1"/>
          <p:nvPr/>
        </p:nvSpPr>
        <p:spPr>
          <a:xfrm>
            <a:off x="4545013" y="1420813"/>
            <a:ext cx="2346325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Positive Containment Check</a:t>
            </a:r>
          </a:p>
        </p:txBody>
      </p:sp>
      <p:pic>
        <p:nvPicPr>
          <p:cNvPr id="17420" name="Picture 35" descr="Positive containment gauge inse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6288" y="1714500"/>
            <a:ext cx="1143000" cy="8572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1" name="Straight Arrow Connector 36"/>
          <p:cNvCxnSpPr>
            <a:cxnSpLocks noChangeShapeType="1"/>
          </p:cNvCxnSpPr>
          <p:nvPr/>
        </p:nvCxnSpPr>
        <p:spPr bwMode="auto">
          <a:xfrm flipH="1">
            <a:off x="3592513" y="1546225"/>
            <a:ext cx="841375" cy="1162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7422" name="Picture 39" descr="ULC 601 Spec Plate inse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188" y="2041525"/>
            <a:ext cx="1752600" cy="7080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3" name="Straight Arrow Connector 42"/>
          <p:cNvCxnSpPr>
            <a:cxnSpLocks noChangeShapeType="1"/>
          </p:cNvCxnSpPr>
          <p:nvPr/>
        </p:nvCxnSpPr>
        <p:spPr bwMode="auto">
          <a:xfrm flipH="1">
            <a:off x="1093788" y="2901950"/>
            <a:ext cx="76200" cy="9144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7424" name="Picture 15" descr="DSC01280"/>
          <p:cNvPicPr>
            <a:picLocks noChangeAspect="1" noChangeArrowheads="1"/>
          </p:cNvPicPr>
          <p:nvPr/>
        </p:nvPicPr>
        <p:blipFill>
          <a:blip r:embed="rId5" cstate="print"/>
          <a:srcRect l="38461" r="42308" b="79492"/>
          <a:stretch>
            <a:fillRect/>
          </a:stretch>
        </p:blipFill>
        <p:spPr bwMode="auto">
          <a:xfrm>
            <a:off x="4933950" y="5616575"/>
            <a:ext cx="1333500" cy="10668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5" name="Straight Arrow Connector 48"/>
          <p:cNvCxnSpPr>
            <a:cxnSpLocks noChangeShapeType="1"/>
          </p:cNvCxnSpPr>
          <p:nvPr/>
        </p:nvCxnSpPr>
        <p:spPr bwMode="auto">
          <a:xfrm flipH="1" flipV="1">
            <a:off x="3906838" y="5302250"/>
            <a:ext cx="914400" cy="609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52" name="TextBox 51"/>
          <p:cNvSpPr txBox="1"/>
          <p:nvPr/>
        </p:nvSpPr>
        <p:spPr>
          <a:xfrm>
            <a:off x="481013" y="1677988"/>
            <a:ext cx="1730375" cy="2778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ULC-S601 Spec Plate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81725" y="2684463"/>
            <a:ext cx="1444625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TDG, WHMIS and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Safety Labels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3825" y="6188075"/>
            <a:ext cx="965200" cy="2778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Guard Log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4425" y="5253038"/>
            <a:ext cx="2103438" cy="2778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Drip Containment Options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163" y="5948363"/>
            <a:ext cx="1630362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Spill Kit </a:t>
            </a:r>
          </a:p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Fire Extinguisher(s)</a:t>
            </a:r>
          </a:p>
        </p:txBody>
      </p:sp>
      <p:pic>
        <p:nvPicPr>
          <p:cNvPr id="17431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3588" y="1714500"/>
            <a:ext cx="977900" cy="8556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591050" y="2346325"/>
            <a:ext cx="1127125" cy="2301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900" dirty="0">
                <a:solidFill>
                  <a:srgbClr val="FF0000"/>
                </a:solidFill>
              </a:rPr>
              <a:t>Vacuum Gauge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43588" y="2346325"/>
            <a:ext cx="973137" cy="2301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900" dirty="0">
                <a:solidFill>
                  <a:srgbClr val="FF0000"/>
                </a:solidFill>
              </a:rPr>
              <a:t>Dip Stick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6"/>
          <p:cNvPicPr>
            <a:picLocks noChangeAspect="1" noChangeArrowheads="1"/>
          </p:cNvPicPr>
          <p:nvPr/>
        </p:nvPicPr>
        <p:blipFill>
          <a:blip r:embed="rId2" cstate="print"/>
          <a:srcRect l="6931" r="4950"/>
          <a:stretch>
            <a:fillRect/>
          </a:stretch>
        </p:blipFill>
        <p:spPr bwMode="auto">
          <a:xfrm>
            <a:off x="0" y="993775"/>
            <a:ext cx="9144000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398463" y="238125"/>
            <a:ext cx="8229600" cy="414338"/>
          </a:xfrm>
        </p:spPr>
        <p:txBody>
          <a:bodyPr/>
          <a:lstStyle/>
          <a:p>
            <a:pPr eaLnBrk="1" hangingPunct="1"/>
            <a:r>
              <a:rPr lang="en-US" dirty="0" smtClean="0"/>
              <a:t>Spill Kits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1009650"/>
            <a:ext cx="2576513" cy="5848350"/>
          </a:xfrm>
          <a:prstGeom prst="rect">
            <a:avLst/>
          </a:prstGeom>
          <a:solidFill>
            <a:schemeClr val="bg1">
              <a:lumMod val="75000"/>
              <a:alpha val="35000"/>
            </a:schemeClr>
          </a:solidFill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Spill kits must be present in all equipment, vehicles transporting and dispensing fuel, near stationary tanks and mobile fuel storage and dispensing areas.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355600" indent="-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Spill kits must include a minimum of: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heavy duty plastic bags or suitable container(s),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absorbent pads (or equivalent absorbent material) appropriate for the type of spill,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absorbent booms/ socks,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bioremediation product,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 shovel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 container of emergency tank sealant (i.e. Plug-N-Dike, Seal-it or equivalent)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355600" indent="-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personal protective safety gear as required for the type of spill</a:t>
            </a:r>
          </a:p>
          <a:p>
            <a:pPr marL="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endParaRPr lang="en-US" sz="1200" dirty="0"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0000"/>
                </a:solidFill>
              </a:rPr>
              <a:t>See Fuel Handling Environmental Field Procedure 06, (Table #7) for details regarding spill kit  requirements.</a:t>
            </a:r>
            <a:r>
              <a:rPr lang="en-US" sz="1400" dirty="0">
                <a:latin typeface="Arial"/>
                <a:ea typeface="Times New Roman"/>
                <a:cs typeface="Times New Roman"/>
              </a:rPr>
              <a:t> </a:t>
            </a:r>
            <a:endParaRPr lang="en-CA" sz="1400" dirty="0">
              <a:latin typeface="Arial"/>
              <a:ea typeface="Times New Roman"/>
              <a:cs typeface="Times New Roman"/>
            </a:endParaRPr>
          </a:p>
          <a:p>
            <a:pPr>
              <a:defRPr/>
            </a:pPr>
            <a:endParaRPr lang="en-C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Fuel Handling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dirty="0" smtClean="0"/>
              <a:t>Conclusion</a:t>
            </a:r>
          </a:p>
          <a:p>
            <a:r>
              <a:rPr lang="en-CA" sz="2000" dirty="0" smtClean="0"/>
              <a:t>Conformance to this EFP pictorial will assist LPC’s to achieve a balance between their operational needs and requirements of the BCTS EMS-EFP 06 to help reduce significant risk to the environment.   </a:t>
            </a:r>
          </a:p>
          <a:p>
            <a:endParaRPr lang="en-CA" sz="2000" dirty="0" smtClean="0"/>
          </a:p>
          <a:p>
            <a:pPr>
              <a:buFontTx/>
              <a:buNone/>
            </a:pPr>
            <a:r>
              <a:rPr lang="en-CA" sz="2000" dirty="0" smtClean="0"/>
              <a:t> </a:t>
            </a:r>
          </a:p>
          <a:p>
            <a:r>
              <a:rPr lang="en-CA" sz="2000" dirty="0" smtClean="0"/>
              <a:t>For a copy of this fuel management pictorial please contact your local BCTS Certification Standards Officer.</a:t>
            </a:r>
          </a:p>
          <a:p>
            <a:endParaRPr lang="en-CA" sz="2000" dirty="0" smtClean="0"/>
          </a:p>
          <a:p>
            <a:pPr>
              <a:buFontTx/>
              <a:buNone/>
            </a:pPr>
            <a:r>
              <a:rPr lang="en-CA" sz="2000" dirty="0" smtClean="0"/>
              <a:t>	</a:t>
            </a:r>
          </a:p>
          <a:p>
            <a:endParaRPr lang="en-CA" sz="2000" dirty="0" smtClean="0"/>
          </a:p>
          <a:p>
            <a:endParaRPr lang="en-C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a Master #2">
  <a:themeElements>
    <a:clrScheme name="Nova Master #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va Master #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va 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99511704406F48BD886DDDCE547C87" ma:contentTypeVersion="0" ma:contentTypeDescription="Create a new document." ma:contentTypeScope="" ma:versionID="a1b4fd33c7bd00d7807240c15b2215e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4f78fbe56d5b4bc4798013fa9527c7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21BE48-2F26-4DAB-84EE-BA349900DD65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CE5EB75-9422-463D-B7EF-E4C5380D2C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A39917-EB7A-4E05-8572-128D88AF7C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1134</TotalTime>
  <Words>459</Words>
  <Application>Microsoft Office PowerPoint</Application>
  <PresentationFormat>On-screen Show (4:3)</PresentationFormat>
  <Paragraphs>76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Nova Master #2</vt:lpstr>
      <vt:lpstr>BC Timber Sales Fuel Handling</vt:lpstr>
      <vt:lpstr>Fuel Handling </vt:lpstr>
      <vt:lpstr>Key Sections of EFP-06</vt:lpstr>
      <vt:lpstr>Truck Box Slip Tanks</vt:lpstr>
      <vt:lpstr>Large Double Walled Stationary Skid Tanks</vt:lpstr>
      <vt:lpstr>Spill Kits</vt:lpstr>
      <vt:lpstr>Fuel Handling </vt:lpstr>
    </vt:vector>
  </TitlesOfParts>
  <Company>Nova Management Services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BCTS Fuel Management Training</dc:title>
  <dc:creator>Gary Rehmeier</dc:creator>
  <cp:lastModifiedBy>Dominy, Richard FLNR:EX</cp:lastModifiedBy>
  <cp:revision>151</cp:revision>
  <dcterms:created xsi:type="dcterms:W3CDTF">2006-03-14T05:30:06Z</dcterms:created>
  <dcterms:modified xsi:type="dcterms:W3CDTF">2016-04-19T00:10:04Z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0x0101005599511704406F48BD886DDDCE547C87</vt:lpwstr>
  </property>
  <property fmtid="{D5CDD505-2E9C-101B-9397-08002B2CF9AE}" pid="3" name="TemplateUrl">
    <vt:lpwstr/>
  </property>
  <property fmtid="{D5CDD505-2E9C-101B-9397-08002B2CF9AE}" pid="4" name="Order">
    <vt:r8>213300</vt:r8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