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28"/>
  </p:notesMasterIdLst>
  <p:handoutMasterIdLst>
    <p:handoutMasterId r:id="rId29"/>
  </p:handoutMasterIdLst>
  <p:sldIdLst>
    <p:sldId id="256" r:id="rId2"/>
    <p:sldId id="274" r:id="rId3"/>
    <p:sldId id="276" r:id="rId4"/>
    <p:sldId id="280" r:id="rId5"/>
    <p:sldId id="286" r:id="rId6"/>
    <p:sldId id="278" r:id="rId7"/>
    <p:sldId id="277" r:id="rId8"/>
    <p:sldId id="279" r:id="rId9"/>
    <p:sldId id="289" r:id="rId10"/>
    <p:sldId id="271" r:id="rId11"/>
    <p:sldId id="294" r:id="rId12"/>
    <p:sldId id="292" r:id="rId13"/>
    <p:sldId id="293" r:id="rId14"/>
    <p:sldId id="265" r:id="rId15"/>
    <p:sldId id="287" r:id="rId16"/>
    <p:sldId id="288" r:id="rId17"/>
    <p:sldId id="285" r:id="rId18"/>
    <p:sldId id="262" r:id="rId19"/>
    <p:sldId id="270" r:id="rId20"/>
    <p:sldId id="282" r:id="rId21"/>
    <p:sldId id="290" r:id="rId22"/>
    <p:sldId id="266" r:id="rId23"/>
    <p:sldId id="261" r:id="rId24"/>
    <p:sldId id="267" r:id="rId25"/>
    <p:sldId id="268" r:id="rId26"/>
    <p:sldId id="291" r:id="rId27"/>
  </p:sldIdLst>
  <p:sldSz cx="9144000" cy="6858000" type="screen4x3"/>
  <p:notesSz cx="7010400" cy="9296400"/>
  <p:defaultTextStyle>
    <a:defPPr>
      <a:defRPr lang="en-CA"/>
    </a:defPPr>
    <a:lvl1pPr algn="ctr" rtl="0" fontAlgn="base">
      <a:spcBef>
        <a:spcPct val="20000"/>
      </a:spcBef>
      <a:spcAft>
        <a:spcPct val="0"/>
      </a:spcAft>
      <a:defRPr sz="2400" b="1" kern="1200">
        <a:solidFill>
          <a:srgbClr val="003062"/>
        </a:solidFill>
        <a:latin typeface="Arial" charset="0"/>
        <a:ea typeface="+mn-ea"/>
        <a:cs typeface="Arial" charset="0"/>
      </a:defRPr>
    </a:lvl1pPr>
    <a:lvl2pPr marL="457200" algn="ctr" rtl="0" fontAlgn="base">
      <a:spcBef>
        <a:spcPct val="20000"/>
      </a:spcBef>
      <a:spcAft>
        <a:spcPct val="0"/>
      </a:spcAft>
      <a:defRPr sz="2400" b="1" kern="1200">
        <a:solidFill>
          <a:srgbClr val="003062"/>
        </a:solidFill>
        <a:latin typeface="Arial" charset="0"/>
        <a:ea typeface="+mn-ea"/>
        <a:cs typeface="Arial" charset="0"/>
      </a:defRPr>
    </a:lvl2pPr>
    <a:lvl3pPr marL="914400" algn="ctr" rtl="0" fontAlgn="base">
      <a:spcBef>
        <a:spcPct val="20000"/>
      </a:spcBef>
      <a:spcAft>
        <a:spcPct val="0"/>
      </a:spcAft>
      <a:defRPr sz="2400" b="1" kern="1200">
        <a:solidFill>
          <a:srgbClr val="003062"/>
        </a:solidFill>
        <a:latin typeface="Arial" charset="0"/>
        <a:ea typeface="+mn-ea"/>
        <a:cs typeface="Arial" charset="0"/>
      </a:defRPr>
    </a:lvl3pPr>
    <a:lvl4pPr marL="1371600" algn="ctr" rtl="0" fontAlgn="base">
      <a:spcBef>
        <a:spcPct val="20000"/>
      </a:spcBef>
      <a:spcAft>
        <a:spcPct val="0"/>
      </a:spcAft>
      <a:defRPr sz="2400" b="1" kern="1200">
        <a:solidFill>
          <a:srgbClr val="003062"/>
        </a:solidFill>
        <a:latin typeface="Arial" charset="0"/>
        <a:ea typeface="+mn-ea"/>
        <a:cs typeface="Arial" charset="0"/>
      </a:defRPr>
    </a:lvl4pPr>
    <a:lvl5pPr marL="1828800" algn="ctr" rtl="0" fontAlgn="base">
      <a:spcBef>
        <a:spcPct val="20000"/>
      </a:spcBef>
      <a:spcAft>
        <a:spcPct val="0"/>
      </a:spcAft>
      <a:defRPr sz="2400" b="1" kern="1200">
        <a:solidFill>
          <a:srgbClr val="003062"/>
        </a:solidFill>
        <a:latin typeface="Arial" charset="0"/>
        <a:ea typeface="+mn-ea"/>
        <a:cs typeface="Arial" charset="0"/>
      </a:defRPr>
    </a:lvl5pPr>
    <a:lvl6pPr marL="2286000" algn="l" defTabSz="914400" rtl="0" eaLnBrk="1" latinLnBrk="0" hangingPunct="1">
      <a:defRPr sz="2400" b="1" kern="1200">
        <a:solidFill>
          <a:srgbClr val="003062"/>
        </a:solidFill>
        <a:latin typeface="Arial" charset="0"/>
        <a:ea typeface="+mn-ea"/>
        <a:cs typeface="Arial" charset="0"/>
      </a:defRPr>
    </a:lvl6pPr>
    <a:lvl7pPr marL="2743200" algn="l" defTabSz="914400" rtl="0" eaLnBrk="1" latinLnBrk="0" hangingPunct="1">
      <a:defRPr sz="2400" b="1" kern="1200">
        <a:solidFill>
          <a:srgbClr val="003062"/>
        </a:solidFill>
        <a:latin typeface="Arial" charset="0"/>
        <a:ea typeface="+mn-ea"/>
        <a:cs typeface="Arial" charset="0"/>
      </a:defRPr>
    </a:lvl7pPr>
    <a:lvl8pPr marL="3200400" algn="l" defTabSz="914400" rtl="0" eaLnBrk="1" latinLnBrk="0" hangingPunct="1">
      <a:defRPr sz="2400" b="1" kern="1200">
        <a:solidFill>
          <a:srgbClr val="003062"/>
        </a:solidFill>
        <a:latin typeface="Arial" charset="0"/>
        <a:ea typeface="+mn-ea"/>
        <a:cs typeface="Arial" charset="0"/>
      </a:defRPr>
    </a:lvl8pPr>
    <a:lvl9pPr marL="3657600" algn="l" defTabSz="914400" rtl="0" eaLnBrk="1" latinLnBrk="0" hangingPunct="1">
      <a:defRPr sz="2400" b="1" kern="1200">
        <a:solidFill>
          <a:srgbClr val="003062"/>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FF6600"/>
    <a:srgbClr val="FF9966"/>
    <a:srgbClr val="006600"/>
    <a:srgbClr val="99FF99"/>
    <a:srgbClr val="0000CC"/>
    <a:srgbClr val="996633"/>
    <a:srgbClr val="CC0066"/>
    <a:srgbClr val="3B4418"/>
    <a:srgbClr val="0030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648" autoAdjust="0"/>
    <p:restoredTop sz="93010" autoAdjust="0"/>
  </p:normalViewPr>
  <p:slideViewPr>
    <p:cSldViewPr>
      <p:cViewPr>
        <p:scale>
          <a:sx n="50" d="100"/>
          <a:sy n="50" d="100"/>
        </p:scale>
        <p:origin x="-144" y="-1072"/>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537267148202"/>
          <c:y val="3.52570026495439E-5"/>
          <c:w val="0.764525198704101"/>
          <c:h val="0.665260566514608"/>
        </c:manualLayout>
      </c:layout>
      <c:pieChart>
        <c:varyColors val="1"/>
        <c:ser>
          <c:idx val="0"/>
          <c:order val="0"/>
          <c:tx>
            <c:strRef>
              <c:f>Sheet1!$B$1</c:f>
              <c:strCache>
                <c:ptCount val="1"/>
                <c:pt idx="0">
                  <c:v>budget</c:v>
                </c:pt>
              </c:strCache>
            </c:strRef>
          </c:tx>
          <c:explosion val="12"/>
          <c:dPt>
            <c:idx val="0"/>
            <c:bubble3D val="0"/>
            <c:spPr>
              <a:solidFill>
                <a:srgbClr val="00B050"/>
              </a:solidFill>
            </c:spPr>
          </c:dPt>
          <c:dPt>
            <c:idx val="1"/>
            <c:bubble3D val="0"/>
            <c:spPr>
              <a:solidFill>
                <a:srgbClr val="FFC000"/>
              </a:solidFill>
            </c:spPr>
          </c:dPt>
          <c:dPt>
            <c:idx val="2"/>
            <c:bubble3D val="0"/>
            <c:spPr>
              <a:solidFill>
                <a:srgbClr val="7030A0"/>
              </a:solidFill>
            </c:spPr>
          </c:dPt>
          <c:dPt>
            <c:idx val="4"/>
            <c:bubble3D val="0"/>
            <c:spPr>
              <a:solidFill>
                <a:srgbClr val="FF99FF"/>
              </a:solidFill>
            </c:spPr>
          </c:dPt>
          <c:dPt>
            <c:idx val="5"/>
            <c:bubble3D val="0"/>
            <c:spPr>
              <a:solidFill>
                <a:srgbClr val="D62AB1"/>
              </a:solidFill>
            </c:spPr>
          </c:dPt>
          <c:dPt>
            <c:idx val="6"/>
            <c:bubble3D val="0"/>
            <c:spPr>
              <a:solidFill>
                <a:srgbClr val="FFFF00"/>
              </a:solidFill>
            </c:spPr>
          </c:dPt>
          <c:dPt>
            <c:idx val="9"/>
            <c:bubble3D val="0"/>
            <c:spPr>
              <a:solidFill>
                <a:srgbClr val="FF0000"/>
              </a:solidFill>
            </c:spPr>
          </c:dPt>
          <c:dPt>
            <c:idx val="10"/>
            <c:bubble3D val="0"/>
            <c:spPr>
              <a:solidFill>
                <a:srgbClr val="FFC000"/>
              </a:solidFill>
            </c:spPr>
          </c:dPt>
          <c:cat>
            <c:strRef>
              <c:f>Sheet1!$A$2:$A$15</c:f>
              <c:strCache>
                <c:ptCount val="14"/>
                <c:pt idx="0">
                  <c:v>FFT</c:v>
                </c:pt>
                <c:pt idx="1">
                  <c:v>TSM</c:v>
                </c:pt>
                <c:pt idx="2">
                  <c:v>Tree Improve</c:v>
                </c:pt>
                <c:pt idx="3">
                  <c:v>Inv (SP,VRI)</c:v>
                </c:pt>
                <c:pt idx="4">
                  <c:v>Inv (EBM)</c:v>
                </c:pt>
                <c:pt idx="5">
                  <c:v>Inv (Vis)</c:v>
                </c:pt>
                <c:pt idx="6">
                  <c:v>Forest health</c:v>
                </c:pt>
                <c:pt idx="7">
                  <c:v>Invasive Sp.</c:v>
                </c:pt>
                <c:pt idx="8">
                  <c:v>Fire Manage.</c:v>
                </c:pt>
                <c:pt idx="9">
                  <c:v>Fish Pass</c:v>
                </c:pt>
                <c:pt idx="10">
                  <c:v>Range</c:v>
                </c:pt>
                <c:pt idx="11">
                  <c:v>Recreation</c:v>
                </c:pt>
                <c:pt idx="12">
                  <c:v>LBI</c:v>
                </c:pt>
                <c:pt idx="13">
                  <c:v>Ecosyst. Rest.</c:v>
                </c:pt>
              </c:strCache>
            </c:strRef>
          </c:cat>
          <c:val>
            <c:numRef>
              <c:f>Sheet1!$B$2:$B$15</c:f>
              <c:numCache>
                <c:formatCode>General</c:formatCode>
                <c:ptCount val="14"/>
                <c:pt idx="0">
                  <c:v>34.515</c:v>
                </c:pt>
                <c:pt idx="1">
                  <c:v>11.85000000000002</c:v>
                </c:pt>
                <c:pt idx="2">
                  <c:v>3.5</c:v>
                </c:pt>
                <c:pt idx="3">
                  <c:v>5.45</c:v>
                </c:pt>
                <c:pt idx="4">
                  <c:v>0.5</c:v>
                </c:pt>
                <c:pt idx="5">
                  <c:v>0.15</c:v>
                </c:pt>
                <c:pt idx="6">
                  <c:v>7.159999999999997</c:v>
                </c:pt>
                <c:pt idx="7">
                  <c:v>0.600000000000001</c:v>
                </c:pt>
                <c:pt idx="8">
                  <c:v>0.085</c:v>
                </c:pt>
                <c:pt idx="9">
                  <c:v>1.5</c:v>
                </c:pt>
                <c:pt idx="10">
                  <c:v>0.5</c:v>
                </c:pt>
                <c:pt idx="11">
                  <c:v>0.750000000000001</c:v>
                </c:pt>
                <c:pt idx="12">
                  <c:v>0.690000000000001</c:v>
                </c:pt>
                <c:pt idx="13">
                  <c:v>0.750000000000001</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0119727887746595"/>
          <c:y val="0.653181408364599"/>
          <c:w val="0.985213106701218"/>
          <c:h val="0.346818591635405"/>
        </c:manualLayout>
      </c:layout>
      <c:overlay val="0"/>
      <c:txPr>
        <a:bodyPr/>
        <a:lstStyle/>
        <a:p>
          <a:pPr>
            <a:defRPr sz="1400" b="1"/>
          </a:pPr>
          <a:endParaRPr lang="en-US"/>
        </a:p>
      </c:txPr>
    </c:legend>
    <c:plotVisOnly val="1"/>
    <c:dispBlanksAs val="zero"/>
    <c:showDLblsOverMax val="0"/>
  </c:chart>
  <c:spPr>
    <a:solidFill>
      <a:schemeClr val="accent3"/>
    </a:solidFill>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11369056187"/>
          <c:y val="0.0735750709435629"/>
          <c:w val="0.860915470728019"/>
          <c:h val="0.662898323188263"/>
        </c:manualLayout>
      </c:layout>
      <c:barChart>
        <c:barDir val="col"/>
        <c:grouping val="stacked"/>
        <c:varyColors val="0"/>
        <c:ser>
          <c:idx val="0"/>
          <c:order val="0"/>
          <c:tx>
            <c:strRef>
              <c:f>Sheet1!$B$3</c:f>
              <c:strCache>
                <c:ptCount val="1"/>
                <c:pt idx="0">
                  <c:v>Backlog Ministry Pre-82</c:v>
                </c:pt>
              </c:strCache>
            </c:strRef>
          </c:tx>
          <c:spPr>
            <a:ln w="12700">
              <a:solidFill>
                <a:schemeClr val="tx1"/>
              </a:solidFill>
            </a:ln>
          </c:spPr>
          <c:invertIfNegative val="0"/>
          <c:cat>
            <c:numRef>
              <c:f>Sheet1!$A$4:$A$14</c:f>
              <c:numCache>
                <c:formatCode>General</c:formatCode>
                <c:ptCount val="11"/>
                <c:pt idx="0">
                  <c:v>2001.0</c:v>
                </c:pt>
                <c:pt idx="1">
                  <c:v>2002.0</c:v>
                </c:pt>
                <c:pt idx="2">
                  <c:v>2003.0</c:v>
                </c:pt>
                <c:pt idx="3">
                  <c:v>2004.0</c:v>
                </c:pt>
                <c:pt idx="4">
                  <c:v>2005.0</c:v>
                </c:pt>
                <c:pt idx="5">
                  <c:v>2006.0</c:v>
                </c:pt>
                <c:pt idx="6">
                  <c:v>2007.0</c:v>
                </c:pt>
                <c:pt idx="7">
                  <c:v>2008.0</c:v>
                </c:pt>
                <c:pt idx="8">
                  <c:v>2009.0</c:v>
                </c:pt>
                <c:pt idx="9">
                  <c:v>2010.0</c:v>
                </c:pt>
                <c:pt idx="10">
                  <c:v>2011.0</c:v>
                </c:pt>
              </c:numCache>
            </c:numRef>
          </c:cat>
          <c:val>
            <c:numRef>
              <c:f>Sheet1!$B$4:$B$14</c:f>
              <c:numCache>
                <c:formatCode>#,##0</c:formatCode>
                <c:ptCount val="11"/>
                <c:pt idx="0">
                  <c:v>119382.0</c:v>
                </c:pt>
                <c:pt idx="1">
                  <c:v>113947.0</c:v>
                </c:pt>
                <c:pt idx="2">
                  <c:v>111079.0</c:v>
                </c:pt>
                <c:pt idx="3">
                  <c:v>110929.0</c:v>
                </c:pt>
                <c:pt idx="4">
                  <c:v>110927.0</c:v>
                </c:pt>
                <c:pt idx="5">
                  <c:v>112589.0</c:v>
                </c:pt>
                <c:pt idx="6">
                  <c:v>113132.0</c:v>
                </c:pt>
                <c:pt idx="7">
                  <c:v>114129.0</c:v>
                </c:pt>
                <c:pt idx="8">
                  <c:v>117925.0</c:v>
                </c:pt>
                <c:pt idx="9">
                  <c:v>118797.0</c:v>
                </c:pt>
                <c:pt idx="10">
                  <c:v>98946.0</c:v>
                </c:pt>
              </c:numCache>
            </c:numRef>
          </c:val>
        </c:ser>
        <c:ser>
          <c:idx val="1"/>
          <c:order val="1"/>
          <c:tx>
            <c:strRef>
              <c:f>Sheet1!$C$3</c:f>
              <c:strCache>
                <c:ptCount val="1"/>
                <c:pt idx="0">
                  <c:v>Backlog Ministry 82-87</c:v>
                </c:pt>
              </c:strCache>
            </c:strRef>
          </c:tx>
          <c:spPr>
            <a:ln w="12700">
              <a:solidFill>
                <a:schemeClr val="tx1"/>
              </a:solidFill>
            </a:ln>
          </c:spPr>
          <c:invertIfNegative val="0"/>
          <c:val>
            <c:numRef>
              <c:f>Sheet1!$C$4:$C$14</c:f>
              <c:numCache>
                <c:formatCode>#,##0</c:formatCode>
                <c:ptCount val="11"/>
                <c:pt idx="0">
                  <c:v>65801.0</c:v>
                </c:pt>
                <c:pt idx="1">
                  <c:v>62228.0</c:v>
                </c:pt>
                <c:pt idx="2">
                  <c:v>60434.0</c:v>
                </c:pt>
                <c:pt idx="3">
                  <c:v>59554.0</c:v>
                </c:pt>
                <c:pt idx="4">
                  <c:v>59673.0</c:v>
                </c:pt>
                <c:pt idx="5">
                  <c:v>59012.0</c:v>
                </c:pt>
                <c:pt idx="6">
                  <c:v>59206.0</c:v>
                </c:pt>
                <c:pt idx="7">
                  <c:v>58646.0</c:v>
                </c:pt>
                <c:pt idx="8">
                  <c:v>58158.0</c:v>
                </c:pt>
                <c:pt idx="9">
                  <c:v>58481.0</c:v>
                </c:pt>
                <c:pt idx="10">
                  <c:v>50514.0</c:v>
                </c:pt>
              </c:numCache>
            </c:numRef>
          </c:val>
        </c:ser>
        <c:ser>
          <c:idx val="2"/>
          <c:order val="2"/>
          <c:tx>
            <c:strRef>
              <c:f>Sheet1!$D$3</c:f>
              <c:strCache>
                <c:ptCount val="1"/>
                <c:pt idx="0">
                  <c:v>Backlog Ministry Post-87</c:v>
                </c:pt>
              </c:strCache>
            </c:strRef>
          </c:tx>
          <c:spPr>
            <a:solidFill>
              <a:schemeClr val="accent6">
                <a:lumMod val="50000"/>
              </a:schemeClr>
            </a:solidFill>
            <a:ln w="12700">
              <a:solidFill>
                <a:schemeClr val="tx1"/>
              </a:solidFill>
            </a:ln>
          </c:spPr>
          <c:invertIfNegative val="0"/>
          <c:val>
            <c:numRef>
              <c:f>Sheet1!$D$4:$D$14</c:f>
              <c:numCache>
                <c:formatCode>#,##0</c:formatCode>
                <c:ptCount val="11"/>
                <c:pt idx="0">
                  <c:v>40350.0</c:v>
                </c:pt>
                <c:pt idx="1">
                  <c:v>36221.0</c:v>
                </c:pt>
                <c:pt idx="2">
                  <c:v>34439.0</c:v>
                </c:pt>
                <c:pt idx="3">
                  <c:v>34554.0</c:v>
                </c:pt>
                <c:pt idx="4">
                  <c:v>34881.0</c:v>
                </c:pt>
                <c:pt idx="5">
                  <c:v>42488.0</c:v>
                </c:pt>
                <c:pt idx="6">
                  <c:v>47074.0</c:v>
                </c:pt>
                <c:pt idx="7">
                  <c:v>58097.0</c:v>
                </c:pt>
                <c:pt idx="8">
                  <c:v>66133.0</c:v>
                </c:pt>
                <c:pt idx="9">
                  <c:v>75734.0</c:v>
                </c:pt>
                <c:pt idx="10">
                  <c:v>86792.0</c:v>
                </c:pt>
              </c:numCache>
            </c:numRef>
          </c:val>
        </c:ser>
        <c:dLbls>
          <c:showLegendKey val="0"/>
          <c:showVal val="0"/>
          <c:showCatName val="0"/>
          <c:showSerName val="0"/>
          <c:showPercent val="0"/>
          <c:showBubbleSize val="0"/>
        </c:dLbls>
        <c:gapWidth val="45"/>
        <c:overlap val="100"/>
        <c:axId val="2114887240"/>
        <c:axId val="2114890248"/>
      </c:barChart>
      <c:catAx>
        <c:axId val="2114887240"/>
        <c:scaling>
          <c:orientation val="minMax"/>
        </c:scaling>
        <c:delete val="0"/>
        <c:axPos val="b"/>
        <c:numFmt formatCode="General" sourceLinked="1"/>
        <c:majorTickMark val="out"/>
        <c:minorTickMark val="none"/>
        <c:tickLblPos val="nextTo"/>
        <c:txPr>
          <a:bodyPr rot="-1800000"/>
          <a:lstStyle/>
          <a:p>
            <a:pPr>
              <a:defRPr/>
            </a:pPr>
            <a:endParaRPr lang="en-US"/>
          </a:p>
        </c:txPr>
        <c:crossAx val="2114890248"/>
        <c:crosses val="autoZero"/>
        <c:auto val="1"/>
        <c:lblAlgn val="ctr"/>
        <c:lblOffset val="100"/>
        <c:noMultiLvlLbl val="0"/>
      </c:catAx>
      <c:valAx>
        <c:axId val="2114890248"/>
        <c:scaling>
          <c:orientation val="minMax"/>
        </c:scaling>
        <c:delete val="0"/>
        <c:axPos val="l"/>
        <c:majorGridlines>
          <c:spPr>
            <a:ln w="15875">
              <a:solidFill>
                <a:schemeClr val="tx1"/>
              </a:solidFill>
              <a:prstDash val="sysDash"/>
            </a:ln>
          </c:spPr>
        </c:majorGridlines>
        <c:title>
          <c:tx>
            <c:rich>
              <a:bodyPr rot="0" vert="horz"/>
              <a:lstStyle/>
              <a:p>
                <a:pPr>
                  <a:defRPr/>
                </a:pPr>
                <a:r>
                  <a:rPr lang="en-US"/>
                  <a:t>Hectares</a:t>
                </a:r>
              </a:p>
            </c:rich>
          </c:tx>
          <c:layout>
            <c:manualLayout>
              <c:xMode val="edge"/>
              <c:yMode val="edge"/>
              <c:x val="0.119621484096097"/>
              <c:y val="0.00949916806220417"/>
            </c:manualLayout>
          </c:layout>
          <c:overlay val="0"/>
        </c:title>
        <c:numFmt formatCode="#,##0" sourceLinked="1"/>
        <c:majorTickMark val="out"/>
        <c:minorTickMark val="none"/>
        <c:tickLblPos val="nextTo"/>
        <c:crossAx val="2114887240"/>
        <c:crosses val="autoZero"/>
        <c:crossBetween val="between"/>
        <c:dispUnits>
          <c:builtInUnit val="thousands"/>
          <c:dispUnitsLbl/>
        </c:dispUnits>
      </c:valAx>
    </c:plotArea>
    <c:legend>
      <c:legendPos val="r"/>
      <c:layout>
        <c:manualLayout>
          <c:xMode val="edge"/>
          <c:yMode val="edge"/>
          <c:x val="0.0"/>
          <c:y val="0.876614086378516"/>
          <c:w val="1.0"/>
          <c:h val="0.111156081053451"/>
        </c:manualLayout>
      </c:layout>
      <c:overlay val="0"/>
      <c:txPr>
        <a:bodyPr/>
        <a:lstStyle/>
        <a:p>
          <a:pPr>
            <a:defRPr b="1"/>
          </a:pPr>
          <a:endParaRPr lang="en-US"/>
        </a:p>
      </c:txPr>
    </c:legend>
    <c:plotVisOnly val="1"/>
    <c:dispBlanksAs val="gap"/>
    <c:showDLblsOverMax val="0"/>
  </c:chart>
  <c:spPr>
    <a:solidFill>
      <a:schemeClr val="bg1"/>
    </a:solidFill>
    <a:ln>
      <a:noFill/>
    </a:ln>
  </c:spPr>
  <c:txPr>
    <a:bodyPr/>
    <a:lstStyle/>
    <a:p>
      <a:pPr>
        <a:defRPr sz="12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803003967301"/>
          <c:y val="0.0735750709435629"/>
          <c:w val="0.855226211424538"/>
          <c:h val="0.662898323188263"/>
        </c:manualLayout>
      </c:layout>
      <c:barChart>
        <c:barDir val="col"/>
        <c:grouping val="stacked"/>
        <c:varyColors val="0"/>
        <c:ser>
          <c:idx val="0"/>
          <c:order val="0"/>
          <c:tx>
            <c:strRef>
              <c:f>Sheet1!$E$3</c:f>
              <c:strCache>
                <c:ptCount val="1"/>
                <c:pt idx="0">
                  <c:v>Current Reforestation BCTS Post-88</c:v>
                </c:pt>
              </c:strCache>
            </c:strRef>
          </c:tx>
          <c:spPr>
            <a:ln w="12700">
              <a:solidFill>
                <a:schemeClr val="tx1"/>
              </a:solidFill>
            </a:ln>
          </c:spPr>
          <c:invertIfNegative val="0"/>
          <c:cat>
            <c:numRef>
              <c:f>Sheet1!$A$4:$A$14</c:f>
              <c:numCache>
                <c:formatCode>General</c:formatCode>
                <c:ptCount val="11"/>
                <c:pt idx="0">
                  <c:v>2001.0</c:v>
                </c:pt>
                <c:pt idx="1">
                  <c:v>2002.0</c:v>
                </c:pt>
                <c:pt idx="2">
                  <c:v>2003.0</c:v>
                </c:pt>
                <c:pt idx="3">
                  <c:v>2004.0</c:v>
                </c:pt>
                <c:pt idx="4">
                  <c:v>2005.0</c:v>
                </c:pt>
                <c:pt idx="5">
                  <c:v>2006.0</c:v>
                </c:pt>
                <c:pt idx="6">
                  <c:v>2007.0</c:v>
                </c:pt>
                <c:pt idx="7">
                  <c:v>2008.0</c:v>
                </c:pt>
                <c:pt idx="8">
                  <c:v>2009.0</c:v>
                </c:pt>
                <c:pt idx="9">
                  <c:v>2010.0</c:v>
                </c:pt>
                <c:pt idx="10">
                  <c:v>2011.0</c:v>
                </c:pt>
              </c:numCache>
            </c:numRef>
          </c:cat>
          <c:val>
            <c:numRef>
              <c:f>Sheet1!$E$4:$E$14</c:f>
              <c:numCache>
                <c:formatCode>#,##0</c:formatCode>
                <c:ptCount val="11"/>
                <c:pt idx="0">
                  <c:v>33672.0</c:v>
                </c:pt>
                <c:pt idx="1">
                  <c:v>31003.0</c:v>
                </c:pt>
                <c:pt idx="2">
                  <c:v>30504.0</c:v>
                </c:pt>
                <c:pt idx="3">
                  <c:v>32199.0</c:v>
                </c:pt>
                <c:pt idx="4">
                  <c:v>42499.0</c:v>
                </c:pt>
                <c:pt idx="5">
                  <c:v>46665.0</c:v>
                </c:pt>
                <c:pt idx="6">
                  <c:v>55036.0</c:v>
                </c:pt>
                <c:pt idx="7">
                  <c:v>67318.0</c:v>
                </c:pt>
                <c:pt idx="8">
                  <c:v>70210.0</c:v>
                </c:pt>
                <c:pt idx="9">
                  <c:v>75473.0</c:v>
                </c:pt>
                <c:pt idx="10">
                  <c:v>73356.0</c:v>
                </c:pt>
              </c:numCache>
            </c:numRef>
          </c:val>
        </c:ser>
        <c:ser>
          <c:idx val="1"/>
          <c:order val="1"/>
          <c:tx>
            <c:strRef>
              <c:f>Sheet1!$F$3</c:f>
              <c:strCache>
                <c:ptCount val="1"/>
                <c:pt idx="0">
                  <c:v>Current Reforestation Licensees Post-87</c:v>
                </c:pt>
              </c:strCache>
            </c:strRef>
          </c:tx>
          <c:spPr>
            <a:ln w="12700">
              <a:solidFill>
                <a:schemeClr val="tx1"/>
              </a:solidFill>
            </a:ln>
          </c:spPr>
          <c:invertIfNegative val="0"/>
          <c:cat>
            <c:numRef>
              <c:f>Sheet1!$A$4:$A$14</c:f>
              <c:numCache>
                <c:formatCode>General</c:formatCode>
                <c:ptCount val="11"/>
                <c:pt idx="0">
                  <c:v>2001.0</c:v>
                </c:pt>
                <c:pt idx="1">
                  <c:v>2002.0</c:v>
                </c:pt>
                <c:pt idx="2">
                  <c:v>2003.0</c:v>
                </c:pt>
                <c:pt idx="3">
                  <c:v>2004.0</c:v>
                </c:pt>
                <c:pt idx="4">
                  <c:v>2005.0</c:v>
                </c:pt>
                <c:pt idx="5">
                  <c:v>2006.0</c:v>
                </c:pt>
                <c:pt idx="6">
                  <c:v>2007.0</c:v>
                </c:pt>
                <c:pt idx="7">
                  <c:v>2008.0</c:v>
                </c:pt>
                <c:pt idx="8">
                  <c:v>2009.0</c:v>
                </c:pt>
                <c:pt idx="9">
                  <c:v>2010.0</c:v>
                </c:pt>
                <c:pt idx="10">
                  <c:v>2011.0</c:v>
                </c:pt>
              </c:numCache>
            </c:numRef>
          </c:cat>
          <c:val>
            <c:numRef>
              <c:f>Sheet1!$F$4:$F$14</c:f>
              <c:numCache>
                <c:formatCode>#,##0</c:formatCode>
                <c:ptCount val="11"/>
                <c:pt idx="0">
                  <c:v>367329.0</c:v>
                </c:pt>
                <c:pt idx="1">
                  <c:v>374270.0</c:v>
                </c:pt>
                <c:pt idx="2">
                  <c:v>354027.0</c:v>
                </c:pt>
                <c:pt idx="3">
                  <c:v>331648.0</c:v>
                </c:pt>
                <c:pt idx="4">
                  <c:v>361220.0</c:v>
                </c:pt>
                <c:pt idx="5">
                  <c:v>390941.0</c:v>
                </c:pt>
                <c:pt idx="6">
                  <c:v>421794.0</c:v>
                </c:pt>
                <c:pt idx="7">
                  <c:v>427339.0</c:v>
                </c:pt>
                <c:pt idx="8">
                  <c:v>438005.0</c:v>
                </c:pt>
                <c:pt idx="9">
                  <c:v>393677.0</c:v>
                </c:pt>
                <c:pt idx="10">
                  <c:v>404332.0</c:v>
                </c:pt>
              </c:numCache>
            </c:numRef>
          </c:val>
        </c:ser>
        <c:dLbls>
          <c:showLegendKey val="0"/>
          <c:showVal val="0"/>
          <c:showCatName val="0"/>
          <c:showSerName val="0"/>
          <c:showPercent val="0"/>
          <c:showBubbleSize val="0"/>
        </c:dLbls>
        <c:gapWidth val="45"/>
        <c:overlap val="100"/>
        <c:axId val="2114928936"/>
        <c:axId val="2114932008"/>
      </c:barChart>
      <c:catAx>
        <c:axId val="2114928936"/>
        <c:scaling>
          <c:orientation val="minMax"/>
        </c:scaling>
        <c:delete val="0"/>
        <c:axPos val="b"/>
        <c:numFmt formatCode="General" sourceLinked="1"/>
        <c:majorTickMark val="out"/>
        <c:minorTickMark val="none"/>
        <c:tickLblPos val="nextTo"/>
        <c:txPr>
          <a:bodyPr rot="-1800000"/>
          <a:lstStyle/>
          <a:p>
            <a:pPr>
              <a:defRPr/>
            </a:pPr>
            <a:endParaRPr lang="en-US"/>
          </a:p>
        </c:txPr>
        <c:crossAx val="2114932008"/>
        <c:crosses val="autoZero"/>
        <c:auto val="1"/>
        <c:lblAlgn val="ctr"/>
        <c:lblOffset val="100"/>
        <c:noMultiLvlLbl val="0"/>
      </c:catAx>
      <c:valAx>
        <c:axId val="2114932008"/>
        <c:scaling>
          <c:orientation val="minMax"/>
        </c:scaling>
        <c:delete val="0"/>
        <c:axPos val="l"/>
        <c:majorGridlines>
          <c:spPr>
            <a:ln w="15875">
              <a:solidFill>
                <a:schemeClr val="tx1"/>
              </a:solidFill>
              <a:prstDash val="sysDash"/>
            </a:ln>
          </c:spPr>
        </c:majorGridlines>
        <c:title>
          <c:tx>
            <c:rich>
              <a:bodyPr rot="0" vert="horz"/>
              <a:lstStyle/>
              <a:p>
                <a:pPr>
                  <a:defRPr/>
                </a:pPr>
                <a:r>
                  <a:rPr lang="en-US"/>
                  <a:t>Hectares</a:t>
                </a:r>
              </a:p>
            </c:rich>
          </c:tx>
          <c:layout>
            <c:manualLayout>
              <c:xMode val="edge"/>
              <c:yMode val="edge"/>
              <c:x val="0.119621484096097"/>
              <c:y val="0.00949916806220417"/>
            </c:manualLayout>
          </c:layout>
          <c:overlay val="0"/>
        </c:title>
        <c:numFmt formatCode="#,##0" sourceLinked="1"/>
        <c:majorTickMark val="out"/>
        <c:minorTickMark val="none"/>
        <c:tickLblPos val="nextTo"/>
        <c:crossAx val="2114928936"/>
        <c:crosses val="autoZero"/>
        <c:crossBetween val="between"/>
        <c:dispUnits>
          <c:builtInUnit val="thousands"/>
          <c:dispUnitsLbl/>
        </c:dispUnits>
      </c:valAx>
    </c:plotArea>
    <c:legend>
      <c:legendPos val="r"/>
      <c:layout>
        <c:manualLayout>
          <c:xMode val="edge"/>
          <c:yMode val="edge"/>
          <c:x val="0.0"/>
          <c:y val="0.876614086378516"/>
          <c:w val="1.0"/>
          <c:h val="0.111156081053451"/>
        </c:manualLayout>
      </c:layout>
      <c:overlay val="0"/>
      <c:txPr>
        <a:bodyPr/>
        <a:lstStyle/>
        <a:p>
          <a:pPr>
            <a:defRPr b="1"/>
          </a:pPr>
          <a:endParaRPr lang="en-US"/>
        </a:p>
      </c:txPr>
    </c:legend>
    <c:plotVisOnly val="1"/>
    <c:dispBlanksAs val="gap"/>
    <c:showDLblsOverMax val="0"/>
  </c:chart>
  <c:spPr>
    <a:solidFill>
      <a:schemeClr val="bg1"/>
    </a:solidFill>
    <a:ln>
      <a:noFill/>
    </a:ln>
  </c:spPr>
  <c:txPr>
    <a:bodyPr/>
    <a:lstStyle/>
    <a:p>
      <a:pPr>
        <a:defRPr sz="12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EE1756-B592-43AF-A145-E2B8FFA278AD}"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US"/>
        </a:p>
      </dgm:t>
    </dgm:pt>
    <dgm:pt modelId="{8048E7F4-C5E7-4B1E-AD08-A602645AE4FA}">
      <dgm:prSet phldrT="[Text]" custT="1"/>
      <dgm:spPr/>
      <dgm:t>
        <a:bodyPr/>
        <a:lstStyle/>
        <a:p>
          <a:r>
            <a:rPr lang="en-US" sz="1400" b="1" dirty="0" smtClean="0">
              <a:solidFill>
                <a:schemeClr val="accent4">
                  <a:lumMod val="95000"/>
                  <a:lumOff val="5000"/>
                </a:schemeClr>
              </a:solidFill>
            </a:rPr>
            <a:t>Non Recoverable Losses </a:t>
          </a:r>
          <a:endParaRPr lang="en-US" sz="1400" b="1" dirty="0">
            <a:solidFill>
              <a:schemeClr val="accent4">
                <a:lumMod val="95000"/>
                <a:lumOff val="5000"/>
              </a:schemeClr>
            </a:solidFill>
          </a:endParaRPr>
        </a:p>
      </dgm:t>
    </dgm:pt>
    <dgm:pt modelId="{DBD0B5F7-570A-48A9-B7B8-4B34DC0F51A7}" type="parTrans" cxnId="{42DF00FB-2F0B-4FB6-9175-9FA7CF35A4B5}">
      <dgm:prSet/>
      <dgm:spPr/>
      <dgm:t>
        <a:bodyPr/>
        <a:lstStyle/>
        <a:p>
          <a:endParaRPr lang="en-US"/>
        </a:p>
      </dgm:t>
    </dgm:pt>
    <dgm:pt modelId="{E3BAA61D-BBAC-4374-9D8E-8B01BC223E3E}" type="sibTrans" cxnId="{42DF00FB-2F0B-4FB6-9175-9FA7CF35A4B5}">
      <dgm:prSet/>
      <dgm:spPr/>
      <dgm:t>
        <a:bodyPr/>
        <a:lstStyle/>
        <a:p>
          <a:endParaRPr lang="en-US"/>
        </a:p>
      </dgm:t>
    </dgm:pt>
    <dgm:pt modelId="{66E08EA8-AC06-4B49-BBAB-694EAFAAAD76}">
      <dgm:prSet phldrT="[Text]"/>
      <dgm:spPr/>
      <dgm:t>
        <a:bodyPr/>
        <a:lstStyle/>
        <a:p>
          <a:r>
            <a:rPr lang="en-US" b="1" dirty="0" smtClean="0"/>
            <a:t>Mature &gt; 70% Pli = 3.2 M ha </a:t>
          </a:r>
          <a:endParaRPr lang="en-US" b="1" dirty="0"/>
        </a:p>
      </dgm:t>
    </dgm:pt>
    <dgm:pt modelId="{49F25256-C6DF-43FB-9FA4-B23705B43271}" type="parTrans" cxnId="{6286805E-B028-47EA-93C1-BD05C4E1758A}">
      <dgm:prSet/>
      <dgm:spPr/>
      <dgm:t>
        <a:bodyPr/>
        <a:lstStyle/>
        <a:p>
          <a:endParaRPr lang="en-US"/>
        </a:p>
      </dgm:t>
    </dgm:pt>
    <dgm:pt modelId="{88995F9E-58C6-49C5-B021-C5B726BF0E8C}" type="sibTrans" cxnId="{6286805E-B028-47EA-93C1-BD05C4E1758A}">
      <dgm:prSet/>
      <dgm:spPr/>
      <dgm:t>
        <a:bodyPr/>
        <a:lstStyle/>
        <a:p>
          <a:endParaRPr lang="en-US"/>
        </a:p>
      </dgm:t>
    </dgm:pt>
    <dgm:pt modelId="{B369E985-58C0-4E7F-BF6B-D0307E61A052}">
      <dgm:prSet phldrT="[Text]"/>
      <dgm:spPr/>
      <dgm:t>
        <a:bodyPr/>
        <a:lstStyle/>
        <a:p>
          <a:r>
            <a:rPr lang="en-US" b="1" dirty="0" smtClean="0"/>
            <a:t>Estimate 10% treatable = 300,000 ha </a:t>
          </a:r>
          <a:endParaRPr lang="en-US" b="1" dirty="0"/>
        </a:p>
      </dgm:t>
    </dgm:pt>
    <dgm:pt modelId="{7C0F67D4-A6D8-4885-9623-C4DEBD9B69F1}" type="parTrans" cxnId="{33A0240C-8526-4D1F-A7B6-8FD85DA8D914}">
      <dgm:prSet/>
      <dgm:spPr/>
      <dgm:t>
        <a:bodyPr/>
        <a:lstStyle/>
        <a:p>
          <a:endParaRPr lang="en-US"/>
        </a:p>
      </dgm:t>
    </dgm:pt>
    <dgm:pt modelId="{ACFB7ED1-F263-49A5-BFC8-EE30B06D086E}" type="sibTrans" cxnId="{33A0240C-8526-4D1F-A7B6-8FD85DA8D914}">
      <dgm:prSet/>
      <dgm:spPr/>
      <dgm:t>
        <a:bodyPr/>
        <a:lstStyle/>
        <a:p>
          <a:endParaRPr lang="en-US"/>
        </a:p>
      </dgm:t>
    </dgm:pt>
    <dgm:pt modelId="{175188EA-A900-4993-91A0-5E5ADD41355C}">
      <dgm:prSet phldrT="[Text]" custT="1"/>
      <dgm:spPr/>
      <dgm:t>
        <a:bodyPr/>
        <a:lstStyle/>
        <a:p>
          <a:r>
            <a:rPr lang="en-US" sz="1800" b="1" dirty="0" smtClean="0"/>
            <a:t>Young Pli at Risk </a:t>
          </a:r>
          <a:endParaRPr lang="en-US" sz="1800" b="1" dirty="0"/>
        </a:p>
      </dgm:t>
    </dgm:pt>
    <dgm:pt modelId="{1E2FDE20-315B-4D60-9685-5B0CA0AC82EF}" type="parTrans" cxnId="{FF4B0A80-DCFD-4B3A-9BBB-0AACF0082C91}">
      <dgm:prSet/>
      <dgm:spPr/>
      <dgm:t>
        <a:bodyPr/>
        <a:lstStyle/>
        <a:p>
          <a:endParaRPr lang="en-US"/>
        </a:p>
      </dgm:t>
    </dgm:pt>
    <dgm:pt modelId="{BF33136B-648F-4288-8A85-B95CCF61B751}" type="sibTrans" cxnId="{FF4B0A80-DCFD-4B3A-9BBB-0AACF0082C91}">
      <dgm:prSet/>
      <dgm:spPr/>
      <dgm:t>
        <a:bodyPr/>
        <a:lstStyle/>
        <a:p>
          <a:endParaRPr lang="en-US"/>
        </a:p>
      </dgm:t>
    </dgm:pt>
    <dgm:pt modelId="{C5141F84-CD03-422A-9148-AFB10DC14E45}">
      <dgm:prSet phldrT="[Text]"/>
      <dgm:spPr/>
      <dgm:t>
        <a:bodyPr/>
        <a:lstStyle/>
        <a:p>
          <a:r>
            <a:rPr lang="en-US" b="1" dirty="0" smtClean="0"/>
            <a:t>Total Area = 800,000 ha </a:t>
          </a:r>
          <a:endParaRPr lang="en-US" b="1" dirty="0"/>
        </a:p>
      </dgm:t>
    </dgm:pt>
    <dgm:pt modelId="{C91C0C16-D064-4D57-8E6F-9101E927EBB9}" type="parTrans" cxnId="{DE3BAB88-1D91-4702-896B-6857E7170F19}">
      <dgm:prSet/>
      <dgm:spPr/>
      <dgm:t>
        <a:bodyPr/>
        <a:lstStyle/>
        <a:p>
          <a:endParaRPr lang="en-US"/>
        </a:p>
      </dgm:t>
    </dgm:pt>
    <dgm:pt modelId="{D94CDF07-E863-4093-AE70-950C6754CA30}" type="sibTrans" cxnId="{DE3BAB88-1D91-4702-896B-6857E7170F19}">
      <dgm:prSet/>
      <dgm:spPr/>
      <dgm:t>
        <a:bodyPr/>
        <a:lstStyle/>
        <a:p>
          <a:endParaRPr lang="en-US"/>
        </a:p>
      </dgm:t>
    </dgm:pt>
    <dgm:pt modelId="{E05CA964-662F-422B-A8C9-D671EEE0BD04}">
      <dgm:prSet phldrT="[Text]"/>
      <dgm:spPr/>
      <dgm:t>
        <a:bodyPr/>
        <a:lstStyle/>
        <a:p>
          <a:r>
            <a:rPr lang="en-US" b="1" dirty="0" smtClean="0"/>
            <a:t>Estimate 10% treatable = 80,000 ha</a:t>
          </a:r>
          <a:endParaRPr lang="en-US" b="1" dirty="0"/>
        </a:p>
      </dgm:t>
    </dgm:pt>
    <dgm:pt modelId="{7F1EE465-203D-49C3-9998-077878EE0772}" type="parTrans" cxnId="{8D1D59BF-1191-42A1-BC40-88744790172C}">
      <dgm:prSet/>
      <dgm:spPr/>
      <dgm:t>
        <a:bodyPr/>
        <a:lstStyle/>
        <a:p>
          <a:endParaRPr lang="en-US"/>
        </a:p>
      </dgm:t>
    </dgm:pt>
    <dgm:pt modelId="{8F9DEB80-532B-4344-B60F-EC9D27AC4BBC}" type="sibTrans" cxnId="{8D1D59BF-1191-42A1-BC40-88744790172C}">
      <dgm:prSet/>
      <dgm:spPr/>
      <dgm:t>
        <a:bodyPr/>
        <a:lstStyle/>
        <a:p>
          <a:endParaRPr lang="en-US"/>
        </a:p>
      </dgm:t>
    </dgm:pt>
    <dgm:pt modelId="{E8EF7A11-8D7E-464C-80BB-8CD349A529BF}">
      <dgm:prSet phldrT="[Text]" custT="1"/>
      <dgm:spPr/>
      <dgm:t>
        <a:bodyPr/>
        <a:lstStyle/>
        <a:p>
          <a:r>
            <a:rPr lang="en-US" sz="2800" b="1" dirty="0" smtClean="0"/>
            <a:t>Fires</a:t>
          </a:r>
          <a:endParaRPr lang="en-US" sz="1100" b="1" dirty="0"/>
        </a:p>
      </dgm:t>
    </dgm:pt>
    <dgm:pt modelId="{B58CCBA0-4C30-4D38-8C5B-1AA598A4082A}" type="parTrans" cxnId="{49A7D308-C296-4B21-AD7C-3508BC885863}">
      <dgm:prSet/>
      <dgm:spPr/>
      <dgm:t>
        <a:bodyPr/>
        <a:lstStyle/>
        <a:p>
          <a:endParaRPr lang="en-US"/>
        </a:p>
      </dgm:t>
    </dgm:pt>
    <dgm:pt modelId="{49CC27D1-3F3D-4A1A-A9FF-376D0D1342C3}" type="sibTrans" cxnId="{49A7D308-C296-4B21-AD7C-3508BC885863}">
      <dgm:prSet/>
      <dgm:spPr/>
      <dgm:t>
        <a:bodyPr/>
        <a:lstStyle/>
        <a:p>
          <a:endParaRPr lang="en-US"/>
        </a:p>
      </dgm:t>
    </dgm:pt>
    <dgm:pt modelId="{AA6B449A-B1CD-44D1-A76E-9C75CB858753}">
      <dgm:prSet phldrT="[Text]"/>
      <dgm:spPr/>
      <dgm:t>
        <a:bodyPr/>
        <a:lstStyle/>
        <a:p>
          <a:r>
            <a:rPr lang="en-US" b="1" dirty="0" smtClean="0"/>
            <a:t>2003 fires – 200,000 ha, 40,000 ha FFT eligible , 10,000 ha identified for reforestation </a:t>
          </a:r>
          <a:endParaRPr lang="en-US" b="1" dirty="0"/>
        </a:p>
      </dgm:t>
    </dgm:pt>
    <dgm:pt modelId="{845C54C7-38B0-4401-AB53-24BFC4BDCEED}" type="parTrans" cxnId="{1D638DD8-4CB3-43FA-A1F3-C4E970C638E1}">
      <dgm:prSet/>
      <dgm:spPr/>
      <dgm:t>
        <a:bodyPr/>
        <a:lstStyle/>
        <a:p>
          <a:endParaRPr lang="en-US"/>
        </a:p>
      </dgm:t>
    </dgm:pt>
    <dgm:pt modelId="{66D6B5CB-0CC8-461F-A74B-17FD56720A7E}" type="sibTrans" cxnId="{1D638DD8-4CB3-43FA-A1F3-C4E970C638E1}">
      <dgm:prSet/>
      <dgm:spPr/>
      <dgm:t>
        <a:bodyPr/>
        <a:lstStyle/>
        <a:p>
          <a:endParaRPr lang="en-US"/>
        </a:p>
      </dgm:t>
    </dgm:pt>
    <dgm:pt modelId="{AFE83845-0088-4F77-9676-11D30AFA95A2}">
      <dgm:prSet phldrT="[Text]"/>
      <dgm:spPr/>
      <dgm:t>
        <a:bodyPr/>
        <a:lstStyle/>
        <a:p>
          <a:r>
            <a:rPr lang="en-US" b="1" dirty="0" smtClean="0"/>
            <a:t>Based on 5 year average fire activity and net down estimate 1000 ha/ year of FFT fire related reforestation * 20 years = 20,000ha  </a:t>
          </a:r>
          <a:endParaRPr lang="en-US" b="1" dirty="0"/>
        </a:p>
      </dgm:t>
    </dgm:pt>
    <dgm:pt modelId="{68DC2DD3-1F9E-4A4C-A56E-C3197CE379F1}" type="parTrans" cxnId="{FB91661D-16A6-4005-A578-67A59F90DE84}">
      <dgm:prSet/>
      <dgm:spPr/>
      <dgm:t>
        <a:bodyPr/>
        <a:lstStyle/>
        <a:p>
          <a:endParaRPr lang="en-US"/>
        </a:p>
      </dgm:t>
    </dgm:pt>
    <dgm:pt modelId="{83BC09B2-E0EA-41DF-8CE6-4DDBA1A66C09}" type="sibTrans" cxnId="{FB91661D-16A6-4005-A578-67A59F90DE84}">
      <dgm:prSet/>
      <dgm:spPr/>
      <dgm:t>
        <a:bodyPr/>
        <a:lstStyle/>
        <a:p>
          <a:endParaRPr lang="en-US"/>
        </a:p>
      </dgm:t>
    </dgm:pt>
    <dgm:pt modelId="{42F95B72-0F5D-4A4B-9012-D96E79B473FE}" type="pres">
      <dgm:prSet presAssocID="{92EE1756-B592-43AF-A145-E2B8FFA278AD}" presName="linearFlow" presStyleCnt="0">
        <dgm:presLayoutVars>
          <dgm:dir/>
          <dgm:animLvl val="lvl"/>
          <dgm:resizeHandles val="exact"/>
        </dgm:presLayoutVars>
      </dgm:prSet>
      <dgm:spPr/>
      <dgm:t>
        <a:bodyPr/>
        <a:lstStyle/>
        <a:p>
          <a:endParaRPr lang="en-US"/>
        </a:p>
      </dgm:t>
    </dgm:pt>
    <dgm:pt modelId="{542B004D-B065-4664-AF2B-475FB2F3A780}" type="pres">
      <dgm:prSet presAssocID="{8048E7F4-C5E7-4B1E-AD08-A602645AE4FA}" presName="composite" presStyleCnt="0"/>
      <dgm:spPr/>
      <dgm:t>
        <a:bodyPr/>
        <a:lstStyle/>
        <a:p>
          <a:endParaRPr lang="en-CA"/>
        </a:p>
      </dgm:t>
    </dgm:pt>
    <dgm:pt modelId="{5EAA08EC-1083-4BCC-BFCC-FBA5BEE19E50}" type="pres">
      <dgm:prSet presAssocID="{8048E7F4-C5E7-4B1E-AD08-A602645AE4FA}" presName="parentText" presStyleLbl="alignNode1" presStyleIdx="0" presStyleCnt="3">
        <dgm:presLayoutVars>
          <dgm:chMax val="1"/>
          <dgm:bulletEnabled val="1"/>
        </dgm:presLayoutVars>
      </dgm:prSet>
      <dgm:spPr/>
      <dgm:t>
        <a:bodyPr/>
        <a:lstStyle/>
        <a:p>
          <a:endParaRPr lang="en-US"/>
        </a:p>
      </dgm:t>
    </dgm:pt>
    <dgm:pt modelId="{B79D2F36-9A63-4725-8E81-146231ABBCDA}" type="pres">
      <dgm:prSet presAssocID="{8048E7F4-C5E7-4B1E-AD08-A602645AE4FA}" presName="descendantText" presStyleLbl="alignAcc1" presStyleIdx="0" presStyleCnt="3">
        <dgm:presLayoutVars>
          <dgm:bulletEnabled val="1"/>
        </dgm:presLayoutVars>
      </dgm:prSet>
      <dgm:spPr/>
      <dgm:t>
        <a:bodyPr/>
        <a:lstStyle/>
        <a:p>
          <a:endParaRPr lang="en-US"/>
        </a:p>
      </dgm:t>
    </dgm:pt>
    <dgm:pt modelId="{FF834128-DBBD-43F2-B39B-095D84450527}" type="pres">
      <dgm:prSet presAssocID="{E3BAA61D-BBAC-4374-9D8E-8B01BC223E3E}" presName="sp" presStyleCnt="0"/>
      <dgm:spPr/>
      <dgm:t>
        <a:bodyPr/>
        <a:lstStyle/>
        <a:p>
          <a:endParaRPr lang="en-CA"/>
        </a:p>
      </dgm:t>
    </dgm:pt>
    <dgm:pt modelId="{35942CB7-31B6-459B-8DF4-F7D6B9568F1B}" type="pres">
      <dgm:prSet presAssocID="{175188EA-A900-4993-91A0-5E5ADD41355C}" presName="composite" presStyleCnt="0"/>
      <dgm:spPr/>
      <dgm:t>
        <a:bodyPr/>
        <a:lstStyle/>
        <a:p>
          <a:endParaRPr lang="en-CA"/>
        </a:p>
      </dgm:t>
    </dgm:pt>
    <dgm:pt modelId="{4A156C97-79BF-44F0-A9C8-ED70CEBD7C49}" type="pres">
      <dgm:prSet presAssocID="{175188EA-A900-4993-91A0-5E5ADD41355C}" presName="parentText" presStyleLbl="alignNode1" presStyleIdx="1" presStyleCnt="3">
        <dgm:presLayoutVars>
          <dgm:chMax val="1"/>
          <dgm:bulletEnabled val="1"/>
        </dgm:presLayoutVars>
      </dgm:prSet>
      <dgm:spPr/>
      <dgm:t>
        <a:bodyPr/>
        <a:lstStyle/>
        <a:p>
          <a:endParaRPr lang="en-US"/>
        </a:p>
      </dgm:t>
    </dgm:pt>
    <dgm:pt modelId="{F4BB46D3-8E1B-41D0-94F0-3ADAFAAA2093}" type="pres">
      <dgm:prSet presAssocID="{175188EA-A900-4993-91A0-5E5ADD41355C}" presName="descendantText" presStyleLbl="alignAcc1" presStyleIdx="1" presStyleCnt="3">
        <dgm:presLayoutVars>
          <dgm:bulletEnabled val="1"/>
        </dgm:presLayoutVars>
      </dgm:prSet>
      <dgm:spPr/>
      <dgm:t>
        <a:bodyPr/>
        <a:lstStyle/>
        <a:p>
          <a:endParaRPr lang="en-US"/>
        </a:p>
      </dgm:t>
    </dgm:pt>
    <dgm:pt modelId="{7A7F7709-043C-4A9E-AECB-C91D677750CF}" type="pres">
      <dgm:prSet presAssocID="{BF33136B-648F-4288-8A85-B95CCF61B751}" presName="sp" presStyleCnt="0"/>
      <dgm:spPr/>
      <dgm:t>
        <a:bodyPr/>
        <a:lstStyle/>
        <a:p>
          <a:endParaRPr lang="en-CA"/>
        </a:p>
      </dgm:t>
    </dgm:pt>
    <dgm:pt modelId="{F30570C3-5420-436C-ADB9-17ED14FC4E9D}" type="pres">
      <dgm:prSet presAssocID="{E8EF7A11-8D7E-464C-80BB-8CD349A529BF}" presName="composite" presStyleCnt="0"/>
      <dgm:spPr/>
      <dgm:t>
        <a:bodyPr/>
        <a:lstStyle/>
        <a:p>
          <a:endParaRPr lang="en-CA"/>
        </a:p>
      </dgm:t>
    </dgm:pt>
    <dgm:pt modelId="{5AC50B89-D5D7-45DB-93B5-85BEAD7894A9}" type="pres">
      <dgm:prSet presAssocID="{E8EF7A11-8D7E-464C-80BB-8CD349A529BF}" presName="parentText" presStyleLbl="alignNode1" presStyleIdx="2" presStyleCnt="3">
        <dgm:presLayoutVars>
          <dgm:chMax val="1"/>
          <dgm:bulletEnabled val="1"/>
        </dgm:presLayoutVars>
      </dgm:prSet>
      <dgm:spPr/>
      <dgm:t>
        <a:bodyPr/>
        <a:lstStyle/>
        <a:p>
          <a:endParaRPr lang="en-US"/>
        </a:p>
      </dgm:t>
    </dgm:pt>
    <dgm:pt modelId="{E19E861E-EA59-4B75-A1F2-30B52674221D}" type="pres">
      <dgm:prSet presAssocID="{E8EF7A11-8D7E-464C-80BB-8CD349A529BF}" presName="descendantText" presStyleLbl="alignAcc1" presStyleIdx="2" presStyleCnt="3">
        <dgm:presLayoutVars>
          <dgm:bulletEnabled val="1"/>
        </dgm:presLayoutVars>
      </dgm:prSet>
      <dgm:spPr/>
      <dgm:t>
        <a:bodyPr/>
        <a:lstStyle/>
        <a:p>
          <a:endParaRPr lang="en-US"/>
        </a:p>
      </dgm:t>
    </dgm:pt>
  </dgm:ptLst>
  <dgm:cxnLst>
    <dgm:cxn modelId="{33A0240C-8526-4D1F-A7B6-8FD85DA8D914}" srcId="{8048E7F4-C5E7-4B1E-AD08-A602645AE4FA}" destId="{B369E985-58C0-4E7F-BF6B-D0307E61A052}" srcOrd="1" destOrd="0" parTransId="{7C0F67D4-A6D8-4885-9623-C4DEBD9B69F1}" sibTransId="{ACFB7ED1-F263-49A5-BFC8-EE30B06D086E}"/>
    <dgm:cxn modelId="{D709038E-C8C9-4BC3-81D6-AF709257F91C}" type="presOf" srcId="{8048E7F4-C5E7-4B1E-AD08-A602645AE4FA}" destId="{5EAA08EC-1083-4BCC-BFCC-FBA5BEE19E50}" srcOrd="0" destOrd="0" presId="urn:microsoft.com/office/officeart/2005/8/layout/chevron2"/>
    <dgm:cxn modelId="{192E8BA6-FE8B-48E9-9337-9A09D7B5EED0}" type="presOf" srcId="{AA6B449A-B1CD-44D1-A76E-9C75CB858753}" destId="{E19E861E-EA59-4B75-A1F2-30B52674221D}" srcOrd="0" destOrd="0" presId="urn:microsoft.com/office/officeart/2005/8/layout/chevron2"/>
    <dgm:cxn modelId="{FF4B0A80-DCFD-4B3A-9BBB-0AACF0082C91}" srcId="{92EE1756-B592-43AF-A145-E2B8FFA278AD}" destId="{175188EA-A900-4993-91A0-5E5ADD41355C}" srcOrd="1" destOrd="0" parTransId="{1E2FDE20-315B-4D60-9685-5B0CA0AC82EF}" sibTransId="{BF33136B-648F-4288-8A85-B95CCF61B751}"/>
    <dgm:cxn modelId="{A4066BD7-4CAA-49EF-B6DB-F75313933C51}" type="presOf" srcId="{175188EA-A900-4993-91A0-5E5ADD41355C}" destId="{4A156C97-79BF-44F0-A9C8-ED70CEBD7C49}" srcOrd="0" destOrd="0" presId="urn:microsoft.com/office/officeart/2005/8/layout/chevron2"/>
    <dgm:cxn modelId="{A047D155-FD6F-4852-9670-5AF9B20474F3}" type="presOf" srcId="{AFE83845-0088-4F77-9676-11D30AFA95A2}" destId="{E19E861E-EA59-4B75-A1F2-30B52674221D}" srcOrd="0" destOrd="1" presId="urn:microsoft.com/office/officeart/2005/8/layout/chevron2"/>
    <dgm:cxn modelId="{8F179CD1-7F51-41C1-935E-56B335FDBA17}" type="presOf" srcId="{92EE1756-B592-43AF-A145-E2B8FFA278AD}" destId="{42F95B72-0F5D-4A4B-9012-D96E79B473FE}" srcOrd="0" destOrd="0" presId="urn:microsoft.com/office/officeart/2005/8/layout/chevron2"/>
    <dgm:cxn modelId="{1D638DD8-4CB3-43FA-A1F3-C4E970C638E1}" srcId="{E8EF7A11-8D7E-464C-80BB-8CD349A529BF}" destId="{AA6B449A-B1CD-44D1-A76E-9C75CB858753}" srcOrd="0" destOrd="0" parTransId="{845C54C7-38B0-4401-AB53-24BFC4BDCEED}" sibTransId="{66D6B5CB-0CC8-461F-A74B-17FD56720A7E}"/>
    <dgm:cxn modelId="{F3A3354E-313A-4FED-B3F2-E1781CBB0612}" type="presOf" srcId="{66E08EA8-AC06-4B49-BBAB-694EAFAAAD76}" destId="{B79D2F36-9A63-4725-8E81-146231ABBCDA}" srcOrd="0" destOrd="0" presId="urn:microsoft.com/office/officeart/2005/8/layout/chevron2"/>
    <dgm:cxn modelId="{42DF00FB-2F0B-4FB6-9175-9FA7CF35A4B5}" srcId="{92EE1756-B592-43AF-A145-E2B8FFA278AD}" destId="{8048E7F4-C5E7-4B1E-AD08-A602645AE4FA}" srcOrd="0" destOrd="0" parTransId="{DBD0B5F7-570A-48A9-B7B8-4B34DC0F51A7}" sibTransId="{E3BAA61D-BBAC-4374-9D8E-8B01BC223E3E}"/>
    <dgm:cxn modelId="{49A7D308-C296-4B21-AD7C-3508BC885863}" srcId="{92EE1756-B592-43AF-A145-E2B8FFA278AD}" destId="{E8EF7A11-8D7E-464C-80BB-8CD349A529BF}" srcOrd="2" destOrd="0" parTransId="{B58CCBA0-4C30-4D38-8C5B-1AA598A4082A}" sibTransId="{49CC27D1-3F3D-4A1A-A9FF-376D0D1342C3}"/>
    <dgm:cxn modelId="{DE3BAB88-1D91-4702-896B-6857E7170F19}" srcId="{175188EA-A900-4993-91A0-5E5ADD41355C}" destId="{C5141F84-CD03-422A-9148-AFB10DC14E45}" srcOrd="0" destOrd="0" parTransId="{C91C0C16-D064-4D57-8E6F-9101E927EBB9}" sibTransId="{D94CDF07-E863-4093-AE70-950C6754CA30}"/>
    <dgm:cxn modelId="{6286805E-B028-47EA-93C1-BD05C4E1758A}" srcId="{8048E7F4-C5E7-4B1E-AD08-A602645AE4FA}" destId="{66E08EA8-AC06-4B49-BBAB-694EAFAAAD76}" srcOrd="0" destOrd="0" parTransId="{49F25256-C6DF-43FB-9FA4-B23705B43271}" sibTransId="{88995F9E-58C6-49C5-B021-C5B726BF0E8C}"/>
    <dgm:cxn modelId="{AEC6E3D6-300D-42D1-9FB3-E00A92C92F37}" type="presOf" srcId="{C5141F84-CD03-422A-9148-AFB10DC14E45}" destId="{F4BB46D3-8E1B-41D0-94F0-3ADAFAAA2093}" srcOrd="0" destOrd="0" presId="urn:microsoft.com/office/officeart/2005/8/layout/chevron2"/>
    <dgm:cxn modelId="{FB91661D-16A6-4005-A578-67A59F90DE84}" srcId="{E8EF7A11-8D7E-464C-80BB-8CD349A529BF}" destId="{AFE83845-0088-4F77-9676-11D30AFA95A2}" srcOrd="1" destOrd="0" parTransId="{68DC2DD3-1F9E-4A4C-A56E-C3197CE379F1}" sibTransId="{83BC09B2-E0EA-41DF-8CE6-4DDBA1A66C09}"/>
    <dgm:cxn modelId="{8D1D59BF-1191-42A1-BC40-88744790172C}" srcId="{175188EA-A900-4993-91A0-5E5ADD41355C}" destId="{E05CA964-662F-422B-A8C9-D671EEE0BD04}" srcOrd="1" destOrd="0" parTransId="{7F1EE465-203D-49C3-9998-077878EE0772}" sibTransId="{8F9DEB80-532B-4344-B60F-EC9D27AC4BBC}"/>
    <dgm:cxn modelId="{A34EA4F1-5611-4AA6-AEA0-91352AD1EDE5}" type="presOf" srcId="{E05CA964-662F-422B-A8C9-D671EEE0BD04}" destId="{F4BB46D3-8E1B-41D0-94F0-3ADAFAAA2093}" srcOrd="0" destOrd="1" presId="urn:microsoft.com/office/officeart/2005/8/layout/chevron2"/>
    <dgm:cxn modelId="{3A60F3B0-5D78-4322-89B2-D330B2282932}" type="presOf" srcId="{E8EF7A11-8D7E-464C-80BB-8CD349A529BF}" destId="{5AC50B89-D5D7-45DB-93B5-85BEAD7894A9}" srcOrd="0" destOrd="0" presId="urn:microsoft.com/office/officeart/2005/8/layout/chevron2"/>
    <dgm:cxn modelId="{B9B0274F-1E09-42D8-9CAD-49100AC3AC3F}" type="presOf" srcId="{B369E985-58C0-4E7F-BF6B-D0307E61A052}" destId="{B79D2F36-9A63-4725-8E81-146231ABBCDA}" srcOrd="0" destOrd="1" presId="urn:microsoft.com/office/officeart/2005/8/layout/chevron2"/>
    <dgm:cxn modelId="{188357A8-87A9-43EC-88D6-AAAAE7398FCE}" type="presParOf" srcId="{42F95B72-0F5D-4A4B-9012-D96E79B473FE}" destId="{542B004D-B065-4664-AF2B-475FB2F3A780}" srcOrd="0" destOrd="0" presId="urn:microsoft.com/office/officeart/2005/8/layout/chevron2"/>
    <dgm:cxn modelId="{E05850D2-45EE-4366-B864-781FFEFF9D97}" type="presParOf" srcId="{542B004D-B065-4664-AF2B-475FB2F3A780}" destId="{5EAA08EC-1083-4BCC-BFCC-FBA5BEE19E50}" srcOrd="0" destOrd="0" presId="urn:microsoft.com/office/officeart/2005/8/layout/chevron2"/>
    <dgm:cxn modelId="{E656141E-3590-4A5B-8409-8F3DF9BA7621}" type="presParOf" srcId="{542B004D-B065-4664-AF2B-475FB2F3A780}" destId="{B79D2F36-9A63-4725-8E81-146231ABBCDA}" srcOrd="1" destOrd="0" presId="urn:microsoft.com/office/officeart/2005/8/layout/chevron2"/>
    <dgm:cxn modelId="{E0C1B5B4-EE5B-4D20-9EC7-870A94878C5F}" type="presParOf" srcId="{42F95B72-0F5D-4A4B-9012-D96E79B473FE}" destId="{FF834128-DBBD-43F2-B39B-095D84450527}" srcOrd="1" destOrd="0" presId="urn:microsoft.com/office/officeart/2005/8/layout/chevron2"/>
    <dgm:cxn modelId="{B8B93BE3-8AC2-4A4B-A85D-2B9B904C3FBF}" type="presParOf" srcId="{42F95B72-0F5D-4A4B-9012-D96E79B473FE}" destId="{35942CB7-31B6-459B-8DF4-F7D6B9568F1B}" srcOrd="2" destOrd="0" presId="urn:microsoft.com/office/officeart/2005/8/layout/chevron2"/>
    <dgm:cxn modelId="{8E74429E-B02C-4491-B2E6-01762D946AAA}" type="presParOf" srcId="{35942CB7-31B6-459B-8DF4-F7D6B9568F1B}" destId="{4A156C97-79BF-44F0-A9C8-ED70CEBD7C49}" srcOrd="0" destOrd="0" presId="urn:microsoft.com/office/officeart/2005/8/layout/chevron2"/>
    <dgm:cxn modelId="{913EDD8A-5FF1-45C8-B9A3-8DB41A26E1F2}" type="presParOf" srcId="{35942CB7-31B6-459B-8DF4-F7D6B9568F1B}" destId="{F4BB46D3-8E1B-41D0-94F0-3ADAFAAA2093}" srcOrd="1" destOrd="0" presId="urn:microsoft.com/office/officeart/2005/8/layout/chevron2"/>
    <dgm:cxn modelId="{67D0755B-999A-416D-BE3B-A4A7B7F21B90}" type="presParOf" srcId="{42F95B72-0F5D-4A4B-9012-D96E79B473FE}" destId="{7A7F7709-043C-4A9E-AECB-C91D677750CF}" srcOrd="3" destOrd="0" presId="urn:microsoft.com/office/officeart/2005/8/layout/chevron2"/>
    <dgm:cxn modelId="{632FC768-AF53-4F94-A8B7-F36EC8BF46E4}" type="presParOf" srcId="{42F95B72-0F5D-4A4B-9012-D96E79B473FE}" destId="{F30570C3-5420-436C-ADB9-17ED14FC4E9D}" srcOrd="4" destOrd="0" presId="urn:microsoft.com/office/officeart/2005/8/layout/chevron2"/>
    <dgm:cxn modelId="{DC30E788-A41D-4284-B3C1-0FD979217B0F}" type="presParOf" srcId="{F30570C3-5420-436C-ADB9-17ED14FC4E9D}" destId="{5AC50B89-D5D7-45DB-93B5-85BEAD7894A9}" srcOrd="0" destOrd="0" presId="urn:microsoft.com/office/officeart/2005/8/layout/chevron2"/>
    <dgm:cxn modelId="{17975796-2CE8-48D7-B282-59A3BE69FAEC}" type="presParOf" srcId="{F30570C3-5420-436C-ADB9-17ED14FC4E9D}" destId="{E19E861E-EA59-4B75-A1F2-30B52674221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A08EC-1083-4BCC-BFCC-FBA5BEE19E50}">
      <dsp:nvSpPr>
        <dsp:cNvPr id="0" name=""/>
        <dsp:cNvSpPr/>
      </dsp:nvSpPr>
      <dsp:spPr>
        <a:xfrm rot="5400000">
          <a:off x="-242389" y="244634"/>
          <a:ext cx="1615928" cy="1131149"/>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accent4">
                  <a:lumMod val="95000"/>
                  <a:lumOff val="5000"/>
                </a:schemeClr>
              </a:solidFill>
            </a:rPr>
            <a:t>Non Recoverable Losses </a:t>
          </a:r>
          <a:endParaRPr lang="en-US" sz="1400" b="1" kern="1200" dirty="0">
            <a:solidFill>
              <a:schemeClr val="accent4">
                <a:lumMod val="95000"/>
                <a:lumOff val="5000"/>
              </a:schemeClr>
            </a:solidFill>
          </a:endParaRPr>
        </a:p>
      </dsp:txBody>
      <dsp:txXfrm rot="-5400000">
        <a:off x="1" y="567820"/>
        <a:ext cx="1131149" cy="484779"/>
      </dsp:txXfrm>
    </dsp:sp>
    <dsp:sp modelId="{B79D2F36-9A63-4725-8E81-146231ABBCDA}">
      <dsp:nvSpPr>
        <dsp:cNvPr id="0" name=""/>
        <dsp:cNvSpPr/>
      </dsp:nvSpPr>
      <dsp:spPr>
        <a:xfrm rot="5400000">
          <a:off x="4599985" y="-3466590"/>
          <a:ext cx="1050905" cy="7988577"/>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t>Mature &gt; 70% Pli = 3.2 M ha </a:t>
          </a:r>
          <a:endParaRPr lang="en-US" sz="1600" b="1" kern="1200" dirty="0"/>
        </a:p>
        <a:p>
          <a:pPr marL="171450" lvl="1" indent="-171450" algn="l" defTabSz="711200">
            <a:lnSpc>
              <a:spcPct val="90000"/>
            </a:lnSpc>
            <a:spcBef>
              <a:spcPct val="0"/>
            </a:spcBef>
            <a:spcAft>
              <a:spcPct val="15000"/>
            </a:spcAft>
            <a:buChar char="••"/>
          </a:pPr>
          <a:r>
            <a:rPr lang="en-US" sz="1600" b="1" kern="1200" dirty="0" smtClean="0"/>
            <a:t>Estimate 10% treatable = 300,000 ha </a:t>
          </a:r>
          <a:endParaRPr lang="en-US" sz="1600" b="1" kern="1200" dirty="0"/>
        </a:p>
      </dsp:txBody>
      <dsp:txXfrm rot="-5400000">
        <a:off x="1131150" y="53546"/>
        <a:ext cx="7937276" cy="948303"/>
      </dsp:txXfrm>
    </dsp:sp>
    <dsp:sp modelId="{4A156C97-79BF-44F0-A9C8-ED70CEBD7C49}">
      <dsp:nvSpPr>
        <dsp:cNvPr id="0" name=""/>
        <dsp:cNvSpPr/>
      </dsp:nvSpPr>
      <dsp:spPr>
        <a:xfrm rot="5400000">
          <a:off x="-242389" y="1666673"/>
          <a:ext cx="1615928" cy="1131149"/>
        </a:xfrm>
        <a:prstGeom prst="chevron">
          <a:avLst/>
        </a:prstGeom>
        <a:solidFill>
          <a:schemeClr val="accent5">
            <a:hueOff val="1628512"/>
            <a:satOff val="5598"/>
            <a:lumOff val="-26863"/>
            <a:alphaOff val="0"/>
          </a:schemeClr>
        </a:solidFill>
        <a:ln w="25400" cap="flat" cmpd="sng" algn="ctr">
          <a:solidFill>
            <a:schemeClr val="accent5">
              <a:hueOff val="1628512"/>
              <a:satOff val="5598"/>
              <a:lumOff val="-2686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t>Young Pli at Risk </a:t>
          </a:r>
          <a:endParaRPr lang="en-US" sz="1800" b="1" kern="1200" dirty="0"/>
        </a:p>
      </dsp:txBody>
      <dsp:txXfrm rot="-5400000">
        <a:off x="1" y="1989859"/>
        <a:ext cx="1131149" cy="484779"/>
      </dsp:txXfrm>
    </dsp:sp>
    <dsp:sp modelId="{F4BB46D3-8E1B-41D0-94F0-3ADAFAAA2093}">
      <dsp:nvSpPr>
        <dsp:cNvPr id="0" name=""/>
        <dsp:cNvSpPr/>
      </dsp:nvSpPr>
      <dsp:spPr>
        <a:xfrm rot="5400000">
          <a:off x="4600261" y="-2044828"/>
          <a:ext cx="1050353" cy="7988577"/>
        </a:xfrm>
        <a:prstGeom prst="round2SameRect">
          <a:avLst/>
        </a:prstGeom>
        <a:solidFill>
          <a:schemeClr val="lt1">
            <a:alpha val="90000"/>
            <a:hueOff val="0"/>
            <a:satOff val="0"/>
            <a:lumOff val="0"/>
            <a:alphaOff val="0"/>
          </a:schemeClr>
        </a:solidFill>
        <a:ln w="25400" cap="flat" cmpd="sng" algn="ctr">
          <a:solidFill>
            <a:schemeClr val="accent5">
              <a:hueOff val="1628512"/>
              <a:satOff val="5598"/>
              <a:lumOff val="-268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t>Total Area = 800,000 ha </a:t>
          </a:r>
          <a:endParaRPr lang="en-US" sz="1600" b="1" kern="1200" dirty="0"/>
        </a:p>
        <a:p>
          <a:pPr marL="171450" lvl="1" indent="-171450" algn="l" defTabSz="711200">
            <a:lnSpc>
              <a:spcPct val="90000"/>
            </a:lnSpc>
            <a:spcBef>
              <a:spcPct val="0"/>
            </a:spcBef>
            <a:spcAft>
              <a:spcPct val="15000"/>
            </a:spcAft>
            <a:buChar char="••"/>
          </a:pPr>
          <a:r>
            <a:rPr lang="en-US" sz="1600" b="1" kern="1200" dirty="0" smtClean="0"/>
            <a:t>Estimate 10% treatable = 80,000 ha</a:t>
          </a:r>
          <a:endParaRPr lang="en-US" sz="1600" b="1" kern="1200" dirty="0"/>
        </a:p>
      </dsp:txBody>
      <dsp:txXfrm rot="-5400000">
        <a:off x="1131149" y="1475558"/>
        <a:ext cx="7937303" cy="947805"/>
      </dsp:txXfrm>
    </dsp:sp>
    <dsp:sp modelId="{5AC50B89-D5D7-45DB-93B5-85BEAD7894A9}">
      <dsp:nvSpPr>
        <dsp:cNvPr id="0" name=""/>
        <dsp:cNvSpPr/>
      </dsp:nvSpPr>
      <dsp:spPr>
        <a:xfrm rot="5400000">
          <a:off x="-242389" y="3088711"/>
          <a:ext cx="1615928" cy="1131149"/>
        </a:xfrm>
        <a:prstGeom prst="chevron">
          <a:avLst/>
        </a:prstGeom>
        <a:solidFill>
          <a:schemeClr val="accent5">
            <a:hueOff val="3257024"/>
            <a:satOff val="11196"/>
            <a:lumOff val="-53726"/>
            <a:alphaOff val="0"/>
          </a:schemeClr>
        </a:solidFill>
        <a:ln w="25400" cap="flat" cmpd="sng" algn="ctr">
          <a:solidFill>
            <a:schemeClr val="accent5">
              <a:hueOff val="3257024"/>
              <a:satOff val="11196"/>
              <a:lumOff val="-537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t>Fires</a:t>
          </a:r>
          <a:endParaRPr lang="en-US" sz="1100" b="1" kern="1200" dirty="0"/>
        </a:p>
      </dsp:txBody>
      <dsp:txXfrm rot="-5400000">
        <a:off x="1" y="3411897"/>
        <a:ext cx="1131149" cy="484779"/>
      </dsp:txXfrm>
    </dsp:sp>
    <dsp:sp modelId="{E19E861E-EA59-4B75-A1F2-30B52674221D}">
      <dsp:nvSpPr>
        <dsp:cNvPr id="0" name=""/>
        <dsp:cNvSpPr/>
      </dsp:nvSpPr>
      <dsp:spPr>
        <a:xfrm rot="5400000">
          <a:off x="4600261" y="-622789"/>
          <a:ext cx="1050353" cy="7988577"/>
        </a:xfrm>
        <a:prstGeom prst="round2SameRect">
          <a:avLst/>
        </a:prstGeom>
        <a:solidFill>
          <a:schemeClr val="lt1">
            <a:alpha val="90000"/>
            <a:hueOff val="0"/>
            <a:satOff val="0"/>
            <a:lumOff val="0"/>
            <a:alphaOff val="0"/>
          </a:schemeClr>
        </a:solidFill>
        <a:ln w="25400" cap="flat" cmpd="sng" algn="ctr">
          <a:solidFill>
            <a:schemeClr val="accent5">
              <a:hueOff val="3257024"/>
              <a:satOff val="11196"/>
              <a:lumOff val="-53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t>2003 fires – 200,000 ha, 40,000 ha FFT eligible , 10,000 ha identified for reforestation </a:t>
          </a:r>
          <a:endParaRPr lang="en-US" sz="1600" b="1" kern="1200" dirty="0"/>
        </a:p>
        <a:p>
          <a:pPr marL="171450" lvl="1" indent="-171450" algn="l" defTabSz="711200">
            <a:lnSpc>
              <a:spcPct val="90000"/>
            </a:lnSpc>
            <a:spcBef>
              <a:spcPct val="0"/>
            </a:spcBef>
            <a:spcAft>
              <a:spcPct val="15000"/>
            </a:spcAft>
            <a:buChar char="••"/>
          </a:pPr>
          <a:r>
            <a:rPr lang="en-US" sz="1600" b="1" kern="1200" dirty="0" smtClean="0"/>
            <a:t>Based on 5 year average fire activity and net down estimate 1000 ha/ year of FFT fire related reforestation * 20 years = 20,000ha  </a:t>
          </a:r>
          <a:endParaRPr lang="en-US" sz="1600" b="1" kern="1200" dirty="0"/>
        </a:p>
      </dsp:txBody>
      <dsp:txXfrm rot="-5400000">
        <a:off x="1131149" y="2897597"/>
        <a:ext cx="7937303" cy="94780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916B302-4A7A-4110-A2B4-1556BE689308}" type="datetimeFigureOut">
              <a:rPr lang="en-CA" smtClean="0"/>
              <a:pPr/>
              <a:t>11-10-07</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C1ACA1F-3436-4DE9-A449-A05E1C2813A1}" type="slidenum">
              <a:rPr lang="en-CA" smtClean="0"/>
              <a:pPr/>
              <a:t>‹#›</a:t>
            </a:fld>
            <a:endParaRPr lang="en-CA"/>
          </a:p>
        </p:txBody>
      </p:sp>
    </p:spTree>
    <p:extLst>
      <p:ext uri="{BB962C8B-B14F-4D97-AF65-F5344CB8AC3E}">
        <p14:creationId xmlns:p14="http://schemas.microsoft.com/office/powerpoint/2010/main" val="25018001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166278F-095B-4A7B-AC1C-03DAB3A3C0BE}" type="datetimeFigureOut">
              <a:rPr lang="en-CA" smtClean="0"/>
              <a:pPr/>
              <a:t>11-10-07</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F777026-8FAD-4CC3-B401-55EC896CF804}" type="slidenum">
              <a:rPr lang="en-CA" smtClean="0"/>
              <a:pPr/>
              <a:t>‹#›</a:t>
            </a:fld>
            <a:endParaRPr lang="en-CA"/>
          </a:p>
        </p:txBody>
      </p:sp>
    </p:spTree>
    <p:extLst>
      <p:ext uri="{BB962C8B-B14F-4D97-AF65-F5344CB8AC3E}">
        <p14:creationId xmlns:p14="http://schemas.microsoft.com/office/powerpoint/2010/main" val="3939777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0050" name="Picture 2" descr="SharedServices_PowerPoint_LtBkgd"/>
          <p:cNvPicPr>
            <a:picLocks noChangeAspect="1" noChangeArrowheads="1"/>
          </p:cNvPicPr>
          <p:nvPr/>
        </p:nvPicPr>
        <p:blipFill>
          <a:blip r:embed="rId2" cstate="print"/>
          <a:stretch>
            <a:fillRect/>
          </a:stretch>
        </p:blipFill>
        <p:spPr bwMode="auto">
          <a:xfrm>
            <a:off x="0" y="0"/>
            <a:ext cx="9144000" cy="1587367"/>
          </a:xfrm>
          <a:prstGeom prst="rect">
            <a:avLst/>
          </a:prstGeom>
          <a:noFill/>
        </p:spPr>
      </p:pic>
      <p:sp>
        <p:nvSpPr>
          <p:cNvPr id="130051" name="Rectangle 3"/>
          <p:cNvSpPr>
            <a:spLocks noGrp="1" noChangeArrowheads="1"/>
          </p:cNvSpPr>
          <p:nvPr>
            <p:ph type="dt" sz="half" idx="2"/>
          </p:nvPr>
        </p:nvSpPr>
        <p:spPr/>
        <p:txBody>
          <a:bodyPr/>
          <a:lstStyle>
            <a:lvl1pPr>
              <a:defRPr/>
            </a:lvl1pPr>
          </a:lstStyle>
          <a:p>
            <a:r>
              <a:rPr lang="en-US" smtClean="0"/>
              <a:t>Richmond: 9/28/2011</a:t>
            </a:r>
            <a:endParaRPr lang="en-CA"/>
          </a:p>
        </p:txBody>
      </p:sp>
      <p:sp>
        <p:nvSpPr>
          <p:cNvPr id="130052" name="Rectangle 4"/>
          <p:cNvSpPr>
            <a:spLocks noGrp="1" noChangeArrowheads="1"/>
          </p:cNvSpPr>
          <p:nvPr>
            <p:ph type="ftr" sz="quarter" idx="3"/>
          </p:nvPr>
        </p:nvSpPr>
        <p:spPr/>
        <p:txBody>
          <a:bodyPr/>
          <a:lstStyle>
            <a:lvl1pPr>
              <a:defRPr/>
            </a:lvl1pPr>
          </a:lstStyle>
          <a:p>
            <a:endParaRPr lang="en-CA"/>
          </a:p>
        </p:txBody>
      </p:sp>
      <p:sp>
        <p:nvSpPr>
          <p:cNvPr id="130053" name="Rectangle 5"/>
          <p:cNvSpPr>
            <a:spLocks noGrp="1" noChangeArrowheads="1"/>
          </p:cNvSpPr>
          <p:nvPr>
            <p:ph type="sldNum" sz="quarter" idx="4"/>
          </p:nvPr>
        </p:nvSpPr>
        <p:spPr/>
        <p:txBody>
          <a:bodyPr/>
          <a:lstStyle>
            <a:lvl1pPr>
              <a:defRPr/>
            </a:lvl1pPr>
          </a:lstStyle>
          <a:p>
            <a:fld id="{E5D2D6EC-F241-415C-A3E7-4F47908D36FC}" type="slidenum">
              <a:rPr lang="en-CA"/>
              <a:pPr/>
              <a:t>‹#›</a:t>
            </a:fld>
            <a:endParaRPr lang="en-CA"/>
          </a:p>
        </p:txBody>
      </p:sp>
      <p:sp>
        <p:nvSpPr>
          <p:cNvPr id="130054" name="Rectangle 6"/>
          <p:cNvSpPr>
            <a:spLocks noGrp="1" noChangeArrowheads="1"/>
          </p:cNvSpPr>
          <p:nvPr>
            <p:ph type="subTitle" idx="1"/>
          </p:nvPr>
        </p:nvSpPr>
        <p:spPr>
          <a:xfrm>
            <a:off x="1371600" y="4038600"/>
            <a:ext cx="6400800" cy="1752600"/>
          </a:xfrm>
        </p:spPr>
        <p:txBody>
          <a:bodyPr/>
          <a:lstStyle>
            <a:lvl1pPr marL="0" indent="0" algn="ctr">
              <a:buFontTx/>
              <a:buNone/>
              <a:defRPr/>
            </a:lvl1pPr>
          </a:lstStyle>
          <a:p>
            <a:r>
              <a:rPr lang="en-US" smtClean="0"/>
              <a:t>Click to edit Master subtitle style</a:t>
            </a:r>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r>
              <a:rPr lang="en-US" smtClean="0"/>
              <a:t>Richmond: 9/28/2011</a:t>
            </a:r>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B8306A44-7C73-4AA1-9714-8D5564208567}" type="slidenum">
              <a:rPr lang="en-CA"/>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Richmond: 9/28/2011</a:t>
            </a:r>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4B590E44-AD6B-4ABB-86F6-7256C4147640}" type="slidenum">
              <a:rPr lang="en-CA"/>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25908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25908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r>
              <a:rPr lang="en-US" smtClean="0"/>
              <a:t>Richmond: 9/28/2011</a:t>
            </a:r>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5E693C0A-FE4A-4495-A920-AB5C92A874F2}" type="slidenum">
              <a:rPr lang="en-CA"/>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r>
              <a:rPr lang="en-US" smtClean="0"/>
              <a:t>Richmond: 9/28/2011</a:t>
            </a:r>
            <a:endParaRPr lang="en-CA"/>
          </a:p>
        </p:txBody>
      </p:sp>
      <p:sp>
        <p:nvSpPr>
          <p:cNvPr id="8" name="Footer Placeholder 7"/>
          <p:cNvSpPr>
            <a:spLocks noGrp="1"/>
          </p:cNvSpPr>
          <p:nvPr>
            <p:ph type="ftr" sz="quarter" idx="11"/>
          </p:nvPr>
        </p:nvSpPr>
        <p:spPr/>
        <p:txBody>
          <a:bodyPr/>
          <a:lstStyle>
            <a:lvl1pPr>
              <a:defRPr/>
            </a:lvl1pPr>
          </a:lstStyle>
          <a:p>
            <a:endParaRPr lang="en-CA"/>
          </a:p>
        </p:txBody>
      </p:sp>
      <p:sp>
        <p:nvSpPr>
          <p:cNvPr id="9" name="Slide Number Placeholder 8"/>
          <p:cNvSpPr>
            <a:spLocks noGrp="1"/>
          </p:cNvSpPr>
          <p:nvPr>
            <p:ph type="sldNum" sz="quarter" idx="12"/>
          </p:nvPr>
        </p:nvSpPr>
        <p:spPr/>
        <p:txBody>
          <a:bodyPr/>
          <a:lstStyle>
            <a:lvl1pPr>
              <a:defRPr/>
            </a:lvl1pPr>
          </a:lstStyle>
          <a:p>
            <a:fld id="{B10A5548-DC89-4988-8787-E2A72C1F8608}" type="slidenum">
              <a:rPr lang="en-CA"/>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r>
              <a:rPr lang="en-US" smtClean="0"/>
              <a:t>Richmond: 9/28/2011</a:t>
            </a:r>
            <a:endParaRPr lang="en-CA"/>
          </a:p>
        </p:txBody>
      </p:sp>
      <p:sp>
        <p:nvSpPr>
          <p:cNvPr id="4" name="Footer Placeholder 3"/>
          <p:cNvSpPr>
            <a:spLocks noGrp="1"/>
          </p:cNvSpPr>
          <p:nvPr>
            <p:ph type="ftr" sz="quarter" idx="11"/>
          </p:nvPr>
        </p:nvSpPr>
        <p:spPr/>
        <p:txBody>
          <a:bodyPr/>
          <a:lstStyle>
            <a:lvl1pPr>
              <a:defRPr/>
            </a:lvl1pPr>
          </a:lstStyle>
          <a:p>
            <a:endParaRPr lang="en-CA"/>
          </a:p>
        </p:txBody>
      </p:sp>
      <p:sp>
        <p:nvSpPr>
          <p:cNvPr id="5" name="Slide Number Placeholder 4"/>
          <p:cNvSpPr>
            <a:spLocks noGrp="1"/>
          </p:cNvSpPr>
          <p:nvPr>
            <p:ph type="sldNum" sz="quarter" idx="12"/>
          </p:nvPr>
        </p:nvSpPr>
        <p:spPr/>
        <p:txBody>
          <a:bodyPr/>
          <a:lstStyle>
            <a:lvl1pPr>
              <a:defRPr/>
            </a:lvl1pPr>
          </a:lstStyle>
          <a:p>
            <a:fld id="{AFCA13CE-83B0-45AF-8E77-D244E340DCC4}" type="slidenum">
              <a:rPr lang="en-CA"/>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Richmond: 9/28/2011</a:t>
            </a:r>
            <a:endParaRPr lang="en-CA"/>
          </a:p>
        </p:txBody>
      </p:sp>
      <p:sp>
        <p:nvSpPr>
          <p:cNvPr id="3" name="Footer Placeholder 2"/>
          <p:cNvSpPr>
            <a:spLocks noGrp="1"/>
          </p:cNvSpPr>
          <p:nvPr>
            <p:ph type="ftr" sz="quarter" idx="11"/>
          </p:nvPr>
        </p:nvSpPr>
        <p:spPr/>
        <p:txBody>
          <a:bodyPr/>
          <a:lstStyle>
            <a:lvl1pPr>
              <a:defRPr/>
            </a:lvl1pPr>
          </a:lstStyle>
          <a:p>
            <a:endParaRPr lang="en-CA"/>
          </a:p>
        </p:txBody>
      </p:sp>
      <p:sp>
        <p:nvSpPr>
          <p:cNvPr id="4" name="Slide Number Placeholder 3"/>
          <p:cNvSpPr>
            <a:spLocks noGrp="1"/>
          </p:cNvSpPr>
          <p:nvPr>
            <p:ph type="sldNum" sz="quarter" idx="12"/>
          </p:nvPr>
        </p:nvSpPr>
        <p:spPr/>
        <p:txBody>
          <a:bodyPr/>
          <a:lstStyle>
            <a:lvl1pPr>
              <a:defRPr/>
            </a:lvl1pPr>
          </a:lstStyle>
          <a:p>
            <a:fld id="{16BCA2F2-D0E2-41D3-86FB-216D8F2C80C4}" type="slidenum">
              <a:rPr lang="en-CA"/>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Richmond: 9/28/2011</a:t>
            </a:r>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FE890AA0-1223-4665-AFFC-0139DCAAF47B}" type="slidenum">
              <a:rPr lang="en-CA"/>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1676399"/>
            <a:ext cx="5486400" cy="3051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Richmond: 9/28/2011</a:t>
            </a:r>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49CA6C93-6223-41E9-801F-71823497A68A}" type="slidenum">
              <a:rPr lang="en-CA"/>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752600"/>
            <a:ext cx="8229600" cy="4297363"/>
          </a:xfr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4" name="Date Placeholder 3"/>
          <p:cNvSpPr>
            <a:spLocks noGrp="1"/>
          </p:cNvSpPr>
          <p:nvPr>
            <p:ph type="dt" sz="half" idx="10"/>
          </p:nvPr>
        </p:nvSpPr>
        <p:spPr/>
        <p:txBody>
          <a:bodyPr/>
          <a:lstStyle>
            <a:lvl1pPr>
              <a:defRPr/>
            </a:lvl1pPr>
          </a:lstStyle>
          <a:p>
            <a:r>
              <a:rPr lang="en-US" smtClean="0"/>
              <a:t>Richmond: 9/28/2011</a:t>
            </a:r>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8DFAFB70-B557-4D7B-9885-F913BD664137}" type="slidenum">
              <a:rPr lang="en-CA"/>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png"/><Relationship Id="rId13"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descr="SharedServices_PowerPoint_LtBkgd"/>
          <p:cNvPicPr>
            <a:picLocks noChangeAspect="1" noChangeArrowheads="1"/>
          </p:cNvPicPr>
          <p:nvPr/>
        </p:nvPicPr>
        <p:blipFill>
          <a:blip r:embed="rId12" cstate="print"/>
          <a:srcRect/>
          <a:stretch>
            <a:fillRect/>
          </a:stretch>
        </p:blipFill>
        <p:spPr bwMode="auto">
          <a:xfrm>
            <a:off x="0" y="0"/>
            <a:ext cx="9144000" cy="6858000"/>
          </a:xfrm>
          <a:prstGeom prst="rect">
            <a:avLst/>
          </a:prstGeom>
          <a:noFill/>
        </p:spPr>
      </p:pic>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a:lvl1pPr>
          </a:lstStyle>
          <a:p>
            <a:r>
              <a:rPr lang="en-US" smtClean="0"/>
              <a:t>Richmond: 9/28/2011</a:t>
            </a: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b="0"/>
            </a:lvl1pPr>
          </a:lstStyle>
          <a:p>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lvl1pPr>
          </a:lstStyle>
          <a:p>
            <a:fld id="{0955BB49-15D0-4E87-A83B-F5117B35CF11}" type="slidenum">
              <a:rPr lang="en-CA"/>
              <a:pPr/>
              <a:t>‹#›</a:t>
            </a:fld>
            <a:endParaRPr lang="en-CA"/>
          </a:p>
        </p:txBody>
      </p:sp>
      <p:sp>
        <p:nvSpPr>
          <p:cNvPr id="1041" name="Rectangle 17"/>
          <p:cNvSpPr>
            <a:spLocks noGrp="1" noChangeArrowheads="1"/>
          </p:cNvSpPr>
          <p:nvPr>
            <p:ph type="body" idx="1"/>
          </p:nvPr>
        </p:nvSpPr>
        <p:spPr bwMode="auto">
          <a:xfrm>
            <a:off x="457200" y="2590800"/>
            <a:ext cx="8229600" cy="3459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pic>
        <p:nvPicPr>
          <p:cNvPr id="9" name="Picture 8" descr="flnro_pp_banner_962x167_sunrise.jpg"/>
          <p:cNvPicPr>
            <a:picLocks noChangeAspect="1"/>
          </p:cNvPicPr>
          <p:nvPr/>
        </p:nvPicPr>
        <p:blipFill>
          <a:blip r:embed="rId13" cstate="print"/>
          <a:stretch>
            <a:fillRect/>
          </a:stretch>
        </p:blipFill>
        <p:spPr>
          <a:xfrm>
            <a:off x="0" y="0"/>
            <a:ext cx="9144000" cy="158736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2400">
          <a:solidFill>
            <a:srgbClr val="003062"/>
          </a:solidFill>
          <a:latin typeface="+mn-lt"/>
          <a:ea typeface="+mn-ea"/>
          <a:cs typeface="+mn-cs"/>
        </a:defRPr>
      </a:lvl1pPr>
      <a:lvl2pPr marL="742950" indent="-285750" algn="l" rtl="0" eaLnBrk="1" fontAlgn="base" hangingPunct="1">
        <a:spcBef>
          <a:spcPct val="20000"/>
        </a:spcBef>
        <a:spcAft>
          <a:spcPct val="0"/>
        </a:spcAft>
        <a:buChar char="–"/>
        <a:defRPr sz="2200">
          <a:solidFill>
            <a:srgbClr val="003062"/>
          </a:solidFill>
          <a:latin typeface="+mn-lt"/>
          <a:cs typeface="+mn-cs"/>
        </a:defRPr>
      </a:lvl2pPr>
      <a:lvl3pPr marL="1143000" indent="-228600" algn="l" rtl="0" eaLnBrk="1" fontAlgn="base" hangingPunct="1">
        <a:spcBef>
          <a:spcPct val="20000"/>
        </a:spcBef>
        <a:spcAft>
          <a:spcPct val="0"/>
        </a:spcAft>
        <a:buChar char="•"/>
        <a:defRPr sz="2200">
          <a:solidFill>
            <a:srgbClr val="003062"/>
          </a:solidFill>
          <a:latin typeface="+mn-lt"/>
          <a:cs typeface="+mn-cs"/>
        </a:defRPr>
      </a:lvl3pPr>
      <a:lvl4pPr marL="1600200" indent="-228600" algn="l" rtl="0" eaLnBrk="1" fontAlgn="base" hangingPunct="1">
        <a:spcBef>
          <a:spcPct val="20000"/>
        </a:spcBef>
        <a:spcAft>
          <a:spcPct val="0"/>
        </a:spcAft>
        <a:buChar char="–"/>
        <a:defRPr sz="2000">
          <a:solidFill>
            <a:srgbClr val="003062"/>
          </a:solidFill>
          <a:latin typeface="+mn-lt"/>
          <a:cs typeface="+mn-cs"/>
        </a:defRPr>
      </a:lvl4pPr>
      <a:lvl5pPr marL="2057400" indent="-228600" algn="l" rtl="0" eaLnBrk="1" fontAlgn="base" hangingPunct="1">
        <a:spcBef>
          <a:spcPct val="20000"/>
        </a:spcBef>
        <a:spcAft>
          <a:spcPct val="0"/>
        </a:spcAft>
        <a:buChar char="»"/>
        <a:defRPr sz="2000">
          <a:solidFill>
            <a:srgbClr val="003062"/>
          </a:solidFill>
          <a:latin typeface="+mn-lt"/>
          <a:cs typeface="+mn-cs"/>
        </a:defRPr>
      </a:lvl5pPr>
      <a:lvl6pPr marL="2514600" indent="-228600" algn="l" rtl="0" eaLnBrk="1" fontAlgn="base" hangingPunct="1">
        <a:spcBef>
          <a:spcPct val="20000"/>
        </a:spcBef>
        <a:spcAft>
          <a:spcPct val="0"/>
        </a:spcAft>
        <a:buChar char="»"/>
        <a:defRPr sz="2000">
          <a:solidFill>
            <a:srgbClr val="003062"/>
          </a:solidFill>
          <a:latin typeface="+mn-lt"/>
          <a:cs typeface="+mn-cs"/>
        </a:defRPr>
      </a:lvl6pPr>
      <a:lvl7pPr marL="2971800" indent="-228600" algn="l" rtl="0" eaLnBrk="1" fontAlgn="base" hangingPunct="1">
        <a:spcBef>
          <a:spcPct val="20000"/>
        </a:spcBef>
        <a:spcAft>
          <a:spcPct val="0"/>
        </a:spcAft>
        <a:buChar char="»"/>
        <a:defRPr sz="2000">
          <a:solidFill>
            <a:srgbClr val="003062"/>
          </a:solidFill>
          <a:latin typeface="+mn-lt"/>
          <a:cs typeface="+mn-cs"/>
        </a:defRPr>
      </a:lvl7pPr>
      <a:lvl8pPr marL="3429000" indent="-228600" algn="l" rtl="0" eaLnBrk="1" fontAlgn="base" hangingPunct="1">
        <a:spcBef>
          <a:spcPct val="20000"/>
        </a:spcBef>
        <a:spcAft>
          <a:spcPct val="0"/>
        </a:spcAft>
        <a:buChar char="»"/>
        <a:defRPr sz="2000">
          <a:solidFill>
            <a:srgbClr val="003062"/>
          </a:solidFill>
          <a:latin typeface="+mn-lt"/>
          <a:cs typeface="+mn-cs"/>
        </a:defRPr>
      </a:lvl8pPr>
      <a:lvl9pPr marL="3886200" indent="-228600" algn="l" rtl="0" eaLnBrk="1" fontAlgn="base" hangingPunct="1">
        <a:spcBef>
          <a:spcPct val="20000"/>
        </a:spcBef>
        <a:spcAft>
          <a:spcPct val="0"/>
        </a:spcAft>
        <a:buChar char="»"/>
        <a:defRPr sz="2000">
          <a:solidFill>
            <a:srgbClr val="00306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5.xml"/><Relationship Id="rId2"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http://lbis.forestpracticesbranch.com/LBIS/node/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Priority%20FFT%20Units1%20v3.xlsx" TargetMode="External"/><Relationship Id="rId3" Type="http://schemas.openxmlformats.org/officeDocument/2006/relationships/hyperlink" Target="priority%20unit%20for%20midterm.xlsx"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2.xml"/><Relationship Id="rId3" Type="http://schemas.openxmlformats.org/officeDocument/2006/relationships/chart" Target="../charts/char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http://lbis.forestpracticesbranch.com/LBIS/node/246"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Text Box 9"/>
          <p:cNvSpPr txBox="1">
            <a:spLocks noChangeArrowheads="1"/>
          </p:cNvSpPr>
          <p:nvPr/>
        </p:nvSpPr>
        <p:spPr bwMode="auto">
          <a:xfrm>
            <a:off x="611560" y="2362200"/>
            <a:ext cx="8208912" cy="1477328"/>
          </a:xfrm>
          <a:prstGeom prst="rect">
            <a:avLst/>
          </a:prstGeom>
          <a:noFill/>
          <a:ln w="9525">
            <a:noFill/>
            <a:miter lim="800000"/>
            <a:headEnd/>
            <a:tailEnd/>
          </a:ln>
          <a:effectLst/>
        </p:spPr>
        <p:txBody>
          <a:bodyPr wrap="square">
            <a:spAutoFit/>
          </a:bodyPr>
          <a:lstStyle/>
          <a:p>
            <a:pPr>
              <a:spcBef>
                <a:spcPct val="50000"/>
              </a:spcBef>
            </a:pPr>
            <a:r>
              <a:rPr lang="en-CA" sz="4800" dirty="0" smtClean="0">
                <a:solidFill>
                  <a:srgbClr val="0A2972"/>
                </a:solidFill>
              </a:rPr>
              <a:t>Land Based Investment</a:t>
            </a:r>
            <a:endParaRPr lang="en-CA" sz="4400" dirty="0" smtClean="0">
              <a:solidFill>
                <a:srgbClr val="0A2972"/>
              </a:solidFill>
            </a:endParaRPr>
          </a:p>
          <a:p>
            <a:pPr>
              <a:spcBef>
                <a:spcPct val="50000"/>
              </a:spcBef>
            </a:pPr>
            <a:r>
              <a:rPr lang="en-US" sz="2800" dirty="0" smtClean="0">
                <a:solidFill>
                  <a:srgbClr val="0A2972"/>
                </a:solidFill>
              </a:rPr>
              <a:t>Strategy and Opportunities</a:t>
            </a:r>
            <a:endParaRPr lang="en-CA" sz="2800" dirty="0">
              <a:solidFill>
                <a:srgbClr val="0A2972"/>
              </a:solidFill>
            </a:endParaRPr>
          </a:p>
        </p:txBody>
      </p:sp>
      <p:sp>
        <p:nvSpPr>
          <p:cNvPr id="2058" name="Text Box 10"/>
          <p:cNvSpPr txBox="1">
            <a:spLocks noChangeArrowheads="1"/>
          </p:cNvSpPr>
          <p:nvPr/>
        </p:nvSpPr>
        <p:spPr bwMode="auto">
          <a:xfrm>
            <a:off x="2371586" y="4191000"/>
            <a:ext cx="4576678" cy="461665"/>
          </a:xfrm>
          <a:prstGeom prst="rect">
            <a:avLst/>
          </a:prstGeom>
          <a:noFill/>
          <a:ln w="9525">
            <a:noFill/>
            <a:miter lim="800000"/>
            <a:headEnd/>
            <a:tailEnd/>
          </a:ln>
          <a:effectLst/>
        </p:spPr>
        <p:txBody>
          <a:bodyPr wrap="square">
            <a:spAutoFit/>
          </a:bodyPr>
          <a:lstStyle/>
          <a:p>
            <a:pPr>
              <a:spcBef>
                <a:spcPct val="50000"/>
              </a:spcBef>
            </a:pPr>
            <a:r>
              <a:rPr lang="en-US" b="0" dirty="0" smtClean="0">
                <a:solidFill>
                  <a:srgbClr val="0A2972"/>
                </a:solidFill>
              </a:rPr>
              <a:t>John McClarnon &amp; Al Powelson</a:t>
            </a:r>
            <a:endParaRPr lang="en-CA" b="0" dirty="0">
              <a:solidFill>
                <a:srgbClr val="0A2972"/>
              </a:solidFill>
            </a:endParaRPr>
          </a:p>
        </p:txBody>
      </p:sp>
      <p:sp>
        <p:nvSpPr>
          <p:cNvPr id="2" name="Date Placeholder 1"/>
          <p:cNvSpPr>
            <a:spLocks noGrp="1"/>
          </p:cNvSpPr>
          <p:nvPr>
            <p:ph type="dt" sz="half" idx="10"/>
          </p:nvPr>
        </p:nvSpPr>
        <p:spPr/>
        <p:txBody>
          <a:bodyPr/>
          <a:lstStyle/>
          <a:p>
            <a:r>
              <a:rPr lang="en-US" smtClean="0"/>
              <a:t>Richmond: 9/28/2011</a:t>
            </a:r>
            <a:endParaRPr lang="en-CA" dirty="0"/>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6BCA2F2-D0E2-41D3-86FB-216D8F2C80C4}" type="slidenum">
              <a:rPr lang="en-CA" smtClean="0"/>
              <a:pPr/>
              <a:t>1</a:t>
            </a:fld>
            <a:endParaRPr lang="en-CA"/>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Richmond: 9/28/2011</a:t>
            </a:r>
            <a:endParaRPr lang="en-CA" dirty="0"/>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2</a:t>
            </a:fld>
            <a:endParaRPr lang="en-CA"/>
          </a:p>
        </p:txBody>
      </p:sp>
      <p:sp>
        <p:nvSpPr>
          <p:cNvPr id="11" name="TextBox 10"/>
          <p:cNvSpPr txBox="1"/>
          <p:nvPr/>
        </p:nvSpPr>
        <p:spPr>
          <a:xfrm>
            <a:off x="15036" y="1571296"/>
            <a:ext cx="6861220" cy="4542782"/>
          </a:xfrm>
          <a:prstGeom prst="rect">
            <a:avLst/>
          </a:prstGeom>
          <a:noFill/>
        </p:spPr>
        <p:txBody>
          <a:bodyPr wrap="square" rtlCol="0">
            <a:spAutoFit/>
          </a:bodyPr>
          <a:lstStyle/>
          <a:p>
            <a:pPr marL="285750" indent="-285750" algn="l">
              <a:buFont typeface="Arial" pitchFamily="34" charset="0"/>
              <a:buChar char="•"/>
            </a:pPr>
            <a:r>
              <a:rPr lang="en-US" sz="1800" dirty="0">
                <a:latin typeface="+mn-lt"/>
              </a:rPr>
              <a:t>2003</a:t>
            </a:r>
            <a:r>
              <a:rPr lang="en-US" sz="1600" dirty="0">
                <a:latin typeface="+mn-lt"/>
              </a:rPr>
              <a:t> -</a:t>
            </a:r>
            <a:r>
              <a:rPr lang="en-US" sz="1600" dirty="0" smtClean="0">
                <a:latin typeface="+mn-lt"/>
              </a:rPr>
              <a:t> </a:t>
            </a:r>
            <a:r>
              <a:rPr lang="en-US" sz="1800" dirty="0" smtClean="0">
                <a:latin typeface="+mn-lt"/>
              </a:rPr>
              <a:t>Initial </a:t>
            </a:r>
            <a:r>
              <a:rPr lang="en-US" sz="1800" dirty="0">
                <a:latin typeface="+mn-lt"/>
              </a:rPr>
              <a:t>Signal</a:t>
            </a:r>
            <a:r>
              <a:rPr lang="en-US" sz="1600" dirty="0">
                <a:latin typeface="+mn-lt"/>
              </a:rPr>
              <a:t> - </a:t>
            </a:r>
            <a:r>
              <a:rPr lang="en-US" sz="1800" b="0" dirty="0">
                <a:latin typeface="+mn-lt"/>
              </a:rPr>
              <a:t>Cabinet Committee interest in </a:t>
            </a:r>
            <a:r>
              <a:rPr lang="en-US" sz="1800" b="0" dirty="0" smtClean="0">
                <a:latin typeface="+mn-lt"/>
              </a:rPr>
              <a:t>financially </a:t>
            </a:r>
            <a:r>
              <a:rPr lang="en-US" sz="1800" b="0" dirty="0">
                <a:latin typeface="+mn-lt"/>
              </a:rPr>
              <a:t>appropriate reforestation issues, created incentive to develop ROI process </a:t>
            </a:r>
            <a:endParaRPr lang="en-US" sz="1800" b="0" dirty="0" smtClean="0">
              <a:latin typeface="+mn-lt"/>
            </a:endParaRPr>
          </a:p>
          <a:p>
            <a:pPr algn="l"/>
            <a:r>
              <a:rPr lang="en-US" sz="1600" dirty="0" smtClean="0">
                <a:latin typeface="+mn-lt"/>
              </a:rPr>
              <a:t> </a:t>
            </a:r>
            <a:endParaRPr lang="en-US" sz="1600" dirty="0">
              <a:latin typeface="+mn-lt"/>
            </a:endParaRPr>
          </a:p>
          <a:p>
            <a:pPr marL="285750" indent="-285750" algn="l">
              <a:buFont typeface="Arial" pitchFamily="34" charset="0"/>
              <a:buChar char="•"/>
            </a:pPr>
            <a:r>
              <a:rPr lang="en-US" sz="1800" dirty="0" smtClean="0">
                <a:latin typeface="+mn-lt"/>
              </a:rPr>
              <a:t>2005, February</a:t>
            </a:r>
            <a:r>
              <a:rPr lang="en-US" sz="1600" dirty="0" smtClean="0">
                <a:latin typeface="+mn-lt"/>
              </a:rPr>
              <a:t> - Government </a:t>
            </a:r>
            <a:r>
              <a:rPr lang="en-US" sz="1600" dirty="0">
                <a:latin typeface="+mn-lt"/>
              </a:rPr>
              <a:t>Request for  TB </a:t>
            </a:r>
            <a:r>
              <a:rPr lang="en-US" sz="1600" dirty="0" smtClean="0">
                <a:latin typeface="+mn-lt"/>
              </a:rPr>
              <a:t>Submission: </a:t>
            </a:r>
            <a:endParaRPr lang="en-US" sz="1600" dirty="0">
              <a:latin typeface="+mn-lt"/>
            </a:endParaRPr>
          </a:p>
          <a:p>
            <a:pPr marL="536575" lvl="1" indent="-268288" algn="l">
              <a:buFont typeface="Arial" pitchFamily="34" charset="0"/>
              <a:buChar char="•"/>
            </a:pPr>
            <a:r>
              <a:rPr lang="en-US" sz="1800" b="0" dirty="0">
                <a:latin typeface="+mn-lt"/>
              </a:rPr>
              <a:t>Long term, large scale reforestation program</a:t>
            </a:r>
          </a:p>
          <a:p>
            <a:pPr marL="536575" lvl="1" indent="-268288" algn="l">
              <a:buFont typeface="Arial" pitchFamily="34" charset="0"/>
              <a:buChar char="•"/>
            </a:pPr>
            <a:r>
              <a:rPr lang="en-CA" sz="1800" b="0" dirty="0">
                <a:latin typeface="+mn-lt"/>
              </a:rPr>
              <a:t>At the program’s inception</a:t>
            </a:r>
            <a:r>
              <a:rPr lang="en-CA" sz="1800" b="0" dirty="0" smtClean="0">
                <a:latin typeface="+mn-lt"/>
              </a:rPr>
              <a:t>, the </a:t>
            </a:r>
            <a:r>
              <a:rPr lang="en-CA" sz="1800" b="0" dirty="0">
                <a:latin typeface="+mn-lt"/>
              </a:rPr>
              <a:t>estimates of </a:t>
            </a:r>
            <a:r>
              <a:rPr lang="en-CA" sz="1800" b="0" dirty="0" smtClean="0">
                <a:latin typeface="+mn-lt"/>
              </a:rPr>
              <a:t>FFT eligible </a:t>
            </a:r>
            <a:r>
              <a:rPr lang="en-CA" sz="1800" b="0" dirty="0">
                <a:latin typeface="+mn-lt"/>
              </a:rPr>
              <a:t>areas provided to the Ministry of Forests and Range </a:t>
            </a:r>
            <a:r>
              <a:rPr lang="en-CA" sz="1800" b="0" dirty="0" smtClean="0">
                <a:latin typeface="+mn-lt"/>
              </a:rPr>
              <a:t>Executive </a:t>
            </a:r>
            <a:r>
              <a:rPr lang="en-CA" sz="1800" b="0" dirty="0">
                <a:latin typeface="+mn-lt"/>
              </a:rPr>
              <a:t>(i.e., </a:t>
            </a:r>
            <a:r>
              <a:rPr lang="en-CA" sz="1800" b="0" dirty="0" smtClean="0">
                <a:latin typeface="+mn-lt"/>
              </a:rPr>
              <a:t>~8</a:t>
            </a:r>
            <a:r>
              <a:rPr lang="en-CA" sz="1800" b="0" dirty="0">
                <a:latin typeface="+mn-lt"/>
              </a:rPr>
              <a:t>% of the land base, or </a:t>
            </a:r>
            <a:r>
              <a:rPr lang="en-CA" sz="1800" b="0" dirty="0" smtClean="0">
                <a:latin typeface="+mn-lt"/>
              </a:rPr>
              <a:t>300,000–1,000,000 ha) </a:t>
            </a:r>
            <a:r>
              <a:rPr lang="en-CA" sz="1800" b="0" dirty="0">
                <a:latin typeface="+mn-lt"/>
              </a:rPr>
              <a:t>reflected the state of land base knowledge in 2004</a:t>
            </a:r>
            <a:endParaRPr lang="en-US" sz="1800" b="0" dirty="0">
              <a:latin typeface="+mn-lt"/>
            </a:endParaRPr>
          </a:p>
          <a:p>
            <a:pPr marL="536575" lvl="1" indent="-268288" algn="l">
              <a:buFont typeface="Arial" pitchFamily="34" charset="0"/>
              <a:buChar char="•"/>
            </a:pPr>
            <a:r>
              <a:rPr lang="en-US" sz="1800" b="0" dirty="0">
                <a:latin typeface="+mn-lt"/>
              </a:rPr>
              <a:t>Judicious application of silviculture treatments to reforest “destroyed” areas quickly &amp; efficiently where economically viable </a:t>
            </a:r>
          </a:p>
          <a:p>
            <a:pPr marL="536575" lvl="1" indent="-268288" algn="l">
              <a:buFont typeface="Arial" pitchFamily="34" charset="0"/>
              <a:buChar char="•"/>
            </a:pPr>
            <a:r>
              <a:rPr lang="en-US" sz="1800" b="0" dirty="0" smtClean="0">
                <a:latin typeface="+mn-lt"/>
              </a:rPr>
              <a:t>Drivers: NSR </a:t>
            </a:r>
            <a:r>
              <a:rPr lang="en-US" sz="1800" b="0" dirty="0">
                <a:latin typeface="+mn-lt"/>
              </a:rPr>
              <a:t>ratio, long term timber supply, stewardship response to 2003 wildfires </a:t>
            </a:r>
            <a:r>
              <a:rPr lang="en-US" sz="1800" b="0" dirty="0" smtClean="0">
                <a:latin typeface="+mn-lt"/>
              </a:rPr>
              <a:t>&amp; MPB impacts, jobs, restoration </a:t>
            </a:r>
            <a:endParaRPr lang="en-US" sz="1800" b="0" dirty="0">
              <a:latin typeface="+mn-lt"/>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2436672"/>
            <a:ext cx="2099677"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242374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Richmond: 9/28/2011</a:t>
            </a:r>
            <a:endParaRPr lang="en-CA" dirty="0"/>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3</a:t>
            </a:fld>
            <a:endParaRPr lang="en-CA" dirty="0"/>
          </a:p>
        </p:txBody>
      </p:sp>
      <p:sp>
        <p:nvSpPr>
          <p:cNvPr id="11" name="TextBox 10"/>
          <p:cNvSpPr txBox="1"/>
          <p:nvPr/>
        </p:nvSpPr>
        <p:spPr>
          <a:xfrm>
            <a:off x="-13712" y="1988840"/>
            <a:ext cx="9128965" cy="2930033"/>
          </a:xfrm>
          <a:prstGeom prst="rect">
            <a:avLst/>
          </a:prstGeom>
          <a:noFill/>
        </p:spPr>
        <p:txBody>
          <a:bodyPr wrap="square" rtlCol="0">
            <a:spAutoFit/>
          </a:bodyPr>
          <a:lstStyle/>
          <a:p>
            <a:pPr marL="173038" indent="-173038" algn="l">
              <a:buFont typeface="Arial" pitchFamily="34" charset="0"/>
              <a:buChar char="•"/>
            </a:pPr>
            <a:r>
              <a:rPr lang="en-US" sz="1800" dirty="0"/>
              <a:t>2005</a:t>
            </a:r>
            <a:r>
              <a:rPr lang="en-US" sz="1400" dirty="0"/>
              <a:t> </a:t>
            </a:r>
            <a:r>
              <a:rPr lang="en-US" sz="1800" dirty="0" smtClean="0"/>
              <a:t>Presentation </a:t>
            </a:r>
            <a:r>
              <a:rPr lang="en-US" sz="1800" dirty="0"/>
              <a:t>to Executive</a:t>
            </a:r>
          </a:p>
          <a:p>
            <a:pPr marL="441325" lvl="1" indent="-166688" algn="l">
              <a:buFont typeface="Arial" pitchFamily="34" charset="0"/>
              <a:buChar char="•"/>
            </a:pPr>
            <a:r>
              <a:rPr lang="en-US" sz="1600" b="0" dirty="0"/>
              <a:t>Mitigate long-term timber supply &amp; biodiversity impacts  (including funding to </a:t>
            </a:r>
            <a:r>
              <a:rPr lang="en-US" sz="1600" b="0" dirty="0" err="1"/>
              <a:t>MoE</a:t>
            </a:r>
            <a:r>
              <a:rPr lang="en-US" sz="1600" b="0" dirty="0"/>
              <a:t>) </a:t>
            </a:r>
          </a:p>
          <a:p>
            <a:pPr marL="441325" lvl="1" indent="-166688" algn="l">
              <a:buFont typeface="Arial" pitchFamily="34" charset="0"/>
              <a:buChar char="•"/>
            </a:pPr>
            <a:r>
              <a:rPr lang="en-US" sz="1600" b="0" dirty="0"/>
              <a:t>Initial focus –areas affected by recent </a:t>
            </a:r>
            <a:r>
              <a:rPr lang="en-US" sz="1600" b="0" dirty="0" smtClean="0"/>
              <a:t>wild fires </a:t>
            </a:r>
            <a:r>
              <a:rPr lang="en-US" sz="1600" b="0" dirty="0"/>
              <a:t>and the MPB epidemic </a:t>
            </a:r>
          </a:p>
          <a:p>
            <a:pPr marL="441325" lvl="1" indent="-166688" algn="l">
              <a:buFont typeface="Arial" pitchFamily="34" charset="0"/>
              <a:buChar char="•"/>
            </a:pPr>
            <a:r>
              <a:rPr lang="en-US" sz="1600" b="0" dirty="0"/>
              <a:t>FRPA s108</a:t>
            </a:r>
          </a:p>
          <a:p>
            <a:pPr marL="441325" lvl="1" indent="-166688" algn="l">
              <a:buFont typeface="Arial" pitchFamily="34" charset="0"/>
              <a:buChar char="•"/>
            </a:pPr>
            <a:r>
              <a:rPr lang="en-US" sz="1600" b="0" dirty="0"/>
              <a:t>Protect existing &amp; new investments </a:t>
            </a:r>
            <a:r>
              <a:rPr lang="en-US" sz="1600" b="0" dirty="0" smtClean="0"/>
              <a:t>(include </a:t>
            </a:r>
            <a:r>
              <a:rPr lang="en-US" sz="1600" b="0" dirty="0"/>
              <a:t>impeded) </a:t>
            </a:r>
          </a:p>
          <a:p>
            <a:pPr marL="441325" lvl="1" indent="-166688" algn="l">
              <a:buFont typeface="Arial" pitchFamily="34" charset="0"/>
              <a:buChar char="•"/>
            </a:pPr>
            <a:r>
              <a:rPr lang="en-US" sz="1600" b="0" dirty="0"/>
              <a:t>Update inventory  information  for  complete and accurate timber supply planning &amp; forecast  </a:t>
            </a:r>
            <a:r>
              <a:rPr lang="en-US" sz="1600" b="0" dirty="0" smtClean="0"/>
              <a:t>(included </a:t>
            </a:r>
            <a:r>
              <a:rPr lang="en-US" sz="1600" b="0" dirty="0"/>
              <a:t>inventory) </a:t>
            </a:r>
          </a:p>
          <a:p>
            <a:pPr marL="441325" lvl="1" indent="-166688" algn="l">
              <a:buFont typeface="Arial" pitchFamily="34" charset="0"/>
              <a:buChar char="•"/>
            </a:pPr>
            <a:r>
              <a:rPr lang="en-US" sz="1600" b="0" dirty="0"/>
              <a:t>Scope out silviculture opportunities to mitigate mid term timber supply </a:t>
            </a:r>
            <a:r>
              <a:rPr lang="en-US" sz="1600" b="0" dirty="0" smtClean="0"/>
              <a:t>(including </a:t>
            </a:r>
            <a:r>
              <a:rPr lang="en-US" sz="1600" b="0" dirty="0"/>
              <a:t>planning spacing &amp; fertilization treatments) </a:t>
            </a:r>
          </a:p>
          <a:p>
            <a:pPr marL="441325" lvl="1" indent="-166688" algn="l">
              <a:buFont typeface="Arial" pitchFamily="34" charset="0"/>
              <a:buChar char="•"/>
            </a:pPr>
            <a:r>
              <a:rPr lang="en-US" sz="1600" b="0" dirty="0"/>
              <a:t>Ensure lessons learned from AG Audit of FRBC are fully considered in program design </a:t>
            </a:r>
            <a:endParaRPr lang="en-US" sz="200" dirty="0" smtClean="0"/>
          </a:p>
        </p:txBody>
      </p:sp>
    </p:spTree>
    <p:extLst>
      <p:ext uri="{BB962C8B-B14F-4D97-AF65-F5344CB8AC3E}">
        <p14:creationId xmlns:p14="http://schemas.microsoft.com/office/powerpoint/2010/main" val="372554474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a:xfrm>
            <a:off x="107504" y="1268760"/>
            <a:ext cx="9036496" cy="792088"/>
          </a:xfrm>
        </p:spPr>
        <p:txBody>
          <a:bodyPr/>
          <a:lstStyle/>
          <a:p>
            <a:r>
              <a:rPr lang="en-US" dirty="0" smtClean="0"/>
              <a:t>Auditor General – FRBC Audit (2000)– Key Findings</a:t>
            </a:r>
            <a:endParaRPr lang="en-CA" dirty="0"/>
          </a:p>
        </p:txBody>
      </p:sp>
      <p:sp>
        <p:nvSpPr>
          <p:cNvPr id="6" name="Content Placeholder 5"/>
          <p:cNvSpPr>
            <a:spLocks noGrp="1"/>
          </p:cNvSpPr>
          <p:nvPr>
            <p:ph sz="quarter" idx="4"/>
          </p:nvPr>
        </p:nvSpPr>
        <p:spPr>
          <a:xfrm>
            <a:off x="179512" y="2060848"/>
            <a:ext cx="8784976" cy="3993307"/>
          </a:xfrm>
        </p:spPr>
        <p:txBody>
          <a:bodyPr/>
          <a:lstStyle/>
          <a:p>
            <a:r>
              <a:rPr lang="en-CA" sz="1800" dirty="0" smtClean="0"/>
              <a:t>Enhanced </a:t>
            </a:r>
            <a:r>
              <a:rPr lang="en-CA" sz="1800" dirty="0"/>
              <a:t>forestry and backlog </a:t>
            </a:r>
            <a:r>
              <a:rPr lang="en-CA" sz="1800" dirty="0" err="1"/>
              <a:t>silviculture</a:t>
            </a:r>
            <a:r>
              <a:rPr lang="en-CA" sz="1800" dirty="0"/>
              <a:t> </a:t>
            </a:r>
            <a:r>
              <a:rPr lang="en-CA" sz="1800" dirty="0" smtClean="0"/>
              <a:t>carried </a:t>
            </a:r>
            <a:r>
              <a:rPr lang="en-CA" sz="1800" dirty="0"/>
              <a:t>out in the absence of an overall provincial strategy</a:t>
            </a:r>
          </a:p>
          <a:p>
            <a:r>
              <a:rPr lang="en-CA" sz="1800" dirty="0" smtClean="0"/>
              <a:t>Objectives </a:t>
            </a:r>
            <a:r>
              <a:rPr lang="en-CA" sz="1800" dirty="0"/>
              <a:t>for its silviculture programs are not clear</a:t>
            </a:r>
          </a:p>
          <a:p>
            <a:r>
              <a:rPr lang="en-CA" sz="1800" dirty="0" smtClean="0"/>
              <a:t>Extensive </a:t>
            </a:r>
            <a:r>
              <a:rPr lang="en-CA" sz="1800" dirty="0"/>
              <a:t>information is available about the potential benefits of enhanced forestry activities, but there is continuing debate </a:t>
            </a:r>
            <a:r>
              <a:rPr lang="en-CA" sz="1800" dirty="0" smtClean="0"/>
              <a:t>about </a:t>
            </a:r>
            <a:r>
              <a:rPr lang="en-CA" sz="1800" dirty="0"/>
              <a:t>how effective some of the activities are</a:t>
            </a:r>
          </a:p>
          <a:p>
            <a:r>
              <a:rPr lang="en-CA" sz="1800" dirty="0" smtClean="0"/>
              <a:t>Spending </a:t>
            </a:r>
            <a:r>
              <a:rPr lang="en-CA" sz="1800" dirty="0"/>
              <a:t>targets for </a:t>
            </a:r>
            <a:r>
              <a:rPr lang="en-CA" sz="1800" dirty="0" smtClean="0"/>
              <a:t> </a:t>
            </a:r>
            <a:r>
              <a:rPr lang="en-CA" sz="1800" dirty="0" err="1" smtClean="0"/>
              <a:t>silviculture</a:t>
            </a:r>
            <a:r>
              <a:rPr lang="en-CA" sz="1800" dirty="0" smtClean="0"/>
              <a:t> </a:t>
            </a:r>
            <a:r>
              <a:rPr lang="en-CA" sz="1800" dirty="0"/>
              <a:t>programs were generally met, but without specific objectives it is not clear whether the right level and mix of activities have been funded</a:t>
            </a:r>
          </a:p>
          <a:p>
            <a:r>
              <a:rPr lang="en-CA" sz="1800" dirty="0" smtClean="0"/>
              <a:t>Job </a:t>
            </a:r>
            <a:r>
              <a:rPr lang="en-CA" sz="1800" dirty="0"/>
              <a:t>creation targets are limited to the short-term</a:t>
            </a:r>
          </a:p>
          <a:p>
            <a:r>
              <a:rPr lang="en-CA" sz="1800" dirty="0" smtClean="0"/>
              <a:t>Contract </a:t>
            </a:r>
            <a:r>
              <a:rPr lang="en-CA" sz="1800" dirty="0"/>
              <a:t>administration is generally adequate, except that the contracts do not define </a:t>
            </a:r>
            <a:r>
              <a:rPr lang="en-CA" sz="1800" dirty="0" smtClean="0"/>
              <a:t>quality </a:t>
            </a:r>
            <a:r>
              <a:rPr lang="en-CA" sz="1800" dirty="0"/>
              <a:t>expectations</a:t>
            </a:r>
          </a:p>
          <a:p>
            <a:endParaRPr lang="en-CA" sz="1800"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4</a:t>
            </a:fld>
            <a:endParaRPr lang="en-CA"/>
          </a:p>
        </p:txBody>
      </p:sp>
    </p:spTree>
    <p:extLst>
      <p:ext uri="{BB962C8B-B14F-4D97-AF65-F5344CB8AC3E}">
        <p14:creationId xmlns:p14="http://schemas.microsoft.com/office/powerpoint/2010/main" val="302808873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p:txBody>
          <a:bodyPr/>
          <a:lstStyle/>
          <a:p>
            <a:pPr marL="173038" indent="-173038">
              <a:buFont typeface="Arial" pitchFamily="34" charset="0"/>
              <a:buChar char="•"/>
            </a:pPr>
            <a:r>
              <a:rPr lang="en-US" sz="1800" b="1" dirty="0" smtClean="0"/>
              <a:t>2006 Mountain Pine Beetle Action Plan </a:t>
            </a:r>
          </a:p>
          <a:p>
            <a:pPr marL="173038" indent="-173038">
              <a:buFont typeface="Arial" pitchFamily="34" charset="0"/>
              <a:buChar char="•"/>
            </a:pPr>
            <a:endParaRPr lang="en-US" sz="1800" b="1" dirty="0" smtClean="0"/>
          </a:p>
          <a:p>
            <a:pPr marL="441325" lvl="1" indent="-166688">
              <a:buFont typeface="Arial" pitchFamily="34" charset="0"/>
              <a:buChar char="•"/>
            </a:pPr>
            <a:r>
              <a:rPr lang="en-US" sz="1600" dirty="0" smtClean="0"/>
              <a:t>Objective 6 – restore the forest resources in areas affected by the epidemic </a:t>
            </a:r>
          </a:p>
          <a:p>
            <a:pPr marL="441325" lvl="2" indent="-166688">
              <a:buFont typeface="Arial" pitchFamily="34" charset="0"/>
              <a:buChar char="•"/>
            </a:pPr>
            <a:r>
              <a:rPr lang="en-US" sz="1600" dirty="0" smtClean="0"/>
              <a:t>Restore forest ecosystem productivity </a:t>
            </a:r>
          </a:p>
          <a:p>
            <a:pPr marL="441325" lvl="2" indent="-166688">
              <a:buFont typeface="Arial" pitchFamily="34" charset="0"/>
              <a:buChar char="•"/>
            </a:pPr>
            <a:r>
              <a:rPr lang="en-US" sz="1600" dirty="0" smtClean="0"/>
              <a:t>Restore productivity of areas not reforested as part of normal harvesting activities on a priority basis which may include  important areas for protection of water or wildlife </a:t>
            </a:r>
          </a:p>
          <a:p>
            <a:pPr marL="441325" lvl="2" indent="-166688">
              <a:buFont typeface="Arial" pitchFamily="34" charset="0"/>
              <a:buChar char="•"/>
            </a:pPr>
            <a:r>
              <a:rPr lang="en-US" sz="1600" dirty="0" smtClean="0"/>
              <a:t>Reforest on priority basis to return best sites to timber productivity quickly </a:t>
            </a:r>
          </a:p>
          <a:p>
            <a:pPr marL="441325" lvl="2" indent="-166688">
              <a:buFont typeface="Arial" pitchFamily="34" charset="0"/>
              <a:buChar char="•"/>
            </a:pPr>
            <a:r>
              <a:rPr lang="en-US" sz="1600" dirty="0" smtClean="0"/>
              <a:t>Reforestation will consider methods to prevent future widespread epidemics </a:t>
            </a:r>
          </a:p>
          <a:p>
            <a:endParaRPr lang="en-CA" dirty="0"/>
          </a:p>
        </p:txBody>
      </p:sp>
      <p:sp>
        <p:nvSpPr>
          <p:cNvPr id="3" name="Date Placeholder 2"/>
          <p:cNvSpPr>
            <a:spLocks noGrp="1"/>
          </p:cNvSpPr>
          <p:nvPr>
            <p:ph type="dt" sz="half" idx="10"/>
          </p:nvPr>
        </p:nvSpPr>
        <p:spPr/>
        <p:txBody>
          <a:bodyPr/>
          <a:lstStyle/>
          <a:p>
            <a:r>
              <a:rPr lang="en-US" smtClean="0"/>
              <a:t>Richmond: 9/28/2011</a:t>
            </a:r>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DFAFB70-B557-4D7B-9885-F913BD664137}" type="slidenum">
              <a:rPr lang="en-CA" smtClean="0"/>
              <a:pPr/>
              <a:t>5</a:t>
            </a:fld>
            <a:endParaRPr lang="en-CA"/>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Richmond: 9/28/2011</a:t>
            </a:r>
            <a:endParaRPr lang="en-CA" dirty="0"/>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6</a:t>
            </a:fld>
            <a:endParaRPr lang="en-CA" dirty="0"/>
          </a:p>
        </p:txBody>
      </p:sp>
      <p:sp>
        <p:nvSpPr>
          <p:cNvPr id="11" name="TextBox 10"/>
          <p:cNvSpPr txBox="1"/>
          <p:nvPr/>
        </p:nvSpPr>
        <p:spPr>
          <a:xfrm>
            <a:off x="15036" y="1571296"/>
            <a:ext cx="6789212" cy="4111895"/>
          </a:xfrm>
          <a:prstGeom prst="rect">
            <a:avLst/>
          </a:prstGeom>
          <a:noFill/>
        </p:spPr>
        <p:txBody>
          <a:bodyPr wrap="square" rtlCol="0">
            <a:spAutoFit/>
          </a:bodyPr>
          <a:lstStyle/>
          <a:p>
            <a:pPr marL="171450" indent="-171450" algn="l">
              <a:buFont typeface="Arial" pitchFamily="34" charset="0"/>
              <a:buChar char="•"/>
            </a:pPr>
            <a:r>
              <a:rPr lang="en-US" sz="1800" dirty="0"/>
              <a:t>Program Management Plan – 1 (2006) and 2 (2007) </a:t>
            </a:r>
            <a:endParaRPr lang="en-US" sz="1800" dirty="0" smtClean="0"/>
          </a:p>
          <a:p>
            <a:pPr marL="803275" lvl="2" indent="-266700" algn="l">
              <a:buFont typeface="Arial" pitchFamily="34" charset="0"/>
              <a:buChar char="•"/>
            </a:pPr>
            <a:r>
              <a:rPr lang="en-US" sz="1600" b="0" dirty="0" smtClean="0"/>
              <a:t>Clarify </a:t>
            </a:r>
            <a:r>
              <a:rPr lang="en-US" sz="1600" b="0" dirty="0"/>
              <a:t>strategic context </a:t>
            </a:r>
          </a:p>
          <a:p>
            <a:pPr marL="803275" lvl="3" indent="-266700" algn="l">
              <a:buFont typeface="Arial" pitchFamily="34" charset="0"/>
              <a:buChar char="•"/>
            </a:pPr>
            <a:r>
              <a:rPr lang="en-US" sz="1600" b="0" dirty="0"/>
              <a:t>Set out  program </a:t>
            </a:r>
            <a:r>
              <a:rPr lang="en-US" sz="1600" b="0" dirty="0" smtClean="0"/>
              <a:t>goals, </a:t>
            </a:r>
            <a:r>
              <a:rPr lang="en-US" sz="1600" b="0" dirty="0"/>
              <a:t>objectives, guiding principles and priorities </a:t>
            </a:r>
          </a:p>
          <a:p>
            <a:pPr marL="803275" lvl="3" indent="-266700" algn="l">
              <a:buFont typeface="Arial" pitchFamily="34" charset="0"/>
              <a:buChar char="•"/>
            </a:pPr>
            <a:r>
              <a:rPr lang="en-US" sz="1600" b="0" dirty="0"/>
              <a:t>Priorities for eligible work </a:t>
            </a:r>
          </a:p>
          <a:p>
            <a:pPr marL="803275" lvl="4" indent="-266700" algn="l">
              <a:buFont typeface="Arial" pitchFamily="34" charset="0"/>
              <a:buChar char="•"/>
            </a:pPr>
            <a:r>
              <a:rPr lang="en-US" sz="1600" b="0" dirty="0"/>
              <a:t>Aggressively reforest  recent wildfire affected areas </a:t>
            </a:r>
          </a:p>
          <a:p>
            <a:pPr marL="803275" lvl="4" indent="-266700" algn="l">
              <a:buFont typeface="Arial" pitchFamily="34" charset="0"/>
              <a:buChar char="•"/>
            </a:pPr>
            <a:r>
              <a:rPr lang="en-US" sz="1600" b="0" dirty="0"/>
              <a:t>Enhance long term timber supply of areas impacted by MPB</a:t>
            </a:r>
          </a:p>
          <a:p>
            <a:pPr marL="803275" lvl="4" indent="-266700" algn="l">
              <a:buFont typeface="Arial" pitchFamily="34" charset="0"/>
              <a:buChar char="•"/>
            </a:pPr>
            <a:r>
              <a:rPr lang="en-US" sz="1600" b="0" dirty="0"/>
              <a:t>Enhance long term timber supply of other areas </a:t>
            </a:r>
          </a:p>
          <a:p>
            <a:pPr marL="803275" lvl="4" indent="-266700" algn="l">
              <a:buFont typeface="Arial" pitchFamily="34" charset="0"/>
              <a:buChar char="•"/>
            </a:pPr>
            <a:r>
              <a:rPr lang="en-US" sz="1600" b="0" dirty="0"/>
              <a:t>Eligible management </a:t>
            </a:r>
            <a:r>
              <a:rPr lang="en-US" sz="1600" b="0" dirty="0" smtClean="0"/>
              <a:t>units: 13TSA’s</a:t>
            </a:r>
            <a:r>
              <a:rPr lang="en-US" sz="1600" b="0" dirty="0"/>
              <a:t>, 8 TFL’s </a:t>
            </a:r>
          </a:p>
          <a:p>
            <a:pPr marL="803275" lvl="3" indent="-266700" algn="l">
              <a:buFont typeface="Arial" pitchFamily="34" charset="0"/>
              <a:buChar char="•"/>
            </a:pPr>
            <a:r>
              <a:rPr lang="en-US" sz="1600" b="0" dirty="0"/>
              <a:t>Identify key affiliated programs (First Nations &amp; MFR MPB commitments , MPB Action Plan, Forest Worker Safety)</a:t>
            </a:r>
          </a:p>
          <a:p>
            <a:pPr marL="803275" lvl="2" indent="-266700" algn="l">
              <a:buFont typeface="Arial" pitchFamily="34" charset="0"/>
              <a:buChar char="•"/>
            </a:pPr>
            <a:r>
              <a:rPr lang="en-US" sz="1600" b="0" dirty="0"/>
              <a:t>Outline program </a:t>
            </a:r>
            <a:r>
              <a:rPr lang="en-US" sz="1600" b="0" dirty="0" smtClean="0"/>
              <a:t>planning, </a:t>
            </a:r>
            <a:r>
              <a:rPr lang="en-US" sz="1600" b="0" dirty="0"/>
              <a:t>evaluation and reporting processes</a:t>
            </a:r>
          </a:p>
          <a:p>
            <a:pPr marL="803275" lvl="2" indent="-266700" algn="l">
              <a:buFont typeface="Arial" pitchFamily="34" charset="0"/>
              <a:buChar char="•"/>
            </a:pPr>
            <a:r>
              <a:rPr lang="en-US" sz="1600" b="0" dirty="0"/>
              <a:t>Ensure appropriate return on investment</a:t>
            </a:r>
          </a:p>
          <a:p>
            <a:pPr marL="803275" lvl="2" indent="-266700" algn="l">
              <a:buFont typeface="Arial" pitchFamily="34" charset="0"/>
              <a:buChar char="•"/>
            </a:pPr>
            <a:r>
              <a:rPr lang="en-US" sz="1600" b="0" dirty="0"/>
              <a:t>Scope expanded to include fertilization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4567" y="2541316"/>
            <a:ext cx="2099677"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79023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Richmond: 9/28/2011</a:t>
            </a:r>
            <a:endParaRPr lang="en-CA" dirty="0"/>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7</a:t>
            </a:fld>
            <a:endParaRPr lang="en-CA" dirty="0"/>
          </a:p>
        </p:txBody>
      </p:sp>
      <p:sp>
        <p:nvSpPr>
          <p:cNvPr id="11" name="TextBox 10"/>
          <p:cNvSpPr txBox="1"/>
          <p:nvPr/>
        </p:nvSpPr>
        <p:spPr>
          <a:xfrm>
            <a:off x="15036" y="1642608"/>
            <a:ext cx="6789212" cy="1797415"/>
          </a:xfrm>
          <a:prstGeom prst="rect">
            <a:avLst/>
          </a:prstGeom>
          <a:noFill/>
        </p:spPr>
        <p:txBody>
          <a:bodyPr wrap="square" rtlCol="0">
            <a:spAutoFit/>
          </a:bodyPr>
          <a:lstStyle/>
          <a:p>
            <a:pPr marL="285750" indent="-285750" algn="l">
              <a:buFont typeface="Arial" pitchFamily="34" charset="0"/>
              <a:buChar char="•"/>
            </a:pPr>
            <a:r>
              <a:rPr lang="en-US" sz="1800" dirty="0"/>
              <a:t>Business Case – </a:t>
            </a:r>
            <a:r>
              <a:rPr lang="en-US" sz="1800" dirty="0" smtClean="0"/>
              <a:t>2008 </a:t>
            </a:r>
          </a:p>
          <a:p>
            <a:pPr marL="628650" lvl="1" indent="-171450" algn="l">
              <a:buFont typeface="Arial" pitchFamily="34" charset="0"/>
              <a:buChar char="•"/>
            </a:pPr>
            <a:r>
              <a:rPr lang="en-US" sz="1600" b="0" dirty="0" smtClean="0"/>
              <a:t>Provided rationale for ongoing investment and end state </a:t>
            </a:r>
          </a:p>
          <a:p>
            <a:pPr marL="628650" lvl="1" indent="-171450" algn="l">
              <a:buFont typeface="Arial" pitchFamily="34" charset="0"/>
              <a:buChar char="•"/>
            </a:pPr>
            <a:r>
              <a:rPr lang="en-US" sz="1600" b="0" dirty="0" smtClean="0"/>
              <a:t>Expanded </a:t>
            </a:r>
            <a:r>
              <a:rPr lang="en-US" sz="1600" b="0" dirty="0"/>
              <a:t>eligible units to the 22 units most impacted by MPB </a:t>
            </a:r>
          </a:p>
          <a:p>
            <a:pPr marL="628650" lvl="1" indent="-171450" algn="l">
              <a:buFont typeface="Arial" pitchFamily="34" charset="0"/>
              <a:buChar char="•"/>
            </a:pPr>
            <a:r>
              <a:rPr lang="en-US" sz="1600" b="0" dirty="0"/>
              <a:t>Provided  new analysis of potentially treatable area </a:t>
            </a:r>
          </a:p>
          <a:p>
            <a:pPr marL="628650" lvl="1" indent="-171450" algn="l">
              <a:buFont typeface="Arial" pitchFamily="34" charset="0"/>
              <a:buChar char="•"/>
            </a:pPr>
            <a:r>
              <a:rPr lang="en-US" sz="1600" b="0" dirty="0"/>
              <a:t>Set out 4 investment options -- $53M to $60M / year , 13 to 24 year term, total investment of $1 to $1.3 B </a:t>
            </a:r>
            <a:endParaRPr lang="en-CA" sz="1600" b="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4567" y="2541316"/>
            <a:ext cx="2099677"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500941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8</a:t>
            </a:fld>
            <a:endParaRPr lang="en-CA"/>
          </a:p>
        </p:txBody>
      </p:sp>
      <p:graphicFrame>
        <p:nvGraphicFramePr>
          <p:cNvPr id="10" name="Diagram 9"/>
          <p:cNvGraphicFramePr/>
          <p:nvPr>
            <p:extLst>
              <p:ext uri="{D42A27DB-BD31-4B8C-83A1-F6EECF244321}">
                <p14:modId xmlns:p14="http://schemas.microsoft.com/office/powerpoint/2010/main" val="3369195282"/>
              </p:ext>
            </p:extLst>
          </p:nvPr>
        </p:nvGraphicFramePr>
        <p:xfrm>
          <a:off x="24272" y="1628800"/>
          <a:ext cx="9119727"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843350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p:txBody>
          <a:bodyPr/>
          <a:lstStyle/>
          <a:p>
            <a:r>
              <a:rPr lang="en-US" dirty="0" smtClean="0"/>
              <a:t>LBIS 10/11</a:t>
            </a:r>
            <a:endParaRPr lang="en-CA" dirty="0"/>
          </a:p>
        </p:txBody>
      </p:sp>
      <p:sp>
        <p:nvSpPr>
          <p:cNvPr id="4" name="Content Placeholder 3"/>
          <p:cNvSpPr>
            <a:spLocks noGrp="1"/>
          </p:cNvSpPr>
          <p:nvPr>
            <p:ph sz="half" idx="2"/>
          </p:nvPr>
        </p:nvSpPr>
        <p:spPr/>
        <p:txBody>
          <a:bodyPr/>
          <a:lstStyle/>
          <a:p>
            <a:r>
              <a:rPr lang="en-US" dirty="0" smtClean="0"/>
              <a:t>Tight time frame</a:t>
            </a:r>
          </a:p>
          <a:p>
            <a:r>
              <a:rPr lang="en-US" dirty="0" smtClean="0"/>
              <a:t>DM direction</a:t>
            </a:r>
          </a:p>
          <a:p>
            <a:r>
              <a:rPr lang="en-US" dirty="0" smtClean="0"/>
              <a:t>Dropped investment categories</a:t>
            </a:r>
            <a:endParaRPr lang="en-CA" dirty="0"/>
          </a:p>
        </p:txBody>
      </p:sp>
      <p:sp>
        <p:nvSpPr>
          <p:cNvPr id="5" name="Text Placeholder 4"/>
          <p:cNvSpPr>
            <a:spLocks noGrp="1"/>
          </p:cNvSpPr>
          <p:nvPr>
            <p:ph type="body" sz="quarter" idx="3"/>
          </p:nvPr>
        </p:nvSpPr>
        <p:spPr/>
        <p:txBody>
          <a:bodyPr/>
          <a:lstStyle/>
          <a:p>
            <a:r>
              <a:rPr lang="en-US" dirty="0" smtClean="0"/>
              <a:t>LBIS 11/12</a:t>
            </a:r>
            <a:endParaRPr lang="en-CA" dirty="0"/>
          </a:p>
        </p:txBody>
      </p:sp>
      <p:sp>
        <p:nvSpPr>
          <p:cNvPr id="6" name="Content Placeholder 5"/>
          <p:cNvSpPr>
            <a:spLocks noGrp="1"/>
          </p:cNvSpPr>
          <p:nvPr>
            <p:ph sz="quarter" idx="4"/>
          </p:nvPr>
        </p:nvSpPr>
        <p:spPr/>
        <p:txBody>
          <a:bodyPr/>
          <a:lstStyle/>
          <a:p>
            <a:r>
              <a:rPr lang="en-US" dirty="0" smtClean="0"/>
              <a:t>Workshops</a:t>
            </a:r>
          </a:p>
          <a:p>
            <a:r>
              <a:rPr lang="en-US" dirty="0" smtClean="0"/>
              <a:t>Broader based input</a:t>
            </a:r>
          </a:p>
          <a:p>
            <a:r>
              <a:rPr lang="en-US" dirty="0" smtClean="0"/>
              <a:t>Beginning of more local input</a:t>
            </a:r>
            <a:endParaRPr lang="en-CA"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10A5548-DC89-4988-8787-E2A72C1F8608}" type="slidenum">
              <a:rPr lang="en-CA" smtClean="0"/>
              <a:pPr/>
              <a:t>9</a:t>
            </a:fld>
            <a:endParaRPr lang="en-CA"/>
          </a:p>
        </p:txBody>
      </p:sp>
    </p:spTree>
    <p:extLst>
      <p:ext uri="{BB962C8B-B14F-4D97-AF65-F5344CB8AC3E}">
        <p14:creationId xmlns:p14="http://schemas.microsoft.com/office/powerpoint/2010/main" val="24646569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CA"/>
          </a:p>
        </p:txBody>
      </p:sp>
      <p:sp>
        <p:nvSpPr>
          <p:cNvPr id="5" name="Text Placeholder 4"/>
          <p:cNvSpPr>
            <a:spLocks noGrp="1"/>
          </p:cNvSpPr>
          <p:nvPr>
            <p:ph type="body" sz="quarter" idx="3"/>
          </p:nvPr>
        </p:nvSpPr>
        <p:spPr>
          <a:xfrm>
            <a:off x="4355976" y="836712"/>
            <a:ext cx="4765803" cy="504056"/>
          </a:xfrm>
          <a:solidFill>
            <a:schemeClr val="bg1"/>
          </a:solidFill>
        </p:spPr>
        <p:txBody>
          <a:bodyPr tIns="0"/>
          <a:lstStyle/>
          <a:p>
            <a:pPr algn="ctr">
              <a:spcBef>
                <a:spcPts val="0"/>
              </a:spcBef>
            </a:pPr>
            <a:r>
              <a:rPr lang="en-CA" dirty="0"/>
              <a:t>LBIS Budget for 2011/12 </a:t>
            </a:r>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10</a:t>
            </a:fld>
            <a:endParaRPr lang="en-CA" dirty="0"/>
          </a:p>
        </p:txBody>
      </p:sp>
      <p:graphicFrame>
        <p:nvGraphicFramePr>
          <p:cNvPr id="10" name="Content Placeholder 3"/>
          <p:cNvGraphicFramePr>
            <a:graphicFrameLocks/>
          </p:cNvGraphicFramePr>
          <p:nvPr>
            <p:extLst>
              <p:ext uri="{D42A27DB-BD31-4B8C-83A1-F6EECF244321}">
                <p14:modId xmlns:p14="http://schemas.microsoft.com/office/powerpoint/2010/main" val="2829751329"/>
              </p:ext>
            </p:extLst>
          </p:nvPr>
        </p:nvGraphicFramePr>
        <p:xfrm>
          <a:off x="4355976" y="1340768"/>
          <a:ext cx="4788024" cy="55024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68787608"/>
              </p:ext>
            </p:extLst>
          </p:nvPr>
        </p:nvGraphicFramePr>
        <p:xfrm>
          <a:off x="23543" y="-1"/>
          <a:ext cx="4332433" cy="6857996"/>
        </p:xfrm>
        <a:graphic>
          <a:graphicData uri="http://schemas.openxmlformats.org/drawingml/2006/table">
            <a:tbl>
              <a:tblPr firstRow="1" bandRow="1">
                <a:tableStyleId>{5C22544A-7EE6-4342-B048-85BDC9FD1C3A}</a:tableStyleId>
              </a:tblPr>
              <a:tblGrid>
                <a:gridCol w="1636166"/>
                <a:gridCol w="1400123"/>
                <a:gridCol w="1296144"/>
              </a:tblGrid>
              <a:tr h="546884">
                <a:tc>
                  <a:txBody>
                    <a:bodyPr/>
                    <a:lstStyle/>
                    <a:p>
                      <a:r>
                        <a:rPr lang="en-CA" sz="1400" dirty="0" smtClean="0">
                          <a:solidFill>
                            <a:schemeClr val="tx1"/>
                          </a:solidFill>
                        </a:rPr>
                        <a:t>Investment Category</a:t>
                      </a:r>
                      <a:endParaRPr lang="en-CA" sz="1400" dirty="0">
                        <a:solidFill>
                          <a:schemeClr val="tx1"/>
                        </a:solidFill>
                      </a:endParaRPr>
                    </a:p>
                  </a:txBody>
                  <a:tcPr/>
                </a:tc>
                <a:tc>
                  <a:txBody>
                    <a:bodyPr/>
                    <a:lstStyle/>
                    <a:p>
                      <a:r>
                        <a:rPr lang="en-CA" sz="1400" dirty="0" smtClean="0">
                          <a:solidFill>
                            <a:schemeClr val="tx1"/>
                          </a:solidFill>
                        </a:rPr>
                        <a:t>Sub Category</a:t>
                      </a:r>
                      <a:endParaRPr lang="en-CA" sz="1400" dirty="0">
                        <a:solidFill>
                          <a:schemeClr val="tx1"/>
                        </a:solidFill>
                      </a:endParaRPr>
                    </a:p>
                  </a:txBody>
                  <a:tcPr/>
                </a:tc>
                <a:tc>
                  <a:txBody>
                    <a:bodyPr/>
                    <a:lstStyle/>
                    <a:p>
                      <a:pPr algn="ctr"/>
                      <a:r>
                        <a:rPr lang="en-CA" sz="1400" dirty="0" smtClean="0">
                          <a:solidFill>
                            <a:schemeClr val="tx1"/>
                          </a:solidFill>
                        </a:rPr>
                        <a:t>2011/12 ($</a:t>
                      </a:r>
                      <a:r>
                        <a:rPr lang="en-CA" sz="1400" baseline="0" dirty="0" smtClean="0">
                          <a:solidFill>
                            <a:schemeClr val="tx1"/>
                          </a:solidFill>
                        </a:rPr>
                        <a:t> M)</a:t>
                      </a:r>
                      <a:endParaRPr lang="en-CA" sz="1400" dirty="0">
                        <a:solidFill>
                          <a:schemeClr val="tx1"/>
                        </a:solidFill>
                      </a:endParaRPr>
                    </a:p>
                  </a:txBody>
                  <a:tcPr/>
                </a:tc>
              </a:tr>
              <a:tr h="546884">
                <a:tc rowSpan="4">
                  <a:txBody>
                    <a:bodyPr/>
                    <a:lstStyle/>
                    <a:p>
                      <a:pPr algn="ctr"/>
                      <a:r>
                        <a:rPr lang="en-CA" sz="1400" dirty="0" smtClean="0"/>
                        <a:t>Forest For Tomorrow</a:t>
                      </a:r>
                      <a:endParaRPr lang="en-CA" sz="1400" dirty="0"/>
                    </a:p>
                  </a:txBody>
                  <a:tcPr anchor="ctr"/>
                </a:tc>
                <a:tc>
                  <a:txBody>
                    <a:bodyPr/>
                    <a:lstStyle/>
                    <a:p>
                      <a:r>
                        <a:rPr lang="en-CA" sz="1400" dirty="0" smtClean="0"/>
                        <a:t>Current reforestation</a:t>
                      </a:r>
                      <a:endParaRPr lang="en-CA" sz="1400" dirty="0"/>
                    </a:p>
                  </a:txBody>
                  <a:tcPr/>
                </a:tc>
                <a:tc>
                  <a:txBody>
                    <a:bodyPr/>
                    <a:lstStyle/>
                    <a:p>
                      <a:pPr algn="ctr"/>
                      <a:r>
                        <a:rPr lang="en-CA" sz="1400" dirty="0" smtClean="0"/>
                        <a:t>34.515</a:t>
                      </a:r>
                      <a:endParaRPr lang="en-CA" sz="1400" dirty="0"/>
                    </a:p>
                  </a:txBody>
                  <a:tcPr/>
                </a:tc>
              </a:tr>
              <a:tr h="546884">
                <a:tc vMerge="1">
                  <a:txBody>
                    <a:bodyPr/>
                    <a:lstStyle/>
                    <a:p>
                      <a:endParaRPr lang="en-CA"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dirty="0" smtClean="0"/>
                        <a:t>Timber Supply Mitigation</a:t>
                      </a:r>
                    </a:p>
                  </a:txBody>
                  <a:tcPr/>
                </a:tc>
                <a:tc>
                  <a:txBody>
                    <a:bodyPr/>
                    <a:lstStyle/>
                    <a:p>
                      <a:pPr algn="ctr"/>
                      <a:r>
                        <a:rPr lang="en-CA" sz="1400" dirty="0" smtClean="0"/>
                        <a:t>11.85</a:t>
                      </a:r>
                      <a:endParaRPr lang="en-CA" sz="1400" dirty="0"/>
                    </a:p>
                  </a:txBody>
                  <a:tcPr/>
                </a:tc>
              </a:tr>
              <a:tr h="389205">
                <a:tc vMerge="1">
                  <a:txBody>
                    <a:bodyPr/>
                    <a:lstStyle/>
                    <a:p>
                      <a:endParaRPr lang="en-CA" sz="1100" dirty="0"/>
                    </a:p>
                  </a:txBody>
                  <a:tcPr/>
                </a:tc>
                <a:tc>
                  <a:txBody>
                    <a:bodyPr/>
                    <a:lstStyle/>
                    <a:p>
                      <a:r>
                        <a:rPr lang="en-CA" sz="1400" dirty="0" smtClean="0"/>
                        <a:t>Forest health</a:t>
                      </a:r>
                      <a:endParaRPr lang="en-CA" sz="1400" dirty="0"/>
                    </a:p>
                  </a:txBody>
                  <a:tcPr/>
                </a:tc>
                <a:tc>
                  <a:txBody>
                    <a:bodyPr/>
                    <a:lstStyle/>
                    <a:p>
                      <a:pPr algn="ctr"/>
                      <a:r>
                        <a:rPr lang="en-CA" sz="1400" dirty="0" smtClean="0"/>
                        <a:t>7.16</a:t>
                      </a:r>
                      <a:endParaRPr lang="en-CA" sz="1400" dirty="0"/>
                    </a:p>
                  </a:txBody>
                  <a:tcPr/>
                </a:tc>
              </a:tr>
              <a:tr h="389205">
                <a:tc vMerge="1">
                  <a:txBody>
                    <a:bodyPr/>
                    <a:lstStyle/>
                    <a:p>
                      <a:endParaRPr lang="en-CA" sz="1100" dirty="0"/>
                    </a:p>
                  </a:txBody>
                  <a:tcPr/>
                </a:tc>
                <a:tc>
                  <a:txBody>
                    <a:bodyPr/>
                    <a:lstStyle/>
                    <a:p>
                      <a:r>
                        <a:rPr lang="en-CA" sz="1400" dirty="0" smtClean="0"/>
                        <a:t>Invasive plants</a:t>
                      </a:r>
                      <a:endParaRPr lang="en-CA" sz="1400" dirty="0"/>
                    </a:p>
                  </a:txBody>
                  <a:tcPr/>
                </a:tc>
                <a:tc>
                  <a:txBody>
                    <a:bodyPr/>
                    <a:lstStyle/>
                    <a:p>
                      <a:pPr algn="ctr"/>
                      <a:r>
                        <a:rPr lang="en-CA" sz="1400" dirty="0" smtClean="0"/>
                        <a:t>0.60</a:t>
                      </a:r>
                      <a:endParaRPr lang="en-CA" sz="1400" dirty="0"/>
                    </a:p>
                  </a:txBody>
                  <a:tcPr/>
                </a:tc>
              </a:tr>
              <a:tr h="389205">
                <a:tc>
                  <a:txBody>
                    <a:bodyPr/>
                    <a:lstStyle/>
                    <a:p>
                      <a:r>
                        <a:rPr lang="en-CA" sz="1400" dirty="0" smtClean="0"/>
                        <a:t>Tree Improvement</a:t>
                      </a:r>
                      <a:endParaRPr lang="en-CA" sz="1400" dirty="0"/>
                    </a:p>
                  </a:txBody>
                  <a:tcPr/>
                </a:tc>
                <a:tc>
                  <a:txBody>
                    <a:bodyPr/>
                    <a:lstStyle/>
                    <a:p>
                      <a:endParaRPr lang="en-CA" sz="1400" dirty="0"/>
                    </a:p>
                  </a:txBody>
                  <a:tcPr/>
                </a:tc>
                <a:tc>
                  <a:txBody>
                    <a:bodyPr/>
                    <a:lstStyle/>
                    <a:p>
                      <a:pPr algn="ctr"/>
                      <a:r>
                        <a:rPr lang="en-CA" sz="1400" dirty="0" smtClean="0"/>
                        <a:t>3.5</a:t>
                      </a:r>
                      <a:endParaRPr lang="en-CA" sz="1400" dirty="0"/>
                    </a:p>
                  </a:txBody>
                  <a:tcPr/>
                </a:tc>
              </a:tr>
              <a:tr h="389205">
                <a:tc>
                  <a:txBody>
                    <a:bodyPr/>
                    <a:lstStyle/>
                    <a:p>
                      <a:r>
                        <a:rPr lang="en-CA" sz="1400" dirty="0" smtClean="0"/>
                        <a:t>Inventory</a:t>
                      </a:r>
                      <a:endParaRPr lang="en-CA" sz="1400" dirty="0"/>
                    </a:p>
                  </a:txBody>
                  <a:tcPr/>
                </a:tc>
                <a:tc>
                  <a:txBody>
                    <a:bodyPr/>
                    <a:lstStyle/>
                    <a:p>
                      <a:r>
                        <a:rPr lang="en-CA" sz="1400" dirty="0" smtClean="0"/>
                        <a:t>Site Prod., VRI</a:t>
                      </a:r>
                      <a:endParaRPr lang="en-CA" sz="1400" dirty="0"/>
                    </a:p>
                  </a:txBody>
                  <a:tcPr/>
                </a:tc>
                <a:tc>
                  <a:txBody>
                    <a:bodyPr/>
                    <a:lstStyle/>
                    <a:p>
                      <a:pPr algn="ctr"/>
                      <a:r>
                        <a:rPr lang="en-CA" sz="1400" dirty="0" smtClean="0"/>
                        <a:t>5.45</a:t>
                      </a:r>
                      <a:endParaRPr lang="en-CA" sz="1400" dirty="0"/>
                    </a:p>
                  </a:txBody>
                  <a:tcPr/>
                </a:tc>
              </a:tr>
              <a:tr h="389205">
                <a:tc>
                  <a:txBody>
                    <a:bodyPr/>
                    <a:lstStyle/>
                    <a:p>
                      <a:endParaRPr lang="en-CA" sz="1400" dirty="0"/>
                    </a:p>
                  </a:txBody>
                  <a:tcPr/>
                </a:tc>
                <a:tc>
                  <a:txBody>
                    <a:bodyPr/>
                    <a:lstStyle/>
                    <a:p>
                      <a:r>
                        <a:rPr lang="en-CA" sz="1400" dirty="0" smtClean="0"/>
                        <a:t>EBM</a:t>
                      </a:r>
                      <a:endParaRPr lang="en-CA" sz="1400" dirty="0"/>
                    </a:p>
                  </a:txBody>
                  <a:tcPr/>
                </a:tc>
                <a:tc>
                  <a:txBody>
                    <a:bodyPr/>
                    <a:lstStyle/>
                    <a:p>
                      <a:pPr algn="ctr"/>
                      <a:r>
                        <a:rPr lang="en-CA" sz="1400" dirty="0" smtClean="0"/>
                        <a:t>0.50</a:t>
                      </a:r>
                      <a:endParaRPr lang="en-CA" sz="1400" dirty="0"/>
                    </a:p>
                  </a:txBody>
                  <a:tcPr/>
                </a:tc>
              </a:tr>
              <a:tr h="389205">
                <a:tc>
                  <a:txBody>
                    <a:bodyPr/>
                    <a:lstStyle/>
                    <a:p>
                      <a:endParaRPr lang="en-CA" sz="1400" dirty="0"/>
                    </a:p>
                  </a:txBody>
                  <a:tcPr/>
                </a:tc>
                <a:tc>
                  <a:txBody>
                    <a:bodyPr/>
                    <a:lstStyle/>
                    <a:p>
                      <a:r>
                        <a:rPr lang="en-CA" sz="1400" dirty="0" smtClean="0"/>
                        <a:t>Visual</a:t>
                      </a:r>
                      <a:endParaRPr lang="en-CA" sz="1400" dirty="0"/>
                    </a:p>
                  </a:txBody>
                  <a:tcPr/>
                </a:tc>
                <a:tc>
                  <a:txBody>
                    <a:bodyPr/>
                    <a:lstStyle/>
                    <a:p>
                      <a:pPr algn="ctr"/>
                      <a:r>
                        <a:rPr lang="en-CA" sz="1400" dirty="0" smtClean="0"/>
                        <a:t>0.15</a:t>
                      </a:r>
                      <a:endParaRPr lang="en-CA" sz="1400" dirty="0"/>
                    </a:p>
                  </a:txBody>
                  <a:tcPr/>
                </a:tc>
              </a:tr>
              <a:tr h="389205">
                <a:tc>
                  <a:txBody>
                    <a:bodyPr/>
                    <a:lstStyle/>
                    <a:p>
                      <a:r>
                        <a:rPr lang="en-CA" sz="1400" dirty="0" smtClean="0"/>
                        <a:t>Fire management</a:t>
                      </a:r>
                      <a:endParaRPr lang="en-CA" sz="1400" dirty="0"/>
                    </a:p>
                  </a:txBody>
                  <a:tcPr/>
                </a:tc>
                <a:tc>
                  <a:txBody>
                    <a:bodyPr/>
                    <a:lstStyle/>
                    <a:p>
                      <a:endParaRPr lang="en-CA" sz="1400" dirty="0"/>
                    </a:p>
                  </a:txBody>
                  <a:tcPr/>
                </a:tc>
                <a:tc>
                  <a:txBody>
                    <a:bodyPr/>
                    <a:lstStyle/>
                    <a:p>
                      <a:pPr algn="ctr"/>
                      <a:r>
                        <a:rPr lang="en-CA" sz="1400" dirty="0" smtClean="0"/>
                        <a:t>0.085</a:t>
                      </a:r>
                      <a:endParaRPr lang="en-CA" sz="1400" dirty="0"/>
                    </a:p>
                  </a:txBody>
                  <a:tcPr/>
                </a:tc>
              </a:tr>
              <a:tr h="389205">
                <a:tc>
                  <a:txBody>
                    <a:bodyPr/>
                    <a:lstStyle/>
                    <a:p>
                      <a:r>
                        <a:rPr lang="en-CA" sz="1400" dirty="0" smtClean="0">
                          <a:solidFill>
                            <a:schemeClr val="tx1"/>
                          </a:solidFill>
                        </a:rPr>
                        <a:t>Fish Passage</a:t>
                      </a:r>
                      <a:endParaRPr lang="en-CA" sz="1400" dirty="0">
                        <a:solidFill>
                          <a:schemeClr val="tx1"/>
                        </a:solidFill>
                      </a:endParaRPr>
                    </a:p>
                  </a:txBody>
                  <a:tcPr/>
                </a:tc>
                <a:tc>
                  <a:txBody>
                    <a:bodyPr/>
                    <a:lstStyle/>
                    <a:p>
                      <a:endParaRPr lang="en-CA" sz="1400" dirty="0"/>
                    </a:p>
                  </a:txBody>
                  <a:tcPr/>
                </a:tc>
                <a:tc>
                  <a:txBody>
                    <a:bodyPr/>
                    <a:lstStyle/>
                    <a:p>
                      <a:pPr algn="ctr"/>
                      <a:r>
                        <a:rPr lang="en-CA" sz="1400" dirty="0" smtClean="0"/>
                        <a:t>1.5</a:t>
                      </a:r>
                      <a:endParaRPr lang="en-CA" sz="1400" dirty="0"/>
                    </a:p>
                  </a:txBody>
                  <a:tcPr/>
                </a:tc>
              </a:tr>
              <a:tr h="546884">
                <a:tc>
                  <a:txBody>
                    <a:bodyPr/>
                    <a:lstStyle/>
                    <a:p>
                      <a:r>
                        <a:rPr lang="en-CA" sz="1400" dirty="0" smtClean="0">
                          <a:solidFill>
                            <a:schemeClr val="tx1"/>
                          </a:solidFill>
                        </a:rPr>
                        <a:t>Ecosystem Restoration</a:t>
                      </a:r>
                      <a:endParaRPr lang="en-CA" sz="1400" dirty="0">
                        <a:solidFill>
                          <a:schemeClr val="tx1"/>
                        </a:solidFill>
                      </a:endParaRPr>
                    </a:p>
                  </a:txBody>
                  <a:tcPr/>
                </a:tc>
                <a:tc>
                  <a:txBody>
                    <a:bodyPr/>
                    <a:lstStyle/>
                    <a:p>
                      <a:endParaRPr lang="en-CA" sz="1400" dirty="0"/>
                    </a:p>
                  </a:txBody>
                  <a:tcPr/>
                </a:tc>
                <a:tc>
                  <a:txBody>
                    <a:bodyPr/>
                    <a:lstStyle/>
                    <a:p>
                      <a:pPr algn="ctr"/>
                      <a:r>
                        <a:rPr lang="en-CA" sz="1400" dirty="0" smtClean="0"/>
                        <a:t>0.75</a:t>
                      </a:r>
                      <a:endParaRPr lang="en-CA" sz="1400" dirty="0"/>
                    </a:p>
                  </a:txBody>
                  <a:tcPr/>
                </a:tc>
              </a:tr>
              <a:tr h="389205">
                <a:tc>
                  <a:txBody>
                    <a:bodyPr/>
                    <a:lstStyle/>
                    <a:p>
                      <a:r>
                        <a:rPr lang="en-CA" sz="1400" dirty="0" smtClean="0"/>
                        <a:t>Range</a:t>
                      </a:r>
                      <a:endParaRPr lang="en-CA" sz="1400" dirty="0"/>
                    </a:p>
                  </a:txBody>
                  <a:tcPr/>
                </a:tc>
                <a:tc>
                  <a:txBody>
                    <a:bodyPr/>
                    <a:lstStyle/>
                    <a:p>
                      <a:endParaRPr lang="en-CA" sz="1400" dirty="0"/>
                    </a:p>
                  </a:txBody>
                  <a:tcPr/>
                </a:tc>
                <a:tc>
                  <a:txBody>
                    <a:bodyPr/>
                    <a:lstStyle/>
                    <a:p>
                      <a:pPr algn="ctr"/>
                      <a:r>
                        <a:rPr lang="en-CA" sz="1400" dirty="0" smtClean="0"/>
                        <a:t>0.50</a:t>
                      </a:r>
                      <a:endParaRPr lang="en-CA" sz="1400" dirty="0"/>
                    </a:p>
                  </a:txBody>
                  <a:tcPr/>
                </a:tc>
              </a:tr>
              <a:tr h="389205">
                <a:tc>
                  <a:txBody>
                    <a:bodyPr/>
                    <a:lstStyle/>
                    <a:p>
                      <a:r>
                        <a:rPr lang="en-CA" sz="1400" dirty="0" smtClean="0"/>
                        <a:t>Recreation</a:t>
                      </a:r>
                      <a:endParaRPr lang="en-CA" sz="1400" dirty="0"/>
                    </a:p>
                  </a:txBody>
                  <a:tcPr/>
                </a:tc>
                <a:tc>
                  <a:txBody>
                    <a:bodyPr/>
                    <a:lstStyle/>
                    <a:p>
                      <a:endParaRPr lang="en-CA" sz="1400" dirty="0"/>
                    </a:p>
                  </a:txBody>
                  <a:tcPr/>
                </a:tc>
                <a:tc>
                  <a:txBody>
                    <a:bodyPr/>
                    <a:lstStyle/>
                    <a:p>
                      <a:pPr algn="ctr"/>
                      <a:r>
                        <a:rPr lang="en-CA" sz="1400" dirty="0" smtClean="0"/>
                        <a:t>0.75</a:t>
                      </a:r>
                      <a:endParaRPr lang="en-CA" sz="1400" dirty="0"/>
                    </a:p>
                  </a:txBody>
                  <a:tcPr/>
                </a:tc>
              </a:tr>
              <a:tr h="389205">
                <a:tc>
                  <a:txBody>
                    <a:bodyPr/>
                    <a:lstStyle/>
                    <a:p>
                      <a:r>
                        <a:rPr lang="en-CA" sz="1400" dirty="0" smtClean="0"/>
                        <a:t>LBI Plan</a:t>
                      </a:r>
                      <a:endParaRPr lang="en-CA" sz="1400" dirty="0"/>
                    </a:p>
                  </a:txBody>
                  <a:tcPr/>
                </a:tc>
                <a:tc>
                  <a:txBody>
                    <a:bodyPr/>
                    <a:lstStyle/>
                    <a:p>
                      <a:endParaRPr lang="en-CA" sz="1400" dirty="0"/>
                    </a:p>
                  </a:txBody>
                  <a:tcPr/>
                </a:tc>
                <a:tc>
                  <a:txBody>
                    <a:bodyPr/>
                    <a:lstStyle/>
                    <a:p>
                      <a:pPr algn="ctr"/>
                      <a:r>
                        <a:rPr lang="en-CA" sz="1400" dirty="0" smtClean="0"/>
                        <a:t>0.69</a:t>
                      </a:r>
                      <a:endParaRPr lang="en-CA" sz="1400" dirty="0"/>
                    </a:p>
                  </a:txBody>
                  <a:tcPr>
                    <a:lnB w="12700" cap="flat" cmpd="sng" algn="ctr">
                      <a:solidFill>
                        <a:schemeClr val="tx1"/>
                      </a:solidFill>
                      <a:prstDash val="solid"/>
                      <a:round/>
                      <a:headEnd type="none" w="med" len="med"/>
                      <a:tailEnd type="none" w="med" len="med"/>
                    </a:lnB>
                  </a:tcPr>
                </a:tc>
              </a:tr>
              <a:tr h="389205">
                <a:tc>
                  <a:txBody>
                    <a:bodyPr/>
                    <a:lstStyle/>
                    <a:p>
                      <a:r>
                        <a:rPr lang="en-CA" sz="1400" dirty="0" smtClean="0"/>
                        <a:t>Total</a:t>
                      </a:r>
                      <a:endParaRPr lang="en-CA" sz="1400" dirty="0"/>
                    </a:p>
                  </a:txBody>
                  <a:tcPr/>
                </a:tc>
                <a:tc>
                  <a:txBody>
                    <a:bodyPr/>
                    <a:lstStyle/>
                    <a:p>
                      <a:endParaRPr lang="en-CA" sz="1400" dirty="0"/>
                    </a:p>
                  </a:txBody>
                  <a:tcPr/>
                </a:tc>
                <a:tc>
                  <a:txBody>
                    <a:bodyPr/>
                    <a:lstStyle/>
                    <a:p>
                      <a:pPr algn="ctr"/>
                      <a:r>
                        <a:rPr lang="en-CA" sz="1400" dirty="0" smtClean="0"/>
                        <a:t>68.0</a:t>
                      </a:r>
                      <a:endParaRPr lang="en-CA" sz="1400" dirty="0"/>
                    </a:p>
                  </a:txBody>
                  <a:tcP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37835384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p:txBody>
          <a:bodyPr/>
          <a:lstStyle/>
          <a:p>
            <a:r>
              <a:rPr lang="en-CA" dirty="0" smtClean="0"/>
              <a:t>FFT </a:t>
            </a:r>
            <a:endParaRPr lang="en-CA" dirty="0"/>
          </a:p>
        </p:txBody>
      </p:sp>
      <p:sp>
        <p:nvSpPr>
          <p:cNvPr id="4" name="Content Placeholder 3"/>
          <p:cNvSpPr>
            <a:spLocks noGrp="1"/>
          </p:cNvSpPr>
          <p:nvPr>
            <p:ph sz="half" idx="2"/>
          </p:nvPr>
        </p:nvSpPr>
        <p:spPr>
          <a:xfrm>
            <a:off x="457200" y="2174875"/>
            <a:ext cx="8291264" cy="3951288"/>
          </a:xfrm>
        </p:spPr>
        <p:txBody>
          <a:bodyPr/>
          <a:lstStyle/>
          <a:p>
            <a:pPr>
              <a:buNone/>
            </a:pPr>
            <a:r>
              <a:rPr lang="en-CA" b="1" i="1" dirty="0" smtClean="0"/>
              <a:t>Vision (draft)</a:t>
            </a:r>
          </a:p>
          <a:p>
            <a:r>
              <a:rPr lang="en-CA" i="1" dirty="0" smtClean="0"/>
              <a:t>The impacts of catastrophic disturbances and constrained timber supplies are, effectively and efficiently, mitigated by stand tending and reforestation while supporting forest resilience.</a:t>
            </a:r>
            <a:endParaRPr lang="en-CA" dirty="0" smtClean="0"/>
          </a:p>
          <a:p>
            <a:pPr>
              <a:buNone/>
            </a:pPr>
            <a:endParaRPr lang="en-CA" b="1" i="1" dirty="0" smtClean="0"/>
          </a:p>
          <a:p>
            <a:pPr>
              <a:buNone/>
            </a:pPr>
            <a:r>
              <a:rPr lang="en-CA" b="1" i="1" dirty="0" smtClean="0"/>
              <a:t>Mission (draft) </a:t>
            </a:r>
          </a:p>
          <a:p>
            <a:r>
              <a:rPr lang="en-CA" i="1" dirty="0" smtClean="0"/>
              <a:t>Reforest and manage productive forest land and environmentally sensitive areas.</a:t>
            </a:r>
          </a:p>
          <a:p>
            <a:r>
              <a:rPr lang="en-CA" dirty="0" smtClean="0">
                <a:hlinkClick r:id="rId2"/>
              </a:rPr>
              <a:t>http://lbis.forestpracticesbranch.com/LBIS/node/9</a:t>
            </a:r>
            <a:r>
              <a:rPr lang="en-CA" dirty="0" smtClean="0"/>
              <a:t> </a:t>
            </a:r>
          </a:p>
          <a:p>
            <a:endParaRPr lang="en-CA" dirty="0"/>
          </a:p>
        </p:txBody>
      </p:sp>
      <p:sp>
        <p:nvSpPr>
          <p:cNvPr id="7" name="Date Placeholder 6"/>
          <p:cNvSpPr>
            <a:spLocks noGrp="1"/>
          </p:cNvSpPr>
          <p:nvPr>
            <p:ph type="dt" sz="half" idx="10"/>
          </p:nvPr>
        </p:nvSpPr>
        <p:spPr/>
        <p:txBody>
          <a:bodyPr/>
          <a:lstStyle/>
          <a:p>
            <a:r>
              <a:rPr lang="en-US" dirty="0" smtClean="0"/>
              <a:t>Richmond: 9/28/2011</a:t>
            </a:r>
            <a:endParaRPr lang="en-CA" dirty="0"/>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11</a:t>
            </a:fld>
            <a:endParaRPr lang="en-C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4" name="Content Placeholder 3"/>
          <p:cNvSpPr>
            <a:spLocks noGrp="1"/>
          </p:cNvSpPr>
          <p:nvPr>
            <p:ph sz="half" idx="2"/>
          </p:nvPr>
        </p:nvSpPr>
        <p:spPr>
          <a:xfrm>
            <a:off x="457200" y="1484784"/>
            <a:ext cx="8291264" cy="4641379"/>
          </a:xfrm>
        </p:spPr>
        <p:txBody>
          <a:bodyPr/>
          <a:lstStyle/>
          <a:p>
            <a:pPr lvl="0">
              <a:buNone/>
            </a:pPr>
            <a:r>
              <a:rPr lang="en-CA" sz="2000" b="1" i="1" dirty="0" smtClean="0"/>
              <a:t>Timber supply mitigation </a:t>
            </a:r>
            <a:endParaRPr lang="en-CA" sz="1800" dirty="0" smtClean="0"/>
          </a:p>
          <a:p>
            <a:pPr lvl="0"/>
            <a:r>
              <a:rPr lang="en-CA" sz="2000" dirty="0" smtClean="0"/>
              <a:t>Fertilization, spacing, and backlog brushing in the central Interior will focus on mitigating the reduction in the mid-term timber supply by targeting these activities within the “economic fibre-baskets” associated with the following areas:</a:t>
            </a:r>
            <a:endParaRPr lang="en-CA" sz="1800" dirty="0" smtClean="0"/>
          </a:p>
          <a:p>
            <a:pPr lvl="1"/>
            <a:r>
              <a:rPr lang="en-CA" sz="1600" dirty="0" smtClean="0"/>
              <a:t>Priority 1: Lakes, </a:t>
            </a:r>
            <a:r>
              <a:rPr lang="en-CA" sz="1600" dirty="0" err="1" smtClean="0"/>
              <a:t>Quesnel</a:t>
            </a:r>
            <a:r>
              <a:rPr lang="en-CA" sz="1600" dirty="0" smtClean="0"/>
              <a:t>, Prince George, Williams Lake </a:t>
            </a:r>
            <a:endParaRPr lang="en-CA" sz="1400" dirty="0" smtClean="0"/>
          </a:p>
          <a:p>
            <a:pPr lvl="1"/>
            <a:r>
              <a:rPr lang="en-CA" sz="1600" dirty="0" smtClean="0"/>
              <a:t>Priority 2: 100 Mile House, Merritt, </a:t>
            </a:r>
            <a:r>
              <a:rPr lang="en-CA" sz="1600" dirty="0" err="1" smtClean="0"/>
              <a:t>Morice</a:t>
            </a:r>
            <a:r>
              <a:rPr lang="en-CA" sz="1600" dirty="0" smtClean="0"/>
              <a:t>, Okanagan </a:t>
            </a:r>
            <a:endParaRPr lang="en-CA" sz="1400" dirty="0" smtClean="0"/>
          </a:p>
          <a:p>
            <a:pPr lvl="1"/>
            <a:r>
              <a:rPr lang="en-CA" sz="1600" dirty="0" smtClean="0"/>
              <a:t>Priority 3: </a:t>
            </a:r>
            <a:r>
              <a:rPr lang="en-CA" sz="1600" dirty="0" err="1" smtClean="0"/>
              <a:t>Cranbrook</a:t>
            </a:r>
            <a:r>
              <a:rPr lang="en-CA" sz="1600" dirty="0" smtClean="0"/>
              <a:t>, Kamloops, </a:t>
            </a:r>
            <a:r>
              <a:rPr lang="en-CA" sz="1600" dirty="0" err="1" smtClean="0"/>
              <a:t>Invermere</a:t>
            </a:r>
            <a:r>
              <a:rPr lang="en-CA" sz="1600" dirty="0" smtClean="0"/>
              <a:t>, Arrow</a:t>
            </a:r>
            <a:endParaRPr lang="en-CA" sz="1400" dirty="0" smtClean="0"/>
          </a:p>
          <a:p>
            <a:pPr lvl="0"/>
            <a:r>
              <a:rPr lang="en-CA" sz="2000" dirty="0" smtClean="0"/>
              <a:t>Fertilization and stand tending (juvenile spacing) on coastal, southeast,  and northwest forest management units with constrained timber supply and where highest return-on-investment will be achieved to improve timber availability and value.  </a:t>
            </a:r>
            <a:endParaRPr lang="en-CA" sz="1800" dirty="0" smtClean="0"/>
          </a:p>
          <a:p>
            <a:pPr lvl="0"/>
            <a:r>
              <a:rPr lang="en-CA" sz="1800" dirty="0" smtClean="0"/>
              <a:t>Spacing treatments should be focused on managing density of repressed, or potentially repressed, stands with low forest health risks.</a:t>
            </a:r>
            <a:endParaRPr lang="en-CA" sz="1600" dirty="0" smtClean="0"/>
          </a:p>
          <a:p>
            <a:pPr lvl="1"/>
            <a:r>
              <a:rPr lang="en-CA" sz="1200" dirty="0" smtClean="0"/>
              <a:t>Stands and spacing densities should be targeted for future fertilization treatments and value improvement..</a:t>
            </a:r>
            <a:endParaRPr lang="en-CA" sz="1000" dirty="0" smtClean="0"/>
          </a:p>
          <a:p>
            <a:endParaRPr lang="en-CA" sz="2000"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12</a:t>
            </a:fld>
            <a:endParaRPr lang="en-CA"/>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4" name="Content Placeholder 3"/>
          <p:cNvSpPr>
            <a:spLocks noGrp="1"/>
          </p:cNvSpPr>
          <p:nvPr>
            <p:ph sz="half" idx="2"/>
          </p:nvPr>
        </p:nvSpPr>
        <p:spPr>
          <a:xfrm>
            <a:off x="457200" y="1556792"/>
            <a:ext cx="8363272" cy="4569371"/>
          </a:xfrm>
        </p:spPr>
        <p:txBody>
          <a:bodyPr/>
          <a:lstStyle/>
          <a:p>
            <a:pPr lvl="0">
              <a:buNone/>
            </a:pPr>
            <a:r>
              <a:rPr lang="en-CA" b="1" i="1" dirty="0" smtClean="0"/>
              <a:t>Current reforestation</a:t>
            </a:r>
            <a:endParaRPr lang="en-CA" dirty="0" smtClean="0"/>
          </a:p>
          <a:p>
            <a:pPr lvl="0"/>
            <a:r>
              <a:rPr lang="en-CA" dirty="0" smtClean="0"/>
              <a:t>Maintain adequate growth rates on existing government-funded land based investments through vegetation management.</a:t>
            </a:r>
          </a:p>
          <a:p>
            <a:pPr lvl="0"/>
            <a:r>
              <a:rPr lang="en-CA" dirty="0" smtClean="0"/>
              <a:t>Annual reforestation level of13 million seedlings (at least) with a variety of species, on areas where the mid- and long-term timber supply has been impacted by catastrophic disturbance.</a:t>
            </a:r>
          </a:p>
          <a:p>
            <a:pPr lvl="0"/>
            <a:r>
              <a:rPr lang="en-CA" dirty="0" smtClean="0"/>
              <a:t>Eliminate the provincial backlog (pre-1987) Not Satisfactorily Restocked (NSR) by 2015. </a:t>
            </a:r>
          </a:p>
          <a:p>
            <a:pPr lvl="0"/>
            <a:r>
              <a:rPr lang="en-CA" dirty="0" smtClean="0"/>
              <a:t>Meet government obligations under </a:t>
            </a:r>
            <a:r>
              <a:rPr lang="en-CA" i="1" dirty="0" smtClean="0"/>
              <a:t>Forest and Range Practices Act</a:t>
            </a:r>
            <a:r>
              <a:rPr lang="en-CA" dirty="0" smtClean="0"/>
              <a:t> section 108</a:t>
            </a:r>
          </a:p>
          <a:p>
            <a:endParaRPr lang="en-CA"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13</a:t>
            </a:fld>
            <a:endParaRPr lang="en-CA"/>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a:xfrm>
            <a:off x="179512" y="1628800"/>
            <a:ext cx="8712968" cy="639762"/>
          </a:xfrm>
        </p:spPr>
        <p:txBody>
          <a:bodyPr/>
          <a:lstStyle/>
          <a:p>
            <a:r>
              <a:rPr lang="en-US" dirty="0" smtClean="0"/>
              <a:t>Current Status LBIS 12/13 (How we currently decide on weigh things)</a:t>
            </a:r>
            <a:endParaRPr lang="en-CA" dirty="0"/>
          </a:p>
        </p:txBody>
      </p:sp>
      <p:sp>
        <p:nvSpPr>
          <p:cNvPr id="4" name="Content Placeholder 3"/>
          <p:cNvSpPr>
            <a:spLocks noGrp="1"/>
          </p:cNvSpPr>
          <p:nvPr>
            <p:ph sz="half" idx="2"/>
          </p:nvPr>
        </p:nvSpPr>
        <p:spPr>
          <a:xfrm>
            <a:off x="0" y="2204864"/>
            <a:ext cx="9144000" cy="3849291"/>
          </a:xfrm>
        </p:spPr>
        <p:txBody>
          <a:bodyPr/>
          <a:lstStyle/>
          <a:p>
            <a:r>
              <a:rPr lang="en-US" dirty="0"/>
              <a:t>Logic for current process:</a:t>
            </a:r>
          </a:p>
          <a:p>
            <a:pPr lvl="1"/>
            <a:r>
              <a:rPr lang="en-US" dirty="0"/>
              <a:t>Analysis of latest data from FAIB</a:t>
            </a:r>
          </a:p>
          <a:p>
            <a:pPr lvl="1"/>
            <a:r>
              <a:rPr lang="en-US" dirty="0"/>
              <a:t>MPB/wildfire impacts – distribution and severity</a:t>
            </a:r>
          </a:p>
          <a:p>
            <a:pPr lvl="1"/>
            <a:r>
              <a:rPr lang="en-US" dirty="0"/>
              <a:t>Community dependencies</a:t>
            </a:r>
          </a:p>
          <a:p>
            <a:pPr lvl="1"/>
            <a:r>
              <a:rPr lang="en-US" b="1" dirty="0"/>
              <a:t>Filter 1: Provincial level determination of silvicultural response</a:t>
            </a:r>
          </a:p>
          <a:p>
            <a:pPr lvl="2"/>
            <a:r>
              <a:rPr lang="en-US" dirty="0"/>
              <a:t>Determination of silvicultural response to provincial level timber supply issues will be based upon the ability to mitigate impacts on timber supply caused by catastrophic disturbance or constrained timber.</a:t>
            </a:r>
          </a:p>
          <a:p>
            <a:pPr lvl="3"/>
            <a:r>
              <a:rPr lang="en-US" dirty="0"/>
              <a:t>Constrained timber = Public policy decisions that reduce harvest levels (</a:t>
            </a:r>
            <a:r>
              <a:rPr lang="en-US" dirty="0" err="1"/>
              <a:t>e.g</a:t>
            </a:r>
            <a:r>
              <a:rPr lang="en-US" dirty="0"/>
              <a:t> Government Action Regulations) </a:t>
            </a:r>
          </a:p>
          <a:p>
            <a:pPr lvl="2"/>
            <a:r>
              <a:rPr lang="en-US" dirty="0">
                <a:hlinkClick r:id="rId2" action="ppaction://hlinkfile"/>
              </a:rPr>
              <a:t>LINK TO TSM</a:t>
            </a:r>
            <a:r>
              <a:rPr lang="en-US" dirty="0"/>
              <a:t> ranking table</a:t>
            </a:r>
          </a:p>
          <a:p>
            <a:pPr lvl="2"/>
            <a:r>
              <a:rPr lang="en-US" dirty="0">
                <a:hlinkClick r:id="rId3" action="ppaction://hlinkfile"/>
              </a:rPr>
              <a:t>LINK TO CURRENT REFORESTATION</a:t>
            </a:r>
            <a:r>
              <a:rPr lang="en-US" dirty="0"/>
              <a:t> ranking table</a:t>
            </a:r>
            <a:endParaRPr lang="en-CA" dirty="0"/>
          </a:p>
        </p:txBody>
      </p:sp>
      <p:sp>
        <p:nvSpPr>
          <p:cNvPr id="7" name="Date Placeholder 6"/>
          <p:cNvSpPr>
            <a:spLocks noGrp="1"/>
          </p:cNvSpPr>
          <p:nvPr>
            <p:ph type="dt" sz="half" idx="10"/>
          </p:nvPr>
        </p:nvSpPr>
        <p:spPr/>
        <p:txBody>
          <a:bodyPr/>
          <a:lstStyle/>
          <a:p>
            <a:r>
              <a:rPr lang="en-US" smtClean="0"/>
              <a:t>Richmond: 9/28/2011</a:t>
            </a:r>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10A5548-DC89-4988-8787-E2A72C1F8608}" type="slidenum">
              <a:rPr lang="en-CA" smtClean="0"/>
              <a:pPr/>
              <a:t>14</a:t>
            </a:fld>
            <a:endParaRPr lang="en-CA"/>
          </a:p>
        </p:txBody>
      </p:sp>
    </p:spTree>
    <p:extLst>
      <p:ext uri="{BB962C8B-B14F-4D97-AF65-F5344CB8AC3E}">
        <p14:creationId xmlns:p14="http://schemas.microsoft.com/office/powerpoint/2010/main" val="38829274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1556792"/>
            <a:ext cx="9144000" cy="4497363"/>
          </a:xfrm>
        </p:spPr>
        <p:txBody>
          <a:bodyPr/>
          <a:lstStyle/>
          <a:p>
            <a:pPr marL="0" indent="0">
              <a:buNone/>
            </a:pPr>
            <a:r>
              <a:rPr lang="en-US" sz="1800" b="1" dirty="0"/>
              <a:t>Filter 2: Provincial level determination of Regional/District Investment level</a:t>
            </a:r>
          </a:p>
          <a:p>
            <a:pPr marL="0" indent="0">
              <a:buNone/>
            </a:pPr>
            <a:r>
              <a:rPr lang="en-US" sz="1400" dirty="0"/>
              <a:t>Determination of level of investment in each management unit or combinations of management units will be based upon the level of need and opportunity for mitigation of impacts on timber supply caused by catastrophic disturbance or constrained timber relative to the contribution of the region or combination of regions to the provincial revenue from timber. </a:t>
            </a:r>
          </a:p>
          <a:p>
            <a:endParaRPr lang="en-CA" sz="1200" dirty="0"/>
          </a:p>
          <a:p>
            <a:pPr marL="0" indent="0">
              <a:buNone/>
            </a:pPr>
            <a:r>
              <a:rPr lang="en-CA" sz="1400" b="1" dirty="0"/>
              <a:t>Information for consideration:</a:t>
            </a:r>
          </a:p>
          <a:p>
            <a:pPr marL="111125" indent="-111125">
              <a:buFont typeface="Arial" pitchFamily="34" charset="0"/>
              <a:buChar char="•"/>
            </a:pPr>
            <a:r>
              <a:rPr lang="en-US" sz="1400" dirty="0"/>
              <a:t>Contribution of current harvest levels to salvaging and reforesting areas impacted by catastrophic disturbance.</a:t>
            </a:r>
          </a:p>
          <a:p>
            <a:pPr marL="111125" indent="-111125">
              <a:buFont typeface="Arial" pitchFamily="34" charset="0"/>
              <a:buChar char="•"/>
            </a:pPr>
            <a:r>
              <a:rPr lang="en-CA" sz="1400" dirty="0"/>
              <a:t>Type 2 silviculture strategies</a:t>
            </a:r>
          </a:p>
          <a:p>
            <a:pPr marL="111125" indent="-111125">
              <a:buFont typeface="Arial" pitchFamily="34" charset="0"/>
              <a:buChar char="•"/>
            </a:pPr>
            <a:r>
              <a:rPr lang="en-US" sz="1400" dirty="0"/>
              <a:t>Timber supply review background information</a:t>
            </a:r>
          </a:p>
          <a:p>
            <a:pPr marL="111125" indent="-111125">
              <a:buFont typeface="Arial" pitchFamily="34" charset="0"/>
              <a:buChar char="•"/>
            </a:pPr>
            <a:r>
              <a:rPr lang="en-CA" sz="1400" dirty="0"/>
              <a:t>Silviculture opportunities map </a:t>
            </a:r>
          </a:p>
          <a:p>
            <a:pPr marL="111125" indent="-111125">
              <a:buFont typeface="Arial" pitchFamily="34" charset="0"/>
              <a:buChar char="•"/>
            </a:pPr>
            <a:r>
              <a:rPr lang="en-US" sz="1400" dirty="0"/>
              <a:t>Amount of volume projected to be impacted by Mountain Pine Beetle in the future</a:t>
            </a:r>
          </a:p>
          <a:p>
            <a:pPr marL="111125" indent="-111125">
              <a:buFont typeface="Arial" pitchFamily="34" charset="0"/>
              <a:buChar char="•"/>
            </a:pPr>
            <a:r>
              <a:rPr lang="en-US" sz="1400" dirty="0"/>
              <a:t>Ability to naturally regenerate with appropriate commercially valuable </a:t>
            </a:r>
            <a:r>
              <a:rPr lang="en-US" sz="1400" dirty="0" smtClean="0"/>
              <a:t>species </a:t>
            </a:r>
            <a:r>
              <a:rPr lang="en-CA" sz="1400" dirty="0" smtClean="0"/>
              <a:t>and abundance of secondary stand structure –  incorporate research findings by subzone (Coates etc)  to help prioritize </a:t>
            </a:r>
            <a:endParaRPr lang="en-US" sz="1400" dirty="0"/>
          </a:p>
          <a:p>
            <a:pPr marL="111125" indent="-111125">
              <a:buFont typeface="Arial" pitchFamily="34" charset="0"/>
              <a:buChar char="•"/>
            </a:pPr>
            <a:r>
              <a:rPr lang="en-US" sz="1400" dirty="0"/>
              <a:t>Product value (current, historic, and future)</a:t>
            </a:r>
          </a:p>
          <a:p>
            <a:pPr marL="111125" indent="-111125">
              <a:buFont typeface="Arial" pitchFamily="34" charset="0"/>
              <a:buChar char="•"/>
            </a:pPr>
            <a:r>
              <a:rPr lang="en-CA" sz="1400" dirty="0" smtClean="0"/>
              <a:t>Capacity </a:t>
            </a:r>
            <a:r>
              <a:rPr lang="en-CA" sz="1400" dirty="0"/>
              <a:t>to implement</a:t>
            </a:r>
          </a:p>
          <a:p>
            <a:pPr marL="111125" indent="-111125">
              <a:buFont typeface="Arial" pitchFamily="34" charset="0"/>
              <a:buChar char="•"/>
            </a:pPr>
            <a:r>
              <a:rPr lang="en-US" sz="1400" dirty="0"/>
              <a:t>Reliability/security of intended investment benefits (e.g. potential park, protected area, urban, or recreational development</a:t>
            </a:r>
          </a:p>
          <a:p>
            <a:endParaRPr lang="en-CA" sz="1400"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15</a:t>
            </a:fld>
            <a:endParaRPr lang="en-CA"/>
          </a:p>
        </p:txBody>
      </p:sp>
    </p:spTree>
    <p:extLst>
      <p:ext uri="{BB962C8B-B14F-4D97-AF65-F5344CB8AC3E}">
        <p14:creationId xmlns:p14="http://schemas.microsoft.com/office/powerpoint/2010/main" val="390761198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16</a:t>
            </a:fld>
            <a:endParaRPr lang="en-CA"/>
          </a:p>
        </p:txBody>
      </p:sp>
      <p:sp>
        <p:nvSpPr>
          <p:cNvPr id="10" name="Rectangle 9"/>
          <p:cNvSpPr/>
          <p:nvPr/>
        </p:nvSpPr>
        <p:spPr>
          <a:xfrm>
            <a:off x="-744" y="1844824"/>
            <a:ext cx="5436840" cy="3453253"/>
          </a:xfrm>
          <a:prstGeom prst="rect">
            <a:avLst/>
          </a:prstGeom>
        </p:spPr>
        <p:txBody>
          <a:bodyPr wrap="square">
            <a:spAutoFit/>
          </a:bodyPr>
          <a:lstStyle/>
          <a:p>
            <a:pPr algn="l"/>
            <a:r>
              <a:rPr lang="en-US" sz="1800" dirty="0" smtClean="0"/>
              <a:t>Questions to be asked under Filter 2:</a:t>
            </a:r>
          </a:p>
          <a:p>
            <a:pPr algn="l"/>
            <a:endParaRPr lang="en-US" sz="1800" dirty="0" smtClean="0"/>
          </a:p>
          <a:p>
            <a:pPr marL="111125" indent="-111125" algn="l">
              <a:buFont typeface="Arial" pitchFamily="34" charset="0"/>
              <a:buChar char="•"/>
            </a:pPr>
            <a:r>
              <a:rPr lang="en-US" sz="1800" b="0" dirty="0" smtClean="0"/>
              <a:t>Will investment in the management unit result in a significant impact on mitigating the timber supply issue being addressed?</a:t>
            </a:r>
          </a:p>
          <a:p>
            <a:pPr marL="111125" indent="-111125" algn="l">
              <a:buFont typeface="Arial" pitchFamily="34" charset="0"/>
              <a:buChar char="•"/>
            </a:pPr>
            <a:r>
              <a:rPr lang="en-US" sz="1800" b="0" dirty="0" smtClean="0"/>
              <a:t>Will investment on the specific areas to be treated return a substantial return on investment?</a:t>
            </a:r>
          </a:p>
          <a:p>
            <a:pPr marL="111125" indent="-111125" algn="l">
              <a:buFont typeface="Arial" pitchFamily="34" charset="0"/>
              <a:buChar char="•"/>
            </a:pPr>
            <a:r>
              <a:rPr lang="en-US" sz="1800" b="0" dirty="0" smtClean="0"/>
              <a:t>Will investment in the management unit provide significant employment benefits on a local, regional, or provincial basis?</a:t>
            </a:r>
          </a:p>
          <a:p>
            <a:r>
              <a:rPr lang="en-US" sz="2000" dirty="0" smtClean="0"/>
              <a:t> </a:t>
            </a: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2441236"/>
            <a:ext cx="2099677"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078844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Richmond: 9/28/2011</a:t>
            </a:r>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6BCA2F2-D0E2-41D3-86FB-216D8F2C80C4}" type="slidenum">
              <a:rPr lang="en-CA" smtClean="0"/>
              <a:pPr/>
              <a:t>17</a:t>
            </a:fld>
            <a:endParaRPr lang="en-CA"/>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92" y="-1880"/>
            <a:ext cx="5210950" cy="4536504"/>
          </a:xfrm>
          <a:prstGeom prst="rect">
            <a:avLst/>
          </a:prstGeom>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5976" y="4143298"/>
            <a:ext cx="4790648" cy="2714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1782" y="0"/>
            <a:ext cx="3942218" cy="379515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t>Context of Investments</a:t>
            </a:r>
            <a:endParaRPr lang="en-CA" dirty="0"/>
          </a:p>
        </p:txBody>
      </p:sp>
      <p:sp>
        <p:nvSpPr>
          <p:cNvPr id="4" name="Content Placeholder 3"/>
          <p:cNvSpPr>
            <a:spLocks noGrp="1"/>
          </p:cNvSpPr>
          <p:nvPr>
            <p:ph sz="half" idx="2"/>
          </p:nvPr>
        </p:nvSpPr>
        <p:spPr>
          <a:xfrm>
            <a:off x="457200" y="2174875"/>
            <a:ext cx="8291264" cy="3951288"/>
          </a:xfrm>
        </p:spPr>
        <p:txBody>
          <a:bodyPr/>
          <a:lstStyle/>
          <a:p>
            <a:pPr>
              <a:defRPr/>
            </a:pPr>
            <a:r>
              <a:rPr lang="en-GB" sz="2000" dirty="0"/>
              <a:t>estimated standing tree value of the estate is </a:t>
            </a:r>
            <a:r>
              <a:rPr lang="en-GB" sz="2000" b="1" u="sng" dirty="0">
                <a:solidFill>
                  <a:srgbClr val="FF0000"/>
                </a:solidFill>
              </a:rPr>
              <a:t>$1/4 trillion</a:t>
            </a:r>
            <a:r>
              <a:rPr lang="en-GB" sz="2000" dirty="0">
                <a:solidFill>
                  <a:srgbClr val="FF0000"/>
                </a:solidFill>
              </a:rPr>
              <a:t> </a:t>
            </a:r>
          </a:p>
          <a:p>
            <a:pPr>
              <a:defRPr/>
            </a:pPr>
            <a:r>
              <a:rPr lang="en-GB" sz="2000" dirty="0"/>
              <a:t>It generates up to $16-19 billion/year in exports</a:t>
            </a:r>
          </a:p>
          <a:p>
            <a:pPr>
              <a:defRPr/>
            </a:pPr>
            <a:r>
              <a:rPr lang="en-GB" sz="2000" dirty="0"/>
              <a:t>It generates up to $1.6-1.9 billion/year  in stumpage, rents and fees</a:t>
            </a:r>
          </a:p>
          <a:p>
            <a:pPr>
              <a:defRPr/>
            </a:pPr>
            <a:r>
              <a:rPr lang="en-GB" sz="2000" dirty="0"/>
              <a:t>Industry and BCTS spend ~ $200 million/</a:t>
            </a:r>
            <a:r>
              <a:rPr lang="en-GB" sz="2000" dirty="0" err="1"/>
              <a:t>yr</a:t>
            </a:r>
            <a:r>
              <a:rPr lang="en-GB" sz="2000" dirty="0"/>
              <a:t> in basic maintenance (</a:t>
            </a:r>
            <a:r>
              <a:rPr lang="en-GB" sz="2000" dirty="0" err="1"/>
              <a:t>silv</a:t>
            </a:r>
            <a:r>
              <a:rPr lang="en-GB" sz="2000" dirty="0"/>
              <a:t>) </a:t>
            </a:r>
            <a:endParaRPr lang="en-GB" sz="800" dirty="0"/>
          </a:p>
          <a:p>
            <a:r>
              <a:rPr lang="en-US" sz="2000" dirty="0"/>
              <a:t>Throne speech commitment to plant 60 M seedling between 2008/09 and 2011/12)</a:t>
            </a:r>
          </a:p>
          <a:p>
            <a:r>
              <a:rPr lang="en-US" sz="2000" dirty="0"/>
              <a:t>NSR status provincially</a:t>
            </a:r>
          </a:p>
          <a:p>
            <a:pPr lvl="1"/>
            <a:r>
              <a:rPr lang="en-US" sz="1800" dirty="0"/>
              <a:t>Throne speech commitment to eliminate backlog NSR by 2015</a:t>
            </a:r>
            <a:endParaRPr lang="en-CA" sz="1800"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10A5548-DC89-4988-8787-E2A72C1F8608}" type="slidenum">
              <a:rPr lang="en-CA" smtClean="0"/>
              <a:pPr/>
              <a:t>18</a:t>
            </a:fld>
            <a:endParaRPr lang="en-CA"/>
          </a:p>
        </p:txBody>
      </p:sp>
    </p:spTree>
    <p:extLst>
      <p:ext uri="{BB962C8B-B14F-4D97-AF65-F5344CB8AC3E}">
        <p14:creationId xmlns:p14="http://schemas.microsoft.com/office/powerpoint/2010/main" val="39660473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7504" y="1412776"/>
            <a:ext cx="8928992" cy="576064"/>
          </a:xfrm>
        </p:spPr>
        <p:txBody>
          <a:bodyPr/>
          <a:lstStyle/>
          <a:p>
            <a:pPr algn="ctr"/>
            <a:r>
              <a:rPr lang="en-US" sz="2000" dirty="0" smtClean="0"/>
              <a:t>Changes in Not Satisfactorily Restocked (NSR) Crown Land </a:t>
            </a:r>
            <a:r>
              <a:rPr lang="en-US" sz="1800" dirty="0" smtClean="0"/>
              <a:t>(2001-2011)</a:t>
            </a:r>
            <a:endParaRPr lang="en-CA" sz="3200"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10A5548-DC89-4988-8787-E2A72C1F8608}" type="slidenum">
              <a:rPr lang="en-CA" smtClean="0"/>
              <a:pPr/>
              <a:t>19</a:t>
            </a:fld>
            <a:endParaRPr lang="en-CA" dirty="0"/>
          </a:p>
        </p:txBody>
      </p:sp>
      <p:graphicFrame>
        <p:nvGraphicFramePr>
          <p:cNvPr id="11" name="Chart 10"/>
          <p:cNvGraphicFramePr>
            <a:graphicFrameLocks/>
          </p:cNvGraphicFramePr>
          <p:nvPr>
            <p:extLst>
              <p:ext uri="{D42A27DB-BD31-4B8C-83A1-F6EECF244321}">
                <p14:modId xmlns:p14="http://schemas.microsoft.com/office/powerpoint/2010/main" val="2301342148"/>
              </p:ext>
            </p:extLst>
          </p:nvPr>
        </p:nvGraphicFramePr>
        <p:xfrm>
          <a:off x="28600" y="2060848"/>
          <a:ext cx="4536504" cy="41044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p:cNvGraphicFramePr>
            <a:graphicFrameLocks/>
          </p:cNvGraphicFramePr>
          <p:nvPr>
            <p:extLst>
              <p:ext uri="{D42A27DB-BD31-4B8C-83A1-F6EECF244321}">
                <p14:modId xmlns:p14="http://schemas.microsoft.com/office/powerpoint/2010/main" val="3022057929"/>
              </p:ext>
            </p:extLst>
          </p:nvPr>
        </p:nvGraphicFramePr>
        <p:xfrm>
          <a:off x="4572000" y="2060848"/>
          <a:ext cx="4572000" cy="41044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029080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sz="half" idx="2"/>
            <p:extLst>
              <p:ext uri="{D42A27DB-BD31-4B8C-83A1-F6EECF244321}">
                <p14:modId xmlns:p14="http://schemas.microsoft.com/office/powerpoint/2010/main" val="1330963143"/>
              </p:ext>
            </p:extLst>
          </p:nvPr>
        </p:nvGraphicFramePr>
        <p:xfrm>
          <a:off x="0" y="1405116"/>
          <a:ext cx="9144000" cy="4727824"/>
        </p:xfrm>
        <a:graphic>
          <a:graphicData uri="http://schemas.openxmlformats.org/drawingml/2006/table">
            <a:tbl>
              <a:tblPr firstRow="1" bandRow="1">
                <a:tableStyleId>{5C22544A-7EE6-4342-B048-85BDC9FD1C3A}</a:tableStyleId>
              </a:tblPr>
              <a:tblGrid>
                <a:gridCol w="1619672"/>
                <a:gridCol w="1728192"/>
                <a:gridCol w="1728192"/>
                <a:gridCol w="2239144"/>
                <a:gridCol w="1828800"/>
              </a:tblGrid>
              <a:tr h="631135">
                <a:tc>
                  <a:txBody>
                    <a:bodyPr/>
                    <a:lstStyle/>
                    <a:p>
                      <a:pPr algn="ctr"/>
                      <a:r>
                        <a:rPr lang="en-US" dirty="0" smtClean="0"/>
                        <a:t>Investment Category</a:t>
                      </a:r>
                      <a:endParaRPr lang="en-CA" dirty="0"/>
                    </a:p>
                  </a:txBody>
                  <a:tcPr/>
                </a:tc>
                <a:tc>
                  <a:txBody>
                    <a:bodyPr/>
                    <a:lstStyle/>
                    <a:p>
                      <a:pPr algn="ctr"/>
                      <a:r>
                        <a:rPr lang="en-US" dirty="0" smtClean="0"/>
                        <a:t>Sub-Category</a:t>
                      </a:r>
                      <a:endParaRPr lang="en-CA" dirty="0"/>
                    </a:p>
                  </a:txBody>
                  <a:tcPr marT="144000"/>
                </a:tc>
                <a:tc>
                  <a:txBody>
                    <a:bodyPr/>
                    <a:lstStyle/>
                    <a:p>
                      <a:pPr algn="ctr"/>
                      <a:r>
                        <a:rPr lang="en-US" dirty="0" smtClean="0"/>
                        <a:t>2011/12 ($M)</a:t>
                      </a:r>
                      <a:endParaRPr lang="en-CA" dirty="0"/>
                    </a:p>
                  </a:txBody>
                  <a:tcPr marT="144000"/>
                </a:tc>
                <a:tc>
                  <a:txBody>
                    <a:bodyPr/>
                    <a:lstStyle/>
                    <a:p>
                      <a:pPr algn="ctr"/>
                      <a:r>
                        <a:rPr lang="en-US" dirty="0" smtClean="0"/>
                        <a:t>Output</a:t>
                      </a:r>
                      <a:endParaRPr lang="en-CA" dirty="0"/>
                    </a:p>
                  </a:txBody>
                  <a:tcPr marT="144000"/>
                </a:tc>
                <a:tc>
                  <a:txBody>
                    <a:bodyPr/>
                    <a:lstStyle/>
                    <a:p>
                      <a:pPr algn="ctr"/>
                      <a:r>
                        <a:rPr lang="en-US" dirty="0" smtClean="0"/>
                        <a:t>Target</a:t>
                      </a:r>
                      <a:endParaRPr lang="en-CA" dirty="0"/>
                    </a:p>
                  </a:txBody>
                  <a:tcPr marT="144000"/>
                </a:tc>
              </a:tr>
              <a:tr h="1435984">
                <a:tc rowSpan="2">
                  <a:txBody>
                    <a:bodyPr/>
                    <a:lstStyle/>
                    <a:p>
                      <a:pPr algn="ctr"/>
                      <a:r>
                        <a:rPr lang="en-US" b="1" dirty="0" smtClean="0"/>
                        <a:t>Forests For Tomorrow</a:t>
                      </a:r>
                      <a:endParaRPr lang="en-CA" b="1" dirty="0"/>
                    </a:p>
                  </a:txBody>
                  <a:tcPr marT="1188000"/>
                </a:tc>
                <a:tc>
                  <a:txBody>
                    <a:bodyPr/>
                    <a:lstStyle/>
                    <a:p>
                      <a:pPr algn="ctr"/>
                      <a:r>
                        <a:rPr lang="en-US" dirty="0" smtClean="0"/>
                        <a:t>Current Reforestation</a:t>
                      </a:r>
                      <a:endParaRPr lang="en-CA" dirty="0"/>
                    </a:p>
                  </a:txBody>
                  <a:tcPr marT="252000"/>
                </a:tc>
                <a:tc>
                  <a:txBody>
                    <a:bodyPr/>
                    <a:lstStyle/>
                    <a:p>
                      <a:pPr algn="ctr"/>
                      <a:r>
                        <a:rPr lang="en-US" dirty="0" smtClean="0"/>
                        <a:t>34.515</a:t>
                      </a:r>
                      <a:endParaRPr lang="en-CA" dirty="0"/>
                    </a:p>
                  </a:txBody>
                  <a:tcPr marT="2520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40,000 ha NSR reduction, 14 M seedlings planted</a:t>
                      </a:r>
                      <a:endParaRPr lang="en-CA" dirty="0" smtClean="0"/>
                    </a:p>
                    <a:p>
                      <a:pPr algn="ctr"/>
                      <a:endParaRPr lang="en-CA" dirty="0"/>
                    </a:p>
                  </a:txBody>
                  <a:tcPr marT="252000"/>
                </a:tc>
                <a:tc>
                  <a:txBody>
                    <a:bodyPr/>
                    <a:lstStyle/>
                    <a:p>
                      <a:pPr algn="ctr"/>
                      <a:r>
                        <a:rPr lang="en-US" dirty="0" smtClean="0"/>
                        <a:t>2.6 M</a:t>
                      </a:r>
                      <a:r>
                        <a:rPr lang="en-US" baseline="0" dirty="0" smtClean="0"/>
                        <a:t> tonnes CO</a:t>
                      </a:r>
                      <a:r>
                        <a:rPr lang="en-US" baseline="-25000" dirty="0" smtClean="0"/>
                        <a:t>2</a:t>
                      </a:r>
                      <a:r>
                        <a:rPr lang="en-US" baseline="0" dirty="0" smtClean="0"/>
                        <a:t>, 2.7 M m</a:t>
                      </a:r>
                      <a:r>
                        <a:rPr lang="en-US" baseline="30000" dirty="0" smtClean="0"/>
                        <a:t>3</a:t>
                      </a:r>
                      <a:r>
                        <a:rPr lang="en-US" baseline="0" dirty="0" smtClean="0"/>
                        <a:t> timber, $303 M GDP</a:t>
                      </a:r>
                    </a:p>
                  </a:txBody>
                  <a:tcPr/>
                </a:tc>
              </a:tr>
              <a:tr h="1435984">
                <a:tc vMerge="1">
                  <a:txBody>
                    <a:bodyPr/>
                    <a:lstStyle/>
                    <a:p>
                      <a:endParaRPr lang="en-CA" dirty="0"/>
                    </a:p>
                  </a:txBody>
                  <a:tcPr/>
                </a:tc>
                <a:tc>
                  <a:txBody>
                    <a:bodyPr/>
                    <a:lstStyle/>
                    <a:p>
                      <a:pPr algn="ctr"/>
                      <a:r>
                        <a:rPr lang="en-US" dirty="0" smtClean="0"/>
                        <a:t>Timber Supply Mitigation</a:t>
                      </a:r>
                      <a:endParaRPr lang="en-CA" dirty="0"/>
                    </a:p>
                  </a:txBody>
                  <a:tcPr marT="252000"/>
                </a:tc>
                <a:tc>
                  <a:txBody>
                    <a:bodyPr/>
                    <a:lstStyle/>
                    <a:p>
                      <a:pPr algn="ctr"/>
                      <a:r>
                        <a:rPr lang="en-US" dirty="0" smtClean="0"/>
                        <a:t>11.85</a:t>
                      </a:r>
                      <a:endParaRPr lang="en-CA" dirty="0"/>
                    </a:p>
                  </a:txBody>
                  <a:tcPr marT="252000"/>
                </a:tc>
                <a:tc>
                  <a:txBody>
                    <a:bodyPr/>
                    <a:lstStyle/>
                    <a:p>
                      <a:pPr algn="ctr"/>
                      <a:r>
                        <a:rPr lang="en-US" dirty="0" smtClean="0"/>
                        <a:t>24,000 ha fertilization,</a:t>
                      </a:r>
                      <a:r>
                        <a:rPr lang="en-US" baseline="0" dirty="0" smtClean="0"/>
                        <a:t> 1,200 ha spaced</a:t>
                      </a:r>
                      <a:endParaRPr lang="en-CA" dirty="0"/>
                    </a:p>
                  </a:txBody>
                  <a:tcPr marT="2520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0.5 M</a:t>
                      </a:r>
                      <a:r>
                        <a:rPr lang="en-US" baseline="0" dirty="0" smtClean="0"/>
                        <a:t> tonnes CO</a:t>
                      </a:r>
                      <a:r>
                        <a:rPr lang="en-US" baseline="-25000" dirty="0" smtClean="0"/>
                        <a:t>2</a:t>
                      </a:r>
                      <a:r>
                        <a:rPr lang="en-US" baseline="0" dirty="0" smtClean="0"/>
                        <a:t>, 0.5 M m</a:t>
                      </a:r>
                      <a:r>
                        <a:rPr lang="en-US" baseline="30000" dirty="0" smtClean="0"/>
                        <a:t>3</a:t>
                      </a:r>
                      <a:r>
                        <a:rPr lang="en-US" baseline="0" dirty="0" smtClean="0"/>
                        <a:t> timber, $56 M GDP</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baseline="0" dirty="0" smtClean="0"/>
                    </a:p>
                  </a:txBody>
                  <a:tcPr/>
                </a:tc>
              </a:tr>
              <a:tr h="1172109">
                <a:tc>
                  <a:txBody>
                    <a:bodyPr/>
                    <a:lstStyle/>
                    <a:p>
                      <a:pPr algn="ctr"/>
                      <a:r>
                        <a:rPr lang="en-US" b="1" dirty="0" smtClean="0"/>
                        <a:t>Tree Improvement</a:t>
                      </a:r>
                      <a:endParaRPr lang="en-CA" b="1" dirty="0"/>
                    </a:p>
                  </a:txBody>
                  <a:tcPr/>
                </a:tc>
                <a:tc>
                  <a:txBody>
                    <a:bodyPr/>
                    <a:lstStyle/>
                    <a:p>
                      <a:pPr algn="ctr"/>
                      <a:endParaRPr lang="en-CA" dirty="0"/>
                    </a:p>
                  </a:txBody>
                  <a:tcPr marT="252000"/>
                </a:tc>
                <a:tc>
                  <a:txBody>
                    <a:bodyPr/>
                    <a:lstStyle/>
                    <a:p>
                      <a:pPr algn="ctr"/>
                      <a:r>
                        <a:rPr lang="en-US" dirty="0" smtClean="0"/>
                        <a:t>3.5</a:t>
                      </a:r>
                      <a:endParaRPr lang="en-CA" dirty="0"/>
                    </a:p>
                  </a:txBody>
                  <a:tcPr marT="252000"/>
                </a:tc>
                <a:tc>
                  <a:txBody>
                    <a:bodyPr/>
                    <a:lstStyle/>
                    <a:p>
                      <a:pPr algn="ctr"/>
                      <a:r>
                        <a:rPr lang="en-US" dirty="0" smtClean="0"/>
                        <a:t>108,000 ha reforested with select</a:t>
                      </a:r>
                      <a:r>
                        <a:rPr lang="en-US" baseline="0" dirty="0" smtClean="0"/>
                        <a:t> seed</a:t>
                      </a:r>
                      <a:endParaRPr lang="en-CA" dirty="0"/>
                    </a:p>
                  </a:txBody>
                  <a:tcPr marT="2520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3.7 M</a:t>
                      </a:r>
                      <a:r>
                        <a:rPr lang="en-US" baseline="0" dirty="0" smtClean="0"/>
                        <a:t> tonnes CO</a:t>
                      </a:r>
                      <a:r>
                        <a:rPr lang="en-US" baseline="-25000" dirty="0" smtClean="0"/>
                        <a:t>2</a:t>
                      </a:r>
                      <a:r>
                        <a:rPr lang="en-US" baseline="0" dirty="0" smtClean="0"/>
                        <a:t>, 3.65 M m</a:t>
                      </a:r>
                      <a:r>
                        <a:rPr lang="en-US" baseline="30000" dirty="0" smtClean="0"/>
                        <a:t>3</a:t>
                      </a:r>
                      <a:r>
                        <a:rPr lang="en-US" baseline="0" dirty="0" smtClean="0"/>
                        <a:t> timber, $435 M GDP</a:t>
                      </a:r>
                    </a:p>
                  </a:txBody>
                  <a:tcPr/>
                </a:tc>
              </a:tr>
            </a:tbl>
          </a:graphicData>
        </a:graphic>
      </p:graphicFrame>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20</a:t>
            </a:fld>
            <a:endParaRPr lang="en-CA"/>
          </a:p>
        </p:txBody>
      </p:sp>
    </p:spTree>
    <p:extLst>
      <p:ext uri="{BB962C8B-B14F-4D97-AF65-F5344CB8AC3E}">
        <p14:creationId xmlns:p14="http://schemas.microsoft.com/office/powerpoint/2010/main" val="126944919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10A5548-DC89-4988-8787-E2A72C1F8608}" type="slidenum">
              <a:rPr lang="en-CA" smtClean="0"/>
              <a:pPr/>
              <a:t>21</a:t>
            </a:fld>
            <a:endParaRPr lang="en-CA"/>
          </a:p>
        </p:txBody>
      </p:sp>
      <p:sp>
        <p:nvSpPr>
          <p:cNvPr id="10" name="Content Placeholder 5"/>
          <p:cNvSpPr txBox="1">
            <a:spLocks/>
          </p:cNvSpPr>
          <p:nvPr/>
        </p:nvSpPr>
        <p:spPr bwMode="auto">
          <a:xfrm>
            <a:off x="539553" y="1772817"/>
            <a:ext cx="8147248" cy="435334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003062"/>
                </a:solidFill>
                <a:effectLst/>
                <a:uLnTx/>
                <a:uFillTx/>
                <a:latin typeface="+mn-lt"/>
                <a:ea typeface="+mn-ea"/>
                <a:cs typeface="+mn-cs"/>
              </a:rPr>
              <a:t>What are we getting from what we are investing:</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2000" b="0" i="0" u="none" strike="noStrike" kern="0" cap="none" spc="0" normalizeH="0" baseline="0" noProof="0" dirty="0" smtClean="0">
                <a:ln>
                  <a:noFill/>
                </a:ln>
                <a:solidFill>
                  <a:srgbClr val="003062"/>
                </a:solidFill>
                <a:effectLst/>
                <a:uLnTx/>
                <a:uFillTx/>
                <a:latin typeface="+mn-lt"/>
                <a:cs typeface="+mn-cs"/>
              </a:rPr>
              <a:t>Performance Measures = Silviculture Activities will produce (in 65 years):</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rgbClr val="003062"/>
                </a:solidFill>
                <a:effectLst/>
                <a:uLnTx/>
                <a:uFillTx/>
                <a:latin typeface="+mn-lt"/>
                <a:cs typeface="+mn-cs"/>
              </a:rPr>
              <a:t> ~ 7.6 M m</a:t>
            </a:r>
            <a:r>
              <a:rPr kumimoji="0" lang="en-US" sz="1800" b="0" i="0" u="none" strike="noStrike" kern="0" cap="none" spc="0" normalizeH="0" baseline="30000" noProof="0" dirty="0" smtClean="0">
                <a:ln>
                  <a:noFill/>
                </a:ln>
                <a:solidFill>
                  <a:srgbClr val="003062"/>
                </a:solidFill>
                <a:effectLst/>
                <a:uLnTx/>
                <a:uFillTx/>
                <a:latin typeface="+mn-lt"/>
                <a:cs typeface="+mn-cs"/>
              </a:rPr>
              <a:t>3 </a:t>
            </a:r>
            <a:r>
              <a:rPr kumimoji="0" lang="en-US" sz="1800" b="0" i="0" u="none" strike="noStrike" kern="0" cap="none" spc="0" normalizeH="0" baseline="0" noProof="0" dirty="0" smtClean="0">
                <a:ln>
                  <a:noFill/>
                </a:ln>
                <a:solidFill>
                  <a:srgbClr val="003062"/>
                </a:solidFill>
                <a:effectLst/>
                <a:uLnTx/>
                <a:uFillTx/>
                <a:latin typeface="+mn-lt"/>
                <a:cs typeface="+mn-cs"/>
              </a:rPr>
              <a:t>of wood</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rgbClr val="003062"/>
                </a:solidFill>
                <a:effectLst/>
                <a:uLnTx/>
                <a:uFillTx/>
                <a:latin typeface="+mn-lt"/>
                <a:cs typeface="+mn-cs"/>
              </a:rPr>
              <a:t>~ 7.6 M </a:t>
            </a:r>
            <a:r>
              <a:rPr kumimoji="0" lang="en-US" sz="1800" b="0" i="0" u="none" strike="noStrike" kern="0" cap="none" spc="0" normalizeH="0" baseline="0" noProof="0" dirty="0" err="1" smtClean="0">
                <a:ln>
                  <a:noFill/>
                </a:ln>
                <a:solidFill>
                  <a:srgbClr val="003062"/>
                </a:solidFill>
                <a:effectLst/>
                <a:uLnTx/>
                <a:uFillTx/>
                <a:latin typeface="+mn-lt"/>
                <a:cs typeface="+mn-cs"/>
              </a:rPr>
              <a:t>Tonnes</a:t>
            </a:r>
            <a:r>
              <a:rPr kumimoji="0" lang="en-US" sz="1800" b="0" i="0" u="none" strike="noStrike" kern="0" cap="none" spc="0" normalizeH="0" baseline="0" noProof="0" dirty="0" smtClean="0">
                <a:ln>
                  <a:noFill/>
                </a:ln>
                <a:solidFill>
                  <a:srgbClr val="003062"/>
                </a:solidFill>
                <a:effectLst/>
                <a:uLnTx/>
                <a:uFillTx/>
                <a:latin typeface="+mn-lt"/>
                <a:cs typeface="+mn-cs"/>
              </a:rPr>
              <a:t> of CO</a:t>
            </a:r>
            <a:r>
              <a:rPr kumimoji="0" lang="en-US" sz="1800" b="0" i="0" u="none" strike="noStrike" kern="0" cap="none" spc="0" normalizeH="0" baseline="-25000" noProof="0" dirty="0" smtClean="0">
                <a:ln>
                  <a:noFill/>
                </a:ln>
                <a:solidFill>
                  <a:srgbClr val="003062"/>
                </a:solidFill>
                <a:effectLst/>
                <a:uLnTx/>
                <a:uFillTx/>
                <a:latin typeface="+mn-lt"/>
                <a:cs typeface="+mn-cs"/>
              </a:rPr>
              <a:t>2</a:t>
            </a:r>
            <a:r>
              <a:rPr kumimoji="0" lang="en-US" sz="1800" b="0" i="0" u="none" strike="noStrike" kern="0" cap="none" spc="0" normalizeH="0" baseline="0" noProof="0" dirty="0" smtClean="0">
                <a:ln>
                  <a:noFill/>
                </a:ln>
                <a:solidFill>
                  <a:srgbClr val="003062"/>
                </a:solidFill>
                <a:effectLst/>
                <a:uLnTx/>
                <a:uFillTx/>
                <a:latin typeface="+mn-lt"/>
                <a:cs typeface="+mn-cs"/>
              </a:rPr>
              <a:t>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rgbClr val="003062"/>
                </a:solidFill>
                <a:effectLst/>
                <a:uLnTx/>
                <a:uFillTx/>
                <a:latin typeface="+mn-lt"/>
                <a:cs typeface="+mn-cs"/>
              </a:rPr>
              <a:t>~ $877 M GDP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rgbClr val="003062"/>
                </a:solidFill>
                <a:effectLst/>
                <a:uLnTx/>
                <a:uFillTx/>
                <a:latin typeface="+mn-lt"/>
                <a:cs typeface="+mn-cs"/>
              </a:rPr>
              <a:t>674 short term FTEs and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rgbClr val="003062"/>
                </a:solidFill>
                <a:effectLst/>
                <a:uLnTx/>
                <a:uFillTx/>
                <a:latin typeface="+mn-lt"/>
                <a:cs typeface="+mn-cs"/>
              </a:rPr>
              <a:t>direct long-term employment of 19,000.</a:t>
            </a:r>
          </a:p>
          <a:p>
            <a:pPr marL="914400" marR="0" lvl="2" indent="0" algn="l" defTabSz="914400" rtl="0" eaLnBrk="1" fontAlgn="base" latinLnBrk="0" hangingPunct="1">
              <a:lnSpc>
                <a:spcPct val="100000"/>
              </a:lnSpc>
              <a:spcBef>
                <a:spcPct val="20000"/>
              </a:spcBef>
              <a:spcAft>
                <a:spcPct val="0"/>
              </a:spcAft>
              <a:buClrTx/>
              <a:buSzTx/>
              <a:buFontTx/>
              <a:buNone/>
              <a:tabLst/>
              <a:defRPr/>
            </a:pPr>
            <a:endParaRPr kumimoji="0" lang="en-CA" sz="1800" b="0" i="0" u="none" strike="noStrike" kern="0" cap="none" spc="0" normalizeH="0" baseline="0" noProof="0" dirty="0">
              <a:ln>
                <a:noFill/>
              </a:ln>
              <a:solidFill>
                <a:srgbClr val="003062"/>
              </a:solidFill>
              <a:effectLst/>
              <a:uLnTx/>
              <a:uFillTx/>
              <a:latin typeface="+mn-lt"/>
              <a:cs typeface="+mn-cs"/>
            </a:endParaRPr>
          </a:p>
        </p:txBody>
      </p:sp>
    </p:spTree>
    <p:extLst>
      <p:ext uri="{BB962C8B-B14F-4D97-AF65-F5344CB8AC3E}">
        <p14:creationId xmlns:p14="http://schemas.microsoft.com/office/powerpoint/2010/main" val="415575018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a:xfrm>
            <a:off x="457200" y="1535113"/>
            <a:ext cx="8363272" cy="639762"/>
          </a:xfrm>
        </p:spPr>
        <p:txBody>
          <a:bodyPr/>
          <a:lstStyle/>
          <a:p>
            <a:r>
              <a:rPr lang="en-US" dirty="0" smtClean="0"/>
              <a:t>New Directions: Deputy Minister direction, CIO role</a:t>
            </a:r>
            <a:endParaRPr lang="en-CA" dirty="0"/>
          </a:p>
        </p:txBody>
      </p:sp>
      <p:sp>
        <p:nvSpPr>
          <p:cNvPr id="4" name="Content Placeholder 3"/>
          <p:cNvSpPr>
            <a:spLocks noGrp="1"/>
          </p:cNvSpPr>
          <p:nvPr>
            <p:ph sz="half" idx="2"/>
          </p:nvPr>
        </p:nvSpPr>
        <p:spPr>
          <a:xfrm>
            <a:off x="457200" y="2174875"/>
            <a:ext cx="8291264" cy="3951288"/>
          </a:xfrm>
        </p:spPr>
        <p:txBody>
          <a:bodyPr/>
          <a:lstStyle/>
          <a:p>
            <a:r>
              <a:rPr lang="en-CA" dirty="0" smtClean="0"/>
              <a:t>In 2011, following the creation of MFLNRO, the LBIS was evaluated to consider:</a:t>
            </a:r>
          </a:p>
          <a:p>
            <a:pPr lvl="1"/>
            <a:r>
              <a:rPr lang="en-CA" sz="2400" dirty="0" smtClean="0"/>
              <a:t>How the strategy’s scope and suite of activities for 2012/13 and beyond could reflect government’s priorities for the broader natural resource sector; and,</a:t>
            </a:r>
          </a:p>
          <a:p>
            <a:pPr lvl="1"/>
            <a:r>
              <a:rPr lang="en-CA" sz="2400" dirty="0" smtClean="0"/>
              <a:t>How it could contribute to the achievement of the ministry’s vision of “environmental sustainability and economic prosperity ”.</a:t>
            </a:r>
            <a:endParaRPr lang="en-CA" sz="2400"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10A5548-DC89-4988-8787-E2A72C1F8608}" type="slidenum">
              <a:rPr lang="en-CA" smtClean="0"/>
              <a:pPr/>
              <a:t>22</a:t>
            </a:fld>
            <a:endParaRPr lang="en-CA"/>
          </a:p>
        </p:txBody>
      </p:sp>
    </p:spTree>
    <p:extLst>
      <p:ext uri="{BB962C8B-B14F-4D97-AF65-F5344CB8AC3E}">
        <p14:creationId xmlns:p14="http://schemas.microsoft.com/office/powerpoint/2010/main" val="35888230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57200" y="1535113"/>
            <a:ext cx="4834880" cy="813767"/>
          </a:xfrm>
        </p:spPr>
        <p:txBody>
          <a:bodyPr/>
          <a:lstStyle/>
          <a:p>
            <a:r>
              <a:rPr lang="en-US" dirty="0" smtClean="0"/>
              <a:t>Purpose of the program</a:t>
            </a:r>
            <a:endParaRPr lang="en-CA" dirty="0"/>
          </a:p>
        </p:txBody>
      </p:sp>
      <p:sp>
        <p:nvSpPr>
          <p:cNvPr id="9" name="Content Placeholder 8"/>
          <p:cNvSpPr>
            <a:spLocks noGrp="1"/>
          </p:cNvSpPr>
          <p:nvPr>
            <p:ph sz="quarter" idx="4"/>
          </p:nvPr>
        </p:nvSpPr>
        <p:spPr>
          <a:xfrm>
            <a:off x="539553" y="2636911"/>
            <a:ext cx="4608511" cy="3489251"/>
          </a:xfrm>
        </p:spPr>
        <p:txBody>
          <a:bodyPr/>
          <a:lstStyle/>
          <a:p>
            <a:r>
              <a:rPr lang="en-US" dirty="0" smtClean="0"/>
              <a:t>Impacted Areas:</a:t>
            </a:r>
          </a:p>
          <a:p>
            <a:pPr lvl="1"/>
            <a:r>
              <a:rPr lang="en-US" dirty="0" smtClean="0"/>
              <a:t>Timber Supply (long term)</a:t>
            </a:r>
          </a:p>
          <a:p>
            <a:pPr lvl="1"/>
            <a:r>
              <a:rPr lang="en-US" dirty="0" smtClean="0"/>
              <a:t>Midterm mitigation</a:t>
            </a:r>
          </a:p>
          <a:p>
            <a:pPr lvl="1"/>
            <a:r>
              <a:rPr lang="en-US" dirty="0" smtClean="0"/>
              <a:t>Social benefit impacts where it makes technical sense</a:t>
            </a:r>
            <a:endParaRPr lang="en-CA" dirty="0"/>
          </a:p>
        </p:txBody>
      </p:sp>
      <p:sp>
        <p:nvSpPr>
          <p:cNvPr id="2" name="Date Placeholder 1"/>
          <p:cNvSpPr>
            <a:spLocks noGrp="1"/>
          </p:cNvSpPr>
          <p:nvPr>
            <p:ph type="dt" sz="half" idx="10"/>
          </p:nvPr>
        </p:nvSpPr>
        <p:spPr/>
        <p:txBody>
          <a:bodyPr/>
          <a:lstStyle/>
          <a:p>
            <a:r>
              <a:rPr lang="en-US" smtClean="0"/>
              <a:t>Richmond: 9/28/2011</a:t>
            </a:r>
            <a:endParaRPr lang="en-CA"/>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16BCA2F2-D0E2-41D3-86FB-216D8F2C80C4}" type="slidenum">
              <a:rPr lang="en-CA" smtClean="0"/>
              <a:pPr/>
              <a:t>23</a:t>
            </a:fld>
            <a:endParaRPr lang="en-CA"/>
          </a:p>
        </p:txBody>
      </p:sp>
    </p:spTree>
    <p:extLst>
      <p:ext uri="{BB962C8B-B14F-4D97-AF65-F5344CB8AC3E}">
        <p14:creationId xmlns:p14="http://schemas.microsoft.com/office/powerpoint/2010/main" val="2083366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a:xfrm>
            <a:off x="457200" y="1535113"/>
            <a:ext cx="8219256" cy="639762"/>
          </a:xfrm>
        </p:spPr>
        <p:txBody>
          <a:bodyPr/>
          <a:lstStyle/>
          <a:p>
            <a:r>
              <a:rPr lang="en-US" dirty="0" smtClean="0"/>
              <a:t>Annual Process/Timelines</a:t>
            </a:r>
            <a:endParaRPr lang="en-CA" dirty="0"/>
          </a:p>
        </p:txBody>
      </p:sp>
      <p:sp>
        <p:nvSpPr>
          <p:cNvPr id="4" name="Content Placeholder 3"/>
          <p:cNvSpPr>
            <a:spLocks noGrp="1"/>
          </p:cNvSpPr>
          <p:nvPr>
            <p:ph sz="half" idx="2"/>
          </p:nvPr>
        </p:nvSpPr>
        <p:spPr>
          <a:xfrm>
            <a:off x="457200" y="2174875"/>
            <a:ext cx="8003232" cy="3951288"/>
          </a:xfrm>
        </p:spPr>
        <p:txBody>
          <a:bodyPr/>
          <a:lstStyle/>
          <a:p>
            <a:r>
              <a:rPr lang="en-CA" dirty="0" smtClean="0"/>
              <a:t>Continual process of planning and evaluation</a:t>
            </a:r>
          </a:p>
          <a:p>
            <a:r>
              <a:rPr lang="en-CA" dirty="0" smtClean="0"/>
              <a:t>Targeting Nov 1 beginning of budget period</a:t>
            </a:r>
          </a:p>
          <a:p>
            <a:r>
              <a:rPr lang="en-CA" dirty="0" smtClean="0"/>
              <a:t>Winter months (Jan to march) finalize upcoming field season operational plan</a:t>
            </a:r>
          </a:p>
          <a:p>
            <a:r>
              <a:rPr lang="en-CA" dirty="0" smtClean="0"/>
              <a:t>Spring – summer  planning for following year – collect information </a:t>
            </a:r>
          </a:p>
          <a:p>
            <a:r>
              <a:rPr lang="en-CA" dirty="0" smtClean="0"/>
              <a:t>Early fall (</a:t>
            </a:r>
            <a:r>
              <a:rPr lang="en-CA" dirty="0" err="1" smtClean="0"/>
              <a:t>sept</a:t>
            </a:r>
            <a:r>
              <a:rPr lang="en-CA" dirty="0" smtClean="0"/>
              <a:t>) produce draft annual and revised 5-year plan</a:t>
            </a:r>
            <a:endParaRPr lang="en-CA" dirty="0" smtClean="0">
              <a:hlinkClick r:id="rId2"/>
            </a:endParaRPr>
          </a:p>
          <a:p>
            <a:r>
              <a:rPr lang="en-CA" dirty="0" smtClean="0">
                <a:hlinkClick r:id="rId2"/>
              </a:rPr>
              <a:t>http://lbis.forestpracticesbranch.com/LBIS/node/246</a:t>
            </a:r>
            <a:r>
              <a:rPr lang="en-CA" dirty="0" smtClean="0"/>
              <a:t> </a:t>
            </a:r>
            <a:endParaRPr lang="en-CA" dirty="0"/>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10A5548-DC89-4988-8787-E2A72C1F8608}" type="slidenum">
              <a:rPr lang="en-CA" smtClean="0"/>
              <a:pPr/>
              <a:t>24</a:t>
            </a:fld>
            <a:endParaRPr lang="en-CA"/>
          </a:p>
        </p:txBody>
      </p:sp>
    </p:spTree>
    <p:extLst>
      <p:ext uri="{BB962C8B-B14F-4D97-AF65-F5344CB8AC3E}">
        <p14:creationId xmlns:p14="http://schemas.microsoft.com/office/powerpoint/2010/main" val="279528250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p:txBody>
          <a:bodyPr/>
          <a:lstStyle/>
          <a:p>
            <a:r>
              <a:rPr lang="en-US" dirty="0" smtClean="0"/>
              <a:t>Invitation for input</a:t>
            </a:r>
            <a:endParaRPr lang="en-CA" dirty="0"/>
          </a:p>
        </p:txBody>
      </p:sp>
      <p:sp>
        <p:nvSpPr>
          <p:cNvPr id="4" name="Content Placeholder 3"/>
          <p:cNvSpPr>
            <a:spLocks noGrp="1"/>
          </p:cNvSpPr>
          <p:nvPr>
            <p:ph sz="half" idx="2"/>
          </p:nvPr>
        </p:nvSpPr>
        <p:spPr/>
        <p:txBody>
          <a:bodyPr/>
          <a:lstStyle/>
          <a:p>
            <a:endParaRPr lang="en-CA"/>
          </a:p>
        </p:txBody>
      </p:sp>
      <p:sp>
        <p:nvSpPr>
          <p:cNvPr id="6" name="Content Placeholder 5"/>
          <p:cNvSpPr>
            <a:spLocks noGrp="1"/>
          </p:cNvSpPr>
          <p:nvPr>
            <p:ph sz="quarter" idx="4"/>
          </p:nvPr>
        </p:nvSpPr>
        <p:spPr/>
        <p:txBody>
          <a:bodyPr/>
          <a:lstStyle/>
          <a:p>
            <a:endParaRPr lang="en-CA"/>
          </a:p>
        </p:txBody>
      </p:sp>
      <p:sp>
        <p:nvSpPr>
          <p:cNvPr id="7" name="Date Placeholder 6"/>
          <p:cNvSpPr>
            <a:spLocks noGrp="1"/>
          </p:cNvSpPr>
          <p:nvPr>
            <p:ph type="dt" sz="half" idx="10"/>
          </p:nvPr>
        </p:nvSpPr>
        <p:spPr/>
        <p:txBody>
          <a:bodyPr/>
          <a:lstStyle/>
          <a:p>
            <a:r>
              <a:rPr lang="en-US" smtClean="0"/>
              <a:t>Richmond: 9/28/2011</a:t>
            </a:r>
            <a:endParaRPr lang="en-CA"/>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10A5548-DC89-4988-8787-E2A72C1F8608}" type="slidenum">
              <a:rPr lang="en-CA" smtClean="0"/>
              <a:pPr/>
              <a:t>25</a:t>
            </a:fld>
            <a:endParaRPr lang="en-CA"/>
          </a:p>
        </p:txBody>
      </p:sp>
    </p:spTree>
    <p:extLst>
      <p:ext uri="{BB962C8B-B14F-4D97-AF65-F5344CB8AC3E}">
        <p14:creationId xmlns:p14="http://schemas.microsoft.com/office/powerpoint/2010/main" val="320575650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SharedServices_PowerPoint_BCmap"/>
          <p:cNvPicPr>
            <a:picLocks noChangeAspect="1" noChangeArrowheads="1"/>
          </p:cNvPicPr>
          <p:nvPr/>
        </p:nvPicPr>
        <p:blipFill>
          <a:blip r:embed="rId2" cstate="print"/>
          <a:srcRect/>
          <a:stretch>
            <a:fillRect/>
          </a:stretch>
        </p:blipFill>
        <p:spPr bwMode="auto">
          <a:xfrm>
            <a:off x="1981200" y="1844824"/>
            <a:ext cx="5181600" cy="4410075"/>
          </a:xfrm>
          <a:prstGeom prst="rect">
            <a:avLst/>
          </a:prstGeom>
          <a:noFill/>
        </p:spPr>
      </p:pic>
      <p:sp>
        <p:nvSpPr>
          <p:cNvPr id="3" name="Date Placeholder 2"/>
          <p:cNvSpPr>
            <a:spLocks noGrp="1"/>
          </p:cNvSpPr>
          <p:nvPr>
            <p:ph type="dt" sz="half" idx="10"/>
          </p:nvPr>
        </p:nvSpPr>
        <p:spPr/>
        <p:txBody>
          <a:bodyPr/>
          <a:lstStyle/>
          <a:p>
            <a:r>
              <a:rPr lang="en-US" smtClean="0"/>
              <a:t>Richmond: 9/28/2011</a:t>
            </a:r>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6BCA2F2-D0E2-41D3-86FB-216D8F2C80C4}" type="slidenum">
              <a:rPr lang="en-CA" smtClean="0"/>
              <a:pPr/>
              <a:t>26</a:t>
            </a:fld>
            <a:endParaRPr lang="en-CA"/>
          </a:p>
        </p:txBody>
      </p:sp>
    </p:spTree>
    <p:extLst>
      <p:ext uri="{BB962C8B-B14F-4D97-AF65-F5344CB8AC3E}">
        <p14:creationId xmlns:p14="http://schemas.microsoft.com/office/powerpoint/2010/main" val="249136243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flnro_powerpoint_3_logo">
  <a:themeElements>
    <a:clrScheme name="Govt PowerPoint Pr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ovt PowerPoint Pres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CA" sz="2400" b="1" i="0" u="none" strike="noStrike" cap="none" normalizeH="0" baseline="0" smtClean="0">
            <a:ln>
              <a:noFill/>
            </a:ln>
            <a:solidFill>
              <a:srgbClr val="003062"/>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CA" sz="2400" b="1" i="0" u="none" strike="noStrike" cap="none" normalizeH="0" baseline="0" smtClean="0">
            <a:ln>
              <a:noFill/>
            </a:ln>
            <a:solidFill>
              <a:srgbClr val="003062"/>
            </a:solidFill>
            <a:effectLst/>
            <a:latin typeface="Arial" charset="0"/>
            <a:cs typeface="Arial" charset="0"/>
          </a:defRPr>
        </a:defPPr>
      </a:lstStyle>
    </a:lnDef>
  </a:objectDefaults>
  <a:extraClrSchemeLst>
    <a:extraClrScheme>
      <a:clrScheme name="Govt PowerPoint Pr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ovt PowerPoint Pre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ovt PowerPoint Pre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ovt PowerPoint Pre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ovt PowerPoint Pre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ovt PowerPoint Pre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ovt PowerPoint Pre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ovt PowerPoint Pre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ovt PowerPoint Pre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ovt PowerPoint Pre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ovt PowerPoint Pre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ovt PowerPoint Pre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flnro_powerpoint_3_logo</Template>
  <TotalTime>341</TotalTime>
  <Words>2000</Words>
  <Application>Microsoft Macintosh PowerPoint</Application>
  <PresentationFormat>On-screen Show (4:3)</PresentationFormat>
  <Paragraphs>256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flnro_powerpoint_3_logo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Francesco</dc:creator>
  <cp:lastModifiedBy>Terje Vold</cp:lastModifiedBy>
  <cp:revision>60</cp:revision>
  <dcterms:created xsi:type="dcterms:W3CDTF">2011-09-07T15:45:59Z</dcterms:created>
  <dcterms:modified xsi:type="dcterms:W3CDTF">2011-10-07T16:23:04Z</dcterms:modified>
</cp:coreProperties>
</file>