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1"/>
  </p:notesMasterIdLst>
  <p:sldIdLst>
    <p:sldId id="259" r:id="rId2"/>
    <p:sldId id="264" r:id="rId3"/>
    <p:sldId id="265" r:id="rId4"/>
    <p:sldId id="267" r:id="rId5"/>
    <p:sldId id="266" r:id="rId6"/>
    <p:sldId id="268" r:id="rId7"/>
    <p:sldId id="277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62" r:id="rId17"/>
    <p:sldId id="263" r:id="rId18"/>
    <p:sldId id="279" r:id="rId19"/>
    <p:sldId id="280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9" autoAdjust="0"/>
    <p:restoredTop sz="94660"/>
  </p:normalViewPr>
  <p:slideViewPr>
    <p:cSldViewPr>
      <p:cViewPr>
        <p:scale>
          <a:sx n="120" d="100"/>
          <a:sy n="120" d="100"/>
        </p:scale>
        <p:origin x="4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8A5571-B719-47DB-9E1A-57BBE670D5A3}" type="datetimeFigureOut">
              <a:rPr lang="en-CA" smtClean="0"/>
              <a:pPr/>
              <a:t>11-10-07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13DE1B0-65A5-4AE0-BE83-D97105475480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458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1587367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2D6EC-F241-415C-A3E7-4F47908D36FC}" type="slidenum">
              <a:rPr lang="en-CA"/>
              <a:pPr/>
              <a:t>‹#›</a:t>
            </a:fld>
            <a:endParaRPr lang="en-CA" dirty="0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2304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5783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70301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3785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283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67534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004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3838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5470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8072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</a:pPr>
            <a:r>
              <a:rPr lang="en-US" dirty="0" smtClean="0">
                <a:solidFill>
                  <a:srgbClr val="003062"/>
                </a:solidFill>
              </a:rPr>
              <a:t>Richmond: 9/28/2011</a:t>
            </a:r>
            <a:endParaRPr lang="en-CA" dirty="0">
              <a:solidFill>
                <a:srgbClr val="003062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 algn="ctr" fontAlgn="base">
              <a:spcAft>
                <a:spcPct val="0"/>
              </a:spcAft>
            </a:pPr>
            <a:endParaRPr lang="en-CA" dirty="0">
              <a:solidFill>
                <a:srgbClr val="003062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</a:pPr>
            <a:fld id="{0955BB49-15D0-4E87-A83B-F5117B35CF11}" type="slidenum">
              <a:rPr lang="en-CA">
                <a:solidFill>
                  <a:srgbClr val="003062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en-CA" dirty="0">
              <a:solidFill>
                <a:srgbClr val="003062"/>
              </a:solidFill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9" name="Picture 8" descr="flnro_pp_banner_962x167_sunrise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15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2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11560" y="2362200"/>
            <a:ext cx="8208912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4800" dirty="0" smtClean="0">
                <a:solidFill>
                  <a:srgbClr val="0A2972"/>
                </a:solidFill>
              </a:rPr>
              <a:t>Section 2</a:t>
            </a:r>
          </a:p>
          <a:p>
            <a:pPr algn="ctr">
              <a:spcBef>
                <a:spcPct val="50000"/>
              </a:spcBef>
            </a:pPr>
            <a:r>
              <a:rPr lang="en-CA" sz="4800" dirty="0" smtClean="0">
                <a:solidFill>
                  <a:srgbClr val="0A2972"/>
                </a:solidFill>
              </a:rPr>
              <a:t>Land Based Investment</a:t>
            </a:r>
          </a:p>
          <a:p>
            <a:pPr algn="ctr">
              <a:spcBef>
                <a:spcPct val="50000"/>
              </a:spcBef>
            </a:pPr>
            <a:endParaRPr lang="en-CA" sz="4400" dirty="0" smtClean="0">
              <a:solidFill>
                <a:srgbClr val="0A2972"/>
              </a:solidFill>
            </a:endParaRPr>
          </a:p>
          <a:p>
            <a:pPr algn="ctr">
              <a:spcBef>
                <a:spcPct val="50000"/>
              </a:spcBef>
            </a:pPr>
            <a:endParaRPr lang="en-CA" sz="2800" dirty="0">
              <a:solidFill>
                <a:srgbClr val="0A2972"/>
              </a:solidFill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772681" y="4941168"/>
            <a:ext cx="45766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 smtClean="0">
                <a:solidFill>
                  <a:srgbClr val="0A2972"/>
                </a:solidFill>
              </a:rPr>
              <a:t>Al Powelson &amp; Kelly Osbourne</a:t>
            </a:r>
            <a:endParaRPr lang="en-CA" b="0" dirty="0">
              <a:solidFill>
                <a:srgbClr val="0A297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A2F2-D0E2-41D3-86FB-216D8F2C80C4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5898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5 Year Plan Summary - Current Reforestation</a:t>
            </a:r>
          </a:p>
          <a:p>
            <a:pPr lvl="1"/>
            <a:r>
              <a:rPr lang="en-CA" dirty="0" smtClean="0"/>
              <a:t>PL 116M Trees, Sow 122M Total </a:t>
            </a:r>
          </a:p>
          <a:p>
            <a:pPr lvl="1"/>
            <a:r>
              <a:rPr lang="en-CA" dirty="0" smtClean="0"/>
              <a:t>BCTS PL 39M and Sow 34M</a:t>
            </a:r>
          </a:p>
          <a:p>
            <a:pPr lvl="1"/>
            <a:r>
              <a:rPr lang="en-CA" dirty="0" smtClean="0"/>
              <a:t>SU 150k ha WF and 126k ha MPB</a:t>
            </a:r>
          </a:p>
          <a:p>
            <a:pPr lvl="1"/>
            <a:r>
              <a:rPr lang="en-CA" dirty="0" smtClean="0"/>
              <a:t>Ramping from $19.2M to $25M operational per year </a:t>
            </a:r>
          </a:p>
          <a:p>
            <a:pPr lvl="1"/>
            <a:r>
              <a:rPr lang="en-CA" dirty="0" smtClean="0"/>
              <a:t>25M trees per year </a:t>
            </a:r>
          </a:p>
          <a:p>
            <a:pPr lvl="1"/>
            <a:r>
              <a:rPr lang="en-CA" dirty="0" smtClean="0"/>
              <a:t>Not including $5M for Sowing per year and $1.5M for Admin and Roads plus HQ Support and other programs </a:t>
            </a:r>
          </a:p>
          <a:p>
            <a:pPr lvl="1"/>
            <a:r>
              <a:rPr lang="en-CA" dirty="0" smtClean="0"/>
              <a:t>Total $150M over 5 years 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12/13 CR 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$26M /  $19.3M operational</a:t>
            </a:r>
          </a:p>
          <a:p>
            <a:r>
              <a:rPr lang="en-CA" dirty="0" smtClean="0"/>
              <a:t>PL 14M trees and Sow 25M </a:t>
            </a:r>
          </a:p>
          <a:p>
            <a:r>
              <a:rPr lang="en-CA" dirty="0" smtClean="0"/>
              <a:t>SU 46,000 MPB </a:t>
            </a:r>
          </a:p>
          <a:p>
            <a:r>
              <a:rPr lang="en-CA" dirty="0" smtClean="0"/>
              <a:t>SU 26,000 WF </a:t>
            </a:r>
          </a:p>
          <a:p>
            <a:r>
              <a:rPr lang="en-CA" dirty="0" smtClean="0"/>
              <a:t>20,000 ha Backlog SU </a:t>
            </a:r>
          </a:p>
          <a:p>
            <a:r>
              <a:rPr lang="en-CA" dirty="0" smtClean="0"/>
              <a:t>SP 7,333 ha ground 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BCTS FFT _ ITSLs</a:t>
            </a:r>
            <a:endParaRPr lang="en-CA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 smtClean="0"/>
              <a:t> $4.4M operational </a:t>
            </a:r>
          </a:p>
          <a:p>
            <a:r>
              <a:rPr lang="en-CA" dirty="0" smtClean="0"/>
              <a:t>PL 6M trees and sow 7.2M</a:t>
            </a:r>
          </a:p>
          <a:p>
            <a:r>
              <a:rPr lang="en-CA" dirty="0" smtClean="0"/>
              <a:t>SP 2800 ha </a:t>
            </a:r>
          </a:p>
          <a:p>
            <a:pPr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6A44-7C73-4AA1-9714-8D5564208567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14/15 CR </a:t>
            </a:r>
            <a:endParaRPr lang="en-CA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$29.5M /  $22.8M operational</a:t>
            </a:r>
          </a:p>
          <a:p>
            <a:r>
              <a:rPr lang="en-CA" dirty="0" smtClean="0"/>
              <a:t>PL 24.7M trees and Sow 26.1M </a:t>
            </a:r>
          </a:p>
          <a:p>
            <a:r>
              <a:rPr lang="en-CA" dirty="0" smtClean="0"/>
              <a:t>SU 26,400 MPB </a:t>
            </a:r>
          </a:p>
          <a:p>
            <a:r>
              <a:rPr lang="en-CA" dirty="0" smtClean="0"/>
              <a:t>SU 25,200 WF </a:t>
            </a:r>
          </a:p>
          <a:p>
            <a:r>
              <a:rPr lang="en-CA" dirty="0" smtClean="0"/>
              <a:t>2,600 ha Backlog SU </a:t>
            </a:r>
          </a:p>
          <a:p>
            <a:r>
              <a:rPr lang="en-CA" dirty="0" smtClean="0"/>
              <a:t>SP 6,257 ha ground 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BCTS FFT _ ITSLs</a:t>
            </a:r>
            <a:endParaRPr lang="en-CA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 smtClean="0"/>
              <a:t>$4.4M operational </a:t>
            </a:r>
          </a:p>
          <a:p>
            <a:r>
              <a:rPr lang="en-CA" dirty="0" smtClean="0"/>
              <a:t>PL 7.6M trees and sow 7.1M</a:t>
            </a:r>
          </a:p>
          <a:p>
            <a:r>
              <a:rPr lang="en-CA" dirty="0" smtClean="0"/>
              <a:t>SP 1500 ha </a:t>
            </a:r>
          </a:p>
          <a:p>
            <a:pPr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06A44-7C73-4AA1-9714-8D5564208567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5 Year Plan Summary –Timber Supply Mitigation </a:t>
            </a:r>
          </a:p>
          <a:p>
            <a:pPr lvl="1"/>
            <a:r>
              <a:rPr lang="en-CA" dirty="0" smtClean="0"/>
              <a:t>Fertilize 166k ha  total </a:t>
            </a:r>
          </a:p>
          <a:p>
            <a:pPr lvl="1"/>
            <a:r>
              <a:rPr lang="en-CA" dirty="0" smtClean="0"/>
              <a:t>Fertilize 2012 -  27,000 to 35,000 ha -  2016</a:t>
            </a:r>
          </a:p>
          <a:p>
            <a:pPr lvl="1"/>
            <a:r>
              <a:rPr lang="en-CA" dirty="0" smtClean="0"/>
              <a:t>Space 43,000 ha per year </a:t>
            </a:r>
          </a:p>
          <a:p>
            <a:pPr lvl="1"/>
            <a:r>
              <a:rPr lang="en-CA" dirty="0" smtClean="0"/>
              <a:t>Space 2012 -  5450 ha to 11,080 ha 2016 </a:t>
            </a:r>
          </a:p>
          <a:p>
            <a:pPr lvl="1"/>
            <a:r>
              <a:rPr lang="en-CA" dirty="0" smtClean="0"/>
              <a:t>SU 346,000 ha</a:t>
            </a:r>
          </a:p>
          <a:p>
            <a:pPr lvl="1"/>
            <a:r>
              <a:rPr lang="en-CA" dirty="0" smtClean="0"/>
              <a:t>Ramping from $19M to $28M operational per year </a:t>
            </a:r>
          </a:p>
          <a:p>
            <a:pPr lvl="1"/>
            <a:r>
              <a:rPr lang="en-CA" dirty="0" smtClean="0"/>
              <a:t>Not including $7M for  Fertilizer per year average</a:t>
            </a:r>
          </a:p>
          <a:p>
            <a:pPr lvl="1"/>
            <a:r>
              <a:rPr lang="en-CA" dirty="0" smtClean="0"/>
              <a:t>Total $120M over 5 years 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Timber Supply Mitigation 12/13 $18.8M</a:t>
            </a:r>
          </a:p>
          <a:p>
            <a:pPr lvl="1"/>
            <a:r>
              <a:rPr lang="en-CA" dirty="0" smtClean="0"/>
              <a:t>Fertilize 27,500 ha</a:t>
            </a:r>
          </a:p>
          <a:p>
            <a:pPr lvl="2"/>
            <a:r>
              <a:rPr lang="en-CA" dirty="0" smtClean="0"/>
              <a:t>8030 ha Coast 29% </a:t>
            </a:r>
          </a:p>
          <a:p>
            <a:pPr lvl="2"/>
            <a:r>
              <a:rPr lang="en-CA" dirty="0" smtClean="0"/>
              <a:t>19,488 ha Interior 71%</a:t>
            </a:r>
          </a:p>
          <a:p>
            <a:pPr lvl="1"/>
            <a:r>
              <a:rPr lang="en-CA" dirty="0" smtClean="0"/>
              <a:t>Space 5,450 ha total </a:t>
            </a:r>
          </a:p>
          <a:p>
            <a:pPr lvl="2"/>
            <a:r>
              <a:rPr lang="en-CA" dirty="0" smtClean="0"/>
              <a:t>955 ha SCoast, 1275ha SKR, </a:t>
            </a:r>
          </a:p>
          <a:p>
            <a:pPr lvl="2"/>
            <a:r>
              <a:rPr lang="en-CA" dirty="0" smtClean="0"/>
              <a:t>2400 ha CR ( around 50%)</a:t>
            </a:r>
          </a:p>
          <a:p>
            <a:pPr lvl="1"/>
            <a:r>
              <a:rPr lang="en-CA" dirty="0" smtClean="0"/>
              <a:t>SU 166,000 ha ? $3.7M update Silv Strat TFL 53 </a:t>
            </a:r>
          </a:p>
          <a:p>
            <a:pPr lvl="1"/>
            <a:r>
              <a:rPr lang="en-CA" dirty="0" smtClean="0"/>
              <a:t> Not including $6M for  Fertilizer per year 1:1 ratio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39552" y="2492896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Timber Supply Mitigation 14/15 $25.2M</a:t>
            </a:r>
          </a:p>
          <a:p>
            <a:pPr lvl="1"/>
            <a:r>
              <a:rPr lang="en-CA" dirty="0" smtClean="0"/>
              <a:t>Fertilize 34,660 ha 21% increase </a:t>
            </a:r>
          </a:p>
          <a:p>
            <a:pPr lvl="2"/>
            <a:r>
              <a:rPr lang="en-CA" dirty="0" smtClean="0"/>
              <a:t>11030 ha Coast 32% </a:t>
            </a:r>
          </a:p>
          <a:p>
            <a:pPr lvl="2"/>
            <a:r>
              <a:rPr lang="en-CA" dirty="0" smtClean="0"/>
              <a:t>23,630 ha Interior 68%</a:t>
            </a:r>
          </a:p>
          <a:p>
            <a:pPr lvl="1"/>
            <a:r>
              <a:rPr lang="en-CA" dirty="0" smtClean="0"/>
              <a:t>Space 9,555 ha total 43% increase</a:t>
            </a:r>
          </a:p>
          <a:p>
            <a:pPr lvl="2"/>
            <a:r>
              <a:rPr lang="en-CA" dirty="0" smtClean="0"/>
              <a:t>2900 ha S/W Coast, 2000ha SKR, </a:t>
            </a:r>
          </a:p>
          <a:p>
            <a:pPr lvl="2"/>
            <a:r>
              <a:rPr lang="en-CA" dirty="0" smtClean="0"/>
              <a:t>3500 ha CR ( around 50%), 500 TOR/KBR</a:t>
            </a:r>
          </a:p>
          <a:p>
            <a:pPr lvl="1"/>
            <a:r>
              <a:rPr lang="en-CA" dirty="0" smtClean="0"/>
              <a:t>SU 52,920 ha</a:t>
            </a:r>
          </a:p>
          <a:p>
            <a:pPr lvl="1"/>
            <a:r>
              <a:rPr lang="en-CA" dirty="0" smtClean="0"/>
              <a:t>Not including $6M for  Fertilizer per year 1:1 ratio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7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Kootenay Boundary Region</a:t>
            </a:r>
          </a:p>
          <a:p>
            <a:r>
              <a:rPr lang="en-CA" dirty="0" smtClean="0"/>
              <a:t>$250,000 to $1M per year </a:t>
            </a:r>
          </a:p>
          <a:p>
            <a:r>
              <a:rPr lang="en-CA" dirty="0" smtClean="0"/>
              <a:t>WF SU 6200 total all 5 years</a:t>
            </a:r>
          </a:p>
          <a:p>
            <a:r>
              <a:rPr lang="en-CA" dirty="0" smtClean="0"/>
              <a:t>PL 1M trees over 5 years</a:t>
            </a:r>
          </a:p>
          <a:p>
            <a:r>
              <a:rPr lang="en-CA" dirty="0" smtClean="0"/>
              <a:t>Spacing 2000 ha over 5 years (WF repressed)</a:t>
            </a:r>
          </a:p>
          <a:p>
            <a:r>
              <a:rPr lang="en-CA" dirty="0" smtClean="0"/>
              <a:t>$7.2M over 5 years</a:t>
            </a:r>
          </a:p>
          <a:p>
            <a:r>
              <a:rPr lang="en-CA" dirty="0" smtClean="0"/>
              <a:t>Average $1.5M </a:t>
            </a:r>
          </a:p>
          <a:p>
            <a:pPr>
              <a:buNone/>
            </a:pPr>
            <a:r>
              <a:rPr lang="en-CA" dirty="0" smtClean="0"/>
              <a:t> </a:t>
            </a:r>
          </a:p>
          <a:p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8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248472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Thompson Okanagan Region</a:t>
            </a:r>
          </a:p>
          <a:p>
            <a:r>
              <a:rPr lang="en-CA" dirty="0" smtClean="0"/>
              <a:t>CR $4.7M to $1.3M per year $14.8M plus 5.6M Sowing and support</a:t>
            </a:r>
          </a:p>
          <a:p>
            <a:r>
              <a:rPr lang="en-CA" dirty="0" smtClean="0"/>
              <a:t>MPB SU 14,425 ha, WF 7,900ha </a:t>
            </a:r>
          </a:p>
          <a:p>
            <a:r>
              <a:rPr lang="en-CA" dirty="0" smtClean="0"/>
              <a:t>6,340 ha site prep</a:t>
            </a:r>
          </a:p>
          <a:p>
            <a:r>
              <a:rPr lang="en-CA" dirty="0" smtClean="0"/>
              <a:t>17,888 ha stand maintenance</a:t>
            </a:r>
          </a:p>
          <a:p>
            <a:r>
              <a:rPr lang="en-CA" dirty="0" smtClean="0"/>
              <a:t>PL 5.3M trees to 1.5M per year total 18M PL but 10.2M sowing shows a ramp down </a:t>
            </a:r>
          </a:p>
          <a:p>
            <a:r>
              <a:rPr lang="en-CA" dirty="0" smtClean="0"/>
              <a:t>BCTS total 10.6M Pl and 4.3M sow</a:t>
            </a:r>
          </a:p>
          <a:p>
            <a:r>
              <a:rPr lang="en-CA" dirty="0" smtClean="0"/>
              <a:t>TSM 8,590 ha FERT and 2,945 ha SPACE  </a:t>
            </a: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9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Caribou Region </a:t>
            </a:r>
          </a:p>
          <a:p>
            <a:r>
              <a:rPr lang="en-CA" dirty="0" smtClean="0"/>
              <a:t>CR $4.2M to $9.76M per year $38M plus $13M sowing and support</a:t>
            </a:r>
          </a:p>
          <a:p>
            <a:r>
              <a:rPr lang="en-CA" dirty="0" smtClean="0"/>
              <a:t>MPB SU 25,676 ha, WF 62,070 ha </a:t>
            </a:r>
          </a:p>
          <a:p>
            <a:r>
              <a:rPr lang="en-CA" dirty="0" smtClean="0"/>
              <a:t>9,350 ha site prep</a:t>
            </a:r>
          </a:p>
          <a:p>
            <a:r>
              <a:rPr lang="en-CA" dirty="0" smtClean="0"/>
              <a:t>PL 3.5M trees to 13.7M per year total 48.8M PL but 59M sowing shows a ramp up </a:t>
            </a:r>
          </a:p>
          <a:p>
            <a:r>
              <a:rPr lang="en-CA" dirty="0" smtClean="0"/>
              <a:t>BCTS total 19.9M Pl and 23.5M sow ramp up </a:t>
            </a:r>
          </a:p>
          <a:p>
            <a:r>
              <a:rPr lang="en-CA" dirty="0" smtClean="0"/>
              <a:t>TSM 23,500 ha FERT and 16,900 ha SPACE  total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Skeena Region</a:t>
            </a:r>
          </a:p>
          <a:p>
            <a:r>
              <a:rPr lang="en-CA" dirty="0" smtClean="0"/>
              <a:t>CR $2.7M to $5.7M per year $20.1M plus $3.5M sowing and support</a:t>
            </a:r>
          </a:p>
          <a:p>
            <a:r>
              <a:rPr lang="en-CA" dirty="0" smtClean="0"/>
              <a:t>MPB SU 30,711 ha, WF 22,500ha </a:t>
            </a:r>
          </a:p>
          <a:p>
            <a:r>
              <a:rPr lang="en-CA" dirty="0" smtClean="0"/>
              <a:t>8,718 ha Site prep</a:t>
            </a:r>
          </a:p>
          <a:p>
            <a:r>
              <a:rPr lang="en-CA" dirty="0" smtClean="0"/>
              <a:t>PL 1.0M trees to 2.8M per year total 10M PL but 14.6M sowing shows a ramp up </a:t>
            </a:r>
          </a:p>
          <a:p>
            <a:r>
              <a:rPr lang="en-CA" dirty="0" smtClean="0"/>
              <a:t>BCTS </a:t>
            </a:r>
          </a:p>
          <a:p>
            <a:r>
              <a:rPr lang="en-CA" dirty="0" smtClean="0"/>
              <a:t>TSM 38,000 ha FERT and 9,006 ha SPACE  </a:t>
            </a:r>
          </a:p>
          <a:p>
            <a:pPr>
              <a:buNone/>
            </a:pP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11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Omineca Region</a:t>
            </a:r>
          </a:p>
          <a:p>
            <a:r>
              <a:rPr lang="en-CA" dirty="0" smtClean="0"/>
              <a:t>CR $5.8M to $8.0M per year $39.8M plus $8.9M sowing and support</a:t>
            </a:r>
          </a:p>
          <a:p>
            <a:r>
              <a:rPr lang="en-CA" dirty="0" smtClean="0"/>
              <a:t>MPB SU 76,057ha, WF 25,406ha </a:t>
            </a:r>
          </a:p>
          <a:p>
            <a:r>
              <a:rPr lang="en-CA" dirty="0" smtClean="0"/>
              <a:t>12,430 ha Site prep</a:t>
            </a:r>
          </a:p>
          <a:p>
            <a:r>
              <a:rPr lang="en-CA" dirty="0" smtClean="0"/>
              <a:t>PL 3.4M trees to 7.1M per year total 36M PL but 35M sowing shows a steady state </a:t>
            </a:r>
          </a:p>
          <a:p>
            <a:r>
              <a:rPr lang="en-CA" dirty="0" smtClean="0"/>
              <a:t>BCTS total 8.8M PL and 6.9M sow</a:t>
            </a:r>
          </a:p>
          <a:p>
            <a:r>
              <a:rPr lang="en-CA" dirty="0" smtClean="0"/>
              <a:t>TSM 46,163 ha FERT </a:t>
            </a:r>
          </a:p>
          <a:p>
            <a:pPr>
              <a:buNone/>
            </a:pPr>
            <a:r>
              <a:rPr lang="en-CA" dirty="0" smtClean="0"/>
              <a:t> </a:t>
            </a:r>
          </a:p>
          <a:p>
            <a:pPr>
              <a:buNone/>
            </a:pP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12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North East  Region</a:t>
            </a:r>
          </a:p>
          <a:p>
            <a:r>
              <a:rPr lang="en-CA" dirty="0" smtClean="0"/>
              <a:t>CR $1.4M to $122,524 per year $1.9M plus $598,982 sowing and support</a:t>
            </a:r>
          </a:p>
          <a:p>
            <a:r>
              <a:rPr lang="en-CA" dirty="0" smtClean="0"/>
              <a:t>MPB SU 2000ha, WF 200ha </a:t>
            </a:r>
          </a:p>
          <a:p>
            <a:r>
              <a:rPr lang="en-CA" dirty="0" smtClean="0"/>
              <a:t>1,149 ha Site prep</a:t>
            </a:r>
          </a:p>
          <a:p>
            <a:r>
              <a:rPr lang="en-CA" dirty="0" smtClean="0"/>
              <a:t>Total 1.8M PL but 2.1M sowing shows a ramp down </a:t>
            </a:r>
          </a:p>
          <a:p>
            <a:r>
              <a:rPr lang="en-CA" dirty="0" smtClean="0"/>
              <a:t>BCTS limited </a:t>
            </a:r>
          </a:p>
          <a:p>
            <a:r>
              <a:rPr lang="en-CA" dirty="0" smtClean="0"/>
              <a:t>TSM none  </a:t>
            </a:r>
          </a:p>
          <a:p>
            <a:pPr>
              <a:buNone/>
            </a:pPr>
            <a:r>
              <a:rPr lang="en-CA" dirty="0" smtClean="0"/>
              <a:t> 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13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West Coast Region</a:t>
            </a:r>
          </a:p>
          <a:p>
            <a:r>
              <a:rPr lang="en-CA" dirty="0" smtClean="0"/>
              <a:t>Very little CR $162,000 total </a:t>
            </a:r>
          </a:p>
          <a:p>
            <a:r>
              <a:rPr lang="en-CA" dirty="0" smtClean="0"/>
              <a:t>MPB  SU 1310 total all 5 years</a:t>
            </a:r>
          </a:p>
          <a:p>
            <a:r>
              <a:rPr lang="en-CA" dirty="0" smtClean="0"/>
              <a:t>PL 158,000 trees over 5 years</a:t>
            </a:r>
          </a:p>
          <a:p>
            <a:r>
              <a:rPr lang="en-CA" dirty="0" smtClean="0"/>
              <a:t>TSM $24M </a:t>
            </a:r>
          </a:p>
          <a:p>
            <a:r>
              <a:rPr lang="en-CA" dirty="0" smtClean="0"/>
              <a:t>Spacing 6900 ha (1800 ha per year )</a:t>
            </a:r>
          </a:p>
          <a:p>
            <a:r>
              <a:rPr lang="en-CA" dirty="0" smtClean="0"/>
              <a:t>Fertilization 37,750 ha (8000 ha per year)</a:t>
            </a:r>
          </a:p>
          <a:p>
            <a:pPr>
              <a:buNone/>
            </a:pP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14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19256" cy="370108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South Coast Region </a:t>
            </a:r>
          </a:p>
          <a:p>
            <a:r>
              <a:rPr lang="en-CA" dirty="0" smtClean="0"/>
              <a:t>Very little CR $54,000 total </a:t>
            </a:r>
          </a:p>
          <a:p>
            <a:r>
              <a:rPr lang="en-CA" dirty="0" smtClean="0"/>
              <a:t>MPB  SU 620 total all 5 years</a:t>
            </a:r>
          </a:p>
          <a:p>
            <a:r>
              <a:rPr lang="en-CA" dirty="0" smtClean="0"/>
              <a:t>PL 36,000 trees over 5 years</a:t>
            </a:r>
          </a:p>
          <a:p>
            <a:r>
              <a:rPr lang="en-CA" dirty="0" smtClean="0"/>
              <a:t>TSM $14.2M </a:t>
            </a:r>
          </a:p>
          <a:p>
            <a:r>
              <a:rPr lang="en-CA" dirty="0" smtClean="0"/>
              <a:t>Spacing 5450 ha (1200 ha per year )</a:t>
            </a:r>
          </a:p>
          <a:p>
            <a:r>
              <a:rPr lang="en-CA" dirty="0" smtClean="0"/>
              <a:t>Fertilization 13,900 ha (3000 ha per year)</a:t>
            </a:r>
            <a:endParaRPr lang="en-C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15</a:t>
            </a:fld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A2F2-D0E2-41D3-86FB-216D8F2C80C4}" type="slidenum">
              <a:rPr lang="en-CA" smtClean="0"/>
              <a:pPr/>
              <a:t>16</a:t>
            </a:fld>
            <a:endParaRPr lang="en-CA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3997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CA" sz="1200" b="1" i="0" u="none" strike="noStrike" cap="none" normalizeH="0" baseline="0" dirty="0" smtClean="0" bmk="">
                <a:ln>
                  <a:noFill/>
                </a:ln>
                <a:solidFill>
                  <a:srgbClr val="365F9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ppendix 2- Land Base Investment Strategy Operational Budget (salaries excluded)</a:t>
            </a:r>
            <a:endParaRPr kumimoji="0" lang="en-CA" sz="14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C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" y="1340768"/>
          <a:ext cx="9143998" cy="5517232"/>
        </p:xfrm>
        <a:graphic>
          <a:graphicData uri="http://schemas.openxmlformats.org/drawingml/2006/table">
            <a:tbl>
              <a:tblPr/>
              <a:tblGrid>
                <a:gridCol w="1642517"/>
                <a:gridCol w="1227445"/>
                <a:gridCol w="1437519"/>
                <a:gridCol w="110788"/>
                <a:gridCol w="1437519"/>
                <a:gridCol w="1096070"/>
                <a:gridCol w="1096070"/>
                <a:gridCol w="1096070"/>
              </a:tblGrid>
              <a:tr h="433415">
                <a:tc>
                  <a:txBody>
                    <a:bodyPr/>
                    <a:lstStyle/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Linkage to LBIS Goal/Objective/Priority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3895" indent="-76517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Activity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83895" indent="-76517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$ M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3895" indent="-76517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Outputs 2012/13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3895" indent="-8128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Targets 2012/13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3895" indent="-8128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Targets 2013/14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3895" indent="-8128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Targets 2014/15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247079">
                <a:tc gridSpan="8"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i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Investment Category: Forests for Tomorrow </a:t>
                      </a:r>
                      <a:r>
                        <a:rPr lang="en-CA" sz="700" dirty="0">
                          <a:latin typeface="Arial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en-CA" sz="700" b="1" i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Current Reforestation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961291">
                <a:tc rowSpan="2">
                  <a:txBody>
                    <a:bodyPr/>
                    <a:lstStyle/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Goal: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Coordinated, integrated and sustainable management, development and use of natural resources.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Objective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: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Maximize productivity of forest resources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Priority: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Manage impacts from pest, disease, and wildfire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Deployment of government funded silviculture in basic reforestation of wildfire, MPB killed areas. 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On the ground surveys to update forest inventory and land status (e.g. NSR) in key units. 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Assessments in community watersheds and fisheries sensitive watersheds impacted by MPB and wildfire.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3895" indent="-31496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32.515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14.5 million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trees planted. 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Surveys as to land status and necessary treatments in MPB impacted areas.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Maintenance of growth rates and survival on past FFT and FIA planting.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40,000 ha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of backlog (pre 87 NSR) assessed.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4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Fund legal liabilities associated with approved FRPA 108 applications (restoring licensee areas burned by fire).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Assessments in critical watersheds as needed to determine where silviculture treatments can help mitigate risk.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2.77 million m</a:t>
                      </a:r>
                      <a:r>
                        <a:rPr lang="en-CA" sz="800" b="1" baseline="30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in 65 years 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2.8 million tonnes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CO2e in 65 years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$321 million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GDP in 65 </a:t>
                      </a:r>
                      <a:r>
                        <a:rPr lang="en-CA" sz="8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years</a:t>
                      </a:r>
                    </a:p>
                    <a:p>
                      <a:pPr marL="357188" lvl="0" indent="-357188"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29,000 pd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357188" lvl="0" indent="-357188">
                        <a:spcBef>
                          <a:spcPts val="600"/>
                        </a:spcBef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2,363 FTE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long-term employment in 65 years</a:t>
                      </a:r>
                      <a:endParaRPr lang="en-CA" sz="8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3.77 million m</a:t>
                      </a:r>
                      <a:r>
                        <a:rPr lang="en-CA" sz="800" b="1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 65 years.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3.8 million tonnes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CO2e in 65 years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$437 million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GDP in 65 </a:t>
                      </a:r>
                      <a:r>
                        <a:rPr lang="en-CA" sz="8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years</a:t>
                      </a:r>
                    </a:p>
                    <a:p>
                      <a:pPr marL="357188" lvl="0" indent="-357188"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40,000 pd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357188" lvl="0" indent="-357188">
                        <a:spcBef>
                          <a:spcPts val="600"/>
                        </a:spcBef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3,236 FTE</a:t>
                      </a:r>
                      <a:r>
                        <a:rPr lang="en-CA" sz="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long-term employment in 65 years</a:t>
                      </a:r>
                      <a:endParaRPr lang="en-CA" sz="8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3.77 million m</a:t>
                      </a:r>
                      <a:r>
                        <a:rPr lang="en-CA" sz="800" b="1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 65 years.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3.8 million tonnes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CO2e in 65 years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$437 million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GDP in 65 </a:t>
                      </a:r>
                      <a:r>
                        <a:rPr lang="en-CA" sz="8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years</a:t>
                      </a:r>
                    </a:p>
                    <a:p>
                      <a:pPr marL="357188" lvl="0" indent="-357188"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40,000 pd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357188" lvl="0" indent="-357188">
                        <a:spcBef>
                          <a:spcPts val="600"/>
                        </a:spcBef>
                        <a:spcAft>
                          <a:spcPts val="1200"/>
                        </a:spcAft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3,236 FTE</a:t>
                      </a:r>
                      <a:r>
                        <a:rPr lang="en-CA" sz="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long-term employment in 65 years</a:t>
                      </a:r>
                      <a:endParaRPr lang="en-CA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79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Meet government objectives under FRPA section 108.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2.0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FRPA section 108 applications are processed consistent with legislative requirements.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Damaged obligation areas are </a:t>
                      </a: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rehabilitated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 a timely manner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Damaged obligations areas are </a:t>
                      </a: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rehabilitated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in a timely manner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Damaged obligations </a:t>
                      </a:r>
                      <a:r>
                        <a:rPr lang="en-CA" sz="8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areas are </a:t>
                      </a: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rehabilitated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in a timely manner</a:t>
                      </a:r>
                      <a:endParaRPr lang="en-CA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53">
                <a:tc gridSpan="2">
                  <a:txBody>
                    <a:bodyPr/>
                    <a:lstStyle/>
                    <a:p>
                      <a:pPr marL="683895" indent="-22669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5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SUB-TOTAL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3895" indent="-67500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500" dirty="0">
                          <a:latin typeface="Arial"/>
                          <a:ea typeface="Calibri"/>
                          <a:cs typeface="Times New Roman"/>
                        </a:rPr>
                        <a:t>34.515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CA" sz="5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1212" marR="41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Richmond: 9/28/2011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A2F2-D0E2-41D3-86FB-216D8F2C80C4}" type="slidenum">
              <a:rPr lang="en-CA" smtClean="0"/>
              <a:pPr/>
              <a:t>17</a:t>
            </a:fld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-1" y="1772816"/>
          <a:ext cx="9144001" cy="4881206"/>
        </p:xfrm>
        <a:graphic>
          <a:graphicData uri="http://schemas.openxmlformats.org/drawingml/2006/table">
            <a:tbl>
              <a:tblPr/>
              <a:tblGrid>
                <a:gridCol w="1759193"/>
                <a:gridCol w="1598773"/>
                <a:gridCol w="942813"/>
                <a:gridCol w="1598773"/>
                <a:gridCol w="1081483"/>
                <a:gridCol w="1081483"/>
                <a:gridCol w="1081483"/>
              </a:tblGrid>
              <a:tr h="648286">
                <a:tc>
                  <a:txBody>
                    <a:bodyPr/>
                    <a:lstStyle/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Linkage to LBIS Goal/Objective/Priority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Activity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$ M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Outputs 2012/13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2625" indent="-417513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Targets 2012/13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2625" indent="-417513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Targets 2013/14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82625" indent="-417513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dirty="0">
                          <a:latin typeface="Arial"/>
                          <a:ea typeface="Calibri"/>
                          <a:cs typeface="Times New Roman"/>
                        </a:rPr>
                        <a:t>Targets 2014/15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246382">
                <a:tc gridSpan="7"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700" b="1" i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Investment Category: Forests for Tomorrow </a:t>
                      </a:r>
                      <a:r>
                        <a:rPr lang="en-CA" sz="700" dirty="0">
                          <a:latin typeface="Arial"/>
                          <a:ea typeface="Times New Roman"/>
                          <a:cs typeface="Times New Roman"/>
                        </a:rPr>
                        <a:t>–</a:t>
                      </a:r>
                      <a:r>
                        <a:rPr lang="en-CA" sz="700" b="1" i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Timber Supply Mitigation 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734793">
                <a:tc rowSpan="2">
                  <a:txBody>
                    <a:bodyPr/>
                    <a:lstStyle/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Goal: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Coordinated, integrated and sustainable management, development and use of natural resources.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Objective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: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Maximize productivity of forest resources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b="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Priority: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Silviculture investment to increase timber quality and supply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Fertilization in priority interior forest management units for midterm timber supply mitigation.                                          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Fertilization on key forest management units on the Coast, Southeast, and Northwest.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11.85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24,000 ha fertilized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. Approximately 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65%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of area fertilized to be in the Interior and 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35%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of area fertilized to be on the Coast.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Purchase of fertilizer for 2013/14 application.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lvl="0" indent="-1825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563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479,000 m</a:t>
                      </a:r>
                      <a:r>
                        <a:rPr lang="en-CA" sz="800" b="1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additional wood in 10 years.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2563" lvl="0" indent="-1825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563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479,000 tonnes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of CO2e in 10 years.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2563" lvl="0" indent="-1825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563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$56 million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GDP in 10 years</a:t>
                      </a:r>
                      <a:r>
                        <a:rPr lang="en-CA" sz="800" dirty="0" smtClean="0">
                          <a:latin typeface="Arial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179388" lvl="0" indent="-179388"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4,320 pd</a:t>
                      </a:r>
                      <a:r>
                        <a:rPr lang="en-CA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179388" indent="-179388">
                        <a:buFont typeface="Arial" pitchFamily="34" charset="0"/>
                        <a:buChar char="•"/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353 FTE</a:t>
                      </a:r>
                      <a:r>
                        <a:rPr lang="en-CA" sz="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long-term employment in 65 years</a:t>
                      </a:r>
                      <a:endParaRPr lang="en-CA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479,000 m</a:t>
                      </a:r>
                      <a:r>
                        <a:rPr lang="en-CA" sz="800" b="1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baseline="300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additional wood in 10 years.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479,000 tonnes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of CO2e in 10 years. 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$56 million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GDP in 10 </a:t>
                      </a:r>
                      <a:r>
                        <a:rPr lang="en-CA" sz="800" dirty="0" smtClean="0">
                          <a:latin typeface="Arial"/>
                          <a:ea typeface="Calibri"/>
                          <a:cs typeface="Times New Roman"/>
                        </a:rPr>
                        <a:t>years</a:t>
                      </a:r>
                    </a:p>
                    <a:p>
                      <a:pPr marL="179388" lvl="0" indent="-179388">
                        <a:buFont typeface="Arial" pitchFamily="34" charset="0"/>
                        <a:buChar char="•"/>
                      </a:pPr>
                      <a:r>
                        <a:rPr lang="en-CA" sz="9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4,320 pd</a:t>
                      </a:r>
                      <a:r>
                        <a:rPr lang="en-CA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179388" indent="-179388">
                        <a:buFont typeface="Arial" pitchFamily="34" charset="0"/>
                        <a:buChar char="•"/>
                      </a:pPr>
                      <a:r>
                        <a:rPr lang="en-CA" sz="9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353 FTE</a:t>
                      </a:r>
                      <a:r>
                        <a:rPr lang="en-CA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long-term employment in 65 years</a:t>
                      </a:r>
                      <a:endParaRPr lang="en-CA" sz="9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479,000 m</a:t>
                      </a:r>
                      <a:r>
                        <a:rPr lang="en-CA" sz="800" b="1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additional wood in 10 years.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479,000 tonnes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of CO2e in 10 years.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$56 million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GDP in 10 </a:t>
                      </a:r>
                      <a:r>
                        <a:rPr lang="en-CA" sz="800" dirty="0" smtClean="0">
                          <a:latin typeface="Arial"/>
                          <a:ea typeface="Calibri"/>
                          <a:cs typeface="Times New Roman"/>
                        </a:rPr>
                        <a:t>years</a:t>
                      </a:r>
                    </a:p>
                    <a:p>
                      <a:pPr marL="179388" lvl="0" indent="-179388">
                        <a:buFont typeface="Arial" pitchFamily="34" charset="0"/>
                        <a:buChar char="•"/>
                      </a:pPr>
                      <a:r>
                        <a:rPr lang="en-CA" sz="9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4,320 pd</a:t>
                      </a:r>
                      <a:r>
                        <a:rPr lang="en-CA" sz="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179388" indent="-179388">
                        <a:buFont typeface="Arial" pitchFamily="34" charset="0"/>
                        <a:buChar char="•"/>
                      </a:pPr>
                      <a:r>
                        <a:rPr lang="en-CA" sz="9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353 FTE</a:t>
                      </a:r>
                      <a:r>
                        <a:rPr lang="en-CA" sz="9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long-term employment in 65 years</a:t>
                      </a:r>
                      <a:endParaRPr lang="en-CA" sz="9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68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Juvenile spacing and backlog brushing in priority interior forest management units for midterm timber supply mitigation.                                          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</a:pPr>
                      <a:r>
                        <a:rPr lang="en-CA" sz="800" dirty="0">
                          <a:latin typeface="Arial"/>
                          <a:ea typeface="Calibri"/>
                          <a:cs typeface="Times New Roman"/>
                        </a:rPr>
                        <a:t>Juvenile spacing on key forest management units on the Coast, Southeast, and Northwest.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/>
                        <a:buChar char=""/>
                        <a:tabLst>
                          <a:tab pos="102870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1200 ha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of stand tending focusing on the priority units for interior mid-term timber supply mitigation and to improve coastal, southeast,  and Northwest timber availability and value.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563" lvl="0" indent="-1825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563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1200 ha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of currently over dense stands are available for harvest in 10-30 years.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2563" lvl="0" indent="-182563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563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360,000 m</a:t>
                      </a:r>
                      <a:r>
                        <a:rPr lang="en-CA" sz="800" b="1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shifted from future harvest into the mid-term through spacing.     </a:t>
                      </a:r>
                      <a:endParaRPr lang="en-CA" sz="800" dirty="0" smtClean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182563" lvl="0" indent="-182563">
                        <a:buFont typeface="Arial" pitchFamily="34" charset="0"/>
                        <a:buChar char="•"/>
                        <a:tabLst>
                          <a:tab pos="182563" algn="l"/>
                        </a:tabLst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4,752 pd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  <a:tabLst>
                          <a:tab pos="182563" algn="l"/>
                        </a:tabLst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388 FTE</a:t>
                      </a:r>
                      <a:r>
                        <a:rPr lang="en-CA" sz="800" kern="1200" dirty="0" smtClean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long-term employment in 65 years </a:t>
                      </a:r>
                      <a:r>
                        <a:rPr lang="en-CA" sz="8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 </a:t>
                      </a:r>
                      <a:endParaRPr lang="en-CA" sz="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79388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1200 ha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of currently over dense stands are available for harvest in 10-30 years.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79388" algn="l"/>
                        </a:tabLst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360,0000  m</a:t>
                      </a:r>
                      <a:r>
                        <a:rPr lang="en-CA" sz="800" b="1" baseline="300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shifted from future harvest into the mid-term through spacing.   </a:t>
                      </a:r>
                      <a:endParaRPr lang="en-CA" sz="800" dirty="0" smtClean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182563" lvl="0" indent="-182563">
                        <a:buFont typeface="Arial" pitchFamily="34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4,752 pd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  <a:tabLst>
                          <a:tab pos="179388" algn="l"/>
                        </a:tabLst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388 FTE</a:t>
                      </a:r>
                      <a:r>
                        <a:rPr lang="en-CA" sz="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long-term employment in 65 years </a:t>
                      </a:r>
                      <a:r>
                        <a:rPr lang="en-CA" sz="800" kern="12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CA" sz="8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 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1200 ha</a:t>
                      </a:r>
                      <a:r>
                        <a:rPr lang="en-CA" sz="8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of currently over dense stands are available for harvest in 10-30 years.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79388" lvl="0" indent="-179388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CA" sz="800" b="1" dirty="0" smtClean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360,000 m3</a:t>
                      </a:r>
                      <a:r>
                        <a:rPr lang="en-CA" sz="800" baseline="300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CA" sz="8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shifted from future harvest into the mid-term through spacing.  </a:t>
                      </a:r>
                      <a:endParaRPr lang="en-CA" sz="800" dirty="0" smtClean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182563" lvl="0" indent="-182563">
                        <a:buFont typeface="Arial" pitchFamily="34" charset="0"/>
                        <a:buChar char="•"/>
                        <a:tabLst>
                          <a:tab pos="182563" algn="l"/>
                        </a:tabLst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4,752 pd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short term employment</a:t>
                      </a:r>
                    </a:p>
                    <a:p>
                      <a:pPr marL="182563" indent="-182563">
                        <a:buFont typeface="Arial" pitchFamily="34" charset="0"/>
                        <a:buChar char="•"/>
                        <a:tabLst>
                          <a:tab pos="182563" algn="l"/>
                        </a:tabLst>
                      </a:pPr>
                      <a:r>
                        <a:rPr lang="en-CA" sz="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388 FTE</a:t>
                      </a:r>
                      <a:r>
                        <a:rPr lang="en-CA" sz="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long-term employment in 65 years </a:t>
                      </a:r>
                      <a:r>
                        <a:rPr lang="en-CA" sz="800" kern="12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CA" sz="800" dirty="0" smtClean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  </a:t>
                      </a:r>
                      <a:endParaRPr lang="en-CA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77">
                <a:tc gridSpan="2">
                  <a:txBody>
                    <a:bodyPr/>
                    <a:lstStyle/>
                    <a:p>
                      <a:pPr marL="683895" indent="-226695" algn="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600" b="1" dirty="0">
                          <a:latin typeface="Arial"/>
                          <a:ea typeface="Calibri"/>
                          <a:cs typeface="Times New Roman"/>
                        </a:rPr>
                        <a:t>SUB-TOTAL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3895" indent="-226695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CA" sz="6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11.85</a:t>
                      </a:r>
                      <a:endParaRPr lang="en-CA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683895" indent="-226695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CA" sz="6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1937" marR="419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Richmond: 9/28/2011</a:t>
            </a:r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A5548-DC89-4988-8787-E2A72C1F8608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-744" y="1844824"/>
            <a:ext cx="5436840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dirty="0" smtClean="0"/>
              <a:t>Questions to be asked under Filter 2:</a:t>
            </a:r>
          </a:p>
          <a:p>
            <a:pPr algn="l"/>
            <a:endParaRPr lang="en-US" sz="1800" dirty="0" smtClean="0"/>
          </a:p>
          <a:p>
            <a:pPr marL="111125" indent="-111125" algn="l">
              <a:buFont typeface="Arial" pitchFamily="34" charset="0"/>
              <a:buChar char="•"/>
            </a:pPr>
            <a:r>
              <a:rPr lang="en-US" sz="1800" b="0" dirty="0" smtClean="0"/>
              <a:t>Will investment in the management unit result in a significant impact on mitigating the timber supply issue being addressed?</a:t>
            </a:r>
          </a:p>
          <a:p>
            <a:pPr marL="111125" indent="-111125" algn="l">
              <a:buFont typeface="Arial" pitchFamily="34" charset="0"/>
              <a:buChar char="•"/>
            </a:pPr>
            <a:r>
              <a:rPr lang="en-US" sz="1800" b="0" dirty="0" smtClean="0"/>
              <a:t>Will investment on the specific areas to be treated return a substantial return on investment?</a:t>
            </a:r>
          </a:p>
          <a:p>
            <a:pPr marL="111125" indent="-111125" algn="l">
              <a:buFont typeface="Arial" pitchFamily="34" charset="0"/>
              <a:buChar char="•"/>
            </a:pPr>
            <a:r>
              <a:rPr lang="en-US" sz="1800" b="0" dirty="0" smtClean="0"/>
              <a:t>Will investment in the management unit provide significant employment benefits on a local, regional, or provincial basis?</a:t>
            </a:r>
          </a:p>
          <a:p>
            <a:r>
              <a:rPr lang="en-US" sz="2000" dirty="0" smtClean="0"/>
              <a:t>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41236"/>
            <a:ext cx="209967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78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Richmond: 9/28/2011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CA2F2-D0E2-41D3-86FB-216D8F2C80C4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611560" y="2348880"/>
            <a:ext cx="72728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Additional questions: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en-CA" dirty="0" smtClean="0"/>
              <a:t>What is the balance between incremental and current reforestation?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en-CA" dirty="0" smtClean="0"/>
              <a:t>What is the role of BCTS and how can we maximize the benefit of this partnership?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en-CA" dirty="0" smtClean="0"/>
              <a:t>Where do we have opportunity for treatment but little impact on future timber supply?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en-CA" dirty="0" smtClean="0"/>
              <a:t>What is the priority fires or insect/disease/wind damaged stands?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en-CA" dirty="0" smtClean="0"/>
              <a:t>What else do we need to consider?</a:t>
            </a:r>
          </a:p>
          <a:p>
            <a:pPr>
              <a:buFont typeface="Arial" pitchFamily="34" charset="0"/>
              <a:buChar char="•"/>
            </a:pPr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theme/theme1.xml><?xml version="1.0" encoding="utf-8"?>
<a:theme xmlns:a="http://schemas.openxmlformats.org/drawingml/2006/main" name="flnro_powerpoint_3_logo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1887</Words>
  <Application>Microsoft Macintosh PowerPoint</Application>
  <PresentationFormat>On-screen Show (4:3)</PresentationFormat>
  <Paragraphs>276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flnro_powerpoint_3_logo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Francesco</dc:creator>
  <cp:lastModifiedBy>Terje Vold</cp:lastModifiedBy>
  <cp:revision>46</cp:revision>
  <dcterms:created xsi:type="dcterms:W3CDTF">2011-09-13T19:36:38Z</dcterms:created>
  <dcterms:modified xsi:type="dcterms:W3CDTF">2011-10-07T16:25:05Z</dcterms:modified>
</cp:coreProperties>
</file>