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4" r:id="rId5"/>
    <p:sldId id="269" r:id="rId6"/>
    <p:sldId id="263" r:id="rId7"/>
    <p:sldId id="261" r:id="rId8"/>
    <p:sldId id="265" r:id="rId9"/>
    <p:sldId id="264" r:id="rId10"/>
    <p:sldId id="262" r:id="rId11"/>
    <p:sldId id="267" r:id="rId12"/>
    <p:sldId id="266" r:id="rId13"/>
    <p:sldId id="268" r:id="rId14"/>
    <p:sldId id="260" r:id="rId15"/>
  </p:sldIdLst>
  <p:sldSz cx="9144000" cy="6858000" type="screen4x3"/>
  <p:notesSz cx="6858000" cy="91440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2"/>
    <a:srgbClr val="0A29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6" autoAdjust="0"/>
    <p:restoredTop sz="92962" autoAdjust="0"/>
  </p:normalViewPr>
  <p:slideViewPr>
    <p:cSldViewPr>
      <p:cViewPr>
        <p:scale>
          <a:sx n="90" d="100"/>
          <a:sy n="90" d="100"/>
        </p:scale>
        <p:origin x="-80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LT\MLEROY$\PROFILE\DESKTOP\Backlog%20NSR%20Details%20August%2022%20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LT\MLEROY$\PROFILE\DESKTOP\Backlog%20NSR%20Details%20August%2022%202011.xlsx" TargetMode="External"/><Relationship Id="rId2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LT\MLEROY$\PROFILE\DESKTOP\Backlog%20NSR%20Details%20August%2022%20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LT\MLEROY$\PROFILE\DESKTOP\Backlog%20NSR%20Details%20August%2022%20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Sheet1!$A$16</c:f>
              <c:strCache>
                <c:ptCount val="1"/>
                <c:pt idx="0">
                  <c:v>pre82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Sheet1!$B$14:$H$15</c:f>
              <c:strCache>
                <c:ptCount val="7"/>
                <c:pt idx="0">
                  <c:v>1984</c:v>
                </c:pt>
                <c:pt idx="1">
                  <c:v>1988</c:v>
                </c:pt>
                <c:pt idx="2">
                  <c:v>1990</c:v>
                </c:pt>
                <c:pt idx="3">
                  <c:v>1997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</c:strCache>
            </c:strRef>
          </c:cat>
          <c:val>
            <c:numRef>
              <c:f>Sheet1!$B$16:$H$16</c:f>
              <c:numCache>
                <c:formatCode>General</c:formatCode>
                <c:ptCount val="7"/>
                <c:pt idx="0">
                  <c:v>738000.0</c:v>
                </c:pt>
                <c:pt idx="1">
                  <c:v>553145.0</c:v>
                </c:pt>
                <c:pt idx="2">
                  <c:v>436691.0</c:v>
                </c:pt>
                <c:pt idx="3">
                  <c:v>93818.0</c:v>
                </c:pt>
                <c:pt idx="4">
                  <c:v>68857.0</c:v>
                </c:pt>
                <c:pt idx="5">
                  <c:v>55422.0</c:v>
                </c:pt>
                <c:pt idx="6">
                  <c:v>36927.0</c:v>
                </c:pt>
              </c:numCache>
            </c:numRef>
          </c:val>
        </c:ser>
        <c:ser>
          <c:idx val="1"/>
          <c:order val="1"/>
          <c:tx>
            <c:strRef>
              <c:f>Sheet1!$A$17</c:f>
              <c:strCache>
                <c:ptCount val="1"/>
                <c:pt idx="0">
                  <c:v>82-87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Sheet1!$B$14:$H$15</c:f>
              <c:strCache>
                <c:ptCount val="7"/>
                <c:pt idx="0">
                  <c:v>1984</c:v>
                </c:pt>
                <c:pt idx="1">
                  <c:v>1988</c:v>
                </c:pt>
                <c:pt idx="2">
                  <c:v>1990</c:v>
                </c:pt>
                <c:pt idx="3">
                  <c:v>1997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</c:strCache>
            </c:strRef>
          </c:cat>
          <c:val>
            <c:numRef>
              <c:f>Sheet1!$B$17:$H$17</c:f>
              <c:numCache>
                <c:formatCode>General</c:formatCode>
                <c:ptCount val="7"/>
                <c:pt idx="3">
                  <c:v>78636.0</c:v>
                </c:pt>
                <c:pt idx="4">
                  <c:v>41204.0</c:v>
                </c:pt>
                <c:pt idx="5">
                  <c:v>40549.0</c:v>
                </c:pt>
                <c:pt idx="6">
                  <c:v>33585.0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5631320"/>
        <c:axId val="2105634296"/>
      </c:barChart>
      <c:catAx>
        <c:axId val="2105631320"/>
        <c:scaling>
          <c:orientation val="minMax"/>
        </c:scaling>
        <c:delete val="0"/>
        <c:axPos val="b"/>
        <c:majorTickMark val="out"/>
        <c:minorTickMark val="none"/>
        <c:tickLblPos val="nextTo"/>
        <c:crossAx val="2105634296"/>
        <c:crosses val="autoZero"/>
        <c:auto val="1"/>
        <c:lblAlgn val="ctr"/>
        <c:lblOffset val="100"/>
        <c:noMultiLvlLbl val="0"/>
      </c:catAx>
      <c:valAx>
        <c:axId val="2105634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5631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700" dirty="0" smtClean="0"/>
              <a:t>Annual NSR Backlog,</a:t>
            </a:r>
            <a:r>
              <a:rPr lang="en-US" sz="1700" baseline="0" dirty="0" smtClean="0"/>
              <a:t> </a:t>
            </a:r>
            <a:r>
              <a:rPr lang="en-US" sz="1700" dirty="0" smtClean="0"/>
              <a:t>Provincial </a:t>
            </a:r>
            <a:r>
              <a:rPr lang="en-US" sz="1700" dirty="0"/>
              <a:t>Totals, (thousands</a:t>
            </a:r>
            <a:r>
              <a:rPr lang="en-US" sz="1700" baseline="0" dirty="0"/>
              <a:t> of hectares)</a:t>
            </a:r>
            <a:endParaRPr lang="en-US" sz="1700" dirty="0"/>
          </a:p>
        </c:rich>
      </c:tx>
      <c:layout>
        <c:manualLayout>
          <c:xMode val="edge"/>
          <c:yMode val="edge"/>
          <c:x val="0.117908694534731"/>
          <c:y val="0.015392568056058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'Rough Data'!$B$1</c:f>
              <c:strCache>
                <c:ptCount val="1"/>
                <c:pt idx="0">
                  <c:v>Ministry pre-82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'Rough Data'!$A$2:$A$11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 (sept)</c:v>
                </c:pt>
              </c:strCache>
            </c:strRef>
          </c:cat>
          <c:val>
            <c:numRef>
              <c:f>'Rough Data'!$B$2:$B$11</c:f>
              <c:numCache>
                <c:formatCode>General</c:formatCode>
                <c:ptCount val="10"/>
                <c:pt idx="0">
                  <c:v>110.0</c:v>
                </c:pt>
                <c:pt idx="1">
                  <c:v>109.0</c:v>
                </c:pt>
                <c:pt idx="2">
                  <c:v>109.0</c:v>
                </c:pt>
                <c:pt idx="3">
                  <c:v>111.0</c:v>
                </c:pt>
                <c:pt idx="4">
                  <c:v>112.0</c:v>
                </c:pt>
                <c:pt idx="5">
                  <c:v>112.0</c:v>
                </c:pt>
                <c:pt idx="6">
                  <c:v>116.0</c:v>
                </c:pt>
                <c:pt idx="7">
                  <c:v>116.0</c:v>
                </c:pt>
                <c:pt idx="8">
                  <c:v>98.0</c:v>
                </c:pt>
                <c:pt idx="9">
                  <c:v>96.0</c:v>
                </c:pt>
              </c:numCache>
            </c:numRef>
          </c:val>
        </c:ser>
        <c:ser>
          <c:idx val="1"/>
          <c:order val="1"/>
          <c:tx>
            <c:strRef>
              <c:f>'Rough Data'!$C$1</c:f>
              <c:strCache>
                <c:ptCount val="1"/>
                <c:pt idx="0">
                  <c:v>Ministry 82-87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prstClr val="black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'Rough Data'!$A$2:$A$11</c:f>
              <c:strCach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 (sept)</c:v>
                </c:pt>
              </c:strCache>
            </c:strRef>
          </c:cat>
          <c:val>
            <c:numRef>
              <c:f>'Rough Data'!$C$2:$C$11</c:f>
              <c:numCache>
                <c:formatCode>General</c:formatCode>
                <c:ptCount val="10"/>
                <c:pt idx="0">
                  <c:v>60.0</c:v>
                </c:pt>
                <c:pt idx="1">
                  <c:v>59.0</c:v>
                </c:pt>
                <c:pt idx="2">
                  <c:v>59.0</c:v>
                </c:pt>
                <c:pt idx="3">
                  <c:v>58.0</c:v>
                </c:pt>
                <c:pt idx="4">
                  <c:v>58.0</c:v>
                </c:pt>
                <c:pt idx="5">
                  <c:v>58.0</c:v>
                </c:pt>
                <c:pt idx="6">
                  <c:v>58.0</c:v>
                </c:pt>
                <c:pt idx="7">
                  <c:v>57.0</c:v>
                </c:pt>
                <c:pt idx="8">
                  <c:v>50.0</c:v>
                </c:pt>
                <c:pt idx="9">
                  <c:v>49.0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2109700760"/>
        <c:axId val="2109703736"/>
      </c:barChart>
      <c:catAx>
        <c:axId val="2109700760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9703736"/>
        <c:crosses val="autoZero"/>
        <c:auto val="1"/>
        <c:lblAlgn val="ctr"/>
        <c:lblOffset val="100"/>
        <c:noMultiLvlLbl val="0"/>
      </c:catAx>
      <c:valAx>
        <c:axId val="21097037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1097007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NSR hectares by TSA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NSR hectares</c:v>
          </c:tx>
          <c:spPr>
            <a:solidFill>
              <a:schemeClr val="accent2"/>
            </a:solidFill>
          </c:spPr>
          <c:invertIfNegative val="0"/>
          <c:cat>
            <c:strRef>
              <c:f>'Summary Stats'!$C$8:$C$53</c:f>
              <c:strCache>
                <c:ptCount val="46"/>
                <c:pt idx="1">
                  <c:v>100 Mile</c:v>
                </c:pt>
                <c:pt idx="2">
                  <c:v>Arrow</c:v>
                </c:pt>
                <c:pt idx="3">
                  <c:v>Arrow/Boundadry</c:v>
                </c:pt>
                <c:pt idx="4">
                  <c:v>Arrowsmith</c:v>
                </c:pt>
                <c:pt idx="5">
                  <c:v>Arrowsmith/Strathcona</c:v>
                </c:pt>
                <c:pt idx="6">
                  <c:v>Boundary</c:v>
                </c:pt>
                <c:pt idx="7">
                  <c:v>Bulkley</c:v>
                </c:pt>
                <c:pt idx="8">
                  <c:v>Cassiar</c:v>
                </c:pt>
                <c:pt idx="9">
                  <c:v>Cassiar/Kispiox/Bulkley</c:v>
                </c:pt>
                <c:pt idx="10">
                  <c:v>Cranbrook</c:v>
                </c:pt>
                <c:pt idx="11">
                  <c:v>Dawson Creek</c:v>
                </c:pt>
                <c:pt idx="12">
                  <c:v>Fort Nelson</c:v>
                </c:pt>
                <c:pt idx="13">
                  <c:v>Fort St.John</c:v>
                </c:pt>
                <c:pt idx="14">
                  <c:v>Fort St.John/Dawson Creek</c:v>
                </c:pt>
                <c:pt idx="15">
                  <c:v>Fraser</c:v>
                </c:pt>
                <c:pt idx="16">
                  <c:v>Golden</c:v>
                </c:pt>
                <c:pt idx="17">
                  <c:v>Golden/Revelstoke</c:v>
                </c:pt>
                <c:pt idx="18">
                  <c:v>Invermere</c:v>
                </c:pt>
                <c:pt idx="20">
                  <c:v>Kalum</c:v>
                </c:pt>
                <c:pt idx="21">
                  <c:v>Kalum/Nass</c:v>
                </c:pt>
                <c:pt idx="22">
                  <c:v>Kamlooops</c:v>
                </c:pt>
                <c:pt idx="23">
                  <c:v>Kingcome</c:v>
                </c:pt>
                <c:pt idx="24">
                  <c:v>Kispiox</c:v>
                </c:pt>
                <c:pt idx="25">
                  <c:v>Kootenay Lake</c:v>
                </c:pt>
                <c:pt idx="26">
                  <c:v>Lakes</c:v>
                </c:pt>
                <c:pt idx="27">
                  <c:v>Lilloett</c:v>
                </c:pt>
                <c:pt idx="28">
                  <c:v>Mackenzie</c:v>
                </c:pt>
                <c:pt idx="29">
                  <c:v>Merritt</c:v>
                </c:pt>
                <c:pt idx="30">
                  <c:v>Merritt/Lilloett</c:v>
                </c:pt>
                <c:pt idx="31">
                  <c:v>Mid Coast</c:v>
                </c:pt>
                <c:pt idx="32">
                  <c:v>Morice</c:v>
                </c:pt>
                <c:pt idx="33">
                  <c:v>Morice/Lakes</c:v>
                </c:pt>
                <c:pt idx="34">
                  <c:v>Nass</c:v>
                </c:pt>
                <c:pt idx="35">
                  <c:v>North Coast</c:v>
                </c:pt>
                <c:pt idx="36">
                  <c:v>Okanagan</c:v>
                </c:pt>
                <c:pt idx="37">
                  <c:v>Peace</c:v>
                </c:pt>
                <c:pt idx="38">
                  <c:v>Pricne George</c:v>
                </c:pt>
                <c:pt idx="39">
                  <c:v>Quesnel</c:v>
                </c:pt>
                <c:pt idx="40">
                  <c:v>Revelstoke</c:v>
                </c:pt>
                <c:pt idx="41">
                  <c:v>Robson Valley</c:v>
                </c:pt>
                <c:pt idx="42">
                  <c:v>Soo TSA</c:v>
                </c:pt>
                <c:pt idx="43">
                  <c:v>Strathcona</c:v>
                </c:pt>
                <c:pt idx="44">
                  <c:v>Williams Lake</c:v>
                </c:pt>
                <c:pt idx="45">
                  <c:v>Williams Lake (east part)</c:v>
                </c:pt>
              </c:strCache>
            </c:strRef>
          </c:cat>
          <c:val>
            <c:numRef>
              <c:f>'Summary Stats'!$G$8:$G$53</c:f>
              <c:numCache>
                <c:formatCode>0</c:formatCode>
                <c:ptCount val="46"/>
                <c:pt idx="1">
                  <c:v>4048.4</c:v>
                </c:pt>
                <c:pt idx="2">
                  <c:v>446.3</c:v>
                </c:pt>
                <c:pt idx="4">
                  <c:v>30.6</c:v>
                </c:pt>
                <c:pt idx="5">
                  <c:v>10.0</c:v>
                </c:pt>
                <c:pt idx="6">
                  <c:v>183.3</c:v>
                </c:pt>
                <c:pt idx="7">
                  <c:v>352.6</c:v>
                </c:pt>
                <c:pt idx="8">
                  <c:v>25601.2</c:v>
                </c:pt>
                <c:pt idx="9">
                  <c:v>14.5</c:v>
                </c:pt>
                <c:pt idx="10">
                  <c:v>803.6</c:v>
                </c:pt>
                <c:pt idx="11">
                  <c:v>8569.9</c:v>
                </c:pt>
                <c:pt idx="12">
                  <c:v>9293.7</c:v>
                </c:pt>
                <c:pt idx="13">
                  <c:v>2365.7</c:v>
                </c:pt>
                <c:pt idx="14">
                  <c:v>3150.2</c:v>
                </c:pt>
                <c:pt idx="15">
                  <c:v>179.4</c:v>
                </c:pt>
                <c:pt idx="16">
                  <c:v>1263.7</c:v>
                </c:pt>
                <c:pt idx="17">
                  <c:v>105.6</c:v>
                </c:pt>
                <c:pt idx="18">
                  <c:v>976.7</c:v>
                </c:pt>
                <c:pt idx="19" formatCode="General">
                  <c:v>51.0</c:v>
                </c:pt>
                <c:pt idx="20">
                  <c:v>1503.6</c:v>
                </c:pt>
                <c:pt idx="21" formatCode="General">
                  <c:v>219.4</c:v>
                </c:pt>
                <c:pt idx="22">
                  <c:v>2741.3</c:v>
                </c:pt>
                <c:pt idx="23">
                  <c:v>103.5</c:v>
                </c:pt>
                <c:pt idx="24">
                  <c:v>627.7</c:v>
                </c:pt>
                <c:pt idx="25">
                  <c:v>2678.9</c:v>
                </c:pt>
                <c:pt idx="26">
                  <c:v>373.0</c:v>
                </c:pt>
                <c:pt idx="27">
                  <c:v>39.9</c:v>
                </c:pt>
                <c:pt idx="28">
                  <c:v>23973.9</c:v>
                </c:pt>
                <c:pt idx="29">
                  <c:v>120.4</c:v>
                </c:pt>
                <c:pt idx="30" formatCode="General">
                  <c:v>55.0</c:v>
                </c:pt>
                <c:pt idx="31">
                  <c:v>43.2</c:v>
                </c:pt>
                <c:pt idx="32">
                  <c:v>710.8</c:v>
                </c:pt>
                <c:pt idx="33" formatCode="General">
                  <c:v>64.0</c:v>
                </c:pt>
                <c:pt idx="34">
                  <c:v>2892.0</c:v>
                </c:pt>
                <c:pt idx="35">
                  <c:v>1154.6</c:v>
                </c:pt>
                <c:pt idx="36">
                  <c:v>948.2</c:v>
                </c:pt>
                <c:pt idx="37">
                  <c:v>815.8</c:v>
                </c:pt>
                <c:pt idx="38">
                  <c:v>6139.8</c:v>
                </c:pt>
                <c:pt idx="39">
                  <c:v>4780.7</c:v>
                </c:pt>
                <c:pt idx="40">
                  <c:v>1317.9</c:v>
                </c:pt>
                <c:pt idx="41">
                  <c:v>1096.4</c:v>
                </c:pt>
                <c:pt idx="42">
                  <c:v>181.9</c:v>
                </c:pt>
                <c:pt idx="44">
                  <c:v>6288.8</c:v>
                </c:pt>
                <c:pt idx="45">
                  <c:v>406.9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108756328"/>
        <c:axId val="2108750856"/>
      </c:barChart>
      <c:catAx>
        <c:axId val="2108756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CA" sz="1600"/>
                  <a:t>TSA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2108750856"/>
        <c:crosses val="autoZero"/>
        <c:auto val="1"/>
        <c:lblAlgn val="ctr"/>
        <c:lblOffset val="100"/>
        <c:noMultiLvlLbl val="0"/>
      </c:catAx>
      <c:valAx>
        <c:axId val="2108750856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Hectares of NSR </a:t>
                </a:r>
              </a:p>
            </c:rich>
          </c:tx>
          <c:layout/>
          <c:overlay val="0"/>
        </c:title>
        <c:numFmt formatCode="0" sourceLinked="1"/>
        <c:majorTickMark val="none"/>
        <c:minorTickMark val="none"/>
        <c:tickLblPos val="nextTo"/>
        <c:crossAx val="2108756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Annual</a:t>
            </a:r>
            <a:r>
              <a:rPr lang="en-US" baseline="0" dirty="0"/>
              <a:t> </a:t>
            </a:r>
            <a:r>
              <a:rPr lang="en-US" dirty="0"/>
              <a:t>Backlog NSR reduction </a:t>
            </a:r>
            <a:r>
              <a:rPr lang="en-US" dirty="0" smtClean="0"/>
              <a:t>target, (thousands</a:t>
            </a:r>
            <a:r>
              <a:rPr lang="en-US" baseline="0" dirty="0" smtClean="0"/>
              <a:t> of hectares)</a:t>
            </a:r>
            <a:r>
              <a:rPr lang="en-US" dirty="0" smtClean="0"/>
              <a:t>  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'Rough Data'!$B$19</c:f>
              <c:strCache>
                <c:ptCount val="1"/>
                <c:pt idx="0">
                  <c:v>Backlog NSR hectare reduction target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FF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rgbClr val="FF0000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'Rough Data'!$A$20:$A$25</c:f>
              <c:numCache>
                <c:formatCode>General</c:formatCode>
                <c:ptCount val="6"/>
                <c:pt idx="0">
                  <c:v>2010.0</c:v>
                </c:pt>
                <c:pt idx="1">
                  <c:v>2011.0</c:v>
                </c:pt>
                <c:pt idx="2">
                  <c:v>2012.0</c:v>
                </c:pt>
                <c:pt idx="3">
                  <c:v>2013.0</c:v>
                </c:pt>
                <c:pt idx="4">
                  <c:v>2014.0</c:v>
                </c:pt>
                <c:pt idx="5">
                  <c:v>2015.0</c:v>
                </c:pt>
              </c:numCache>
            </c:numRef>
          </c:cat>
          <c:val>
            <c:numRef>
              <c:f>'Rough Data'!$B$20:$B$25</c:f>
              <c:numCache>
                <c:formatCode>General</c:formatCode>
                <c:ptCount val="6"/>
                <c:pt idx="0">
                  <c:v>25.0</c:v>
                </c:pt>
                <c:pt idx="1">
                  <c:v>38.0</c:v>
                </c:pt>
                <c:pt idx="2">
                  <c:v>36.0</c:v>
                </c:pt>
                <c:pt idx="3">
                  <c:v>36.0</c:v>
                </c:pt>
                <c:pt idx="4">
                  <c:v>36.0</c:v>
                </c:pt>
                <c:pt idx="5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108699816"/>
        <c:axId val="2108696824"/>
      </c:barChart>
      <c:catAx>
        <c:axId val="210869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08696824"/>
        <c:crosses val="autoZero"/>
        <c:auto val="1"/>
        <c:lblAlgn val="ctr"/>
        <c:lblOffset val="100"/>
        <c:noMultiLvlLbl val="0"/>
      </c:catAx>
      <c:valAx>
        <c:axId val="2108696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108699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Backlog NSR reductions April 1st to September 21st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'Rough Data'!$B$14</c:f>
              <c:strCache>
                <c:ptCount val="1"/>
                <c:pt idx="0">
                  <c:v>Ministry pre-82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4F81BD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'Rough Data'!$A$15:$A$17</c:f>
              <c:numCache>
                <c:formatCode>General</c:formatCode>
                <c:ptCount val="3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</c:numCache>
            </c:numRef>
          </c:cat>
          <c:val>
            <c:numRef>
              <c:f>'Rough Data'!$B$15:$B$17</c:f>
              <c:numCache>
                <c:formatCode>General</c:formatCode>
                <c:ptCount val="3"/>
                <c:pt idx="0">
                  <c:v>2.6</c:v>
                </c:pt>
                <c:pt idx="1">
                  <c:v>6.2</c:v>
                </c:pt>
                <c:pt idx="2">
                  <c:v>1.7</c:v>
                </c:pt>
              </c:numCache>
            </c:numRef>
          </c:val>
        </c:ser>
        <c:ser>
          <c:idx val="1"/>
          <c:order val="1"/>
          <c:tx>
            <c:strRef>
              <c:f>'Rough Data'!$C$14</c:f>
              <c:strCache>
                <c:ptCount val="1"/>
                <c:pt idx="0">
                  <c:v>Ministry 82-87</c:v>
                </c:pt>
              </c:strCache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solidFill>
                <a:schemeClr val="accent1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'Rough Data'!$A$15:$A$17</c:f>
              <c:numCache>
                <c:formatCode>General</c:formatCode>
                <c:ptCount val="3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</c:numCache>
            </c:numRef>
          </c:cat>
          <c:val>
            <c:numRef>
              <c:f>'Rough Data'!$C$15:$C$17</c:f>
              <c:numCache>
                <c:formatCode>General</c:formatCode>
                <c:ptCount val="3"/>
                <c:pt idx="0" formatCode="#,##0">
                  <c:v>0.3</c:v>
                </c:pt>
                <c:pt idx="1">
                  <c:v>1.2</c:v>
                </c:pt>
                <c:pt idx="2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serLines/>
        <c:axId val="2114055128"/>
        <c:axId val="2114060680"/>
      </c:barChart>
      <c:catAx>
        <c:axId val="2114055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Condensed Year, April 1st to Sept 21st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4060680"/>
        <c:crosses val="autoZero"/>
        <c:auto val="1"/>
        <c:lblAlgn val="ctr"/>
        <c:lblOffset val="100"/>
        <c:noMultiLvlLbl val="0"/>
      </c:catAx>
      <c:valAx>
        <c:axId val="21140606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Thousands of hectares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140551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0.04051</cdr:x>
      <cdr:y>0.19463</cdr:y>
    </cdr:from>
    <cdr:to>
      <cdr:x>0.15465</cdr:x>
      <cdr:y>0.37934</cdr:y>
    </cdr:to>
    <cdr:sp macro="" textlink="">
      <cdr:nvSpPr>
        <cdr:cNvPr id="3" name="Straight Connector 2"/>
        <cdr:cNvSpPr/>
      </cdr:nvSpPr>
      <cdr:spPr bwMode="auto">
        <a:xfrm xmlns:a="http://schemas.openxmlformats.org/drawingml/2006/main">
          <a:off x="324544" y="963488"/>
          <a:ext cx="914400" cy="9144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5" name="Straight Connector 4"/>
        <cdr:cNvSpPr/>
      </cdr:nvSpPr>
      <cdr:spPr bwMode="auto">
        <a:xfrm xmlns:a="http://schemas.openxmlformats.org/drawingml/2006/main" flipV="1">
          <a:off x="-611560" y="-1628800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9" name="Straight Connector 8"/>
        <cdr:cNvSpPr/>
      </cdr:nvSpPr>
      <cdr:spPr bwMode="auto">
        <a:xfrm xmlns:a="http://schemas.openxmlformats.org/drawingml/2006/main" flipV="1">
          <a:off x="-611560" y="-1628800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0.57084</cdr:x>
      <cdr:y>0.07826</cdr:y>
    </cdr:from>
    <cdr:to>
      <cdr:x>0.68498</cdr:x>
      <cdr:y>0.26297</cdr:y>
    </cdr:to>
    <cdr:sp macro="" textlink="">
      <cdr:nvSpPr>
        <cdr:cNvPr id="7" name="Straight Connector 6"/>
        <cdr:cNvSpPr/>
      </cdr:nvSpPr>
      <cdr:spPr bwMode="auto">
        <a:xfrm xmlns:a="http://schemas.openxmlformats.org/drawingml/2006/main">
          <a:off x="4573016" y="387424"/>
          <a:ext cx="914400" cy="91440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10" name="Straight Connector 9"/>
        <cdr:cNvSpPr/>
      </cdr:nvSpPr>
      <cdr:spPr bwMode="auto">
        <a:xfrm xmlns:a="http://schemas.openxmlformats.org/drawingml/2006/main" flipV="1">
          <a:off x="-611560" y="-1628800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1587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899592" y="1628800"/>
            <a:ext cx="7560840" cy="3825812"/>
            <a:chOff x="2362200" y="2362200"/>
            <a:chExt cx="4953000" cy="3825812"/>
          </a:xfrm>
        </p:grpSpPr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2667000" y="2362200"/>
              <a:ext cx="4267200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600" dirty="0" smtClean="0"/>
                <a:t>Backlog NSR Project Review and RESULTS Issues</a:t>
              </a:r>
              <a:endParaRPr lang="en-CA" sz="3600" dirty="0">
                <a:solidFill>
                  <a:srgbClr val="0A2972"/>
                </a:solidFill>
              </a:endParaRP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2362200" y="3824288"/>
              <a:ext cx="4953000" cy="2363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800" dirty="0" smtClean="0"/>
                <a:t>Land Based Investment Strategy (LBIS):  </a:t>
              </a:r>
              <a:endParaRPr lang="en-CA" sz="1800" dirty="0" smtClean="0"/>
            </a:p>
            <a:p>
              <a:r>
                <a:rPr lang="en-US" sz="1800" dirty="0" smtClean="0"/>
                <a:t>Current Reforestation and Timber Supply Mitigation Meeting</a:t>
              </a:r>
            </a:p>
            <a:p>
              <a:endParaRPr lang="en-US" sz="1800" b="0" dirty="0" smtClean="0">
                <a:solidFill>
                  <a:srgbClr val="0A2972"/>
                </a:solidFill>
              </a:endParaRPr>
            </a:p>
            <a:p>
              <a:r>
                <a:rPr lang="en-US" sz="1800" b="0" i="1" dirty="0" smtClean="0">
                  <a:solidFill>
                    <a:srgbClr val="0A2972"/>
                  </a:solidFill>
                </a:rPr>
                <a:t>September 28, 2011</a:t>
              </a:r>
            </a:p>
            <a:p>
              <a:r>
                <a:rPr lang="en-US" sz="1800" b="0" i="1" dirty="0" smtClean="0">
                  <a:solidFill>
                    <a:srgbClr val="0A2972"/>
                  </a:solidFill>
                </a:rPr>
                <a:t>Richmond, BC</a:t>
              </a:r>
            </a:p>
            <a:p>
              <a:endParaRPr lang="en-US" sz="1800" b="0" dirty="0" smtClean="0">
                <a:solidFill>
                  <a:srgbClr val="0A2972"/>
                </a:solidFill>
              </a:endParaRPr>
            </a:p>
            <a:p>
              <a:endParaRPr lang="en-CA" sz="1800" b="0" dirty="0">
                <a:solidFill>
                  <a:srgbClr val="0A2972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27584" y="5013176"/>
            <a:ext cx="7848872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Matt LeRoy</a:t>
            </a:r>
          </a:p>
          <a:p>
            <a:r>
              <a:rPr lang="en-CA" sz="2000" dirty="0" smtClean="0"/>
              <a:t>Dave Weaver</a:t>
            </a:r>
          </a:p>
          <a:p>
            <a:r>
              <a:rPr lang="en-CA" sz="2000" dirty="0" smtClean="0"/>
              <a:t>Paul Rehsler</a:t>
            </a:r>
          </a:p>
          <a:p>
            <a:r>
              <a:rPr lang="en-CA" sz="1800" b="0" dirty="0" smtClean="0"/>
              <a:t>Resource Practices Branch</a:t>
            </a:r>
            <a:endParaRPr lang="en-CA" sz="1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1484784"/>
            <a:ext cx="9144001" cy="400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Backlog Management Policy</a:t>
            </a:r>
          </a:p>
          <a:p>
            <a:pPr algn="l"/>
            <a:r>
              <a:rPr lang="en-CA" dirty="0" smtClean="0"/>
              <a:t>"backlog area" means an area a) from which the timber was harvested, damaged, or destroyed before October 1, 1987; and, b) that in the District Manager's opinion, is insufficiently stocked with healthy, well-spaced trees of a commercially acceptable species </a:t>
            </a:r>
          </a:p>
          <a:p>
            <a:pPr algn="l"/>
            <a:endParaRPr lang="en-CA" i="1" dirty="0" smtClean="0"/>
          </a:p>
          <a:p>
            <a:pPr algn="l"/>
            <a:r>
              <a:rPr lang="en-CA" dirty="0" smtClean="0"/>
              <a:t>Not satisfactorily restocked (NSR)" means productive forest land that has been denuded and has not been regenerated to the desired stocking standards for the opening </a:t>
            </a:r>
            <a:endParaRPr lang="en-CA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6876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/>
              <a:t>Previous NSR Reports</a:t>
            </a:r>
            <a:endParaRPr lang="en-CA" sz="3600" dirty="0"/>
          </a:p>
        </p:txBody>
      </p:sp>
      <p:grpSp>
        <p:nvGrpSpPr>
          <p:cNvPr id="2" name="Group 8"/>
          <p:cNvGrpSpPr/>
          <p:nvPr/>
        </p:nvGrpSpPr>
        <p:grpSpPr>
          <a:xfrm>
            <a:off x="6228184" y="1844824"/>
            <a:ext cx="2736304" cy="4608512"/>
            <a:chOff x="5524816" y="1844824"/>
            <a:chExt cx="3223648" cy="4824536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76256" y="1844824"/>
              <a:ext cx="1828142" cy="2383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24816" y="3140968"/>
              <a:ext cx="1855496" cy="2382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20240" y="4291842"/>
              <a:ext cx="1928224" cy="2377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0" name="Content Placeholder 6"/>
          <p:cNvGraphicFramePr>
            <a:graphicFrameLocks noGrp="1"/>
          </p:cNvGraphicFramePr>
          <p:nvPr>
            <p:ph idx="1"/>
          </p:nvPr>
        </p:nvGraphicFramePr>
        <p:xfrm>
          <a:off x="250825" y="1989138"/>
          <a:ext cx="5905500" cy="45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892" y="2076583"/>
            <a:ext cx="5133091" cy="437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64088" y="2132856"/>
            <a:ext cx="3779911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By Region, backlog NSR would be eliminated by:</a:t>
            </a:r>
          </a:p>
          <a:p>
            <a:pPr algn="l"/>
            <a:endParaRPr lang="en-CA" dirty="0" smtClean="0"/>
          </a:p>
          <a:p>
            <a:pPr marL="266700" indent="-266700" algn="l">
              <a:buFont typeface="Arial" pitchFamily="34" charset="0"/>
              <a:buChar char="•"/>
            </a:pPr>
            <a:r>
              <a:rPr lang="en-CA" dirty="0" smtClean="0"/>
              <a:t>2007 in PR, PR</a:t>
            </a:r>
          </a:p>
          <a:p>
            <a:pPr marL="266700" indent="-266700" algn="l">
              <a:buFont typeface="Arial" pitchFamily="34" charset="0"/>
              <a:buChar char="•"/>
            </a:pPr>
            <a:r>
              <a:rPr lang="en-CA" dirty="0" smtClean="0"/>
              <a:t>2005/06 in Car, </a:t>
            </a:r>
            <a:r>
              <a:rPr lang="en-CA" dirty="0" err="1" smtClean="0"/>
              <a:t>Kam</a:t>
            </a:r>
            <a:r>
              <a:rPr lang="en-CA" dirty="0" smtClean="0"/>
              <a:t>, </a:t>
            </a:r>
            <a:r>
              <a:rPr lang="en-CA" dirty="0" err="1" smtClean="0"/>
              <a:t>Nel</a:t>
            </a:r>
            <a:r>
              <a:rPr lang="en-CA" dirty="0" smtClean="0"/>
              <a:t> </a:t>
            </a:r>
          </a:p>
          <a:p>
            <a:pPr marL="266700" indent="-266700" algn="l">
              <a:buFont typeface="Arial" pitchFamily="34" charset="0"/>
              <a:buChar char="•"/>
            </a:pPr>
            <a:r>
              <a:rPr lang="en-CA" dirty="0" smtClean="0"/>
              <a:t>2003/04 in Van</a:t>
            </a:r>
          </a:p>
          <a:p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CA" dirty="0" smtClean="0"/>
              <a:t>Where do these backlog NSR numbers come from?</a:t>
            </a:r>
          </a:p>
          <a:p>
            <a:pPr lvl="1"/>
            <a:r>
              <a:rPr lang="en-CA" dirty="0" smtClean="0"/>
              <a:t>RESULTS via the Corporate Reporting System</a:t>
            </a:r>
          </a:p>
          <a:p>
            <a:pPr lvl="1"/>
            <a:endParaRPr lang="en-CA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924944"/>
            <a:ext cx="8125544" cy="2031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23527" y="1628799"/>
          <a:ext cx="8587153" cy="495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C:\Users\mleroy\AppData\Local\Microsoft\Windows\Temporary Internet Files\Content.IE5\9DFTYWTQ\MC90035197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348880"/>
            <a:ext cx="547999" cy="440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11560" y="1628800"/>
          <a:ext cx="8011089" cy="495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flipV="1">
            <a:off x="1475656" y="4005064"/>
            <a:ext cx="7272808" cy="72008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403648" y="1628800"/>
          <a:ext cx="590465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395535" y="1628799"/>
          <a:ext cx="8515145" cy="495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CA" dirty="0" smtClean="0"/>
              <a:t>Known Challenges:</a:t>
            </a:r>
          </a:p>
          <a:p>
            <a:pPr lvl="1"/>
            <a:r>
              <a:rPr lang="en-CA" dirty="0" smtClean="0"/>
              <a:t>Not just an opening file exercise</a:t>
            </a:r>
          </a:p>
          <a:p>
            <a:pPr lvl="1"/>
            <a:r>
              <a:rPr lang="en-CA" dirty="0" smtClean="0"/>
              <a:t>Getting down to the most challenging openings</a:t>
            </a:r>
          </a:p>
          <a:p>
            <a:pPr lvl="2"/>
            <a:r>
              <a:rPr lang="en-CA" dirty="0" smtClean="0"/>
              <a:t>Anticipating year over year increasingly challenging openings</a:t>
            </a:r>
          </a:p>
          <a:p>
            <a:pPr lvl="1"/>
            <a:r>
              <a:rPr lang="en-CA" dirty="0" smtClean="0"/>
              <a:t>Resourcing</a:t>
            </a:r>
          </a:p>
          <a:p>
            <a:pPr lvl="1"/>
            <a:r>
              <a:rPr lang="en-CA" dirty="0" smtClean="0"/>
              <a:t>Do folks know about their options with survey standards?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CA" dirty="0" smtClean="0"/>
              <a:t>Where does </a:t>
            </a:r>
            <a:r>
              <a:rPr lang="en-CA" dirty="0" err="1" smtClean="0"/>
              <a:t>Forsite</a:t>
            </a:r>
            <a:r>
              <a:rPr lang="en-CA" dirty="0" smtClean="0"/>
              <a:t> fit in?</a:t>
            </a:r>
          </a:p>
          <a:p>
            <a:pPr lvl="1">
              <a:buFont typeface="Wingdings" pitchFamily="2" charset="2"/>
              <a:buChar char="Ø"/>
            </a:pPr>
            <a:r>
              <a:rPr lang="en-CA" sz="1800" dirty="0" err="1" smtClean="0"/>
              <a:t>Forsite</a:t>
            </a:r>
            <a:r>
              <a:rPr lang="en-CA" sz="1800" dirty="0" smtClean="0"/>
              <a:t> is our provincial contractor, initially handling category 1, and 6 backlog NSR openings</a:t>
            </a:r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627784" y="2852936"/>
          <a:ext cx="3312368" cy="376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NSR</a:t>
                      </a:r>
                      <a:r>
                        <a:rPr lang="en-CA" baseline="0" dirty="0" smtClean="0">
                          <a:solidFill>
                            <a:schemeClr val="tx1"/>
                          </a:solidFill>
                        </a:rPr>
                        <a:t> Project Categories</a:t>
                      </a:r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Declared</a:t>
                      </a:r>
                      <a:r>
                        <a:rPr lang="en-CA" baseline="0" dirty="0" smtClean="0">
                          <a:solidFill>
                            <a:schemeClr val="tx1"/>
                          </a:solidFill>
                        </a:rPr>
                        <a:t> with NO FC Update</a:t>
                      </a:r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75081">
                <a:tc>
                  <a:txBody>
                    <a:bodyPr/>
                    <a:lstStyle/>
                    <a:p>
                      <a:r>
                        <a:rPr lang="en-CA" dirty="0" smtClean="0"/>
                        <a:t>Opening</a:t>
                      </a:r>
                      <a:r>
                        <a:rPr lang="en-CA" baseline="0" dirty="0" smtClean="0"/>
                        <a:t> FG with NSR with No Planned Treatments</a:t>
                      </a:r>
                      <a:endParaRPr lang="en-CA" dirty="0"/>
                    </a:p>
                  </a:txBody>
                  <a:tcPr/>
                </a:tc>
              </a:tr>
              <a:tr h="449055">
                <a:tc>
                  <a:txBody>
                    <a:bodyPr/>
                    <a:lstStyle/>
                    <a:p>
                      <a:r>
                        <a:rPr lang="en-CA" dirty="0" smtClean="0"/>
                        <a:t>Survey with no FC update</a:t>
                      </a:r>
                      <a:endParaRPr lang="en-CA" dirty="0"/>
                    </a:p>
                  </a:txBody>
                  <a:tcPr/>
                </a:tc>
              </a:tr>
              <a:tr h="775081">
                <a:tc>
                  <a:txBody>
                    <a:bodyPr/>
                    <a:lstStyle/>
                    <a:p>
                      <a:r>
                        <a:rPr lang="en-CA" dirty="0" smtClean="0"/>
                        <a:t>Survey with FC update no spatial</a:t>
                      </a:r>
                      <a:endParaRPr lang="en-CA" dirty="0"/>
                    </a:p>
                  </a:txBody>
                  <a:tcPr/>
                </a:tc>
              </a:tr>
              <a:tr h="449055">
                <a:tc>
                  <a:txBody>
                    <a:bodyPr/>
                    <a:lstStyle/>
                    <a:p>
                      <a:r>
                        <a:rPr lang="en-CA" dirty="0" smtClean="0"/>
                        <a:t>NSR with no SU’s</a:t>
                      </a:r>
                      <a:endParaRPr lang="en-CA" dirty="0"/>
                    </a:p>
                  </a:txBody>
                  <a:tcPr/>
                </a:tc>
              </a:tr>
              <a:tr h="449055">
                <a:tc>
                  <a:txBody>
                    <a:bodyPr/>
                    <a:lstStyle/>
                    <a:p>
                      <a:r>
                        <a:rPr lang="en-CA" dirty="0" smtClean="0"/>
                        <a:t>NSR Increased No Planning</a:t>
                      </a:r>
                      <a:endParaRPr lang="en-CA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1">
              <a:buNone/>
            </a:pPr>
            <a:r>
              <a:rPr lang="en-CA" dirty="0" smtClean="0"/>
              <a:t>Quick Wins</a:t>
            </a:r>
          </a:p>
          <a:p>
            <a:pPr lvl="1">
              <a:buNone/>
            </a:pPr>
            <a:r>
              <a:rPr lang="en-CA" dirty="0" smtClean="0"/>
              <a:t>-There are a number of openings in the backlog NSR listing that are in excess of 1,000 hectares</a:t>
            </a:r>
          </a:p>
          <a:p>
            <a:pPr lvl="1">
              <a:buNone/>
            </a:pPr>
            <a:r>
              <a:rPr lang="en-CA" dirty="0" smtClean="0"/>
              <a:t>-Where no RAH’s in place let’s make use of </a:t>
            </a:r>
            <a:r>
              <a:rPr lang="en-CA" dirty="0" err="1" smtClean="0"/>
              <a:t>Forsite’s</a:t>
            </a:r>
            <a:r>
              <a:rPr lang="en-CA" dirty="0" smtClean="0"/>
              <a:t> horsepower to clean up these openings</a:t>
            </a:r>
          </a:p>
          <a:p>
            <a:pPr lvl="1"/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CA" dirty="0" smtClean="0"/>
              <a:t>Survey standard talk with Dave Weaver</a:t>
            </a:r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haredServices_PowerPoint_BC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133600"/>
            <a:ext cx="5181600" cy="4410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LNRO powerpoint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FLNRO powerpoint</Template>
  <TotalTime>264</TotalTime>
  <Words>353</Words>
  <Application>Microsoft Macintosh PowerPoint</Application>
  <PresentationFormat>On-screen Show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FLNRO powerpoint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mleroy</dc:creator>
  <cp:lastModifiedBy>Terje Vold</cp:lastModifiedBy>
  <cp:revision>44</cp:revision>
  <dcterms:created xsi:type="dcterms:W3CDTF">2011-09-21T22:45:42Z</dcterms:created>
  <dcterms:modified xsi:type="dcterms:W3CDTF">2011-10-07T16:21:01Z</dcterms:modified>
</cp:coreProperties>
</file>