
<file path=[Content_Types].xml><?xml version="1.0" encoding="utf-8"?>
<Types xmlns="http://schemas.openxmlformats.org/package/2006/content-types">
  <Default Extension="xml" ContentType="application/xml"/>
  <Default Extension="jpeg" ContentType="image/jpeg"/>
  <Default Extension="sldx" ContentType="application/vnd.openxmlformats-officedocument.presentationml.slide"/>
  <Default Extension="emf" ContentType="image/x-emf"/>
  <Default Extension="rels" ContentType="application/vnd.openxmlformats-package.relationships+xml"/>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1"/>
  </p:sldMasterIdLst>
  <p:notesMasterIdLst>
    <p:notesMasterId r:id="rId21"/>
  </p:notesMasterIdLst>
  <p:sldIdLst>
    <p:sldId id="256" r:id="rId2"/>
    <p:sldId id="324" r:id="rId3"/>
    <p:sldId id="322" r:id="rId4"/>
    <p:sldId id="302" r:id="rId5"/>
    <p:sldId id="303" r:id="rId6"/>
    <p:sldId id="304" r:id="rId7"/>
    <p:sldId id="305" r:id="rId8"/>
    <p:sldId id="306" r:id="rId9"/>
    <p:sldId id="307" r:id="rId10"/>
    <p:sldId id="323" r:id="rId11"/>
    <p:sldId id="308" r:id="rId12"/>
    <p:sldId id="309" r:id="rId13"/>
    <p:sldId id="310" r:id="rId14"/>
    <p:sldId id="311" r:id="rId15"/>
    <p:sldId id="312" r:id="rId16"/>
    <p:sldId id="313" r:id="rId17"/>
    <p:sldId id="314" r:id="rId18"/>
    <p:sldId id="315" r:id="rId19"/>
    <p:sldId id="31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a:srgbClr val="D62A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9" autoAdjust="0"/>
    <p:restoredTop sz="76721" autoAdjust="0"/>
  </p:normalViewPr>
  <p:slideViewPr>
    <p:cSldViewPr>
      <p:cViewPr>
        <p:scale>
          <a:sx n="80" d="100"/>
          <a:sy n="80" d="100"/>
        </p:scale>
        <p:origin x="-288" y="-96"/>
      </p:cViewPr>
      <p:guideLst>
        <p:guide orient="horz" pos="2160"/>
        <p:guide pos="2880"/>
      </p:guideLst>
    </p:cSldViewPr>
  </p:slideViewPr>
  <p:outlineViewPr>
    <p:cViewPr>
      <p:scale>
        <a:sx n="33" d="100"/>
        <a:sy n="33" d="100"/>
      </p:scale>
      <p:origin x="0" y="7434"/>
    </p:cViewPr>
  </p:outlineViewPr>
  <p:notesTextViewPr>
    <p:cViewPr>
      <p:scale>
        <a:sx n="100" d="100"/>
        <a:sy n="100" d="100"/>
      </p:scale>
      <p:origin x="0" y="0"/>
    </p:cViewPr>
  </p:notesTextViewPr>
  <p:notesViewPr>
    <p:cSldViewPr>
      <p:cViewPr varScale="1">
        <p:scale>
          <a:sx n="86" d="100"/>
          <a:sy n="86" d="100"/>
        </p:scale>
        <p:origin x="-3114"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04625D-7D2C-4D03-BF9F-8056BCA087FE}" type="datetimeFigureOut">
              <a:rPr lang="en-US" smtClean="0"/>
              <a:pPr/>
              <a:t>11-10-07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E4B244-7E49-4D43-91A8-E8E1C87555B5}" type="slidenum">
              <a:rPr lang="en-CA" smtClean="0"/>
              <a:pPr/>
              <a:t>‹#›</a:t>
            </a:fld>
            <a:endParaRPr lang="en-CA"/>
          </a:p>
        </p:txBody>
      </p:sp>
    </p:spTree>
    <p:extLst>
      <p:ext uri="{BB962C8B-B14F-4D97-AF65-F5344CB8AC3E}">
        <p14:creationId xmlns:p14="http://schemas.microsoft.com/office/powerpoint/2010/main" val="3966836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1CE4B244-7E49-4D43-91A8-E8E1C87555B5}" type="slidenum">
              <a:rPr lang="en-CA" smtClean="0"/>
              <a:pPr/>
              <a:t>1</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E8BE748-3EA6-458D-AD2E-66A74D4812A9}" type="datetimeFigureOut">
              <a:rPr lang="en-US" smtClean="0"/>
              <a:pPr/>
              <a:t>11-10-07</a:t>
            </a:fld>
            <a:endParaRPr lang="en-CA"/>
          </a:p>
        </p:txBody>
      </p:sp>
      <p:sp>
        <p:nvSpPr>
          <p:cNvPr id="19" name="Footer Placeholder 18"/>
          <p:cNvSpPr>
            <a:spLocks noGrp="1"/>
          </p:cNvSpPr>
          <p:nvPr>
            <p:ph type="ftr" sz="quarter" idx="11"/>
          </p:nvPr>
        </p:nvSpPr>
        <p:spPr/>
        <p:txBody>
          <a:bodyPr/>
          <a:lstStyle/>
          <a:p>
            <a:endParaRPr lang="en-CA"/>
          </a:p>
        </p:txBody>
      </p:sp>
      <p:sp>
        <p:nvSpPr>
          <p:cNvPr id="27" name="Slide Number Placeholder 26"/>
          <p:cNvSpPr>
            <a:spLocks noGrp="1"/>
          </p:cNvSpPr>
          <p:nvPr>
            <p:ph type="sldNum" sz="quarter" idx="12"/>
          </p:nvPr>
        </p:nvSpPr>
        <p:spPr/>
        <p:txBody>
          <a:bodyPr/>
          <a:lstStyle/>
          <a:p>
            <a:fld id="{74725BBE-D9DB-4BCC-8B83-89BEDF0D08CB}" type="slidenum">
              <a:rPr lang="en-CA" smtClean="0"/>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8BE748-3EA6-458D-AD2E-66A74D4812A9}" type="datetimeFigureOut">
              <a:rPr lang="en-US" smtClean="0"/>
              <a:pPr/>
              <a:t>11-10-07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4725BBE-D9DB-4BCC-8B83-89BEDF0D08CB}"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E8BE748-3EA6-458D-AD2E-66A74D4812A9}" type="datetimeFigureOut">
              <a:rPr lang="en-US" smtClean="0"/>
              <a:pPr/>
              <a:t>11-10-07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4725BBE-D9DB-4BCC-8B83-89BEDF0D08CB}" type="slidenum">
              <a:rPr lang="en-CA" smtClean="0"/>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E8BE748-3EA6-458D-AD2E-66A74D4812A9}" type="datetimeFigureOut">
              <a:rPr lang="en-US" smtClean="0"/>
              <a:pPr/>
              <a:t>11-10-07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4725BBE-D9DB-4BCC-8B83-89BEDF0D08CB}"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E8BE748-3EA6-458D-AD2E-66A74D4812A9}" type="datetimeFigureOut">
              <a:rPr lang="en-US" smtClean="0"/>
              <a:pPr/>
              <a:t>11-10-07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74725BBE-D9DB-4BCC-8B83-89BEDF0D08CB}"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E8BE748-3EA6-458D-AD2E-66A74D4812A9}" type="datetimeFigureOut">
              <a:rPr lang="en-US" smtClean="0"/>
              <a:pPr/>
              <a:t>11-10-07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74725BBE-D9DB-4BCC-8B83-89BEDF0D08CB}"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8BE748-3EA6-458D-AD2E-66A74D4812A9}" type="datetimeFigureOut">
              <a:rPr lang="en-US" smtClean="0"/>
              <a:pPr/>
              <a:t>11-10-07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74725BBE-D9DB-4BCC-8B83-89BEDF0D08CB}"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E8BE748-3EA6-458D-AD2E-66A74D4812A9}" type="datetimeFigureOut">
              <a:rPr lang="en-US" smtClean="0"/>
              <a:pPr/>
              <a:t>11-10-07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4725BBE-D9DB-4BCC-8B83-89BEDF0D08CB}"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E8BE748-3EA6-458D-AD2E-66A74D4812A9}" type="datetimeFigureOut">
              <a:rPr lang="en-US" smtClean="0"/>
              <a:pPr/>
              <a:t>11-10-07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a:xfrm>
            <a:off x="8077200" y="6356350"/>
            <a:ext cx="609600" cy="365125"/>
          </a:xfrm>
        </p:spPr>
        <p:txBody>
          <a:bodyPr/>
          <a:lstStyle/>
          <a:p>
            <a:fld id="{74725BBE-D9DB-4BCC-8B83-89BEDF0D08CB}" type="slidenum">
              <a:rPr lang="en-CA" smtClean="0"/>
              <a:pPr/>
              <a:t>‹#›</a:t>
            </a:fld>
            <a:endParaRPr lang="en-C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8BE748-3EA6-458D-AD2E-66A74D4812A9}" type="datetimeFigureOut">
              <a:rPr lang="en-US" smtClean="0"/>
              <a:pPr/>
              <a:t>11-10-07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4725BBE-D9DB-4BCC-8B83-89BEDF0D08CB}"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8BE748-3EA6-458D-AD2E-66A74D4812A9}" type="datetimeFigureOut">
              <a:rPr lang="en-US" smtClean="0"/>
              <a:pPr/>
              <a:t>11-10-07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4725BBE-D9DB-4BCC-8B83-89BEDF0D08CB}"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E8BE748-3EA6-458D-AD2E-66A74D4812A9}" type="datetimeFigureOut">
              <a:rPr lang="en-US" smtClean="0"/>
              <a:pPr/>
              <a:t>11-10-07</a:t>
            </a:fld>
            <a:endParaRPr lang="en-C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C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4725BBE-D9DB-4BCC-8B83-89BEDF0D08CB}" type="slidenum">
              <a:rPr lang="en-CA" smtClean="0"/>
              <a:pPr/>
              <a:t>‹#›</a:t>
            </a:fld>
            <a:endParaRPr lang="en-C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gif"/><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package" Target="../embeddings/Microsoft_Office_PowerPoint_Slide111.sldx"/><Relationship Id="rId5"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81128"/>
            <a:ext cx="8062664" cy="1222375"/>
          </a:xfrm>
        </p:spPr>
        <p:txBody>
          <a:bodyPr>
            <a:normAutofit fontScale="90000"/>
          </a:bodyPr>
          <a:lstStyle/>
          <a:p>
            <a:r>
              <a:rPr lang="en-CA" sz="5300" b="1" i="1" dirty="0" smtClean="0"/>
              <a:t>FFT Fall Meeting </a:t>
            </a:r>
            <a:br>
              <a:rPr lang="en-CA" sz="5300" b="1" i="1" dirty="0" smtClean="0"/>
            </a:br>
            <a:r>
              <a:rPr lang="en-CA" sz="5300" b="1" i="1" dirty="0" smtClean="0"/>
              <a:t>How do we improve delivery</a:t>
            </a:r>
            <a:r>
              <a:rPr lang="en-CA" b="1" i="1" dirty="0" smtClean="0"/>
              <a:t/>
            </a:r>
            <a:br>
              <a:rPr lang="en-CA" b="1" i="1" dirty="0" smtClean="0"/>
            </a:br>
            <a:r>
              <a:rPr lang="en-CA" i="1" dirty="0" smtClean="0"/>
              <a:t/>
            </a:r>
            <a:br>
              <a:rPr lang="en-CA" i="1" dirty="0" smtClean="0"/>
            </a:br>
            <a:r>
              <a:rPr lang="en-CA" sz="4400" i="1" dirty="0" smtClean="0"/>
              <a:t>September 28-29</a:t>
            </a:r>
            <a:br>
              <a:rPr lang="en-CA" sz="4400" i="1" dirty="0" smtClean="0"/>
            </a:br>
            <a:r>
              <a:rPr lang="en-CA" sz="3100" i="1" dirty="0" smtClean="0"/>
              <a:t>2011</a:t>
            </a:r>
            <a:endParaRPr lang="en-CA" dirty="0"/>
          </a:p>
        </p:txBody>
      </p:sp>
      <p:pic>
        <p:nvPicPr>
          <p:cNvPr id="3" name="Picture 2" descr="LBIS.png"/>
          <p:cNvPicPr/>
          <p:nvPr/>
        </p:nvPicPr>
        <p:blipFill>
          <a:blip r:embed="rId3" cstate="print"/>
          <a:stretch>
            <a:fillRect/>
          </a:stretch>
        </p:blipFill>
        <p:spPr>
          <a:xfrm>
            <a:off x="323528" y="4941168"/>
            <a:ext cx="2088232" cy="1584175"/>
          </a:xfrm>
          <a:prstGeom prst="rect">
            <a:avLst/>
          </a:prstGeom>
        </p:spPr>
      </p:pic>
      <p:pic>
        <p:nvPicPr>
          <p:cNvPr id="4" name="Picture 3" descr="forser2.gif"/>
          <p:cNvPicPr>
            <a:picLocks noChangeAspect="1"/>
          </p:cNvPicPr>
          <p:nvPr/>
        </p:nvPicPr>
        <p:blipFill>
          <a:blip r:embed="rId4" cstate="print"/>
          <a:stretch>
            <a:fillRect/>
          </a:stretch>
        </p:blipFill>
        <p:spPr>
          <a:xfrm>
            <a:off x="7596336" y="332656"/>
            <a:ext cx="1076325" cy="1371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Objectives</a:t>
            </a:r>
            <a:endParaRPr lang="en-CA" dirty="0"/>
          </a:p>
        </p:txBody>
      </p:sp>
      <p:sp>
        <p:nvSpPr>
          <p:cNvPr id="3" name="Content Placeholder 2"/>
          <p:cNvSpPr>
            <a:spLocks noGrp="1"/>
          </p:cNvSpPr>
          <p:nvPr>
            <p:ph idx="1"/>
          </p:nvPr>
        </p:nvSpPr>
        <p:spPr/>
        <p:txBody>
          <a:bodyPr/>
          <a:lstStyle/>
          <a:p>
            <a:r>
              <a:rPr lang="en-CA" dirty="0" smtClean="0"/>
              <a:t>Overview of key issues with regard to delivery</a:t>
            </a:r>
          </a:p>
          <a:p>
            <a:r>
              <a:rPr lang="en-CA" dirty="0" smtClean="0"/>
              <a:t>Current capabilities</a:t>
            </a:r>
          </a:p>
          <a:p>
            <a:r>
              <a:rPr lang="en-CA" dirty="0" smtClean="0"/>
              <a:t>Key assumptions about staffing moving forward</a:t>
            </a:r>
          </a:p>
          <a:p>
            <a:r>
              <a:rPr lang="en-CA" dirty="0" smtClean="0"/>
              <a:t>Key roles and responsibilities for district and region</a:t>
            </a:r>
          </a:p>
          <a:p>
            <a:r>
              <a:rPr lang="en-CA" dirty="0" smtClean="0"/>
              <a:t>Key directions on moving forward</a:t>
            </a:r>
          </a:p>
          <a:p>
            <a:r>
              <a:rPr lang="en-CA" dirty="0" smtClean="0"/>
              <a:t>How to improve delivery with BCTS, recipient holders and industry</a:t>
            </a:r>
          </a:p>
          <a:p>
            <a:endParaRPr lang="en-CA" dirty="0" smtClean="0"/>
          </a:p>
          <a:p>
            <a:endParaRPr lang="en-CA" dirty="0" smtClean="0"/>
          </a:p>
          <a:p>
            <a:endParaRPr lang="en-CA" dirty="0" smtClean="0"/>
          </a:p>
          <a:p>
            <a:endParaRPr lang="en-CA"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pic>
        <p:nvPicPr>
          <p:cNvPr id="58370" name="Picture 2"/>
          <p:cNvPicPr>
            <a:picLocks noChangeAspect="1" noChangeArrowheads="1"/>
          </p:cNvPicPr>
          <p:nvPr/>
        </p:nvPicPr>
        <p:blipFill>
          <a:blip r:embed="rId2" cstate="print"/>
          <a:srcRect/>
          <a:stretch>
            <a:fillRect/>
          </a:stretch>
        </p:blipFill>
        <p:spPr bwMode="auto">
          <a:xfrm>
            <a:off x="683568" y="188640"/>
            <a:ext cx="4966572" cy="6399237"/>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85000" lnSpcReduction="20000"/>
          </a:bodyPr>
          <a:lstStyle/>
          <a:p>
            <a:r>
              <a:rPr lang="en-CA" b="1" dirty="0" smtClean="0"/>
              <a:t>2.0	Key Issues that need to be addressed</a:t>
            </a:r>
          </a:p>
          <a:p>
            <a:pPr lvl="0"/>
            <a:r>
              <a:rPr lang="en-CA" dirty="0" smtClean="0"/>
              <a:t>Need for strategic focus and addressing priority issues that can be mitigated through a </a:t>
            </a:r>
            <a:r>
              <a:rPr lang="en-CA" dirty="0" err="1" smtClean="0"/>
              <a:t>silvicultural</a:t>
            </a:r>
            <a:r>
              <a:rPr lang="en-CA" dirty="0" smtClean="0"/>
              <a:t> response</a:t>
            </a:r>
          </a:p>
          <a:p>
            <a:pPr lvl="0"/>
            <a:r>
              <a:rPr lang="en-CA" dirty="0" smtClean="0"/>
              <a:t>Need to ensure the scale and tactical location of treatments undertaken within the identified priority units have a meaningful positive timber supply affect .</a:t>
            </a:r>
          </a:p>
          <a:p>
            <a:pPr lvl="0"/>
            <a:r>
              <a:rPr lang="en-CA" dirty="0" smtClean="0"/>
              <a:t>Need to have district oversight to ensure local contribution to provincial strategic objectives, as well as, to ensure treatment cost control and efficiency.</a:t>
            </a:r>
          </a:p>
          <a:p>
            <a:pPr lvl="0"/>
            <a:r>
              <a:rPr lang="en-CA" dirty="0" smtClean="0"/>
              <a:t>Ensuring continuity and consistency of treatments that the desire objectives are achieved over time (e.g. rehab and reforestation of MPB areas)</a:t>
            </a:r>
          </a:p>
          <a:p>
            <a:pPr lvl="0"/>
            <a:r>
              <a:rPr lang="en-CA" dirty="0" smtClean="0"/>
              <a:t>Ensure that activities are coordinated with overall unit strategy to avoid resource conflicts.</a:t>
            </a:r>
            <a:endParaRPr lang="en-CA"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Current Capabilities</a:t>
            </a:r>
            <a:endParaRPr lang="en-CA" dirty="0"/>
          </a:p>
        </p:txBody>
      </p:sp>
      <p:sp>
        <p:nvSpPr>
          <p:cNvPr id="3" name="Content Placeholder 2"/>
          <p:cNvSpPr>
            <a:spLocks noGrp="1"/>
          </p:cNvSpPr>
          <p:nvPr>
            <p:ph idx="1"/>
          </p:nvPr>
        </p:nvSpPr>
        <p:spPr/>
        <p:txBody>
          <a:bodyPr/>
          <a:lstStyle/>
          <a:p>
            <a:pPr lvl="0"/>
            <a:r>
              <a:rPr lang="en-CA" dirty="0" smtClean="0"/>
              <a:t>In 2011 about 90% of the Tree improvement, Inventory, Fire Management, ecosystem restoration, Range, and Recreation components are coordinated and managed by existing ministry staff.</a:t>
            </a:r>
          </a:p>
          <a:p>
            <a:pPr lvl="0"/>
            <a:r>
              <a:rPr lang="en-CA" dirty="0" smtClean="0"/>
              <a:t>About 91% of the Forest health activities are being delivered through existing district and regional staff.</a:t>
            </a:r>
          </a:p>
          <a:p>
            <a:endParaRPr lang="en-CA"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Current Capabilities</a:t>
            </a:r>
            <a:endParaRPr lang="en-CA" dirty="0"/>
          </a:p>
        </p:txBody>
      </p:sp>
      <p:sp>
        <p:nvSpPr>
          <p:cNvPr id="3" name="Content Placeholder 2"/>
          <p:cNvSpPr>
            <a:spLocks noGrp="1"/>
          </p:cNvSpPr>
          <p:nvPr>
            <p:ph idx="1"/>
          </p:nvPr>
        </p:nvSpPr>
        <p:spPr/>
        <p:txBody>
          <a:bodyPr/>
          <a:lstStyle/>
          <a:p>
            <a:pPr lvl="0"/>
            <a:r>
              <a:rPr lang="en-CA" sz="2800" dirty="0" smtClean="0"/>
              <a:t>In 2011 about the current reforestation and midterm mitigation activities are being delivered in the following manner:</a:t>
            </a:r>
          </a:p>
          <a:p>
            <a:pPr lvl="1"/>
            <a:r>
              <a:rPr lang="en-CA" dirty="0" smtClean="0"/>
              <a:t>12% of the FFT program will be delivered by BCTS, </a:t>
            </a:r>
          </a:p>
          <a:p>
            <a:pPr lvl="1"/>
            <a:r>
              <a:rPr lang="en-CA" dirty="0" smtClean="0"/>
              <a:t>59% is delivered by Industry and by Recipient agreements that are administered by regional ministry staff</a:t>
            </a:r>
          </a:p>
          <a:p>
            <a:pPr lvl="1"/>
            <a:r>
              <a:rPr lang="en-CA" dirty="0" smtClean="0"/>
              <a:t>26% is managed internally by Districts.</a:t>
            </a:r>
          </a:p>
          <a:p>
            <a:endParaRPr lang="en-CA"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Current Capabilities</a:t>
            </a:r>
            <a:endParaRPr lang="en-CA" dirty="0"/>
          </a:p>
        </p:txBody>
      </p:sp>
      <p:sp>
        <p:nvSpPr>
          <p:cNvPr id="3" name="Content Placeholder 2"/>
          <p:cNvSpPr>
            <a:spLocks noGrp="1"/>
          </p:cNvSpPr>
          <p:nvPr>
            <p:ph idx="1"/>
          </p:nvPr>
        </p:nvSpPr>
        <p:spPr/>
        <p:txBody>
          <a:bodyPr/>
          <a:lstStyle/>
          <a:p>
            <a:pPr lvl="0"/>
            <a:r>
              <a:rPr lang="en-CA" sz="2800" dirty="0" smtClean="0"/>
              <a:t>Throughout BC, the BCTS program has varying levels of staff to deliver key goals and objectives.  </a:t>
            </a:r>
          </a:p>
          <a:p>
            <a:pPr lvl="1"/>
            <a:r>
              <a:rPr lang="en-CA" dirty="0" smtClean="0"/>
              <a:t>In the south area about 22% of the program is delivered by BCTS</a:t>
            </a:r>
          </a:p>
          <a:p>
            <a:pPr lvl="1"/>
            <a:r>
              <a:rPr lang="en-CA" dirty="0" smtClean="0"/>
              <a:t>In the northern area about 2% of the program is delivered by BCTS</a:t>
            </a:r>
          </a:p>
          <a:p>
            <a:pPr lvl="1"/>
            <a:r>
              <a:rPr lang="en-CA" dirty="0" smtClean="0"/>
              <a:t>On the coast area about 19% of the program is delivered by BCTS</a:t>
            </a:r>
          </a:p>
          <a:p>
            <a:endParaRPr lang="en-CA"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Current Capabilities</a:t>
            </a:r>
            <a:endParaRPr lang="en-CA" dirty="0"/>
          </a:p>
        </p:txBody>
      </p:sp>
      <p:sp>
        <p:nvSpPr>
          <p:cNvPr id="3" name="Content Placeholder 2"/>
          <p:cNvSpPr>
            <a:spLocks noGrp="1"/>
          </p:cNvSpPr>
          <p:nvPr>
            <p:ph idx="1"/>
          </p:nvPr>
        </p:nvSpPr>
        <p:spPr/>
        <p:txBody>
          <a:bodyPr/>
          <a:lstStyle/>
          <a:p>
            <a:pPr lvl="0"/>
            <a:r>
              <a:rPr lang="en-CA" sz="2800" dirty="0" smtClean="0"/>
              <a:t>Throughout BC, the ministry has varying levels of staff to deliver key goals and objectives.  </a:t>
            </a:r>
          </a:p>
          <a:p>
            <a:pPr lvl="1"/>
            <a:r>
              <a:rPr lang="en-CA" dirty="0" smtClean="0"/>
              <a:t>In the south about 42% of the program is directly lead by the districts</a:t>
            </a:r>
          </a:p>
          <a:p>
            <a:pPr lvl="1"/>
            <a:r>
              <a:rPr lang="en-CA" dirty="0" smtClean="0"/>
              <a:t>In the north about 17% of the program is directly lead by the districts</a:t>
            </a:r>
          </a:p>
          <a:p>
            <a:pPr lvl="1"/>
            <a:r>
              <a:rPr lang="en-CA" dirty="0" smtClean="0"/>
              <a:t>On the coast about 8% of the program is directly lead by districts</a:t>
            </a:r>
            <a:endParaRPr lang="en-CA"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CA" dirty="0" smtClean="0"/>
              <a:t>Licensees have varying interests and abilities to deliver current reforestation, forest health and timber supply mitigation activities. While about 80% of the fertilizer program is delivered by licensees, in many areas, due to staffing reductions, industry is unable to be involved in the FFT programs that require extensive long term planning and work at this time. </a:t>
            </a:r>
            <a:endParaRPr lang="en-CA"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Key assumptions</a:t>
            </a:r>
            <a:endParaRPr lang="en-CA" dirty="0"/>
          </a:p>
        </p:txBody>
      </p:sp>
      <p:sp>
        <p:nvSpPr>
          <p:cNvPr id="3" name="Content Placeholder 2"/>
          <p:cNvSpPr>
            <a:spLocks noGrp="1"/>
          </p:cNvSpPr>
          <p:nvPr>
            <p:ph idx="1"/>
          </p:nvPr>
        </p:nvSpPr>
        <p:spPr/>
        <p:txBody>
          <a:bodyPr/>
          <a:lstStyle/>
          <a:p>
            <a:r>
              <a:rPr lang="en-CA" dirty="0" err="1" smtClean="0"/>
              <a:t>Dont</a:t>
            </a:r>
            <a:r>
              <a:rPr lang="en-CA" dirty="0" smtClean="0"/>
              <a:t> expect major increase in total ministry staff</a:t>
            </a:r>
          </a:p>
          <a:p>
            <a:r>
              <a:rPr lang="en-CA" dirty="0" smtClean="0"/>
              <a:t>Like original FFT program either use existing allocated FFT staff or utilize additional existing staff or</a:t>
            </a:r>
          </a:p>
          <a:p>
            <a:pPr lvl="1"/>
            <a:r>
              <a:rPr lang="en-CA" dirty="0" smtClean="0"/>
              <a:t>Use BCTS</a:t>
            </a:r>
          </a:p>
          <a:p>
            <a:pPr lvl="1"/>
            <a:r>
              <a:rPr lang="en-CA" dirty="0" smtClean="0"/>
              <a:t>Use recipients</a:t>
            </a:r>
          </a:p>
          <a:p>
            <a:pPr lvl="1"/>
            <a:r>
              <a:rPr lang="en-CA" dirty="0" smtClean="0"/>
              <a:t>Licensees</a:t>
            </a:r>
          </a:p>
          <a:p>
            <a:pPr lvl="1"/>
            <a:r>
              <a:rPr lang="en-CA" dirty="0" smtClean="0"/>
              <a:t>Implementation contractors</a:t>
            </a:r>
            <a:endParaRPr lang="en-CA"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Key objectives for the new delivery model moving forward</a:t>
            </a:r>
            <a:endParaRPr lang="en-CA" dirty="0"/>
          </a:p>
        </p:txBody>
      </p:sp>
      <p:sp>
        <p:nvSpPr>
          <p:cNvPr id="3" name="Content Placeholder 2"/>
          <p:cNvSpPr>
            <a:spLocks noGrp="1"/>
          </p:cNvSpPr>
          <p:nvPr>
            <p:ph idx="1"/>
          </p:nvPr>
        </p:nvSpPr>
        <p:spPr/>
        <p:txBody>
          <a:bodyPr>
            <a:normAutofit fontScale="77500" lnSpcReduction="20000"/>
          </a:bodyPr>
          <a:lstStyle/>
          <a:p>
            <a:pPr lvl="0"/>
            <a:r>
              <a:rPr lang="en-CA" dirty="0" smtClean="0"/>
              <a:t>Create organizational capacity and clarity of direction</a:t>
            </a:r>
          </a:p>
          <a:p>
            <a:pPr lvl="0"/>
            <a:r>
              <a:rPr lang="en-CA" dirty="0" smtClean="0"/>
              <a:t>Create transparency and understanding of strategic priorities, plans and budgeting</a:t>
            </a:r>
          </a:p>
          <a:p>
            <a:pPr lvl="0"/>
            <a:r>
              <a:rPr lang="en-CA" dirty="0" smtClean="0"/>
              <a:t>Create continuity of programs and direction in order to warrant district involvement</a:t>
            </a:r>
          </a:p>
          <a:p>
            <a:pPr lvl="0"/>
            <a:r>
              <a:rPr lang="en-CA" dirty="0" smtClean="0"/>
              <a:t>Improve communication between district and regional and HQ staff.  </a:t>
            </a:r>
          </a:p>
          <a:p>
            <a:pPr lvl="0"/>
            <a:r>
              <a:rPr lang="en-CA" dirty="0" smtClean="0"/>
              <a:t>Provide clarity on who prime local regional and district contacts and dedicated champions are for the LBIS program</a:t>
            </a:r>
          </a:p>
          <a:p>
            <a:pPr lvl="0"/>
            <a:r>
              <a:rPr lang="en-CA" dirty="0" smtClean="0"/>
              <a:t>Ensure continuity of projects over time to follow through on key existing and previous investments</a:t>
            </a:r>
          </a:p>
          <a:p>
            <a:pPr lvl="0"/>
            <a:r>
              <a:rPr lang="en-CA" dirty="0" smtClean="0"/>
              <a:t>Ministry to act as the steward on behalf of the public to ensure provincial priorities are addressed and to ensure public funding is cost efficiently applied in the right investments.</a:t>
            </a:r>
          </a:p>
          <a:p>
            <a:pPr lvl="0"/>
            <a:r>
              <a:rPr lang="en-CA" dirty="0" smtClean="0"/>
              <a:t>Efficient, cost-effective,  and timely delivery of projects</a:t>
            </a:r>
          </a:p>
          <a:p>
            <a:endParaRPr lang="en-CA"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Key roles and responsibilities </a:t>
            </a:r>
            <a:endParaRPr lang="en-CA" dirty="0"/>
          </a:p>
        </p:txBody>
      </p:sp>
      <p:sp>
        <p:nvSpPr>
          <p:cNvPr id="3" name="Content Placeholder 2"/>
          <p:cNvSpPr>
            <a:spLocks noGrp="1"/>
          </p:cNvSpPr>
          <p:nvPr>
            <p:ph idx="1"/>
          </p:nvPr>
        </p:nvSpPr>
        <p:spPr/>
        <p:txBody>
          <a:bodyPr/>
          <a:lstStyle/>
          <a:p>
            <a:r>
              <a:rPr lang="en-CA" dirty="0" smtClean="0"/>
              <a:t>Planning (model described in appendix 1)</a:t>
            </a:r>
          </a:p>
          <a:p>
            <a:r>
              <a:rPr lang="en-CA" b="1" dirty="0" smtClean="0"/>
              <a:t>Delivery</a:t>
            </a:r>
          </a:p>
          <a:p>
            <a:r>
              <a:rPr lang="en-CA" dirty="0" smtClean="0"/>
              <a:t>Reporting and monitoring </a:t>
            </a:r>
          </a:p>
          <a:p>
            <a:endParaRPr lang="en-CA" dirty="0" smtClean="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sp>
        <p:nvSpPr>
          <p:cNvPr id="1843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18433" name="Object 1"/>
          <p:cNvGraphicFramePr>
            <a:graphicFrameLocks noChangeAspect="1"/>
          </p:cNvGraphicFramePr>
          <p:nvPr/>
        </p:nvGraphicFramePr>
        <p:xfrm>
          <a:off x="0" y="-18645"/>
          <a:ext cx="9144000" cy="6876646"/>
        </p:xfrm>
        <a:graphic>
          <a:graphicData uri="http://schemas.openxmlformats.org/presentationml/2006/ole">
            <mc:AlternateContent xmlns:mc="http://schemas.openxmlformats.org/markup-compatibility/2006">
              <mc:Choice xmlns:v="urn:schemas-microsoft-com:vml" Requires="v">
                <p:oleObj spid="_x0000_s18437" name="Slide" r:id="rId4" imgW="4514110" imgH="3384967" progId="PowerPoint.Slide.12">
                  <p:embed/>
                </p:oleObj>
              </mc:Choice>
              <mc:Fallback>
                <p:oleObj name="Slide" r:id="rId4" imgW="4514110" imgH="3384967" progId="PowerPoint.Slide.12">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8645"/>
                        <a:ext cx="9144000" cy="687664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Key directions going forward</a:t>
            </a:r>
            <a:endParaRPr lang="en-CA" dirty="0"/>
          </a:p>
        </p:txBody>
      </p:sp>
      <p:sp>
        <p:nvSpPr>
          <p:cNvPr id="3" name="Content Placeholder 2"/>
          <p:cNvSpPr>
            <a:spLocks noGrp="1"/>
          </p:cNvSpPr>
          <p:nvPr>
            <p:ph idx="1"/>
          </p:nvPr>
        </p:nvSpPr>
        <p:spPr/>
        <p:txBody>
          <a:bodyPr>
            <a:normAutofit fontScale="92500" lnSpcReduction="10000"/>
          </a:bodyPr>
          <a:lstStyle/>
          <a:p>
            <a:r>
              <a:rPr lang="en-CA" sz="2800" b="1" dirty="0" smtClean="0"/>
              <a:t>7.1	District</a:t>
            </a:r>
          </a:p>
          <a:p>
            <a:pPr lvl="0"/>
            <a:r>
              <a:rPr lang="en-CA" sz="2800" dirty="0" smtClean="0"/>
              <a:t>One person formally assigned responsibility in their EPDP to be the key district contact for the LBIS program.</a:t>
            </a:r>
          </a:p>
          <a:p>
            <a:pPr lvl="0"/>
            <a:r>
              <a:rPr lang="en-CA" sz="2800" dirty="0" smtClean="0"/>
              <a:t>Recommend that a minimum 0.5 FTE be assigned to support the role of </a:t>
            </a:r>
          </a:p>
          <a:p>
            <a:pPr lvl="1"/>
            <a:r>
              <a:rPr lang="en-CA" dirty="0" smtClean="0"/>
              <a:t>Coordinating and developing plans (August-October)</a:t>
            </a:r>
          </a:p>
          <a:p>
            <a:pPr lvl="1"/>
            <a:r>
              <a:rPr lang="en-CA" dirty="0" smtClean="0"/>
              <a:t>Coordinating delivery agents and ensuring goals are assigned to appropriate delivery agents  (March-April)</a:t>
            </a:r>
          </a:p>
          <a:p>
            <a:pPr lvl="1"/>
            <a:r>
              <a:rPr lang="en-CA" dirty="0" smtClean="0"/>
              <a:t>Reporting and monitoring (August-Oct, March)</a:t>
            </a:r>
          </a:p>
          <a:p>
            <a:pPr lvl="1"/>
            <a:r>
              <a:rPr lang="en-CA" dirty="0" smtClean="0"/>
              <a:t>Continual improvement and adjustment (January-March)</a:t>
            </a:r>
          </a:p>
          <a:p>
            <a:endParaRPr lang="en-CA"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92500" lnSpcReduction="20000"/>
          </a:bodyPr>
          <a:lstStyle/>
          <a:p>
            <a:pPr lvl="0"/>
            <a:r>
              <a:rPr lang="en-CA" sz="2800" dirty="0" smtClean="0"/>
              <a:t>The district contact would represent the District Manager on all key meetings for LBIS</a:t>
            </a:r>
          </a:p>
          <a:p>
            <a:pPr lvl="0"/>
            <a:r>
              <a:rPr lang="en-CA" sz="2800" dirty="0" smtClean="0"/>
              <a:t>The district contact would be responsible for organizing annual local LBIS planning sessions each fall </a:t>
            </a:r>
          </a:p>
          <a:p>
            <a:pPr lvl="0"/>
            <a:r>
              <a:rPr lang="en-CA" sz="2800" dirty="0" smtClean="0"/>
              <a:t>The district contact would also be responsible for organizing annual local LBIS implementation meetings each spring, to debrief what went well, what needs to be adjusted in the upcoming field season.  The district contact would also be responsible for identifying and coordinating who the key delivery agents would be in the upcoming field season. </a:t>
            </a:r>
          </a:p>
          <a:p>
            <a:endParaRPr lang="en-CA"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92500" lnSpcReduction="20000"/>
          </a:bodyPr>
          <a:lstStyle/>
          <a:p>
            <a:pPr lvl="0"/>
            <a:r>
              <a:rPr lang="en-CA" sz="2800" dirty="0" smtClean="0"/>
              <a:t>The ministry will have a varied delivery model for LBIS activities.  Depending on regional and district priorities, the ministry may use:</a:t>
            </a:r>
          </a:p>
          <a:p>
            <a:pPr lvl="1"/>
            <a:r>
              <a:rPr lang="en-CA" dirty="0" smtClean="0"/>
              <a:t>Internal staff</a:t>
            </a:r>
          </a:p>
          <a:p>
            <a:pPr lvl="1"/>
            <a:r>
              <a:rPr lang="en-CA" dirty="0" smtClean="0"/>
              <a:t>BCTS staff</a:t>
            </a:r>
          </a:p>
          <a:p>
            <a:pPr lvl="1"/>
            <a:r>
              <a:rPr lang="en-CA" dirty="0" smtClean="0"/>
              <a:t>Licensees</a:t>
            </a:r>
          </a:p>
          <a:p>
            <a:pPr lvl="1"/>
            <a:r>
              <a:rPr lang="en-CA" dirty="0" smtClean="0"/>
              <a:t>Recipient agreement holders to deliver on behalf of the district</a:t>
            </a:r>
          </a:p>
          <a:p>
            <a:pPr lvl="0"/>
            <a:r>
              <a:rPr lang="en-CA" sz="2800" dirty="0" smtClean="0"/>
              <a:t>The district contact will be responsible for determining with the District Manager the best mix of delivery that will meet government goals and objectives, given funding constraints and available staffing.</a:t>
            </a:r>
          </a:p>
          <a:p>
            <a:endParaRPr lang="en-CA"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b="1" dirty="0" smtClean="0"/>
              <a:t>Region</a:t>
            </a:r>
            <a:endParaRPr lang="en-CA" dirty="0"/>
          </a:p>
        </p:txBody>
      </p:sp>
      <p:sp>
        <p:nvSpPr>
          <p:cNvPr id="3" name="Content Placeholder 2"/>
          <p:cNvSpPr>
            <a:spLocks noGrp="1"/>
          </p:cNvSpPr>
          <p:nvPr>
            <p:ph idx="1"/>
          </p:nvPr>
        </p:nvSpPr>
        <p:spPr/>
        <p:txBody>
          <a:bodyPr>
            <a:normAutofit fontScale="77500" lnSpcReduction="20000"/>
          </a:bodyPr>
          <a:lstStyle/>
          <a:p>
            <a:pPr lvl="0"/>
            <a:r>
              <a:rPr lang="en-CA" sz="2800" dirty="0" smtClean="0"/>
              <a:t>One person formally assigned responsibility in their Employee Performance and Development Plan (EPDP) to be the key regional contact for the LBIS regional program.</a:t>
            </a:r>
          </a:p>
          <a:p>
            <a:pPr lvl="0"/>
            <a:r>
              <a:rPr lang="en-CA" sz="2800" dirty="0" smtClean="0"/>
              <a:t>Recommend that a minimum 0.5 FTE be assigned to support the role of </a:t>
            </a:r>
          </a:p>
          <a:p>
            <a:pPr lvl="1"/>
            <a:r>
              <a:rPr lang="en-CA" dirty="0" smtClean="0"/>
              <a:t>Coordinating and developing plans (August-October)</a:t>
            </a:r>
          </a:p>
          <a:p>
            <a:pPr lvl="1"/>
            <a:r>
              <a:rPr lang="en-CA" dirty="0" smtClean="0"/>
              <a:t>Coordinating delivery agents and ensuring goals are assigned to appropriate delivery agents  (March-April)</a:t>
            </a:r>
          </a:p>
          <a:p>
            <a:pPr lvl="1"/>
            <a:r>
              <a:rPr lang="en-CA" dirty="0" smtClean="0"/>
              <a:t>Reporting and monitoring (August-Oct, March)</a:t>
            </a:r>
          </a:p>
          <a:p>
            <a:pPr lvl="1"/>
            <a:r>
              <a:rPr lang="en-CA" dirty="0" smtClean="0"/>
              <a:t>Continual improvement and adjustment (January-March)</a:t>
            </a:r>
          </a:p>
          <a:p>
            <a:pPr lvl="0"/>
            <a:r>
              <a:rPr lang="en-CA" sz="2800" dirty="0" smtClean="0"/>
              <a:t>The regional contact would represent the Regional Manager on all key meetings for LBIS</a:t>
            </a:r>
          </a:p>
          <a:p>
            <a:pPr lvl="0"/>
            <a:r>
              <a:rPr lang="en-CA" sz="2800" dirty="0" smtClean="0"/>
              <a:t>The Regional contact would be responsible for organizing annual regional LBIS planning sessions each fall </a:t>
            </a:r>
          </a:p>
          <a:p>
            <a:endParaRPr lang="en-CA"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pPr lvl="0"/>
            <a:r>
              <a:rPr lang="en-CA" dirty="0" smtClean="0"/>
              <a:t>The regional contact would also be responsible for organizing annual regional LBIS implementation meetings each spring, to debrief what went well, what needs to be adjusted in the upcoming field season.  Where the regional office, holds recipient agreements, the regional contact would also be responsible for identifying and coordinating who the key delivery agents would be in the upcoming field season and communicating with annual plans with the District Manager.</a:t>
            </a:r>
          </a:p>
          <a:p>
            <a:endParaRPr lang="en-CA"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to improve delivery with </a:t>
            </a:r>
            <a:endParaRPr lang="en-CA" dirty="0"/>
          </a:p>
        </p:txBody>
      </p:sp>
      <p:sp>
        <p:nvSpPr>
          <p:cNvPr id="3" name="Content Placeholder 2"/>
          <p:cNvSpPr>
            <a:spLocks noGrp="1"/>
          </p:cNvSpPr>
          <p:nvPr>
            <p:ph idx="1"/>
          </p:nvPr>
        </p:nvSpPr>
        <p:spPr/>
        <p:txBody>
          <a:bodyPr/>
          <a:lstStyle/>
          <a:p>
            <a:r>
              <a:rPr lang="en-CA" dirty="0" smtClean="0"/>
              <a:t>BCTS</a:t>
            </a:r>
          </a:p>
          <a:p>
            <a:r>
              <a:rPr lang="en-CA" dirty="0" smtClean="0"/>
              <a:t>Recipient holders</a:t>
            </a:r>
          </a:p>
          <a:p>
            <a:r>
              <a:rPr lang="en-CA" dirty="0" smtClean="0"/>
              <a:t>Industry</a:t>
            </a:r>
          </a:p>
          <a:p>
            <a:r>
              <a:rPr lang="en-CA" smtClean="0"/>
              <a:t>District</a:t>
            </a:r>
          </a:p>
          <a:p>
            <a:endParaRPr lang="en-CA" dirty="0"/>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2456</TotalTime>
  <Words>880</Words>
  <Application>Microsoft Macintosh PowerPoint</Application>
  <PresentationFormat>On-screen Show (4:3)</PresentationFormat>
  <Paragraphs>88</Paragraphs>
  <Slides>19</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Flow</vt:lpstr>
      <vt:lpstr>Slide</vt:lpstr>
      <vt:lpstr>FFT Fall Meeting  How do we improve delivery  September 28-29 2011</vt:lpstr>
      <vt:lpstr>Objectives</vt:lpstr>
      <vt:lpstr>PowerPoint Presentation</vt:lpstr>
      <vt:lpstr>PowerPoint Presentation</vt:lpstr>
      <vt:lpstr>Current Capabilities</vt:lpstr>
      <vt:lpstr>Current Capabilities</vt:lpstr>
      <vt:lpstr>Current Capabilities</vt:lpstr>
      <vt:lpstr>Current Capabilities</vt:lpstr>
      <vt:lpstr>PowerPoint Presentation</vt:lpstr>
      <vt:lpstr>Key assumptions</vt:lpstr>
      <vt:lpstr>Key objectives for the new delivery model moving forward</vt:lpstr>
      <vt:lpstr>Key roles and responsibilities </vt:lpstr>
      <vt:lpstr>PowerPoint Presentation</vt:lpstr>
      <vt:lpstr>Key directions going forward</vt:lpstr>
      <vt:lpstr>PowerPoint Presentation</vt:lpstr>
      <vt:lpstr>PowerPoint Presentation</vt:lpstr>
      <vt:lpstr>Region</vt:lpstr>
      <vt:lpstr>PowerPoint Presentation</vt:lpstr>
      <vt:lpstr>How to improve delivery with </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 based investment program</dc:title>
  <dc:creator>nfletche</dc:creator>
  <cp:lastModifiedBy>Terje Vold</cp:lastModifiedBy>
  <cp:revision>258</cp:revision>
  <dcterms:created xsi:type="dcterms:W3CDTF">2010-05-13T17:18:43Z</dcterms:created>
  <dcterms:modified xsi:type="dcterms:W3CDTF">2011-10-07T22:20:06Z</dcterms:modified>
</cp:coreProperties>
</file>