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Authors.xml" ContentType="application/vnd.openxmlformats-officedocument.presentationml.commentAuthors+xml"/>
  <Override PartName="/ppt/slideLayouts/slideLayout10.xml" ContentType="application/vnd.openxmlformats-officedocument.presentationml.slideLayout+xml"/>
  <Override PartName="/ppt/comments/comment1.xml" ContentType="application/vnd.openxmlformats-officedocument.presentationml.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Default Extension="xlsx" ContentType="application/vnd.openxmlformats-officedocument.spreadsheetml.sheet"/>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56" r:id="rId2"/>
    <p:sldId id="267" r:id="rId3"/>
    <p:sldId id="289" r:id="rId4"/>
    <p:sldId id="279" r:id="rId5"/>
    <p:sldId id="257" r:id="rId6"/>
    <p:sldId id="280" r:id="rId7"/>
    <p:sldId id="262" r:id="rId8"/>
    <p:sldId id="269" r:id="rId9"/>
    <p:sldId id="275" r:id="rId10"/>
    <p:sldId id="295" r:id="rId11"/>
    <p:sldId id="294" r:id="rId12"/>
    <p:sldId id="282" r:id="rId13"/>
    <p:sldId id="285" r:id="rId14"/>
    <p:sldId id="288" r:id="rId15"/>
    <p:sldId id="265" r:id="rId16"/>
    <p:sldId id="277" r:id="rId17"/>
    <p:sldId id="274" r:id="rId18"/>
    <p:sldId id="284" r:id="rId19"/>
    <p:sldId id="283" r:id="rId20"/>
  </p:sldIdLst>
  <p:sldSz cx="9144000" cy="6858000" type="screen4x3"/>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jrogers" initials="bjr" lastIdx="3"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99CC"/>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047" autoAdjust="0"/>
  </p:normalViewPr>
  <p:slideViewPr>
    <p:cSldViewPr>
      <p:cViewPr varScale="1">
        <p:scale>
          <a:sx n="33" d="100"/>
          <a:sy n="33" d="100"/>
        </p:scale>
        <p:origin x="-777" y="-7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amackinn\AppData\Local\Microsoft\Windows\Temporary%20Internet%20Files\Content.Outlook\PZ50DLA6\VRIMS%202008%20by%20BEC%20and%20by%20Age%20Class%20Disturbance%20-%20Dec%2013%202010%20ver4%20(2).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chart1.xml><?xml version="1.0" encoding="utf-8"?>
<c:chartSpace xmlns:c="http://schemas.openxmlformats.org/drawingml/2006/chart" xmlns:a="http://schemas.openxmlformats.org/drawingml/2006/main" xmlns:r="http://schemas.openxmlformats.org/officeDocument/2006/relationships">
  <c:lang val="en-CA"/>
  <c:chart>
    <c:plotArea>
      <c:layout>
        <c:manualLayout>
          <c:layoutTarget val="inner"/>
          <c:xMode val="edge"/>
          <c:yMode val="edge"/>
          <c:x val="0.1298690710610699"/>
          <c:y val="3.0399789517729349E-2"/>
          <c:w val="0.81083858097389805"/>
          <c:h val="0.87064786696506158"/>
        </c:manualLayout>
      </c:layout>
      <c:barChart>
        <c:barDir val="col"/>
        <c:grouping val="clustered"/>
        <c:ser>
          <c:idx val="0"/>
          <c:order val="0"/>
          <c:tx>
            <c:strRef>
              <c:f>Sheet1!$A$21</c:f>
              <c:strCache>
                <c:ptCount val="1"/>
                <c:pt idx="0">
                  <c:v>4-9 NAT</c:v>
                </c:pt>
              </c:strCache>
            </c:strRef>
          </c:tx>
          <c:cat>
            <c:strRef>
              <c:f>Sheet1!$B$20:$H$20</c:f>
              <c:strCache>
                <c:ptCount val="7"/>
                <c:pt idx="0">
                  <c:v>Ba</c:v>
                </c:pt>
                <c:pt idx="1">
                  <c:v>Cw</c:v>
                </c:pt>
                <c:pt idx="2">
                  <c:v>Dr</c:v>
                </c:pt>
                <c:pt idx="3">
                  <c:v>Fd</c:v>
                </c:pt>
                <c:pt idx="4">
                  <c:v>Hw</c:v>
                </c:pt>
                <c:pt idx="5">
                  <c:v>Ss</c:v>
                </c:pt>
                <c:pt idx="6">
                  <c:v>YC</c:v>
                </c:pt>
              </c:strCache>
            </c:strRef>
          </c:cat>
          <c:val>
            <c:numRef>
              <c:f>Sheet1!$B$21:$H$21</c:f>
              <c:numCache>
                <c:formatCode>General</c:formatCode>
                <c:ptCount val="7"/>
                <c:pt idx="0">
                  <c:v>10.1231311046347</c:v>
                </c:pt>
                <c:pt idx="1">
                  <c:v>32.135955543851068</c:v>
                </c:pt>
                <c:pt idx="2">
                  <c:v>2.2159584530941396</c:v>
                </c:pt>
                <c:pt idx="3">
                  <c:v>4.0580138081586012</c:v>
                </c:pt>
                <c:pt idx="4">
                  <c:v>38.620023746930038</c:v>
                </c:pt>
                <c:pt idx="5">
                  <c:v>3.4699484299950059</c:v>
                </c:pt>
                <c:pt idx="6">
                  <c:v>9.37696891333648</c:v>
                </c:pt>
              </c:numCache>
            </c:numRef>
          </c:val>
        </c:ser>
        <c:ser>
          <c:idx val="1"/>
          <c:order val="1"/>
          <c:tx>
            <c:strRef>
              <c:f>Sheet1!$A$22</c:f>
              <c:strCache>
                <c:ptCount val="1"/>
                <c:pt idx="0">
                  <c:v>1-6 HARV</c:v>
                </c:pt>
              </c:strCache>
            </c:strRef>
          </c:tx>
          <c:cat>
            <c:strRef>
              <c:f>Sheet1!$B$20:$H$20</c:f>
              <c:strCache>
                <c:ptCount val="7"/>
                <c:pt idx="0">
                  <c:v>Ba</c:v>
                </c:pt>
                <c:pt idx="1">
                  <c:v>Cw</c:v>
                </c:pt>
                <c:pt idx="2">
                  <c:v>Dr</c:v>
                </c:pt>
                <c:pt idx="3">
                  <c:v>Fd</c:v>
                </c:pt>
                <c:pt idx="4">
                  <c:v>Hw</c:v>
                </c:pt>
                <c:pt idx="5">
                  <c:v>Ss</c:v>
                </c:pt>
                <c:pt idx="6">
                  <c:v>YC</c:v>
                </c:pt>
              </c:strCache>
            </c:strRef>
          </c:cat>
          <c:val>
            <c:numRef>
              <c:f>Sheet1!$B$22:$H$22</c:f>
              <c:numCache>
                <c:formatCode>General</c:formatCode>
                <c:ptCount val="7"/>
                <c:pt idx="0">
                  <c:v>4.9626193449431923</c:v>
                </c:pt>
                <c:pt idx="1">
                  <c:v>18.520450060204475</c:v>
                </c:pt>
                <c:pt idx="2">
                  <c:v>13.91064826792614</c:v>
                </c:pt>
                <c:pt idx="3">
                  <c:v>5.6575550562790289</c:v>
                </c:pt>
                <c:pt idx="4">
                  <c:v>55.516038277597325</c:v>
                </c:pt>
                <c:pt idx="5">
                  <c:v>0.99948282703149749</c:v>
                </c:pt>
                <c:pt idx="6">
                  <c:v>0.43320616601833556</c:v>
                </c:pt>
              </c:numCache>
            </c:numRef>
          </c:val>
        </c:ser>
        <c:axId val="119582720"/>
        <c:axId val="119584256"/>
      </c:barChart>
      <c:catAx>
        <c:axId val="119582720"/>
        <c:scaling>
          <c:orientation val="minMax"/>
        </c:scaling>
        <c:axPos val="b"/>
        <c:tickLblPos val="nextTo"/>
        <c:txPr>
          <a:bodyPr/>
          <a:lstStyle/>
          <a:p>
            <a:pPr>
              <a:defRPr sz="2400" b="1" i="0" baseline="0">
                <a:latin typeface="Verdana" pitchFamily="34" charset="0"/>
              </a:defRPr>
            </a:pPr>
            <a:endParaRPr lang="en-US"/>
          </a:p>
        </c:txPr>
        <c:crossAx val="119584256"/>
        <c:crosses val="autoZero"/>
        <c:auto val="1"/>
        <c:lblAlgn val="ctr"/>
        <c:lblOffset val="100"/>
      </c:catAx>
      <c:valAx>
        <c:axId val="119584256"/>
        <c:scaling>
          <c:orientation val="minMax"/>
        </c:scaling>
        <c:axPos val="l"/>
        <c:majorGridlines/>
        <c:numFmt formatCode="General" sourceLinked="1"/>
        <c:tickLblPos val="nextTo"/>
        <c:txPr>
          <a:bodyPr/>
          <a:lstStyle/>
          <a:p>
            <a:pPr>
              <a:defRPr sz="2400" b="1" i="0" baseline="0"/>
            </a:pPr>
            <a:endParaRPr lang="en-US"/>
          </a:p>
        </c:txPr>
        <c:crossAx val="119582720"/>
        <c:crosses val="autoZero"/>
        <c:crossBetween val="between"/>
      </c:valAx>
      <c:spPr>
        <a:noFill/>
        <a:ln w="25400">
          <a:noFill/>
        </a:ln>
      </c:spPr>
    </c:plotArea>
    <c:legend>
      <c:legendPos val="r"/>
      <c:layout/>
      <c:txPr>
        <a:bodyPr/>
        <a:lstStyle/>
        <a:p>
          <a:pPr>
            <a:defRPr sz="2400" b="1" i="0" baseline="0">
              <a:latin typeface="Verdana" pitchFamily="34" charset="0"/>
            </a:defRPr>
          </a:pPr>
          <a:endParaRPr lang="en-US"/>
        </a:p>
      </c:txPr>
    </c:legend>
    <c:plotVisOnly val="1"/>
  </c:chart>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CA"/>
  <c:style val="42"/>
  <c:chart>
    <c:view3D>
      <c:rAngAx val="1"/>
    </c:view3D>
    <c:plotArea>
      <c:layout/>
      <c:bar3DChart>
        <c:barDir val="col"/>
        <c:grouping val="clustered"/>
        <c:ser>
          <c:idx val="0"/>
          <c:order val="0"/>
          <c:tx>
            <c:strRef>
              <c:f>Sheet1!$B$1</c:f>
              <c:strCache>
                <c:ptCount val="1"/>
                <c:pt idx="0">
                  <c:v>Natural</c:v>
                </c:pt>
              </c:strCache>
            </c:strRef>
          </c:tx>
          <c:cat>
            <c:strRef>
              <c:f>Sheet1!$A$2:$A$9</c:f>
              <c:strCache>
                <c:ptCount val="8"/>
                <c:pt idx="0">
                  <c:v>Hw</c:v>
                </c:pt>
                <c:pt idx="1">
                  <c:v>Cw</c:v>
                </c:pt>
                <c:pt idx="2">
                  <c:v>Sx</c:v>
                </c:pt>
                <c:pt idx="3">
                  <c:v>Pl</c:v>
                </c:pt>
                <c:pt idx="4">
                  <c:v>Bl/Ba</c:v>
                </c:pt>
                <c:pt idx="5">
                  <c:v>Ep</c:v>
                </c:pt>
                <c:pt idx="6">
                  <c:v>At</c:v>
                </c:pt>
                <c:pt idx="7">
                  <c:v>Act</c:v>
                </c:pt>
              </c:strCache>
            </c:strRef>
          </c:cat>
          <c:val>
            <c:numRef>
              <c:f>Sheet1!$B$2:$B$9</c:f>
              <c:numCache>
                <c:formatCode>General</c:formatCode>
                <c:ptCount val="8"/>
                <c:pt idx="0">
                  <c:v>26.9</c:v>
                </c:pt>
                <c:pt idx="1">
                  <c:v>26.1</c:v>
                </c:pt>
                <c:pt idx="2">
                  <c:v>10.4</c:v>
                </c:pt>
                <c:pt idx="3">
                  <c:v>10.4</c:v>
                </c:pt>
                <c:pt idx="4">
                  <c:v>6.8</c:v>
                </c:pt>
                <c:pt idx="5">
                  <c:v>11.7</c:v>
                </c:pt>
                <c:pt idx="6">
                  <c:v>6.4</c:v>
                </c:pt>
                <c:pt idx="7">
                  <c:v>1.3</c:v>
                </c:pt>
              </c:numCache>
            </c:numRef>
          </c:val>
        </c:ser>
        <c:ser>
          <c:idx val="1"/>
          <c:order val="1"/>
          <c:tx>
            <c:strRef>
              <c:f>Sheet1!$C$1</c:f>
              <c:strCache>
                <c:ptCount val="1"/>
                <c:pt idx="0">
                  <c:v>Plantation</c:v>
                </c:pt>
              </c:strCache>
            </c:strRef>
          </c:tx>
          <c:cat>
            <c:strRef>
              <c:f>Sheet1!$A$2:$A$9</c:f>
              <c:strCache>
                <c:ptCount val="8"/>
                <c:pt idx="0">
                  <c:v>Hw</c:v>
                </c:pt>
                <c:pt idx="1">
                  <c:v>Cw</c:v>
                </c:pt>
                <c:pt idx="2">
                  <c:v>Sx</c:v>
                </c:pt>
                <c:pt idx="3">
                  <c:v>Pl</c:v>
                </c:pt>
                <c:pt idx="4">
                  <c:v>Bl/Ba</c:v>
                </c:pt>
                <c:pt idx="5">
                  <c:v>Ep</c:v>
                </c:pt>
                <c:pt idx="6">
                  <c:v>At</c:v>
                </c:pt>
                <c:pt idx="7">
                  <c:v>Act</c:v>
                </c:pt>
              </c:strCache>
            </c:strRef>
          </c:cat>
          <c:val>
            <c:numRef>
              <c:f>Sheet1!$C$2:$C$9</c:f>
              <c:numCache>
                <c:formatCode>General</c:formatCode>
                <c:ptCount val="8"/>
                <c:pt idx="0">
                  <c:v>20.7</c:v>
                </c:pt>
                <c:pt idx="1">
                  <c:v>4.2</c:v>
                </c:pt>
                <c:pt idx="2">
                  <c:v>30.7</c:v>
                </c:pt>
                <c:pt idx="3">
                  <c:v>22.1</c:v>
                </c:pt>
                <c:pt idx="4">
                  <c:v>6.4</c:v>
                </c:pt>
                <c:pt idx="5">
                  <c:v>7.5</c:v>
                </c:pt>
                <c:pt idx="6">
                  <c:v>4.0999999999999996</c:v>
                </c:pt>
                <c:pt idx="7">
                  <c:v>4.3</c:v>
                </c:pt>
              </c:numCache>
            </c:numRef>
          </c:val>
        </c:ser>
        <c:gapWidth val="300"/>
        <c:shape val="box"/>
        <c:axId val="144638720"/>
        <c:axId val="144640256"/>
        <c:axId val="0"/>
      </c:bar3DChart>
      <c:catAx>
        <c:axId val="144638720"/>
        <c:scaling>
          <c:orientation val="minMax"/>
        </c:scaling>
        <c:axPos val="b"/>
        <c:majorTickMark val="none"/>
        <c:tickLblPos val="nextTo"/>
        <c:crossAx val="144640256"/>
        <c:crosses val="autoZero"/>
        <c:auto val="1"/>
        <c:lblAlgn val="ctr"/>
        <c:lblOffset val="100"/>
      </c:catAx>
      <c:valAx>
        <c:axId val="144640256"/>
        <c:scaling>
          <c:orientation val="minMax"/>
        </c:scaling>
        <c:axPos val="l"/>
        <c:majorGridlines/>
        <c:minorGridlines/>
        <c:title>
          <c:tx>
            <c:rich>
              <a:bodyPr/>
              <a:lstStyle/>
              <a:p>
                <a:pPr>
                  <a:defRPr/>
                </a:pPr>
                <a:r>
                  <a:rPr lang="en-CA" dirty="0" smtClean="0"/>
                  <a:t>% Stems</a:t>
                </a:r>
                <a:endParaRPr lang="en-CA" dirty="0"/>
              </a:p>
            </c:rich>
          </c:tx>
          <c:layout/>
        </c:title>
        <c:numFmt formatCode="General" sourceLinked="1"/>
        <c:tickLblPos val="nextTo"/>
        <c:crossAx val="144638720"/>
        <c:crosses val="autoZero"/>
        <c:crossBetween val="between"/>
      </c:valAx>
    </c:plotArea>
    <c:legend>
      <c:legendPos val="r"/>
      <c:layout/>
    </c:legend>
    <c:plotVisOnly val="1"/>
  </c:chart>
  <c:txPr>
    <a:bodyPr/>
    <a:lstStyle/>
    <a:p>
      <a:pPr>
        <a:defRPr sz="1800"/>
      </a:pPr>
      <a:endParaRPr lang="en-US"/>
    </a:p>
  </c:txPr>
  <c:externalData r:id="rId1"/>
</c:chartSpace>
</file>

<file path=ppt/comments/comment1.xml><?xml version="1.0" encoding="utf-8"?>
<p:cmLst xmlns:a="http://schemas.openxmlformats.org/drawingml/2006/main" xmlns:r="http://schemas.openxmlformats.org/officeDocument/2006/relationships" xmlns:p="http://schemas.openxmlformats.org/presentationml/2006/main">
  <p:cm authorId="0" dt="2011-06-01T12:45:06.927" idx="2">
    <p:pos x="458" y="300"/>
    <p:text>maybe somthing indicating that it hnges on climatic variability</p:text>
  </p:cm>
</p:cmLst>
</file>

<file path=ppt/drawings/drawing1.xml><?xml version="1.0" encoding="utf-8"?>
<c:userShapes xmlns:c="http://schemas.openxmlformats.org/drawingml/2006/chart">
  <cdr:relSizeAnchor xmlns:cdr="http://schemas.openxmlformats.org/drawingml/2006/chartDrawing">
    <cdr:from>
      <cdr:x>0.14695</cdr:x>
      <cdr:y>0.11151</cdr:y>
    </cdr:from>
    <cdr:to>
      <cdr:x>0.43268</cdr:x>
      <cdr:y>0.311</cdr:y>
    </cdr:to>
    <cdr:sp macro="" textlink="">
      <cdr:nvSpPr>
        <cdr:cNvPr id="2" name="TextBox 1"/>
        <cdr:cNvSpPr txBox="1"/>
      </cdr:nvSpPr>
      <cdr:spPr>
        <a:xfrm xmlns:a="http://schemas.openxmlformats.org/drawingml/2006/main">
          <a:off x="1296144" y="764704"/>
          <a:ext cx="2520280" cy="136815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CA" sz="1100" dirty="0"/>
        </a:p>
      </cdr:txBody>
    </cdr:sp>
  </cdr:relSizeAnchor>
  <cdr:relSizeAnchor xmlns:cdr="http://schemas.openxmlformats.org/drawingml/2006/chartDrawing">
    <cdr:from>
      <cdr:x>0.14695</cdr:x>
      <cdr:y>0.13251</cdr:y>
    </cdr:from>
    <cdr:to>
      <cdr:x>0.34288</cdr:x>
      <cdr:y>0.2585</cdr:y>
    </cdr:to>
    <cdr:sp macro="" textlink="">
      <cdr:nvSpPr>
        <cdr:cNvPr id="3" name="TextBox 2"/>
        <cdr:cNvSpPr txBox="1"/>
      </cdr:nvSpPr>
      <cdr:spPr>
        <a:xfrm xmlns:a="http://schemas.openxmlformats.org/drawingml/2006/main">
          <a:off x="1296144" y="908720"/>
          <a:ext cx="1728192" cy="86409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CA" sz="1100" dirty="0"/>
        </a:p>
      </cdr:txBody>
    </cdr:sp>
  </cdr:relSizeAnchor>
  <cdr:relSizeAnchor xmlns:cdr="http://schemas.openxmlformats.org/drawingml/2006/chartDrawing">
    <cdr:from>
      <cdr:x>0.14414</cdr:x>
      <cdr:y>0.11151</cdr:y>
    </cdr:from>
    <cdr:to>
      <cdr:x>0.57281</cdr:x>
      <cdr:y>0.374</cdr:y>
    </cdr:to>
    <cdr:sp macro="" textlink="">
      <cdr:nvSpPr>
        <cdr:cNvPr id="4" name="TextBox 3"/>
        <cdr:cNvSpPr txBox="1"/>
      </cdr:nvSpPr>
      <cdr:spPr>
        <a:xfrm xmlns:a="http://schemas.openxmlformats.org/drawingml/2006/main">
          <a:off x="1152128" y="690519"/>
          <a:ext cx="3426261" cy="162555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CA" sz="2400" b="1" dirty="0" smtClean="0">
              <a:latin typeface="Verdana" pitchFamily="34" charset="0"/>
              <a:ea typeface="Verdana" pitchFamily="34" charset="0"/>
              <a:cs typeface="Verdana" pitchFamily="34" charset="0"/>
            </a:rPr>
            <a:t>% Area by Species</a:t>
          </a:r>
        </a:p>
        <a:p xmlns:a="http://schemas.openxmlformats.org/drawingml/2006/main">
          <a:r>
            <a:rPr lang="en-CA" sz="2400" b="1" dirty="0" smtClean="0">
              <a:latin typeface="Verdana" pitchFamily="34" charset="0"/>
              <a:ea typeface="Verdana" pitchFamily="34" charset="0"/>
              <a:cs typeface="Verdana" pitchFamily="34" charset="0"/>
            </a:rPr>
            <a:t>CWHvm1</a:t>
          </a:r>
        </a:p>
        <a:p xmlns:a="http://schemas.openxmlformats.org/drawingml/2006/main">
          <a:r>
            <a:rPr lang="en-CA" sz="2400" b="1" dirty="0" smtClean="0">
              <a:latin typeface="Verdana" pitchFamily="34" charset="0"/>
              <a:ea typeface="Verdana" pitchFamily="34" charset="0"/>
              <a:cs typeface="Verdana" pitchFamily="34" charset="0"/>
            </a:rPr>
            <a:t>(VRIMS 2008)</a:t>
          </a:r>
        </a:p>
        <a:p xmlns:a="http://schemas.openxmlformats.org/drawingml/2006/main">
          <a:endParaRPr lang="en-CA" sz="2400" b="1" dirty="0" smtClean="0">
            <a:latin typeface="Verdana" pitchFamily="34" charset="0"/>
            <a:ea typeface="Verdana" pitchFamily="34" charset="0"/>
            <a:cs typeface="Verdana" pitchFamily="34" charset="0"/>
          </a:endParaRPr>
        </a:p>
        <a:p xmlns:a="http://schemas.openxmlformats.org/drawingml/2006/main">
          <a:endParaRPr lang="en-CA" sz="2400" b="1" dirty="0" smtClean="0">
            <a:latin typeface="Verdana" pitchFamily="34" charset="0"/>
            <a:ea typeface="Verdana" pitchFamily="34" charset="0"/>
            <a:cs typeface="Verdana"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a:defRPr sz="1200"/>
            </a:lvl1pPr>
          </a:lstStyle>
          <a:p>
            <a:endParaRPr lang="en-CA"/>
          </a:p>
        </p:txBody>
      </p:sp>
      <p:sp>
        <p:nvSpPr>
          <p:cNvPr id="3" name="Date Placeholder 2"/>
          <p:cNvSpPr>
            <a:spLocks noGrp="1"/>
          </p:cNvSpPr>
          <p:nvPr>
            <p:ph type="dt" sz="quarter" idx="1"/>
          </p:nvPr>
        </p:nvSpPr>
        <p:spPr>
          <a:xfrm>
            <a:off x="3956550" y="0"/>
            <a:ext cx="3026833" cy="464185"/>
          </a:xfrm>
          <a:prstGeom prst="rect">
            <a:avLst/>
          </a:prstGeom>
        </p:spPr>
        <p:txBody>
          <a:bodyPr vert="horz" lIns="92958" tIns="46479" rIns="92958" bIns="46479" rtlCol="0"/>
          <a:lstStyle>
            <a:lvl1pPr algn="r">
              <a:defRPr sz="1200"/>
            </a:lvl1pPr>
          </a:lstStyle>
          <a:p>
            <a:fld id="{FD9742A3-4862-48A4-8329-2A660612181A}" type="datetimeFigureOut">
              <a:rPr lang="en-CA" smtClean="0"/>
              <a:pPr/>
              <a:t>2011-08-16</a:t>
            </a:fld>
            <a:endParaRPr lang="en-CA"/>
          </a:p>
        </p:txBody>
      </p:sp>
      <p:sp>
        <p:nvSpPr>
          <p:cNvPr id="4" name="Footer Placeholder 3"/>
          <p:cNvSpPr>
            <a:spLocks noGrp="1"/>
          </p:cNvSpPr>
          <p:nvPr>
            <p:ph type="ftr" sz="quarter" idx="2"/>
          </p:nvPr>
        </p:nvSpPr>
        <p:spPr>
          <a:xfrm>
            <a:off x="0" y="8817904"/>
            <a:ext cx="3026833" cy="464185"/>
          </a:xfrm>
          <a:prstGeom prst="rect">
            <a:avLst/>
          </a:prstGeom>
        </p:spPr>
        <p:txBody>
          <a:bodyPr vert="horz" lIns="92958" tIns="46479" rIns="92958" bIns="46479" rtlCol="0" anchor="b"/>
          <a:lstStyle>
            <a:lvl1pPr algn="l">
              <a:defRPr sz="1200"/>
            </a:lvl1pPr>
          </a:lstStyle>
          <a:p>
            <a:endParaRPr lang="en-CA"/>
          </a:p>
        </p:txBody>
      </p:sp>
      <p:sp>
        <p:nvSpPr>
          <p:cNvPr id="5" name="Slide Number Placeholder 4"/>
          <p:cNvSpPr>
            <a:spLocks noGrp="1"/>
          </p:cNvSpPr>
          <p:nvPr>
            <p:ph type="sldNum" sz="quarter" idx="3"/>
          </p:nvPr>
        </p:nvSpPr>
        <p:spPr>
          <a:xfrm>
            <a:off x="3956550" y="8817904"/>
            <a:ext cx="3026833" cy="464185"/>
          </a:xfrm>
          <a:prstGeom prst="rect">
            <a:avLst/>
          </a:prstGeom>
        </p:spPr>
        <p:txBody>
          <a:bodyPr vert="horz" lIns="92958" tIns="46479" rIns="92958" bIns="46479" rtlCol="0" anchor="b"/>
          <a:lstStyle>
            <a:lvl1pPr algn="r">
              <a:defRPr sz="1200"/>
            </a:lvl1pPr>
          </a:lstStyle>
          <a:p>
            <a:fld id="{65060BC4-644D-41C8-AB3D-242AC29E6D1E}" type="slidenum">
              <a:rPr lang="en-CA" smtClean="0"/>
              <a:pPr/>
              <a:t>‹#›</a:t>
            </a:fld>
            <a:endParaRPr lang="en-C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a:defRPr sz="1200"/>
            </a:lvl1pPr>
          </a:lstStyle>
          <a:p>
            <a:endParaRPr lang="en-CA"/>
          </a:p>
        </p:txBody>
      </p:sp>
      <p:sp>
        <p:nvSpPr>
          <p:cNvPr id="3" name="Date Placeholder 2"/>
          <p:cNvSpPr>
            <a:spLocks noGrp="1"/>
          </p:cNvSpPr>
          <p:nvPr>
            <p:ph type="dt" idx="1"/>
          </p:nvPr>
        </p:nvSpPr>
        <p:spPr>
          <a:xfrm>
            <a:off x="3956550" y="0"/>
            <a:ext cx="3026833" cy="464185"/>
          </a:xfrm>
          <a:prstGeom prst="rect">
            <a:avLst/>
          </a:prstGeom>
        </p:spPr>
        <p:txBody>
          <a:bodyPr vert="horz" lIns="92958" tIns="46479" rIns="92958" bIns="46479" rtlCol="0"/>
          <a:lstStyle>
            <a:lvl1pPr algn="r">
              <a:defRPr sz="1200"/>
            </a:lvl1pPr>
          </a:lstStyle>
          <a:p>
            <a:fld id="{C2649BDD-BCF8-4398-8871-C020871EC25B}" type="datetimeFigureOut">
              <a:rPr lang="en-CA" smtClean="0"/>
              <a:pPr/>
              <a:t>2011-08-16</a:t>
            </a:fld>
            <a:endParaRPr lang="en-CA"/>
          </a:p>
        </p:txBody>
      </p:sp>
      <p:sp>
        <p:nvSpPr>
          <p:cNvPr id="4" name="Slide Image Placeholder 3"/>
          <p:cNvSpPr>
            <a:spLocks noGrp="1" noRot="1" noChangeAspect="1"/>
          </p:cNvSpPr>
          <p:nvPr>
            <p:ph type="sldImg" idx="2"/>
          </p:nvPr>
        </p:nvSpPr>
        <p:spPr>
          <a:xfrm>
            <a:off x="1171575" y="696913"/>
            <a:ext cx="4641850" cy="3481387"/>
          </a:xfrm>
          <a:prstGeom prst="rect">
            <a:avLst/>
          </a:prstGeom>
          <a:noFill/>
          <a:ln w="12700">
            <a:solidFill>
              <a:prstClr val="black"/>
            </a:solidFill>
          </a:ln>
        </p:spPr>
        <p:txBody>
          <a:bodyPr vert="horz" lIns="92958" tIns="46479" rIns="92958" bIns="46479" rtlCol="0" anchor="ctr"/>
          <a:lstStyle/>
          <a:p>
            <a:endParaRPr lang="en-CA"/>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958" tIns="46479" rIns="92958" bIns="4647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817904"/>
            <a:ext cx="3026833" cy="464185"/>
          </a:xfrm>
          <a:prstGeom prst="rect">
            <a:avLst/>
          </a:prstGeom>
        </p:spPr>
        <p:txBody>
          <a:bodyPr vert="horz" lIns="92958" tIns="46479" rIns="92958" bIns="46479" rtlCol="0" anchor="b"/>
          <a:lstStyle>
            <a:lvl1pPr algn="l">
              <a:defRPr sz="1200"/>
            </a:lvl1pPr>
          </a:lstStyle>
          <a:p>
            <a:endParaRPr lang="en-CA"/>
          </a:p>
        </p:txBody>
      </p:sp>
      <p:sp>
        <p:nvSpPr>
          <p:cNvPr id="7" name="Slide Number Placeholder 6"/>
          <p:cNvSpPr>
            <a:spLocks noGrp="1"/>
          </p:cNvSpPr>
          <p:nvPr>
            <p:ph type="sldNum" sz="quarter" idx="5"/>
          </p:nvPr>
        </p:nvSpPr>
        <p:spPr>
          <a:xfrm>
            <a:off x="3956550" y="8817904"/>
            <a:ext cx="3026833" cy="464185"/>
          </a:xfrm>
          <a:prstGeom prst="rect">
            <a:avLst/>
          </a:prstGeom>
        </p:spPr>
        <p:txBody>
          <a:bodyPr vert="horz" lIns="92958" tIns="46479" rIns="92958" bIns="46479" rtlCol="0" anchor="b"/>
          <a:lstStyle>
            <a:lvl1pPr algn="r">
              <a:defRPr sz="1200"/>
            </a:lvl1pPr>
          </a:lstStyle>
          <a:p>
            <a:fld id="{C65E1FB9-CC0C-429D-AE75-66CD0C35C332}" type="slidenum">
              <a:rPr lang="en-CA" smtClean="0"/>
              <a:pPr/>
              <a:t>‹#›</a:t>
            </a:fld>
            <a:endParaRPr lang="en-C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The red highlights</a:t>
            </a:r>
            <a:r>
              <a:rPr lang="en-CA" baseline="0" dirty="0" smtClean="0"/>
              <a:t> indicate our area of focus for this workshop</a:t>
            </a:r>
            <a:endParaRPr lang="en-CA" dirty="0"/>
          </a:p>
        </p:txBody>
      </p:sp>
      <p:sp>
        <p:nvSpPr>
          <p:cNvPr id="4" name="Slide Number Placeholder 3"/>
          <p:cNvSpPr>
            <a:spLocks noGrp="1"/>
          </p:cNvSpPr>
          <p:nvPr>
            <p:ph type="sldNum" sz="quarter" idx="10"/>
          </p:nvPr>
        </p:nvSpPr>
        <p:spPr/>
        <p:txBody>
          <a:bodyPr/>
          <a:lstStyle/>
          <a:p>
            <a:fld id="{C65E1FB9-CC0C-429D-AE75-66CD0C35C332}" type="slidenum">
              <a:rPr lang="en-CA" smtClean="0"/>
              <a:pPr/>
              <a:t>2</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u="sng" dirty="0" smtClean="0"/>
              <a:t>Even-</a:t>
            </a:r>
            <a:r>
              <a:rPr lang="en-CA" u="sng" dirty="0" err="1" smtClean="0"/>
              <a:t>ness</a:t>
            </a:r>
            <a:r>
              <a:rPr lang="en-CA" dirty="0" smtClean="0"/>
              <a:t> want</a:t>
            </a:r>
            <a:r>
              <a:rPr lang="en-CA" baseline="0" dirty="0" smtClean="0"/>
              <a:t> more evenness in general</a:t>
            </a:r>
          </a:p>
          <a:p>
            <a:r>
              <a:rPr lang="en-CA" b="1" baseline="0" dirty="0" smtClean="0"/>
              <a:t>Shannon Diversity index = # of species and evenness</a:t>
            </a:r>
          </a:p>
          <a:p>
            <a:r>
              <a:rPr lang="en-CA" baseline="0" dirty="0" smtClean="0"/>
              <a:t>Want a mix of </a:t>
            </a:r>
            <a:r>
              <a:rPr lang="en-CA" u="sng" baseline="0" dirty="0" smtClean="0"/>
              <a:t>fast growing pioneer species and slower mature forest species</a:t>
            </a:r>
          </a:p>
          <a:p>
            <a:r>
              <a:rPr lang="en-CA" dirty="0" smtClean="0"/>
              <a:t>Emphasis on </a:t>
            </a:r>
            <a:r>
              <a:rPr lang="en-CA" u="sng" dirty="0" smtClean="0"/>
              <a:t>species normally</a:t>
            </a:r>
            <a:r>
              <a:rPr lang="en-CA" u="sng" baseline="0" dirty="0" smtClean="0"/>
              <a:t> dominant in the landscape </a:t>
            </a:r>
            <a:r>
              <a:rPr lang="en-CA" baseline="0" dirty="0" smtClean="0"/>
              <a:t>(and native to the BGC) </a:t>
            </a:r>
            <a:r>
              <a:rPr lang="en-CA" baseline="0" dirty="0" err="1" smtClean="0"/>
              <a:t>i.e</a:t>
            </a:r>
            <a:r>
              <a:rPr lang="en-CA" baseline="0" dirty="0" smtClean="0"/>
              <a:t> less Pl in a non-Pl landscape</a:t>
            </a:r>
          </a:p>
          <a:p>
            <a:r>
              <a:rPr lang="en-CA" u="sng" baseline="0" dirty="0" smtClean="0"/>
              <a:t>Key species like redcedar </a:t>
            </a:r>
            <a:r>
              <a:rPr lang="en-CA" baseline="0" dirty="0" smtClean="0"/>
              <a:t>have high values (timber, ecological, habitat, first nations)</a:t>
            </a:r>
            <a:endParaRPr lang="en-CA" dirty="0"/>
          </a:p>
        </p:txBody>
      </p:sp>
      <p:sp>
        <p:nvSpPr>
          <p:cNvPr id="4" name="Slide Number Placeholder 3"/>
          <p:cNvSpPr>
            <a:spLocks noGrp="1"/>
          </p:cNvSpPr>
          <p:nvPr>
            <p:ph type="sldNum" sz="quarter" idx="10"/>
          </p:nvPr>
        </p:nvSpPr>
        <p:spPr/>
        <p:txBody>
          <a:bodyPr/>
          <a:lstStyle/>
          <a:p>
            <a:fld id="{C65E1FB9-CC0C-429D-AE75-66CD0C35C332}" type="slidenum">
              <a:rPr lang="en-CA" smtClean="0"/>
              <a:pPr/>
              <a:t>4</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This</a:t>
            </a:r>
            <a:r>
              <a:rPr lang="en-CA" baseline="0" dirty="0" smtClean="0"/>
              <a:t> provides general concepts regarding importance of diversity </a:t>
            </a:r>
            <a:endParaRPr lang="en-CA" dirty="0"/>
          </a:p>
        </p:txBody>
      </p:sp>
      <p:sp>
        <p:nvSpPr>
          <p:cNvPr id="4" name="Slide Number Placeholder 3"/>
          <p:cNvSpPr>
            <a:spLocks noGrp="1"/>
          </p:cNvSpPr>
          <p:nvPr>
            <p:ph type="sldNum" sz="quarter" idx="10"/>
          </p:nvPr>
        </p:nvSpPr>
        <p:spPr/>
        <p:txBody>
          <a:bodyPr/>
          <a:lstStyle/>
          <a:p>
            <a:fld id="{C65E1FB9-CC0C-429D-AE75-66CD0C35C332}" type="slidenum">
              <a:rPr lang="en-CA" smtClean="0"/>
              <a:pPr/>
              <a:t>5</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The red highlights</a:t>
            </a:r>
            <a:r>
              <a:rPr lang="en-CA" baseline="0" dirty="0" smtClean="0"/>
              <a:t> indicate our area of focus for this workshop</a:t>
            </a:r>
          </a:p>
          <a:p>
            <a:pPr defTabSz="929579">
              <a:defRPr/>
            </a:pPr>
            <a:r>
              <a:rPr lang="en-CA" dirty="0" smtClean="0">
                <a:latin typeface="Arial" pitchFamily="34" charset="0"/>
                <a:ea typeface="Verdana" pitchFamily="34" charset="0"/>
                <a:cs typeface="Arial" pitchFamily="34" charset="0"/>
              </a:rPr>
              <a:t> Relationships to soil nutrient condition, primary productivity	</a:t>
            </a:r>
          </a:p>
          <a:p>
            <a:pPr defTabSz="929579">
              <a:defRPr/>
            </a:pPr>
            <a:r>
              <a:rPr lang="en-CA" dirty="0" smtClean="0">
                <a:latin typeface="Arial" pitchFamily="34" charset="0"/>
                <a:ea typeface="Verdana" pitchFamily="34" charset="0"/>
                <a:cs typeface="Arial" pitchFamily="34" charset="0"/>
              </a:rPr>
              <a:t> Structural attributes and legacies often species-specific</a:t>
            </a:r>
          </a:p>
          <a:p>
            <a:pPr defTabSz="929579">
              <a:defRPr/>
            </a:pPr>
            <a:endParaRPr lang="en-CA" dirty="0" smtClean="0">
              <a:latin typeface="Arial" pitchFamily="34" charset="0"/>
              <a:ea typeface="Verdana" pitchFamily="34" charset="0"/>
              <a:cs typeface="Arial" pitchFamily="34" charset="0"/>
            </a:endParaRPr>
          </a:p>
          <a:p>
            <a:pPr defTabSz="929579">
              <a:defRPr/>
            </a:pPr>
            <a:r>
              <a:rPr lang="en-CA" dirty="0" smtClean="0">
                <a:latin typeface="Arial" pitchFamily="34" charset="0"/>
                <a:ea typeface="Verdana" pitchFamily="34" charset="0"/>
                <a:cs typeface="Arial" pitchFamily="34" charset="0"/>
              </a:rPr>
              <a:t>ecosystem </a:t>
            </a:r>
            <a:r>
              <a:rPr lang="en-CA" dirty="0" err="1" smtClean="0">
                <a:latin typeface="Arial" pitchFamily="34" charset="0"/>
                <a:ea typeface="Verdana" pitchFamily="34" charset="0"/>
                <a:cs typeface="Arial" pitchFamily="34" charset="0"/>
              </a:rPr>
              <a:t>functionMaintains</a:t>
            </a:r>
            <a:r>
              <a:rPr lang="en-CA" dirty="0" smtClean="0">
                <a:latin typeface="Arial" pitchFamily="34" charset="0"/>
                <a:ea typeface="Verdana" pitchFamily="34" charset="0"/>
                <a:cs typeface="Arial" pitchFamily="34" charset="0"/>
              </a:rPr>
              <a:t> or enhances </a:t>
            </a:r>
          </a:p>
          <a:p>
            <a:endParaRPr lang="en-CA" dirty="0"/>
          </a:p>
        </p:txBody>
      </p:sp>
      <p:sp>
        <p:nvSpPr>
          <p:cNvPr id="4" name="Slide Number Placeholder 3"/>
          <p:cNvSpPr>
            <a:spLocks noGrp="1"/>
          </p:cNvSpPr>
          <p:nvPr>
            <p:ph type="sldNum" sz="quarter" idx="10"/>
          </p:nvPr>
        </p:nvSpPr>
        <p:spPr/>
        <p:txBody>
          <a:bodyPr/>
          <a:lstStyle/>
          <a:p>
            <a:fld id="{C65E1FB9-CC0C-429D-AE75-66CD0C35C332}" type="slidenum">
              <a:rPr lang="en-CA" smtClean="0"/>
              <a:pPr/>
              <a:t>7</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CA" dirty="0" smtClean="0"/>
              <a:t> </a:t>
            </a:r>
            <a:r>
              <a:rPr lang="en-CA" b="1" dirty="0" smtClean="0"/>
              <a:t>Protect Resources and Values </a:t>
            </a:r>
            <a:r>
              <a:rPr lang="en-CA" dirty="0" smtClean="0"/>
              <a:t>– diverse biological legacies and climate </a:t>
            </a:r>
            <a:r>
              <a:rPr lang="en-CA" dirty="0" err="1" smtClean="0"/>
              <a:t>refugia</a:t>
            </a:r>
            <a:r>
              <a:rPr lang="en-CA" dirty="0" smtClean="0"/>
              <a:t> to reduce risk of loss due to climate mediated mortality; </a:t>
            </a:r>
          </a:p>
          <a:p>
            <a:pPr lvl="1">
              <a:buFont typeface="Arial" pitchFamily="34" charset="0"/>
              <a:buChar char="•"/>
            </a:pPr>
            <a:r>
              <a:rPr lang="en-CA" dirty="0" smtClean="0"/>
              <a:t> stand level: diversity of species in wildlife trees and tree patches </a:t>
            </a:r>
          </a:p>
          <a:p>
            <a:pPr lvl="1">
              <a:buFont typeface="Arial" pitchFamily="34" charset="0"/>
              <a:buChar char="•"/>
            </a:pPr>
            <a:r>
              <a:rPr lang="en-CA" dirty="0" smtClean="0"/>
              <a:t> Landscape level: diversity in ecological representation (reserves) at landscape scales</a:t>
            </a:r>
          </a:p>
        </p:txBody>
      </p:sp>
      <p:sp>
        <p:nvSpPr>
          <p:cNvPr id="4" name="Slide Number Placeholder 3"/>
          <p:cNvSpPr>
            <a:spLocks noGrp="1"/>
          </p:cNvSpPr>
          <p:nvPr>
            <p:ph type="sldNum" sz="quarter" idx="10"/>
          </p:nvPr>
        </p:nvSpPr>
        <p:spPr/>
        <p:txBody>
          <a:bodyPr/>
          <a:lstStyle/>
          <a:p>
            <a:fld id="{C65E1FB9-CC0C-429D-AE75-66CD0C35C332}" type="slidenum">
              <a:rPr lang="en-CA" smtClean="0"/>
              <a:pPr/>
              <a:t>8</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r>
              <a:rPr lang="en-CA" dirty="0" smtClean="0">
                <a:latin typeface="Arial" pitchFamily="34" charset="0"/>
                <a:ea typeface="Verdana" pitchFamily="34" charset="0"/>
                <a:cs typeface="Arial" pitchFamily="34" charset="0"/>
              </a:rPr>
              <a:t>We know that </a:t>
            </a:r>
          </a:p>
          <a:p>
            <a:pPr>
              <a:buFont typeface="Arial" pitchFamily="34" charset="0"/>
              <a:buChar char="•"/>
            </a:pPr>
            <a:r>
              <a:rPr lang="en-CA" dirty="0" smtClean="0">
                <a:latin typeface="Arial" pitchFamily="34" charset="0"/>
                <a:ea typeface="Verdana" pitchFamily="34" charset="0"/>
                <a:cs typeface="Arial" pitchFamily="34" charset="0"/>
              </a:rPr>
              <a:t>Tree species diversity is important</a:t>
            </a:r>
          </a:p>
          <a:p>
            <a:pPr>
              <a:buFont typeface="Arial" pitchFamily="34" charset="0"/>
              <a:buChar char="•"/>
            </a:pPr>
            <a:r>
              <a:rPr lang="en-CA" dirty="0" smtClean="0">
                <a:latin typeface="Arial" pitchFamily="34" charset="0"/>
                <a:ea typeface="Verdana" pitchFamily="34" charset="0"/>
                <a:cs typeface="Arial" pitchFamily="34" charset="0"/>
              </a:rPr>
              <a:t> Climate change is a source of uncertainty</a:t>
            </a:r>
          </a:p>
          <a:p>
            <a:pPr>
              <a:buFont typeface="Arial" pitchFamily="34" charset="0"/>
              <a:buNone/>
            </a:pPr>
            <a:r>
              <a:rPr lang="en-CA" dirty="0" smtClean="0">
                <a:latin typeface="Arial" pitchFamily="34" charset="0"/>
                <a:ea typeface="Verdana" pitchFamily="34" charset="0"/>
                <a:cs typeface="Arial" pitchFamily="34" charset="0"/>
              </a:rPr>
              <a:t>Lots of good and important scientists and policy makers have discussed this before today...e.g., Chief Forester’s guidance (2009) on tree species composition at stand and landscape scale, e.g., SISCO climate change workshop 2010; e.g., Coast SCO species diversity workshop 2011</a:t>
            </a:r>
          </a:p>
          <a:p>
            <a:endParaRPr lang="en-CA" dirty="0"/>
          </a:p>
        </p:txBody>
      </p:sp>
      <p:sp>
        <p:nvSpPr>
          <p:cNvPr id="4" name="Slide Number Placeholder 3"/>
          <p:cNvSpPr>
            <a:spLocks noGrp="1"/>
          </p:cNvSpPr>
          <p:nvPr>
            <p:ph type="sldNum" sz="quarter" idx="10"/>
          </p:nvPr>
        </p:nvSpPr>
        <p:spPr/>
        <p:txBody>
          <a:bodyPr/>
          <a:lstStyle/>
          <a:p>
            <a:fld id="{C65E1FB9-CC0C-429D-AE75-66CD0C35C332}" type="slidenum">
              <a:rPr lang="en-CA" smtClean="0"/>
              <a:pPr/>
              <a:t>9</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latin typeface="Times New Roman"/>
              </a:rPr>
              <a:t>	4-9 Natural	1-6 Harvested	</a:t>
            </a:r>
          </a:p>
          <a:p>
            <a:r>
              <a:rPr lang="en-CA" dirty="0" err="1" smtClean="0">
                <a:latin typeface="Times New Roman"/>
              </a:rPr>
              <a:t>Ba</a:t>
            </a:r>
            <a:r>
              <a:rPr lang="en-CA" dirty="0" smtClean="0">
                <a:latin typeface="Times New Roman"/>
              </a:rPr>
              <a:t>	10%	5%	</a:t>
            </a:r>
          </a:p>
          <a:p>
            <a:r>
              <a:rPr lang="en-CA" dirty="0" err="1" smtClean="0">
                <a:latin typeface="Times New Roman"/>
              </a:rPr>
              <a:t>Cw</a:t>
            </a:r>
            <a:r>
              <a:rPr lang="en-CA" dirty="0" smtClean="0">
                <a:latin typeface="Times New Roman"/>
              </a:rPr>
              <a:t>	32%	19%	</a:t>
            </a:r>
          </a:p>
          <a:p>
            <a:r>
              <a:rPr lang="en-CA" dirty="0" smtClean="0">
                <a:latin typeface="Times New Roman"/>
              </a:rPr>
              <a:t>Dr	2%	14%	</a:t>
            </a:r>
          </a:p>
          <a:p>
            <a:r>
              <a:rPr lang="en-CA" dirty="0" err="1" smtClean="0">
                <a:latin typeface="Times New Roman"/>
              </a:rPr>
              <a:t>Fd</a:t>
            </a:r>
            <a:r>
              <a:rPr lang="en-CA" dirty="0" smtClean="0">
                <a:latin typeface="Times New Roman"/>
              </a:rPr>
              <a:t>	4%	6%	</a:t>
            </a:r>
          </a:p>
          <a:p>
            <a:r>
              <a:rPr lang="en-CA" dirty="0" smtClean="0">
                <a:latin typeface="Times New Roman"/>
              </a:rPr>
              <a:t>Hw	39%	56%	</a:t>
            </a:r>
          </a:p>
          <a:p>
            <a:r>
              <a:rPr lang="en-CA" dirty="0" smtClean="0">
                <a:latin typeface="Times New Roman"/>
              </a:rPr>
              <a:t>Ss	3%	1%	</a:t>
            </a:r>
          </a:p>
          <a:p>
            <a:r>
              <a:rPr lang="en-CA" dirty="0" err="1" smtClean="0">
                <a:latin typeface="Times New Roman"/>
              </a:rPr>
              <a:t>Yc</a:t>
            </a:r>
            <a:r>
              <a:rPr lang="en-CA" dirty="0" smtClean="0">
                <a:latin typeface="Times New Roman"/>
              </a:rPr>
              <a:t>	9%	0.4%	</a:t>
            </a:r>
          </a:p>
          <a:p>
            <a:endParaRPr lang="en-CA" dirty="0"/>
          </a:p>
        </p:txBody>
      </p:sp>
      <p:sp>
        <p:nvSpPr>
          <p:cNvPr id="4" name="Slide Number Placeholder 3"/>
          <p:cNvSpPr>
            <a:spLocks noGrp="1"/>
          </p:cNvSpPr>
          <p:nvPr>
            <p:ph type="sldNum" sz="quarter" idx="10"/>
          </p:nvPr>
        </p:nvSpPr>
        <p:spPr/>
        <p:txBody>
          <a:bodyPr/>
          <a:lstStyle/>
          <a:p>
            <a:fld id="{C65E1FB9-CC0C-429D-AE75-66CD0C35C332}" type="slidenum">
              <a:rPr lang="en-CA" smtClean="0"/>
              <a:pPr/>
              <a:t>11</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Landscape level -  stand conversion</a:t>
            </a:r>
          </a:p>
          <a:p>
            <a:r>
              <a:rPr lang="en-CA" dirty="0" smtClean="0"/>
              <a:t>Stand conversion may</a:t>
            </a:r>
            <a:r>
              <a:rPr lang="en-CA" baseline="0" dirty="0" smtClean="0"/>
              <a:t> </a:t>
            </a:r>
            <a:r>
              <a:rPr lang="en-CA" dirty="0" smtClean="0"/>
              <a:t>increase</a:t>
            </a:r>
            <a:r>
              <a:rPr lang="en-CA" baseline="0" dirty="0" smtClean="0"/>
              <a:t> risk (there may be a reason why a species is not widespread in a BGC) (note </a:t>
            </a:r>
            <a:r>
              <a:rPr lang="en-CA" baseline="0" dirty="0" err="1" smtClean="0"/>
              <a:t>Dothostroma</a:t>
            </a:r>
            <a:r>
              <a:rPr lang="en-CA" baseline="0" dirty="0" smtClean="0"/>
              <a:t>).</a:t>
            </a:r>
            <a:endParaRPr lang="en-CA" dirty="0" smtClean="0"/>
          </a:p>
          <a:p>
            <a:r>
              <a:rPr lang="en-CA" dirty="0" smtClean="0"/>
              <a:t>Only 22% of landscape is converted so future management can still have</a:t>
            </a:r>
            <a:r>
              <a:rPr lang="en-CA" baseline="0" dirty="0" smtClean="0"/>
              <a:t> a big impact on future landscape</a:t>
            </a:r>
            <a:endParaRPr lang="en-CA" dirty="0" smtClean="0"/>
          </a:p>
          <a:p>
            <a:r>
              <a:rPr lang="en-CA" dirty="0" smtClean="0"/>
              <a:t>Long-term impacts of decisions will become</a:t>
            </a:r>
            <a:r>
              <a:rPr lang="en-CA" baseline="0" dirty="0" smtClean="0"/>
              <a:t> more pronounced</a:t>
            </a:r>
          </a:p>
          <a:p>
            <a:r>
              <a:rPr lang="en-CA" baseline="0" dirty="0" smtClean="0"/>
              <a:t>Note that Pl might already be falling out from beetle and Doth.</a:t>
            </a:r>
          </a:p>
          <a:p>
            <a:r>
              <a:rPr lang="en-CA" sz="800" b="1" i="1" dirty="0" smtClean="0"/>
              <a:t>Conclusion</a:t>
            </a:r>
            <a:endParaRPr lang="en-CA" sz="800" i="1" dirty="0" smtClean="0"/>
          </a:p>
          <a:p>
            <a:r>
              <a:rPr lang="en-CA" sz="800" i="1" dirty="0" smtClean="0"/>
              <a:t>With the current managed second growth in the ICHmc2 occupying only about 22% of the forested landscape, there is still significant opportunity to alter management intent into the future.  Past management activities have over-emphasised only one or two species and while our desire is not necessarily to mimic natural old-growth forest composition, a managed landscape that includes a more balanced distribution of all native ICHmc2 tree species would be an ecologically appropriate target to manage toward.  These managed stands would include an intended or planned wider diversity of commercial and non-commercial tree species which will in turn increase overall forest productivity and resiliency to deal with the anticipated changes in climate and forest health impacts.  To further increase forest resilience and to buffer the impacts of climate change, it may be also reasonable to begin the introduction of off-site tree species such as western larch (Larix laricina) and interior Douglas-fir (Pseudotsuga menziesii) in some parts of the ICHmc2 (planned assisted migration).</a:t>
            </a:r>
          </a:p>
          <a:p>
            <a:r>
              <a:rPr lang="en-CA" sz="800" i="1" dirty="0" smtClean="0"/>
              <a:t>This pilot study has demonstrated that the existing VRI and RESULTS provincial datasets can be used to assess the current status of managed and natural species composition/diversity at the landscape level, and that the efficacy of this assessment has been corroborated by regionally specific and relevant datasets.  A potential tool has been proposed to use this and additional information to develop, and monitor performance of landscape species composition /stocking targets throughout the province.  Use of this new approach should not require significant changes to the current reforestation regulations.</a:t>
            </a:r>
          </a:p>
          <a:p>
            <a:endParaRPr lang="en-CA" sz="800" i="1" dirty="0" smtClean="0"/>
          </a:p>
          <a:p>
            <a:endParaRPr lang="en-CA" sz="800" i="1" dirty="0" smtClean="0"/>
          </a:p>
          <a:p>
            <a:endParaRPr lang="en-CA" sz="800" i="1" dirty="0"/>
          </a:p>
        </p:txBody>
      </p:sp>
      <p:sp>
        <p:nvSpPr>
          <p:cNvPr id="4" name="Slide Number Placeholder 3"/>
          <p:cNvSpPr>
            <a:spLocks noGrp="1"/>
          </p:cNvSpPr>
          <p:nvPr>
            <p:ph type="sldNum" sz="quarter" idx="10"/>
          </p:nvPr>
        </p:nvSpPr>
        <p:spPr/>
        <p:txBody>
          <a:bodyPr/>
          <a:lstStyle/>
          <a:p>
            <a:fld id="{C65E1FB9-CC0C-429D-AE75-66CD0C35C332}" type="slidenum">
              <a:rPr lang="en-CA" smtClean="0"/>
              <a:pPr/>
              <a:t>12</a:t>
            </a:fld>
            <a:endParaRPr lang="en-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Latest BEC projections. </a:t>
            </a:r>
          </a:p>
          <a:p>
            <a:r>
              <a:rPr lang="en-CA" dirty="0" smtClean="0"/>
              <a:t>Lower</a:t>
            </a:r>
            <a:r>
              <a:rPr lang="en-CA" baseline="0" dirty="0" smtClean="0"/>
              <a:t> graphic indicates degree of model agreement between many runs where white is high agreement and black is 20% agreement</a:t>
            </a:r>
          </a:p>
          <a:p>
            <a:pPr defTabSz="929579">
              <a:defRPr/>
            </a:pPr>
            <a:r>
              <a:rPr lang="en-CA" b="1" dirty="0" smtClean="0"/>
              <a:t>uncertainty, uncertainty, uncertainty</a:t>
            </a:r>
            <a:endParaRPr lang="en-CA" dirty="0" smtClean="0"/>
          </a:p>
          <a:p>
            <a:endParaRPr lang="en-CA" dirty="0"/>
          </a:p>
        </p:txBody>
      </p:sp>
      <p:sp>
        <p:nvSpPr>
          <p:cNvPr id="4" name="Slide Number Placeholder 3"/>
          <p:cNvSpPr>
            <a:spLocks noGrp="1"/>
          </p:cNvSpPr>
          <p:nvPr>
            <p:ph type="sldNum" sz="quarter" idx="10"/>
          </p:nvPr>
        </p:nvSpPr>
        <p:spPr/>
        <p:txBody>
          <a:bodyPr/>
          <a:lstStyle/>
          <a:p>
            <a:fld id="{C65E1FB9-CC0C-429D-AE75-66CD0C35C332}" type="slidenum">
              <a:rPr lang="en-CA" smtClean="0"/>
              <a:pPr/>
              <a:t>14</a:t>
            </a:fld>
            <a:endParaRPr lang="en-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r>
              <a:rPr lang="en-CA" sz="1400" dirty="0" smtClean="0">
                <a:latin typeface="Arial" pitchFamily="34" charset="0"/>
                <a:ea typeface="Verdana" pitchFamily="34" charset="0"/>
                <a:cs typeface="Arial" pitchFamily="34" charset="0"/>
              </a:rPr>
              <a:t>Ecologically Suitable Species – Tree Species Selection Project definition:</a:t>
            </a:r>
          </a:p>
          <a:p>
            <a:pPr lvl="1"/>
            <a:r>
              <a:rPr lang="en-CA" sz="1600" dirty="0" smtClean="0">
                <a:latin typeface="Arial" pitchFamily="34" charset="0"/>
                <a:cs typeface="Arial" pitchFamily="34" charset="0"/>
              </a:rPr>
              <a:t>“</a:t>
            </a:r>
            <a:r>
              <a:rPr lang="en-CA" sz="1400" dirty="0" smtClean="0">
                <a:latin typeface="Arial" pitchFamily="34" charset="0"/>
                <a:ea typeface="Verdana" pitchFamily="34" charset="0"/>
                <a:cs typeface="Arial" pitchFamily="34" charset="0"/>
              </a:rPr>
              <a:t>Coniferous or deciduous tree species that are adapted to a site’s environmental conditions, including the variability in these conditions that may occur over time.”</a:t>
            </a:r>
          </a:p>
          <a:p>
            <a:endParaRPr lang="en-CA" dirty="0"/>
          </a:p>
        </p:txBody>
      </p:sp>
      <p:sp>
        <p:nvSpPr>
          <p:cNvPr id="4" name="Slide Number Placeholder 3"/>
          <p:cNvSpPr>
            <a:spLocks noGrp="1"/>
          </p:cNvSpPr>
          <p:nvPr>
            <p:ph type="sldNum" sz="quarter" idx="10"/>
          </p:nvPr>
        </p:nvSpPr>
        <p:spPr/>
        <p:txBody>
          <a:bodyPr/>
          <a:lstStyle/>
          <a:p>
            <a:fld id="{C65E1FB9-CC0C-429D-AE75-66CD0C35C332}" type="slidenum">
              <a:rPr lang="en-CA" smtClean="0"/>
              <a:pPr/>
              <a:t>15</a:t>
            </a:fld>
            <a:endParaRPr lang="en-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29579">
              <a:defRPr/>
            </a:pPr>
            <a:r>
              <a:rPr lang="en-CA" dirty="0" smtClean="0"/>
              <a:t>Data</a:t>
            </a:r>
            <a:r>
              <a:rPr lang="en-CA" baseline="0" dirty="0" smtClean="0"/>
              <a:t> sources = </a:t>
            </a:r>
            <a:r>
              <a:rPr lang="en-CA" dirty="0" smtClean="0"/>
              <a:t>RESULTS, VRIMS, BEC plots and classification, Ecosystem</a:t>
            </a:r>
            <a:r>
              <a:rPr lang="en-CA" baseline="0" dirty="0" smtClean="0"/>
              <a:t> Recovery Research</a:t>
            </a:r>
            <a:endParaRPr lang="en-CA" dirty="0" smtClean="0"/>
          </a:p>
          <a:p>
            <a:r>
              <a:rPr lang="en-CA" dirty="0" smtClean="0"/>
              <a:t>Status</a:t>
            </a:r>
            <a:r>
              <a:rPr lang="en-CA" baseline="0" dirty="0" smtClean="0"/>
              <a:t> is “research pilot” framework</a:t>
            </a:r>
          </a:p>
          <a:p>
            <a:r>
              <a:rPr lang="en-CA" baseline="0" dirty="0" smtClean="0"/>
              <a:t>first 3 points were done and the pieces to build a formal tool are there.</a:t>
            </a:r>
          </a:p>
          <a:p>
            <a:r>
              <a:rPr lang="en-CA" baseline="0" dirty="0" smtClean="0"/>
              <a:t>4</a:t>
            </a:r>
            <a:r>
              <a:rPr lang="en-CA" baseline="30000" dirty="0" smtClean="0"/>
              <a:t>th</a:t>
            </a:r>
            <a:r>
              <a:rPr lang="en-CA" baseline="0" dirty="0" smtClean="0"/>
              <a:t> point was not tackled in draft report</a:t>
            </a:r>
            <a:endParaRPr lang="en-CA" dirty="0"/>
          </a:p>
        </p:txBody>
      </p:sp>
      <p:sp>
        <p:nvSpPr>
          <p:cNvPr id="4" name="Slide Number Placeholder 3"/>
          <p:cNvSpPr>
            <a:spLocks noGrp="1"/>
          </p:cNvSpPr>
          <p:nvPr>
            <p:ph type="sldNum" sz="quarter" idx="10"/>
          </p:nvPr>
        </p:nvSpPr>
        <p:spPr/>
        <p:txBody>
          <a:bodyPr/>
          <a:lstStyle/>
          <a:p>
            <a:fld id="{C65E1FB9-CC0C-429D-AE75-66CD0C35C332}" type="slidenum">
              <a:rPr lang="en-CA" smtClean="0"/>
              <a:pPr/>
              <a:t>16</a:t>
            </a:fld>
            <a:endParaRPr lang="en-C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CA" dirty="0" smtClean="0"/>
              <a:t>options exist for experimental plantings, and for adaptive management and monitoring at different scales. How can we capitalize on these?</a:t>
            </a:r>
          </a:p>
          <a:p>
            <a:pPr lvl="1">
              <a:buFont typeface="Arial" pitchFamily="34" charset="0"/>
              <a:buChar char="•"/>
            </a:pPr>
            <a:r>
              <a:rPr lang="en-CA" dirty="0" smtClean="0"/>
              <a:t> options exist for collaborative research trials/operations to evaluate some of these potential new species mixes</a:t>
            </a:r>
          </a:p>
        </p:txBody>
      </p:sp>
      <p:sp>
        <p:nvSpPr>
          <p:cNvPr id="4" name="Slide Number Placeholder 3"/>
          <p:cNvSpPr>
            <a:spLocks noGrp="1"/>
          </p:cNvSpPr>
          <p:nvPr>
            <p:ph type="sldNum" sz="quarter" idx="10"/>
          </p:nvPr>
        </p:nvSpPr>
        <p:spPr/>
        <p:txBody>
          <a:bodyPr/>
          <a:lstStyle/>
          <a:p>
            <a:fld id="{C65E1FB9-CC0C-429D-AE75-66CD0C35C332}" type="slidenum">
              <a:rPr lang="en-CA" smtClean="0"/>
              <a:pPr/>
              <a:t>17</a:t>
            </a:fld>
            <a:endParaRPr lang="en-C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C65E1FB9-CC0C-429D-AE75-66CD0C35C332}" type="slidenum">
              <a:rPr lang="en-CA" smtClean="0"/>
              <a:pPr/>
              <a:t>18</a:t>
            </a:fld>
            <a:endParaRPr lang="en-C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32395" indent="-232395"/>
            <a:r>
              <a:rPr lang="en-CA" dirty="0" smtClean="0"/>
              <a:t>Underlined = the Ecology “answer”</a:t>
            </a:r>
          </a:p>
          <a:p>
            <a:pPr marL="232395" indent="-232395">
              <a:buAutoNum type="arabicPeriod"/>
            </a:pPr>
            <a:r>
              <a:rPr lang="en-CA" dirty="0" smtClean="0"/>
              <a:t>Stand or </a:t>
            </a:r>
            <a:r>
              <a:rPr lang="en-CA" u="sng" dirty="0" smtClean="0"/>
              <a:t>Landscape</a:t>
            </a:r>
            <a:r>
              <a:rPr lang="en-CA" dirty="0" smtClean="0"/>
              <a:t>?</a:t>
            </a:r>
          </a:p>
          <a:p>
            <a:pPr marL="232395" indent="-232395">
              <a:buAutoNum type="arabicPeriod"/>
            </a:pPr>
            <a:r>
              <a:rPr lang="en-CA" dirty="0" smtClean="0"/>
              <a:t>Stand = Opening by opening. Landscape = </a:t>
            </a:r>
            <a:r>
              <a:rPr lang="en-CA" u="sng" dirty="0" smtClean="0"/>
              <a:t>BGC</a:t>
            </a:r>
            <a:r>
              <a:rPr lang="en-CA" u="sng" baseline="0" dirty="0" smtClean="0"/>
              <a:t> unit by landscape management unit</a:t>
            </a:r>
          </a:p>
          <a:p>
            <a:pPr marL="232395" indent="-232395">
              <a:buAutoNum type="arabicPeriod"/>
            </a:pPr>
            <a:r>
              <a:rPr lang="en-CA" u="sng" baseline="0" dirty="0" smtClean="0"/>
              <a:t>Ecologically suitable tree species by BGC</a:t>
            </a:r>
            <a:r>
              <a:rPr lang="en-CA" u="none" baseline="0" dirty="0" smtClean="0"/>
              <a:t>, VRIM by BGC. Evenness </a:t>
            </a:r>
          </a:p>
          <a:p>
            <a:pPr marL="232395" indent="-232395">
              <a:buAutoNum type="arabicPeriod"/>
            </a:pPr>
            <a:r>
              <a:rPr lang="en-CA" u="sng" baseline="0" dirty="0" smtClean="0"/>
              <a:t>Meet or exceed species diversity. Maintain evenness. Emphasis “naturalness”. Add climate change species to exceed normal diversity.</a:t>
            </a:r>
            <a:endParaRPr lang="en-CA" u="sng" dirty="0"/>
          </a:p>
        </p:txBody>
      </p:sp>
      <p:sp>
        <p:nvSpPr>
          <p:cNvPr id="4" name="Slide Number Placeholder 3"/>
          <p:cNvSpPr>
            <a:spLocks noGrp="1"/>
          </p:cNvSpPr>
          <p:nvPr>
            <p:ph type="sldNum" sz="quarter" idx="10"/>
          </p:nvPr>
        </p:nvSpPr>
        <p:spPr/>
        <p:txBody>
          <a:bodyPr/>
          <a:lstStyle/>
          <a:p>
            <a:fld id="{C65E1FB9-CC0C-429D-AE75-66CD0C35C332}" type="slidenum">
              <a:rPr lang="en-CA" smtClean="0"/>
              <a:pPr/>
              <a:t>19</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4F6AE97F-7129-4C0D-8D9A-DE57130F0AEA}" type="datetimeFigureOut">
              <a:rPr lang="en-CA" smtClean="0"/>
              <a:pPr/>
              <a:t>2011-08-16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1B60025-FC99-432F-9367-2207CC285C47}" type="slidenum">
              <a:rPr lang="en-CA" smtClean="0"/>
              <a:pPr/>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4F6AE97F-7129-4C0D-8D9A-DE57130F0AEA}" type="datetimeFigureOut">
              <a:rPr lang="en-CA" smtClean="0"/>
              <a:pPr/>
              <a:t>2011-08-16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1B60025-FC99-432F-9367-2207CC285C47}" type="slidenum">
              <a:rPr lang="en-CA" smtClean="0"/>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F6AE97F-7129-4C0D-8D9A-DE57130F0AEA}" type="datetimeFigureOut">
              <a:rPr lang="en-CA" smtClean="0"/>
              <a:pPr/>
              <a:t>2011-08-16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1B60025-FC99-432F-9367-2207CC285C47}" type="slidenum">
              <a:rPr lang="en-CA" smtClean="0"/>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4F6AE97F-7129-4C0D-8D9A-DE57130F0AEA}" type="datetimeFigureOut">
              <a:rPr lang="en-CA" smtClean="0"/>
              <a:pPr/>
              <a:t>2011-08-16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E1B60025-FC99-432F-9367-2207CC285C47}" type="slidenum">
              <a:rPr lang="en-CA" smtClean="0"/>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4F6AE97F-7129-4C0D-8D9A-DE57130F0AEA}" type="datetimeFigureOut">
              <a:rPr lang="en-CA" smtClean="0"/>
              <a:pPr/>
              <a:t>2011-08-16</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E1B60025-FC99-432F-9367-2207CC285C47}" type="slidenum">
              <a:rPr lang="en-CA" smtClean="0"/>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4F6AE97F-7129-4C0D-8D9A-DE57130F0AEA}" type="datetimeFigureOut">
              <a:rPr lang="en-CA" smtClean="0"/>
              <a:pPr/>
              <a:t>2011-08-16</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E1B60025-FC99-432F-9367-2207CC285C47}"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6AE97F-7129-4C0D-8D9A-DE57130F0AEA}" type="datetimeFigureOut">
              <a:rPr lang="en-CA" smtClean="0"/>
              <a:pPr/>
              <a:t>2011-08-16</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E1B60025-FC99-432F-9367-2207CC285C47}"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6AE97F-7129-4C0D-8D9A-DE57130F0AEA}" type="datetimeFigureOut">
              <a:rPr lang="en-CA" smtClean="0"/>
              <a:pPr/>
              <a:t>2011-08-16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E1B60025-FC99-432F-9367-2207CC285C47}" type="slidenum">
              <a:rPr lang="en-CA" smtClean="0"/>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6AE97F-7129-4C0D-8D9A-DE57130F0AEA}" type="datetimeFigureOut">
              <a:rPr lang="en-CA" smtClean="0"/>
              <a:pPr/>
              <a:t>2011-08-16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E1B60025-FC99-432F-9367-2207CC285C47}" type="slidenum">
              <a:rPr lang="en-CA" smtClean="0"/>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4F6AE97F-7129-4C0D-8D9A-DE57130F0AEA}" type="datetimeFigureOut">
              <a:rPr lang="en-CA" smtClean="0"/>
              <a:pPr/>
              <a:t>2011-08-16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1B60025-FC99-432F-9367-2207CC285C47}"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4F6AE97F-7129-4C0D-8D9A-DE57130F0AEA}" type="datetimeFigureOut">
              <a:rPr lang="en-CA" smtClean="0"/>
              <a:pPr/>
              <a:t>2011-08-16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1B60025-FC99-432F-9367-2207CC285C47}"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6AE97F-7129-4C0D-8D9A-DE57130F0AEA}" type="datetimeFigureOut">
              <a:rPr lang="en-CA" smtClean="0"/>
              <a:pPr/>
              <a:t>2011-08-16</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B60025-FC99-432F-9367-2207CC285C47}" type="slidenum">
              <a:rPr lang="en-CA" smtClean="0"/>
              <a:pPr/>
              <a:t>‹#›</a:t>
            </a:fld>
            <a:endParaRPr lang="en-C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comments" Target="../comments/comment1.xm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hyperlink" Target="http://www.for.gov.bc.ca/hfp/silviculture/TSS.ht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7"/>
          <p:cNvPicPr>
            <a:picLocks noChangeAspect="1" noChangeArrowheads="1"/>
          </p:cNvPicPr>
          <p:nvPr/>
        </p:nvPicPr>
        <p:blipFill>
          <a:blip r:embed="rId2" cstate="screen"/>
          <a:srcRect/>
          <a:stretch>
            <a:fillRect/>
          </a:stretch>
        </p:blipFill>
        <p:spPr bwMode="auto">
          <a:xfrm>
            <a:off x="-756592" y="0"/>
            <a:ext cx="9900592" cy="6858000"/>
          </a:xfrm>
          <a:prstGeom prst="rect">
            <a:avLst/>
          </a:prstGeom>
          <a:noFill/>
          <a:ln w="9525">
            <a:noFill/>
            <a:miter lim="800000"/>
            <a:headEnd/>
            <a:tailEnd/>
          </a:ln>
        </p:spPr>
      </p:pic>
      <p:sp>
        <p:nvSpPr>
          <p:cNvPr id="4" name="Title 3"/>
          <p:cNvSpPr>
            <a:spLocks noGrp="1"/>
          </p:cNvSpPr>
          <p:nvPr>
            <p:ph type="ctrTitle"/>
          </p:nvPr>
        </p:nvSpPr>
        <p:spPr>
          <a:xfrm>
            <a:off x="0" y="0"/>
            <a:ext cx="8640960" cy="2448272"/>
          </a:xfrm>
        </p:spPr>
        <p:txBody>
          <a:bodyPr>
            <a:noAutofit/>
          </a:bodyPr>
          <a:lstStyle/>
          <a:p>
            <a:r>
              <a:rPr lang="en-CA" sz="4800" dirty="0" smtClean="0">
                <a:solidFill>
                  <a:schemeClr val="bg1"/>
                </a:solidFill>
                <a:latin typeface="Arial" pitchFamily="34" charset="0"/>
                <a:cs typeface="Arial" pitchFamily="34" charset="0"/>
              </a:rPr>
              <a:t>Managing Tree Species Diversity for Forest Resilience and Adaptability</a:t>
            </a:r>
            <a:endParaRPr lang="en-CA" sz="4800" dirty="0">
              <a:solidFill>
                <a:schemeClr val="bg1"/>
              </a:solidFill>
              <a:latin typeface="Arial" pitchFamily="34" charset="0"/>
              <a:cs typeface="Arial" pitchFamily="34" charset="0"/>
            </a:endParaRPr>
          </a:p>
        </p:txBody>
      </p:sp>
      <p:sp>
        <p:nvSpPr>
          <p:cNvPr id="6" name="TextBox 5"/>
          <p:cNvSpPr txBox="1"/>
          <p:nvPr/>
        </p:nvSpPr>
        <p:spPr>
          <a:xfrm>
            <a:off x="1187624" y="3501008"/>
            <a:ext cx="6424772" cy="2308324"/>
          </a:xfrm>
          <a:prstGeom prst="rect">
            <a:avLst/>
          </a:prstGeom>
          <a:noFill/>
        </p:spPr>
        <p:txBody>
          <a:bodyPr wrap="none" rtlCol="0">
            <a:spAutoFit/>
          </a:bodyPr>
          <a:lstStyle/>
          <a:p>
            <a:r>
              <a:rPr lang="en-CA" sz="2400" dirty="0" smtClean="0">
                <a:solidFill>
                  <a:schemeClr val="bg1"/>
                </a:solidFill>
              </a:rPr>
              <a:t>Andy MacKinnon -  </a:t>
            </a:r>
            <a:r>
              <a:rPr lang="en-CA" sz="2400" dirty="0" smtClean="0">
                <a:solidFill>
                  <a:schemeClr val="bg1"/>
                </a:solidFill>
              </a:rPr>
              <a:t>Research </a:t>
            </a:r>
            <a:r>
              <a:rPr lang="en-CA" sz="2400" dirty="0" smtClean="0">
                <a:solidFill>
                  <a:schemeClr val="bg1"/>
                </a:solidFill>
              </a:rPr>
              <a:t>Ecologist -Coast </a:t>
            </a:r>
            <a:r>
              <a:rPr lang="en-CA" sz="2400" dirty="0" smtClean="0">
                <a:solidFill>
                  <a:schemeClr val="bg1"/>
                </a:solidFill>
              </a:rPr>
              <a:t>Area</a:t>
            </a:r>
          </a:p>
          <a:p>
            <a:pPr algn="ctr"/>
            <a:endParaRPr lang="en-CA" sz="2400" dirty="0" smtClean="0">
              <a:solidFill>
                <a:schemeClr val="bg1"/>
              </a:solidFill>
            </a:endParaRPr>
          </a:p>
          <a:p>
            <a:pPr algn="ctr"/>
            <a:r>
              <a:rPr lang="en-CA" sz="2400" dirty="0" smtClean="0">
                <a:solidFill>
                  <a:schemeClr val="bg1"/>
                </a:solidFill>
              </a:rPr>
              <a:t>Provincial Ecologists</a:t>
            </a:r>
          </a:p>
          <a:p>
            <a:pPr algn="ctr"/>
            <a:endParaRPr lang="en-CA" sz="2400" dirty="0" smtClean="0">
              <a:solidFill>
                <a:schemeClr val="bg1"/>
              </a:solidFill>
            </a:endParaRPr>
          </a:p>
          <a:p>
            <a:pPr algn="ctr"/>
            <a:r>
              <a:rPr lang="en-CA" sz="2400" dirty="0" smtClean="0"/>
              <a:t>Nanaimo  BC</a:t>
            </a:r>
          </a:p>
          <a:p>
            <a:pPr algn="ctr"/>
            <a:r>
              <a:rPr lang="en-CA" sz="2400" dirty="0" smtClean="0"/>
              <a:t>June 14, 2011</a:t>
            </a:r>
            <a:endParaRPr lang="en-CA"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1143000"/>
          </a:xfrm>
        </p:spPr>
        <p:txBody>
          <a:bodyPr>
            <a:normAutofit/>
          </a:bodyPr>
          <a:lstStyle/>
          <a:p>
            <a:r>
              <a:rPr lang="en-CA" dirty="0" smtClean="0">
                <a:latin typeface="Arial" pitchFamily="34" charset="0"/>
                <a:cs typeface="Arial" pitchFamily="34" charset="0"/>
              </a:rPr>
              <a:t>What IS diversity?</a:t>
            </a:r>
            <a:endParaRPr lang="en-CA" dirty="0">
              <a:latin typeface="Arial" pitchFamily="34" charset="0"/>
              <a:cs typeface="Arial" pitchFamily="34" charset="0"/>
            </a:endParaRPr>
          </a:p>
        </p:txBody>
      </p:sp>
      <p:sp>
        <p:nvSpPr>
          <p:cNvPr id="4" name="Rectangle 3"/>
          <p:cNvSpPr/>
          <p:nvPr/>
        </p:nvSpPr>
        <p:spPr>
          <a:xfrm>
            <a:off x="179512" y="1412776"/>
            <a:ext cx="5616624" cy="5262979"/>
          </a:xfrm>
          <a:prstGeom prst="rect">
            <a:avLst/>
          </a:prstGeom>
        </p:spPr>
        <p:txBody>
          <a:bodyPr wrap="square">
            <a:spAutoFit/>
          </a:bodyPr>
          <a:lstStyle/>
          <a:p>
            <a:pPr>
              <a:buFont typeface="Arial" pitchFamily="34" charset="0"/>
              <a:buChar char="•"/>
            </a:pPr>
            <a:r>
              <a:rPr lang="en-CA" sz="2400" dirty="0" smtClean="0">
                <a:latin typeface="Arial" pitchFamily="34" charset="0"/>
                <a:ea typeface="Verdana" pitchFamily="34" charset="0"/>
                <a:cs typeface="Arial" pitchFamily="34" charset="0"/>
              </a:rPr>
              <a:t> Variety in structure, composition and function across levels of ecological organization</a:t>
            </a:r>
          </a:p>
          <a:p>
            <a:endParaRPr lang="en-CA" sz="2400" dirty="0" smtClean="0">
              <a:latin typeface="Arial" pitchFamily="34" charset="0"/>
              <a:ea typeface="Verdana" pitchFamily="34" charset="0"/>
              <a:cs typeface="Arial" pitchFamily="34" charset="0"/>
            </a:endParaRPr>
          </a:p>
          <a:p>
            <a:pPr lvl="1">
              <a:buFont typeface="Arial" pitchFamily="34" charset="0"/>
              <a:buChar char="•"/>
            </a:pPr>
            <a:r>
              <a:rPr lang="en-CA" sz="2400" dirty="0" smtClean="0">
                <a:latin typeface="Arial" pitchFamily="34" charset="0"/>
                <a:ea typeface="Verdana" pitchFamily="34" charset="0"/>
                <a:cs typeface="Arial" pitchFamily="34" charset="0"/>
              </a:rPr>
              <a:t> genes (different seed sources)</a:t>
            </a:r>
          </a:p>
          <a:p>
            <a:pPr lvl="1">
              <a:buFont typeface="Arial" pitchFamily="34" charset="0"/>
              <a:buChar char="•"/>
            </a:pPr>
            <a:r>
              <a:rPr lang="en-CA" sz="2400" dirty="0" smtClean="0">
                <a:solidFill>
                  <a:srgbClr val="FF0000"/>
                </a:solidFill>
                <a:latin typeface="Arial" pitchFamily="34" charset="0"/>
                <a:ea typeface="Verdana" pitchFamily="34" charset="0"/>
                <a:cs typeface="Arial" pitchFamily="34" charset="0"/>
              </a:rPr>
              <a:t> </a:t>
            </a:r>
            <a:r>
              <a:rPr lang="en-CA" sz="2400" b="1" dirty="0" smtClean="0">
                <a:solidFill>
                  <a:srgbClr val="FF0000"/>
                </a:solidFill>
                <a:latin typeface="Arial" pitchFamily="34" charset="0"/>
                <a:ea typeface="Verdana" pitchFamily="34" charset="0"/>
                <a:cs typeface="Arial" pitchFamily="34" charset="0"/>
              </a:rPr>
              <a:t>species (</a:t>
            </a:r>
            <a:r>
              <a:rPr lang="en-CA" sz="2400" b="1" dirty="0" err="1" smtClean="0">
                <a:solidFill>
                  <a:srgbClr val="FF0000"/>
                </a:solidFill>
                <a:latin typeface="Arial" pitchFamily="34" charset="0"/>
                <a:ea typeface="Verdana" pitchFamily="34" charset="0"/>
                <a:cs typeface="Arial" pitchFamily="34" charset="0"/>
              </a:rPr>
              <a:t>Fd</a:t>
            </a:r>
            <a:r>
              <a:rPr lang="en-CA" sz="2400" b="1" dirty="0" smtClean="0">
                <a:solidFill>
                  <a:srgbClr val="FF0000"/>
                </a:solidFill>
                <a:latin typeface="Arial" pitchFamily="34" charset="0"/>
                <a:ea typeface="Verdana" pitchFamily="34" charset="0"/>
                <a:cs typeface="Arial" pitchFamily="34" charset="0"/>
              </a:rPr>
              <a:t>, </a:t>
            </a:r>
            <a:r>
              <a:rPr lang="en-CA" sz="2400" b="1" dirty="0" err="1" smtClean="0">
                <a:solidFill>
                  <a:srgbClr val="FF0000"/>
                </a:solidFill>
                <a:latin typeface="Arial" pitchFamily="34" charset="0"/>
                <a:ea typeface="Verdana" pitchFamily="34" charset="0"/>
                <a:cs typeface="Arial" pitchFamily="34" charset="0"/>
              </a:rPr>
              <a:t>Cw</a:t>
            </a:r>
            <a:r>
              <a:rPr lang="en-CA" sz="2400" b="1" dirty="0" smtClean="0">
                <a:solidFill>
                  <a:srgbClr val="FF0000"/>
                </a:solidFill>
                <a:latin typeface="Arial" pitchFamily="34" charset="0"/>
                <a:ea typeface="Verdana" pitchFamily="34" charset="0"/>
                <a:cs typeface="Arial" pitchFamily="34" charset="0"/>
              </a:rPr>
              <a:t>, Hw, </a:t>
            </a:r>
            <a:r>
              <a:rPr lang="en-CA" sz="2400" b="1" dirty="0" err="1" smtClean="0">
                <a:solidFill>
                  <a:srgbClr val="FF0000"/>
                </a:solidFill>
                <a:latin typeface="Arial" pitchFamily="34" charset="0"/>
                <a:ea typeface="Verdana" pitchFamily="34" charset="0"/>
                <a:cs typeface="Arial" pitchFamily="34" charset="0"/>
              </a:rPr>
              <a:t>Ba</a:t>
            </a:r>
            <a:r>
              <a:rPr lang="en-CA" sz="2400" b="1" dirty="0" smtClean="0">
                <a:solidFill>
                  <a:srgbClr val="FF0000"/>
                </a:solidFill>
                <a:latin typeface="Arial" pitchFamily="34" charset="0"/>
                <a:ea typeface="Verdana" pitchFamily="34" charset="0"/>
                <a:cs typeface="Arial" pitchFamily="34" charset="0"/>
              </a:rPr>
              <a:t>,...)</a:t>
            </a:r>
          </a:p>
          <a:p>
            <a:pPr lvl="1">
              <a:buFont typeface="Arial" pitchFamily="34" charset="0"/>
              <a:buChar char="•"/>
            </a:pPr>
            <a:r>
              <a:rPr lang="en-CA" sz="2400" dirty="0" smtClean="0">
                <a:latin typeface="Arial" pitchFamily="34" charset="0"/>
                <a:ea typeface="Verdana" pitchFamily="34" charset="0"/>
                <a:cs typeface="Arial" pitchFamily="34" charset="0"/>
              </a:rPr>
              <a:t> ecosystems (mature and seral)</a:t>
            </a:r>
          </a:p>
          <a:p>
            <a:pPr lvl="1">
              <a:buFont typeface="Arial" pitchFamily="34" charset="0"/>
              <a:buChar char="•"/>
            </a:pPr>
            <a:r>
              <a:rPr lang="en-CA" sz="2400" dirty="0" smtClean="0">
                <a:latin typeface="Arial" pitchFamily="34" charset="0"/>
                <a:ea typeface="Verdana" pitchFamily="34" charset="0"/>
                <a:cs typeface="Arial" pitchFamily="34" charset="0"/>
              </a:rPr>
              <a:t> stand structure</a:t>
            </a:r>
          </a:p>
          <a:p>
            <a:pPr lvl="1"/>
            <a:endParaRPr lang="en-CA" sz="2400" dirty="0" smtClean="0">
              <a:latin typeface="Arial" pitchFamily="34" charset="0"/>
              <a:ea typeface="Verdana" pitchFamily="34" charset="0"/>
              <a:cs typeface="Arial" pitchFamily="34" charset="0"/>
            </a:endParaRPr>
          </a:p>
          <a:p>
            <a:pPr>
              <a:buFont typeface="Arial" pitchFamily="34" charset="0"/>
              <a:buChar char="•"/>
            </a:pPr>
            <a:r>
              <a:rPr lang="en-CA" sz="2400" dirty="0" smtClean="0">
                <a:latin typeface="Arial" pitchFamily="34" charset="0"/>
                <a:ea typeface="Verdana" pitchFamily="34" charset="0"/>
                <a:cs typeface="Arial" pitchFamily="34" charset="0"/>
              </a:rPr>
              <a:t> variety at any one of these levels across scales of </a:t>
            </a:r>
            <a:r>
              <a:rPr lang="en-CA" sz="2400" b="1" dirty="0" smtClean="0">
                <a:solidFill>
                  <a:srgbClr val="FF0000"/>
                </a:solidFill>
                <a:latin typeface="Arial" pitchFamily="34" charset="0"/>
                <a:ea typeface="Verdana" pitchFamily="34" charset="0"/>
                <a:cs typeface="Arial" pitchFamily="34" charset="0"/>
              </a:rPr>
              <a:t>space</a:t>
            </a:r>
            <a:r>
              <a:rPr lang="en-CA" sz="2400" dirty="0" smtClean="0">
                <a:latin typeface="Arial" pitchFamily="34" charset="0"/>
                <a:ea typeface="Verdana" pitchFamily="34" charset="0"/>
                <a:cs typeface="Arial" pitchFamily="34" charset="0"/>
              </a:rPr>
              <a:t> and time</a:t>
            </a:r>
          </a:p>
          <a:p>
            <a:endParaRPr lang="en-CA" sz="2400" dirty="0" smtClean="0">
              <a:latin typeface="Arial" pitchFamily="34" charset="0"/>
              <a:ea typeface="Verdana" pitchFamily="34" charset="0"/>
              <a:cs typeface="Arial" pitchFamily="34" charset="0"/>
            </a:endParaRPr>
          </a:p>
          <a:p>
            <a:pPr lvl="1">
              <a:buFont typeface="Arial" pitchFamily="34" charset="0"/>
              <a:buChar char="•"/>
            </a:pPr>
            <a:r>
              <a:rPr lang="en-CA" sz="2400" dirty="0" smtClean="0">
                <a:latin typeface="Arial" pitchFamily="34" charset="0"/>
                <a:ea typeface="Verdana" pitchFamily="34" charset="0"/>
                <a:cs typeface="Arial" pitchFamily="34" charset="0"/>
              </a:rPr>
              <a:t> </a:t>
            </a:r>
            <a:r>
              <a:rPr lang="en-CA" sz="2400" b="1" dirty="0" smtClean="0">
                <a:solidFill>
                  <a:srgbClr val="FF0000"/>
                </a:solidFill>
                <a:latin typeface="Arial" pitchFamily="34" charset="0"/>
                <a:ea typeface="Verdana" pitchFamily="34" charset="0"/>
                <a:cs typeface="Arial" pitchFamily="34" charset="0"/>
              </a:rPr>
              <a:t>stand (within-stand)</a:t>
            </a:r>
          </a:p>
          <a:p>
            <a:pPr lvl="1">
              <a:buFont typeface="Arial" pitchFamily="34" charset="0"/>
              <a:buChar char="•"/>
            </a:pPr>
            <a:r>
              <a:rPr lang="en-CA" sz="2400" b="1" dirty="0" smtClean="0">
                <a:solidFill>
                  <a:srgbClr val="FF0000"/>
                </a:solidFill>
                <a:latin typeface="Arial" pitchFamily="34" charset="0"/>
                <a:ea typeface="Verdana" pitchFamily="34" charset="0"/>
                <a:cs typeface="Arial" pitchFamily="34" charset="0"/>
              </a:rPr>
              <a:t> landscape (among stands)</a:t>
            </a:r>
            <a:endParaRPr lang="en-CA" sz="2400" b="1" dirty="0">
              <a:solidFill>
                <a:srgbClr val="FF0000"/>
              </a:solidFill>
              <a:latin typeface="Arial" pitchFamily="34" charset="0"/>
              <a:ea typeface="Verdana" pitchFamily="34" charset="0"/>
              <a:cs typeface="Arial" pitchFamily="34" charset="0"/>
            </a:endParaRPr>
          </a:p>
        </p:txBody>
      </p:sp>
      <p:pic>
        <p:nvPicPr>
          <p:cNvPr id="22530" name="Picture 2" descr="http://www.biodiversitybc.org/assets/Taking~Natures~Pulse/figure-2.png"/>
          <p:cNvPicPr>
            <a:picLocks noChangeAspect="1" noChangeArrowheads="1"/>
          </p:cNvPicPr>
          <p:nvPr/>
        </p:nvPicPr>
        <p:blipFill>
          <a:blip r:embed="rId3" cstate="screen"/>
          <a:srcRect/>
          <a:stretch>
            <a:fillRect/>
          </a:stretch>
        </p:blipFill>
        <p:spPr bwMode="auto">
          <a:xfrm>
            <a:off x="5580112" y="3789040"/>
            <a:ext cx="3161928" cy="2624400"/>
          </a:xfrm>
          <a:prstGeom prst="rect">
            <a:avLst/>
          </a:prstGeom>
          <a:noFill/>
        </p:spPr>
      </p:pic>
      <p:pic>
        <p:nvPicPr>
          <p:cNvPr id="22532" name="Picture 4" descr="http://www.pc.gc.ca/canada/pn-tfn/images/05.50.03.08(01).jpg"/>
          <p:cNvPicPr>
            <a:picLocks noChangeAspect="1" noChangeArrowheads="1"/>
          </p:cNvPicPr>
          <p:nvPr/>
        </p:nvPicPr>
        <p:blipFill>
          <a:blip r:embed="rId4" cstate="screen"/>
          <a:srcRect/>
          <a:stretch>
            <a:fillRect/>
          </a:stretch>
        </p:blipFill>
        <p:spPr bwMode="auto">
          <a:xfrm>
            <a:off x="6948264" y="980728"/>
            <a:ext cx="1900904" cy="1246993"/>
          </a:xfrm>
          <a:prstGeom prst="rect">
            <a:avLst/>
          </a:prstGeom>
          <a:noFill/>
        </p:spPr>
      </p:pic>
      <p:pic>
        <p:nvPicPr>
          <p:cNvPr id="22534" name="Picture 6" descr="http://www.nrs.fs.fed.us/sustaining_forests/local-resources/images/goshawk_hwd_conifer_landscape_250.jpg"/>
          <p:cNvPicPr>
            <a:picLocks noChangeAspect="1" noChangeArrowheads="1"/>
          </p:cNvPicPr>
          <p:nvPr/>
        </p:nvPicPr>
        <p:blipFill>
          <a:blip r:embed="rId5" cstate="screen"/>
          <a:srcRect/>
          <a:stretch>
            <a:fillRect/>
          </a:stretch>
        </p:blipFill>
        <p:spPr bwMode="auto">
          <a:xfrm>
            <a:off x="5220072" y="2132856"/>
            <a:ext cx="1963854" cy="1296144"/>
          </a:xfrm>
          <a:prstGeom prst="rect">
            <a:avLst/>
          </a:prstGeom>
          <a:noFill/>
        </p:spPr>
      </p:pic>
      <p:pic>
        <p:nvPicPr>
          <p:cNvPr id="7" name="Picture 4" descr="ChiefMathews"/>
          <p:cNvPicPr>
            <a:picLocks noChangeAspect="1" noChangeArrowheads="1"/>
          </p:cNvPicPr>
          <p:nvPr/>
        </p:nvPicPr>
        <p:blipFill>
          <a:blip r:embed="rId6" cstate="screen"/>
          <a:srcRect/>
          <a:stretch>
            <a:fillRect/>
          </a:stretch>
        </p:blipFill>
        <p:spPr bwMode="auto">
          <a:xfrm>
            <a:off x="7236296" y="2276872"/>
            <a:ext cx="1763688" cy="1212462"/>
          </a:xfrm>
          <a:prstGeom prst="rect">
            <a:avLst/>
          </a:prstGeom>
          <a:noFill/>
          <a:ln w="9525">
            <a:noFill/>
            <a:miter lim="800000"/>
            <a:headEnd/>
            <a:tailEnd/>
          </a:ln>
        </p:spPr>
      </p:pic>
      <p:sp>
        <p:nvSpPr>
          <p:cNvPr id="8" name="TextBox 7"/>
          <p:cNvSpPr txBox="1"/>
          <p:nvPr/>
        </p:nvSpPr>
        <p:spPr>
          <a:xfrm>
            <a:off x="6444208" y="3429000"/>
            <a:ext cx="949619" cy="276999"/>
          </a:xfrm>
          <a:prstGeom prst="rect">
            <a:avLst/>
          </a:prstGeom>
          <a:noFill/>
        </p:spPr>
        <p:txBody>
          <a:bodyPr wrap="none" rtlCol="0">
            <a:spAutoFit/>
          </a:bodyPr>
          <a:lstStyle/>
          <a:p>
            <a:r>
              <a:rPr lang="en-CA" sz="1200" dirty="0" smtClean="0"/>
              <a:t>Landscapes!</a:t>
            </a:r>
            <a:endParaRPr lang="en-CA" sz="1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Species diversity is one aspect of</a:t>
            </a:r>
            <a:br>
              <a:rPr lang="en-CA" dirty="0" smtClean="0"/>
            </a:br>
            <a:r>
              <a:rPr lang="en-CA" dirty="0" smtClean="0"/>
              <a:t>Ecosystem Resilience</a:t>
            </a:r>
            <a:endParaRPr lang="en-CA" dirty="0"/>
          </a:p>
        </p:txBody>
      </p:sp>
      <p:sp>
        <p:nvSpPr>
          <p:cNvPr id="3" name="Content Placeholder 2"/>
          <p:cNvSpPr>
            <a:spLocks noGrp="1"/>
          </p:cNvSpPr>
          <p:nvPr>
            <p:ph idx="1"/>
          </p:nvPr>
        </p:nvSpPr>
        <p:spPr/>
        <p:txBody>
          <a:bodyPr>
            <a:normAutofit fontScale="92500" lnSpcReduction="10000"/>
          </a:bodyPr>
          <a:lstStyle/>
          <a:p>
            <a:pPr>
              <a:buNone/>
            </a:pPr>
            <a:r>
              <a:rPr lang="en-CA" sz="2600" i="1" dirty="0" smtClean="0"/>
              <a:t>“the capacity of ecosystems to absorb disturbance without collapsing into a qualitatively different state that is controlled by a different set of  ecological] processes.”</a:t>
            </a:r>
            <a:endParaRPr lang="en-CA" sz="2600" dirty="0" smtClean="0"/>
          </a:p>
          <a:p>
            <a:r>
              <a:rPr lang="en-CA" dirty="0" smtClean="0"/>
              <a:t>Interplay processes between species and with environment</a:t>
            </a:r>
          </a:p>
          <a:p>
            <a:r>
              <a:rPr lang="en-CA" dirty="0" smtClean="0"/>
              <a:t>Adaptive cycles</a:t>
            </a:r>
          </a:p>
          <a:p>
            <a:r>
              <a:rPr lang="en-CA" dirty="0" smtClean="0"/>
              <a:t>Processes working at different time/space scales</a:t>
            </a:r>
          </a:p>
          <a:p>
            <a:r>
              <a:rPr lang="en-CA" b="1" dirty="0" smtClean="0">
                <a:solidFill>
                  <a:srgbClr val="FF0000"/>
                </a:solidFill>
              </a:rPr>
              <a:t>Diversity</a:t>
            </a:r>
          </a:p>
          <a:p>
            <a:r>
              <a:rPr lang="en-CA" dirty="0" smtClean="0"/>
              <a:t>Biological legacy and “memory”</a:t>
            </a:r>
          </a:p>
          <a:p>
            <a:r>
              <a:rPr lang="en-CA" dirty="0" smtClean="0"/>
              <a:t>Connectivity</a:t>
            </a:r>
          </a:p>
          <a:p>
            <a:endParaRPr lang="en-C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Species diversity is more than just number of species</a:t>
            </a:r>
            <a:endParaRPr lang="en-CA" dirty="0"/>
          </a:p>
        </p:txBody>
      </p:sp>
      <p:sp>
        <p:nvSpPr>
          <p:cNvPr id="3" name="Content Placeholder 2"/>
          <p:cNvSpPr>
            <a:spLocks noGrp="1"/>
          </p:cNvSpPr>
          <p:nvPr>
            <p:ph idx="1"/>
          </p:nvPr>
        </p:nvSpPr>
        <p:spPr/>
        <p:txBody>
          <a:bodyPr/>
          <a:lstStyle/>
          <a:p>
            <a:r>
              <a:rPr lang="en-CA" dirty="0" smtClean="0"/>
              <a:t>Balance of species (evenness)</a:t>
            </a:r>
          </a:p>
          <a:p>
            <a:r>
              <a:rPr lang="en-CA" dirty="0" smtClean="0"/>
              <a:t>Diversity of species traits (r, K) </a:t>
            </a:r>
          </a:p>
          <a:p>
            <a:r>
              <a:rPr lang="en-CA" dirty="0" smtClean="0"/>
              <a:t>“natural” species composition</a:t>
            </a:r>
          </a:p>
          <a:p>
            <a:r>
              <a:rPr lang="en-CA" dirty="0" smtClean="0"/>
              <a:t>“Key” species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0" descr="BEC042"/>
          <p:cNvPicPr>
            <a:picLocks noChangeAspect="1" noChangeArrowheads="1"/>
          </p:cNvPicPr>
          <p:nvPr/>
        </p:nvPicPr>
        <p:blipFill>
          <a:blip r:embed="rId3" cstate="screen"/>
          <a:srcRect/>
          <a:stretch>
            <a:fillRect/>
          </a:stretch>
        </p:blipFill>
        <p:spPr>
          <a:xfrm>
            <a:off x="-1873224" y="-131639"/>
            <a:ext cx="11017224" cy="7121278"/>
          </a:xfrm>
          <a:prstGeom prst="rect">
            <a:avLst/>
          </a:prstGeom>
          <a:effectLst>
            <a:outerShdw blurRad="50800" dist="50800" dir="5400000" algn="ctr" rotWithShape="0">
              <a:srgbClr val="000000">
                <a:alpha val="76000"/>
              </a:srgbClr>
            </a:outerShdw>
          </a:effectLst>
        </p:spPr>
      </p:pic>
      <p:sp>
        <p:nvSpPr>
          <p:cNvPr id="2" name="Title 1"/>
          <p:cNvSpPr>
            <a:spLocks noGrp="1"/>
          </p:cNvSpPr>
          <p:nvPr>
            <p:ph type="title"/>
          </p:nvPr>
        </p:nvSpPr>
        <p:spPr>
          <a:xfrm>
            <a:off x="827584" y="116632"/>
            <a:ext cx="8316416" cy="1143000"/>
          </a:xfrm>
        </p:spPr>
        <p:txBody>
          <a:bodyPr>
            <a:normAutofit fontScale="90000"/>
          </a:bodyPr>
          <a:lstStyle/>
          <a:p>
            <a:r>
              <a:rPr lang="en-CA" dirty="0" smtClean="0">
                <a:solidFill>
                  <a:schemeClr val="tx1">
                    <a:lumMod val="85000"/>
                    <a:lumOff val="15000"/>
                  </a:schemeClr>
                </a:solidFill>
                <a:latin typeface="Arial" pitchFamily="34" charset="0"/>
                <a:ea typeface="Verdana" pitchFamily="34" charset="0"/>
                <a:cs typeface="Arial" pitchFamily="34" charset="0"/>
              </a:rPr>
              <a:t>Diversity Is Insurance Against Uncertainty</a:t>
            </a:r>
            <a:endParaRPr lang="en-CA" dirty="0">
              <a:solidFill>
                <a:schemeClr val="tx1">
                  <a:lumMod val="85000"/>
                  <a:lumOff val="15000"/>
                </a:schemeClr>
              </a:solidFill>
              <a:latin typeface="Arial" pitchFamily="34" charset="0"/>
              <a:cs typeface="Arial" pitchFamily="34" charset="0"/>
            </a:endParaRPr>
          </a:p>
        </p:txBody>
      </p:sp>
      <p:sp>
        <p:nvSpPr>
          <p:cNvPr id="4" name="Rectangle 3"/>
          <p:cNvSpPr/>
          <p:nvPr/>
        </p:nvSpPr>
        <p:spPr>
          <a:xfrm>
            <a:off x="611560" y="5373216"/>
            <a:ext cx="7920880" cy="1200329"/>
          </a:xfrm>
          <a:prstGeom prst="rect">
            <a:avLst/>
          </a:prstGeom>
          <a:solidFill>
            <a:schemeClr val="accent1">
              <a:alpha val="52000"/>
            </a:schemeClr>
          </a:solidFill>
        </p:spPr>
        <p:txBody>
          <a:bodyPr wrap="square">
            <a:spAutoFit/>
          </a:bodyPr>
          <a:lstStyle/>
          <a:p>
            <a:r>
              <a:rPr lang="en-CA" dirty="0" smtClean="0">
                <a:solidFill>
                  <a:srgbClr val="FFFF00"/>
                </a:solidFill>
                <a:latin typeface="Arial" pitchFamily="34" charset="0"/>
                <a:ea typeface="Verdana" pitchFamily="34" charset="0"/>
                <a:cs typeface="Arial" pitchFamily="34" charset="0"/>
              </a:rPr>
              <a:t>“... complexity at </a:t>
            </a:r>
            <a:r>
              <a:rPr lang="en-CA" dirty="0">
                <a:solidFill>
                  <a:srgbClr val="FFFF00"/>
                </a:solidFill>
                <a:latin typeface="Arial" pitchFamily="34" charset="0"/>
                <a:ea typeface="Verdana" pitchFamily="34" charset="0"/>
                <a:cs typeface="Arial" pitchFamily="34" charset="0"/>
              </a:rPr>
              <a:t>a hierarchy of scales is a highly desirable attribute to </a:t>
            </a:r>
            <a:r>
              <a:rPr lang="en-CA" dirty="0" smtClean="0">
                <a:solidFill>
                  <a:srgbClr val="FFFF00"/>
                </a:solidFill>
                <a:latin typeface="Arial" pitchFamily="34" charset="0"/>
                <a:ea typeface="Verdana" pitchFamily="34" charset="0"/>
                <a:cs typeface="Arial" pitchFamily="34" charset="0"/>
              </a:rPr>
              <a:t>maintain the </a:t>
            </a:r>
            <a:r>
              <a:rPr lang="en-CA" dirty="0">
                <a:solidFill>
                  <a:srgbClr val="FFFF00"/>
                </a:solidFill>
                <a:latin typeface="Arial" pitchFamily="34" charset="0"/>
                <a:ea typeface="Verdana" pitchFamily="34" charset="0"/>
                <a:cs typeface="Arial" pitchFamily="34" charset="0"/>
              </a:rPr>
              <a:t>capacity of ecosystems to gradually change in response to </a:t>
            </a:r>
            <a:r>
              <a:rPr lang="en-CA" dirty="0" smtClean="0">
                <a:solidFill>
                  <a:srgbClr val="FFFF00"/>
                </a:solidFill>
                <a:latin typeface="Arial" pitchFamily="34" charset="0"/>
                <a:ea typeface="Verdana" pitchFamily="34" charset="0"/>
                <a:cs typeface="Arial" pitchFamily="34" charset="0"/>
              </a:rPr>
              <a:t>changing environmental </a:t>
            </a:r>
            <a:r>
              <a:rPr lang="en-CA" dirty="0">
                <a:solidFill>
                  <a:srgbClr val="FFFF00"/>
                </a:solidFill>
                <a:latin typeface="Arial" pitchFamily="34" charset="0"/>
                <a:ea typeface="Verdana" pitchFamily="34" charset="0"/>
                <a:cs typeface="Arial" pitchFamily="34" charset="0"/>
              </a:rPr>
              <a:t>conditions and provide benefits to future </a:t>
            </a:r>
            <a:r>
              <a:rPr lang="en-CA" dirty="0" smtClean="0">
                <a:solidFill>
                  <a:srgbClr val="FFFF00"/>
                </a:solidFill>
                <a:latin typeface="Arial" pitchFamily="34" charset="0"/>
                <a:ea typeface="Verdana" pitchFamily="34" charset="0"/>
                <a:cs typeface="Arial" pitchFamily="34" charset="0"/>
              </a:rPr>
              <a:t>generations.”</a:t>
            </a:r>
            <a:endParaRPr lang="en-CA" dirty="0">
              <a:solidFill>
                <a:srgbClr val="FFFF00"/>
              </a:solidFill>
              <a:latin typeface="Arial" pitchFamily="34" charset="0"/>
              <a:ea typeface="Verdana" pitchFamily="34" charset="0"/>
              <a:cs typeface="Arial" pitchFamily="34" charset="0"/>
            </a:endParaRPr>
          </a:p>
        </p:txBody>
      </p:sp>
      <p:sp>
        <p:nvSpPr>
          <p:cNvPr id="5" name="TextBox 4"/>
          <p:cNvSpPr txBox="1"/>
          <p:nvPr/>
        </p:nvSpPr>
        <p:spPr>
          <a:xfrm>
            <a:off x="5580112" y="6309320"/>
            <a:ext cx="2952328" cy="369332"/>
          </a:xfrm>
          <a:prstGeom prst="rect">
            <a:avLst/>
          </a:prstGeom>
          <a:noFill/>
        </p:spPr>
        <p:txBody>
          <a:bodyPr wrap="square" rtlCol="0">
            <a:spAutoFit/>
          </a:bodyPr>
          <a:lstStyle/>
          <a:p>
            <a:r>
              <a:rPr lang="en-CA" dirty="0" smtClean="0">
                <a:solidFill>
                  <a:srgbClr val="FFFF00"/>
                </a:solidFill>
                <a:latin typeface="Arial" pitchFamily="34" charset="0"/>
                <a:cs typeface="Arial" pitchFamily="34" charset="0"/>
              </a:rPr>
              <a:t>E.A. Campbell et al. (2009)</a:t>
            </a:r>
            <a:endParaRPr lang="en-CA" dirty="0">
              <a:solidFill>
                <a:srgbClr val="FFFF00"/>
              </a:solidFill>
              <a:latin typeface="Arial" pitchFamily="34" charset="0"/>
              <a:cs typeface="Arial" pitchFamily="34" charset="0"/>
            </a:endParaRPr>
          </a:p>
        </p:txBody>
      </p:sp>
      <p:sp>
        <p:nvSpPr>
          <p:cNvPr id="6" name="Rectangle 5"/>
          <p:cNvSpPr/>
          <p:nvPr/>
        </p:nvSpPr>
        <p:spPr>
          <a:xfrm>
            <a:off x="0" y="1772816"/>
            <a:ext cx="8712968" cy="3293209"/>
          </a:xfrm>
          <a:prstGeom prst="rect">
            <a:avLst/>
          </a:prstGeom>
          <a:solidFill>
            <a:schemeClr val="accent1">
              <a:alpha val="50000"/>
            </a:schemeClr>
          </a:solidFill>
        </p:spPr>
        <p:txBody>
          <a:bodyPr wrap="square">
            <a:spAutoFit/>
          </a:bodyPr>
          <a:lstStyle/>
          <a:p>
            <a:pPr marL="514350" indent="-514350">
              <a:buFont typeface="+mj-lt"/>
              <a:buAutoNum type="arabicPeriod"/>
            </a:pPr>
            <a:r>
              <a:rPr lang="en-CA" sz="2600" dirty="0" smtClean="0">
                <a:solidFill>
                  <a:schemeClr val="accent3">
                    <a:lumMod val="20000"/>
                    <a:lumOff val="80000"/>
                  </a:schemeClr>
                </a:solidFill>
                <a:latin typeface="Arial" pitchFamily="34" charset="0"/>
                <a:ea typeface="Verdana" pitchFamily="34" charset="0"/>
                <a:cs typeface="Arial" pitchFamily="34" charset="0"/>
              </a:rPr>
              <a:t> Maintains ecosystem </a:t>
            </a:r>
            <a:r>
              <a:rPr lang="en-CA" sz="2600" b="1" i="1" dirty="0">
                <a:solidFill>
                  <a:schemeClr val="accent3">
                    <a:lumMod val="20000"/>
                    <a:lumOff val="80000"/>
                  </a:schemeClr>
                </a:solidFill>
                <a:latin typeface="Arial" pitchFamily="34" charset="0"/>
                <a:ea typeface="Verdana" pitchFamily="34" charset="0"/>
                <a:cs typeface="Arial" pitchFamily="34" charset="0"/>
              </a:rPr>
              <a:t>response diversity </a:t>
            </a:r>
            <a:r>
              <a:rPr lang="en-CA" sz="2600" i="1" dirty="0">
                <a:solidFill>
                  <a:schemeClr val="accent3">
                    <a:lumMod val="20000"/>
                    <a:lumOff val="80000"/>
                  </a:schemeClr>
                </a:solidFill>
                <a:latin typeface="Arial" pitchFamily="34" charset="0"/>
                <a:ea typeface="Verdana" pitchFamily="34" charset="0"/>
                <a:cs typeface="Arial" pitchFamily="34" charset="0"/>
              </a:rPr>
              <a:t>to </a:t>
            </a:r>
            <a:r>
              <a:rPr lang="en-CA" sz="2600" dirty="0" smtClean="0">
                <a:solidFill>
                  <a:schemeClr val="accent3">
                    <a:lumMod val="20000"/>
                    <a:lumOff val="80000"/>
                  </a:schemeClr>
                </a:solidFill>
                <a:latin typeface="Arial" pitchFamily="34" charset="0"/>
                <a:ea typeface="Verdana" pitchFamily="34" charset="0"/>
                <a:cs typeface="Arial" pitchFamily="34" charset="0"/>
              </a:rPr>
              <a:t>environmental change (including climate change)</a:t>
            </a:r>
          </a:p>
          <a:p>
            <a:pPr marL="514350" indent="-514350">
              <a:buFont typeface="+mj-lt"/>
              <a:buAutoNum type="arabicPeriod"/>
            </a:pPr>
            <a:endParaRPr lang="en-CA" sz="2600" dirty="0" smtClean="0">
              <a:solidFill>
                <a:schemeClr val="accent3">
                  <a:lumMod val="20000"/>
                  <a:lumOff val="80000"/>
                </a:schemeClr>
              </a:solidFill>
              <a:latin typeface="Arial" pitchFamily="34" charset="0"/>
              <a:ea typeface="Verdana" pitchFamily="34" charset="0"/>
              <a:cs typeface="Arial" pitchFamily="34" charset="0"/>
            </a:endParaRPr>
          </a:p>
          <a:p>
            <a:pPr marL="514350" indent="-514350">
              <a:buFont typeface="+mj-lt"/>
              <a:buAutoNum type="arabicPeriod"/>
            </a:pPr>
            <a:r>
              <a:rPr lang="en-CA" sz="2600" dirty="0" smtClean="0">
                <a:solidFill>
                  <a:schemeClr val="accent3">
                    <a:lumMod val="20000"/>
                    <a:lumOff val="80000"/>
                  </a:schemeClr>
                </a:solidFill>
                <a:latin typeface="Arial" pitchFamily="34" charset="0"/>
                <a:ea typeface="Verdana" pitchFamily="34" charset="0"/>
                <a:cs typeface="Arial" pitchFamily="34" charset="0"/>
              </a:rPr>
              <a:t> Reduces ecosystem </a:t>
            </a:r>
            <a:r>
              <a:rPr lang="en-CA" sz="2600" b="1" dirty="0">
                <a:solidFill>
                  <a:schemeClr val="accent3">
                    <a:lumMod val="20000"/>
                    <a:lumOff val="80000"/>
                  </a:schemeClr>
                </a:solidFill>
                <a:latin typeface="Arial" pitchFamily="34" charset="0"/>
                <a:ea typeface="Verdana" pitchFamily="34" charset="0"/>
                <a:cs typeface="Arial" pitchFamily="34" charset="0"/>
              </a:rPr>
              <a:t>vulnerability </a:t>
            </a:r>
            <a:r>
              <a:rPr lang="en-CA" sz="2600" dirty="0">
                <a:solidFill>
                  <a:schemeClr val="accent3">
                    <a:lumMod val="20000"/>
                    <a:lumOff val="80000"/>
                  </a:schemeClr>
                </a:solidFill>
                <a:latin typeface="Arial" pitchFamily="34" charset="0"/>
                <a:ea typeface="Verdana" pitchFamily="34" charset="0"/>
                <a:cs typeface="Arial" pitchFamily="34" charset="0"/>
              </a:rPr>
              <a:t>to any single future disturbance </a:t>
            </a:r>
            <a:r>
              <a:rPr lang="en-CA" sz="2600" dirty="0" smtClean="0">
                <a:solidFill>
                  <a:schemeClr val="accent3">
                    <a:lumMod val="20000"/>
                    <a:lumOff val="80000"/>
                  </a:schemeClr>
                </a:solidFill>
                <a:latin typeface="Arial" pitchFamily="34" charset="0"/>
                <a:ea typeface="Verdana" pitchFamily="34" charset="0"/>
                <a:cs typeface="Arial" pitchFamily="34" charset="0"/>
              </a:rPr>
              <a:t>event</a:t>
            </a:r>
          </a:p>
          <a:p>
            <a:pPr marL="514350" indent="-514350">
              <a:buFont typeface="+mj-lt"/>
              <a:buAutoNum type="arabicPeriod"/>
            </a:pPr>
            <a:endParaRPr lang="en-CA" sz="2600" dirty="0" smtClean="0">
              <a:solidFill>
                <a:schemeClr val="accent3">
                  <a:lumMod val="20000"/>
                  <a:lumOff val="80000"/>
                </a:schemeClr>
              </a:solidFill>
              <a:latin typeface="Arial" pitchFamily="34" charset="0"/>
              <a:ea typeface="Verdana" pitchFamily="34" charset="0"/>
              <a:cs typeface="Arial" pitchFamily="34" charset="0"/>
            </a:endParaRPr>
          </a:p>
          <a:p>
            <a:pPr marL="514350" indent="-514350">
              <a:buFont typeface="+mj-lt"/>
              <a:buAutoNum type="arabicPeriod"/>
            </a:pPr>
            <a:r>
              <a:rPr lang="en-CA" sz="2600" dirty="0" smtClean="0">
                <a:solidFill>
                  <a:schemeClr val="accent3">
                    <a:lumMod val="20000"/>
                    <a:lumOff val="80000"/>
                  </a:schemeClr>
                </a:solidFill>
                <a:latin typeface="Arial" pitchFamily="34" charset="0"/>
                <a:ea typeface="Verdana" pitchFamily="34" charset="0"/>
                <a:cs typeface="Arial" pitchFamily="34" charset="0"/>
              </a:rPr>
              <a:t> Improves the </a:t>
            </a:r>
            <a:r>
              <a:rPr lang="en-CA" sz="2600" dirty="0">
                <a:solidFill>
                  <a:schemeClr val="accent3">
                    <a:lumMod val="20000"/>
                    <a:lumOff val="80000"/>
                  </a:schemeClr>
                </a:solidFill>
                <a:latin typeface="Arial" pitchFamily="34" charset="0"/>
                <a:ea typeface="Verdana" pitchFamily="34" charset="0"/>
                <a:cs typeface="Arial" pitchFamily="34" charset="0"/>
              </a:rPr>
              <a:t>potential </a:t>
            </a:r>
            <a:r>
              <a:rPr lang="en-CA" sz="2600" dirty="0" smtClean="0">
                <a:solidFill>
                  <a:schemeClr val="accent3">
                    <a:lumMod val="20000"/>
                    <a:lumOff val="80000"/>
                  </a:schemeClr>
                </a:solidFill>
                <a:latin typeface="Arial" pitchFamily="34" charset="0"/>
                <a:ea typeface="Verdana" pitchFamily="34" charset="0"/>
                <a:cs typeface="Arial" pitchFamily="34" charset="0"/>
              </a:rPr>
              <a:t>for ecosystem r</a:t>
            </a:r>
            <a:r>
              <a:rPr lang="en-CA" sz="2600" b="1" dirty="0" smtClean="0">
                <a:solidFill>
                  <a:schemeClr val="accent3">
                    <a:lumMod val="20000"/>
                    <a:lumOff val="80000"/>
                  </a:schemeClr>
                </a:solidFill>
                <a:latin typeface="Arial" pitchFamily="34" charset="0"/>
                <a:ea typeface="Verdana" pitchFamily="34" charset="0"/>
                <a:cs typeface="Arial" pitchFamily="34" charset="0"/>
              </a:rPr>
              <a:t>eorganization</a:t>
            </a:r>
            <a:r>
              <a:rPr lang="en-CA" sz="2600" dirty="0" smtClean="0">
                <a:solidFill>
                  <a:schemeClr val="accent3">
                    <a:lumMod val="20000"/>
                    <a:lumOff val="80000"/>
                  </a:schemeClr>
                </a:solidFill>
                <a:latin typeface="Arial" pitchFamily="34" charset="0"/>
                <a:ea typeface="Verdana" pitchFamily="34" charset="0"/>
                <a:cs typeface="Arial" pitchFamily="34" charset="0"/>
              </a:rPr>
              <a:t> </a:t>
            </a:r>
            <a:r>
              <a:rPr lang="en-CA" sz="2600" dirty="0">
                <a:solidFill>
                  <a:schemeClr val="accent3">
                    <a:lumMod val="20000"/>
                    <a:lumOff val="80000"/>
                  </a:schemeClr>
                </a:solidFill>
                <a:latin typeface="Arial" pitchFamily="34" charset="0"/>
                <a:ea typeface="Verdana" pitchFamily="34" charset="0"/>
                <a:cs typeface="Arial" pitchFamily="34" charset="0"/>
              </a:rPr>
              <a:t>following </a:t>
            </a:r>
            <a:r>
              <a:rPr lang="en-CA" sz="2600" dirty="0" smtClean="0">
                <a:solidFill>
                  <a:schemeClr val="accent3">
                    <a:lumMod val="20000"/>
                    <a:lumOff val="80000"/>
                  </a:schemeClr>
                </a:solidFill>
                <a:latin typeface="Arial" pitchFamily="34" charset="0"/>
                <a:ea typeface="Verdana" pitchFamily="34" charset="0"/>
                <a:cs typeface="Arial" pitchFamily="34" charset="0"/>
              </a:rPr>
              <a:t>disturbance</a:t>
            </a:r>
            <a:endParaRPr lang="en-CA" sz="2600" dirty="0">
              <a:solidFill>
                <a:schemeClr val="accent3">
                  <a:lumMod val="20000"/>
                  <a:lumOff val="80000"/>
                </a:schemeClr>
              </a:solidFill>
              <a:latin typeface="Arial" pitchFamily="34" charset="0"/>
              <a:ea typeface="Verdana"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smtClean="0"/>
              <a:t>Objective</a:t>
            </a:r>
            <a:endParaRPr lang="en-CA" dirty="0"/>
          </a:p>
        </p:txBody>
      </p:sp>
      <p:sp>
        <p:nvSpPr>
          <p:cNvPr id="4" name="Content Placeholder 3"/>
          <p:cNvSpPr>
            <a:spLocks noGrp="1"/>
          </p:cNvSpPr>
          <p:nvPr>
            <p:ph idx="1"/>
          </p:nvPr>
        </p:nvSpPr>
        <p:spPr/>
        <p:txBody>
          <a:bodyPr>
            <a:normAutofit lnSpcReduction="10000"/>
          </a:bodyPr>
          <a:lstStyle/>
          <a:p>
            <a:pPr marL="0">
              <a:buNone/>
              <a:defRPr/>
            </a:pPr>
            <a:r>
              <a:rPr lang="en-CA" sz="2800" b="1" dirty="0" smtClean="0">
                <a:latin typeface="Arial" pitchFamily="34" charset="0"/>
                <a:cs typeface="Arial" pitchFamily="34" charset="0"/>
              </a:rPr>
              <a:t>We want our managed stands to adapt or self-organize after unexpected disturbances or changes and to continue to provide desired goods and services. (</a:t>
            </a:r>
            <a:r>
              <a:rPr lang="en-CA" sz="2000" dirty="0" smtClean="0"/>
              <a:t>D. Coates NSC presentation 2011)</a:t>
            </a:r>
          </a:p>
          <a:p>
            <a:pPr marL="0">
              <a:buNone/>
              <a:defRPr/>
            </a:pPr>
            <a:endParaRPr lang="en-CA" sz="2800" b="1" dirty="0" smtClean="0">
              <a:latin typeface="Arial" pitchFamily="34" charset="0"/>
              <a:cs typeface="Arial" pitchFamily="34" charset="0"/>
            </a:endParaRPr>
          </a:p>
          <a:p>
            <a:pPr marL="0">
              <a:buNone/>
              <a:defRPr/>
            </a:pPr>
            <a:r>
              <a:rPr lang="en-CA" sz="2800" b="1" dirty="0" smtClean="0">
                <a:latin typeface="Arial" pitchFamily="34" charset="0"/>
                <a:cs typeface="Arial" pitchFamily="34" charset="0"/>
              </a:rPr>
              <a:t>We want our forest landscapes to have sufficient diversity to limit the impacts of a single species-specific disturbances and improve adaptability to a changing environment</a:t>
            </a:r>
            <a:endParaRPr lang="en-US" sz="2800" b="1" dirty="0" smtClean="0">
              <a:latin typeface="Arial" pitchFamily="34" charset="0"/>
              <a:cs typeface="Arial" pitchFamily="34" charset="0"/>
            </a:endParaRPr>
          </a:p>
          <a:p>
            <a:endParaRPr lang="en-C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fontScale="90000"/>
          </a:bodyPr>
          <a:lstStyle/>
          <a:p>
            <a:r>
              <a:rPr lang="en-CA" sz="4000" b="1" dirty="0" smtClean="0">
                <a:latin typeface="Arial" pitchFamily="34" charset="0"/>
                <a:cs typeface="Arial" pitchFamily="34" charset="0"/>
              </a:rPr>
              <a:t>Stand Scale</a:t>
            </a:r>
            <a:br>
              <a:rPr lang="en-CA" sz="4000" b="1" dirty="0" smtClean="0">
                <a:latin typeface="Arial" pitchFamily="34" charset="0"/>
                <a:cs typeface="Arial" pitchFamily="34" charset="0"/>
              </a:rPr>
            </a:br>
            <a:r>
              <a:rPr lang="en-CA" sz="4000" dirty="0" smtClean="0">
                <a:latin typeface="Arial" pitchFamily="34" charset="0"/>
                <a:cs typeface="Arial" pitchFamily="34" charset="0"/>
              </a:rPr>
              <a:t>Tree species diversity</a:t>
            </a:r>
            <a:endParaRPr lang="en-CA" sz="4000" b="1" dirty="0">
              <a:latin typeface="Arial" pitchFamily="34" charset="0"/>
              <a:cs typeface="Arial" pitchFamily="34" charset="0"/>
            </a:endParaRPr>
          </a:p>
        </p:txBody>
      </p:sp>
      <p:sp>
        <p:nvSpPr>
          <p:cNvPr id="4" name="Rectangle 3"/>
          <p:cNvSpPr/>
          <p:nvPr/>
        </p:nvSpPr>
        <p:spPr>
          <a:xfrm>
            <a:off x="144016" y="1196752"/>
            <a:ext cx="5868144" cy="4893647"/>
          </a:xfrm>
          <a:prstGeom prst="rect">
            <a:avLst/>
          </a:prstGeom>
        </p:spPr>
        <p:txBody>
          <a:bodyPr wrap="square">
            <a:spAutoFit/>
          </a:bodyPr>
          <a:lstStyle/>
          <a:p>
            <a:pPr>
              <a:buFont typeface="Arial" pitchFamily="34" charset="0"/>
              <a:buChar char="•"/>
            </a:pPr>
            <a:r>
              <a:rPr lang="en-CA" sz="2600" dirty="0" smtClean="0">
                <a:latin typeface="Arial" pitchFamily="34" charset="0"/>
                <a:ea typeface="Verdana" pitchFamily="34" charset="0"/>
                <a:cs typeface="Arial" pitchFamily="34" charset="0"/>
              </a:rPr>
              <a:t>Focus on the success of a single stand </a:t>
            </a:r>
          </a:p>
          <a:p>
            <a:pPr>
              <a:buFont typeface="Arial" pitchFamily="34" charset="0"/>
              <a:buChar char="•"/>
            </a:pPr>
            <a:r>
              <a:rPr lang="en-CA" sz="2600" dirty="0" smtClean="0">
                <a:latin typeface="Arial" pitchFamily="34" charset="0"/>
                <a:ea typeface="Verdana" pitchFamily="34" charset="0"/>
                <a:cs typeface="Arial" pitchFamily="34" charset="0"/>
              </a:rPr>
              <a:t>Reduces:</a:t>
            </a:r>
          </a:p>
          <a:p>
            <a:pPr lvl="1">
              <a:buFont typeface="Arial" pitchFamily="34" charset="0"/>
              <a:buChar char="•"/>
            </a:pPr>
            <a:r>
              <a:rPr lang="en-CA" sz="2600" dirty="0" smtClean="0">
                <a:latin typeface="Arial" pitchFamily="34" charset="0"/>
                <a:ea typeface="Verdana" pitchFamily="34" charset="0"/>
                <a:cs typeface="Arial" pitchFamily="34" charset="0"/>
              </a:rPr>
              <a:t>risk of complete stand failure</a:t>
            </a:r>
          </a:p>
          <a:p>
            <a:pPr lvl="1">
              <a:buFont typeface="Arial" pitchFamily="34" charset="0"/>
              <a:buChar char="•"/>
            </a:pPr>
            <a:r>
              <a:rPr lang="en-CA" sz="2600" dirty="0" smtClean="0">
                <a:latin typeface="Arial" pitchFamily="34" charset="0"/>
                <a:ea typeface="Verdana" pitchFamily="34" charset="0"/>
                <a:cs typeface="Arial" pitchFamily="34" charset="0"/>
              </a:rPr>
              <a:t>pest outbreak severity</a:t>
            </a:r>
          </a:p>
          <a:p>
            <a:pPr>
              <a:buFont typeface="Arial" pitchFamily="34" charset="0"/>
              <a:buChar char="•"/>
            </a:pPr>
            <a:r>
              <a:rPr lang="en-CA" sz="2600" dirty="0" smtClean="0">
                <a:latin typeface="Arial" pitchFamily="34" charset="0"/>
                <a:ea typeface="Verdana" pitchFamily="34" charset="0"/>
                <a:cs typeface="Arial" pitchFamily="34" charset="0"/>
              </a:rPr>
              <a:t> Enhances:</a:t>
            </a:r>
          </a:p>
          <a:p>
            <a:pPr lvl="1">
              <a:buFont typeface="Arial" pitchFamily="34" charset="0"/>
              <a:buChar char="•"/>
            </a:pPr>
            <a:r>
              <a:rPr lang="en-CA" sz="2600" dirty="0" smtClean="0">
                <a:latin typeface="Arial" pitchFamily="34" charset="0"/>
                <a:ea typeface="Verdana" pitchFamily="34" charset="0"/>
                <a:cs typeface="Arial" pitchFamily="34" charset="0"/>
              </a:rPr>
              <a:t> stand yield in a changing environment</a:t>
            </a:r>
          </a:p>
          <a:p>
            <a:pPr lvl="1">
              <a:buFont typeface="Arial" pitchFamily="34" charset="0"/>
              <a:buChar char="•"/>
            </a:pPr>
            <a:r>
              <a:rPr lang="en-CA" sz="2600" dirty="0" smtClean="0">
                <a:latin typeface="Arial" pitchFamily="34" charset="0"/>
                <a:ea typeface="Verdana" pitchFamily="34" charset="0"/>
                <a:cs typeface="Arial" pitchFamily="34" charset="0"/>
              </a:rPr>
              <a:t> structural attributes of habitat diversity</a:t>
            </a:r>
          </a:p>
          <a:p>
            <a:pPr lvl="1">
              <a:buFont typeface="Arial" pitchFamily="34" charset="0"/>
              <a:buChar char="•"/>
            </a:pPr>
            <a:r>
              <a:rPr lang="en-CA" sz="2600" dirty="0" smtClean="0">
                <a:latin typeface="Arial" pitchFamily="34" charset="0"/>
                <a:ea typeface="Verdana" pitchFamily="34" charset="0"/>
                <a:cs typeface="Arial" pitchFamily="34" charset="0"/>
              </a:rPr>
              <a:t> range of forest products</a:t>
            </a:r>
          </a:p>
          <a:p>
            <a:endParaRPr lang="en-CA" sz="2600" dirty="0">
              <a:latin typeface="Arial" pitchFamily="34" charset="0"/>
              <a:ea typeface="Verdana" pitchFamily="34" charset="0"/>
              <a:cs typeface="Arial" pitchFamily="34" charset="0"/>
            </a:endParaRPr>
          </a:p>
        </p:txBody>
      </p:sp>
      <p:pic>
        <p:nvPicPr>
          <p:cNvPr id="1026" name="Picture 2" descr="C:\Users\scsaunde\AppData\Local\Microsoft\Windows\Temporary Internet Files\Content.Outlook\33YB8RB4\FRPA (2 of 3).jpg"/>
          <p:cNvPicPr>
            <a:picLocks noChangeAspect="1" noChangeArrowheads="1"/>
          </p:cNvPicPr>
          <p:nvPr/>
        </p:nvPicPr>
        <p:blipFill>
          <a:blip r:embed="rId3" cstate="screen"/>
          <a:srcRect/>
          <a:stretch>
            <a:fillRect/>
          </a:stretch>
        </p:blipFill>
        <p:spPr bwMode="auto">
          <a:xfrm>
            <a:off x="5868144" y="1173997"/>
            <a:ext cx="3167717" cy="2110987"/>
          </a:xfrm>
          <a:prstGeom prst="rect">
            <a:avLst/>
          </a:prstGeom>
          <a:noFill/>
        </p:spPr>
      </p:pic>
      <p:pic>
        <p:nvPicPr>
          <p:cNvPr id="3" name="Picture 2" descr="C:\Users\scsaunde\AppData\Local\Microsoft\Windows\Temporary Internet Files\Content.Outlook\33YB8RB4\WT3-CDeLong2.jpg"/>
          <p:cNvPicPr>
            <a:picLocks noChangeAspect="1" noChangeArrowheads="1"/>
          </p:cNvPicPr>
          <p:nvPr/>
        </p:nvPicPr>
        <p:blipFill>
          <a:blip r:embed="rId4" cstate="screen"/>
          <a:srcRect/>
          <a:stretch>
            <a:fillRect/>
          </a:stretch>
        </p:blipFill>
        <p:spPr bwMode="auto">
          <a:xfrm>
            <a:off x="6228184" y="3429000"/>
            <a:ext cx="2491789" cy="3316992"/>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6632"/>
            <a:ext cx="9144000" cy="1143000"/>
          </a:xfrm>
        </p:spPr>
        <p:txBody>
          <a:bodyPr>
            <a:noAutofit/>
          </a:bodyPr>
          <a:lstStyle/>
          <a:p>
            <a:r>
              <a:rPr lang="en-CA" sz="3600" b="1" dirty="0" smtClean="0">
                <a:latin typeface="Arial" pitchFamily="34" charset="0"/>
                <a:cs typeface="Arial" pitchFamily="34" charset="0"/>
              </a:rPr>
              <a:t>Landscape Scale</a:t>
            </a:r>
            <a:br>
              <a:rPr lang="en-CA" sz="3600" b="1" dirty="0" smtClean="0">
                <a:latin typeface="Arial" pitchFamily="34" charset="0"/>
                <a:cs typeface="Arial" pitchFamily="34" charset="0"/>
              </a:rPr>
            </a:br>
            <a:r>
              <a:rPr lang="en-CA" sz="3600" dirty="0" smtClean="0">
                <a:latin typeface="Arial" pitchFamily="34" charset="0"/>
                <a:cs typeface="Arial" pitchFamily="34" charset="0"/>
              </a:rPr>
              <a:t>Tree species diversity</a:t>
            </a:r>
            <a:endParaRPr lang="en-CA" sz="3600" b="1" dirty="0">
              <a:latin typeface="Arial" pitchFamily="34" charset="0"/>
              <a:cs typeface="Arial" pitchFamily="34" charset="0"/>
            </a:endParaRPr>
          </a:p>
        </p:txBody>
      </p:sp>
      <p:sp>
        <p:nvSpPr>
          <p:cNvPr id="4" name="Rectangle 3"/>
          <p:cNvSpPr/>
          <p:nvPr/>
        </p:nvSpPr>
        <p:spPr>
          <a:xfrm>
            <a:off x="251520" y="1181065"/>
            <a:ext cx="5328592" cy="5139869"/>
          </a:xfrm>
          <a:prstGeom prst="rect">
            <a:avLst/>
          </a:prstGeom>
        </p:spPr>
        <p:txBody>
          <a:bodyPr wrap="square">
            <a:spAutoFit/>
          </a:bodyPr>
          <a:lstStyle/>
          <a:p>
            <a:pPr marL="457200" indent="-457200">
              <a:buFont typeface="Arial" pitchFamily="34" charset="0"/>
              <a:buChar char="•"/>
            </a:pPr>
            <a:r>
              <a:rPr lang="en-CA" sz="2400" dirty="0" smtClean="0">
                <a:latin typeface="Arial" pitchFamily="34" charset="0"/>
                <a:ea typeface="Verdana" pitchFamily="34" charset="0"/>
                <a:cs typeface="Arial" pitchFamily="34" charset="0"/>
              </a:rPr>
              <a:t>Focus on the overall success of the forest landscape (forest adaptability)</a:t>
            </a:r>
          </a:p>
          <a:p>
            <a:pPr marL="457200" indent="-457200">
              <a:buFont typeface="Arial" pitchFamily="34" charset="0"/>
              <a:buChar char="•"/>
            </a:pPr>
            <a:r>
              <a:rPr lang="en-CA" sz="2400" dirty="0" smtClean="0">
                <a:latin typeface="Arial" pitchFamily="34" charset="0"/>
                <a:ea typeface="Verdana" pitchFamily="34" charset="0"/>
                <a:cs typeface="Arial" pitchFamily="34" charset="0"/>
              </a:rPr>
              <a:t>Cumulative effects of individual stand-level decisions</a:t>
            </a:r>
          </a:p>
          <a:p>
            <a:pPr lvl="2" indent="-457200">
              <a:buFont typeface="Arial" pitchFamily="34" charset="0"/>
              <a:buChar char="•"/>
            </a:pPr>
            <a:r>
              <a:rPr lang="en-CA" sz="2000" dirty="0" smtClean="0">
                <a:latin typeface="Arial" pitchFamily="34" charset="0"/>
                <a:ea typeface="Verdana" pitchFamily="34" charset="0"/>
                <a:cs typeface="Arial" pitchFamily="34" charset="0"/>
              </a:rPr>
              <a:t> Risk of widespread losses from species-specific pests</a:t>
            </a:r>
          </a:p>
          <a:p>
            <a:pPr marL="457200" indent="-457200">
              <a:buFont typeface="Arial" pitchFamily="34" charset="0"/>
              <a:buChar char="•"/>
            </a:pPr>
            <a:r>
              <a:rPr lang="en-CA" sz="2400" dirty="0" smtClean="0">
                <a:latin typeface="Arial" pitchFamily="34" charset="0"/>
                <a:ea typeface="Verdana" pitchFamily="34" charset="0"/>
                <a:cs typeface="Arial" pitchFamily="34" charset="0"/>
              </a:rPr>
              <a:t>Regional population of species for adaptability to future climatic conditions</a:t>
            </a:r>
          </a:p>
          <a:p>
            <a:pPr marL="457200" indent="-457200">
              <a:buFont typeface="Arial" pitchFamily="34" charset="0"/>
              <a:buChar char="•"/>
            </a:pPr>
            <a:r>
              <a:rPr lang="en-CA" sz="2400" dirty="0" smtClean="0">
                <a:latin typeface="Arial" pitchFamily="34" charset="0"/>
                <a:ea typeface="Verdana" pitchFamily="34" charset="0"/>
                <a:cs typeface="Arial" pitchFamily="34" charset="0"/>
              </a:rPr>
              <a:t>Variation in stand management while meeting broader targets</a:t>
            </a:r>
          </a:p>
          <a:p>
            <a:pPr lvl="1">
              <a:buFont typeface="Arial" pitchFamily="34" charset="0"/>
              <a:buChar char="•"/>
            </a:pPr>
            <a:endParaRPr lang="en-CA" sz="2400" dirty="0" smtClean="0">
              <a:latin typeface="Arial" pitchFamily="34" charset="0"/>
              <a:ea typeface="Verdana" pitchFamily="34" charset="0"/>
              <a:cs typeface="Arial" pitchFamily="34" charset="0"/>
            </a:endParaRPr>
          </a:p>
          <a:p>
            <a:endParaRPr lang="en-CA" sz="2400" dirty="0" smtClean="0">
              <a:latin typeface="Arial" pitchFamily="34" charset="0"/>
              <a:ea typeface="Verdana" pitchFamily="34" charset="0"/>
              <a:cs typeface="Arial" pitchFamily="34" charset="0"/>
            </a:endParaRPr>
          </a:p>
        </p:txBody>
      </p:sp>
      <p:pic>
        <p:nvPicPr>
          <p:cNvPr id="2050" name="Picture 2" descr="C:\Users\scsaunde\AppData\Local\Microsoft\Windows\Temporary Internet Files\Content.Outlook\33YB8RB4\FRPA (3 of 3).jpg"/>
          <p:cNvPicPr>
            <a:picLocks noChangeAspect="1" noChangeArrowheads="1"/>
          </p:cNvPicPr>
          <p:nvPr/>
        </p:nvPicPr>
        <p:blipFill>
          <a:blip r:embed="rId3" cstate="screen"/>
          <a:srcRect/>
          <a:stretch>
            <a:fillRect/>
          </a:stretch>
        </p:blipFill>
        <p:spPr bwMode="auto">
          <a:xfrm>
            <a:off x="5580112" y="4483003"/>
            <a:ext cx="3563888" cy="2374997"/>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0"/>
            <a:ext cx="8229600" cy="1143000"/>
          </a:xfrm>
        </p:spPr>
        <p:txBody>
          <a:bodyPr>
            <a:normAutofit/>
          </a:bodyPr>
          <a:lstStyle/>
          <a:p>
            <a:r>
              <a:rPr lang="en-CA" sz="4000" dirty="0" smtClean="0">
                <a:latin typeface="Arial" pitchFamily="34" charset="0"/>
                <a:cs typeface="Arial" pitchFamily="34" charset="0"/>
              </a:rPr>
              <a:t>This is not new news...</a:t>
            </a:r>
            <a:endParaRPr lang="en-CA" sz="4000" dirty="0">
              <a:latin typeface="Arial" pitchFamily="34" charset="0"/>
              <a:cs typeface="Arial" pitchFamily="34" charset="0"/>
            </a:endParaRPr>
          </a:p>
        </p:txBody>
      </p:sp>
      <p:pic>
        <p:nvPicPr>
          <p:cNvPr id="1028" name="Picture 4"/>
          <p:cNvPicPr>
            <a:picLocks noChangeAspect="1" noChangeArrowheads="1"/>
          </p:cNvPicPr>
          <p:nvPr/>
        </p:nvPicPr>
        <p:blipFill>
          <a:blip r:embed="rId3" cstate="screen"/>
          <a:srcRect/>
          <a:stretch>
            <a:fillRect/>
          </a:stretch>
        </p:blipFill>
        <p:spPr bwMode="auto">
          <a:xfrm>
            <a:off x="323528" y="3717032"/>
            <a:ext cx="2170288" cy="1570255"/>
          </a:xfrm>
          <a:prstGeom prst="rect">
            <a:avLst/>
          </a:prstGeom>
          <a:noFill/>
          <a:ln w="9525">
            <a:noFill/>
            <a:miter lim="800000"/>
            <a:headEnd/>
            <a:tailEnd/>
          </a:ln>
        </p:spPr>
      </p:pic>
      <p:pic>
        <p:nvPicPr>
          <p:cNvPr id="1027" name="Picture 3"/>
          <p:cNvPicPr>
            <a:picLocks noChangeAspect="1" noChangeArrowheads="1"/>
          </p:cNvPicPr>
          <p:nvPr/>
        </p:nvPicPr>
        <p:blipFill>
          <a:blip r:embed="rId4" cstate="screen"/>
          <a:srcRect/>
          <a:stretch>
            <a:fillRect/>
          </a:stretch>
        </p:blipFill>
        <p:spPr bwMode="auto">
          <a:xfrm>
            <a:off x="0" y="5350842"/>
            <a:ext cx="2256405" cy="1507158"/>
          </a:xfrm>
          <a:prstGeom prst="rect">
            <a:avLst/>
          </a:prstGeom>
          <a:noFill/>
          <a:ln w="9525">
            <a:noFill/>
            <a:miter lim="800000"/>
            <a:headEnd/>
            <a:tailEnd/>
          </a:ln>
        </p:spPr>
      </p:pic>
      <p:pic>
        <p:nvPicPr>
          <p:cNvPr id="1030" name="Picture 6"/>
          <p:cNvPicPr>
            <a:picLocks noChangeAspect="1" noChangeArrowheads="1"/>
          </p:cNvPicPr>
          <p:nvPr/>
        </p:nvPicPr>
        <p:blipFill>
          <a:blip r:embed="rId5" cstate="screen"/>
          <a:srcRect/>
          <a:stretch>
            <a:fillRect/>
          </a:stretch>
        </p:blipFill>
        <p:spPr bwMode="auto">
          <a:xfrm>
            <a:off x="3869030" y="5157193"/>
            <a:ext cx="4591402" cy="1480404"/>
          </a:xfrm>
          <a:prstGeom prst="rect">
            <a:avLst/>
          </a:prstGeom>
          <a:noFill/>
          <a:ln w="9525">
            <a:solidFill>
              <a:schemeClr val="tx2"/>
            </a:solidFill>
            <a:miter lim="800000"/>
            <a:headEnd/>
            <a:tailEnd/>
          </a:ln>
        </p:spPr>
      </p:pic>
      <p:pic>
        <p:nvPicPr>
          <p:cNvPr id="1032" name="Picture 8"/>
          <p:cNvPicPr>
            <a:picLocks noChangeAspect="1" noChangeArrowheads="1"/>
          </p:cNvPicPr>
          <p:nvPr/>
        </p:nvPicPr>
        <p:blipFill>
          <a:blip r:embed="rId6" cstate="screen"/>
          <a:srcRect/>
          <a:stretch>
            <a:fillRect/>
          </a:stretch>
        </p:blipFill>
        <p:spPr bwMode="auto">
          <a:xfrm>
            <a:off x="35496" y="2204864"/>
            <a:ext cx="3910047" cy="1566056"/>
          </a:xfrm>
          <a:prstGeom prst="rect">
            <a:avLst/>
          </a:prstGeom>
          <a:noFill/>
          <a:ln w="9525">
            <a:noFill/>
            <a:miter lim="800000"/>
            <a:headEnd/>
            <a:tailEnd/>
          </a:ln>
        </p:spPr>
      </p:pic>
      <p:grpSp>
        <p:nvGrpSpPr>
          <p:cNvPr id="13" name="Group 12"/>
          <p:cNvGrpSpPr/>
          <p:nvPr/>
        </p:nvGrpSpPr>
        <p:grpSpPr>
          <a:xfrm>
            <a:off x="3944018" y="1988840"/>
            <a:ext cx="5199982" cy="2736304"/>
            <a:chOff x="4139952" y="1772816"/>
            <a:chExt cx="5271990" cy="2736304"/>
          </a:xfrm>
        </p:grpSpPr>
        <p:pic>
          <p:nvPicPr>
            <p:cNvPr id="1029" name="Picture 5"/>
            <p:cNvPicPr>
              <a:picLocks noChangeAspect="1" noChangeArrowheads="1"/>
            </p:cNvPicPr>
            <p:nvPr/>
          </p:nvPicPr>
          <p:blipFill>
            <a:blip r:embed="rId7" cstate="screen"/>
            <a:srcRect/>
            <a:stretch>
              <a:fillRect/>
            </a:stretch>
          </p:blipFill>
          <p:spPr bwMode="auto">
            <a:xfrm>
              <a:off x="4283088" y="2666028"/>
              <a:ext cx="4969432" cy="1584176"/>
            </a:xfrm>
            <a:prstGeom prst="rect">
              <a:avLst/>
            </a:prstGeom>
            <a:noFill/>
            <a:ln w="9525">
              <a:noFill/>
              <a:miter lim="800000"/>
              <a:headEnd/>
              <a:tailEnd/>
            </a:ln>
          </p:spPr>
        </p:pic>
        <p:pic>
          <p:nvPicPr>
            <p:cNvPr id="1031" name="Picture 7"/>
            <p:cNvPicPr>
              <a:picLocks noChangeAspect="1" noChangeArrowheads="1"/>
            </p:cNvPicPr>
            <p:nvPr/>
          </p:nvPicPr>
          <p:blipFill>
            <a:blip r:embed="rId8" cstate="screen"/>
            <a:srcRect/>
            <a:stretch>
              <a:fillRect/>
            </a:stretch>
          </p:blipFill>
          <p:spPr bwMode="auto">
            <a:xfrm>
              <a:off x="4139952" y="1916832"/>
              <a:ext cx="5271990" cy="785101"/>
            </a:xfrm>
            <a:prstGeom prst="rect">
              <a:avLst/>
            </a:prstGeom>
            <a:noFill/>
            <a:ln w="9525">
              <a:noFill/>
              <a:miter lim="800000"/>
              <a:headEnd/>
              <a:tailEnd/>
            </a:ln>
          </p:spPr>
        </p:pic>
        <p:sp>
          <p:nvSpPr>
            <p:cNvPr id="12" name="Rectangle 11"/>
            <p:cNvSpPr/>
            <p:nvPr/>
          </p:nvSpPr>
          <p:spPr>
            <a:xfrm>
              <a:off x="4211960" y="1772816"/>
              <a:ext cx="5112568" cy="273630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11" name="TextBox 10"/>
          <p:cNvSpPr txBox="1"/>
          <p:nvPr/>
        </p:nvSpPr>
        <p:spPr>
          <a:xfrm>
            <a:off x="179512" y="908720"/>
            <a:ext cx="6141425" cy="1107996"/>
          </a:xfrm>
          <a:prstGeom prst="rect">
            <a:avLst/>
          </a:prstGeom>
          <a:noFill/>
        </p:spPr>
        <p:txBody>
          <a:bodyPr wrap="none" rtlCol="0">
            <a:spAutoFit/>
          </a:bodyPr>
          <a:lstStyle/>
          <a:p>
            <a:r>
              <a:rPr lang="en-CA" sz="2200" dirty="0" smtClean="0">
                <a:latin typeface="Arial" pitchFamily="34" charset="0"/>
                <a:cs typeface="Arial" pitchFamily="34" charset="0"/>
              </a:rPr>
              <a:t>We Know</a:t>
            </a:r>
          </a:p>
          <a:p>
            <a:pPr>
              <a:buFont typeface="Arial" pitchFamily="34" charset="0"/>
              <a:buChar char="•"/>
            </a:pPr>
            <a:r>
              <a:rPr lang="en-CA" sz="2200" dirty="0" smtClean="0">
                <a:latin typeface="Arial" pitchFamily="34" charset="0"/>
                <a:cs typeface="Arial" pitchFamily="34" charset="0"/>
              </a:rPr>
              <a:t> Tree species diversity is important</a:t>
            </a:r>
          </a:p>
          <a:p>
            <a:pPr>
              <a:buFont typeface="Arial" pitchFamily="34" charset="0"/>
              <a:buChar char="•"/>
            </a:pPr>
            <a:r>
              <a:rPr lang="en-CA" sz="2200" dirty="0" smtClean="0">
                <a:latin typeface="Arial" pitchFamily="34" charset="0"/>
                <a:cs typeface="Arial" pitchFamily="34" charset="0"/>
              </a:rPr>
              <a:t> Climate change introduces greater uncertainty</a:t>
            </a:r>
            <a:endParaRPr lang="en-CA" sz="2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708921"/>
            <a:ext cx="9144000" cy="3816429"/>
          </a:xfrm>
          <a:prstGeom prst="rect">
            <a:avLst/>
          </a:prstGeom>
        </p:spPr>
        <p:txBody>
          <a:bodyPr wrap="square">
            <a:spAutoFit/>
          </a:bodyPr>
          <a:lstStyle/>
          <a:p>
            <a:r>
              <a:rPr lang="en-CA" sz="2400" dirty="0" smtClean="0">
                <a:latin typeface="Verdana" pitchFamily="34" charset="0"/>
                <a:ea typeface="Verdana" pitchFamily="34" charset="0"/>
                <a:cs typeface="Verdana" pitchFamily="34" charset="0"/>
              </a:rPr>
              <a:t>Coastal </a:t>
            </a:r>
            <a:r>
              <a:rPr lang="en-CA" sz="2400" dirty="0" err="1" smtClean="0">
                <a:latin typeface="Verdana" pitchFamily="34" charset="0"/>
                <a:ea typeface="Verdana" pitchFamily="34" charset="0"/>
                <a:cs typeface="Verdana" pitchFamily="34" charset="0"/>
              </a:rPr>
              <a:t>Silviculture</a:t>
            </a:r>
            <a:r>
              <a:rPr lang="en-CA" sz="2400" dirty="0" smtClean="0">
                <a:latin typeface="Verdana" pitchFamily="34" charset="0"/>
                <a:ea typeface="Verdana" pitchFamily="34" charset="0"/>
                <a:cs typeface="Verdana" pitchFamily="34" charset="0"/>
              </a:rPr>
              <a:t> Committee summer workshop 2010</a:t>
            </a:r>
          </a:p>
          <a:p>
            <a:endParaRPr lang="en-CA" sz="2400" dirty="0" smtClean="0">
              <a:latin typeface="Verdana" pitchFamily="34" charset="0"/>
              <a:ea typeface="Verdana" pitchFamily="34" charset="0"/>
              <a:cs typeface="Verdana" pitchFamily="34" charset="0"/>
            </a:endParaRPr>
          </a:p>
          <a:p>
            <a:pPr algn="ctr"/>
            <a:r>
              <a:rPr lang="en-CA" sz="2400" dirty="0" smtClean="0">
                <a:latin typeface="Verdana" pitchFamily="34" charset="0"/>
                <a:ea typeface="Verdana" pitchFamily="34" charset="0"/>
                <a:cs typeface="Verdana" pitchFamily="34" charset="0"/>
              </a:rPr>
              <a:t>June 22</a:t>
            </a:r>
            <a:r>
              <a:rPr lang="en-CA" sz="2400" baseline="30000" dirty="0" smtClean="0">
                <a:latin typeface="Verdana" pitchFamily="34" charset="0"/>
                <a:ea typeface="Verdana" pitchFamily="34" charset="0"/>
                <a:cs typeface="Verdana" pitchFamily="34" charset="0"/>
              </a:rPr>
              <a:t>nd</a:t>
            </a:r>
            <a:r>
              <a:rPr lang="en-CA" sz="2400" dirty="0" smtClean="0">
                <a:latin typeface="Verdana" pitchFamily="34" charset="0"/>
                <a:ea typeface="Verdana" pitchFamily="34" charset="0"/>
                <a:cs typeface="Verdana" pitchFamily="34" charset="0"/>
              </a:rPr>
              <a:t> &amp; 23</a:t>
            </a:r>
            <a:r>
              <a:rPr lang="en-CA" sz="2400" baseline="30000" dirty="0" smtClean="0">
                <a:latin typeface="Verdana" pitchFamily="34" charset="0"/>
                <a:ea typeface="Verdana" pitchFamily="34" charset="0"/>
                <a:cs typeface="Verdana" pitchFamily="34" charset="0"/>
              </a:rPr>
              <a:t>rd</a:t>
            </a:r>
            <a:r>
              <a:rPr lang="en-CA" sz="2400" dirty="0" smtClean="0">
                <a:latin typeface="Verdana" pitchFamily="34" charset="0"/>
                <a:ea typeface="Verdana" pitchFamily="34" charset="0"/>
                <a:cs typeface="Verdana" pitchFamily="34" charset="0"/>
              </a:rPr>
              <a:t> 2011</a:t>
            </a:r>
          </a:p>
          <a:p>
            <a:pPr algn="ctr"/>
            <a:r>
              <a:rPr lang="en-CA" sz="2400" dirty="0" smtClean="0">
                <a:latin typeface="Verdana" pitchFamily="34" charset="0"/>
                <a:ea typeface="Verdana" pitchFamily="34" charset="0"/>
                <a:cs typeface="Verdana" pitchFamily="34" charset="0"/>
              </a:rPr>
              <a:t>Whistler. BC </a:t>
            </a:r>
          </a:p>
          <a:p>
            <a:endParaRPr lang="en-CA" sz="2400" dirty="0" smtClean="0">
              <a:latin typeface="Verdana" pitchFamily="34" charset="0"/>
              <a:ea typeface="Verdana" pitchFamily="34" charset="0"/>
              <a:cs typeface="Verdana" pitchFamily="34" charset="0"/>
            </a:endParaRPr>
          </a:p>
          <a:p>
            <a:r>
              <a:rPr lang="en-CA" sz="2400" dirty="0" smtClean="0">
                <a:latin typeface="Verdana" pitchFamily="34" charset="0"/>
                <a:ea typeface="Verdana" pitchFamily="34" charset="0"/>
                <a:cs typeface="Verdana" pitchFamily="34" charset="0"/>
              </a:rPr>
              <a:t> </a:t>
            </a:r>
            <a:r>
              <a:rPr lang="en-CA" sz="3200" b="1" dirty="0" smtClean="0">
                <a:solidFill>
                  <a:srgbClr val="FF0000"/>
                </a:solidFill>
                <a:latin typeface="Verdana" pitchFamily="34" charset="0"/>
                <a:ea typeface="Verdana" pitchFamily="34" charset="0"/>
                <a:cs typeface="Verdana" pitchFamily="34" charset="0"/>
              </a:rPr>
              <a:t>Species Diversity and Climate Change</a:t>
            </a:r>
            <a:endParaRPr lang="en-CA" sz="3200" dirty="0" smtClean="0">
              <a:solidFill>
                <a:srgbClr val="FF0000"/>
              </a:solidFill>
              <a:latin typeface="Verdana" pitchFamily="34" charset="0"/>
              <a:ea typeface="Verdana" pitchFamily="34" charset="0"/>
              <a:cs typeface="Verdana" pitchFamily="34" charset="0"/>
            </a:endParaRPr>
          </a:p>
          <a:p>
            <a:endParaRPr lang="en-CA" dirty="0" smtClean="0"/>
          </a:p>
          <a:p>
            <a:endParaRPr lang="en-CA" dirty="0" smtClean="0"/>
          </a:p>
          <a:p>
            <a:endParaRPr lang="en-CA" dirty="0" smtClean="0"/>
          </a:p>
          <a:p>
            <a:endParaRPr lang="en-CA" dirty="0" smtClean="0"/>
          </a:p>
          <a:p>
            <a:r>
              <a:rPr lang="en-CA" dirty="0" smtClean="0"/>
              <a:t>  </a:t>
            </a:r>
            <a:endParaRPr lang="en-CA" dirty="0"/>
          </a:p>
        </p:txBody>
      </p:sp>
      <p:pic>
        <p:nvPicPr>
          <p:cNvPr id="53250" name="Picture 2" descr="http://www.coastalsilviculturecommittee.com/csc_header4.jpg"/>
          <p:cNvPicPr>
            <a:picLocks noChangeAspect="1" noChangeArrowheads="1"/>
          </p:cNvPicPr>
          <p:nvPr/>
        </p:nvPicPr>
        <p:blipFill>
          <a:blip r:embed="rId2" cstate="print"/>
          <a:srcRect/>
          <a:stretch>
            <a:fillRect/>
          </a:stretch>
        </p:blipFill>
        <p:spPr bwMode="auto">
          <a:xfrm>
            <a:off x="211154" y="260648"/>
            <a:ext cx="8640960" cy="180020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nvGraphicFramePr>
        <p:xfrm>
          <a:off x="1043608" y="0"/>
          <a:ext cx="7560840" cy="630932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Landscape level species composition in ICHmc2 stands (&lt;60yrs)</a:t>
            </a:r>
            <a:endParaRPr lang="en-CA"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What ecology tools are available</a:t>
            </a:r>
            <a:endParaRPr lang="en-CA" dirty="0"/>
          </a:p>
        </p:txBody>
      </p:sp>
      <p:sp>
        <p:nvSpPr>
          <p:cNvPr id="3" name="Content Placeholder 2"/>
          <p:cNvSpPr>
            <a:spLocks noGrp="1"/>
          </p:cNvSpPr>
          <p:nvPr>
            <p:ph idx="1"/>
          </p:nvPr>
        </p:nvSpPr>
        <p:spPr/>
        <p:txBody>
          <a:bodyPr/>
          <a:lstStyle/>
          <a:p>
            <a:r>
              <a:rPr lang="en-CA" dirty="0" smtClean="0"/>
              <a:t>BEC</a:t>
            </a:r>
          </a:p>
          <a:p>
            <a:pPr lvl="1"/>
            <a:r>
              <a:rPr lang="en-CA" dirty="0" smtClean="0"/>
              <a:t>Landscape level ecological unit (subzone/variant)</a:t>
            </a:r>
          </a:p>
          <a:p>
            <a:pPr lvl="1"/>
            <a:r>
              <a:rPr lang="en-CA" dirty="0" smtClean="0"/>
              <a:t>Ecologically suitable species (by site and BGC)</a:t>
            </a:r>
          </a:p>
          <a:p>
            <a:pPr lvl="1"/>
            <a:r>
              <a:rPr lang="en-CA" dirty="0" smtClean="0"/>
              <a:t>Climate change projections of BEC</a:t>
            </a:r>
          </a:p>
          <a:p>
            <a:r>
              <a:rPr lang="en-CA" dirty="0" smtClean="0"/>
              <a:t>Tree Species Selection Tool</a:t>
            </a:r>
          </a:p>
          <a:p>
            <a:r>
              <a:rPr lang="en-CA" dirty="0" smtClean="0"/>
              <a:t>Landscape level assessment methodology pilot</a:t>
            </a:r>
            <a:endParaRPr lang="en-C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Autofit/>
          </a:bodyPr>
          <a:lstStyle/>
          <a:p>
            <a:r>
              <a:rPr lang="en-CA" sz="4000" b="1" dirty="0" smtClean="0"/>
              <a:t>Modelling Future BECs</a:t>
            </a:r>
            <a:br>
              <a:rPr lang="en-CA" sz="4000" b="1" dirty="0" smtClean="0"/>
            </a:br>
            <a:endParaRPr lang="en-CA" sz="4000" dirty="0"/>
          </a:p>
        </p:txBody>
      </p:sp>
      <p:pic>
        <p:nvPicPr>
          <p:cNvPr id="4" name="Content Placeholder 3"/>
          <p:cNvPicPr>
            <a:picLocks noGrp="1"/>
          </p:cNvPicPr>
          <p:nvPr>
            <p:ph idx="1"/>
          </p:nvPr>
        </p:nvPicPr>
        <p:blipFill>
          <a:blip r:embed="rId3" cstate="screen">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tretch>
            <a:fillRect/>
          </a:stretch>
        </p:blipFill>
        <p:spPr>
          <a:xfrm>
            <a:off x="1763688" y="994346"/>
            <a:ext cx="5745945" cy="5863654"/>
          </a:xfrm>
          <a:prstGeom prst="rect">
            <a:avLst/>
          </a:prstGeom>
        </p:spPr>
      </p:pic>
      <p:sp>
        <p:nvSpPr>
          <p:cNvPr id="5" name="TextBox 4"/>
          <p:cNvSpPr txBox="1"/>
          <p:nvPr/>
        </p:nvSpPr>
        <p:spPr>
          <a:xfrm>
            <a:off x="7596336" y="6093296"/>
            <a:ext cx="1547664" cy="646331"/>
          </a:xfrm>
          <a:prstGeom prst="rect">
            <a:avLst/>
          </a:prstGeom>
          <a:noFill/>
        </p:spPr>
        <p:txBody>
          <a:bodyPr wrap="square" rtlCol="0">
            <a:spAutoFit/>
          </a:bodyPr>
          <a:lstStyle/>
          <a:p>
            <a:r>
              <a:rPr lang="en-CA" dirty="0" smtClean="0"/>
              <a:t>Wang et al. 2011 in prep.</a:t>
            </a:r>
            <a:endParaRPr lang="en-C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196752"/>
            <a:ext cx="9144000" cy="3293209"/>
          </a:xfrm>
          <a:prstGeom prst="rect">
            <a:avLst/>
          </a:prstGeom>
          <a:noFill/>
        </p:spPr>
        <p:txBody>
          <a:bodyPr wrap="square" rtlCol="0">
            <a:spAutoFit/>
          </a:bodyPr>
          <a:lstStyle/>
          <a:p>
            <a:pPr lvl="1"/>
            <a:endParaRPr lang="en-CA" sz="2400" dirty="0" smtClean="0">
              <a:latin typeface="Arial" pitchFamily="34" charset="0"/>
              <a:ea typeface="Verdana" pitchFamily="34" charset="0"/>
              <a:cs typeface="Arial" pitchFamily="34" charset="0"/>
            </a:endParaRPr>
          </a:p>
          <a:p>
            <a:pPr marL="360000" lvl="1"/>
            <a:r>
              <a:rPr lang="en-CA" sz="2400" dirty="0" smtClean="0">
                <a:latin typeface="Arial" pitchFamily="34" charset="0"/>
                <a:cs typeface="Arial" pitchFamily="34" charset="0"/>
              </a:rPr>
              <a:t>Compiled species information presented in the BEC framework for ecologically-suitable species and the ecological factors (environmental and forest health) limiting their performance.</a:t>
            </a:r>
          </a:p>
          <a:p>
            <a:pPr lvl="1"/>
            <a:endParaRPr lang="en-CA" sz="2400" dirty="0" smtClean="0">
              <a:latin typeface="Arial" pitchFamily="34" charset="0"/>
              <a:cs typeface="Arial" pitchFamily="34" charset="0"/>
            </a:endParaRPr>
          </a:p>
          <a:p>
            <a:pPr lvl="1">
              <a:buFont typeface="Arial" pitchFamily="34" charset="0"/>
              <a:buChar char="•"/>
            </a:pPr>
            <a:r>
              <a:rPr lang="en-CA" sz="2400" dirty="0" smtClean="0">
                <a:latin typeface="Arial" pitchFamily="34" charset="0"/>
                <a:cs typeface="Arial" pitchFamily="34" charset="0"/>
              </a:rPr>
              <a:t> </a:t>
            </a:r>
            <a:r>
              <a:rPr lang="en-CA" sz="2400" b="1" dirty="0" smtClean="0">
                <a:latin typeface="Arial" pitchFamily="34" charset="0"/>
                <a:cs typeface="Arial" pitchFamily="34" charset="0"/>
              </a:rPr>
              <a:t>Goal : </a:t>
            </a:r>
            <a:r>
              <a:rPr lang="en-CA" sz="2400" dirty="0" smtClean="0">
                <a:latin typeface="Arial" pitchFamily="34" charset="0"/>
                <a:cs typeface="Arial" pitchFamily="34" charset="0"/>
              </a:rPr>
              <a:t>To provide easy access to current scientific information needed to support decision-making for</a:t>
            </a:r>
          </a:p>
          <a:p>
            <a:pPr lvl="3">
              <a:buFont typeface="Arial" pitchFamily="34" charset="0"/>
              <a:buChar char="•"/>
            </a:pPr>
            <a:r>
              <a:rPr lang="en-CA" sz="2000" dirty="0" smtClean="0">
                <a:latin typeface="Arial" pitchFamily="34" charset="0"/>
                <a:cs typeface="Arial" pitchFamily="34" charset="0"/>
              </a:rPr>
              <a:t> Stand and landscape levels</a:t>
            </a:r>
          </a:p>
          <a:p>
            <a:pPr lvl="3">
              <a:buFont typeface="Arial" pitchFamily="34" charset="0"/>
              <a:buChar char="•"/>
            </a:pPr>
            <a:r>
              <a:rPr lang="en-CA" sz="2000" dirty="0" smtClean="0">
                <a:latin typeface="Arial" pitchFamily="34" charset="0"/>
                <a:cs typeface="Arial" pitchFamily="34" charset="0"/>
              </a:rPr>
              <a:t> Short and long term objectives</a:t>
            </a:r>
          </a:p>
        </p:txBody>
      </p:sp>
      <p:sp>
        <p:nvSpPr>
          <p:cNvPr id="4" name="Title 1"/>
          <p:cNvSpPr txBox="1">
            <a:spLocks/>
          </p:cNvSpPr>
          <p:nvPr/>
        </p:nvSpPr>
        <p:spPr>
          <a:xfrm>
            <a:off x="0" y="44624"/>
            <a:ext cx="9144000" cy="1008112"/>
          </a:xfrm>
          <a:prstGeom prst="rect">
            <a:avLst/>
          </a:prstGeom>
        </p:spPr>
        <p:txBody>
          <a:bodyPr>
            <a:noAutofit/>
          </a:bodyPr>
          <a:lstStyle/>
          <a:p>
            <a:pPr algn="ctr">
              <a:spcBef>
                <a:spcPct val="0"/>
              </a:spcBef>
              <a:defRPr/>
            </a:pPr>
            <a:r>
              <a:rPr lang="en-CA" sz="4000" dirty="0" smtClean="0">
                <a:latin typeface="Arial" pitchFamily="34" charset="0"/>
                <a:ea typeface="Verdana" pitchFamily="34" charset="0"/>
                <a:cs typeface="Arial" pitchFamily="34" charset="0"/>
              </a:rPr>
              <a:t>Tree Species Selection Tool</a:t>
            </a:r>
          </a:p>
        </p:txBody>
      </p:sp>
      <p:pic>
        <p:nvPicPr>
          <p:cNvPr id="7169" name="Picture 1"/>
          <p:cNvPicPr>
            <a:picLocks noChangeAspect="1" noChangeArrowheads="1"/>
          </p:cNvPicPr>
          <p:nvPr/>
        </p:nvPicPr>
        <p:blipFill>
          <a:blip r:embed="rId3" cstate="screen"/>
          <a:srcRect/>
          <a:stretch>
            <a:fillRect/>
          </a:stretch>
        </p:blipFill>
        <p:spPr bwMode="auto">
          <a:xfrm>
            <a:off x="5462591" y="5054861"/>
            <a:ext cx="3681409" cy="1803139"/>
          </a:xfrm>
          <a:prstGeom prst="rect">
            <a:avLst/>
          </a:prstGeom>
          <a:noFill/>
          <a:ln w="9525">
            <a:noFill/>
            <a:miter lim="800000"/>
            <a:headEnd/>
            <a:tailEnd/>
          </a:ln>
        </p:spPr>
      </p:pic>
      <p:sp>
        <p:nvSpPr>
          <p:cNvPr id="6" name="TextBox 5"/>
          <p:cNvSpPr txBox="1"/>
          <p:nvPr/>
        </p:nvSpPr>
        <p:spPr>
          <a:xfrm>
            <a:off x="323528" y="5151675"/>
            <a:ext cx="5040560" cy="1200329"/>
          </a:xfrm>
          <a:prstGeom prst="rect">
            <a:avLst/>
          </a:prstGeom>
          <a:noFill/>
          <a:ln>
            <a:solidFill>
              <a:schemeClr val="accent1"/>
            </a:solidFill>
          </a:ln>
        </p:spPr>
        <p:txBody>
          <a:bodyPr wrap="square" lIns="0" rIns="0" rtlCol="0" anchor="ctr">
            <a:spAutoFit/>
          </a:bodyPr>
          <a:lstStyle/>
          <a:p>
            <a:pPr marL="180000" lvl="1"/>
            <a:r>
              <a:rPr lang="en-CA" dirty="0" smtClean="0">
                <a:latin typeface="Arial" pitchFamily="34" charset="0"/>
                <a:cs typeface="Arial" pitchFamily="34" charset="0"/>
              </a:rPr>
              <a:t>Expected release – 2011 for the Northern </a:t>
            </a:r>
          </a:p>
          <a:p>
            <a:pPr marL="180000" lvl="1"/>
            <a:r>
              <a:rPr lang="en-CA" dirty="0" smtClean="0">
                <a:latin typeface="Arial" pitchFamily="34" charset="0"/>
                <a:cs typeface="Arial" pitchFamily="34" charset="0"/>
              </a:rPr>
              <a:t>Interior BEC subzone/variants</a:t>
            </a:r>
          </a:p>
          <a:p>
            <a:pPr marL="180000" lvl="1"/>
            <a:r>
              <a:rPr lang="en-CA" u="sng" dirty="0" smtClean="0">
                <a:latin typeface="Arial" pitchFamily="34" charset="0"/>
                <a:cs typeface="Arial" pitchFamily="34" charset="0"/>
                <a:hlinkClick r:id="rId4"/>
              </a:rPr>
              <a:t>http://www.for.gov.bc.ca/hfp/silviculture/TSS.htm</a:t>
            </a:r>
            <a:endParaRPr lang="en-CA" dirty="0" smtClean="0">
              <a:latin typeface="Arial" pitchFamily="34" charset="0"/>
              <a:ea typeface="Verdana" pitchFamily="34" charset="0"/>
              <a:cs typeface="Arial" pitchFamily="34" charset="0"/>
            </a:endParaRPr>
          </a:p>
          <a:p>
            <a:endParaRPr lang="en-C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216024"/>
            <a:ext cx="9144000" cy="764704"/>
          </a:xfrm>
          <a:prstGeom prst="rect">
            <a:avLst/>
          </a:prstGeom>
        </p:spPr>
        <p:txBody>
          <a:bodyPr>
            <a:noAutofit/>
          </a:bodyPr>
          <a:lstStyle/>
          <a:p>
            <a:pPr algn="ctr">
              <a:spcBef>
                <a:spcPct val="0"/>
              </a:spcBef>
              <a:defRPr/>
            </a:pPr>
            <a:r>
              <a:rPr lang="en-CA" sz="3600" b="1" dirty="0" smtClean="0">
                <a:latin typeface="Arial" pitchFamily="34" charset="0"/>
                <a:ea typeface="Verdana" pitchFamily="34" charset="0"/>
                <a:cs typeface="Arial" pitchFamily="34" charset="0"/>
              </a:rPr>
              <a:t>ICHmc2 Landscape-level Pilot Approach</a:t>
            </a:r>
          </a:p>
        </p:txBody>
      </p:sp>
      <p:sp>
        <p:nvSpPr>
          <p:cNvPr id="6" name="Rectangle 5"/>
          <p:cNvSpPr/>
          <p:nvPr/>
        </p:nvSpPr>
        <p:spPr>
          <a:xfrm>
            <a:off x="179512" y="1196752"/>
            <a:ext cx="5688632" cy="4385816"/>
          </a:xfrm>
          <a:prstGeom prst="rect">
            <a:avLst/>
          </a:prstGeom>
        </p:spPr>
        <p:txBody>
          <a:bodyPr wrap="square">
            <a:spAutoFit/>
          </a:bodyPr>
          <a:lstStyle/>
          <a:p>
            <a:pPr lvl="1"/>
            <a:r>
              <a:rPr lang="en-CA" sz="2400" b="1" dirty="0" smtClean="0">
                <a:latin typeface="Arial" pitchFamily="34" charset="0"/>
                <a:ea typeface="Verdana" pitchFamily="34" charset="0"/>
                <a:cs typeface="Arial" pitchFamily="34" charset="0"/>
              </a:rPr>
              <a:t>Part of Species Selection Tool</a:t>
            </a:r>
          </a:p>
          <a:p>
            <a:pPr lvl="1" indent="-457200">
              <a:spcAft>
                <a:spcPts val="600"/>
              </a:spcAft>
              <a:buFont typeface="Arial" pitchFamily="34" charset="0"/>
              <a:buChar char="•"/>
            </a:pPr>
            <a:r>
              <a:rPr lang="en-CA" sz="2400" dirty="0" smtClean="0">
                <a:latin typeface="Arial" pitchFamily="34" charset="0"/>
                <a:ea typeface="Verdana" pitchFamily="34" charset="0"/>
                <a:cs typeface="Arial" pitchFamily="34" charset="0"/>
              </a:rPr>
              <a:t>Database tool to compile and analyze available data </a:t>
            </a:r>
          </a:p>
          <a:p>
            <a:pPr lvl="1" indent="-457200">
              <a:spcAft>
                <a:spcPts val="600"/>
              </a:spcAft>
              <a:buFont typeface="Arial" pitchFamily="34" charset="0"/>
              <a:buChar char="•"/>
            </a:pPr>
            <a:r>
              <a:rPr lang="en-CA" sz="2400" dirty="0" smtClean="0">
                <a:latin typeface="Arial" pitchFamily="34" charset="0"/>
                <a:ea typeface="Verdana" pitchFamily="34" charset="0"/>
                <a:cs typeface="Arial" pitchFamily="34" charset="0"/>
              </a:rPr>
              <a:t>Diversity analysis comparing natural </a:t>
            </a:r>
            <a:r>
              <a:rPr lang="en-CA" sz="2400" dirty="0" err="1" smtClean="0">
                <a:latin typeface="Arial" pitchFamily="34" charset="0"/>
                <a:ea typeface="Verdana" pitchFamily="34" charset="0"/>
                <a:cs typeface="Arial" pitchFamily="34" charset="0"/>
              </a:rPr>
              <a:t>vs</a:t>
            </a:r>
            <a:r>
              <a:rPr lang="en-CA" sz="2400" dirty="0" smtClean="0">
                <a:latin typeface="Arial" pitchFamily="34" charset="0"/>
                <a:ea typeface="Verdana" pitchFamily="34" charset="0"/>
                <a:cs typeface="Arial" pitchFamily="34" charset="0"/>
              </a:rPr>
              <a:t> managed stands</a:t>
            </a:r>
          </a:p>
          <a:p>
            <a:pPr lvl="1" indent="-457200">
              <a:spcAft>
                <a:spcPts val="600"/>
              </a:spcAft>
              <a:buFont typeface="Arial" pitchFamily="34" charset="0"/>
              <a:buChar char="•"/>
            </a:pPr>
            <a:r>
              <a:rPr lang="en-CA" sz="2400" dirty="0" smtClean="0">
                <a:latin typeface="Arial" pitchFamily="34" charset="0"/>
                <a:ea typeface="Verdana" pitchFamily="34" charset="0"/>
                <a:cs typeface="Arial" pitchFamily="34" charset="0"/>
              </a:rPr>
              <a:t>Determining range of stand variation at the landscape scale (beyond averages)</a:t>
            </a:r>
          </a:p>
          <a:p>
            <a:pPr lvl="1" indent="-457200">
              <a:spcAft>
                <a:spcPts val="600"/>
              </a:spcAft>
              <a:buFont typeface="Arial" pitchFamily="34" charset="0"/>
              <a:buChar char="•"/>
            </a:pPr>
            <a:r>
              <a:rPr lang="en-CA" sz="2400" i="1" dirty="0" smtClean="0">
                <a:latin typeface="Arial" pitchFamily="34" charset="0"/>
                <a:ea typeface="Verdana" pitchFamily="34" charset="0"/>
                <a:cs typeface="Arial" pitchFamily="34" charset="0"/>
              </a:rPr>
              <a:t>Evaluate flexible management options at the stand scale (to meet objectives at the landscape scale)</a:t>
            </a:r>
          </a:p>
        </p:txBody>
      </p:sp>
      <p:grpSp>
        <p:nvGrpSpPr>
          <p:cNvPr id="8" name="Group 7"/>
          <p:cNvGrpSpPr/>
          <p:nvPr/>
        </p:nvGrpSpPr>
        <p:grpSpPr>
          <a:xfrm>
            <a:off x="6039742" y="1484784"/>
            <a:ext cx="2636714" cy="5373216"/>
            <a:chOff x="6039742" y="1484784"/>
            <a:chExt cx="2636714" cy="5373216"/>
          </a:xfrm>
        </p:grpSpPr>
        <p:pic>
          <p:nvPicPr>
            <p:cNvPr id="37891" name="Picture 3"/>
            <p:cNvPicPr>
              <a:picLocks noChangeAspect="1" noChangeArrowheads="1"/>
            </p:cNvPicPr>
            <p:nvPr/>
          </p:nvPicPr>
          <p:blipFill>
            <a:blip r:embed="rId3" cstate="screen"/>
            <a:srcRect/>
            <a:stretch>
              <a:fillRect/>
            </a:stretch>
          </p:blipFill>
          <p:spPr bwMode="auto">
            <a:xfrm>
              <a:off x="6039742" y="1484784"/>
              <a:ext cx="2636714" cy="2469443"/>
            </a:xfrm>
            <a:prstGeom prst="rect">
              <a:avLst/>
            </a:prstGeom>
            <a:noFill/>
            <a:ln w="9525">
              <a:noFill/>
              <a:miter lim="800000"/>
              <a:headEnd/>
              <a:tailEnd/>
            </a:ln>
          </p:spPr>
        </p:pic>
        <p:pic>
          <p:nvPicPr>
            <p:cNvPr id="37892" name="Picture 4"/>
            <p:cNvPicPr>
              <a:picLocks noChangeAspect="1" noChangeArrowheads="1"/>
            </p:cNvPicPr>
            <p:nvPr/>
          </p:nvPicPr>
          <p:blipFill>
            <a:blip r:embed="rId4" cstate="screen"/>
            <a:srcRect/>
            <a:stretch>
              <a:fillRect/>
            </a:stretch>
          </p:blipFill>
          <p:spPr bwMode="auto">
            <a:xfrm>
              <a:off x="6050066" y="4005064"/>
              <a:ext cx="2623775" cy="2448272"/>
            </a:xfrm>
            <a:prstGeom prst="rect">
              <a:avLst/>
            </a:prstGeom>
            <a:noFill/>
            <a:ln w="9525">
              <a:noFill/>
              <a:miter lim="800000"/>
              <a:headEnd/>
              <a:tailEnd/>
            </a:ln>
          </p:spPr>
        </p:pic>
        <p:sp>
          <p:nvSpPr>
            <p:cNvPr id="7" name="TextBox 6"/>
            <p:cNvSpPr txBox="1"/>
            <p:nvPr/>
          </p:nvSpPr>
          <p:spPr>
            <a:xfrm>
              <a:off x="6372200" y="6488668"/>
              <a:ext cx="2039726" cy="369332"/>
            </a:xfrm>
            <a:prstGeom prst="rect">
              <a:avLst/>
            </a:prstGeom>
            <a:noFill/>
          </p:spPr>
          <p:txBody>
            <a:bodyPr wrap="none" rtlCol="0">
              <a:spAutoFit/>
            </a:bodyPr>
            <a:lstStyle/>
            <a:p>
              <a:r>
                <a:rPr lang="en-CA" dirty="0" smtClean="0"/>
                <a:t>Banner et al. (2010)</a:t>
              </a:r>
              <a:endParaRPr lang="en-CA" dirty="0"/>
            </a:p>
          </p:txBody>
        </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4624"/>
            <a:ext cx="9144000" cy="1200329"/>
          </a:xfrm>
          <a:prstGeom prst="rect">
            <a:avLst/>
          </a:prstGeom>
        </p:spPr>
        <p:txBody>
          <a:bodyPr wrap="square">
            <a:spAutoFit/>
          </a:bodyPr>
          <a:lstStyle/>
          <a:p>
            <a:pPr lvl="0" algn="ctr">
              <a:spcBef>
                <a:spcPct val="0"/>
              </a:spcBef>
              <a:defRPr/>
            </a:pPr>
            <a:r>
              <a:rPr lang="en-CA" sz="3600" dirty="0" smtClean="0">
                <a:latin typeface="Arial" pitchFamily="34" charset="0"/>
                <a:ea typeface="Verdana" pitchFamily="34" charset="0"/>
                <a:cs typeface="Arial" pitchFamily="34" charset="0"/>
              </a:rPr>
              <a:t>Climate Change = </a:t>
            </a:r>
            <a:br>
              <a:rPr lang="en-CA" sz="3600" dirty="0" smtClean="0">
                <a:latin typeface="Arial" pitchFamily="34" charset="0"/>
                <a:ea typeface="Verdana" pitchFamily="34" charset="0"/>
                <a:cs typeface="Arial" pitchFamily="34" charset="0"/>
              </a:rPr>
            </a:br>
            <a:r>
              <a:rPr lang="en-CA" sz="3600" dirty="0" smtClean="0">
                <a:latin typeface="Arial" pitchFamily="34" charset="0"/>
                <a:ea typeface="Verdana" pitchFamily="34" charset="0"/>
                <a:cs typeface="Arial" pitchFamily="34" charset="0"/>
              </a:rPr>
              <a:t>Increased Variability and Uncertainty</a:t>
            </a:r>
            <a:endParaRPr lang="en-CA" sz="3600" dirty="0">
              <a:latin typeface="Arial" pitchFamily="34" charset="0"/>
              <a:ea typeface="Verdana" pitchFamily="34" charset="0"/>
              <a:cs typeface="Arial" pitchFamily="34" charset="0"/>
            </a:endParaRPr>
          </a:p>
        </p:txBody>
      </p:sp>
      <p:sp>
        <p:nvSpPr>
          <p:cNvPr id="3" name="TextBox 2"/>
          <p:cNvSpPr txBox="1"/>
          <p:nvPr/>
        </p:nvSpPr>
        <p:spPr>
          <a:xfrm>
            <a:off x="323528" y="1484784"/>
            <a:ext cx="6624736" cy="3262432"/>
          </a:xfrm>
          <a:prstGeom prst="rect">
            <a:avLst/>
          </a:prstGeom>
          <a:noFill/>
        </p:spPr>
        <p:txBody>
          <a:bodyPr wrap="square" rtlCol="0">
            <a:spAutoFit/>
          </a:bodyPr>
          <a:lstStyle/>
          <a:p>
            <a:r>
              <a:rPr lang="en-CA" sz="2400" b="1" i="1" dirty="0" smtClean="0">
                <a:latin typeface="Arial" pitchFamily="34" charset="0"/>
                <a:ea typeface="Verdana" pitchFamily="34" charset="0"/>
                <a:cs typeface="Arial" pitchFamily="34" charset="0"/>
              </a:rPr>
              <a:t>If diversity improves adaptability to change, then diversity management is becoming more important </a:t>
            </a:r>
          </a:p>
          <a:p>
            <a:pPr>
              <a:buFont typeface="Arial" pitchFamily="34" charset="0"/>
              <a:buChar char="•"/>
            </a:pPr>
            <a:r>
              <a:rPr lang="en-CA" sz="2400" b="1" dirty="0" smtClean="0"/>
              <a:t>Build Adaptive Capacity</a:t>
            </a:r>
          </a:p>
          <a:p>
            <a:pPr>
              <a:buFont typeface="Arial" pitchFamily="34" charset="0"/>
              <a:buChar char="•"/>
            </a:pPr>
            <a:r>
              <a:rPr lang="en-CA" sz="2200" dirty="0" smtClean="0">
                <a:latin typeface="Arial" pitchFamily="34" charset="0"/>
                <a:ea typeface="Verdana" pitchFamily="34" charset="0"/>
                <a:cs typeface="Arial" pitchFamily="34" charset="0"/>
              </a:rPr>
              <a:t> Target higher levels of diversity than natural</a:t>
            </a:r>
          </a:p>
          <a:p>
            <a:pPr>
              <a:buFont typeface="Arial" pitchFamily="34" charset="0"/>
              <a:buChar char="•"/>
            </a:pPr>
            <a:r>
              <a:rPr lang="en-CA" sz="2200" dirty="0" smtClean="0">
                <a:latin typeface="Arial" pitchFamily="34" charset="0"/>
                <a:ea typeface="Verdana" pitchFamily="34" charset="0"/>
                <a:cs typeface="Arial" pitchFamily="34" charset="0"/>
              </a:rPr>
              <a:t> Encourage experimentation</a:t>
            </a:r>
            <a:br>
              <a:rPr lang="en-CA" sz="2200" dirty="0" smtClean="0">
                <a:latin typeface="Arial" pitchFamily="34" charset="0"/>
                <a:ea typeface="Verdana" pitchFamily="34" charset="0"/>
                <a:cs typeface="Arial" pitchFamily="34" charset="0"/>
              </a:rPr>
            </a:br>
            <a:r>
              <a:rPr lang="en-CA" sz="2200" dirty="0" smtClean="0">
                <a:latin typeface="Arial" pitchFamily="34" charset="0"/>
                <a:ea typeface="Verdana" pitchFamily="34" charset="0"/>
                <a:cs typeface="Arial" pitchFamily="34" charset="0"/>
              </a:rPr>
              <a:t> and adaptive management</a:t>
            </a:r>
          </a:p>
          <a:p>
            <a:pPr>
              <a:buFont typeface="Arial" pitchFamily="34" charset="0"/>
              <a:buChar char="•"/>
            </a:pPr>
            <a:r>
              <a:rPr lang="en-CA" sz="2200" dirty="0" smtClean="0">
                <a:latin typeface="Arial" pitchFamily="34" charset="0"/>
                <a:ea typeface="Verdana" pitchFamily="34" charset="0"/>
                <a:cs typeface="Arial" pitchFamily="34" charset="0"/>
              </a:rPr>
              <a:t> Evaluate success over longer</a:t>
            </a:r>
            <a:br>
              <a:rPr lang="en-CA" sz="2200" dirty="0" smtClean="0">
                <a:latin typeface="Arial" pitchFamily="34" charset="0"/>
                <a:ea typeface="Verdana" pitchFamily="34" charset="0"/>
                <a:cs typeface="Arial" pitchFamily="34" charset="0"/>
              </a:rPr>
            </a:br>
            <a:r>
              <a:rPr lang="en-CA" sz="2200" dirty="0" smtClean="0">
                <a:latin typeface="Arial" pitchFamily="34" charset="0"/>
                <a:ea typeface="Verdana" pitchFamily="34" charset="0"/>
                <a:cs typeface="Arial" pitchFamily="34" charset="0"/>
              </a:rPr>
              <a:t> time scales</a:t>
            </a:r>
          </a:p>
        </p:txBody>
      </p:sp>
      <p:pic>
        <p:nvPicPr>
          <p:cNvPr id="6" name="Picture 29" descr="CDF - gulfislands landscape"/>
          <p:cNvPicPr>
            <a:picLocks noChangeAspect="1" noChangeArrowheads="1"/>
          </p:cNvPicPr>
          <p:nvPr/>
        </p:nvPicPr>
        <p:blipFill>
          <a:blip r:embed="rId3" cstate="screen"/>
          <a:srcRect/>
          <a:stretch>
            <a:fillRect/>
          </a:stretch>
        </p:blipFill>
        <p:spPr bwMode="auto">
          <a:xfrm>
            <a:off x="4860032" y="4087255"/>
            <a:ext cx="3095883" cy="2726121"/>
          </a:xfrm>
          <a:prstGeom prst="rect">
            <a:avLst/>
          </a:prstGeom>
          <a:noFill/>
          <a:ln w="9525">
            <a:noFill/>
            <a:miter lim="800000"/>
            <a:headEnd/>
            <a:tailEnd/>
          </a:ln>
        </p:spPr>
      </p:pic>
      <p:pic>
        <p:nvPicPr>
          <p:cNvPr id="8" name="Picture 7" descr="CRW_4327_will alpine"/>
          <p:cNvPicPr>
            <a:picLocks noChangeAspect="1" noChangeArrowheads="1"/>
          </p:cNvPicPr>
          <p:nvPr/>
        </p:nvPicPr>
        <p:blipFill>
          <a:blip r:embed="rId4" cstate="screen"/>
          <a:srcRect/>
          <a:stretch>
            <a:fillRect/>
          </a:stretch>
        </p:blipFill>
        <p:spPr bwMode="auto">
          <a:xfrm>
            <a:off x="7055010" y="1268760"/>
            <a:ext cx="2088990" cy="3136775"/>
          </a:xfrm>
          <a:prstGeom prst="rect">
            <a:avLst/>
          </a:prstGeom>
          <a:noFill/>
          <a:ln w="9525">
            <a:solidFill>
              <a:schemeClr val="bg2"/>
            </a:solid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A Diversity/Adaptability Approach Would...</a:t>
            </a:r>
            <a:endParaRPr lang="en-CA" dirty="0"/>
          </a:p>
        </p:txBody>
      </p:sp>
      <p:sp>
        <p:nvSpPr>
          <p:cNvPr id="3" name="Content Placeholder 2"/>
          <p:cNvSpPr>
            <a:spLocks noGrp="1"/>
          </p:cNvSpPr>
          <p:nvPr>
            <p:ph idx="1"/>
          </p:nvPr>
        </p:nvSpPr>
        <p:spPr/>
        <p:txBody>
          <a:bodyPr>
            <a:normAutofit fontScale="92500" lnSpcReduction="20000"/>
          </a:bodyPr>
          <a:lstStyle/>
          <a:p>
            <a:r>
              <a:rPr lang="en-CA" dirty="0" smtClean="0"/>
              <a:t>Promote and accept a wider range of management intents</a:t>
            </a:r>
          </a:p>
          <a:p>
            <a:r>
              <a:rPr lang="en-CA" dirty="0" smtClean="0"/>
              <a:t>Encourage species mixes</a:t>
            </a:r>
          </a:p>
          <a:p>
            <a:r>
              <a:rPr lang="en-CA" dirty="0" smtClean="0"/>
              <a:t>Reduce levels of species conversion in landscape</a:t>
            </a:r>
          </a:p>
          <a:p>
            <a:r>
              <a:rPr lang="en-CA" dirty="0" smtClean="0"/>
              <a:t>Consider uncertainty and climate change in species selection</a:t>
            </a:r>
          </a:p>
          <a:p>
            <a:r>
              <a:rPr lang="en-CA" dirty="0" smtClean="0"/>
              <a:t>Reduce efforts to bring all stands to a uniform standard</a:t>
            </a:r>
          </a:p>
          <a:p>
            <a:r>
              <a:rPr lang="en-CA" dirty="0" smtClean="0"/>
              <a:t>Evaluate success at a landscape scale to allow variable management at the stand level</a:t>
            </a:r>
          </a:p>
          <a:p>
            <a:endParaRPr lang="en-C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Decisions</a:t>
            </a:r>
            <a:endParaRPr lang="en-CA" dirty="0"/>
          </a:p>
        </p:txBody>
      </p:sp>
      <p:sp>
        <p:nvSpPr>
          <p:cNvPr id="3" name="Content Placeholder 2"/>
          <p:cNvSpPr>
            <a:spLocks noGrp="1"/>
          </p:cNvSpPr>
          <p:nvPr>
            <p:ph idx="1"/>
          </p:nvPr>
        </p:nvSpPr>
        <p:spPr/>
        <p:txBody>
          <a:bodyPr/>
          <a:lstStyle/>
          <a:p>
            <a:pPr marL="514350" indent="-514350">
              <a:buFont typeface="+mj-lt"/>
              <a:buAutoNum type="arabicPeriod"/>
            </a:pPr>
            <a:r>
              <a:rPr lang="en-CA" dirty="0" smtClean="0"/>
              <a:t>Which scale is appropriate for diversity management?</a:t>
            </a:r>
          </a:p>
          <a:p>
            <a:pPr marL="514350" indent="-514350">
              <a:buFont typeface="+mj-lt"/>
              <a:buAutoNum type="arabicPeriod"/>
            </a:pPr>
            <a:r>
              <a:rPr lang="en-CA" dirty="0" smtClean="0"/>
              <a:t>What is the geographical unit we should evaluate diversity in?</a:t>
            </a:r>
          </a:p>
          <a:p>
            <a:pPr marL="514350" indent="-514350">
              <a:buFont typeface="+mj-lt"/>
              <a:buAutoNum type="arabicPeriod"/>
            </a:pPr>
            <a:r>
              <a:rPr lang="en-CA" dirty="0" smtClean="0"/>
              <a:t>What is the tree spp. diversity baseline?</a:t>
            </a:r>
          </a:p>
          <a:p>
            <a:pPr marL="514350" indent="-514350">
              <a:buFont typeface="+mj-lt"/>
              <a:buAutoNum type="arabicPeriod"/>
            </a:pPr>
            <a:r>
              <a:rPr lang="en-CA" dirty="0" smtClean="0"/>
              <a:t>What is our diversity objective?</a:t>
            </a:r>
          </a:p>
          <a:p>
            <a:endParaRPr lang="en-CA"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2137</TotalTime>
  <Words>1551</Words>
  <Application>Microsoft Office PowerPoint</Application>
  <PresentationFormat>On-screen Show (4:3)</PresentationFormat>
  <Paragraphs>190</Paragraphs>
  <Slides>19</Slides>
  <Notes>14</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Managing Tree Species Diversity for Forest Resilience and Adaptability</vt:lpstr>
      <vt:lpstr>What IS diversity?</vt:lpstr>
      <vt:lpstr>Species diversity is one aspect of Ecosystem Resilience</vt:lpstr>
      <vt:lpstr>Species diversity is more than just number of species</vt:lpstr>
      <vt:lpstr>Diversity Is Insurance Against Uncertainty</vt:lpstr>
      <vt:lpstr>Objective</vt:lpstr>
      <vt:lpstr>Stand Scale Tree species diversity</vt:lpstr>
      <vt:lpstr>Landscape Scale Tree species diversity</vt:lpstr>
      <vt:lpstr>This is not new news...</vt:lpstr>
      <vt:lpstr>Slide 10</vt:lpstr>
      <vt:lpstr>Slide 11</vt:lpstr>
      <vt:lpstr>Landscape level species composition in ICHmc2 stands (&lt;60yrs)</vt:lpstr>
      <vt:lpstr>What ecology tools are available</vt:lpstr>
      <vt:lpstr>Modelling Future BECs </vt:lpstr>
      <vt:lpstr>Slide 15</vt:lpstr>
      <vt:lpstr>Slide 16</vt:lpstr>
      <vt:lpstr>Slide 17</vt:lpstr>
      <vt:lpstr>A Diversity/Adaptability Approach Would...</vt:lpstr>
      <vt:lpstr>Decisions</vt:lpstr>
    </vt:vector>
  </TitlesOfParts>
  <Company>Province of British Columbia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Managing for tree species diversity in a changing climate</dc:title>
  <dc:creator>amackinn</dc:creator>
  <cp:lastModifiedBy>klhopkin</cp:lastModifiedBy>
  <cp:revision>189</cp:revision>
  <dcterms:created xsi:type="dcterms:W3CDTF">2011-05-30T17:56:31Z</dcterms:created>
  <dcterms:modified xsi:type="dcterms:W3CDTF">2011-08-16T23:03:09Z</dcterms:modified>
</cp:coreProperties>
</file>