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726" r:id="rId2"/>
    <p:sldId id="838" r:id="rId3"/>
    <p:sldId id="843" r:id="rId4"/>
    <p:sldId id="905" r:id="rId5"/>
    <p:sldId id="906" r:id="rId6"/>
    <p:sldId id="911" r:id="rId7"/>
    <p:sldId id="912" r:id="rId8"/>
    <p:sldId id="861" r:id="rId9"/>
    <p:sldId id="876" r:id="rId10"/>
    <p:sldId id="720" r:id="rId11"/>
    <p:sldId id="721" r:id="rId12"/>
    <p:sldId id="884" r:id="rId13"/>
    <p:sldId id="885" r:id="rId14"/>
    <p:sldId id="886" r:id="rId15"/>
    <p:sldId id="802" r:id="rId16"/>
    <p:sldId id="879" r:id="rId17"/>
    <p:sldId id="877" r:id="rId18"/>
    <p:sldId id="901" r:id="rId19"/>
    <p:sldId id="902" r:id="rId20"/>
    <p:sldId id="903" r:id="rId21"/>
    <p:sldId id="890" r:id="rId22"/>
    <p:sldId id="891" r:id="rId23"/>
    <p:sldId id="892" r:id="rId24"/>
    <p:sldId id="893" r:id="rId25"/>
    <p:sldId id="894" r:id="rId26"/>
    <p:sldId id="895" r:id="rId27"/>
    <p:sldId id="898" r:id="rId28"/>
    <p:sldId id="899" r:id="rId29"/>
    <p:sldId id="907" r:id="rId30"/>
    <p:sldId id="910" r:id="rId31"/>
    <p:sldId id="909" r:id="rId32"/>
    <p:sldId id="900" r:id="rId33"/>
  </p:sldIdLst>
  <p:sldSz cx="9144000" cy="6858000" type="screen4x3"/>
  <p:notesSz cx="7315200" cy="96012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33"/>
    <a:srgbClr val="66FF99"/>
    <a:srgbClr val="99FFCC"/>
    <a:srgbClr val="FFCC00"/>
    <a:srgbClr val="CCFF66"/>
    <a:srgbClr val="FF00FF"/>
    <a:srgbClr val="71B8FF"/>
    <a:srgbClr val="5BAD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74" autoAdjust="0"/>
    <p:restoredTop sz="94660"/>
  </p:normalViewPr>
  <p:slideViewPr>
    <p:cSldViewPr snapToGrid="0">
      <p:cViewPr varScale="1">
        <p:scale>
          <a:sx n="36" d="100"/>
          <a:sy n="36" d="100"/>
        </p:scale>
        <p:origin x="-628" y="-5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30"/>
    </p:cViewPr>
  </p:sorterViewPr>
  <p:notesViewPr>
    <p:cSldViewPr snapToGrid="0">
      <p:cViewPr varScale="1">
        <p:scale>
          <a:sx n="77" d="100"/>
          <a:sy n="77" d="100"/>
        </p:scale>
        <p:origin x="-2130" y="-78"/>
      </p:cViewPr>
      <p:guideLst>
        <p:guide orient="horz" pos="3024"/>
        <p:guide pos="230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26" tIns="47863" rIns="95726" bIns="47863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26" tIns="47863" rIns="95726" bIns="47863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2119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7013"/>
            <a:ext cx="3170238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26" tIns="47863" rIns="95726" bIns="47863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2119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17013"/>
            <a:ext cx="3170238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26" tIns="47863" rIns="95726" bIns="47863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2F34998-6EA2-4360-B1D1-7131C7F4A1A5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23351474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26" tIns="47863" rIns="95726" bIns="47863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26" tIns="47863" rIns="95726" bIns="47863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2188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04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26" tIns="47863" rIns="95726" bIns="478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304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26" tIns="47863" rIns="95726" bIns="47863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04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26" tIns="47863" rIns="95726" bIns="47863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7CF897-4345-4642-8CA2-1D74A45A1C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75009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673C06-CA6B-4BFA-8722-9CD1FE8F53DF}" type="slidenum">
              <a:rPr lang="en-US" smtClean="0">
                <a:latin typeface="Arial" pitchFamily="34" charset="0"/>
                <a:cs typeface="Arial" pitchFamily="34" charset="0"/>
              </a:rPr>
              <a:pPr/>
              <a:t>1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Technical workshop held in early November – generally enthusiastic interest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Example of the outcome of our “Impact Mapping” – lead by Cindy Pearce</a:t>
            </a:r>
          </a:p>
        </p:txBody>
      </p:sp>
      <p:sp>
        <p:nvSpPr>
          <p:cNvPr id="38916" name="Slide Number Placeholder 3"/>
          <p:cNvSpPr txBox="1">
            <a:spLocks noGrp="1"/>
          </p:cNvSpPr>
          <p:nvPr/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61" tIns="48331" rIns="96661" bIns="48331" anchor="b"/>
          <a:lstStyle/>
          <a:p>
            <a:pPr algn="r" defTabSz="966788"/>
            <a:fld id="{3B973D8B-95CD-4F51-B9C2-19C4D021412D}" type="slidenum">
              <a:rPr lang="en-US" sz="1300"/>
              <a:pPr algn="r" defTabSz="966788"/>
              <a:t>7</a:t>
            </a:fld>
            <a:endParaRPr lang="en-US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73ED22-E517-4C11-B54E-587D477B5270}" type="slidenum">
              <a:rPr lang="en-US" smtClean="0">
                <a:latin typeface="Arial" pitchFamily="34" charset="0"/>
                <a:cs typeface="Arial" pitchFamily="34" charset="0"/>
              </a:rPr>
              <a:pPr/>
              <a:t>9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A077CD-69DE-4A2B-A26F-09B215F21E92}" type="slidenum">
              <a:rPr lang="en-US" smtClean="0">
                <a:latin typeface="Arial" pitchFamily="34" charset="0"/>
                <a:cs typeface="Arial" pitchFamily="34" charset="0"/>
              </a:rPr>
              <a:pPr/>
              <a:t>10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4C6530-1009-483D-9077-C40AE63D0146}" type="slidenum">
              <a:rPr lang="en-US" smtClean="0">
                <a:latin typeface="Arial" pitchFamily="34" charset="0"/>
                <a:cs typeface="Arial" pitchFamily="34" charset="0"/>
              </a:rPr>
              <a:pPr/>
              <a:t>11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FIG. 1. Canonical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discriminant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analysis of weather station data (top) and PRISM data (bottom) for Biogeoclimatic Ecological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Classification (BEC) zones. Positive scores in CAN1 indicate continental conditions; negative scores indicate maritime conditions.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Positive scores in CAN2 indicate cold/wet climate; negative scores indicate warm/dry climate. For complete names of BEC zones,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refer to Fig. 2.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F8D924-0E90-416D-A327-2E69B5605B0D}" type="slidenum">
              <a:rPr lang="en-US" smtClean="0">
                <a:latin typeface="Arial" pitchFamily="34" charset="0"/>
                <a:cs typeface="Arial" pitchFamily="34" charset="0"/>
              </a:rPr>
              <a:pPr/>
              <a:t>12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Prism Data – Climate Western North America – 1km grid – classified according to BEC units – this has also been extended to all of W North America</a:t>
            </a:r>
          </a:p>
          <a:p>
            <a:endParaRPr lang="en-US" smtClean="0">
              <a:latin typeface="Arial" pitchFamily="34" charset="0"/>
              <a:cs typeface="Arial" pitchFamily="34" charset="0"/>
            </a:endParaRP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An over-simplified explanation ….. each grid point is reassigned new climate data based on global climate change projections</a:t>
            </a: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Then the model searches all the ecosystem climates in W NA for one that fits the new climate for each point – this is done for each fo the time periods and each model/scenario combination – then assigns that new ecosystem climate envelope to that point</a:t>
            </a:r>
          </a:p>
          <a:p>
            <a:endParaRPr lang="en-US" smtClean="0">
              <a:latin typeface="Arial" pitchFamily="34" charset="0"/>
              <a:cs typeface="Arial" pitchFamily="34" charset="0"/>
            </a:endParaRPr>
          </a:p>
          <a:p>
            <a:r>
              <a:rPr lang="en-US" smtClean="0">
                <a:latin typeface="Arial" pitchFamily="34" charset="0"/>
                <a:cs typeface="Arial" pitchFamily="34" charset="0"/>
              </a:rPr>
              <a:t>Hamann and students have taken</a:t>
            </a: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5F0396-8960-4422-9491-AE1730389051}" type="slidenum">
              <a:rPr lang="en-US" smtClean="0">
                <a:latin typeface="Arial" pitchFamily="34" charset="0"/>
                <a:cs typeface="Arial" pitchFamily="34" charset="0"/>
              </a:rPr>
              <a:pPr/>
              <a:t>13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Contrary to initial expectations – the future climate space for the west kootenays is currently found in a very wide span in western NA – from the black hills of Dakota, to Alaska. </a:t>
            </a:r>
            <a:endParaRPr lang="en-CA" smtClean="0">
              <a:latin typeface="Arial" pitchFamily="34" charset="0"/>
              <a:cs typeface="Arial" pitchFamily="34" charset="0"/>
            </a:endParaRPr>
          </a:p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488822-BD6F-45A7-92A3-D3DCB9808ECF}" type="slidenum">
              <a:rPr lang="en-US" smtClean="0">
                <a:latin typeface="Arial" pitchFamily="34" charset="0"/>
                <a:cs typeface="Arial" pitchFamily="34" charset="0"/>
              </a:rPr>
              <a:pPr/>
              <a:t>16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Green Sky 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5B3ECF-654E-436B-A3C5-B05B23DD8E8A}" type="slidenum">
              <a:rPr lang="en-US" smtClean="0">
                <a:latin typeface="Arial" pitchFamily="34" charset="0"/>
                <a:cs typeface="Arial" pitchFamily="34" charset="0"/>
              </a:rPr>
              <a:pPr/>
              <a:t>28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Green Sky 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5B3ECF-654E-436B-A3C5-B05B23DD8E8A}" type="slidenum">
              <a:rPr lang="en-US" smtClean="0">
                <a:latin typeface="Arial" pitchFamily="34" charset="0"/>
                <a:cs typeface="Arial" pitchFamily="34" charset="0"/>
              </a:rPr>
              <a:pPr/>
              <a:t>29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Arial" pitchFamily="34" charset="0"/>
                <a:cs typeface="Arial" pitchFamily="34" charset="0"/>
              </a:rPr>
              <a:t>Green Sky 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5B3ECF-654E-436B-A3C5-B05B23DD8E8A}" type="slidenum">
              <a:rPr lang="en-US" smtClean="0">
                <a:latin typeface="Arial" pitchFamily="34" charset="0"/>
                <a:cs typeface="Arial" pitchFamily="34" charset="0"/>
              </a:rPr>
              <a:pPr/>
              <a:t>30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Green Sky 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5B3ECF-654E-436B-A3C5-B05B23DD8E8A}" type="slidenum">
              <a:rPr lang="en-US" smtClean="0">
                <a:latin typeface="Arial" pitchFamily="34" charset="0"/>
                <a:cs typeface="Arial" pitchFamily="34" charset="0"/>
              </a:rPr>
              <a:pPr/>
              <a:t>31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B40F85-D0BA-4E19-BCD6-F45325E63410}" type="slidenum">
              <a:rPr lang="en-US" smtClean="0">
                <a:latin typeface="Arial" pitchFamily="34" charset="0"/>
                <a:cs typeface="Arial" pitchFamily="34" charset="0"/>
              </a:rPr>
              <a:pPr/>
              <a:t>32</a:t>
            </a:fld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9A88C4-47D4-4913-8A68-A9278F7DC8F2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96264-0BF8-4C59-845F-832BDDE1FDF4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BF0FDD-2E22-4C18-82E7-0386F095D373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813C6-2E7E-4EB9-9A17-7723E25677AA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EA17D-EDF9-484D-8871-C79FC6B2CFFC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24375-FD81-441B-9810-D6F584E6959E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5CD82-0EEA-4A19-8914-5AD8DAEF4A42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D57DA-6357-4F00-B0FE-AC746CBBF165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E7CCC1-4F19-4DEE-BCF8-02780D53154C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98F829-9516-4BE8-9651-FE5BC75D630E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44F73BC-DA92-48EB-892C-A02F4F86F05D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03" r:id="rId1"/>
    <p:sldLayoutId id="2147484704" r:id="rId2"/>
    <p:sldLayoutId id="2147484694" r:id="rId3"/>
    <p:sldLayoutId id="2147484695" r:id="rId4"/>
    <p:sldLayoutId id="2147484696" r:id="rId5"/>
    <p:sldLayoutId id="2147484697" r:id="rId6"/>
    <p:sldLayoutId id="2147484705" r:id="rId7"/>
    <p:sldLayoutId id="2147484698" r:id="rId8"/>
    <p:sldLayoutId id="2147484699" r:id="rId9"/>
    <p:sldLayoutId id="2147484700" r:id="rId10"/>
    <p:sldLayoutId id="2147484701" r:id="rId11"/>
    <p:sldLayoutId id="214748470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65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55000"/>
        <a:buFont typeface="Wingdings" pitchFamily="2" charset="2"/>
        <a:buChar char="q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image" Target="http://www.resalliance.org/images/key_concepts/fig1a.jpg" TargetMode="External"/><Relationship Id="rId5" Type="http://schemas.openxmlformats.org/officeDocument/2006/relationships/image" Target="../media/image6.jpeg"/><Relationship Id="rId4" Type="http://schemas.openxmlformats.org/officeDocument/2006/relationships/image" Target="http://www.resalliance.org/images/key_concepts/fig1b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0.wmf"/><Relationship Id="rId7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emf"/><Relationship Id="rId4" Type="http://schemas.openxmlformats.org/officeDocument/2006/relationships/image" Target="../media/image11.jpeg"/><Relationship Id="rId9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wm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9.jpeg"/><Relationship Id="rId7" Type="http://schemas.openxmlformats.org/officeDocument/2006/relationships/image" Target="../media/image36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4.wmf"/><Relationship Id="rId4" Type="http://schemas.openxmlformats.org/officeDocument/2006/relationships/image" Target="../media/image63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13" Type="http://schemas.openxmlformats.org/officeDocument/2006/relationships/image" Target="../media/image76.wmf"/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12" Type="http://schemas.openxmlformats.org/officeDocument/2006/relationships/image" Target="../media/image75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9.jpeg"/><Relationship Id="rId11" Type="http://schemas.openxmlformats.org/officeDocument/2006/relationships/image" Target="../media/image74.jpeg"/><Relationship Id="rId5" Type="http://schemas.openxmlformats.org/officeDocument/2006/relationships/image" Target="../media/image68.jpeg"/><Relationship Id="rId15" Type="http://schemas.openxmlformats.org/officeDocument/2006/relationships/image" Target="../media/image78.jpeg"/><Relationship Id="rId10" Type="http://schemas.openxmlformats.org/officeDocument/2006/relationships/image" Target="../media/image73.jpeg"/><Relationship Id="rId4" Type="http://schemas.openxmlformats.org/officeDocument/2006/relationships/image" Target="../media/image67.png"/><Relationship Id="rId9" Type="http://schemas.openxmlformats.org/officeDocument/2006/relationships/image" Target="../media/image72.jpeg"/><Relationship Id="rId14" Type="http://schemas.openxmlformats.org/officeDocument/2006/relationships/image" Target="../media/image7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1" descr="Koot-Lk.jpeg"/>
          <p:cNvPicPr>
            <a:picLocks noChangeAspect="1"/>
          </p:cNvPicPr>
          <p:nvPr/>
        </p:nvPicPr>
        <p:blipFill>
          <a:blip r:embed="rId3" cstate="print">
            <a:lum bright="4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1027"/>
          <p:cNvSpPr txBox="1">
            <a:spLocks noChangeArrowheads="1"/>
          </p:cNvSpPr>
          <p:nvPr/>
        </p:nvSpPr>
        <p:spPr bwMode="auto">
          <a:xfrm>
            <a:off x="617538" y="4775200"/>
            <a:ext cx="79121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n-US" sz="1600" i="1" dirty="0">
              <a:solidFill>
                <a:schemeClr val="bg1"/>
              </a:solidFill>
            </a:endParaRPr>
          </a:p>
        </p:txBody>
      </p:sp>
      <p:sp>
        <p:nvSpPr>
          <p:cNvPr id="5124" name="Rectangle 1028"/>
          <p:cNvSpPr>
            <a:spLocks noChangeArrowheads="1"/>
          </p:cNvSpPr>
          <p:nvPr/>
        </p:nvSpPr>
        <p:spPr bwMode="auto">
          <a:xfrm>
            <a:off x="2952206" y="4695825"/>
            <a:ext cx="3188244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SzPct val="65000"/>
              <a:buFont typeface="Wingdings" pitchFamily="2" charset="2"/>
              <a:buNone/>
            </a:pPr>
            <a:r>
              <a:rPr lang="en-US" sz="1400" dirty="0" smtClean="0">
                <a:solidFill>
                  <a:schemeClr val="bg1"/>
                </a:solidFill>
              </a:rPr>
              <a:t>Rachel Holt and Greg Utzig</a:t>
            </a:r>
            <a:endParaRPr lang="en-US" sz="1400" dirty="0">
              <a:solidFill>
                <a:schemeClr val="bg1"/>
              </a:solidFill>
            </a:endParaRPr>
          </a:p>
          <a:p>
            <a:pPr eaLnBrk="0" hangingPunct="0">
              <a:spcBef>
                <a:spcPct val="20000"/>
              </a:spcBef>
              <a:buSzPct val="65000"/>
              <a:buFont typeface="Wingdings" pitchFamily="2" charset="2"/>
              <a:buNone/>
            </a:pPr>
            <a:r>
              <a:rPr lang="en-US" sz="1400" dirty="0" err="1" smtClean="0">
                <a:solidFill>
                  <a:schemeClr val="bg1"/>
                </a:solidFill>
              </a:rPr>
              <a:t>Veridian</a:t>
            </a:r>
            <a:r>
              <a:rPr lang="en-US" sz="1400" dirty="0" smtClean="0">
                <a:solidFill>
                  <a:schemeClr val="bg1"/>
                </a:solidFill>
              </a:rPr>
              <a:t> Ecological Consulting Kutenai </a:t>
            </a:r>
            <a:r>
              <a:rPr lang="en-US" sz="1400" dirty="0">
                <a:solidFill>
                  <a:schemeClr val="bg1"/>
                </a:solidFill>
              </a:rPr>
              <a:t>Nature </a:t>
            </a:r>
            <a:r>
              <a:rPr lang="en-US" sz="1400" dirty="0" smtClean="0">
                <a:solidFill>
                  <a:schemeClr val="bg1"/>
                </a:solidFill>
              </a:rPr>
              <a:t>Investigations</a:t>
            </a:r>
            <a:endParaRPr lang="en-US" sz="1400" dirty="0">
              <a:solidFill>
                <a:schemeClr val="bg1"/>
              </a:solidFill>
            </a:endParaRPr>
          </a:p>
          <a:p>
            <a:pPr eaLnBrk="0" hangingPunct="0">
              <a:spcBef>
                <a:spcPct val="20000"/>
              </a:spcBef>
              <a:buSzPct val="65000"/>
              <a:buFont typeface="Wingdings" pitchFamily="2" charset="2"/>
              <a:buNone/>
            </a:pPr>
            <a:r>
              <a:rPr lang="en-US" sz="1400" dirty="0">
                <a:solidFill>
                  <a:schemeClr val="bg1"/>
                </a:solidFill>
              </a:rPr>
              <a:t>Nelson, BC  CANADA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42900" y="273050"/>
            <a:ext cx="8585200" cy="628471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sz="3600" b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Climate Vulnerability and Resilience</a:t>
            </a:r>
            <a:endParaRPr lang="en-US" sz="36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Rectangle 1027"/>
          <p:cNvSpPr txBox="1">
            <a:spLocks noChangeArrowheads="1"/>
          </p:cNvSpPr>
          <p:nvPr/>
        </p:nvSpPr>
        <p:spPr bwMode="auto">
          <a:xfrm>
            <a:off x="0" y="802737"/>
            <a:ext cx="9144000" cy="172152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sz="3200" b="1" kern="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Adaptation potential for ecosystems and management in the W. </a:t>
            </a:r>
            <a:r>
              <a:rPr lang="en-US" sz="3200" b="1" kern="0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Kootenays</a:t>
            </a:r>
            <a:endParaRPr lang="en-US" sz="3200" b="1" kern="0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algn="ctr">
              <a:lnSpc>
                <a:spcPts val="2200"/>
              </a:lnSpc>
              <a:defRPr/>
            </a:pPr>
            <a:endParaRPr lang="en-US" sz="3600" b="1" kern="0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algn="ctr">
              <a:lnSpc>
                <a:spcPts val="2200"/>
              </a:lnSpc>
              <a:defRPr/>
            </a:pPr>
            <a:r>
              <a:rPr lang="en-US" sz="2800" b="1" kern="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A Brief Project Overview</a:t>
            </a:r>
            <a:endParaRPr lang="en-US" sz="2800" b="1" dirty="0">
              <a:latin typeface="Arial" charset="0"/>
              <a:cs typeface="Arial" charset="0"/>
            </a:endParaRPr>
          </a:p>
        </p:txBody>
      </p:sp>
      <p:sp>
        <p:nvSpPr>
          <p:cNvPr id="5127" name="Rectangle 1027"/>
          <p:cNvSpPr txBox="1">
            <a:spLocks noChangeArrowheads="1"/>
          </p:cNvSpPr>
          <p:nvPr/>
        </p:nvSpPr>
        <p:spPr bwMode="auto">
          <a:xfrm>
            <a:off x="704850" y="3381375"/>
            <a:ext cx="791210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endParaRPr lang="en-US" b="1">
              <a:solidFill>
                <a:schemeClr val="bg1"/>
              </a:solidFill>
            </a:endParaRPr>
          </a:p>
          <a:p>
            <a:pPr algn="ctr"/>
            <a:r>
              <a:rPr lang="en-US" sz="2400" i="1">
                <a:solidFill>
                  <a:schemeClr val="bg1"/>
                </a:solidFill>
              </a:rPr>
              <a:t>www.kootenayresilience.org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Sky-clouds-lg.jpeg"/>
          <p:cNvPicPr>
            <a:picLocks noChangeAspect="1"/>
          </p:cNvPicPr>
          <p:nvPr/>
        </p:nvPicPr>
        <p:blipFill>
          <a:blip r:embed="rId2" cstate="print"/>
          <a:srcRect r="21445" b="21562"/>
          <a:stretch>
            <a:fillRect/>
          </a:stretch>
        </p:blipFill>
        <p:spPr bwMode="auto">
          <a:xfrm>
            <a:off x="0" y="0"/>
            <a:ext cx="9158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417513" y="292100"/>
            <a:ext cx="8229600" cy="700088"/>
          </a:xfrm>
        </p:spPr>
        <p:txBody>
          <a:bodyPr/>
          <a:lstStyle/>
          <a:p>
            <a:r>
              <a:rPr lang="en-US" sz="3600" b="1" smtClean="0"/>
              <a:t>West Kootenay Climate Change Vulnerability and Resilience Project</a:t>
            </a:r>
          </a:p>
        </p:txBody>
      </p:sp>
      <p:sp>
        <p:nvSpPr>
          <p:cNvPr id="6148" name="Content Placeholder 2"/>
          <p:cNvSpPr>
            <a:spLocks noGrp="1"/>
          </p:cNvSpPr>
          <p:nvPr>
            <p:ph idx="1"/>
          </p:nvPr>
        </p:nvSpPr>
        <p:spPr>
          <a:xfrm>
            <a:off x="180975" y="1220788"/>
            <a:ext cx="6851650" cy="5637212"/>
          </a:xfrm>
        </p:spPr>
        <p:txBody>
          <a:bodyPr/>
          <a:lstStyle/>
          <a:p>
            <a:r>
              <a:rPr lang="en-US" sz="2800" b="1" dirty="0" smtClean="0"/>
              <a:t>Project Participants</a:t>
            </a:r>
          </a:p>
          <a:p>
            <a:pPr lvl="1"/>
            <a:r>
              <a:rPr lang="en-US" sz="2000" b="1" dirty="0" smtClean="0"/>
              <a:t>Core Team</a:t>
            </a:r>
          </a:p>
          <a:p>
            <a:pPr lvl="2"/>
            <a:r>
              <a:rPr lang="en-US" sz="1600" dirty="0" smtClean="0"/>
              <a:t>Greg Utzig</a:t>
            </a:r>
          </a:p>
          <a:p>
            <a:pPr lvl="2"/>
            <a:r>
              <a:rPr lang="en-US" sz="1600" dirty="0" smtClean="0"/>
              <a:t>Rachel Holt</a:t>
            </a:r>
          </a:p>
          <a:p>
            <a:pPr lvl="2"/>
            <a:r>
              <a:rPr lang="en-US" sz="1600" dirty="0" smtClean="0"/>
              <a:t>Heather </a:t>
            </a:r>
            <a:r>
              <a:rPr lang="en-US" sz="1600" dirty="0" err="1" smtClean="0"/>
              <a:t>Pinnell</a:t>
            </a:r>
            <a:endParaRPr lang="en-US" sz="1600" dirty="0" smtClean="0"/>
          </a:p>
          <a:p>
            <a:pPr lvl="2"/>
            <a:r>
              <a:rPr lang="en-US" sz="1600" dirty="0" smtClean="0"/>
              <a:t>Cindy Pearce</a:t>
            </a:r>
          </a:p>
          <a:p>
            <a:pPr lvl="1"/>
            <a:r>
              <a:rPr lang="en-US" sz="2000" b="1" dirty="0" smtClean="0"/>
              <a:t>Science Advisors</a:t>
            </a:r>
          </a:p>
          <a:p>
            <a:pPr lvl="1"/>
            <a:r>
              <a:rPr lang="en-US" sz="2000" b="1" dirty="0" smtClean="0"/>
              <a:t>Local Forest Managers/ Stakeholders</a:t>
            </a:r>
          </a:p>
          <a:p>
            <a:r>
              <a:rPr lang="en-US" sz="2800" b="1" dirty="0" smtClean="0"/>
              <a:t>Funding</a:t>
            </a:r>
          </a:p>
          <a:p>
            <a:pPr lvl="1"/>
            <a:r>
              <a:rPr lang="en-US" sz="2000" b="1" dirty="0" smtClean="0"/>
              <a:t>British Columbia Ministry </a:t>
            </a:r>
            <a:br>
              <a:rPr lang="en-US" sz="2000" b="1" dirty="0" smtClean="0"/>
            </a:br>
            <a:r>
              <a:rPr lang="en-US" sz="2000" b="1" dirty="0" smtClean="0"/>
              <a:t>of Forests – Future Forest </a:t>
            </a:r>
            <a:br>
              <a:rPr lang="en-US" sz="2000" b="1" dirty="0" smtClean="0"/>
            </a:br>
            <a:r>
              <a:rPr lang="en-US" sz="2000" b="1" dirty="0" smtClean="0"/>
              <a:t>Ecosystem Scientific Council</a:t>
            </a:r>
          </a:p>
          <a:p>
            <a:r>
              <a:rPr lang="en-US" sz="2400" b="1" dirty="0" smtClean="0"/>
              <a:t>Data</a:t>
            </a:r>
          </a:p>
          <a:p>
            <a:pPr lvl="1"/>
            <a:r>
              <a:rPr lang="en-US" sz="2000" b="1" dirty="0" smtClean="0"/>
              <a:t>Pacific Climate Impacts Consortium (PCIC)</a:t>
            </a:r>
          </a:p>
          <a:p>
            <a:pPr lvl="1"/>
            <a:r>
              <a:rPr lang="en-US" sz="2000" b="1" dirty="0" smtClean="0"/>
              <a:t>University of Alberta – Andreas </a:t>
            </a:r>
            <a:r>
              <a:rPr lang="en-US" sz="2000" b="1" dirty="0" err="1" smtClean="0"/>
              <a:t>Hamann’s</a:t>
            </a:r>
            <a:r>
              <a:rPr lang="en-US" sz="2000" b="1" dirty="0" smtClean="0"/>
              <a:t> group</a:t>
            </a:r>
          </a:p>
        </p:txBody>
      </p:sp>
      <p:sp>
        <p:nvSpPr>
          <p:cNvPr id="614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0228" y="6194425"/>
            <a:ext cx="568510" cy="476250"/>
          </a:xfrm>
          <a:noFill/>
        </p:spPr>
        <p:txBody>
          <a:bodyPr/>
          <a:lstStyle/>
          <a:p>
            <a:fld id="{41AB0972-419F-4D57-B9A9-756F5DD9F5AE}" type="slidenum">
              <a:rPr lang="en-CA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2</a:t>
            </a:fld>
            <a:endParaRPr lang="en-CA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150" name="Group 2"/>
          <p:cNvGrpSpPr>
            <a:grpSpLocks noChangeAspect="1"/>
          </p:cNvGrpSpPr>
          <p:nvPr/>
        </p:nvGrpSpPr>
        <p:grpSpPr bwMode="auto">
          <a:xfrm>
            <a:off x="5672138" y="1293813"/>
            <a:ext cx="3270250" cy="4360862"/>
            <a:chOff x="7332" y="6210"/>
            <a:chExt cx="3362" cy="4482"/>
          </a:xfrm>
        </p:grpSpPr>
        <p:pic>
          <p:nvPicPr>
            <p:cNvPr id="6154" name="Picture 3" descr="study-area-towns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32" y="6210"/>
              <a:ext cx="3362" cy="4482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6155" name="Picture 4" descr="cc-study-area"/>
            <p:cNvPicPr>
              <a:picLocks noChangeAspect="1" noChangeArrowheads="1"/>
            </p:cNvPicPr>
            <p:nvPr/>
          </p:nvPicPr>
          <p:blipFill>
            <a:blip r:embed="rId4" cstate="print"/>
            <a:srcRect l="4266" r="10240"/>
            <a:stretch>
              <a:fillRect/>
            </a:stretch>
          </p:blipFill>
          <p:spPr bwMode="auto">
            <a:xfrm>
              <a:off x="9380" y="6368"/>
              <a:ext cx="1173" cy="959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</p:grpSp>
      <p:sp>
        <p:nvSpPr>
          <p:cNvPr id="6151" name="TextBox 8"/>
          <p:cNvSpPr txBox="1">
            <a:spLocks noChangeArrowheads="1"/>
          </p:cNvSpPr>
          <p:nvPr/>
        </p:nvSpPr>
        <p:spPr bwMode="auto">
          <a:xfrm rot="-354235">
            <a:off x="6627813" y="4822825"/>
            <a:ext cx="555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WA</a:t>
            </a:r>
          </a:p>
        </p:txBody>
      </p:sp>
      <p:sp>
        <p:nvSpPr>
          <p:cNvPr id="6152" name="TextBox 9"/>
          <p:cNvSpPr txBox="1">
            <a:spLocks noChangeArrowheads="1"/>
          </p:cNvSpPr>
          <p:nvPr/>
        </p:nvSpPr>
        <p:spPr bwMode="auto">
          <a:xfrm rot="-280274">
            <a:off x="7666038" y="4684713"/>
            <a:ext cx="4159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ID</a:t>
            </a:r>
          </a:p>
        </p:txBody>
      </p:sp>
      <p:sp>
        <p:nvSpPr>
          <p:cNvPr id="6153" name="TextBox 10"/>
          <p:cNvSpPr txBox="1">
            <a:spLocks noChangeArrowheads="1"/>
          </p:cNvSpPr>
          <p:nvPr/>
        </p:nvSpPr>
        <p:spPr bwMode="auto">
          <a:xfrm rot="-354235">
            <a:off x="8397875" y="4575175"/>
            <a:ext cx="5191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MT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Sky-clouds-lg.jpeg"/>
          <p:cNvPicPr>
            <a:picLocks noChangeAspect="1"/>
          </p:cNvPicPr>
          <p:nvPr/>
        </p:nvPicPr>
        <p:blipFill>
          <a:blip r:embed="rId2" cstate="print"/>
          <a:srcRect r="21445" b="21562"/>
          <a:stretch>
            <a:fillRect/>
          </a:stretch>
        </p:blipFill>
        <p:spPr bwMode="auto">
          <a:xfrm>
            <a:off x="0" y="0"/>
            <a:ext cx="9158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330200" y="592138"/>
            <a:ext cx="8545513" cy="4678362"/>
          </a:xfrm>
        </p:spPr>
        <p:txBody>
          <a:bodyPr/>
          <a:lstStyle/>
          <a:p>
            <a:r>
              <a:rPr lang="en-US" sz="2800" b="1" dirty="0" smtClean="0"/>
              <a:t>Main Objectives</a:t>
            </a:r>
          </a:p>
          <a:p>
            <a:pPr lvl="1"/>
            <a:r>
              <a:rPr lang="en-US" sz="2000" dirty="0" smtClean="0"/>
              <a:t>To explore the potential implications of climate change for West Kootenay ecosystems with local forest managers and scientists</a:t>
            </a:r>
          </a:p>
          <a:p>
            <a:pPr lvl="1"/>
            <a:r>
              <a:rPr lang="en-US" sz="2000" dirty="0" smtClean="0"/>
              <a:t>To undertake an </a:t>
            </a:r>
            <a:r>
              <a:rPr lang="en-US" sz="2000" b="1" dirty="0" smtClean="0"/>
              <a:t>ecological</a:t>
            </a:r>
            <a:r>
              <a:rPr lang="en-US" sz="2000" dirty="0" smtClean="0"/>
              <a:t> vulnerability assessment for the West </a:t>
            </a:r>
            <a:r>
              <a:rPr lang="en-US" sz="2000" dirty="0" err="1" smtClean="0"/>
              <a:t>Kootenays</a:t>
            </a:r>
            <a:r>
              <a:rPr lang="en-US" sz="2000" dirty="0" smtClean="0"/>
              <a:t>, using a range of climate change scenarios</a:t>
            </a:r>
          </a:p>
          <a:p>
            <a:r>
              <a:rPr lang="en-US" sz="2800" b="1" dirty="0" smtClean="0"/>
              <a:t>Main Project Components</a:t>
            </a:r>
          </a:p>
          <a:p>
            <a:pPr lvl="1"/>
            <a:r>
              <a:rPr lang="en-US" sz="2000" dirty="0" smtClean="0"/>
              <a:t>Collating </a:t>
            </a:r>
            <a:r>
              <a:rPr lang="en-US" sz="2000" b="1" i="1" dirty="0" smtClean="0"/>
              <a:t>local</a:t>
            </a:r>
            <a:r>
              <a:rPr lang="en-US" sz="2000" dirty="0" smtClean="0"/>
              <a:t> climate change information</a:t>
            </a:r>
          </a:p>
          <a:p>
            <a:pPr lvl="1"/>
            <a:r>
              <a:rPr lang="en-US" sz="2000" dirty="0" smtClean="0"/>
              <a:t>Summarizing potential impacts</a:t>
            </a:r>
          </a:p>
          <a:p>
            <a:pPr lvl="1"/>
            <a:r>
              <a:rPr lang="en-US" sz="2000" dirty="0" smtClean="0"/>
              <a:t>Series of workshops with local forest managers and scientists</a:t>
            </a:r>
          </a:p>
          <a:p>
            <a:pPr lvl="1"/>
            <a:r>
              <a:rPr lang="en-US" sz="2000" dirty="0" smtClean="0"/>
              <a:t>Ecological vulnerability assessment incorporating resilience</a:t>
            </a:r>
          </a:p>
          <a:p>
            <a:pPr lvl="1"/>
            <a:r>
              <a:rPr lang="en-US" sz="2000" dirty="0" smtClean="0"/>
              <a:t>Identification of adaptation options and barriers</a:t>
            </a:r>
          </a:p>
          <a:p>
            <a:pPr lvl="1"/>
            <a:r>
              <a:rPr lang="en-US" sz="2000" dirty="0" smtClean="0"/>
              <a:t>Reporting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15138" y="6194425"/>
            <a:ext cx="2133600" cy="476250"/>
          </a:xfrm>
          <a:noFill/>
        </p:spPr>
        <p:txBody>
          <a:bodyPr/>
          <a:lstStyle/>
          <a:p>
            <a:fld id="{9387FC4D-A0E6-4F3C-854D-D07F28CADCDB}" type="slidenum">
              <a:rPr lang="en-CA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3</a:t>
            </a:fld>
            <a:endParaRPr lang="en-CA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Sky-clouds-lg.jpeg"/>
          <p:cNvPicPr>
            <a:picLocks noChangeAspect="1"/>
          </p:cNvPicPr>
          <p:nvPr/>
        </p:nvPicPr>
        <p:blipFill>
          <a:blip r:embed="rId2" cstate="print"/>
          <a:srcRect r="21445" b="21562"/>
          <a:stretch>
            <a:fillRect/>
          </a:stretch>
        </p:blipFill>
        <p:spPr bwMode="auto">
          <a:xfrm>
            <a:off x="0" y="0"/>
            <a:ext cx="9158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330200" y="592138"/>
            <a:ext cx="8545513" cy="4678362"/>
          </a:xfrm>
        </p:spPr>
        <p:txBody>
          <a:bodyPr/>
          <a:lstStyle/>
          <a:p>
            <a:r>
              <a:rPr lang="en-US" sz="2800" b="1" dirty="0" smtClean="0"/>
              <a:t>Resilience and vulnerability</a:t>
            </a:r>
          </a:p>
          <a:p>
            <a:pPr lvl="1"/>
            <a:r>
              <a:rPr lang="en-US" sz="2000" dirty="0" smtClean="0"/>
              <a:t>Somewhat interchangeable</a:t>
            </a:r>
          </a:p>
          <a:p>
            <a:pPr lvl="1"/>
            <a:r>
              <a:rPr lang="en-US" sz="2000" dirty="0" smtClean="0"/>
              <a:t>Strict versus loose definitions</a:t>
            </a:r>
          </a:p>
          <a:p>
            <a:r>
              <a:rPr lang="en-US" sz="2400" b="1" dirty="0" smtClean="0"/>
              <a:t>Vulnerability </a:t>
            </a:r>
            <a:r>
              <a:rPr lang="en-US" sz="2400" dirty="0" smtClean="0"/>
              <a:t>– </a:t>
            </a:r>
            <a:r>
              <a:rPr lang="en-US" sz="2000" dirty="0" smtClean="0"/>
              <a:t>exposure x sensitivity x adaptive capacity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b="1" dirty="0"/>
              <a:t>Resilience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rebounding’ from disturbance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to avoid changing regime; To </a:t>
            </a:r>
            <a:r>
              <a:rPr lang="en-US" sz="2000" dirty="0" smtClean="0"/>
              <a:t>re-organize </a:t>
            </a:r>
            <a:r>
              <a:rPr lang="en-US" sz="2000" dirty="0"/>
              <a:t>and continue after changing </a:t>
            </a:r>
            <a:r>
              <a:rPr lang="en-US" sz="2000" dirty="0" smtClean="0"/>
              <a:t>regime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Characterized by thresholds and non-linear responses</a:t>
            </a:r>
            <a:endParaRPr lang="en-US" sz="2000" dirty="0"/>
          </a:p>
          <a:p>
            <a:endParaRPr lang="en-US" sz="2400" dirty="0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15138" y="6194425"/>
            <a:ext cx="2133600" cy="476250"/>
          </a:xfrm>
          <a:noFill/>
        </p:spPr>
        <p:txBody>
          <a:bodyPr/>
          <a:lstStyle/>
          <a:p>
            <a:fld id="{9387FC4D-A0E6-4F3C-854D-D07F28CADCDB}" type="slidenum">
              <a:rPr lang="en-CA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4</a:t>
            </a:fld>
            <a:endParaRPr lang="en-CA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3" descr="http://www.resalliance.org/images/key_concepts/fig1b.jpg"/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596" y="4441197"/>
            <a:ext cx="1364932" cy="872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http://www.resalliance.org/images/key_concepts/fig1a.jpg"/>
          <p:cNvPicPr>
            <a:picLocks noChangeAspect="1" noChangeArrowheads="1"/>
          </p:cNvPicPr>
          <p:nvPr/>
        </p:nvPicPr>
        <p:blipFill>
          <a:blip r:embed="rId5" r:link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585" y="5314132"/>
            <a:ext cx="1433790" cy="912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2083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Sky-clouds-lg.jpeg"/>
          <p:cNvPicPr>
            <a:picLocks noChangeAspect="1"/>
          </p:cNvPicPr>
          <p:nvPr/>
        </p:nvPicPr>
        <p:blipFill>
          <a:blip r:embed="rId2" cstate="print"/>
          <a:srcRect r="21445" b="21562"/>
          <a:stretch>
            <a:fillRect/>
          </a:stretch>
        </p:blipFill>
        <p:spPr bwMode="auto">
          <a:xfrm>
            <a:off x="0" y="0"/>
            <a:ext cx="9158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330200" y="592138"/>
            <a:ext cx="8545513" cy="4678362"/>
          </a:xfrm>
        </p:spPr>
        <p:txBody>
          <a:bodyPr/>
          <a:lstStyle/>
          <a:p>
            <a:r>
              <a:rPr lang="en-US" sz="2800" b="1" dirty="0" smtClean="0"/>
              <a:t>Interpreting significance of projected future </a:t>
            </a:r>
            <a:r>
              <a:rPr lang="en-US" sz="2800" b="1" dirty="0" err="1" smtClean="0"/>
              <a:t>bioclimates</a:t>
            </a:r>
            <a:r>
              <a:rPr lang="en-US" sz="2800" b="1" dirty="0" smtClean="0"/>
              <a:t>  - </a:t>
            </a:r>
          </a:p>
          <a:p>
            <a:endParaRPr lang="en-US" sz="2000" dirty="0" smtClean="0"/>
          </a:p>
          <a:p>
            <a:r>
              <a:rPr lang="en-US" sz="2400" dirty="0" smtClean="0"/>
              <a:t>No </a:t>
            </a:r>
            <a:r>
              <a:rPr lang="en-US" sz="2400" dirty="0"/>
              <a:t>Regime </a:t>
            </a:r>
            <a:r>
              <a:rPr lang="en-US" sz="2400" dirty="0" smtClean="0"/>
              <a:t>Shift</a:t>
            </a:r>
            <a:endParaRPr lang="en-US" sz="2400" dirty="0"/>
          </a:p>
          <a:p>
            <a:r>
              <a:rPr lang="en-US" sz="2400" dirty="0"/>
              <a:t>Non-Catastrophic regime shift</a:t>
            </a:r>
          </a:p>
          <a:p>
            <a:pPr lvl="1"/>
            <a:r>
              <a:rPr lang="en-US" sz="1800" dirty="0"/>
              <a:t>Different natural disturbance regime</a:t>
            </a:r>
          </a:p>
          <a:p>
            <a:pPr lvl="1"/>
            <a:r>
              <a:rPr lang="en-US" sz="1800" dirty="0"/>
              <a:t>Different tree species</a:t>
            </a:r>
          </a:p>
          <a:p>
            <a:pPr lvl="1"/>
            <a:r>
              <a:rPr lang="en-US" sz="1800" dirty="0"/>
              <a:t>Similar </a:t>
            </a:r>
            <a:r>
              <a:rPr lang="en-US" sz="1800" dirty="0" smtClean="0"/>
              <a:t>pathway</a:t>
            </a:r>
            <a:endParaRPr lang="en-US" sz="1800" dirty="0"/>
          </a:p>
          <a:p>
            <a:r>
              <a:rPr lang="en-US" sz="2400" dirty="0"/>
              <a:t>Catastrophic regime shift</a:t>
            </a:r>
          </a:p>
          <a:p>
            <a:pPr lvl="1"/>
            <a:r>
              <a:rPr lang="en-US" sz="1800" dirty="0"/>
              <a:t>Different natural disturbance regime</a:t>
            </a:r>
          </a:p>
          <a:p>
            <a:pPr lvl="1"/>
            <a:r>
              <a:rPr lang="en-US" sz="1800" dirty="0"/>
              <a:t>Different species</a:t>
            </a:r>
          </a:p>
          <a:p>
            <a:pPr lvl="1"/>
            <a:r>
              <a:rPr lang="en-US" sz="1800" dirty="0"/>
              <a:t>Stalled pathway / invasive species, brush </a:t>
            </a:r>
            <a:r>
              <a:rPr lang="en-US" sz="1800" dirty="0" smtClean="0"/>
              <a:t>.. </a:t>
            </a:r>
            <a:r>
              <a:rPr lang="en-US" sz="1800" dirty="0"/>
              <a:t>Very slow or difficult to manage out of. </a:t>
            </a:r>
          </a:p>
          <a:p>
            <a:endParaRPr lang="en-US" sz="2800" b="1" dirty="0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15138" y="6194425"/>
            <a:ext cx="2133600" cy="476250"/>
          </a:xfrm>
          <a:noFill/>
        </p:spPr>
        <p:txBody>
          <a:bodyPr/>
          <a:lstStyle/>
          <a:p>
            <a:fld id="{9387FC4D-A0E6-4F3C-854D-D07F28CADCDB}" type="slidenum">
              <a:rPr lang="en-CA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5</a:t>
            </a:fld>
            <a:endParaRPr lang="en-CA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37678" y="1914297"/>
            <a:ext cx="1769192" cy="1132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8905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5900" y="300038"/>
            <a:ext cx="5421313" cy="927100"/>
          </a:xfrm>
        </p:spPr>
        <p:txBody>
          <a:bodyPr/>
          <a:lstStyle/>
          <a:p>
            <a:r>
              <a:rPr lang="en-US" sz="3600" smtClean="0"/>
              <a:t>Technical Workshops (2)</a:t>
            </a:r>
            <a:endParaRPr lang="en-US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42900" y="1231900"/>
            <a:ext cx="8229600" cy="1643063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sz="2000" smtClean="0"/>
              <a:t>Attendance: 6-12 technical experts </a:t>
            </a:r>
            <a:br>
              <a:rPr lang="en-US" sz="2000" smtClean="0"/>
            </a:br>
            <a:r>
              <a:rPr lang="en-US" sz="2000" smtClean="0"/>
              <a:t>in ecology, fire, forest health, </a:t>
            </a:r>
            <a:br>
              <a:rPr lang="en-US" sz="2000" smtClean="0"/>
            </a:br>
            <a:r>
              <a:rPr lang="en-US" sz="2000" smtClean="0"/>
              <a:t>geomorphology, silviculture, forest policy</a:t>
            </a:r>
            <a:endParaRPr lang="en-US" sz="2200" smtClean="0"/>
          </a:p>
        </p:txBody>
      </p:sp>
      <p:pic>
        <p:nvPicPr>
          <p:cNvPr id="24580" name="Picture 5" descr="C:\Documents and Settings\User\My Documents\My Pictures\Unsorted\2010_11-12\CC-WK-Tech-Wkshp1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7725" y="274638"/>
            <a:ext cx="2916238" cy="196532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4581" name="Rectangle 2"/>
          <p:cNvSpPr>
            <a:spLocks noChangeArrowheads="1"/>
          </p:cNvSpPr>
          <p:nvPr/>
        </p:nvSpPr>
        <p:spPr bwMode="auto">
          <a:xfrm>
            <a:off x="274638" y="2941638"/>
            <a:ext cx="5341937" cy="9017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>
                <a:solidFill>
                  <a:schemeClr val="tx2"/>
                </a:solidFill>
              </a:rPr>
              <a:t>Managers Workshops (3)</a:t>
            </a:r>
            <a:endParaRPr lang="en-US" sz="4400">
              <a:solidFill>
                <a:schemeClr val="tx2"/>
              </a:solidFill>
            </a:endParaRPr>
          </a:p>
        </p:txBody>
      </p:sp>
      <p:sp>
        <p:nvSpPr>
          <p:cNvPr id="24582" name="Rectangle 3"/>
          <p:cNvSpPr>
            <a:spLocks noChangeArrowheads="1"/>
          </p:cNvSpPr>
          <p:nvPr/>
        </p:nvSpPr>
        <p:spPr bwMode="auto">
          <a:xfrm>
            <a:off x="342900" y="3757613"/>
            <a:ext cx="8229600" cy="23510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120000"/>
              </a:lnSpc>
              <a:spcBef>
                <a:spcPct val="20000"/>
              </a:spcBef>
              <a:buSzPct val="65000"/>
              <a:buFont typeface="Wingdings" pitchFamily="2" charset="2"/>
              <a:buChar char="l"/>
            </a:pPr>
            <a:r>
              <a:rPr lang="en-US" sz="2000"/>
              <a:t>Attendance: 20-30 “forest managers” and </a:t>
            </a:r>
            <a:br>
              <a:rPr lang="en-US" sz="2000"/>
            </a:br>
            <a:r>
              <a:rPr lang="en-US" sz="2000"/>
              <a:t>“forest practitioners in silviculture, terrestrial</a:t>
            </a:r>
            <a:br>
              <a:rPr lang="en-US" sz="2000"/>
            </a:br>
            <a:r>
              <a:rPr lang="en-US" sz="2000"/>
              <a:t> and aquatic biology, forest health, field </a:t>
            </a:r>
            <a:br>
              <a:rPr lang="en-US" sz="2000"/>
            </a:br>
            <a:r>
              <a:rPr lang="en-US" sz="2000"/>
              <a:t>planning, geoscience, hydrology and forest policy</a:t>
            </a:r>
          </a:p>
          <a:p>
            <a:pPr marL="342900" indent="-342900" eaLnBrk="0" hangingPunct="0">
              <a:lnSpc>
                <a:spcPct val="120000"/>
              </a:lnSpc>
              <a:spcBef>
                <a:spcPct val="20000"/>
              </a:spcBef>
              <a:buSzPct val="65000"/>
              <a:buFont typeface="Wingdings" pitchFamily="2" charset="2"/>
              <a:buChar char="l"/>
            </a:pPr>
            <a:r>
              <a:rPr lang="en-US" sz="2000"/>
              <a:t>From government, industry, woodlots, community</a:t>
            </a:r>
            <a:br>
              <a:rPr lang="en-US" sz="2000"/>
            </a:br>
            <a:r>
              <a:rPr lang="en-US" sz="2000"/>
              <a:t>forests, consulting companies and Regional District planners</a:t>
            </a:r>
          </a:p>
        </p:txBody>
      </p:sp>
      <p:pic>
        <p:nvPicPr>
          <p:cNvPr id="24583" name="Picture 4" descr="C:\Documents and Settings\User\My Documents\My Pictures\Unsorted\2010_12-15\CC-WK_mgr-wkshp1_12-2010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6775" y="2486025"/>
            <a:ext cx="2895600" cy="21717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A24375-FD81-441B-9810-D6F584E6959E}" type="slidenum">
              <a:rPr lang="en-CA" smtClean="0"/>
              <a:pPr>
                <a:defRPr/>
              </a:pPr>
              <a:t>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208770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/>
          <p:cNvSpPr>
            <a:spLocks noChangeArrowheads="1"/>
          </p:cNvSpPr>
          <p:nvPr/>
        </p:nvSpPr>
        <p:spPr bwMode="auto">
          <a:xfrm>
            <a:off x="431800" y="1854200"/>
            <a:ext cx="1076325" cy="892175"/>
          </a:xfrm>
          <a:prstGeom prst="flowChartAlternateProcess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200"/>
              <a:t>+2.1 to +5.1oC temp increase</a:t>
            </a:r>
          </a:p>
        </p:txBody>
      </p:sp>
      <p:sp>
        <p:nvSpPr>
          <p:cNvPr id="25603" name="AutoShape 3"/>
          <p:cNvSpPr>
            <a:spLocks noChangeArrowheads="1"/>
          </p:cNvSpPr>
          <p:nvPr/>
        </p:nvSpPr>
        <p:spPr bwMode="auto">
          <a:xfrm>
            <a:off x="298450" y="4565650"/>
            <a:ext cx="1384300" cy="1474788"/>
          </a:xfrm>
          <a:prstGeom prst="flowChartAlternateProcess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200"/>
              <a:t>More frequent</a:t>
            </a:r>
          </a:p>
          <a:p>
            <a:pPr algn="ctr" eaLnBrk="0" hangingPunct="0"/>
            <a:r>
              <a:rPr lang="en-US" sz="1200"/>
              <a:t>extreme</a:t>
            </a:r>
          </a:p>
          <a:p>
            <a:pPr algn="ctr" eaLnBrk="0" hangingPunct="0"/>
            <a:r>
              <a:rPr lang="en-US" sz="1200"/>
              <a:t>events</a:t>
            </a:r>
          </a:p>
          <a:p>
            <a:pPr algn="ctr" eaLnBrk="0" hangingPunct="0">
              <a:buFontTx/>
              <a:buChar char="-"/>
            </a:pPr>
            <a:r>
              <a:rPr lang="en-US" sz="1200"/>
              <a:t>Heat waves</a:t>
            </a:r>
          </a:p>
          <a:p>
            <a:pPr algn="ctr" eaLnBrk="0" hangingPunct="0">
              <a:buFontTx/>
              <a:buChar char="-"/>
            </a:pPr>
            <a:r>
              <a:rPr lang="en-US" sz="1200"/>
              <a:t>Intense rain</a:t>
            </a:r>
          </a:p>
          <a:p>
            <a:pPr algn="ctr" eaLnBrk="0" hangingPunct="0">
              <a:buFontTx/>
              <a:buChar char="-"/>
            </a:pPr>
            <a:r>
              <a:rPr lang="en-US" sz="1200"/>
              <a:t>High winds</a:t>
            </a:r>
          </a:p>
          <a:p>
            <a:pPr algn="ctr" eaLnBrk="0" hangingPunct="0">
              <a:buFontTx/>
              <a:buChar char="-"/>
            </a:pPr>
            <a:r>
              <a:rPr lang="en-US" sz="1200"/>
              <a:t>More lightening</a:t>
            </a:r>
          </a:p>
        </p:txBody>
      </p:sp>
      <p:sp>
        <p:nvSpPr>
          <p:cNvPr id="25604" name="AutoShape 4"/>
          <p:cNvSpPr>
            <a:spLocks noChangeArrowheads="1"/>
          </p:cNvSpPr>
          <p:nvPr/>
        </p:nvSpPr>
        <p:spPr bwMode="auto">
          <a:xfrm>
            <a:off x="2133600" y="5334000"/>
            <a:ext cx="1219200" cy="466725"/>
          </a:xfrm>
          <a:prstGeom prst="flowChartProcess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200"/>
              <a:t>Increased </a:t>
            </a:r>
          </a:p>
          <a:p>
            <a:pPr algn="ctr" eaLnBrk="0" hangingPunct="0"/>
            <a:r>
              <a:rPr lang="en-US" sz="1200"/>
              <a:t>windthrow</a:t>
            </a:r>
          </a:p>
        </p:txBody>
      </p:sp>
      <p:sp>
        <p:nvSpPr>
          <p:cNvPr id="25605" name="AutoShape 5"/>
          <p:cNvSpPr>
            <a:spLocks noChangeArrowheads="1"/>
          </p:cNvSpPr>
          <p:nvPr/>
        </p:nvSpPr>
        <p:spPr bwMode="auto">
          <a:xfrm>
            <a:off x="2286000" y="2095500"/>
            <a:ext cx="1295400" cy="466725"/>
          </a:xfrm>
          <a:prstGeom prst="flowChartProcess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200"/>
              <a:t>Changes in pest spp. distribution</a:t>
            </a:r>
          </a:p>
        </p:txBody>
      </p:sp>
      <p:cxnSp>
        <p:nvCxnSpPr>
          <p:cNvPr id="25606" name="AutoShape 6"/>
          <p:cNvCxnSpPr>
            <a:cxnSpLocks noChangeShapeType="1"/>
            <a:stCxn id="25602" idx="3"/>
            <a:endCxn id="25605" idx="1"/>
          </p:cNvCxnSpPr>
          <p:nvPr/>
        </p:nvCxnSpPr>
        <p:spPr bwMode="auto">
          <a:xfrm>
            <a:off x="1508125" y="2300288"/>
            <a:ext cx="777875" cy="285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07" name="AutoShape 7"/>
          <p:cNvCxnSpPr>
            <a:cxnSpLocks noChangeShapeType="1"/>
            <a:stCxn id="25603" idx="3"/>
            <a:endCxn id="25604" idx="1"/>
          </p:cNvCxnSpPr>
          <p:nvPr/>
        </p:nvCxnSpPr>
        <p:spPr bwMode="auto">
          <a:xfrm>
            <a:off x="1682750" y="5303838"/>
            <a:ext cx="450850" cy="2635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5608" name="AutoShape 8"/>
          <p:cNvSpPr>
            <a:spLocks noChangeArrowheads="1"/>
          </p:cNvSpPr>
          <p:nvPr/>
        </p:nvSpPr>
        <p:spPr bwMode="auto">
          <a:xfrm>
            <a:off x="306388" y="696913"/>
            <a:ext cx="1292225" cy="790575"/>
          </a:xfrm>
          <a:prstGeom prst="flowChartAlternateProcess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400" b="1"/>
              <a:t>CLIMATE </a:t>
            </a:r>
          </a:p>
          <a:p>
            <a:pPr algn="ctr" eaLnBrk="0" hangingPunct="0"/>
            <a:r>
              <a:rPr lang="en-US" sz="1400" b="1"/>
              <a:t>CHANGES</a:t>
            </a:r>
          </a:p>
          <a:p>
            <a:pPr algn="ctr" eaLnBrk="0" hangingPunct="0"/>
            <a:r>
              <a:rPr lang="en-US" sz="1400" b="1"/>
              <a:t>2050s</a:t>
            </a:r>
          </a:p>
        </p:txBody>
      </p:sp>
      <p:sp>
        <p:nvSpPr>
          <p:cNvPr id="25609" name="AutoShape 9"/>
          <p:cNvSpPr>
            <a:spLocks noChangeArrowheads="1"/>
          </p:cNvSpPr>
          <p:nvPr/>
        </p:nvSpPr>
        <p:spPr bwMode="auto">
          <a:xfrm>
            <a:off x="2819400" y="914400"/>
            <a:ext cx="2362200" cy="381000"/>
          </a:xfrm>
          <a:prstGeom prst="flowChartProcess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b="1"/>
              <a:t>ECOSYSTEM RESPONSES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533400" y="228600"/>
            <a:ext cx="82296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600" b="1"/>
              <a:t>West Kootenay Forest Managers</a:t>
            </a:r>
            <a:r>
              <a:rPr lang="en-US" sz="1000"/>
              <a:t> </a:t>
            </a:r>
            <a:r>
              <a:rPr lang="en-US" sz="1600" b="1"/>
              <a:t>Climate Change Impacts – South Sub-Region 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sz="1600" b="1"/>
              <a:t>SUMMER </a:t>
            </a:r>
            <a:r>
              <a:rPr lang="en-US" sz="1400"/>
              <a:t>(June – Aug.)</a:t>
            </a:r>
          </a:p>
        </p:txBody>
      </p:sp>
      <p:sp>
        <p:nvSpPr>
          <p:cNvPr id="25611" name="AutoShape 11"/>
          <p:cNvSpPr>
            <a:spLocks noChangeArrowheads="1"/>
          </p:cNvSpPr>
          <p:nvPr/>
        </p:nvSpPr>
        <p:spPr bwMode="auto">
          <a:xfrm>
            <a:off x="6553200" y="609600"/>
            <a:ext cx="1371600" cy="685800"/>
          </a:xfrm>
          <a:prstGeom prst="flowChartProcess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b="1"/>
              <a:t>FOREST </a:t>
            </a:r>
          </a:p>
          <a:p>
            <a:pPr algn="ctr" eaLnBrk="0" hangingPunct="0"/>
            <a:r>
              <a:rPr lang="en-US" sz="1400" b="1"/>
              <a:t>MANAGEMENT</a:t>
            </a:r>
          </a:p>
          <a:p>
            <a:pPr algn="ctr" eaLnBrk="0" hangingPunct="0"/>
            <a:r>
              <a:rPr lang="en-US" sz="1400" b="1"/>
              <a:t>IMPACTS</a:t>
            </a:r>
          </a:p>
        </p:txBody>
      </p:sp>
      <p:sp>
        <p:nvSpPr>
          <p:cNvPr id="25612" name="AutoShape 12"/>
          <p:cNvSpPr>
            <a:spLocks noChangeArrowheads="1"/>
          </p:cNvSpPr>
          <p:nvPr/>
        </p:nvSpPr>
        <p:spPr bwMode="auto">
          <a:xfrm>
            <a:off x="381000" y="3560763"/>
            <a:ext cx="1219200" cy="498475"/>
          </a:xfrm>
          <a:prstGeom prst="flowChartAlternateProcess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200"/>
              <a:t>-7 to -23% </a:t>
            </a:r>
          </a:p>
          <a:p>
            <a:pPr algn="ctr" eaLnBrk="0" hangingPunct="0"/>
            <a:r>
              <a:rPr lang="en-US" sz="1200"/>
              <a:t>Less rain</a:t>
            </a:r>
          </a:p>
        </p:txBody>
      </p:sp>
      <p:sp>
        <p:nvSpPr>
          <p:cNvPr id="25613" name="AutoShape 13"/>
          <p:cNvSpPr>
            <a:spLocks noChangeArrowheads="1"/>
          </p:cNvSpPr>
          <p:nvPr/>
        </p:nvSpPr>
        <p:spPr bwMode="auto">
          <a:xfrm>
            <a:off x="2133600" y="2819400"/>
            <a:ext cx="1600200" cy="831850"/>
          </a:xfrm>
          <a:prstGeom prst="flowChartProcess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200"/>
              <a:t>Reduced siol moisture &amp; increased drought stress</a:t>
            </a:r>
          </a:p>
        </p:txBody>
      </p:sp>
      <p:sp>
        <p:nvSpPr>
          <p:cNvPr id="25614" name="AutoShape 14"/>
          <p:cNvSpPr>
            <a:spLocks noChangeArrowheads="1"/>
          </p:cNvSpPr>
          <p:nvPr/>
        </p:nvSpPr>
        <p:spPr bwMode="auto">
          <a:xfrm>
            <a:off x="7696200" y="609600"/>
            <a:ext cx="1066800" cy="1295400"/>
          </a:xfrm>
          <a:prstGeom prst="flowChartPreparation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5615" name="AutoShape 15"/>
          <p:cNvSpPr>
            <a:spLocks noChangeArrowheads="1"/>
          </p:cNvSpPr>
          <p:nvPr/>
        </p:nvSpPr>
        <p:spPr bwMode="auto">
          <a:xfrm>
            <a:off x="2209800" y="1371600"/>
            <a:ext cx="1447800" cy="466725"/>
          </a:xfrm>
          <a:prstGeom prst="flowChartProcess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200"/>
              <a:t>Longer growing season </a:t>
            </a:r>
          </a:p>
        </p:txBody>
      </p:sp>
      <p:cxnSp>
        <p:nvCxnSpPr>
          <p:cNvPr id="25616" name="AutoShape 16"/>
          <p:cNvCxnSpPr>
            <a:cxnSpLocks noChangeShapeType="1"/>
            <a:stCxn id="25602" idx="3"/>
            <a:endCxn id="25615" idx="1"/>
          </p:cNvCxnSpPr>
          <p:nvPr/>
        </p:nvCxnSpPr>
        <p:spPr bwMode="auto">
          <a:xfrm flipV="1">
            <a:off x="1508125" y="1604963"/>
            <a:ext cx="701675" cy="695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5617" name="AutoShape 17"/>
          <p:cNvSpPr>
            <a:spLocks noChangeArrowheads="1"/>
          </p:cNvSpPr>
          <p:nvPr/>
        </p:nvSpPr>
        <p:spPr bwMode="auto">
          <a:xfrm>
            <a:off x="3733800" y="4572000"/>
            <a:ext cx="1905000" cy="466725"/>
          </a:xfrm>
          <a:prstGeom prst="flowChartProcess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200"/>
              <a:t>Increased wildfire incidence and intensity</a:t>
            </a:r>
          </a:p>
        </p:txBody>
      </p:sp>
      <p:cxnSp>
        <p:nvCxnSpPr>
          <p:cNvPr id="25618" name="AutoShape 18"/>
          <p:cNvCxnSpPr>
            <a:cxnSpLocks noChangeShapeType="1"/>
            <a:stCxn id="25605" idx="3"/>
            <a:endCxn id="25621" idx="1"/>
          </p:cNvCxnSpPr>
          <p:nvPr/>
        </p:nvCxnSpPr>
        <p:spPr bwMode="auto">
          <a:xfrm flipV="1">
            <a:off x="3581400" y="1863725"/>
            <a:ext cx="381000" cy="4651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19" name="AutoShape 19"/>
          <p:cNvCxnSpPr>
            <a:cxnSpLocks noChangeShapeType="1"/>
            <a:endCxn id="25621" idx="1"/>
          </p:cNvCxnSpPr>
          <p:nvPr/>
        </p:nvCxnSpPr>
        <p:spPr bwMode="auto">
          <a:xfrm flipH="1" flipV="1">
            <a:off x="3962400" y="1863725"/>
            <a:ext cx="53340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5620" name="AutoShape 20"/>
          <p:cNvSpPr>
            <a:spLocks noChangeArrowheads="1"/>
          </p:cNvSpPr>
          <p:nvPr/>
        </p:nvSpPr>
        <p:spPr bwMode="auto">
          <a:xfrm>
            <a:off x="7566025" y="1908175"/>
            <a:ext cx="1447800" cy="460375"/>
          </a:xfrm>
          <a:prstGeom prst="flowChartProcess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200"/>
              <a:t>Reduced  </a:t>
            </a:r>
            <a:br>
              <a:rPr lang="en-US" sz="1200"/>
            </a:br>
            <a:r>
              <a:rPr lang="en-US" sz="1200"/>
              <a:t>Harvest Landbase</a:t>
            </a:r>
          </a:p>
        </p:txBody>
      </p:sp>
      <p:sp>
        <p:nvSpPr>
          <p:cNvPr id="25621" name="AutoShape 21"/>
          <p:cNvSpPr>
            <a:spLocks noChangeArrowheads="1"/>
          </p:cNvSpPr>
          <p:nvPr/>
        </p:nvSpPr>
        <p:spPr bwMode="auto">
          <a:xfrm>
            <a:off x="3962400" y="1447800"/>
            <a:ext cx="1600200" cy="831850"/>
          </a:xfrm>
          <a:prstGeom prst="flowChartProcess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200"/>
              <a:t>Shifts in competitive advantage, productivity and distribution of plants </a:t>
            </a:r>
          </a:p>
        </p:txBody>
      </p:sp>
      <p:cxnSp>
        <p:nvCxnSpPr>
          <p:cNvPr id="25622" name="AutoShape 22"/>
          <p:cNvCxnSpPr>
            <a:cxnSpLocks noChangeShapeType="1"/>
            <a:stCxn id="25621" idx="3"/>
            <a:endCxn id="25651" idx="1"/>
          </p:cNvCxnSpPr>
          <p:nvPr/>
        </p:nvCxnSpPr>
        <p:spPr bwMode="auto">
          <a:xfrm flipV="1">
            <a:off x="5562600" y="1681163"/>
            <a:ext cx="228600" cy="1825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5623" name="AutoShape 23"/>
          <p:cNvSpPr>
            <a:spLocks noChangeArrowheads="1"/>
          </p:cNvSpPr>
          <p:nvPr/>
        </p:nvSpPr>
        <p:spPr bwMode="auto">
          <a:xfrm>
            <a:off x="2133600" y="3810000"/>
            <a:ext cx="1524000" cy="649288"/>
          </a:xfrm>
          <a:prstGeom prst="flowChartProcess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200"/>
              <a:t>Very low summer flows for longer periods</a:t>
            </a:r>
          </a:p>
        </p:txBody>
      </p:sp>
      <p:cxnSp>
        <p:nvCxnSpPr>
          <p:cNvPr id="25624" name="AutoShape 24"/>
          <p:cNvCxnSpPr>
            <a:cxnSpLocks noChangeShapeType="1"/>
            <a:stCxn id="25612" idx="3"/>
            <a:endCxn id="25623" idx="1"/>
          </p:cNvCxnSpPr>
          <p:nvPr/>
        </p:nvCxnSpPr>
        <p:spPr bwMode="auto">
          <a:xfrm>
            <a:off x="1600200" y="3810000"/>
            <a:ext cx="533400" cy="3254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25" name="AutoShape 25"/>
          <p:cNvCxnSpPr>
            <a:cxnSpLocks noChangeShapeType="1"/>
            <a:stCxn id="25612" idx="3"/>
            <a:endCxn id="25613" idx="1"/>
          </p:cNvCxnSpPr>
          <p:nvPr/>
        </p:nvCxnSpPr>
        <p:spPr bwMode="auto">
          <a:xfrm flipV="1">
            <a:off x="1600200" y="3235325"/>
            <a:ext cx="533400" cy="5746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26" name="AutoShape 26"/>
          <p:cNvCxnSpPr>
            <a:cxnSpLocks noChangeShapeType="1"/>
            <a:stCxn id="25613" idx="3"/>
            <a:endCxn id="25621" idx="1"/>
          </p:cNvCxnSpPr>
          <p:nvPr/>
        </p:nvCxnSpPr>
        <p:spPr bwMode="auto">
          <a:xfrm flipV="1">
            <a:off x="3733800" y="1863725"/>
            <a:ext cx="228600" cy="1371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27" name="AutoShape 27"/>
          <p:cNvCxnSpPr>
            <a:cxnSpLocks noChangeShapeType="1"/>
            <a:stCxn id="25613" idx="0"/>
            <a:endCxn id="25605" idx="2"/>
          </p:cNvCxnSpPr>
          <p:nvPr/>
        </p:nvCxnSpPr>
        <p:spPr bwMode="auto">
          <a:xfrm flipV="1">
            <a:off x="2933700" y="2562225"/>
            <a:ext cx="0" cy="257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28" name="AutoShape 28"/>
          <p:cNvCxnSpPr>
            <a:cxnSpLocks noChangeShapeType="1"/>
            <a:stCxn id="25615" idx="3"/>
            <a:endCxn id="25621" idx="1"/>
          </p:cNvCxnSpPr>
          <p:nvPr/>
        </p:nvCxnSpPr>
        <p:spPr bwMode="auto">
          <a:xfrm>
            <a:off x="3657600" y="1604963"/>
            <a:ext cx="304800" cy="2587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29" name="AutoShape 29"/>
          <p:cNvCxnSpPr>
            <a:cxnSpLocks noChangeShapeType="1"/>
            <a:stCxn id="25615" idx="2"/>
            <a:endCxn id="25605" idx="0"/>
          </p:cNvCxnSpPr>
          <p:nvPr/>
        </p:nvCxnSpPr>
        <p:spPr bwMode="auto">
          <a:xfrm>
            <a:off x="2933700" y="1838325"/>
            <a:ext cx="0" cy="257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5630" name="AutoShape 30"/>
          <p:cNvSpPr>
            <a:spLocks noChangeArrowheads="1"/>
          </p:cNvSpPr>
          <p:nvPr/>
        </p:nvSpPr>
        <p:spPr bwMode="auto">
          <a:xfrm>
            <a:off x="3962400" y="3429000"/>
            <a:ext cx="1447800" cy="466725"/>
          </a:xfrm>
          <a:prstGeom prst="flowChartProcess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200"/>
              <a:t>Increased tree mortality</a:t>
            </a:r>
          </a:p>
        </p:txBody>
      </p:sp>
      <p:cxnSp>
        <p:nvCxnSpPr>
          <p:cNvPr id="25631" name="AutoShape 31"/>
          <p:cNvCxnSpPr>
            <a:cxnSpLocks noChangeShapeType="1"/>
            <a:stCxn id="25605" idx="3"/>
            <a:endCxn id="25630" idx="1"/>
          </p:cNvCxnSpPr>
          <p:nvPr/>
        </p:nvCxnSpPr>
        <p:spPr bwMode="auto">
          <a:xfrm>
            <a:off x="3581400" y="2328863"/>
            <a:ext cx="381000" cy="1333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32" name="AutoShape 32"/>
          <p:cNvCxnSpPr>
            <a:cxnSpLocks noChangeShapeType="1"/>
            <a:stCxn id="25613" idx="3"/>
            <a:endCxn id="25630" idx="1"/>
          </p:cNvCxnSpPr>
          <p:nvPr/>
        </p:nvCxnSpPr>
        <p:spPr bwMode="auto">
          <a:xfrm>
            <a:off x="3733800" y="3235325"/>
            <a:ext cx="228600" cy="4270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5633" name="AutoShape 33"/>
          <p:cNvSpPr>
            <a:spLocks noChangeArrowheads="1"/>
          </p:cNvSpPr>
          <p:nvPr/>
        </p:nvSpPr>
        <p:spPr bwMode="auto">
          <a:xfrm>
            <a:off x="5867400" y="3429000"/>
            <a:ext cx="1524000" cy="466725"/>
          </a:xfrm>
          <a:prstGeom prst="flowChartProcess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200"/>
              <a:t>Reduced regen success </a:t>
            </a:r>
          </a:p>
        </p:txBody>
      </p:sp>
      <p:sp>
        <p:nvSpPr>
          <p:cNvPr id="25634" name="AutoShape 34"/>
          <p:cNvSpPr>
            <a:spLocks noChangeArrowheads="1"/>
          </p:cNvSpPr>
          <p:nvPr/>
        </p:nvSpPr>
        <p:spPr bwMode="auto">
          <a:xfrm>
            <a:off x="7696200" y="3200400"/>
            <a:ext cx="1219200" cy="457200"/>
          </a:xfrm>
          <a:prstGeom prst="flowChartProcess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200"/>
              <a:t>Higher costs</a:t>
            </a:r>
          </a:p>
        </p:txBody>
      </p:sp>
      <p:sp>
        <p:nvSpPr>
          <p:cNvPr id="25635" name="AutoShape 35"/>
          <p:cNvSpPr>
            <a:spLocks noChangeArrowheads="1"/>
          </p:cNvSpPr>
          <p:nvPr/>
        </p:nvSpPr>
        <p:spPr bwMode="auto">
          <a:xfrm>
            <a:off x="7696200" y="2362200"/>
            <a:ext cx="1219200" cy="381000"/>
          </a:xfrm>
          <a:prstGeom prst="flowChartProcess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200"/>
              <a:t>More salvage</a:t>
            </a:r>
          </a:p>
        </p:txBody>
      </p:sp>
      <p:cxnSp>
        <p:nvCxnSpPr>
          <p:cNvPr id="25636" name="AutoShape 36"/>
          <p:cNvCxnSpPr>
            <a:cxnSpLocks noChangeShapeType="1"/>
            <a:stCxn id="25630" idx="3"/>
            <a:endCxn id="25633" idx="1"/>
          </p:cNvCxnSpPr>
          <p:nvPr/>
        </p:nvCxnSpPr>
        <p:spPr bwMode="auto">
          <a:xfrm>
            <a:off x="5410200" y="3662363"/>
            <a:ext cx="4572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5637" name="AutoShape 37"/>
          <p:cNvSpPr>
            <a:spLocks noChangeArrowheads="1"/>
          </p:cNvSpPr>
          <p:nvPr/>
        </p:nvSpPr>
        <p:spPr bwMode="auto">
          <a:xfrm>
            <a:off x="6096000" y="4038600"/>
            <a:ext cx="1905000" cy="649288"/>
          </a:xfrm>
          <a:prstGeom prst="flowChartProcess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200"/>
              <a:t>Change management to increase  water availability</a:t>
            </a:r>
          </a:p>
        </p:txBody>
      </p:sp>
      <p:sp>
        <p:nvSpPr>
          <p:cNvPr id="25638" name="AutoShape 38"/>
          <p:cNvSpPr>
            <a:spLocks noChangeArrowheads="1"/>
          </p:cNvSpPr>
          <p:nvPr/>
        </p:nvSpPr>
        <p:spPr bwMode="auto">
          <a:xfrm>
            <a:off x="4114800" y="2514600"/>
            <a:ext cx="1981200" cy="649288"/>
          </a:xfrm>
          <a:prstGeom prst="flowChartProcess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200"/>
              <a:t>Increased diversity of succesional stages, opening size and habitats</a:t>
            </a:r>
          </a:p>
        </p:txBody>
      </p:sp>
      <p:cxnSp>
        <p:nvCxnSpPr>
          <p:cNvPr id="25639" name="AutoShape 39"/>
          <p:cNvCxnSpPr>
            <a:cxnSpLocks noChangeShapeType="1"/>
            <a:stCxn id="25630" idx="0"/>
            <a:endCxn id="25638" idx="2"/>
          </p:cNvCxnSpPr>
          <p:nvPr/>
        </p:nvCxnSpPr>
        <p:spPr bwMode="auto">
          <a:xfrm flipV="1">
            <a:off x="4686300" y="3163888"/>
            <a:ext cx="419100" cy="26511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40" name="AutoShape 40"/>
          <p:cNvCxnSpPr>
            <a:cxnSpLocks noChangeShapeType="1"/>
            <a:stCxn id="25621" idx="2"/>
            <a:endCxn id="25638" idx="0"/>
          </p:cNvCxnSpPr>
          <p:nvPr/>
        </p:nvCxnSpPr>
        <p:spPr bwMode="auto">
          <a:xfrm>
            <a:off x="4762500" y="2279650"/>
            <a:ext cx="342900" cy="234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41" name="AutoShape 41"/>
          <p:cNvCxnSpPr>
            <a:cxnSpLocks noChangeShapeType="1"/>
            <a:stCxn id="25623" idx="3"/>
            <a:endCxn id="25637" idx="1"/>
          </p:cNvCxnSpPr>
          <p:nvPr/>
        </p:nvCxnSpPr>
        <p:spPr bwMode="auto">
          <a:xfrm>
            <a:off x="3657600" y="4135438"/>
            <a:ext cx="2438400" cy="228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42" name="AutoShape 42"/>
          <p:cNvCxnSpPr>
            <a:cxnSpLocks noChangeShapeType="1"/>
            <a:stCxn id="25612" idx="2"/>
            <a:endCxn id="25617" idx="1"/>
          </p:cNvCxnSpPr>
          <p:nvPr/>
        </p:nvCxnSpPr>
        <p:spPr bwMode="auto">
          <a:xfrm>
            <a:off x="990600" y="4059238"/>
            <a:ext cx="2743200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43" name="AutoShape 43"/>
          <p:cNvCxnSpPr>
            <a:cxnSpLocks noChangeShapeType="1"/>
            <a:stCxn id="25603" idx="3"/>
            <a:endCxn id="25617" idx="1"/>
          </p:cNvCxnSpPr>
          <p:nvPr/>
        </p:nvCxnSpPr>
        <p:spPr bwMode="auto">
          <a:xfrm flipV="1">
            <a:off x="1682750" y="4805363"/>
            <a:ext cx="2051050" cy="498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44" name="AutoShape 44"/>
          <p:cNvCxnSpPr>
            <a:cxnSpLocks noChangeShapeType="1"/>
            <a:stCxn id="25630" idx="2"/>
            <a:endCxn id="25617" idx="0"/>
          </p:cNvCxnSpPr>
          <p:nvPr/>
        </p:nvCxnSpPr>
        <p:spPr bwMode="auto">
          <a:xfrm>
            <a:off x="4686300" y="3895725"/>
            <a:ext cx="0" cy="676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45" name="AutoShape 45"/>
          <p:cNvCxnSpPr>
            <a:cxnSpLocks noChangeShapeType="1"/>
            <a:endCxn id="25617" idx="1"/>
          </p:cNvCxnSpPr>
          <p:nvPr/>
        </p:nvCxnSpPr>
        <p:spPr bwMode="auto">
          <a:xfrm flipV="1">
            <a:off x="3352800" y="4805363"/>
            <a:ext cx="381000" cy="752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5646" name="AutoShape 46"/>
          <p:cNvSpPr>
            <a:spLocks noChangeArrowheads="1"/>
          </p:cNvSpPr>
          <p:nvPr/>
        </p:nvSpPr>
        <p:spPr bwMode="auto">
          <a:xfrm>
            <a:off x="3733800" y="5086350"/>
            <a:ext cx="1905000" cy="466725"/>
          </a:xfrm>
          <a:prstGeom prst="flowChartProcess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200"/>
              <a:t>Decreased soil stability after fires</a:t>
            </a:r>
          </a:p>
        </p:txBody>
      </p:sp>
      <p:sp>
        <p:nvSpPr>
          <p:cNvPr id="25647" name="AutoShape 47"/>
          <p:cNvSpPr>
            <a:spLocks noChangeArrowheads="1"/>
          </p:cNvSpPr>
          <p:nvPr/>
        </p:nvSpPr>
        <p:spPr bwMode="auto">
          <a:xfrm>
            <a:off x="3733800" y="5867400"/>
            <a:ext cx="1905000" cy="466725"/>
          </a:xfrm>
          <a:prstGeom prst="flowChartProcess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200"/>
              <a:t>Increased erosion &amp; landslide potential</a:t>
            </a:r>
          </a:p>
        </p:txBody>
      </p:sp>
      <p:cxnSp>
        <p:nvCxnSpPr>
          <p:cNvPr id="25648" name="AutoShape 48"/>
          <p:cNvCxnSpPr>
            <a:cxnSpLocks noChangeShapeType="1"/>
            <a:stCxn id="25604" idx="2"/>
            <a:endCxn id="25604" idx="2"/>
          </p:cNvCxnSpPr>
          <p:nvPr/>
        </p:nvCxnSpPr>
        <p:spPr bwMode="auto">
          <a:xfrm>
            <a:off x="2743200" y="5800725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49" name="AutoShape 49"/>
          <p:cNvCxnSpPr>
            <a:cxnSpLocks noChangeShapeType="1"/>
            <a:stCxn id="25604" idx="2"/>
            <a:endCxn id="25647" idx="1"/>
          </p:cNvCxnSpPr>
          <p:nvPr/>
        </p:nvCxnSpPr>
        <p:spPr bwMode="auto">
          <a:xfrm>
            <a:off x="2743200" y="5800725"/>
            <a:ext cx="990600" cy="3000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50" name="AutoShape 50"/>
          <p:cNvCxnSpPr>
            <a:cxnSpLocks noChangeShapeType="1"/>
            <a:stCxn id="25646" idx="2"/>
            <a:endCxn id="25647" idx="0"/>
          </p:cNvCxnSpPr>
          <p:nvPr/>
        </p:nvCxnSpPr>
        <p:spPr bwMode="auto">
          <a:xfrm>
            <a:off x="4686300" y="5553075"/>
            <a:ext cx="0" cy="314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5651" name="AutoShape 51"/>
          <p:cNvSpPr>
            <a:spLocks noChangeArrowheads="1"/>
          </p:cNvSpPr>
          <p:nvPr/>
        </p:nvSpPr>
        <p:spPr bwMode="auto">
          <a:xfrm>
            <a:off x="5791200" y="1447800"/>
            <a:ext cx="1371600" cy="466725"/>
          </a:xfrm>
          <a:prstGeom prst="flowChartProcess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200"/>
              <a:t>More grasslands and brushfields</a:t>
            </a:r>
          </a:p>
        </p:txBody>
      </p:sp>
      <p:cxnSp>
        <p:nvCxnSpPr>
          <p:cNvPr id="25652" name="AutoShape 52"/>
          <p:cNvCxnSpPr>
            <a:cxnSpLocks noChangeShapeType="1"/>
            <a:stCxn id="25651" idx="3"/>
            <a:endCxn id="25620" idx="1"/>
          </p:cNvCxnSpPr>
          <p:nvPr/>
        </p:nvCxnSpPr>
        <p:spPr bwMode="auto">
          <a:xfrm>
            <a:off x="7162800" y="1681163"/>
            <a:ext cx="403225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5653" name="AutoShape 53"/>
          <p:cNvSpPr>
            <a:spLocks noChangeArrowheads="1"/>
          </p:cNvSpPr>
          <p:nvPr/>
        </p:nvSpPr>
        <p:spPr bwMode="auto">
          <a:xfrm>
            <a:off x="7696200" y="2743200"/>
            <a:ext cx="1219200" cy="466725"/>
          </a:xfrm>
          <a:prstGeom prst="flowChartProcess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200"/>
              <a:t>Reduced log quality/value </a:t>
            </a:r>
          </a:p>
        </p:txBody>
      </p:sp>
      <p:sp>
        <p:nvSpPr>
          <p:cNvPr id="25654" name="AutoShape 54"/>
          <p:cNvSpPr>
            <a:spLocks noChangeArrowheads="1"/>
          </p:cNvSpPr>
          <p:nvPr/>
        </p:nvSpPr>
        <p:spPr bwMode="auto">
          <a:xfrm>
            <a:off x="7696200" y="1219200"/>
            <a:ext cx="1219200" cy="649288"/>
          </a:xfrm>
          <a:prstGeom prst="flowChartProcess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200"/>
              <a:t>Value of long term planning ??</a:t>
            </a:r>
          </a:p>
        </p:txBody>
      </p:sp>
      <p:cxnSp>
        <p:nvCxnSpPr>
          <p:cNvPr id="25655" name="AutoShape 55"/>
          <p:cNvCxnSpPr>
            <a:cxnSpLocks noChangeShapeType="1"/>
            <a:stCxn id="25633" idx="3"/>
            <a:endCxn id="25634" idx="1"/>
          </p:cNvCxnSpPr>
          <p:nvPr/>
        </p:nvCxnSpPr>
        <p:spPr bwMode="auto">
          <a:xfrm flipV="1">
            <a:off x="7391400" y="3429000"/>
            <a:ext cx="304800" cy="2333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56" name="AutoShape 56"/>
          <p:cNvCxnSpPr>
            <a:cxnSpLocks noChangeShapeType="1"/>
            <a:stCxn id="25637" idx="3"/>
            <a:endCxn id="25634" idx="2"/>
          </p:cNvCxnSpPr>
          <p:nvPr/>
        </p:nvCxnSpPr>
        <p:spPr bwMode="auto">
          <a:xfrm flipV="1">
            <a:off x="8001000" y="3657600"/>
            <a:ext cx="304800" cy="7064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57" name="AutoShape 57"/>
          <p:cNvCxnSpPr>
            <a:cxnSpLocks noChangeShapeType="1"/>
            <a:stCxn id="25630" idx="3"/>
          </p:cNvCxnSpPr>
          <p:nvPr/>
        </p:nvCxnSpPr>
        <p:spPr bwMode="auto">
          <a:xfrm flipV="1">
            <a:off x="5410200" y="2819400"/>
            <a:ext cx="2133600" cy="8429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5658" name="AutoShape 58"/>
          <p:cNvSpPr>
            <a:spLocks/>
          </p:cNvSpPr>
          <p:nvPr/>
        </p:nvSpPr>
        <p:spPr bwMode="auto">
          <a:xfrm>
            <a:off x="7543800" y="2590800"/>
            <a:ext cx="76200" cy="457200"/>
          </a:xfrm>
          <a:prstGeom prst="leftBrace">
            <a:avLst>
              <a:gd name="adj1" fmla="val 50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5659" name="AutoShape 59"/>
          <p:cNvCxnSpPr>
            <a:cxnSpLocks noChangeShapeType="1"/>
            <a:stCxn id="25621" idx="3"/>
            <a:endCxn id="25658" idx="1"/>
          </p:cNvCxnSpPr>
          <p:nvPr/>
        </p:nvCxnSpPr>
        <p:spPr bwMode="auto">
          <a:xfrm>
            <a:off x="5562600" y="1863725"/>
            <a:ext cx="1981200" cy="9556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60" name="AutoShape 60"/>
          <p:cNvCxnSpPr>
            <a:cxnSpLocks noChangeShapeType="1"/>
            <a:stCxn id="25638" idx="3"/>
            <a:endCxn id="25634" idx="1"/>
          </p:cNvCxnSpPr>
          <p:nvPr/>
        </p:nvCxnSpPr>
        <p:spPr bwMode="auto">
          <a:xfrm>
            <a:off x="6096000" y="2840038"/>
            <a:ext cx="1600200" cy="5889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5661" name="AutoShape 61"/>
          <p:cNvSpPr>
            <a:spLocks noChangeArrowheads="1"/>
          </p:cNvSpPr>
          <p:nvPr/>
        </p:nvSpPr>
        <p:spPr bwMode="auto">
          <a:xfrm>
            <a:off x="6096000" y="4795838"/>
            <a:ext cx="2514600" cy="284162"/>
          </a:xfrm>
          <a:prstGeom prst="flowChartProcess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200"/>
              <a:t>More bush closures</a:t>
            </a:r>
          </a:p>
        </p:txBody>
      </p:sp>
      <p:sp>
        <p:nvSpPr>
          <p:cNvPr id="25662" name="AutoShape 62"/>
          <p:cNvSpPr>
            <a:spLocks noChangeArrowheads="1"/>
          </p:cNvSpPr>
          <p:nvPr/>
        </p:nvSpPr>
        <p:spPr bwMode="auto">
          <a:xfrm>
            <a:off x="6019800" y="5791200"/>
            <a:ext cx="2590800" cy="466725"/>
          </a:xfrm>
          <a:prstGeom prst="flowChartProcess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200"/>
              <a:t>Damage to roads, property and loss of life</a:t>
            </a:r>
          </a:p>
        </p:txBody>
      </p:sp>
      <p:cxnSp>
        <p:nvCxnSpPr>
          <p:cNvPr id="25663" name="AutoShape 63"/>
          <p:cNvCxnSpPr>
            <a:cxnSpLocks noChangeShapeType="1"/>
            <a:stCxn id="25647" idx="3"/>
            <a:endCxn id="25662" idx="1"/>
          </p:cNvCxnSpPr>
          <p:nvPr/>
        </p:nvCxnSpPr>
        <p:spPr bwMode="auto">
          <a:xfrm flipV="1">
            <a:off x="5638800" y="6024563"/>
            <a:ext cx="381000" cy="76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664" name="AutoShape 64"/>
          <p:cNvCxnSpPr>
            <a:cxnSpLocks noChangeShapeType="1"/>
            <a:stCxn id="25617" idx="3"/>
            <a:endCxn id="25662" idx="1"/>
          </p:cNvCxnSpPr>
          <p:nvPr/>
        </p:nvCxnSpPr>
        <p:spPr bwMode="auto">
          <a:xfrm>
            <a:off x="5638800" y="4805363"/>
            <a:ext cx="381000" cy="1219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5665" name="Line 65"/>
          <p:cNvSpPr>
            <a:spLocks noChangeShapeType="1"/>
          </p:cNvSpPr>
          <p:nvPr/>
        </p:nvSpPr>
        <p:spPr bwMode="auto">
          <a:xfrm flipV="1">
            <a:off x="8610600" y="3733800"/>
            <a:ext cx="0" cy="228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5666" name="AutoShape 66"/>
          <p:cNvCxnSpPr>
            <a:cxnSpLocks noChangeShapeType="1"/>
            <a:stCxn id="25617" idx="3"/>
            <a:endCxn id="25661" idx="1"/>
          </p:cNvCxnSpPr>
          <p:nvPr/>
        </p:nvCxnSpPr>
        <p:spPr bwMode="auto">
          <a:xfrm>
            <a:off x="5638800" y="4805363"/>
            <a:ext cx="457200" cy="1333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5667" name="AutoShape 67"/>
          <p:cNvSpPr>
            <a:spLocks noChangeArrowheads="1"/>
          </p:cNvSpPr>
          <p:nvPr/>
        </p:nvSpPr>
        <p:spPr bwMode="auto">
          <a:xfrm>
            <a:off x="6096000" y="5181600"/>
            <a:ext cx="2514600" cy="466725"/>
          </a:xfrm>
          <a:prstGeom prst="flowChartProcess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200"/>
              <a:t>Loss of standing timber and regeneration investments</a:t>
            </a:r>
          </a:p>
        </p:txBody>
      </p:sp>
      <p:cxnSp>
        <p:nvCxnSpPr>
          <p:cNvPr id="25668" name="AutoShape 68"/>
          <p:cNvCxnSpPr>
            <a:cxnSpLocks noChangeShapeType="1"/>
            <a:stCxn id="25617" idx="3"/>
            <a:endCxn id="25667" idx="1"/>
          </p:cNvCxnSpPr>
          <p:nvPr/>
        </p:nvCxnSpPr>
        <p:spPr bwMode="auto">
          <a:xfrm>
            <a:off x="5638800" y="4805363"/>
            <a:ext cx="45720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A24375-FD81-441B-9810-D6F584E6959E}" type="slidenum">
              <a:rPr lang="en-CA" smtClean="0"/>
              <a:pPr>
                <a:defRPr/>
              </a:pPr>
              <a:t>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xmlns="" val="301367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Sky-clouds-lg.jpeg"/>
          <p:cNvPicPr>
            <a:picLocks noChangeAspect="1"/>
          </p:cNvPicPr>
          <p:nvPr/>
        </p:nvPicPr>
        <p:blipFill>
          <a:blip r:embed="rId2" cstate="print"/>
          <a:srcRect r="21445" b="21562"/>
          <a:stretch>
            <a:fillRect/>
          </a:stretch>
        </p:blipFill>
        <p:spPr bwMode="auto">
          <a:xfrm>
            <a:off x="0" y="0"/>
            <a:ext cx="9158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427038" y="0"/>
            <a:ext cx="8229600" cy="700088"/>
          </a:xfrm>
        </p:spPr>
        <p:txBody>
          <a:bodyPr/>
          <a:lstStyle/>
          <a:p>
            <a:r>
              <a:rPr lang="en-US" sz="3600" b="1" smtClean="0"/>
              <a:t>Study Area Characteristics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15138" y="6194425"/>
            <a:ext cx="2133600" cy="476250"/>
          </a:xfrm>
          <a:noFill/>
        </p:spPr>
        <p:txBody>
          <a:bodyPr/>
          <a:lstStyle/>
          <a:p>
            <a:fld id="{2550DBD1-185C-4792-9BC3-6A156BCE0266}" type="slidenum">
              <a:rPr lang="en-CA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8</a:t>
            </a:fld>
            <a:endParaRPr lang="en-CA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 descr="cc_topog_h2o"/>
          <p:cNvPicPr>
            <a:picLocks noChangeAspect="1" noChangeArrowheads="1"/>
          </p:cNvPicPr>
          <p:nvPr/>
        </p:nvPicPr>
        <p:blipFill>
          <a:blip r:embed="rId3" cstate="print"/>
          <a:srcRect l="2353" t="1819" r="2353" b="1819"/>
          <a:stretch>
            <a:fillRect/>
          </a:stretch>
        </p:blipFill>
        <p:spPr bwMode="auto">
          <a:xfrm>
            <a:off x="222250" y="676275"/>
            <a:ext cx="2667000" cy="3489325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8198" name="Rectangle 2"/>
          <p:cNvSpPr txBox="1">
            <a:spLocks noChangeArrowheads="1"/>
          </p:cNvSpPr>
          <p:nvPr/>
        </p:nvSpPr>
        <p:spPr bwMode="auto">
          <a:xfrm>
            <a:off x="-141288" y="4984750"/>
            <a:ext cx="4076701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600" b="1">
                <a:solidFill>
                  <a:schemeClr val="tx2"/>
                </a:solidFill>
              </a:rPr>
              <a:t/>
            </a:r>
            <a:br>
              <a:rPr lang="en-US" sz="3600" b="1">
                <a:solidFill>
                  <a:schemeClr val="tx2"/>
                </a:solidFill>
              </a:rPr>
            </a:br>
            <a:r>
              <a:rPr lang="en-US" sz="3600" b="1">
                <a:solidFill>
                  <a:schemeClr val="tx2"/>
                </a:solidFill>
              </a:rPr>
              <a:t>     Ecological</a:t>
            </a:r>
            <a:br>
              <a:rPr lang="en-US" sz="3600" b="1">
                <a:solidFill>
                  <a:schemeClr val="tx2"/>
                </a:solidFill>
              </a:rPr>
            </a:br>
            <a:r>
              <a:rPr lang="en-US" sz="3600" b="1">
                <a:solidFill>
                  <a:schemeClr val="tx2"/>
                </a:solidFill>
              </a:rPr>
              <a:t>            Systems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4859338" y="925513"/>
            <a:ext cx="391160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600" b="1">
                <a:solidFill>
                  <a:schemeClr val="tx2"/>
                </a:solidFill>
              </a:rPr>
              <a:t>     Social</a:t>
            </a:r>
            <a:br>
              <a:rPr lang="en-US" sz="3600" b="1">
                <a:solidFill>
                  <a:schemeClr val="tx2"/>
                </a:solidFill>
              </a:rPr>
            </a:br>
            <a:r>
              <a:rPr lang="en-US" sz="3600" b="1">
                <a:solidFill>
                  <a:schemeClr val="tx2"/>
                </a:solidFill>
              </a:rPr>
              <a:t>            Systems</a:t>
            </a:r>
          </a:p>
        </p:txBody>
      </p:sp>
      <p:pic>
        <p:nvPicPr>
          <p:cNvPr id="11" name="Picture 10" descr="cc-sa-veg-zone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38288" y="1357313"/>
            <a:ext cx="2667000" cy="3556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201" name="Picture 25"/>
          <p:cNvPicPr>
            <a:picLocks noChangeAspect="1" noChangeArrowheads="1"/>
          </p:cNvPicPr>
          <p:nvPr/>
        </p:nvPicPr>
        <p:blipFill>
          <a:blip r:embed="rId5" cstate="print"/>
          <a:srcRect l="1747" t="1320" r="1747"/>
          <a:stretch>
            <a:fillRect/>
          </a:stretch>
        </p:blipFill>
        <p:spPr bwMode="auto">
          <a:xfrm>
            <a:off x="2495550" y="1824038"/>
            <a:ext cx="2640013" cy="3571875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4" name="Picture 13" descr="cc_tenures_10-23-10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73450" y="2192338"/>
            <a:ext cx="2300288" cy="3651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2" name="Group 2"/>
          <p:cNvGrpSpPr>
            <a:grpSpLocks noChangeAspect="1"/>
          </p:cNvGrpSpPr>
          <p:nvPr/>
        </p:nvGrpSpPr>
        <p:grpSpPr bwMode="auto">
          <a:xfrm>
            <a:off x="4586288" y="2652713"/>
            <a:ext cx="2730500" cy="3640137"/>
            <a:chOff x="7332" y="6210"/>
            <a:chExt cx="3362" cy="4482"/>
          </a:xfrm>
        </p:grpSpPr>
        <p:pic>
          <p:nvPicPr>
            <p:cNvPr id="8205" name="Picture 3" descr="study-area-towns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332" y="6210"/>
              <a:ext cx="3362" cy="4482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</p:spPr>
        </p:pic>
        <p:pic>
          <p:nvPicPr>
            <p:cNvPr id="8206" name="Picture 4" descr="cc-study-area"/>
            <p:cNvPicPr>
              <a:picLocks noChangeAspect="1" noChangeArrowheads="1"/>
            </p:cNvPicPr>
            <p:nvPr/>
          </p:nvPicPr>
          <p:blipFill>
            <a:blip r:embed="rId8" cstate="print"/>
            <a:srcRect l="4266" r="10240"/>
            <a:stretch>
              <a:fillRect/>
            </a:stretch>
          </p:blipFill>
          <p:spPr bwMode="auto">
            <a:xfrm>
              <a:off x="9380" y="6368"/>
              <a:ext cx="1173" cy="959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</p:pic>
      </p:grpSp>
      <p:pic>
        <p:nvPicPr>
          <p:cNvPr id="8200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670550" y="3086100"/>
            <a:ext cx="2717800" cy="353536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279400" y="0"/>
            <a:ext cx="8699500" cy="703263"/>
          </a:xfrm>
        </p:spPr>
        <p:txBody>
          <a:bodyPr/>
          <a:lstStyle/>
          <a:p>
            <a:r>
              <a:rPr lang="en-US" b="1" smtClean="0"/>
              <a:t>GCM / Scenario Combinations</a:t>
            </a:r>
          </a:p>
        </p:txBody>
      </p:sp>
      <p:sp>
        <p:nvSpPr>
          <p:cNvPr id="9219" name="Text Box 7"/>
          <p:cNvSpPr txBox="1">
            <a:spLocks noChangeArrowheads="1"/>
          </p:cNvSpPr>
          <p:nvPr/>
        </p:nvSpPr>
        <p:spPr bwMode="auto">
          <a:xfrm>
            <a:off x="6016625" y="6170613"/>
            <a:ext cx="2484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Times New Roman" pitchFamily="18" charset="0"/>
              </a:rPr>
              <a:t>Adapted from: </a:t>
            </a:r>
          </a:p>
          <a:p>
            <a:r>
              <a:rPr lang="en-US" sz="1400">
                <a:latin typeface="Times New Roman" pitchFamily="18" charset="0"/>
              </a:rPr>
              <a:t>Murdock and Spittlehouse 2010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9220" name="Slide Number Placeholder 18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BBC7D79-EBA8-47C9-B6F7-3A217056D087}" type="slidenum">
              <a:rPr lang="en-CA" smtClean="0">
                <a:latin typeface="Arial" pitchFamily="34" charset="0"/>
                <a:cs typeface="Arial" pitchFamily="34" charset="0"/>
              </a:rPr>
              <a:pPr/>
              <a:t>9</a:t>
            </a:fld>
            <a:endParaRPr lang="en-CA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221" name="TextBox 19"/>
          <p:cNvSpPr txBox="1">
            <a:spLocks noChangeArrowheads="1"/>
          </p:cNvSpPr>
          <p:nvPr/>
        </p:nvSpPr>
        <p:spPr bwMode="auto">
          <a:xfrm>
            <a:off x="2260600" y="698500"/>
            <a:ext cx="47371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2050s Mean Projections for British Columbia</a:t>
            </a:r>
          </a:p>
          <a:p>
            <a:pPr algn="ctr"/>
            <a:r>
              <a:rPr lang="en-US"/>
              <a:t>Annual  Temperature and Precipitation</a:t>
            </a:r>
          </a:p>
        </p:txBody>
      </p:sp>
      <p:sp>
        <p:nvSpPr>
          <p:cNvPr id="9222" name="TextBox 20"/>
          <p:cNvSpPr txBox="1">
            <a:spLocks noChangeArrowheads="1"/>
          </p:cNvSpPr>
          <p:nvPr/>
        </p:nvSpPr>
        <p:spPr bwMode="auto">
          <a:xfrm>
            <a:off x="0" y="6159500"/>
            <a:ext cx="58975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Blue diamonds recommended scenarios</a:t>
            </a:r>
          </a:p>
          <a:p>
            <a:r>
              <a:rPr lang="en-US" sz="1600"/>
              <a:t>Green/ Purple - scenarios investigated for the West Kootenays</a:t>
            </a:r>
          </a:p>
        </p:txBody>
      </p:sp>
      <p:grpSp>
        <p:nvGrpSpPr>
          <p:cNvPr id="9223" name="Group 29"/>
          <p:cNvGrpSpPr>
            <a:grpSpLocks/>
          </p:cNvGrpSpPr>
          <p:nvPr/>
        </p:nvGrpSpPr>
        <p:grpSpPr bwMode="auto">
          <a:xfrm>
            <a:off x="909638" y="1508125"/>
            <a:ext cx="7205662" cy="4575175"/>
            <a:chOff x="909638" y="1508125"/>
            <a:chExt cx="7205662" cy="4575175"/>
          </a:xfrm>
        </p:grpSpPr>
        <p:pic>
          <p:nvPicPr>
            <p:cNvPr id="9224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l="18719" t="27556" r="56700" b="26222"/>
            <a:stretch>
              <a:fillRect/>
            </a:stretch>
          </p:blipFill>
          <p:spPr bwMode="auto">
            <a:xfrm>
              <a:off x="909638" y="1508125"/>
              <a:ext cx="7205662" cy="4575175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9225" name="Rectangle 5"/>
            <p:cNvSpPr>
              <a:spLocks noChangeArrowheads="1"/>
            </p:cNvSpPr>
            <p:nvPr/>
          </p:nvSpPr>
          <p:spPr bwMode="auto">
            <a:xfrm rot="-2563782">
              <a:off x="3000470" y="2241367"/>
              <a:ext cx="230095" cy="230037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26" name="Rectangle 6"/>
            <p:cNvSpPr>
              <a:spLocks noChangeArrowheads="1"/>
            </p:cNvSpPr>
            <p:nvPr/>
          </p:nvSpPr>
          <p:spPr bwMode="auto">
            <a:xfrm rot="-2563782">
              <a:off x="1671829" y="4583269"/>
              <a:ext cx="230095" cy="230037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27" name="Rectangle 7"/>
            <p:cNvSpPr>
              <a:spLocks noChangeArrowheads="1"/>
            </p:cNvSpPr>
            <p:nvPr/>
          </p:nvSpPr>
          <p:spPr bwMode="auto">
            <a:xfrm rot="-2563782">
              <a:off x="4914737" y="2474599"/>
              <a:ext cx="230095" cy="230037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28" name="Rectangle 8"/>
            <p:cNvSpPr>
              <a:spLocks noChangeArrowheads="1"/>
            </p:cNvSpPr>
            <p:nvPr/>
          </p:nvSpPr>
          <p:spPr bwMode="auto">
            <a:xfrm rot="-2563782">
              <a:off x="7047114" y="3266149"/>
              <a:ext cx="230095" cy="230037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29" name="Rectangle 9"/>
            <p:cNvSpPr>
              <a:spLocks noChangeArrowheads="1"/>
            </p:cNvSpPr>
            <p:nvPr/>
          </p:nvSpPr>
          <p:spPr bwMode="auto">
            <a:xfrm rot="-2563782">
              <a:off x="6848976" y="3118382"/>
              <a:ext cx="230095" cy="230037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0" name="Rectangle 10"/>
            <p:cNvSpPr>
              <a:spLocks noChangeArrowheads="1"/>
            </p:cNvSpPr>
            <p:nvPr/>
          </p:nvSpPr>
          <p:spPr bwMode="auto">
            <a:xfrm rot="-2563782">
              <a:off x="4713403" y="3973831"/>
              <a:ext cx="230095" cy="230037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1" name="Rectangle 11"/>
            <p:cNvSpPr>
              <a:spLocks noChangeArrowheads="1"/>
            </p:cNvSpPr>
            <p:nvPr/>
          </p:nvSpPr>
          <p:spPr bwMode="auto">
            <a:xfrm rot="-2563782">
              <a:off x="3682767" y="4693495"/>
              <a:ext cx="230095" cy="230037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2" name="Rectangle 12"/>
            <p:cNvSpPr>
              <a:spLocks noChangeArrowheads="1"/>
            </p:cNvSpPr>
            <p:nvPr/>
          </p:nvSpPr>
          <p:spPr bwMode="auto">
            <a:xfrm rot="-2563782">
              <a:off x="5773600" y="2073632"/>
              <a:ext cx="230095" cy="230037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3" name="Text Box 13"/>
            <p:cNvSpPr txBox="1">
              <a:spLocks noChangeArrowheads="1"/>
            </p:cNvSpPr>
            <p:nvPr/>
          </p:nvSpPr>
          <p:spPr bwMode="auto">
            <a:xfrm>
              <a:off x="5894240" y="1891520"/>
              <a:ext cx="1840763" cy="289942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700" b="1"/>
                <a:t>MIROC32hires A1B-run1</a:t>
              </a:r>
              <a:endParaRPr lang="en-US"/>
            </a:p>
          </p:txBody>
        </p:sp>
        <p:sp>
          <p:nvSpPr>
            <p:cNvPr id="9234" name="Oval 14"/>
            <p:cNvSpPr>
              <a:spLocks noChangeArrowheads="1"/>
            </p:cNvSpPr>
            <p:nvPr/>
          </p:nvSpPr>
          <p:spPr bwMode="auto">
            <a:xfrm>
              <a:off x="6918772" y="3181303"/>
              <a:ext cx="122217" cy="122198"/>
            </a:xfrm>
            <a:prstGeom prst="ellipse">
              <a:avLst/>
            </a:prstGeom>
            <a:solidFill>
              <a:srgbClr val="0033CC"/>
            </a:solidFill>
            <a:ln w="31750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5" name="Oval 15"/>
            <p:cNvSpPr>
              <a:spLocks noChangeArrowheads="1"/>
            </p:cNvSpPr>
            <p:nvPr/>
          </p:nvSpPr>
          <p:spPr bwMode="auto">
            <a:xfrm>
              <a:off x="3053132" y="2303696"/>
              <a:ext cx="122217" cy="122198"/>
            </a:xfrm>
            <a:prstGeom prst="ellipse">
              <a:avLst/>
            </a:prstGeom>
            <a:solidFill>
              <a:srgbClr val="0033CC"/>
            </a:solidFill>
            <a:ln w="31750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6" name="Oval 16"/>
            <p:cNvSpPr>
              <a:spLocks noChangeArrowheads="1"/>
            </p:cNvSpPr>
            <p:nvPr/>
          </p:nvSpPr>
          <p:spPr bwMode="auto">
            <a:xfrm>
              <a:off x="4771859" y="4034127"/>
              <a:ext cx="122217" cy="122198"/>
            </a:xfrm>
            <a:prstGeom prst="ellipse">
              <a:avLst/>
            </a:prstGeom>
            <a:solidFill>
              <a:srgbClr val="0033CC"/>
            </a:solidFill>
            <a:ln w="31750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7" name="Oval 21"/>
            <p:cNvSpPr>
              <a:spLocks noChangeArrowheads="1"/>
            </p:cNvSpPr>
            <p:nvPr/>
          </p:nvSpPr>
          <p:spPr bwMode="auto">
            <a:xfrm>
              <a:off x="6732588" y="2984500"/>
              <a:ext cx="482600" cy="501650"/>
            </a:xfrm>
            <a:prstGeom prst="ellipse">
              <a:avLst/>
            </a:prstGeom>
            <a:noFill/>
            <a:ln w="76200" algn="ctr">
              <a:solidFill>
                <a:srgbClr val="FF00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238" name="Oval 22"/>
            <p:cNvSpPr>
              <a:spLocks noChangeArrowheads="1"/>
            </p:cNvSpPr>
            <p:nvPr/>
          </p:nvSpPr>
          <p:spPr bwMode="auto">
            <a:xfrm>
              <a:off x="4583113" y="3840163"/>
              <a:ext cx="482600" cy="501650"/>
            </a:xfrm>
            <a:prstGeom prst="ellipse">
              <a:avLst/>
            </a:prstGeom>
            <a:noFill/>
            <a:ln w="76200" algn="ctr">
              <a:solidFill>
                <a:srgbClr val="FF00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239" name="Oval 23"/>
            <p:cNvSpPr>
              <a:spLocks noChangeArrowheads="1"/>
            </p:cNvSpPr>
            <p:nvPr/>
          </p:nvSpPr>
          <p:spPr bwMode="auto">
            <a:xfrm>
              <a:off x="2876550" y="2112963"/>
              <a:ext cx="482600" cy="503237"/>
            </a:xfrm>
            <a:prstGeom prst="ellipse">
              <a:avLst/>
            </a:prstGeom>
            <a:noFill/>
            <a:ln w="76200" algn="ctr">
              <a:solidFill>
                <a:srgbClr val="FF00FF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240" name="TextBox 24"/>
            <p:cNvSpPr txBox="1">
              <a:spLocks noChangeArrowheads="1"/>
            </p:cNvSpPr>
            <p:nvPr/>
          </p:nvSpPr>
          <p:spPr bwMode="auto">
            <a:xfrm>
              <a:off x="1536700" y="1717675"/>
              <a:ext cx="163512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Very Hot/ Dry</a:t>
              </a:r>
            </a:p>
          </p:txBody>
        </p:sp>
        <p:sp>
          <p:nvSpPr>
            <p:cNvPr id="9241" name="TextBox 25"/>
            <p:cNvSpPr txBox="1">
              <a:spLocks noChangeArrowheads="1"/>
            </p:cNvSpPr>
            <p:nvPr/>
          </p:nvSpPr>
          <p:spPr bwMode="auto">
            <a:xfrm>
              <a:off x="6773863" y="2573338"/>
              <a:ext cx="1117600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Hot/ Wet</a:t>
              </a:r>
            </a:p>
          </p:txBody>
        </p:sp>
        <p:sp>
          <p:nvSpPr>
            <p:cNvPr id="9242" name="TextBox 26"/>
            <p:cNvSpPr txBox="1">
              <a:spLocks noChangeArrowheads="1"/>
            </p:cNvSpPr>
            <p:nvPr/>
          </p:nvSpPr>
          <p:spPr bwMode="auto">
            <a:xfrm>
              <a:off x="4765675" y="4454525"/>
              <a:ext cx="15494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Warm/ Moist</a:t>
              </a:r>
            </a:p>
          </p:txBody>
        </p:sp>
        <p:cxnSp>
          <p:nvCxnSpPr>
            <p:cNvPr id="9243" name="Straight Connector 28"/>
            <p:cNvCxnSpPr>
              <a:cxnSpLocks noChangeShapeType="1"/>
            </p:cNvCxnSpPr>
            <p:nvPr/>
          </p:nvCxnSpPr>
          <p:spPr bwMode="auto">
            <a:xfrm flipV="1">
              <a:off x="1457325" y="5456238"/>
              <a:ext cx="6530975" cy="9525"/>
            </a:xfrm>
            <a:prstGeom prst="line">
              <a:avLst/>
            </a:prstGeom>
            <a:noFill/>
            <a:ln w="50800" algn="ctr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9244" name="Straight Connector 29"/>
            <p:cNvCxnSpPr>
              <a:cxnSpLocks noChangeShapeType="1"/>
            </p:cNvCxnSpPr>
            <p:nvPr/>
          </p:nvCxnSpPr>
          <p:spPr bwMode="auto">
            <a:xfrm>
              <a:off x="3114675" y="1647825"/>
              <a:ext cx="0" cy="3787775"/>
            </a:xfrm>
            <a:prstGeom prst="line">
              <a:avLst/>
            </a:prstGeom>
            <a:noFill/>
            <a:ln w="50800" algn="ctr">
              <a:solidFill>
                <a:srgbClr val="FF0000"/>
              </a:solidFill>
              <a:round/>
              <a:headEnd/>
              <a:tailEnd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000125"/>
            <a:ext cx="7497763" cy="537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noFill/>
        </p:spPr>
        <p:txBody>
          <a:bodyPr/>
          <a:lstStyle/>
          <a:p>
            <a:fld id="{A6A1B284-EEA0-4C3D-BBCF-4C6D0C7A7668}" type="slidenum">
              <a:rPr lang="en-CA" smtClean="0">
                <a:latin typeface="Arial" pitchFamily="34" charset="0"/>
                <a:cs typeface="Arial" pitchFamily="34" charset="0"/>
              </a:rPr>
              <a:pPr/>
              <a:t>10</a:t>
            </a:fld>
            <a:endParaRPr lang="en-CA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44" name="Text Box 7"/>
          <p:cNvSpPr txBox="1">
            <a:spLocks noChangeArrowheads="1"/>
          </p:cNvSpPr>
          <p:nvPr/>
        </p:nvSpPr>
        <p:spPr bwMode="auto">
          <a:xfrm>
            <a:off x="5330825" y="6550025"/>
            <a:ext cx="31829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Times New Roman" pitchFamily="18" charset="0"/>
              </a:rPr>
              <a:t>Data from:  PCIC Regional Analysis Tool</a:t>
            </a:r>
            <a:endParaRPr lang="en-US" sz="2400">
              <a:latin typeface="Times New Roman" pitchFamily="18" charset="0"/>
            </a:endParaRPr>
          </a:p>
        </p:txBody>
      </p:sp>
      <p:grpSp>
        <p:nvGrpSpPr>
          <p:cNvPr id="10245" name="Group 5"/>
          <p:cNvGrpSpPr>
            <a:grpSpLocks/>
          </p:cNvGrpSpPr>
          <p:nvPr/>
        </p:nvGrpSpPr>
        <p:grpSpPr bwMode="auto">
          <a:xfrm>
            <a:off x="0" y="0"/>
            <a:ext cx="2190750" cy="1557338"/>
            <a:chOff x="909638" y="1518176"/>
            <a:chExt cx="7205662" cy="4575175"/>
          </a:xfrm>
        </p:grpSpPr>
        <p:pic>
          <p:nvPicPr>
            <p:cNvPr id="10246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 l="18719" t="27556" r="56700" b="26222"/>
            <a:stretch>
              <a:fillRect/>
            </a:stretch>
          </p:blipFill>
          <p:spPr bwMode="auto">
            <a:xfrm>
              <a:off x="909638" y="1518176"/>
              <a:ext cx="7205662" cy="4575175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10247" name="Rectangle 5"/>
            <p:cNvSpPr>
              <a:spLocks noChangeArrowheads="1"/>
            </p:cNvSpPr>
            <p:nvPr/>
          </p:nvSpPr>
          <p:spPr bwMode="auto">
            <a:xfrm rot="-2563782">
              <a:off x="3000470" y="2241367"/>
              <a:ext cx="230095" cy="230037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48" name="Rectangle 6"/>
            <p:cNvSpPr>
              <a:spLocks noChangeArrowheads="1"/>
            </p:cNvSpPr>
            <p:nvPr/>
          </p:nvSpPr>
          <p:spPr bwMode="auto">
            <a:xfrm rot="-2563782">
              <a:off x="1671829" y="4583269"/>
              <a:ext cx="230095" cy="230037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49" name="Rectangle 7"/>
            <p:cNvSpPr>
              <a:spLocks noChangeArrowheads="1"/>
            </p:cNvSpPr>
            <p:nvPr/>
          </p:nvSpPr>
          <p:spPr bwMode="auto">
            <a:xfrm rot="-2563782">
              <a:off x="4914737" y="2474599"/>
              <a:ext cx="230095" cy="230037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0" name="Rectangle 8"/>
            <p:cNvSpPr>
              <a:spLocks noChangeArrowheads="1"/>
            </p:cNvSpPr>
            <p:nvPr/>
          </p:nvSpPr>
          <p:spPr bwMode="auto">
            <a:xfrm rot="-2563782">
              <a:off x="7047114" y="3266149"/>
              <a:ext cx="230095" cy="230037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1" name="Rectangle 9"/>
            <p:cNvSpPr>
              <a:spLocks noChangeArrowheads="1"/>
            </p:cNvSpPr>
            <p:nvPr/>
          </p:nvSpPr>
          <p:spPr bwMode="auto">
            <a:xfrm rot="-2563782">
              <a:off x="6848976" y="3118382"/>
              <a:ext cx="230095" cy="230037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2" name="Rectangle 10"/>
            <p:cNvSpPr>
              <a:spLocks noChangeArrowheads="1"/>
            </p:cNvSpPr>
            <p:nvPr/>
          </p:nvSpPr>
          <p:spPr bwMode="auto">
            <a:xfrm rot="-2563782">
              <a:off x="4713403" y="3973831"/>
              <a:ext cx="230095" cy="230037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3" name="Rectangle 11"/>
            <p:cNvSpPr>
              <a:spLocks noChangeArrowheads="1"/>
            </p:cNvSpPr>
            <p:nvPr/>
          </p:nvSpPr>
          <p:spPr bwMode="auto">
            <a:xfrm rot="-2563782">
              <a:off x="3682767" y="4693495"/>
              <a:ext cx="230095" cy="230037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4" name="Rectangle 12"/>
            <p:cNvSpPr>
              <a:spLocks noChangeArrowheads="1"/>
            </p:cNvSpPr>
            <p:nvPr/>
          </p:nvSpPr>
          <p:spPr bwMode="auto">
            <a:xfrm rot="-2563782">
              <a:off x="5773600" y="2073632"/>
              <a:ext cx="230095" cy="230037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5" name="Oval 15"/>
            <p:cNvSpPr>
              <a:spLocks noChangeArrowheads="1"/>
            </p:cNvSpPr>
            <p:nvPr/>
          </p:nvSpPr>
          <p:spPr bwMode="auto">
            <a:xfrm>
              <a:off x="3053132" y="2303696"/>
              <a:ext cx="122217" cy="122198"/>
            </a:xfrm>
            <a:prstGeom prst="ellipse">
              <a:avLst/>
            </a:prstGeom>
            <a:solidFill>
              <a:srgbClr val="0033CC"/>
            </a:solidFill>
            <a:ln w="31750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0256" name="Straight Connector 28"/>
            <p:cNvCxnSpPr>
              <a:cxnSpLocks noChangeShapeType="1"/>
            </p:cNvCxnSpPr>
            <p:nvPr/>
          </p:nvCxnSpPr>
          <p:spPr bwMode="auto">
            <a:xfrm flipV="1">
              <a:off x="1457325" y="5456238"/>
              <a:ext cx="6530975" cy="9525"/>
            </a:xfrm>
            <a:prstGeom prst="line">
              <a:avLst/>
            </a:prstGeom>
            <a:noFill/>
            <a:ln w="50800" algn="ctr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0257" name="Straight Connector 29"/>
            <p:cNvCxnSpPr>
              <a:cxnSpLocks noChangeShapeType="1"/>
            </p:cNvCxnSpPr>
            <p:nvPr/>
          </p:nvCxnSpPr>
          <p:spPr bwMode="auto">
            <a:xfrm>
              <a:off x="3114675" y="1647825"/>
              <a:ext cx="0" cy="3787775"/>
            </a:xfrm>
            <a:prstGeom prst="line">
              <a:avLst/>
            </a:prstGeom>
            <a:noFill/>
            <a:ln w="50800" algn="ctr">
              <a:solidFill>
                <a:srgbClr val="FF0000"/>
              </a:solidFill>
              <a:round/>
              <a:headEnd/>
              <a:tailEnd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7975" y="884238"/>
            <a:ext cx="7243763" cy="539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noFill/>
        </p:spPr>
        <p:txBody>
          <a:bodyPr/>
          <a:lstStyle/>
          <a:p>
            <a:fld id="{E014842C-82BF-43A8-81BD-F0F5DEA18E79}" type="slidenum">
              <a:rPr lang="en-CA" smtClean="0">
                <a:latin typeface="Arial" pitchFamily="34" charset="0"/>
                <a:cs typeface="Arial" pitchFamily="34" charset="0"/>
              </a:rPr>
              <a:pPr/>
              <a:t>11</a:t>
            </a:fld>
            <a:endParaRPr lang="en-CA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268" name="Text Box 7"/>
          <p:cNvSpPr txBox="1">
            <a:spLocks noChangeArrowheads="1"/>
          </p:cNvSpPr>
          <p:nvPr/>
        </p:nvSpPr>
        <p:spPr bwMode="auto">
          <a:xfrm>
            <a:off x="5330825" y="6550025"/>
            <a:ext cx="31829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latin typeface="Times New Roman" pitchFamily="18" charset="0"/>
              </a:rPr>
              <a:t>Data from:  PCIC Regional Analysis Tool</a:t>
            </a:r>
            <a:endParaRPr lang="en-US" sz="2400">
              <a:latin typeface="Times New Roman" pitchFamily="18" charset="0"/>
            </a:endParaRPr>
          </a:p>
        </p:txBody>
      </p:sp>
      <p:grpSp>
        <p:nvGrpSpPr>
          <p:cNvPr id="11269" name="Group 5"/>
          <p:cNvGrpSpPr>
            <a:grpSpLocks/>
          </p:cNvGrpSpPr>
          <p:nvPr/>
        </p:nvGrpSpPr>
        <p:grpSpPr bwMode="auto">
          <a:xfrm>
            <a:off x="0" y="0"/>
            <a:ext cx="2190750" cy="1557338"/>
            <a:chOff x="909638" y="1518176"/>
            <a:chExt cx="7205662" cy="4575175"/>
          </a:xfrm>
        </p:grpSpPr>
        <p:pic>
          <p:nvPicPr>
            <p:cNvPr id="11270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 l="18719" t="27556" r="56700" b="26222"/>
            <a:stretch>
              <a:fillRect/>
            </a:stretch>
          </p:blipFill>
          <p:spPr bwMode="auto">
            <a:xfrm>
              <a:off x="909638" y="1518176"/>
              <a:ext cx="7205662" cy="4575175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11271" name="Rectangle 5"/>
            <p:cNvSpPr>
              <a:spLocks noChangeArrowheads="1"/>
            </p:cNvSpPr>
            <p:nvPr/>
          </p:nvSpPr>
          <p:spPr bwMode="auto">
            <a:xfrm rot="-2563782">
              <a:off x="3000470" y="2241367"/>
              <a:ext cx="230095" cy="230037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2" name="Rectangle 6"/>
            <p:cNvSpPr>
              <a:spLocks noChangeArrowheads="1"/>
            </p:cNvSpPr>
            <p:nvPr/>
          </p:nvSpPr>
          <p:spPr bwMode="auto">
            <a:xfrm rot="-2563782">
              <a:off x="1671829" y="4583269"/>
              <a:ext cx="230095" cy="230037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3" name="Rectangle 7"/>
            <p:cNvSpPr>
              <a:spLocks noChangeArrowheads="1"/>
            </p:cNvSpPr>
            <p:nvPr/>
          </p:nvSpPr>
          <p:spPr bwMode="auto">
            <a:xfrm rot="-2563782">
              <a:off x="4914737" y="2474599"/>
              <a:ext cx="230095" cy="230037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4" name="Rectangle 8"/>
            <p:cNvSpPr>
              <a:spLocks noChangeArrowheads="1"/>
            </p:cNvSpPr>
            <p:nvPr/>
          </p:nvSpPr>
          <p:spPr bwMode="auto">
            <a:xfrm rot="-2563782">
              <a:off x="7047114" y="3266149"/>
              <a:ext cx="230095" cy="230037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5" name="Rectangle 9"/>
            <p:cNvSpPr>
              <a:spLocks noChangeArrowheads="1"/>
            </p:cNvSpPr>
            <p:nvPr/>
          </p:nvSpPr>
          <p:spPr bwMode="auto">
            <a:xfrm rot="-2563782">
              <a:off x="6848976" y="3118382"/>
              <a:ext cx="230095" cy="230037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6" name="Rectangle 10"/>
            <p:cNvSpPr>
              <a:spLocks noChangeArrowheads="1"/>
            </p:cNvSpPr>
            <p:nvPr/>
          </p:nvSpPr>
          <p:spPr bwMode="auto">
            <a:xfrm rot="-2563782">
              <a:off x="4713403" y="3973831"/>
              <a:ext cx="230095" cy="230037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7" name="Rectangle 11"/>
            <p:cNvSpPr>
              <a:spLocks noChangeArrowheads="1"/>
            </p:cNvSpPr>
            <p:nvPr/>
          </p:nvSpPr>
          <p:spPr bwMode="auto">
            <a:xfrm rot="-2563782">
              <a:off x="3682767" y="4693495"/>
              <a:ext cx="230095" cy="230037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8" name="Rectangle 12"/>
            <p:cNvSpPr>
              <a:spLocks noChangeArrowheads="1"/>
            </p:cNvSpPr>
            <p:nvPr/>
          </p:nvSpPr>
          <p:spPr bwMode="auto">
            <a:xfrm rot="-2563782">
              <a:off x="5773600" y="2073632"/>
              <a:ext cx="230095" cy="230037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9" name="Oval 15"/>
            <p:cNvSpPr>
              <a:spLocks noChangeArrowheads="1"/>
            </p:cNvSpPr>
            <p:nvPr/>
          </p:nvSpPr>
          <p:spPr bwMode="auto">
            <a:xfrm>
              <a:off x="3053132" y="2303696"/>
              <a:ext cx="122217" cy="122198"/>
            </a:xfrm>
            <a:prstGeom prst="ellipse">
              <a:avLst/>
            </a:prstGeom>
            <a:solidFill>
              <a:srgbClr val="0033CC"/>
            </a:solidFill>
            <a:ln w="31750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1280" name="Straight Connector 28"/>
            <p:cNvCxnSpPr>
              <a:cxnSpLocks noChangeShapeType="1"/>
            </p:cNvCxnSpPr>
            <p:nvPr/>
          </p:nvCxnSpPr>
          <p:spPr bwMode="auto">
            <a:xfrm flipV="1">
              <a:off x="1457325" y="5456238"/>
              <a:ext cx="6530975" cy="9525"/>
            </a:xfrm>
            <a:prstGeom prst="line">
              <a:avLst/>
            </a:prstGeom>
            <a:noFill/>
            <a:ln w="50800" algn="ctr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11281" name="Straight Connector 29"/>
            <p:cNvCxnSpPr>
              <a:cxnSpLocks noChangeShapeType="1"/>
            </p:cNvCxnSpPr>
            <p:nvPr/>
          </p:nvCxnSpPr>
          <p:spPr bwMode="auto">
            <a:xfrm>
              <a:off x="3114675" y="1647825"/>
              <a:ext cx="0" cy="3787775"/>
            </a:xfrm>
            <a:prstGeom prst="line">
              <a:avLst/>
            </a:prstGeom>
            <a:noFill/>
            <a:ln w="50800" algn="ctr">
              <a:solidFill>
                <a:srgbClr val="FF0000"/>
              </a:solidFill>
              <a:round/>
              <a:headEnd/>
              <a:tailEnd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 l="4819" b="53333"/>
          <a:stretch>
            <a:fillRect/>
          </a:stretch>
        </p:blipFill>
        <p:spPr bwMode="auto">
          <a:xfrm>
            <a:off x="1229258" y="1731963"/>
            <a:ext cx="7660742" cy="414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Box 3"/>
          <p:cNvSpPr txBox="1">
            <a:spLocks noChangeArrowheads="1"/>
          </p:cNvSpPr>
          <p:nvPr/>
        </p:nvSpPr>
        <p:spPr bwMode="auto">
          <a:xfrm>
            <a:off x="257175" y="5389563"/>
            <a:ext cx="1030288" cy="3381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/>
              <a:t>Maritime</a:t>
            </a:r>
          </a:p>
        </p:txBody>
      </p:sp>
      <p:sp>
        <p:nvSpPr>
          <p:cNvPr id="12292" name="TextBox 4"/>
          <p:cNvSpPr txBox="1">
            <a:spLocks noChangeArrowheads="1"/>
          </p:cNvSpPr>
          <p:nvPr/>
        </p:nvSpPr>
        <p:spPr bwMode="auto">
          <a:xfrm>
            <a:off x="1591212" y="1389063"/>
            <a:ext cx="1155700" cy="3381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/>
              <a:t>Cold / wet</a:t>
            </a:r>
          </a:p>
        </p:txBody>
      </p:sp>
      <p:sp>
        <p:nvSpPr>
          <p:cNvPr id="12293" name="TextBox 6"/>
          <p:cNvSpPr txBox="1">
            <a:spLocks noChangeArrowheads="1"/>
          </p:cNvSpPr>
          <p:nvPr/>
        </p:nvSpPr>
        <p:spPr bwMode="auto">
          <a:xfrm>
            <a:off x="3203575" y="2227263"/>
            <a:ext cx="19812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Weather Stations</a:t>
            </a:r>
          </a:p>
        </p:txBody>
      </p:sp>
      <p:sp>
        <p:nvSpPr>
          <p:cNvPr id="12294" name="TextBox 8"/>
          <p:cNvSpPr txBox="1">
            <a:spLocks noChangeArrowheads="1"/>
          </p:cNvSpPr>
          <p:nvPr/>
        </p:nvSpPr>
        <p:spPr bwMode="auto">
          <a:xfrm>
            <a:off x="460797" y="65088"/>
            <a:ext cx="808747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 b="1" dirty="0"/>
              <a:t>Ecosystem Units in Multivariate </a:t>
            </a:r>
            <a:br>
              <a:rPr lang="en-US" sz="3200" b="1" dirty="0"/>
            </a:br>
            <a:r>
              <a:rPr lang="en-US" sz="3200" b="1" dirty="0"/>
              <a:t>Climate Space – “</a:t>
            </a:r>
            <a:r>
              <a:rPr lang="en-US" sz="3200" b="1" dirty="0" err="1" smtClean="0"/>
              <a:t>Bioclimate</a:t>
            </a:r>
            <a:r>
              <a:rPr lang="en-US" sz="3200" b="1" dirty="0" smtClean="0"/>
              <a:t> Envelopes</a:t>
            </a:r>
            <a:r>
              <a:rPr lang="en-US" sz="3200" b="1" dirty="0"/>
              <a:t>”</a:t>
            </a:r>
          </a:p>
        </p:txBody>
      </p:sp>
      <p:sp>
        <p:nvSpPr>
          <p:cNvPr id="12295" name="Rectangle 21"/>
          <p:cNvSpPr>
            <a:spLocks noChangeArrowheads="1"/>
          </p:cNvSpPr>
          <p:nvPr/>
        </p:nvSpPr>
        <p:spPr bwMode="auto">
          <a:xfrm>
            <a:off x="6229350" y="6350000"/>
            <a:ext cx="18923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1200"/>
              <a:t>From: </a:t>
            </a:r>
            <a:br>
              <a:rPr lang="en-US" sz="1200"/>
            </a:br>
            <a:r>
              <a:rPr lang="en-US" sz="1200"/>
              <a:t>Hamann and Wang 2006</a:t>
            </a:r>
          </a:p>
        </p:txBody>
      </p:sp>
      <p:sp>
        <p:nvSpPr>
          <p:cNvPr id="12296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670925" y="6450013"/>
            <a:ext cx="381000" cy="407987"/>
          </a:xfrm>
          <a:noFill/>
        </p:spPr>
        <p:txBody>
          <a:bodyPr/>
          <a:lstStyle/>
          <a:p>
            <a:fld id="{85BE8C80-AC7C-4804-B546-ED9DAF6C99BC}" type="slidenum">
              <a:rPr lang="en-CA" smtClean="0">
                <a:latin typeface="Arial" pitchFamily="34" charset="0"/>
                <a:cs typeface="Arial" pitchFamily="34" charset="0"/>
              </a:rPr>
              <a:pPr/>
              <a:t>12</a:t>
            </a:fld>
            <a:endParaRPr lang="en-CA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297" name="TextBox 5"/>
          <p:cNvSpPr txBox="1">
            <a:spLocks noChangeArrowheads="1"/>
          </p:cNvSpPr>
          <p:nvPr/>
        </p:nvSpPr>
        <p:spPr bwMode="auto">
          <a:xfrm>
            <a:off x="1604449" y="5988252"/>
            <a:ext cx="1239838" cy="3381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/>
              <a:t>Warm / dry</a:t>
            </a:r>
          </a:p>
        </p:txBody>
      </p:sp>
      <p:sp>
        <p:nvSpPr>
          <p:cNvPr id="12298" name="Rectangle 14"/>
          <p:cNvSpPr>
            <a:spLocks noChangeArrowheads="1"/>
          </p:cNvSpPr>
          <p:nvPr/>
        </p:nvSpPr>
        <p:spPr bwMode="auto">
          <a:xfrm>
            <a:off x="5362575" y="4767263"/>
            <a:ext cx="3505200" cy="11049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2299" name="TextBox 2"/>
          <p:cNvSpPr txBox="1">
            <a:spLocks noChangeArrowheads="1"/>
          </p:cNvSpPr>
          <p:nvPr/>
        </p:nvSpPr>
        <p:spPr bwMode="auto">
          <a:xfrm>
            <a:off x="5256213" y="5351463"/>
            <a:ext cx="1312862" cy="3381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/>
              <a:t>Continental</a:t>
            </a:r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 rot="499539">
            <a:off x="3406775" y="3395663"/>
            <a:ext cx="812800" cy="1778000"/>
          </a:xfrm>
          <a:prstGeom prst="ellipse">
            <a:avLst/>
          </a:prstGeom>
          <a:noFill/>
          <a:ln w="63500" algn="ctr">
            <a:solidFill>
              <a:srgbClr val="FF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 rot="-1544443">
            <a:off x="7724775" y="3713163"/>
            <a:ext cx="431800" cy="762000"/>
          </a:xfrm>
          <a:prstGeom prst="ellipse">
            <a:avLst/>
          </a:prstGeom>
          <a:noFill/>
          <a:ln w="63500" algn="ctr">
            <a:solidFill>
              <a:srgbClr val="FF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cxnSp>
        <p:nvCxnSpPr>
          <p:cNvPr id="20" name="Straight Arrow Connector 19"/>
          <p:cNvCxnSpPr>
            <a:cxnSpLocks noChangeShapeType="1"/>
          </p:cNvCxnSpPr>
          <p:nvPr/>
        </p:nvCxnSpPr>
        <p:spPr bwMode="auto">
          <a:xfrm rot="10800000" flipV="1">
            <a:off x="4486275" y="3890963"/>
            <a:ext cx="3035300" cy="101600"/>
          </a:xfrm>
          <a:prstGeom prst="straightConnector1">
            <a:avLst/>
          </a:prstGeom>
          <a:noFill/>
          <a:ln w="101600" algn="ctr">
            <a:solidFill>
              <a:srgbClr val="000000"/>
            </a:solidFill>
            <a:round/>
            <a:headEnd/>
            <a:tailEnd type="stealth" w="med" len="med"/>
          </a:ln>
        </p:spPr>
      </p:cxnSp>
      <p:sp>
        <p:nvSpPr>
          <p:cNvPr id="15" name="TextBox 14"/>
          <p:cNvSpPr txBox="1"/>
          <p:nvPr/>
        </p:nvSpPr>
        <p:spPr>
          <a:xfrm>
            <a:off x="1392238" y="5629275"/>
            <a:ext cx="4165600" cy="261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charset="0"/>
                <a:cs typeface="Arial" charset="0"/>
              </a:rPr>
              <a:t>-5      -4      -3       -2      -1       0        1       2        3       4        5 </a:t>
            </a:r>
          </a:p>
        </p:txBody>
      </p:sp>
      <p:sp>
        <p:nvSpPr>
          <p:cNvPr id="12304" name="TextBox 15"/>
          <p:cNvSpPr txBox="1">
            <a:spLocks noChangeArrowheads="1"/>
          </p:cNvSpPr>
          <p:nvPr/>
        </p:nvSpPr>
        <p:spPr bwMode="auto">
          <a:xfrm>
            <a:off x="7504113" y="1957388"/>
            <a:ext cx="1504950" cy="584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/>
              <a:t>Biogeoclimatic</a:t>
            </a:r>
            <a:br>
              <a:rPr lang="en-US" sz="1600"/>
            </a:br>
            <a:r>
              <a:rPr lang="en-US" sz="1600"/>
              <a:t>Zones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7"/>
          <p:cNvSpPr txBox="1">
            <a:spLocks noChangeArrowheads="1"/>
          </p:cNvSpPr>
          <p:nvPr/>
        </p:nvSpPr>
        <p:spPr bwMode="auto">
          <a:xfrm>
            <a:off x="738188" y="876300"/>
            <a:ext cx="3327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/>
              <a:t>Prism Data   (ClimateWNA)</a:t>
            </a:r>
          </a:p>
        </p:txBody>
      </p:sp>
      <p:sp>
        <p:nvSpPr>
          <p:cNvPr id="13315" name="TextBox 8"/>
          <p:cNvSpPr txBox="1">
            <a:spLocks noChangeArrowheads="1"/>
          </p:cNvSpPr>
          <p:nvPr/>
        </p:nvSpPr>
        <p:spPr bwMode="auto">
          <a:xfrm>
            <a:off x="519113" y="215900"/>
            <a:ext cx="81565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/>
              <a:t>Ecosystem Units in Multivariate Climate Space</a:t>
            </a:r>
          </a:p>
        </p:txBody>
      </p:sp>
      <p:sp>
        <p:nvSpPr>
          <p:cNvPr id="13316" name="Rectangle 21"/>
          <p:cNvSpPr>
            <a:spLocks noChangeArrowheads="1"/>
          </p:cNvSpPr>
          <p:nvPr/>
        </p:nvSpPr>
        <p:spPr bwMode="auto">
          <a:xfrm>
            <a:off x="6376988" y="6350000"/>
            <a:ext cx="18923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1200"/>
              <a:t>Adapted from: </a:t>
            </a:r>
            <a:br>
              <a:rPr lang="en-US" sz="1200"/>
            </a:br>
            <a:r>
              <a:rPr lang="en-US" sz="1200"/>
              <a:t>Hamann and Wang 2006</a:t>
            </a:r>
          </a:p>
        </p:txBody>
      </p:sp>
      <p:sp>
        <p:nvSpPr>
          <p:cNvPr id="13317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8670925" y="6381750"/>
            <a:ext cx="381000" cy="476250"/>
          </a:xfrm>
          <a:noFill/>
        </p:spPr>
        <p:txBody>
          <a:bodyPr/>
          <a:lstStyle/>
          <a:p>
            <a:fld id="{51083EF3-2515-4331-8A73-1919910E1443}" type="slidenum">
              <a:rPr lang="en-CA" smtClean="0">
                <a:latin typeface="Arial" pitchFamily="34" charset="0"/>
                <a:cs typeface="Arial" pitchFamily="34" charset="0"/>
              </a:rPr>
              <a:pPr/>
              <a:t>13</a:t>
            </a:fld>
            <a:endParaRPr lang="en-CA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8" name="Picture 11" descr="climate-envelope-pt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4175" y="1949450"/>
            <a:ext cx="4127500" cy="304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 t="44591" r="42410"/>
          <a:stretch>
            <a:fillRect/>
          </a:stretch>
        </p:blipFill>
        <p:spPr bwMode="auto">
          <a:xfrm>
            <a:off x="4762500" y="1346200"/>
            <a:ext cx="3865563" cy="410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6007100" y="5410200"/>
            <a:ext cx="1239838" cy="3381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/>
              <a:t>Warm / dry</a:t>
            </a:r>
          </a:p>
        </p:txBody>
      </p:sp>
      <p:sp>
        <p:nvSpPr>
          <p:cNvPr id="8195" name="TextBox 2"/>
          <p:cNvSpPr txBox="1">
            <a:spLocks noChangeArrowheads="1"/>
          </p:cNvSpPr>
          <p:nvPr/>
        </p:nvSpPr>
        <p:spPr bwMode="auto">
          <a:xfrm>
            <a:off x="7831138" y="3797300"/>
            <a:ext cx="1312862" cy="3381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/>
              <a:t>Continental</a:t>
            </a:r>
          </a:p>
        </p:txBody>
      </p:sp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4051300" y="3784600"/>
            <a:ext cx="1028700" cy="3381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/>
              <a:t>Maritime</a:t>
            </a:r>
          </a:p>
        </p:txBody>
      </p:sp>
      <p:sp>
        <p:nvSpPr>
          <p:cNvPr id="8197" name="TextBox 4"/>
          <p:cNvSpPr txBox="1">
            <a:spLocks noChangeArrowheads="1"/>
          </p:cNvSpPr>
          <p:nvPr/>
        </p:nvSpPr>
        <p:spPr bwMode="auto">
          <a:xfrm>
            <a:off x="6108700" y="1244600"/>
            <a:ext cx="1155700" cy="3381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/>
              <a:t>Cold / wet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7073900" y="2921000"/>
            <a:ext cx="414338" cy="1601788"/>
            <a:chOff x="7073900" y="2921000"/>
            <a:chExt cx="414506" cy="1601232"/>
          </a:xfrm>
        </p:grpSpPr>
        <p:cxnSp>
          <p:nvCxnSpPr>
            <p:cNvPr id="13336" name="Straight Arrow Connector 17"/>
            <p:cNvCxnSpPr>
              <a:cxnSpLocks noChangeShapeType="1"/>
            </p:cNvCxnSpPr>
            <p:nvPr/>
          </p:nvCxnSpPr>
          <p:spPr bwMode="auto">
            <a:xfrm rot="16200000" flipH="1">
              <a:off x="6838950" y="3689350"/>
              <a:ext cx="901700" cy="76200"/>
            </a:xfrm>
            <a:prstGeom prst="straightConnector1">
              <a:avLst/>
            </a:prstGeom>
            <a:noFill/>
            <a:ln w="101600" algn="ctr">
              <a:solidFill>
                <a:srgbClr val="000000"/>
              </a:solidFill>
              <a:round/>
              <a:headEnd/>
              <a:tailEnd type="stealth" w="med" len="med"/>
            </a:ln>
          </p:spPr>
        </p:cxnSp>
        <p:sp>
          <p:nvSpPr>
            <p:cNvPr id="13337" name="TextBox 15"/>
            <p:cNvSpPr txBox="1">
              <a:spLocks noChangeArrowheads="1"/>
            </p:cNvSpPr>
            <p:nvPr/>
          </p:nvSpPr>
          <p:spPr bwMode="auto">
            <a:xfrm>
              <a:off x="7073900" y="2921000"/>
              <a:ext cx="31290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o</a:t>
              </a:r>
            </a:p>
          </p:txBody>
        </p:sp>
        <p:sp>
          <p:nvSpPr>
            <p:cNvPr id="13338" name="TextBox 18"/>
            <p:cNvSpPr txBox="1">
              <a:spLocks noChangeArrowheads="1"/>
            </p:cNvSpPr>
            <p:nvPr/>
          </p:nvSpPr>
          <p:spPr bwMode="auto">
            <a:xfrm>
              <a:off x="7175500" y="4152900"/>
              <a:ext cx="31290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o</a:t>
              </a:r>
            </a:p>
          </p:txBody>
        </p:sp>
      </p:grpSp>
      <p:grpSp>
        <p:nvGrpSpPr>
          <p:cNvPr id="3" name="Group 20"/>
          <p:cNvGrpSpPr>
            <a:grpSpLocks/>
          </p:cNvGrpSpPr>
          <p:nvPr/>
        </p:nvGrpSpPr>
        <p:grpSpPr bwMode="auto">
          <a:xfrm>
            <a:off x="6667500" y="2895600"/>
            <a:ext cx="515938" cy="1616075"/>
            <a:chOff x="6667500" y="2895600"/>
            <a:chExt cx="515938" cy="1616311"/>
          </a:xfrm>
        </p:grpSpPr>
        <p:cxnSp>
          <p:nvCxnSpPr>
            <p:cNvPr id="13333" name="Straight Arrow Connector 21"/>
            <p:cNvCxnSpPr>
              <a:cxnSpLocks noChangeShapeType="1"/>
              <a:stCxn id="13335" idx="2"/>
              <a:endCxn id="13334" idx="0"/>
            </p:cNvCxnSpPr>
            <p:nvPr/>
          </p:nvCxnSpPr>
          <p:spPr bwMode="auto">
            <a:xfrm rot="5400000">
              <a:off x="6457138" y="3627862"/>
              <a:ext cx="939080" cy="213464"/>
            </a:xfrm>
            <a:prstGeom prst="straightConnector1">
              <a:avLst/>
            </a:prstGeom>
            <a:noFill/>
            <a:ln w="101600" algn="ctr">
              <a:solidFill>
                <a:srgbClr val="000000"/>
              </a:solidFill>
              <a:round/>
              <a:headEnd/>
              <a:tailEnd type="stealth" w="med" len="med"/>
            </a:ln>
          </p:spPr>
        </p:cxnSp>
        <p:sp>
          <p:nvSpPr>
            <p:cNvPr id="13334" name="TextBox 14"/>
            <p:cNvSpPr txBox="1">
              <a:spLocks noChangeArrowheads="1"/>
            </p:cNvSpPr>
            <p:nvPr/>
          </p:nvSpPr>
          <p:spPr bwMode="auto">
            <a:xfrm>
              <a:off x="6667500" y="4204134"/>
              <a:ext cx="30489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X</a:t>
              </a:r>
            </a:p>
          </p:txBody>
        </p:sp>
        <p:sp>
          <p:nvSpPr>
            <p:cNvPr id="13335" name="TextBox 22"/>
            <p:cNvSpPr txBox="1">
              <a:spLocks noChangeArrowheads="1"/>
            </p:cNvSpPr>
            <p:nvPr/>
          </p:nvSpPr>
          <p:spPr bwMode="auto">
            <a:xfrm>
              <a:off x="6883382" y="2895600"/>
              <a:ext cx="300056" cy="3694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x</a:t>
              </a:r>
            </a:p>
          </p:txBody>
        </p:sp>
      </p:grpSp>
      <p:sp>
        <p:nvSpPr>
          <p:cNvPr id="13326" name="TextBox 21"/>
          <p:cNvSpPr txBox="1">
            <a:spLocks noChangeArrowheads="1"/>
          </p:cNvSpPr>
          <p:nvPr/>
        </p:nvSpPr>
        <p:spPr bwMode="auto">
          <a:xfrm>
            <a:off x="941388" y="1250950"/>
            <a:ext cx="29289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(climate station data </a:t>
            </a:r>
          </a:p>
          <a:p>
            <a:r>
              <a:rPr lang="en-US"/>
              <a:t>interpolated to a 1 km grid)</a:t>
            </a: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5" cstate="print"/>
          <a:srcRect l="55904" r="3854" b="67322"/>
          <a:stretch>
            <a:fillRect/>
          </a:stretch>
        </p:blipFill>
        <p:spPr bwMode="auto">
          <a:xfrm>
            <a:off x="7504113" y="1171575"/>
            <a:ext cx="1450975" cy="130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8" name="Straight Arrow Connector 27"/>
          <p:cNvCxnSpPr>
            <a:cxnSpLocks noChangeShapeType="1"/>
          </p:cNvCxnSpPr>
          <p:nvPr/>
        </p:nvCxnSpPr>
        <p:spPr bwMode="auto">
          <a:xfrm rot="5400000" flipH="1" flipV="1">
            <a:off x="7090569" y="2823369"/>
            <a:ext cx="1770062" cy="971550"/>
          </a:xfrm>
          <a:prstGeom prst="straightConnector1">
            <a:avLst/>
          </a:prstGeom>
          <a:noFill/>
          <a:ln w="9525" algn="ctr">
            <a:solidFill>
              <a:srgbClr val="000000"/>
            </a:solidFill>
            <a:round/>
            <a:headEnd/>
            <a:tailEnd type="arrow" w="med" len="med"/>
          </a:ln>
        </p:spPr>
      </p:cxnSp>
      <p:sp>
        <p:nvSpPr>
          <p:cNvPr id="30" name="TextBox 29"/>
          <p:cNvSpPr txBox="1"/>
          <p:nvPr/>
        </p:nvSpPr>
        <p:spPr>
          <a:xfrm>
            <a:off x="6646863" y="4208463"/>
            <a:ext cx="373062" cy="4619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latin typeface="Arial" charset="0"/>
                <a:cs typeface="Arial" charset="0"/>
              </a:rPr>
              <a:t>?</a:t>
            </a:r>
          </a:p>
        </p:txBody>
      </p:sp>
      <p:sp>
        <p:nvSpPr>
          <p:cNvPr id="13330" name="TextBox 26"/>
          <p:cNvSpPr txBox="1">
            <a:spLocks noChangeArrowheads="1"/>
          </p:cNvSpPr>
          <p:nvPr/>
        </p:nvSpPr>
        <p:spPr bwMode="auto">
          <a:xfrm>
            <a:off x="7727950" y="798513"/>
            <a:ext cx="1173163" cy="4619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Biogeoclimatic</a:t>
            </a:r>
            <a:br>
              <a:rPr lang="en-US" sz="1200"/>
            </a:br>
            <a:r>
              <a:rPr lang="en-US" sz="1200"/>
              <a:t>Zones</a:t>
            </a:r>
          </a:p>
        </p:txBody>
      </p:sp>
      <p:sp>
        <p:nvSpPr>
          <p:cNvPr id="13331" name="Rectangle 28"/>
          <p:cNvSpPr>
            <a:spLocks noChangeArrowheads="1"/>
          </p:cNvSpPr>
          <p:nvPr/>
        </p:nvSpPr>
        <p:spPr bwMode="auto">
          <a:xfrm>
            <a:off x="8564563" y="1236663"/>
            <a:ext cx="244475" cy="334962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579728" y="5576531"/>
            <a:ext cx="48397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Non-analogue or Novel </a:t>
            </a:r>
            <a:r>
              <a:rPr lang="en-US" dirty="0" err="1" smtClean="0"/>
              <a:t>bioclimate</a:t>
            </a:r>
            <a:r>
              <a:rPr lang="en-US" dirty="0" smtClean="0"/>
              <a:t> envelopes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8195" grpId="0" animBg="1"/>
      <p:bldP spid="8196" grpId="0" animBg="1"/>
      <p:bldP spid="8197" grpId="0" animBg="1"/>
      <p:bldP spid="30" grpId="0" build="allAtOnce" animBg="1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3729038"/>
            <a:ext cx="1839912" cy="289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6925" y="3746500"/>
            <a:ext cx="1789113" cy="286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340" name="Straight Connector 5"/>
          <p:cNvCxnSpPr>
            <a:cxnSpLocks noChangeShapeType="1"/>
          </p:cNvCxnSpPr>
          <p:nvPr/>
        </p:nvCxnSpPr>
        <p:spPr bwMode="auto">
          <a:xfrm rot="16200000" flipV="1">
            <a:off x="857250" y="3981450"/>
            <a:ext cx="2273300" cy="1397000"/>
          </a:xfrm>
          <a:prstGeom prst="line">
            <a:avLst/>
          </a:prstGeom>
          <a:noFill/>
          <a:ln w="25400" algn="ctr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4341" name="Straight Connector 8"/>
          <p:cNvCxnSpPr>
            <a:cxnSpLocks noChangeShapeType="1"/>
          </p:cNvCxnSpPr>
          <p:nvPr/>
        </p:nvCxnSpPr>
        <p:spPr bwMode="auto">
          <a:xfrm flipV="1">
            <a:off x="3136900" y="3543300"/>
            <a:ext cx="2425700" cy="2260600"/>
          </a:xfrm>
          <a:prstGeom prst="line">
            <a:avLst/>
          </a:prstGeom>
          <a:noFill/>
          <a:ln w="25400" algn="ctr">
            <a:solidFill>
              <a:srgbClr val="000000"/>
            </a:solidFill>
            <a:round/>
            <a:headEnd/>
            <a:tailEnd/>
          </a:ln>
        </p:spPr>
      </p:cxnSp>
      <p:pic>
        <p:nvPicPr>
          <p:cNvPr id="1434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79513" y="1249363"/>
            <a:ext cx="4383087" cy="233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3" name="Rectangle 21"/>
          <p:cNvSpPr>
            <a:spLocks noChangeArrowheads="1"/>
          </p:cNvSpPr>
          <p:nvPr/>
        </p:nvSpPr>
        <p:spPr bwMode="auto">
          <a:xfrm>
            <a:off x="6261100" y="6235700"/>
            <a:ext cx="232410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1200"/>
              <a:t>From: </a:t>
            </a:r>
            <a:br>
              <a:rPr lang="en-US" sz="1200"/>
            </a:br>
            <a:r>
              <a:rPr lang="en-US" sz="1200"/>
              <a:t>Roberts and Hamann  2011</a:t>
            </a:r>
          </a:p>
        </p:txBody>
      </p:sp>
      <p:sp>
        <p:nvSpPr>
          <p:cNvPr id="14344" name="Rectangle 11"/>
          <p:cNvSpPr>
            <a:spLocks noChangeArrowheads="1"/>
          </p:cNvSpPr>
          <p:nvPr/>
        </p:nvSpPr>
        <p:spPr bwMode="auto">
          <a:xfrm>
            <a:off x="0" y="0"/>
            <a:ext cx="9144000" cy="10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b="1">
                <a:solidFill>
                  <a:schemeClr val="tx2"/>
                </a:solidFill>
              </a:rPr>
              <a:t>Projected Climate Envelope Shifts</a:t>
            </a:r>
            <a:br>
              <a:rPr lang="en-US" sz="4000" b="1">
                <a:solidFill>
                  <a:schemeClr val="tx2"/>
                </a:solidFill>
              </a:rPr>
            </a:br>
            <a:r>
              <a:rPr lang="en-US" sz="3200">
                <a:solidFill>
                  <a:schemeClr val="tx2"/>
                </a:solidFill>
              </a:rPr>
              <a:t>Western North America (not limited to BC)</a:t>
            </a:r>
            <a:endParaRPr lang="en-US" sz="3600">
              <a:solidFill>
                <a:schemeClr val="tx2"/>
              </a:solidFill>
            </a:endParaRPr>
          </a:p>
        </p:txBody>
      </p:sp>
      <p:sp>
        <p:nvSpPr>
          <p:cNvPr id="14345" name="Slide Number Placeholder 18"/>
          <p:cNvSpPr>
            <a:spLocks noGrp="1"/>
          </p:cNvSpPr>
          <p:nvPr>
            <p:ph type="sldNum" sz="quarter" idx="12"/>
          </p:nvPr>
        </p:nvSpPr>
        <p:spPr>
          <a:xfrm>
            <a:off x="6815138" y="6381750"/>
            <a:ext cx="2133600" cy="476250"/>
          </a:xfrm>
          <a:noFill/>
        </p:spPr>
        <p:txBody>
          <a:bodyPr/>
          <a:lstStyle/>
          <a:p>
            <a:fld id="{D43B8BE7-6EEB-4C9D-A93E-7CA36DE1B3C3}" type="slidenum">
              <a:rPr lang="en-CA" smtClean="0">
                <a:latin typeface="Arial" pitchFamily="34" charset="0"/>
                <a:cs typeface="Arial" pitchFamily="34" charset="0"/>
              </a:rPr>
              <a:pPr/>
              <a:t>14</a:t>
            </a:fld>
            <a:endParaRPr lang="en-CA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346" name="TextBox 19"/>
          <p:cNvSpPr txBox="1">
            <a:spLocks noChangeArrowheads="1"/>
          </p:cNvSpPr>
          <p:nvPr/>
        </p:nvSpPr>
        <p:spPr bwMode="auto">
          <a:xfrm>
            <a:off x="5586413" y="5562600"/>
            <a:ext cx="35575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University of Alberta</a:t>
            </a:r>
          </a:p>
          <a:p>
            <a:pPr algn="ctr"/>
            <a:r>
              <a:rPr lang="en-US"/>
              <a:t>David Roberts/ Andreas Hamann</a:t>
            </a:r>
          </a:p>
        </p:txBody>
      </p:sp>
      <p:sp>
        <p:nvSpPr>
          <p:cNvPr id="14347" name="TextBox 20"/>
          <p:cNvSpPr txBox="1">
            <a:spLocks noChangeArrowheads="1"/>
          </p:cNvSpPr>
          <p:nvPr/>
        </p:nvSpPr>
        <p:spPr bwMode="auto">
          <a:xfrm>
            <a:off x="5651500" y="2806700"/>
            <a:ext cx="34925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  <a:p>
            <a:pPr>
              <a:buFont typeface="Arial" pitchFamily="34" charset="0"/>
              <a:buChar char="•"/>
            </a:pPr>
            <a:r>
              <a:rPr lang="en-US"/>
              <a:t>BC – BEC subzone variants</a:t>
            </a:r>
          </a:p>
          <a:p>
            <a:pPr>
              <a:buFont typeface="Arial" pitchFamily="34" charset="0"/>
              <a:buChar char="•"/>
            </a:pPr>
            <a:r>
              <a:rPr lang="en-US"/>
              <a:t>Alberta – Seed zones</a:t>
            </a:r>
          </a:p>
          <a:p>
            <a:pPr>
              <a:buFont typeface="Arial" pitchFamily="34" charset="0"/>
              <a:buChar char="•"/>
            </a:pPr>
            <a:r>
              <a:rPr lang="en-US"/>
              <a:t>USA (48) – Level 4 Ecoregions</a:t>
            </a:r>
          </a:p>
          <a:p>
            <a:pPr>
              <a:buFont typeface="Arial" pitchFamily="34" charset="0"/>
              <a:buChar char="•"/>
            </a:pPr>
            <a:r>
              <a:rPr lang="en-US"/>
              <a:t>Alaska – Ecosystems of Alaska</a:t>
            </a:r>
          </a:p>
          <a:p>
            <a:pPr>
              <a:buFont typeface="Arial" pitchFamily="34" charset="0"/>
              <a:buChar char="•"/>
            </a:pPr>
            <a:r>
              <a:rPr lang="en-US"/>
              <a:t>Canada Other – National</a:t>
            </a:r>
            <a:br>
              <a:rPr lang="en-US"/>
            </a:br>
            <a:r>
              <a:rPr lang="en-US"/>
              <a:t>       Ecological Framework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4348" name="TextBox 22"/>
          <p:cNvSpPr txBox="1">
            <a:spLocks noChangeArrowheads="1"/>
          </p:cNvSpPr>
          <p:nvPr/>
        </p:nvSpPr>
        <p:spPr bwMode="auto">
          <a:xfrm>
            <a:off x="5718175" y="1358900"/>
            <a:ext cx="319722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1 km grid</a:t>
            </a:r>
          </a:p>
          <a:p>
            <a:endParaRPr lang="en-US" sz="2400" b="1"/>
          </a:p>
          <a:p>
            <a:r>
              <a:rPr lang="en-US" sz="2400" b="1"/>
              <a:t>770 ecosystem units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470400" y="1511300"/>
            <a:ext cx="4537075" cy="1143000"/>
          </a:xfrm>
        </p:spPr>
        <p:txBody>
          <a:bodyPr/>
          <a:lstStyle/>
          <a:p>
            <a:r>
              <a:rPr lang="en-US" sz="3200" smtClean="0"/>
              <a:t>A Range of Projected</a:t>
            </a:r>
            <a:br>
              <a:rPr lang="en-US" sz="3200" smtClean="0"/>
            </a:br>
            <a:r>
              <a:rPr lang="en-US" sz="3200" smtClean="0"/>
              <a:t>Bioclimate Envelopes</a:t>
            </a:r>
          </a:p>
        </p:txBody>
      </p:sp>
      <p:sp>
        <p:nvSpPr>
          <p:cNvPr id="1536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EE92322-2F8B-4163-83AD-38434B55F707}" type="slidenum">
              <a:rPr lang="en-CA" smtClean="0">
                <a:latin typeface="Arial" pitchFamily="34" charset="0"/>
                <a:cs typeface="Arial" pitchFamily="34" charset="0"/>
              </a:rPr>
              <a:pPr/>
              <a:t>15</a:t>
            </a:fld>
            <a:endParaRPr lang="en-CA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6" name="Picture 3" descr="a1b-2080-all_2-5-12.jpg"/>
          <p:cNvPicPr>
            <a:picLocks noChangeAspect="1"/>
          </p:cNvPicPr>
          <p:nvPr/>
        </p:nvPicPr>
        <p:blipFill>
          <a:blip r:embed="rId2" cstate="print"/>
          <a:srcRect l="2353" t="2727" r="2353" b="909"/>
          <a:stretch>
            <a:fillRect/>
          </a:stretch>
        </p:blipFill>
        <p:spPr bwMode="auto">
          <a:xfrm>
            <a:off x="6137275" y="2613025"/>
            <a:ext cx="2889250" cy="3781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365" name="Picture 4" descr="bec-currentall_2-5-1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625" y="125413"/>
            <a:ext cx="1855788" cy="2401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318" name="Picture 5" descr="cgcm3-a2_2080_3-10-12.jpg"/>
          <p:cNvPicPr>
            <a:picLocks noChangeAspect="1"/>
          </p:cNvPicPr>
          <p:nvPr/>
        </p:nvPicPr>
        <p:blipFill>
          <a:blip r:embed="rId4" cstate="print"/>
          <a:srcRect l="2353" t="2727" r="2353" b="909"/>
          <a:stretch>
            <a:fillRect/>
          </a:stretch>
        </p:blipFill>
        <p:spPr bwMode="auto">
          <a:xfrm>
            <a:off x="3144838" y="2627313"/>
            <a:ext cx="2889250" cy="3781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3319" name="Picture 7" descr="hadcm3_2080-eco.jpg"/>
          <p:cNvPicPr>
            <a:picLocks noChangeAspect="1"/>
          </p:cNvPicPr>
          <p:nvPr/>
        </p:nvPicPr>
        <p:blipFill>
          <a:blip r:embed="rId5" cstate="print"/>
          <a:srcRect l="2353" t="2727" r="2353" b="909"/>
          <a:stretch>
            <a:fillRect/>
          </a:stretch>
        </p:blipFill>
        <p:spPr bwMode="auto">
          <a:xfrm>
            <a:off x="147638" y="2643188"/>
            <a:ext cx="2889250" cy="3781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368" name="Picture 2" descr="C:\Documents and Settings\User\My Documents\2012 Knil projects\CC-WK\Maps-diagrams\Maps\Map-legend_2-20-12.jpg"/>
          <p:cNvPicPr>
            <a:picLocks noChangeAspect="1" noChangeArrowheads="1"/>
          </p:cNvPicPr>
          <p:nvPr/>
        </p:nvPicPr>
        <p:blipFill>
          <a:blip r:embed="rId6" cstate="print"/>
          <a:srcRect r="79317"/>
          <a:stretch>
            <a:fillRect/>
          </a:stretch>
        </p:blipFill>
        <p:spPr bwMode="auto">
          <a:xfrm>
            <a:off x="2139950" y="0"/>
            <a:ext cx="268288" cy="261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1" name="TextBox 8"/>
          <p:cNvSpPr txBox="1">
            <a:spLocks noChangeArrowheads="1"/>
          </p:cNvSpPr>
          <p:nvPr/>
        </p:nvSpPr>
        <p:spPr bwMode="auto">
          <a:xfrm>
            <a:off x="1849438" y="3376613"/>
            <a:ext cx="1168400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/>
            <a:r>
              <a:rPr lang="en-US" sz="1400" b="1"/>
              <a:t>Warm/  Moist</a:t>
            </a:r>
          </a:p>
        </p:txBody>
      </p:sp>
      <p:sp>
        <p:nvSpPr>
          <p:cNvPr id="13322" name="TextBox 9"/>
          <p:cNvSpPr txBox="1">
            <a:spLocks noChangeArrowheads="1"/>
          </p:cNvSpPr>
          <p:nvPr/>
        </p:nvSpPr>
        <p:spPr bwMode="auto">
          <a:xfrm>
            <a:off x="7827963" y="3338513"/>
            <a:ext cx="1174750" cy="3063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/>
            <a:r>
              <a:rPr lang="en-US" sz="1400" b="1"/>
              <a:t>Very Hot/ Dry</a:t>
            </a:r>
          </a:p>
        </p:txBody>
      </p:sp>
      <p:sp>
        <p:nvSpPr>
          <p:cNvPr id="13323" name="TextBox 10"/>
          <p:cNvSpPr txBox="1">
            <a:spLocks noChangeArrowheads="1"/>
          </p:cNvSpPr>
          <p:nvPr/>
        </p:nvSpPr>
        <p:spPr bwMode="auto">
          <a:xfrm>
            <a:off x="5006975" y="3349625"/>
            <a:ext cx="908050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/>
              <a:t>Hot/ Wet</a:t>
            </a:r>
          </a:p>
        </p:txBody>
      </p:sp>
      <p:pic>
        <p:nvPicPr>
          <p:cNvPr id="15372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40525" y="141288"/>
            <a:ext cx="2189163" cy="139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3" name="Rectangle 21"/>
          <p:cNvSpPr>
            <a:spLocks noChangeArrowheads="1"/>
          </p:cNvSpPr>
          <p:nvPr/>
        </p:nvSpPr>
        <p:spPr bwMode="auto">
          <a:xfrm>
            <a:off x="4572000" y="6354763"/>
            <a:ext cx="3965575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1200"/>
              <a:t>Original data from:  Roberts and Hamann, U of A</a:t>
            </a:r>
          </a:p>
        </p:txBody>
      </p:sp>
      <p:sp>
        <p:nvSpPr>
          <p:cNvPr id="15374" name="TextBox 11"/>
          <p:cNvSpPr txBox="1">
            <a:spLocks noChangeArrowheads="1"/>
          </p:cNvSpPr>
          <p:nvPr/>
        </p:nvSpPr>
        <p:spPr bwMode="auto">
          <a:xfrm>
            <a:off x="2341563" y="0"/>
            <a:ext cx="3175000" cy="263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100" b="1"/>
              <a:t>Alpine</a:t>
            </a:r>
          </a:p>
          <a:p>
            <a:r>
              <a:rPr lang="en-US" sz="1100" b="1"/>
              <a:t>Alpine parkland</a:t>
            </a:r>
          </a:p>
          <a:p>
            <a:r>
              <a:rPr lang="en-US" sz="1100" b="1"/>
              <a:t>Wet subalpine forest</a:t>
            </a:r>
          </a:p>
          <a:p>
            <a:r>
              <a:rPr lang="en-US" sz="1100" b="1"/>
              <a:t>Dry subalpine forest</a:t>
            </a:r>
          </a:p>
          <a:p>
            <a:r>
              <a:rPr lang="en-US" sz="1100" b="1"/>
              <a:t>Coastal hemlock</a:t>
            </a:r>
          </a:p>
          <a:p>
            <a:r>
              <a:rPr lang="en-US" sz="1100" b="1"/>
              <a:t>Transitional coast/ interior hemlock</a:t>
            </a:r>
          </a:p>
          <a:p>
            <a:r>
              <a:rPr lang="en-US" sz="1100" b="1"/>
              <a:t>Montane/sub-boreal spruce forest</a:t>
            </a:r>
          </a:p>
          <a:p>
            <a:r>
              <a:rPr lang="en-US" sz="1100" b="1"/>
              <a:t>Wet interior cedar/ hemlock</a:t>
            </a:r>
          </a:p>
          <a:p>
            <a:r>
              <a:rPr lang="en-US" sz="1100" b="1"/>
              <a:t>Moist interior cedar/ hemlock</a:t>
            </a:r>
          </a:p>
          <a:p>
            <a:r>
              <a:rPr lang="en-US" sz="1100" b="1"/>
              <a:t>Dry interior cedar hemlock</a:t>
            </a:r>
          </a:p>
          <a:p>
            <a:r>
              <a:rPr lang="en-US" sz="1100" b="1"/>
              <a:t>Grand fir/ Douglas-fir</a:t>
            </a:r>
          </a:p>
          <a:p>
            <a:r>
              <a:rPr lang="en-US" sz="1100" b="1"/>
              <a:t>Wet Douglas-fir</a:t>
            </a:r>
          </a:p>
          <a:p>
            <a:r>
              <a:rPr lang="en-US" sz="1100" b="1"/>
              <a:t>Dry Douglas-fir</a:t>
            </a:r>
          </a:p>
          <a:p>
            <a:r>
              <a:rPr lang="en-US" sz="1100" b="1"/>
              <a:t>Ponderosa pine savanah</a:t>
            </a:r>
          </a:p>
          <a:p>
            <a:r>
              <a:rPr lang="en-US" sz="1100" b="1"/>
              <a:t>Grassland/ steppe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1" grpId="0" animBg="1"/>
      <p:bldP spid="13322" grpId="0" animBg="1"/>
      <p:bldP spid="133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tupes-all-50kn_2080s"/>
          <p:cNvPicPr>
            <a:picLocks noChangeAspect="1" noChangeArrowheads="1"/>
          </p:cNvPicPr>
          <p:nvPr/>
        </p:nvPicPr>
        <p:blipFill>
          <a:blip r:embed="rId3" cstate="print"/>
          <a:srcRect l="-920" t="-1219" r="-920" b="-1219"/>
          <a:stretch>
            <a:fillRect/>
          </a:stretch>
        </p:blipFill>
        <p:spPr bwMode="auto">
          <a:xfrm>
            <a:off x="1003300" y="854075"/>
            <a:ext cx="7277100" cy="552291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206375" y="77788"/>
            <a:ext cx="87264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/>
              <a:t>Bioclimate Envelopes and Ecosystems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30CCABA-F0C9-4195-9838-FDFDFE3A8164}" type="slidenum">
              <a:rPr lang="en-CA" smtClean="0">
                <a:latin typeface="Arial" pitchFamily="34" charset="0"/>
                <a:cs typeface="Arial" pitchFamily="34" charset="0"/>
              </a:rPr>
              <a:pPr/>
              <a:t>16</a:t>
            </a:fld>
            <a:endParaRPr lang="en-CA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389" name="Freeform 6"/>
          <p:cNvSpPr>
            <a:spLocks/>
          </p:cNvSpPr>
          <p:nvPr/>
        </p:nvSpPr>
        <p:spPr bwMode="auto">
          <a:xfrm>
            <a:off x="5456238" y="2630488"/>
            <a:ext cx="636587" cy="1008062"/>
          </a:xfrm>
          <a:custGeom>
            <a:avLst/>
            <a:gdLst>
              <a:gd name="T0" fmla="*/ 39228 w 766482"/>
              <a:gd name="T1" fmla="*/ 0 h 954741"/>
              <a:gd name="T2" fmla="*/ 15141 w 766482"/>
              <a:gd name="T3" fmla="*/ 769983 h 954741"/>
              <a:gd name="T4" fmla="*/ 0 w 766482"/>
              <a:gd name="T5" fmla="*/ 2277876 h 954741"/>
              <a:gd name="T6" fmla="*/ 0 60000 65536"/>
              <a:gd name="T7" fmla="*/ 0 60000 65536"/>
              <a:gd name="T8" fmla="*/ 0 60000 65536"/>
              <a:gd name="T9" fmla="*/ 0 w 766482"/>
              <a:gd name="T10" fmla="*/ 0 h 954741"/>
              <a:gd name="T11" fmla="*/ 766482 w 766482"/>
              <a:gd name="T12" fmla="*/ 954741 h 95474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66482" h="954741">
                <a:moveTo>
                  <a:pt x="766482" y="0"/>
                </a:moveTo>
                <a:cubicBezTo>
                  <a:pt x="382304" y="215209"/>
                  <a:pt x="494240" y="116540"/>
                  <a:pt x="295835" y="322729"/>
                </a:cubicBezTo>
                <a:cubicBezTo>
                  <a:pt x="168088" y="481852"/>
                  <a:pt x="61632" y="823072"/>
                  <a:pt x="0" y="954741"/>
                </a:cubicBezTo>
              </a:path>
            </a:pathLst>
          </a:custGeom>
          <a:noFill/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stealth" w="lg" len="lg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390" name="TextBox 7"/>
          <p:cNvSpPr txBox="1">
            <a:spLocks noChangeArrowheads="1"/>
          </p:cNvSpPr>
          <p:nvPr/>
        </p:nvSpPr>
        <p:spPr bwMode="auto">
          <a:xfrm>
            <a:off x="6056313" y="2454275"/>
            <a:ext cx="17764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/>
              <a:t>West Kootenays</a:t>
            </a:r>
          </a:p>
        </p:txBody>
      </p:sp>
      <p:sp>
        <p:nvSpPr>
          <p:cNvPr id="16391" name="Rectangle 21"/>
          <p:cNvSpPr>
            <a:spLocks noChangeArrowheads="1"/>
          </p:cNvSpPr>
          <p:nvPr/>
        </p:nvSpPr>
        <p:spPr bwMode="auto">
          <a:xfrm>
            <a:off x="4572000" y="6354763"/>
            <a:ext cx="3965575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1200"/>
              <a:t>Original data from:  Roberts and Hamann, U of A</a:t>
            </a:r>
          </a:p>
        </p:txBody>
      </p:sp>
      <p:grpSp>
        <p:nvGrpSpPr>
          <p:cNvPr id="16392" name="Group 12"/>
          <p:cNvGrpSpPr>
            <a:grpSpLocks/>
          </p:cNvGrpSpPr>
          <p:nvPr/>
        </p:nvGrpSpPr>
        <p:grpSpPr bwMode="auto">
          <a:xfrm>
            <a:off x="322263" y="3235325"/>
            <a:ext cx="3495675" cy="3324225"/>
            <a:chOff x="1225893" y="2381459"/>
            <a:chExt cx="3496832" cy="3323988"/>
          </a:xfrm>
        </p:grpSpPr>
        <p:sp>
          <p:nvSpPr>
            <p:cNvPr id="16394" name="Rectangle 9"/>
            <p:cNvSpPr>
              <a:spLocks noChangeArrowheads="1"/>
            </p:cNvSpPr>
            <p:nvPr/>
          </p:nvSpPr>
          <p:spPr bwMode="auto">
            <a:xfrm>
              <a:off x="1225893" y="2381459"/>
              <a:ext cx="3456633" cy="3265715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rgbClr val="000000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395" name="TextBox 11"/>
            <p:cNvSpPr txBox="1">
              <a:spLocks noChangeArrowheads="1"/>
            </p:cNvSpPr>
            <p:nvPr/>
          </p:nvSpPr>
          <p:spPr bwMode="auto">
            <a:xfrm>
              <a:off x="1547446" y="2381460"/>
              <a:ext cx="3175279" cy="3323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/>
                <a:t>Alpine</a:t>
              </a:r>
            </a:p>
            <a:p>
              <a:r>
                <a:rPr lang="en-US" sz="1400" b="1"/>
                <a:t>Alpine parkland</a:t>
              </a:r>
            </a:p>
            <a:p>
              <a:r>
                <a:rPr lang="en-US" sz="1400" b="1"/>
                <a:t>Wet subalpine forest</a:t>
              </a:r>
            </a:p>
            <a:p>
              <a:r>
                <a:rPr lang="en-US" sz="1400" b="1"/>
                <a:t>Dry subalpine forest</a:t>
              </a:r>
            </a:p>
            <a:p>
              <a:r>
                <a:rPr lang="en-US" sz="1400" b="1"/>
                <a:t>Coastal hemlock</a:t>
              </a:r>
            </a:p>
            <a:p>
              <a:r>
                <a:rPr lang="en-US" sz="1400" b="1"/>
                <a:t>Transitional coast/ interior hemlock</a:t>
              </a:r>
            </a:p>
            <a:p>
              <a:r>
                <a:rPr lang="en-US" sz="1400" b="1"/>
                <a:t>Montane/sub-boreal spruce forest</a:t>
              </a:r>
            </a:p>
            <a:p>
              <a:r>
                <a:rPr lang="en-US" sz="1400" b="1"/>
                <a:t>Wet interior cedar/ hemlock</a:t>
              </a:r>
            </a:p>
            <a:p>
              <a:r>
                <a:rPr lang="en-US" sz="1400" b="1"/>
                <a:t>Moist interior cedar/ hemlock</a:t>
              </a:r>
            </a:p>
            <a:p>
              <a:r>
                <a:rPr lang="en-US" sz="1400" b="1"/>
                <a:t>Dry interior cedar hemlock</a:t>
              </a:r>
            </a:p>
            <a:p>
              <a:r>
                <a:rPr lang="en-US" sz="1400" b="1"/>
                <a:t>Grand fir/ Douglas-fir</a:t>
              </a:r>
            </a:p>
            <a:p>
              <a:r>
                <a:rPr lang="en-US" sz="1400" b="1"/>
                <a:t>Wet Douglas-fir</a:t>
              </a:r>
            </a:p>
            <a:p>
              <a:r>
                <a:rPr lang="en-US" sz="1400" b="1"/>
                <a:t>Dry Douglas-fir</a:t>
              </a:r>
            </a:p>
            <a:p>
              <a:r>
                <a:rPr lang="en-US" sz="1400" b="1"/>
                <a:t>Ponderosa pine savanah</a:t>
              </a:r>
            </a:p>
            <a:p>
              <a:r>
                <a:rPr lang="en-US" sz="1400" b="1"/>
                <a:t>Grassland/ steppe</a:t>
              </a:r>
            </a:p>
          </p:txBody>
        </p:sp>
        <p:pic>
          <p:nvPicPr>
            <p:cNvPr id="16396" name="Picture 2" descr="C:\Documents and Settings\User\My Documents\2012 Knil projects\CC-WK\Maps-diagrams\Maps\Map-legend_2-20-12.jpg"/>
            <p:cNvPicPr>
              <a:picLocks noChangeAspect="1" noChangeArrowheads="1"/>
            </p:cNvPicPr>
            <p:nvPr/>
          </p:nvPicPr>
          <p:blipFill>
            <a:blip r:embed="rId4" cstate="print"/>
            <a:srcRect l="5470" t="2721" r="79317" b="2721"/>
            <a:stretch>
              <a:fillRect/>
            </a:stretch>
          </p:blipFill>
          <p:spPr bwMode="auto">
            <a:xfrm>
              <a:off x="1267918" y="2421759"/>
              <a:ext cx="256217" cy="32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393" name="TextBox 11"/>
          <p:cNvSpPr txBox="1">
            <a:spLocks noChangeArrowheads="1"/>
          </p:cNvSpPr>
          <p:nvPr/>
        </p:nvSpPr>
        <p:spPr bwMode="auto">
          <a:xfrm>
            <a:off x="4868863" y="876300"/>
            <a:ext cx="351790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Current locations of bioclimates</a:t>
            </a:r>
            <a:br>
              <a:rPr lang="en-US"/>
            </a:br>
            <a:r>
              <a:rPr lang="en-US"/>
              <a:t>projected  for the 2080’s in the</a:t>
            </a:r>
            <a:br>
              <a:rPr lang="en-US"/>
            </a:br>
            <a:r>
              <a:rPr lang="en-US"/>
              <a:t>study area  (&gt;50 km</a:t>
            </a:r>
            <a:r>
              <a:rPr lang="en-US" baseline="30000"/>
              <a:t>2)</a:t>
            </a:r>
            <a:r>
              <a:rPr lang="en-US"/>
              <a:t> </a:t>
            </a:r>
            <a:endParaRPr lang="en-US" baseline="30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084513" y="274638"/>
            <a:ext cx="5602287" cy="1835150"/>
          </a:xfrm>
        </p:spPr>
        <p:txBody>
          <a:bodyPr/>
          <a:lstStyle/>
          <a:p>
            <a:r>
              <a:rPr lang="en-US" sz="3200" smtClean="0"/>
              <a:t>Potential for</a:t>
            </a:r>
            <a:br>
              <a:rPr lang="en-US" sz="3200" smtClean="0"/>
            </a:br>
            <a:r>
              <a:rPr lang="en-US" sz="3200" smtClean="0"/>
              <a:t>Non-Analogue or Novel Bioclimate Envelopes</a:t>
            </a:r>
          </a:p>
        </p:txBody>
      </p:sp>
      <p:sp>
        <p:nvSpPr>
          <p:cNvPr id="17411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313BE0C-C058-4AC1-BB77-EFB231D5229F}" type="slidenum">
              <a:rPr lang="en-CA" smtClean="0">
                <a:latin typeface="Arial" pitchFamily="34" charset="0"/>
                <a:cs typeface="Arial" pitchFamily="34" charset="0"/>
              </a:rPr>
              <a:pPr/>
              <a:t>17</a:t>
            </a:fld>
            <a:endParaRPr lang="en-CA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2" name="Picture 3" descr="hadgem_a1b_2080_mh_2-17-12.jpg"/>
          <p:cNvPicPr>
            <a:picLocks noChangeAspect="1"/>
          </p:cNvPicPr>
          <p:nvPr/>
        </p:nvPicPr>
        <p:blipFill>
          <a:blip r:embed="rId2" cstate="print"/>
          <a:srcRect l="2353" t="2727" r="2353" b="909"/>
          <a:stretch>
            <a:fillRect/>
          </a:stretch>
        </p:blipFill>
        <p:spPr bwMode="auto">
          <a:xfrm>
            <a:off x="6118225" y="2627313"/>
            <a:ext cx="2889250" cy="37798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17413" name="Group 2"/>
          <p:cNvGrpSpPr>
            <a:grpSpLocks/>
          </p:cNvGrpSpPr>
          <p:nvPr/>
        </p:nvGrpSpPr>
        <p:grpSpPr bwMode="auto">
          <a:xfrm>
            <a:off x="168275" y="292100"/>
            <a:ext cx="2155825" cy="2209800"/>
            <a:chOff x="6405" y="6255"/>
            <a:chExt cx="2884" cy="2888"/>
          </a:xfrm>
        </p:grpSpPr>
        <p:pic>
          <p:nvPicPr>
            <p:cNvPr id="17419" name="Picture 3" descr="C:\Documents and Settings\User\My Documents\2012 Knil projects\CC-WK\Maps-diagrams\Maps\Mahala-legend_2-17-12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05" y="6255"/>
              <a:ext cx="2884" cy="2888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</p:spPr>
        </p:pic>
        <p:sp>
          <p:nvSpPr>
            <p:cNvPr id="17420" name="Text Box 4"/>
            <p:cNvSpPr txBox="1">
              <a:spLocks noChangeArrowheads="1"/>
            </p:cNvSpPr>
            <p:nvPr/>
          </p:nvSpPr>
          <p:spPr bwMode="auto">
            <a:xfrm>
              <a:off x="6786" y="6337"/>
              <a:ext cx="2204" cy="488"/>
            </a:xfrm>
            <a:prstGeom prst="rect">
              <a:avLst/>
            </a:prstGeom>
            <a:solidFill>
              <a:srgbClr val="FFFFFF"/>
            </a:solidFill>
            <a:ln w="12700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600" b="1"/>
                <a:t>Legend</a:t>
              </a:r>
              <a:endParaRPr lang="en-US"/>
            </a:p>
          </p:txBody>
        </p:sp>
      </p:grpSp>
      <p:pic>
        <p:nvPicPr>
          <p:cNvPr id="17414" name="Picture 7" descr="hadcm3_2080-halan.jpg"/>
          <p:cNvPicPr>
            <a:picLocks noChangeAspect="1"/>
          </p:cNvPicPr>
          <p:nvPr/>
        </p:nvPicPr>
        <p:blipFill>
          <a:blip r:embed="rId4" cstate="print"/>
          <a:srcRect l="2353" t="2727" r="2353" b="909"/>
          <a:stretch>
            <a:fillRect/>
          </a:stretch>
        </p:blipFill>
        <p:spPr bwMode="auto">
          <a:xfrm>
            <a:off x="138113" y="2655888"/>
            <a:ext cx="2889250" cy="37798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7415" name="Picture 9" descr="cgcm3_a2_2080_mh_2-17-12.jpg"/>
          <p:cNvPicPr>
            <a:picLocks noChangeAspect="1"/>
          </p:cNvPicPr>
          <p:nvPr/>
        </p:nvPicPr>
        <p:blipFill>
          <a:blip r:embed="rId5" cstate="print"/>
          <a:srcRect l="2353" t="2727" r="2353" b="909"/>
          <a:stretch>
            <a:fillRect/>
          </a:stretch>
        </p:blipFill>
        <p:spPr bwMode="auto">
          <a:xfrm>
            <a:off x="3133725" y="2643188"/>
            <a:ext cx="2887663" cy="37798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7416" name="TextBox 8"/>
          <p:cNvSpPr txBox="1">
            <a:spLocks noChangeArrowheads="1"/>
          </p:cNvSpPr>
          <p:nvPr/>
        </p:nvSpPr>
        <p:spPr bwMode="auto">
          <a:xfrm>
            <a:off x="1849438" y="3376613"/>
            <a:ext cx="1168400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/>
            <a:r>
              <a:rPr lang="en-US" sz="1400" b="1"/>
              <a:t>Warm/  Moist</a:t>
            </a:r>
          </a:p>
        </p:txBody>
      </p:sp>
      <p:sp>
        <p:nvSpPr>
          <p:cNvPr id="17417" name="TextBox 9"/>
          <p:cNvSpPr txBox="1">
            <a:spLocks noChangeArrowheads="1"/>
          </p:cNvSpPr>
          <p:nvPr/>
        </p:nvSpPr>
        <p:spPr bwMode="auto">
          <a:xfrm>
            <a:off x="7818438" y="3408363"/>
            <a:ext cx="1174750" cy="3063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ctr"/>
            <a:r>
              <a:rPr lang="en-US" sz="1400" b="1"/>
              <a:t>Very Hot/ Dry</a:t>
            </a:r>
          </a:p>
        </p:txBody>
      </p:sp>
      <p:sp>
        <p:nvSpPr>
          <p:cNvPr id="17418" name="TextBox 10"/>
          <p:cNvSpPr txBox="1">
            <a:spLocks noChangeArrowheads="1"/>
          </p:cNvSpPr>
          <p:nvPr/>
        </p:nvSpPr>
        <p:spPr bwMode="auto">
          <a:xfrm>
            <a:off x="4986338" y="3419475"/>
            <a:ext cx="908050" cy="3079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/>
              <a:t>Hot/ Wet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Ensemble Projection of </a:t>
            </a:r>
            <a:r>
              <a:rPr lang="en-US" dirty="0" err="1" smtClean="0"/>
              <a:t>Bioclimate</a:t>
            </a:r>
            <a:r>
              <a:rPr lang="en-US" dirty="0" smtClean="0"/>
              <a:t> Envelopes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1483F5-BA4E-4A1B-B8B8-868516AA0376}" type="slidenum">
              <a:rPr lang="en-CA" smtClean="0"/>
              <a:pPr>
                <a:defRPr/>
              </a:pPr>
              <a:t>18</a:t>
            </a:fld>
            <a:endParaRPr lang="en-C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3487" y="1786746"/>
            <a:ext cx="5451964" cy="4005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436144" y="6318913"/>
            <a:ext cx="192232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 smtClean="0">
                <a:latin typeface="Times New Roman" pitchFamily="18" charset="0"/>
              </a:rPr>
              <a:t>From</a:t>
            </a:r>
            <a:r>
              <a:rPr lang="en-US" sz="1400" dirty="0">
                <a:latin typeface="Times New Roman" pitchFamily="18" charset="0"/>
              </a:rPr>
              <a:t>:  </a:t>
            </a:r>
            <a:r>
              <a:rPr lang="en-US" sz="1400" dirty="0" smtClean="0">
                <a:latin typeface="Times New Roman" pitchFamily="18" charset="0"/>
              </a:rPr>
              <a:t>Wang et al. 2012</a:t>
            </a:r>
            <a:endParaRPr lang="en-US" sz="2400" dirty="0">
              <a:latin typeface="Times New Roman" pitchFamily="18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69241" y="1900716"/>
            <a:ext cx="3069331" cy="1787705"/>
            <a:chOff x="1165835" y="1678074"/>
            <a:chExt cx="6822830" cy="5179926"/>
          </a:xfrm>
        </p:grpSpPr>
        <p:grpSp>
          <p:nvGrpSpPr>
            <p:cNvPr id="32" name="Group 31"/>
            <p:cNvGrpSpPr/>
            <p:nvPr/>
          </p:nvGrpSpPr>
          <p:grpSpPr>
            <a:xfrm>
              <a:off x="1165835" y="1678074"/>
              <a:ext cx="6822830" cy="5179926"/>
              <a:chOff x="1165835" y="1678074"/>
              <a:chExt cx="6822830" cy="5179926"/>
            </a:xfrm>
          </p:grpSpPr>
          <p:pic>
            <p:nvPicPr>
              <p:cNvPr id="7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8719" t="27556" r="56700" b="26222"/>
              <a:stretch>
                <a:fillRect/>
              </a:stretch>
            </p:blipFill>
            <p:spPr bwMode="auto">
              <a:xfrm>
                <a:off x="1165835" y="1678074"/>
                <a:ext cx="6822830" cy="5179926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</p:pic>
          <p:cxnSp>
            <p:nvCxnSpPr>
              <p:cNvPr id="17" name="Straight Connector 28"/>
              <p:cNvCxnSpPr>
                <a:cxnSpLocks noChangeShapeType="1"/>
              </p:cNvCxnSpPr>
              <p:nvPr/>
            </p:nvCxnSpPr>
            <p:spPr bwMode="auto">
              <a:xfrm flipV="1">
                <a:off x="1674150" y="6157221"/>
                <a:ext cx="6183989" cy="10784"/>
              </a:xfrm>
              <a:prstGeom prst="line">
                <a:avLst/>
              </a:prstGeom>
              <a:noFill/>
              <a:ln w="50800" algn="ctr">
                <a:solidFill>
                  <a:srgbClr val="FF0000"/>
                </a:solidFill>
                <a:round/>
                <a:headEnd/>
                <a:tailEnd/>
              </a:ln>
            </p:spPr>
          </p:cxnSp>
        </p:grpSp>
        <p:sp>
          <p:nvSpPr>
            <p:cNvPr id="8" name="Rectangle 5"/>
            <p:cNvSpPr>
              <a:spLocks noChangeArrowheads="1"/>
            </p:cNvSpPr>
            <p:nvPr/>
          </p:nvSpPr>
          <p:spPr bwMode="auto">
            <a:xfrm rot="19036218">
              <a:off x="3135308" y="2496857"/>
              <a:ext cx="217870" cy="260444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 rot="19036218">
              <a:off x="1877257" y="5148314"/>
              <a:ext cx="217870" cy="260444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 rot="19036218">
              <a:off x="4947872" y="2760918"/>
              <a:ext cx="217870" cy="260444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 rot="19036218">
              <a:off x="6955286" y="3661661"/>
              <a:ext cx="231327" cy="260444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 rot="19036218">
              <a:off x="6779346" y="3489797"/>
              <a:ext cx="217870" cy="260444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 rot="19036218">
              <a:off x="4305075" y="4729616"/>
              <a:ext cx="217870" cy="260444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Rectangle 11"/>
            <p:cNvSpPr>
              <a:spLocks noChangeArrowheads="1"/>
            </p:cNvSpPr>
            <p:nvPr/>
          </p:nvSpPr>
          <p:spPr bwMode="auto">
            <a:xfrm rot="19036218">
              <a:off x="3781356" y="5273110"/>
              <a:ext cx="217870" cy="260444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 rot="19036218">
              <a:off x="3570640" y="4165831"/>
              <a:ext cx="217870" cy="260444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18" name="Straight Connector 29"/>
            <p:cNvCxnSpPr>
              <a:cxnSpLocks noChangeShapeType="1"/>
            </p:cNvCxnSpPr>
            <p:nvPr/>
          </p:nvCxnSpPr>
          <p:spPr bwMode="auto">
            <a:xfrm>
              <a:off x="3243446" y="1845408"/>
              <a:ext cx="0" cy="4288447"/>
            </a:xfrm>
            <a:prstGeom prst="line">
              <a:avLst/>
            </a:prstGeom>
            <a:noFill/>
            <a:ln w="50800" algn="ctr">
              <a:solidFill>
                <a:srgbClr val="FF0000"/>
              </a:solidFill>
              <a:round/>
              <a:headEnd/>
              <a:tailEnd/>
            </a:ln>
          </p:spPr>
        </p:cxnSp>
        <p:sp>
          <p:nvSpPr>
            <p:cNvPr id="19" name="Rectangle 10"/>
            <p:cNvSpPr>
              <a:spLocks noChangeArrowheads="1"/>
            </p:cNvSpPr>
            <p:nvPr/>
          </p:nvSpPr>
          <p:spPr bwMode="auto">
            <a:xfrm rot="19036218">
              <a:off x="4758915" y="4460000"/>
              <a:ext cx="217870" cy="260444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Rectangle 8"/>
            <p:cNvSpPr>
              <a:spLocks noChangeArrowheads="1"/>
            </p:cNvSpPr>
            <p:nvPr/>
          </p:nvSpPr>
          <p:spPr bwMode="auto">
            <a:xfrm rot="19036218">
              <a:off x="5771256" y="4698316"/>
              <a:ext cx="231327" cy="260444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Rectangle 10"/>
            <p:cNvSpPr>
              <a:spLocks noChangeArrowheads="1"/>
            </p:cNvSpPr>
            <p:nvPr/>
          </p:nvSpPr>
          <p:spPr bwMode="auto">
            <a:xfrm rot="19036218">
              <a:off x="4272287" y="4960581"/>
              <a:ext cx="217870" cy="260444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Rectangle 10"/>
            <p:cNvSpPr>
              <a:spLocks noChangeArrowheads="1"/>
            </p:cNvSpPr>
            <p:nvPr/>
          </p:nvSpPr>
          <p:spPr bwMode="auto">
            <a:xfrm rot="19036218">
              <a:off x="2976028" y="4897224"/>
              <a:ext cx="217870" cy="260444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Rectangle 10"/>
            <p:cNvSpPr>
              <a:spLocks noChangeArrowheads="1"/>
            </p:cNvSpPr>
            <p:nvPr/>
          </p:nvSpPr>
          <p:spPr bwMode="auto">
            <a:xfrm rot="19036218">
              <a:off x="5347649" y="3138630"/>
              <a:ext cx="217870" cy="260444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Rectangle 10"/>
            <p:cNvSpPr>
              <a:spLocks noChangeArrowheads="1"/>
            </p:cNvSpPr>
            <p:nvPr/>
          </p:nvSpPr>
          <p:spPr bwMode="auto">
            <a:xfrm rot="19036218">
              <a:off x="6147319" y="3660900"/>
              <a:ext cx="217870" cy="260444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Rectangle 10"/>
            <p:cNvSpPr>
              <a:spLocks noChangeArrowheads="1"/>
            </p:cNvSpPr>
            <p:nvPr/>
          </p:nvSpPr>
          <p:spPr bwMode="auto">
            <a:xfrm rot="19036218">
              <a:off x="3607890" y="4573587"/>
              <a:ext cx="217870" cy="260444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Rectangle 10"/>
            <p:cNvSpPr>
              <a:spLocks noChangeArrowheads="1"/>
            </p:cNvSpPr>
            <p:nvPr/>
          </p:nvSpPr>
          <p:spPr bwMode="auto">
            <a:xfrm rot="19036218">
              <a:off x="6482941" y="4325296"/>
              <a:ext cx="217870" cy="260444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Rectangle 10"/>
            <p:cNvSpPr>
              <a:spLocks noChangeArrowheads="1"/>
            </p:cNvSpPr>
            <p:nvPr/>
          </p:nvSpPr>
          <p:spPr bwMode="auto">
            <a:xfrm rot="19036218">
              <a:off x="5751763" y="4179746"/>
              <a:ext cx="217870" cy="260444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Rectangle 10"/>
            <p:cNvSpPr>
              <a:spLocks noChangeArrowheads="1"/>
            </p:cNvSpPr>
            <p:nvPr/>
          </p:nvSpPr>
          <p:spPr bwMode="auto">
            <a:xfrm rot="19036218">
              <a:off x="5811696" y="2934860"/>
              <a:ext cx="217870" cy="260444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Rectangle 10"/>
            <p:cNvSpPr>
              <a:spLocks noChangeArrowheads="1"/>
            </p:cNvSpPr>
            <p:nvPr/>
          </p:nvSpPr>
          <p:spPr bwMode="auto">
            <a:xfrm rot="19036218">
              <a:off x="5244905" y="4145495"/>
              <a:ext cx="217870" cy="260444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Rectangle 10"/>
            <p:cNvSpPr>
              <a:spLocks noChangeArrowheads="1"/>
            </p:cNvSpPr>
            <p:nvPr/>
          </p:nvSpPr>
          <p:spPr bwMode="auto">
            <a:xfrm rot="19036218">
              <a:off x="4955516" y="3517062"/>
              <a:ext cx="217870" cy="260444"/>
            </a:xfrm>
            <a:prstGeom prst="rect">
              <a:avLst/>
            </a:prstGeom>
            <a:noFill/>
            <a:ln w="31750">
              <a:solidFill>
                <a:srgbClr val="00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 b="49655"/>
          <a:stretch>
            <a:fillRect/>
          </a:stretch>
        </p:blipFill>
        <p:spPr bwMode="auto">
          <a:xfrm>
            <a:off x="0" y="4048029"/>
            <a:ext cx="3566160" cy="131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99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3742" y="172348"/>
            <a:ext cx="5858189" cy="1143000"/>
          </a:xfrm>
        </p:spPr>
        <p:txBody>
          <a:bodyPr/>
          <a:lstStyle/>
          <a:p>
            <a:r>
              <a:rPr lang="en-US" sz="4000" b="1" dirty="0" err="1" smtClean="0"/>
              <a:t>Bioclimate</a:t>
            </a:r>
            <a:r>
              <a:rPr lang="en-US" sz="4000" b="1" dirty="0" smtClean="0"/>
              <a:t> Envelope Projections</a:t>
            </a:r>
            <a:endParaRPr lang="en-US" sz="4000" b="1" dirty="0"/>
          </a:p>
        </p:txBody>
      </p:sp>
      <p:pic>
        <p:nvPicPr>
          <p:cNvPr id="4" name="Picture 3" descr="cc-evelopes-current-loctn-wbc_11-26-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767" y="4441371"/>
            <a:ext cx="2835515" cy="219209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8" name="Picture 7" descr="Legend_genl-ecos_11-26-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98734" y="1748415"/>
            <a:ext cx="748020" cy="4641920"/>
          </a:xfrm>
          <a:prstGeom prst="rect">
            <a:avLst/>
          </a:prstGeom>
        </p:spPr>
      </p:pic>
      <p:grpSp>
        <p:nvGrpSpPr>
          <p:cNvPr id="36" name="Group 35"/>
          <p:cNvGrpSpPr/>
          <p:nvPr/>
        </p:nvGrpSpPr>
        <p:grpSpPr>
          <a:xfrm>
            <a:off x="180407" y="1981884"/>
            <a:ext cx="2472357" cy="2308761"/>
            <a:chOff x="642625" y="2111034"/>
            <a:chExt cx="1949849" cy="1652281"/>
          </a:xfrm>
        </p:grpSpPr>
        <p:pic>
          <p:nvPicPr>
            <p:cNvPr id="5" name="Picture 4" descr="CC-BEC7_2000_9-27-11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2625" y="2111034"/>
              <a:ext cx="1949849" cy="1652281"/>
            </a:xfrm>
            <a:prstGeom prst="rect">
              <a:avLst/>
            </a:prstGeom>
            <a:ln w="12700">
              <a:solidFill>
                <a:srgbClr val="000000"/>
              </a:solidFill>
            </a:ln>
          </p:spPr>
        </p:pic>
        <p:sp>
          <p:nvSpPr>
            <p:cNvPr id="34" name="Rectangle 33"/>
            <p:cNvSpPr/>
            <p:nvPr/>
          </p:nvSpPr>
          <p:spPr bwMode="auto">
            <a:xfrm>
              <a:off x="653142" y="2744874"/>
              <a:ext cx="255323" cy="882581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693336" y="3424056"/>
              <a:ext cx="489697" cy="33017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793609" y="2160396"/>
            <a:ext cx="91884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Current</a:t>
            </a:r>
          </a:p>
          <a:p>
            <a:pPr algn="ctr"/>
            <a:r>
              <a:rPr lang="en-US" sz="1400" b="1" dirty="0" smtClean="0"/>
              <a:t>BEC</a:t>
            </a:r>
            <a:br>
              <a:rPr lang="en-US" sz="1400" b="1" dirty="0" smtClean="0"/>
            </a:br>
            <a:r>
              <a:rPr lang="en-US" sz="1400" b="1" dirty="0" smtClean="0"/>
              <a:t>Mapping</a:t>
            </a:r>
            <a:endParaRPr lang="en-US" sz="1400" b="1" dirty="0"/>
          </a:p>
        </p:txBody>
      </p:sp>
      <p:grpSp>
        <p:nvGrpSpPr>
          <p:cNvPr id="39" name="Group 38"/>
          <p:cNvGrpSpPr/>
          <p:nvPr/>
        </p:nvGrpSpPr>
        <p:grpSpPr>
          <a:xfrm>
            <a:off x="200966" y="236366"/>
            <a:ext cx="8615648" cy="6621634"/>
            <a:chOff x="180870" y="236366"/>
            <a:chExt cx="8615648" cy="6621634"/>
          </a:xfrm>
        </p:grpSpPr>
        <p:grpSp>
          <p:nvGrpSpPr>
            <p:cNvPr id="10" name="Group 9"/>
            <p:cNvGrpSpPr/>
            <p:nvPr/>
          </p:nvGrpSpPr>
          <p:grpSpPr>
            <a:xfrm>
              <a:off x="3916332" y="1617785"/>
              <a:ext cx="4880186" cy="4980442"/>
              <a:chOff x="2971786" y="1195754"/>
              <a:chExt cx="4880186" cy="4980442"/>
            </a:xfrm>
          </p:grpSpPr>
          <p:pic>
            <p:nvPicPr>
              <p:cNvPr id="7" name="Picture 6" descr="cgcm3-a2_11-26-11a.jpg"/>
              <p:cNvPicPr>
                <a:picLocks noChangeAspect="1"/>
              </p:cNvPicPr>
              <p:nvPr/>
            </p:nvPicPr>
            <p:blipFill>
              <a:blip r:embed="rId5" cstate="print"/>
              <a:srcRect l="2727" t="21176" r="909" b="15294"/>
              <a:stretch>
                <a:fillRect/>
              </a:stretch>
            </p:blipFill>
            <p:spPr>
              <a:xfrm>
                <a:off x="2971786" y="1203962"/>
                <a:ext cx="4880186" cy="4972234"/>
              </a:xfrm>
              <a:prstGeom prst="rect">
                <a:avLst/>
              </a:prstGeom>
            </p:spPr>
          </p:pic>
          <p:sp>
            <p:nvSpPr>
              <p:cNvPr id="9" name="Rectangle 8"/>
              <p:cNvSpPr/>
              <p:nvPr/>
            </p:nvSpPr>
            <p:spPr bwMode="auto">
              <a:xfrm>
                <a:off x="7134337" y="1195754"/>
                <a:ext cx="572756" cy="3135086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2" name="Group 29"/>
            <p:cNvGrpSpPr>
              <a:grpSpLocks/>
            </p:cNvGrpSpPr>
            <p:nvPr/>
          </p:nvGrpSpPr>
          <p:grpSpPr bwMode="auto">
            <a:xfrm>
              <a:off x="180870" y="236366"/>
              <a:ext cx="2512650" cy="1582269"/>
              <a:chOff x="909638" y="1508125"/>
              <a:chExt cx="7265398" cy="4575175"/>
            </a:xfrm>
          </p:grpSpPr>
          <p:pic>
            <p:nvPicPr>
              <p:cNvPr id="13" name="Picture 4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l="18719" t="27556" r="56700" b="26222"/>
              <a:stretch>
                <a:fillRect/>
              </a:stretch>
            </p:blipFill>
            <p:spPr bwMode="auto">
              <a:xfrm>
                <a:off x="909638" y="1508125"/>
                <a:ext cx="7205662" cy="4575175"/>
              </a:xfrm>
              <a:prstGeom prst="rect">
                <a:avLst/>
              </a:prstGeom>
              <a:noFill/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</p:pic>
          <p:sp>
            <p:nvSpPr>
              <p:cNvPr id="14" name="Rectangle 5"/>
              <p:cNvSpPr>
                <a:spLocks noChangeArrowheads="1"/>
              </p:cNvSpPr>
              <p:nvPr/>
            </p:nvSpPr>
            <p:spPr bwMode="auto">
              <a:xfrm rot="19036218">
                <a:off x="3000470" y="2241367"/>
                <a:ext cx="230095" cy="230037"/>
              </a:xfrm>
              <a:prstGeom prst="rect">
                <a:avLst/>
              </a:prstGeom>
              <a:noFill/>
              <a:ln w="31750">
                <a:solidFill>
                  <a:srgbClr val="00FF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Rectangle 6"/>
              <p:cNvSpPr>
                <a:spLocks noChangeArrowheads="1"/>
              </p:cNvSpPr>
              <p:nvPr/>
            </p:nvSpPr>
            <p:spPr bwMode="auto">
              <a:xfrm rot="19036218">
                <a:off x="1671829" y="4583269"/>
                <a:ext cx="230095" cy="230037"/>
              </a:xfrm>
              <a:prstGeom prst="rect">
                <a:avLst/>
              </a:prstGeom>
              <a:noFill/>
              <a:ln w="31750">
                <a:solidFill>
                  <a:srgbClr val="00FF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Rectangle 7"/>
              <p:cNvSpPr>
                <a:spLocks noChangeArrowheads="1"/>
              </p:cNvSpPr>
              <p:nvPr/>
            </p:nvSpPr>
            <p:spPr bwMode="auto">
              <a:xfrm rot="19036218">
                <a:off x="4914737" y="2474599"/>
                <a:ext cx="230095" cy="230037"/>
              </a:xfrm>
              <a:prstGeom prst="rect">
                <a:avLst/>
              </a:prstGeom>
              <a:noFill/>
              <a:ln w="31750">
                <a:solidFill>
                  <a:srgbClr val="00FF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Rectangle 8"/>
              <p:cNvSpPr>
                <a:spLocks noChangeArrowheads="1"/>
              </p:cNvSpPr>
              <p:nvPr/>
            </p:nvSpPr>
            <p:spPr bwMode="auto">
              <a:xfrm rot="19036218">
                <a:off x="7047114" y="3266149"/>
                <a:ext cx="230095" cy="230037"/>
              </a:xfrm>
              <a:prstGeom prst="rect">
                <a:avLst/>
              </a:prstGeom>
              <a:noFill/>
              <a:ln w="31750">
                <a:solidFill>
                  <a:srgbClr val="00FF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Rectangle 9"/>
              <p:cNvSpPr>
                <a:spLocks noChangeArrowheads="1"/>
              </p:cNvSpPr>
              <p:nvPr/>
            </p:nvSpPr>
            <p:spPr bwMode="auto">
              <a:xfrm rot="19036218">
                <a:off x="6848976" y="3118382"/>
                <a:ext cx="230095" cy="230037"/>
              </a:xfrm>
              <a:prstGeom prst="rect">
                <a:avLst/>
              </a:prstGeom>
              <a:noFill/>
              <a:ln w="31750">
                <a:solidFill>
                  <a:srgbClr val="00FF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Rectangle 10"/>
              <p:cNvSpPr>
                <a:spLocks noChangeArrowheads="1"/>
              </p:cNvSpPr>
              <p:nvPr/>
            </p:nvSpPr>
            <p:spPr bwMode="auto">
              <a:xfrm rot="19036218">
                <a:off x="4713403" y="3973831"/>
                <a:ext cx="230095" cy="230037"/>
              </a:xfrm>
              <a:prstGeom prst="rect">
                <a:avLst/>
              </a:prstGeom>
              <a:noFill/>
              <a:ln w="31750">
                <a:solidFill>
                  <a:srgbClr val="00FF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Rectangle 11"/>
              <p:cNvSpPr>
                <a:spLocks noChangeArrowheads="1"/>
              </p:cNvSpPr>
              <p:nvPr/>
            </p:nvSpPr>
            <p:spPr bwMode="auto">
              <a:xfrm rot="19036218">
                <a:off x="3682767" y="4693495"/>
                <a:ext cx="230095" cy="230037"/>
              </a:xfrm>
              <a:prstGeom prst="rect">
                <a:avLst/>
              </a:prstGeom>
              <a:noFill/>
              <a:ln w="31750">
                <a:solidFill>
                  <a:srgbClr val="00FF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Rectangle 12"/>
              <p:cNvSpPr>
                <a:spLocks noChangeArrowheads="1"/>
              </p:cNvSpPr>
              <p:nvPr/>
            </p:nvSpPr>
            <p:spPr bwMode="auto">
              <a:xfrm rot="19036218">
                <a:off x="5773600" y="2073632"/>
                <a:ext cx="230095" cy="230037"/>
              </a:xfrm>
              <a:prstGeom prst="rect">
                <a:avLst/>
              </a:prstGeom>
              <a:noFill/>
              <a:ln w="31750">
                <a:solidFill>
                  <a:srgbClr val="00FF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 Box 13"/>
              <p:cNvSpPr txBox="1">
                <a:spLocks noChangeArrowheads="1"/>
              </p:cNvSpPr>
              <p:nvPr/>
            </p:nvSpPr>
            <p:spPr bwMode="auto">
              <a:xfrm>
                <a:off x="5894240" y="1891520"/>
                <a:ext cx="1840763" cy="289942"/>
              </a:xfrm>
              <a:prstGeom prst="rect">
                <a:avLst/>
              </a:prstGeom>
              <a:noFill/>
              <a:ln w="3175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sz="300" b="1" dirty="0"/>
                  <a:t>MIROC32hires A1B-run1</a:t>
                </a:r>
                <a:endParaRPr lang="en-US" sz="300" dirty="0"/>
              </a:p>
            </p:txBody>
          </p:sp>
          <p:sp>
            <p:nvSpPr>
              <p:cNvPr id="23" name="Oval 14"/>
              <p:cNvSpPr>
                <a:spLocks noChangeArrowheads="1"/>
              </p:cNvSpPr>
              <p:nvPr/>
            </p:nvSpPr>
            <p:spPr bwMode="auto">
              <a:xfrm>
                <a:off x="6918772" y="3181303"/>
                <a:ext cx="122217" cy="122198"/>
              </a:xfrm>
              <a:prstGeom prst="ellipse">
                <a:avLst/>
              </a:prstGeom>
              <a:solidFill>
                <a:srgbClr val="0033CC"/>
              </a:solidFill>
              <a:ln w="3175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Oval 15"/>
              <p:cNvSpPr>
                <a:spLocks noChangeArrowheads="1"/>
              </p:cNvSpPr>
              <p:nvPr/>
            </p:nvSpPr>
            <p:spPr bwMode="auto">
              <a:xfrm>
                <a:off x="3053132" y="2303696"/>
                <a:ext cx="122217" cy="122198"/>
              </a:xfrm>
              <a:prstGeom prst="ellipse">
                <a:avLst/>
              </a:prstGeom>
              <a:solidFill>
                <a:srgbClr val="0033CC"/>
              </a:solidFill>
              <a:ln w="3175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Oval 16"/>
              <p:cNvSpPr>
                <a:spLocks noChangeArrowheads="1"/>
              </p:cNvSpPr>
              <p:nvPr/>
            </p:nvSpPr>
            <p:spPr bwMode="auto">
              <a:xfrm>
                <a:off x="4771859" y="4034127"/>
                <a:ext cx="122217" cy="122198"/>
              </a:xfrm>
              <a:prstGeom prst="ellipse">
                <a:avLst/>
              </a:prstGeom>
              <a:solidFill>
                <a:srgbClr val="0033CC"/>
              </a:solidFill>
              <a:ln w="3175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Oval 21"/>
              <p:cNvSpPr>
                <a:spLocks noChangeArrowheads="1"/>
              </p:cNvSpPr>
              <p:nvPr/>
            </p:nvSpPr>
            <p:spPr bwMode="auto">
              <a:xfrm>
                <a:off x="6732588" y="2984500"/>
                <a:ext cx="482600" cy="501650"/>
              </a:xfrm>
              <a:prstGeom prst="ellipse">
                <a:avLst/>
              </a:prstGeom>
              <a:noFill/>
              <a:ln w="76200" algn="ctr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29" name="TextBox 25"/>
              <p:cNvSpPr txBox="1">
                <a:spLocks noChangeArrowheads="1"/>
              </p:cNvSpPr>
              <p:nvPr/>
            </p:nvSpPr>
            <p:spPr bwMode="auto">
              <a:xfrm>
                <a:off x="6134652" y="2282788"/>
                <a:ext cx="2040384" cy="71195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000" b="1" dirty="0"/>
                  <a:t>Hot/ Wet</a:t>
                </a:r>
              </a:p>
            </p:txBody>
          </p:sp>
          <p:cxnSp>
            <p:nvCxnSpPr>
              <p:cNvPr id="31" name="Straight Connector 28"/>
              <p:cNvCxnSpPr>
                <a:cxnSpLocks noChangeShapeType="1"/>
              </p:cNvCxnSpPr>
              <p:nvPr/>
            </p:nvCxnSpPr>
            <p:spPr bwMode="auto">
              <a:xfrm flipV="1">
                <a:off x="1457325" y="5456238"/>
                <a:ext cx="6530975" cy="9525"/>
              </a:xfrm>
              <a:prstGeom prst="line">
                <a:avLst/>
              </a:prstGeom>
              <a:noFill/>
              <a:ln w="50800" algn="ctr">
                <a:solidFill>
                  <a:srgbClr val="FF0000"/>
                </a:solidFill>
                <a:round/>
                <a:headEnd/>
                <a:tailEnd/>
              </a:ln>
            </p:spPr>
          </p:cxnSp>
          <p:cxnSp>
            <p:nvCxnSpPr>
              <p:cNvPr id="32" name="Straight Connector 29"/>
              <p:cNvCxnSpPr>
                <a:cxnSpLocks noChangeShapeType="1"/>
              </p:cNvCxnSpPr>
              <p:nvPr/>
            </p:nvCxnSpPr>
            <p:spPr bwMode="auto">
              <a:xfrm>
                <a:off x="3114675" y="1647825"/>
                <a:ext cx="0" cy="3787775"/>
              </a:xfrm>
              <a:prstGeom prst="line">
                <a:avLst/>
              </a:prstGeom>
              <a:noFill/>
              <a:ln w="50800" algn="ctr">
                <a:solidFill>
                  <a:srgbClr val="FF0000"/>
                </a:solidFill>
                <a:round/>
                <a:headEnd/>
                <a:tailEnd/>
              </a:ln>
            </p:spPr>
          </p:cxnSp>
        </p:grpSp>
        <p:sp>
          <p:nvSpPr>
            <p:cNvPr id="38" name="Rectangle 21"/>
            <p:cNvSpPr>
              <a:spLocks noChangeArrowheads="1"/>
            </p:cNvSpPr>
            <p:nvPr/>
          </p:nvSpPr>
          <p:spPr bwMode="auto">
            <a:xfrm>
              <a:off x="3788228" y="6354763"/>
              <a:ext cx="3965575" cy="503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r>
                <a:rPr lang="en-US" sz="1200" dirty="0"/>
                <a:t>Original data from:  Roberts and </a:t>
              </a:r>
              <a:r>
                <a:rPr lang="en-US" sz="1200" dirty="0" err="1"/>
                <a:t>Hamann</a:t>
              </a:r>
              <a:r>
                <a:rPr lang="en-US" sz="1200" dirty="0"/>
                <a:t>, U of A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1483F5-BA4E-4A1B-B8B8-868516AA0376}" type="slidenum">
              <a:rPr lang="en-CA" smtClean="0"/>
              <a:pPr>
                <a:defRPr/>
              </a:pPr>
              <a:t>19</a:t>
            </a:fld>
            <a:endParaRPr lang="en-CA" dirty="0"/>
          </a:p>
        </p:txBody>
      </p:sp>
      <p:grpSp>
        <p:nvGrpSpPr>
          <p:cNvPr id="44" name="Group 43"/>
          <p:cNvGrpSpPr/>
          <p:nvPr/>
        </p:nvGrpSpPr>
        <p:grpSpPr>
          <a:xfrm>
            <a:off x="7213598" y="1155560"/>
            <a:ext cx="1930401" cy="1942893"/>
            <a:chOff x="7213598" y="1155560"/>
            <a:chExt cx="1930401" cy="1942893"/>
          </a:xfrm>
        </p:grpSpPr>
        <p:grpSp>
          <p:nvGrpSpPr>
            <p:cNvPr id="41" name="Group 40"/>
            <p:cNvGrpSpPr/>
            <p:nvPr/>
          </p:nvGrpSpPr>
          <p:grpSpPr>
            <a:xfrm>
              <a:off x="7213598" y="1155560"/>
              <a:ext cx="1930401" cy="1755521"/>
              <a:chOff x="7213598" y="1155560"/>
              <a:chExt cx="1930401" cy="1755521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7213598" y="1155560"/>
                <a:ext cx="1930401" cy="1755521"/>
                <a:chOff x="7490636" y="786712"/>
                <a:chExt cx="1643316" cy="1438746"/>
              </a:xfrm>
            </p:grpSpPr>
            <p:pic>
              <p:nvPicPr>
                <p:cNvPr id="40" name="Picture 2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 l="57767" t="50690" r="1520"/>
                <a:stretch>
                  <a:fillRect/>
                </a:stretch>
              </p:blipFill>
              <p:spPr bwMode="auto">
                <a:xfrm>
                  <a:off x="7517181" y="786712"/>
                  <a:ext cx="1616771" cy="143874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2" name="Freeform 41"/>
                <p:cNvSpPr/>
                <p:nvPr/>
              </p:nvSpPr>
              <p:spPr bwMode="auto">
                <a:xfrm>
                  <a:off x="7490636" y="1507253"/>
                  <a:ext cx="548043" cy="643094"/>
                </a:xfrm>
                <a:custGeom>
                  <a:avLst/>
                  <a:gdLst>
                    <a:gd name="connsiteX0" fmla="*/ 0 w 572756"/>
                    <a:gd name="connsiteY0" fmla="*/ 0 h 643094"/>
                    <a:gd name="connsiteX1" fmla="*/ 0 w 572756"/>
                    <a:gd name="connsiteY1" fmla="*/ 643094 h 643094"/>
                    <a:gd name="connsiteX2" fmla="*/ 572756 w 572756"/>
                    <a:gd name="connsiteY2" fmla="*/ 552659 h 643094"/>
                    <a:gd name="connsiteX3" fmla="*/ 411983 w 572756"/>
                    <a:gd name="connsiteY3" fmla="*/ 321547 h 643094"/>
                    <a:gd name="connsiteX4" fmla="*/ 0 w 572756"/>
                    <a:gd name="connsiteY4" fmla="*/ 0 h 6430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72756" h="643094">
                      <a:moveTo>
                        <a:pt x="0" y="0"/>
                      </a:moveTo>
                      <a:lnTo>
                        <a:pt x="0" y="643094"/>
                      </a:lnTo>
                      <a:lnTo>
                        <a:pt x="572756" y="552659"/>
                      </a:lnTo>
                      <a:lnTo>
                        <a:pt x="411983" y="32154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cs typeface="Arial" charset="0"/>
                  </a:endParaRPr>
                </a:p>
              </p:txBody>
            </p:sp>
          </p:grpSp>
          <p:pic>
            <p:nvPicPr>
              <p:cNvPr id="45" name="Picture 44" descr="Wang-legend_6-2012.jpg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8603009" y="1296239"/>
                <a:ext cx="420409" cy="598318"/>
              </a:xfrm>
              <a:prstGeom prst="rect">
                <a:avLst/>
              </a:prstGeom>
            </p:spPr>
          </p:pic>
        </p:grpSp>
        <p:sp>
          <p:nvSpPr>
            <p:cNvPr id="46" name="Text Box 7"/>
            <p:cNvSpPr txBox="1">
              <a:spLocks noChangeArrowheads="1"/>
            </p:cNvSpPr>
            <p:nvPr/>
          </p:nvSpPr>
          <p:spPr bwMode="auto">
            <a:xfrm>
              <a:off x="7571608" y="2852232"/>
              <a:ext cx="1439818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000" dirty="0" smtClean="0">
                  <a:latin typeface="Times New Roman" pitchFamily="18" charset="0"/>
                </a:rPr>
                <a:t>From</a:t>
              </a:r>
              <a:r>
                <a:rPr lang="en-US" sz="1000" dirty="0">
                  <a:latin typeface="Times New Roman" pitchFamily="18" charset="0"/>
                </a:rPr>
                <a:t>:  </a:t>
              </a:r>
              <a:r>
                <a:rPr lang="en-US" sz="1000" dirty="0" smtClean="0">
                  <a:latin typeface="Times New Roman" pitchFamily="18" charset="0"/>
                </a:rPr>
                <a:t>Wang et al. 2012</a:t>
              </a:r>
              <a:endParaRPr lang="en-US" sz="1000" dirty="0"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7244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442" y="154058"/>
            <a:ext cx="8229600" cy="1143000"/>
          </a:xfrm>
        </p:spPr>
        <p:txBody>
          <a:bodyPr/>
          <a:lstStyle/>
          <a:p>
            <a:r>
              <a:rPr lang="en-US" sz="3600" b="1" dirty="0" smtClean="0"/>
              <a:t>Novel or Non-analogue </a:t>
            </a:r>
            <a:br>
              <a:rPr lang="en-US" sz="3600" b="1" dirty="0" smtClean="0"/>
            </a:br>
            <a:r>
              <a:rPr lang="en-US" sz="3600" b="1" dirty="0" err="1" smtClean="0"/>
              <a:t>Bioclimate</a:t>
            </a:r>
            <a:r>
              <a:rPr lang="en-US" sz="3600" b="1" dirty="0" smtClean="0"/>
              <a:t> Envelopes</a:t>
            </a:r>
            <a:endParaRPr lang="en-US" sz="36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1483F5-BA4E-4A1B-B8B8-868516AA0376}" type="slidenum">
              <a:rPr lang="en-CA" smtClean="0"/>
              <a:pPr>
                <a:defRPr/>
              </a:pPr>
              <a:t>20</a:t>
            </a:fld>
            <a:endParaRPr lang="en-CA" dirty="0"/>
          </a:p>
        </p:txBody>
      </p:sp>
      <p:pic>
        <p:nvPicPr>
          <p:cNvPr id="7" name="Picture 6" descr="cgcm3-a2-BC-nov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2030" y="1451776"/>
            <a:ext cx="5767753" cy="494561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5755530" y="3526971"/>
            <a:ext cx="2775521" cy="1222564"/>
            <a:chOff x="816764" y="3060546"/>
            <a:chExt cx="3509051" cy="1686477"/>
          </a:xfrm>
        </p:grpSpPr>
        <p:pic>
          <p:nvPicPr>
            <p:cNvPr id="4" name="Picture 3" descr="Mahala-legend_2-17-12.jpg"/>
            <p:cNvPicPr>
              <a:picLocks noChangeAspect="1"/>
            </p:cNvPicPr>
            <p:nvPr/>
          </p:nvPicPr>
          <p:blipFill>
            <a:blip r:embed="rId3" cstate="print"/>
            <a:srcRect l="-4404" t="2931" r="-7339" b="42504"/>
            <a:stretch>
              <a:fillRect/>
            </a:stretch>
          </p:blipFill>
          <p:spPr>
            <a:xfrm>
              <a:off x="816764" y="3060546"/>
              <a:ext cx="3509051" cy="168647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1406768" y="3081032"/>
              <a:ext cx="2426678" cy="55193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2600" b="1" dirty="0" smtClean="0"/>
                <a:t>Legend</a:t>
              </a:r>
              <a:endParaRPr lang="en-US" sz="2600" b="1" dirty="0"/>
            </a:p>
          </p:txBody>
        </p:sp>
      </p:grpSp>
      <p:pic>
        <p:nvPicPr>
          <p:cNvPr id="10" name="Picture 9" descr="ScreenHunter_08 Jun. 09 22.3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53230" y="6397819"/>
            <a:ext cx="4645637" cy="460181"/>
          </a:xfrm>
          <a:prstGeom prst="rect">
            <a:avLst/>
          </a:prstGeom>
        </p:spPr>
      </p:pic>
      <p:pic>
        <p:nvPicPr>
          <p:cNvPr id="11" name="Picture 10" descr="ScreenHunter_07 Jun. 09 22.3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31702" y="1992781"/>
            <a:ext cx="1119188" cy="135415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77594" y="1296239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CGCM3-A2  2080s</a:t>
            </a:r>
            <a:endParaRPr lang="en-US" b="1" dirty="0"/>
          </a:p>
        </p:txBody>
      </p:sp>
      <p:sp>
        <p:nvSpPr>
          <p:cNvPr id="13" name="Rectangle 21"/>
          <p:cNvSpPr>
            <a:spLocks noChangeArrowheads="1"/>
          </p:cNvSpPr>
          <p:nvPr/>
        </p:nvSpPr>
        <p:spPr bwMode="auto">
          <a:xfrm>
            <a:off x="6491235" y="5359976"/>
            <a:ext cx="250204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1200" dirty="0"/>
              <a:t>Original data from:  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>Roberts </a:t>
            </a:r>
            <a:r>
              <a:rPr lang="en-US" sz="1200" dirty="0"/>
              <a:t>and </a:t>
            </a:r>
            <a:r>
              <a:rPr lang="en-US" sz="1200" dirty="0" err="1"/>
              <a:t>Hamann</a:t>
            </a:r>
            <a:r>
              <a:rPr lang="en-US" sz="1200" dirty="0"/>
              <a:t>, U of A</a:t>
            </a:r>
          </a:p>
        </p:txBody>
      </p:sp>
    </p:spTree>
    <p:extLst>
      <p:ext uri="{BB962C8B-B14F-4D97-AF65-F5344CB8AC3E}">
        <p14:creationId xmlns:p14="http://schemas.microsoft.com/office/powerpoint/2010/main" xmlns="" val="464188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6"/>
          <p:cNvSpPr txBox="1">
            <a:spLocks noChangeArrowheads="1"/>
          </p:cNvSpPr>
          <p:nvPr/>
        </p:nvSpPr>
        <p:spPr bwMode="auto">
          <a:xfrm>
            <a:off x="889000" y="657225"/>
            <a:ext cx="152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latin typeface="Calibri" pitchFamily="34" charset="0"/>
              </a:rPr>
              <a:t>Current</a:t>
            </a:r>
          </a:p>
        </p:txBody>
      </p:sp>
      <p:sp>
        <p:nvSpPr>
          <p:cNvPr id="16388" name="TextBox 17"/>
          <p:cNvSpPr txBox="1">
            <a:spLocks noChangeArrowheads="1"/>
          </p:cNvSpPr>
          <p:nvPr/>
        </p:nvSpPr>
        <p:spPr bwMode="auto">
          <a:xfrm>
            <a:off x="5473700" y="644525"/>
            <a:ext cx="1143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>
                <a:latin typeface="Calibri" pitchFamily="34" charset="0"/>
              </a:rPr>
              <a:t>2020s</a:t>
            </a:r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4200" y="6400800"/>
            <a:ext cx="347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2"/>
          <p:cNvPicPr>
            <a:picLocks noChangeAspect="1" noChangeArrowheads="1"/>
          </p:cNvPicPr>
          <p:nvPr/>
        </p:nvPicPr>
        <p:blipFill>
          <a:blip r:embed="rId3" cstate="print"/>
          <a:srcRect l="7716" r="2251" b="20000"/>
          <a:stretch>
            <a:fillRect/>
          </a:stretch>
        </p:blipFill>
        <p:spPr bwMode="auto">
          <a:xfrm>
            <a:off x="1066800" y="6324600"/>
            <a:ext cx="373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3200" b="1" dirty="0">
                <a:latin typeface="+mn-lt"/>
                <a:cs typeface="Times New Roman" pitchFamily="-112" charset="0"/>
              </a:rPr>
              <a:t>Habitat </a:t>
            </a:r>
            <a:r>
              <a:rPr lang="en-US" sz="3200" b="1" dirty="0">
                <a:latin typeface="+mj-lt"/>
                <a:cs typeface="Times New Roman" pitchFamily="-112" charset="0"/>
              </a:rPr>
              <a:t>projections</a:t>
            </a:r>
            <a:r>
              <a:rPr lang="en-US" sz="3200" b="1" dirty="0">
                <a:latin typeface="+mn-lt"/>
                <a:cs typeface="Times New Roman" pitchFamily="-112" charset="0"/>
              </a:rPr>
              <a:t> for Ponderosa Pine</a:t>
            </a:r>
          </a:p>
        </p:txBody>
      </p:sp>
      <p:sp>
        <p:nvSpPr>
          <p:cNvPr id="18439" name="TextBox 10"/>
          <p:cNvSpPr txBox="1">
            <a:spLocks noChangeArrowheads="1"/>
          </p:cNvSpPr>
          <p:nvPr/>
        </p:nvSpPr>
        <p:spPr bwMode="auto">
          <a:xfrm>
            <a:off x="0" y="6396038"/>
            <a:ext cx="13350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From: </a:t>
            </a:r>
            <a:br>
              <a:rPr lang="en-US" sz="1200"/>
            </a:br>
            <a:r>
              <a:rPr lang="en-US" sz="1200"/>
              <a:t>Laura Gray 2010</a:t>
            </a:r>
          </a:p>
        </p:txBody>
      </p:sp>
      <p:pic>
        <p:nvPicPr>
          <p:cNvPr id="18440" name="Picture 12" descr="PINUPON 6190.png"/>
          <p:cNvPicPr>
            <a:picLocks noChangeAspect="1"/>
          </p:cNvPicPr>
          <p:nvPr/>
        </p:nvPicPr>
        <p:blipFill>
          <a:blip r:embed="rId4" cstate="print"/>
          <a:srcRect l="21297" t="7385" r="21297" b="10339"/>
          <a:stretch>
            <a:fillRect/>
          </a:stretch>
        </p:blipFill>
        <p:spPr bwMode="auto">
          <a:xfrm>
            <a:off x="95250" y="1216025"/>
            <a:ext cx="2959100" cy="50942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" name="Picture 14" descr="PINUPON 2020.png"/>
          <p:cNvPicPr>
            <a:picLocks noChangeAspect="1"/>
          </p:cNvPicPr>
          <p:nvPr/>
        </p:nvPicPr>
        <p:blipFill>
          <a:blip r:embed="rId5" cstate="print"/>
          <a:srcRect l="21297" t="7385" r="21297" b="10339"/>
          <a:stretch>
            <a:fillRect/>
          </a:stretch>
        </p:blipFill>
        <p:spPr bwMode="auto">
          <a:xfrm>
            <a:off x="3067050" y="1222375"/>
            <a:ext cx="2959100" cy="50942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6" name="Picture 15" descr="PINUPON 2020 COUNT.png"/>
          <p:cNvPicPr>
            <a:picLocks noChangeAspect="1"/>
          </p:cNvPicPr>
          <p:nvPr/>
        </p:nvPicPr>
        <p:blipFill>
          <a:blip r:embed="rId6" cstate="print"/>
          <a:srcRect l="21297" t="7385" r="21297" b="10339"/>
          <a:stretch>
            <a:fillRect/>
          </a:stretch>
        </p:blipFill>
        <p:spPr bwMode="auto">
          <a:xfrm>
            <a:off x="6038850" y="1222375"/>
            <a:ext cx="2959100" cy="50942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44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36000" y="5994400"/>
            <a:ext cx="393700" cy="419100"/>
          </a:xfrm>
          <a:noFill/>
        </p:spPr>
        <p:txBody>
          <a:bodyPr/>
          <a:lstStyle/>
          <a:p>
            <a:fld id="{5756B029-15D7-4221-BF71-AC9235948A92}" type="slidenum">
              <a:rPr lang="en-CA" smtClean="0">
                <a:latin typeface="Arial" pitchFamily="34" charset="0"/>
                <a:cs typeface="Arial" pitchFamily="34" charset="0"/>
              </a:rPr>
              <a:pPr/>
              <a:t>21</a:t>
            </a:fld>
            <a:endParaRPr lang="en-CA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994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6"/>
          <p:cNvSpPr txBox="1">
            <a:spLocks noChangeArrowheads="1"/>
          </p:cNvSpPr>
          <p:nvPr/>
        </p:nvSpPr>
        <p:spPr bwMode="auto">
          <a:xfrm>
            <a:off x="889000" y="657225"/>
            <a:ext cx="152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latin typeface="Calibri" pitchFamily="34" charset="0"/>
              </a:rPr>
              <a:t>Current</a:t>
            </a:r>
          </a:p>
        </p:txBody>
      </p:sp>
      <p:sp>
        <p:nvSpPr>
          <p:cNvPr id="19459" name="TextBox 17"/>
          <p:cNvSpPr txBox="1">
            <a:spLocks noChangeArrowheads="1"/>
          </p:cNvSpPr>
          <p:nvPr/>
        </p:nvSpPr>
        <p:spPr bwMode="auto">
          <a:xfrm>
            <a:off x="5473700" y="644525"/>
            <a:ext cx="1143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>
                <a:latin typeface="Calibri" pitchFamily="34" charset="0"/>
              </a:rPr>
              <a:t>2050s</a:t>
            </a:r>
          </a:p>
        </p:txBody>
      </p:sp>
      <p:pic>
        <p:nvPicPr>
          <p:cNvPr id="1946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4200" y="6400800"/>
            <a:ext cx="347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2"/>
          <p:cNvPicPr>
            <a:picLocks noChangeAspect="1" noChangeArrowheads="1"/>
          </p:cNvPicPr>
          <p:nvPr/>
        </p:nvPicPr>
        <p:blipFill>
          <a:blip r:embed="rId3" cstate="print"/>
          <a:srcRect l="7716" r="2251" b="20000"/>
          <a:stretch>
            <a:fillRect/>
          </a:stretch>
        </p:blipFill>
        <p:spPr bwMode="auto">
          <a:xfrm>
            <a:off x="1066800" y="6324600"/>
            <a:ext cx="373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3200" b="1" dirty="0">
                <a:latin typeface="+mn-lt"/>
                <a:cs typeface="Times New Roman" pitchFamily="-112" charset="0"/>
              </a:rPr>
              <a:t>Habitat </a:t>
            </a:r>
            <a:r>
              <a:rPr lang="en-US" sz="3200" b="1" dirty="0">
                <a:latin typeface="+mj-lt"/>
                <a:cs typeface="Times New Roman" pitchFamily="-112" charset="0"/>
              </a:rPr>
              <a:t>projections</a:t>
            </a:r>
            <a:r>
              <a:rPr lang="en-US" sz="3200" b="1" dirty="0">
                <a:latin typeface="+mn-lt"/>
                <a:cs typeface="Times New Roman" pitchFamily="-112" charset="0"/>
              </a:rPr>
              <a:t> for Ponderosa Pine</a:t>
            </a:r>
          </a:p>
        </p:txBody>
      </p:sp>
      <p:sp>
        <p:nvSpPr>
          <p:cNvPr id="19463" name="TextBox 10"/>
          <p:cNvSpPr txBox="1">
            <a:spLocks noChangeArrowheads="1"/>
          </p:cNvSpPr>
          <p:nvPr/>
        </p:nvSpPr>
        <p:spPr bwMode="auto">
          <a:xfrm>
            <a:off x="0" y="6396038"/>
            <a:ext cx="13350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From: </a:t>
            </a:r>
            <a:br>
              <a:rPr lang="en-US" sz="1200"/>
            </a:br>
            <a:r>
              <a:rPr lang="en-US" sz="1200"/>
              <a:t>Laura Gray 2010</a:t>
            </a:r>
          </a:p>
        </p:txBody>
      </p:sp>
      <p:pic>
        <p:nvPicPr>
          <p:cNvPr id="19464" name="Picture 12" descr="PINUPON 6190.png"/>
          <p:cNvPicPr>
            <a:picLocks noChangeAspect="1"/>
          </p:cNvPicPr>
          <p:nvPr/>
        </p:nvPicPr>
        <p:blipFill>
          <a:blip r:embed="rId4" cstate="print"/>
          <a:srcRect l="21297" t="7385" r="21297" b="10339"/>
          <a:stretch>
            <a:fillRect/>
          </a:stretch>
        </p:blipFill>
        <p:spPr bwMode="auto">
          <a:xfrm>
            <a:off x="95250" y="1216025"/>
            <a:ext cx="2959100" cy="50942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9465" name="Picture 11" descr="PINUPON 2050 COUNT.png"/>
          <p:cNvPicPr>
            <a:picLocks noChangeAspect="1"/>
          </p:cNvPicPr>
          <p:nvPr/>
        </p:nvPicPr>
        <p:blipFill>
          <a:blip r:embed="rId5" cstate="print"/>
          <a:srcRect l="21297" t="7385" r="21297" b="10339"/>
          <a:stretch>
            <a:fillRect/>
          </a:stretch>
        </p:blipFill>
        <p:spPr bwMode="auto">
          <a:xfrm>
            <a:off x="6026150" y="1222375"/>
            <a:ext cx="2959100" cy="50942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9466" name="Picture 13" descr="PINUPON 2050.png"/>
          <p:cNvPicPr>
            <a:picLocks noChangeAspect="1"/>
          </p:cNvPicPr>
          <p:nvPr/>
        </p:nvPicPr>
        <p:blipFill>
          <a:blip r:embed="rId6" cstate="print"/>
          <a:srcRect l="21297" t="7385" r="21297" b="10339"/>
          <a:stretch>
            <a:fillRect/>
          </a:stretch>
        </p:blipFill>
        <p:spPr bwMode="auto">
          <a:xfrm>
            <a:off x="3067050" y="1222375"/>
            <a:ext cx="2959100" cy="50942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946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013450"/>
            <a:ext cx="431800" cy="476250"/>
          </a:xfrm>
          <a:noFill/>
        </p:spPr>
        <p:txBody>
          <a:bodyPr/>
          <a:lstStyle/>
          <a:p>
            <a:fld id="{9C3F6812-CE5C-4BF7-A89E-CD0FC30BE924}" type="slidenum">
              <a:rPr lang="en-CA" smtClean="0">
                <a:latin typeface="Arial" pitchFamily="34" charset="0"/>
                <a:cs typeface="Arial" pitchFamily="34" charset="0"/>
              </a:rPr>
              <a:pPr/>
              <a:t>22</a:t>
            </a:fld>
            <a:endParaRPr lang="en-CA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021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6"/>
          <p:cNvSpPr txBox="1">
            <a:spLocks noChangeArrowheads="1"/>
          </p:cNvSpPr>
          <p:nvPr/>
        </p:nvSpPr>
        <p:spPr bwMode="auto">
          <a:xfrm>
            <a:off x="889000" y="657225"/>
            <a:ext cx="152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latin typeface="Calibri" pitchFamily="34" charset="0"/>
              </a:rPr>
              <a:t>Current</a:t>
            </a:r>
          </a:p>
        </p:txBody>
      </p:sp>
      <p:sp>
        <p:nvSpPr>
          <p:cNvPr id="20483" name="TextBox 17"/>
          <p:cNvSpPr txBox="1">
            <a:spLocks noChangeArrowheads="1"/>
          </p:cNvSpPr>
          <p:nvPr/>
        </p:nvSpPr>
        <p:spPr bwMode="auto">
          <a:xfrm>
            <a:off x="5473700" y="644525"/>
            <a:ext cx="1143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>
                <a:latin typeface="Calibri" pitchFamily="34" charset="0"/>
              </a:rPr>
              <a:t>2080s</a:t>
            </a:r>
          </a:p>
        </p:txBody>
      </p:sp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4200" y="6400800"/>
            <a:ext cx="347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3" cstate="print"/>
          <a:srcRect l="7716" r="2251" b="20000"/>
          <a:stretch>
            <a:fillRect/>
          </a:stretch>
        </p:blipFill>
        <p:spPr bwMode="auto">
          <a:xfrm>
            <a:off x="1066800" y="6324600"/>
            <a:ext cx="3733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 txBox="1">
            <a:spLocks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3200" b="1" dirty="0">
                <a:latin typeface="+mn-lt"/>
                <a:cs typeface="Times New Roman" pitchFamily="-112" charset="0"/>
              </a:rPr>
              <a:t>Habitat </a:t>
            </a:r>
            <a:r>
              <a:rPr lang="en-US" sz="3200" b="1" dirty="0">
                <a:latin typeface="+mj-lt"/>
                <a:cs typeface="Times New Roman" pitchFamily="-112" charset="0"/>
              </a:rPr>
              <a:t>projections</a:t>
            </a:r>
            <a:r>
              <a:rPr lang="en-US" sz="3200" b="1" dirty="0">
                <a:latin typeface="+mn-lt"/>
                <a:cs typeface="Times New Roman" pitchFamily="-112" charset="0"/>
              </a:rPr>
              <a:t> for Ponderosa Pine</a:t>
            </a:r>
          </a:p>
        </p:txBody>
      </p:sp>
      <p:sp>
        <p:nvSpPr>
          <p:cNvPr id="20487" name="TextBox 10"/>
          <p:cNvSpPr txBox="1">
            <a:spLocks noChangeArrowheads="1"/>
          </p:cNvSpPr>
          <p:nvPr/>
        </p:nvSpPr>
        <p:spPr bwMode="auto">
          <a:xfrm>
            <a:off x="0" y="6396038"/>
            <a:ext cx="13350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From: </a:t>
            </a:r>
            <a:br>
              <a:rPr lang="en-US" sz="1200"/>
            </a:br>
            <a:r>
              <a:rPr lang="en-US" sz="1200"/>
              <a:t>Laura Gray 2010</a:t>
            </a:r>
          </a:p>
        </p:txBody>
      </p:sp>
      <p:pic>
        <p:nvPicPr>
          <p:cNvPr id="20488" name="Picture 12" descr="PINUPON 6190.png"/>
          <p:cNvPicPr>
            <a:picLocks noChangeAspect="1"/>
          </p:cNvPicPr>
          <p:nvPr/>
        </p:nvPicPr>
        <p:blipFill>
          <a:blip r:embed="rId4" cstate="print"/>
          <a:srcRect l="21297" t="7385" r="21297" b="10339"/>
          <a:stretch>
            <a:fillRect/>
          </a:stretch>
        </p:blipFill>
        <p:spPr bwMode="auto">
          <a:xfrm>
            <a:off x="95250" y="1216025"/>
            <a:ext cx="2959100" cy="50942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489" name="Picture 11" descr="PINUPON 2080 COUNT.png"/>
          <p:cNvPicPr>
            <a:picLocks noChangeAspect="1"/>
          </p:cNvPicPr>
          <p:nvPr/>
        </p:nvPicPr>
        <p:blipFill>
          <a:blip r:embed="rId5" cstate="print"/>
          <a:srcRect l="21297" t="7385" r="21297" b="10339"/>
          <a:stretch>
            <a:fillRect/>
          </a:stretch>
        </p:blipFill>
        <p:spPr bwMode="auto">
          <a:xfrm>
            <a:off x="6026150" y="1222375"/>
            <a:ext cx="2959100" cy="50942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490" name="Picture 13" descr="PINUPON 2080.png"/>
          <p:cNvPicPr>
            <a:picLocks noChangeAspect="1"/>
          </p:cNvPicPr>
          <p:nvPr/>
        </p:nvPicPr>
        <p:blipFill>
          <a:blip r:embed="rId6" cstate="print"/>
          <a:srcRect l="21297" t="7385" r="21297" b="10339"/>
          <a:stretch>
            <a:fillRect/>
          </a:stretch>
        </p:blipFill>
        <p:spPr bwMode="auto">
          <a:xfrm>
            <a:off x="3067050" y="1222375"/>
            <a:ext cx="2959100" cy="5094288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049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85200" y="6026150"/>
            <a:ext cx="457200" cy="476250"/>
          </a:xfrm>
          <a:noFill/>
        </p:spPr>
        <p:txBody>
          <a:bodyPr/>
          <a:lstStyle/>
          <a:p>
            <a:fld id="{2441D0D5-B551-48AE-A571-FFC8DA3D8368}" type="slidenum">
              <a:rPr lang="en-CA" smtClean="0">
                <a:latin typeface="Arial" pitchFamily="34" charset="0"/>
                <a:cs typeface="Arial" pitchFamily="34" charset="0"/>
              </a:rPr>
              <a:pPr/>
              <a:t>23</a:t>
            </a:fld>
            <a:endParaRPr lang="en-CA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071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37338" y="6381750"/>
            <a:ext cx="2133600" cy="476250"/>
          </a:xfrm>
          <a:noFill/>
        </p:spPr>
        <p:txBody>
          <a:bodyPr/>
          <a:lstStyle/>
          <a:p>
            <a:fld id="{AB2DC935-0D43-4BE1-8060-6C3D9543F4B1}" type="slidenum">
              <a:rPr lang="en-CA" smtClean="0">
                <a:latin typeface="Arial" pitchFamily="34" charset="0"/>
                <a:cs typeface="Arial" pitchFamily="34" charset="0"/>
              </a:rPr>
              <a:pPr/>
              <a:t>24</a:t>
            </a:fld>
            <a:endParaRPr lang="en-CA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363" y="444500"/>
            <a:ext cx="4291012" cy="311943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1508" name="TextBox 3"/>
          <p:cNvSpPr txBox="1">
            <a:spLocks noChangeArrowheads="1"/>
          </p:cNvSpPr>
          <p:nvPr/>
        </p:nvSpPr>
        <p:spPr bwMode="auto">
          <a:xfrm>
            <a:off x="2541588" y="1398588"/>
            <a:ext cx="7493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North</a:t>
            </a:r>
          </a:p>
        </p:txBody>
      </p:sp>
      <p:sp>
        <p:nvSpPr>
          <p:cNvPr id="21509" name="TextBox 6"/>
          <p:cNvSpPr txBox="1">
            <a:spLocks noChangeArrowheads="1"/>
          </p:cNvSpPr>
          <p:nvPr/>
        </p:nvSpPr>
        <p:spPr bwMode="auto">
          <a:xfrm>
            <a:off x="4911725" y="1770063"/>
            <a:ext cx="2744788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3200" b="1"/>
              <a:t>Annual</a:t>
            </a:r>
          </a:p>
          <a:p>
            <a:pPr algn="ctr"/>
            <a:r>
              <a:rPr lang="en-US" sz="3200" b="1"/>
              <a:t>Area Burned</a:t>
            </a:r>
          </a:p>
        </p:txBody>
      </p:sp>
      <p:pic>
        <p:nvPicPr>
          <p:cNvPr id="21510" name="Picture 2" descr="61"/>
          <p:cNvPicPr>
            <a:picLocks noChangeAspect="1" noChangeArrowheads="1"/>
          </p:cNvPicPr>
          <p:nvPr/>
        </p:nvPicPr>
        <p:blipFill>
          <a:blip r:embed="rId3" cstate="print"/>
          <a:srcRect l="40179" t="4672" r="3348" b="934"/>
          <a:stretch>
            <a:fillRect/>
          </a:stretch>
        </p:blipFill>
        <p:spPr bwMode="auto">
          <a:xfrm>
            <a:off x="315913" y="3795713"/>
            <a:ext cx="2005012" cy="2401887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1511" name="TextBox 17"/>
          <p:cNvSpPr txBox="1">
            <a:spLocks noChangeArrowheads="1"/>
          </p:cNvSpPr>
          <p:nvPr/>
        </p:nvSpPr>
        <p:spPr bwMode="auto">
          <a:xfrm>
            <a:off x="231775" y="6200775"/>
            <a:ext cx="1906588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/>
              <a:t>Touchstones Archives, Nelson</a:t>
            </a:r>
          </a:p>
        </p:txBody>
      </p:sp>
      <p:pic>
        <p:nvPicPr>
          <p:cNvPr id="21512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19625" y="3140075"/>
            <a:ext cx="4335463" cy="3151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513" name="TextBox 5"/>
          <p:cNvSpPr txBox="1">
            <a:spLocks noChangeArrowheads="1"/>
          </p:cNvSpPr>
          <p:nvPr/>
        </p:nvSpPr>
        <p:spPr bwMode="auto">
          <a:xfrm>
            <a:off x="7037388" y="4170363"/>
            <a:ext cx="787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South</a:t>
            </a:r>
          </a:p>
        </p:txBody>
      </p:sp>
      <p:pic>
        <p:nvPicPr>
          <p:cNvPr id="21514" name="Picture 8" descr="ScreenHunter_01 Jun. 08 14.33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5425" y="1716088"/>
            <a:ext cx="1073150" cy="13160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1515" name="TextBox 5"/>
          <p:cNvSpPr txBox="1">
            <a:spLocks noChangeArrowheads="1"/>
          </p:cNvSpPr>
          <p:nvPr/>
        </p:nvSpPr>
        <p:spPr bwMode="auto">
          <a:xfrm>
            <a:off x="4864100" y="314325"/>
            <a:ext cx="38798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4000" b="1"/>
              <a:t>West Kootenay</a:t>
            </a:r>
          </a:p>
          <a:p>
            <a:pPr algn="ctr"/>
            <a:r>
              <a:rPr lang="en-US" sz="4000" b="1"/>
              <a:t>Fire History </a:t>
            </a:r>
          </a:p>
        </p:txBody>
      </p:sp>
      <p:pic>
        <p:nvPicPr>
          <p:cNvPr id="21516" name="Picture 12" descr="firehistory_gu.jpg"/>
          <p:cNvPicPr>
            <a:picLocks noChangeAspect="1"/>
          </p:cNvPicPr>
          <p:nvPr/>
        </p:nvPicPr>
        <p:blipFill>
          <a:blip r:embed="rId6" cstate="print">
            <a:lum bright="-10000" contrast="14000"/>
          </a:blip>
          <a:srcRect l="3598" t="2780" r="3598" b="2780"/>
          <a:stretch>
            <a:fillRect/>
          </a:stretch>
        </p:blipFill>
        <p:spPr bwMode="auto">
          <a:xfrm>
            <a:off x="2489200" y="3806825"/>
            <a:ext cx="1830388" cy="24130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9840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10400" y="6480175"/>
            <a:ext cx="2133600" cy="377825"/>
          </a:xfrm>
          <a:noFill/>
        </p:spPr>
        <p:txBody>
          <a:bodyPr/>
          <a:lstStyle/>
          <a:p>
            <a:fld id="{C0FB14A2-CB6B-469E-88B9-E4E470CBF436}" type="slidenum">
              <a:rPr lang="en-CA" smtClean="0">
                <a:latin typeface="Arial" pitchFamily="34" charset="0"/>
                <a:cs typeface="Arial" pitchFamily="34" charset="0"/>
              </a:rPr>
              <a:pPr/>
              <a:t>25</a:t>
            </a:fld>
            <a:endParaRPr lang="en-CA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636713" y="158750"/>
            <a:ext cx="7507287" cy="836613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sz="40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Multiple Regression Analysis</a:t>
            </a:r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2" cstate="print"/>
          <a:srcRect l="20422" r="23341"/>
          <a:stretch>
            <a:fillRect/>
          </a:stretch>
        </p:blipFill>
        <p:spPr bwMode="auto">
          <a:xfrm>
            <a:off x="101600" y="4656138"/>
            <a:ext cx="1439863" cy="191928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2533" name="TextBox 16"/>
          <p:cNvSpPr txBox="1">
            <a:spLocks noChangeArrowheads="1"/>
          </p:cNvSpPr>
          <p:nvPr/>
        </p:nvSpPr>
        <p:spPr bwMode="auto">
          <a:xfrm>
            <a:off x="84138" y="4657725"/>
            <a:ext cx="6540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200"/>
              <a:t>Sitkum</a:t>
            </a:r>
            <a:br>
              <a:rPr lang="en-US" sz="1200"/>
            </a:br>
            <a:r>
              <a:rPr lang="en-US" sz="1200"/>
              <a:t> 2007</a:t>
            </a:r>
          </a:p>
        </p:txBody>
      </p:sp>
      <p:sp>
        <p:nvSpPr>
          <p:cNvPr id="22534" name="TextBox 17"/>
          <p:cNvSpPr txBox="1">
            <a:spLocks noChangeArrowheads="1"/>
          </p:cNvSpPr>
          <p:nvPr/>
        </p:nvSpPr>
        <p:spPr bwMode="auto">
          <a:xfrm>
            <a:off x="688975" y="6577013"/>
            <a:ext cx="89217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/>
              <a:t>Jordan 2007</a:t>
            </a:r>
          </a:p>
        </p:txBody>
      </p:sp>
      <p:pic>
        <p:nvPicPr>
          <p:cNvPr id="22535" name="Picture 8" descr="ScreenHunter_01 Jun. 08 14.33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75" y="2686050"/>
            <a:ext cx="1466850" cy="1801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2536" name="Picture 7" descr="Burned-forest_RH-Kutetl.jpe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" y="677863"/>
            <a:ext cx="1419225" cy="18891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2537" name="TextBox 8"/>
          <p:cNvSpPr txBox="1">
            <a:spLocks noChangeArrowheads="1"/>
          </p:cNvSpPr>
          <p:nvPr/>
        </p:nvSpPr>
        <p:spPr bwMode="auto">
          <a:xfrm>
            <a:off x="57150" y="2300288"/>
            <a:ext cx="960438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Kutetl 2003</a:t>
            </a:r>
          </a:p>
        </p:txBody>
      </p:sp>
      <p:grpSp>
        <p:nvGrpSpPr>
          <p:cNvPr id="22538" name="Group 16"/>
          <p:cNvGrpSpPr>
            <a:grpSpLocks/>
          </p:cNvGrpSpPr>
          <p:nvPr/>
        </p:nvGrpSpPr>
        <p:grpSpPr bwMode="auto">
          <a:xfrm>
            <a:off x="1784350" y="1016000"/>
            <a:ext cx="7215188" cy="5491163"/>
            <a:chOff x="1772356" y="914400"/>
            <a:chExt cx="7215783" cy="5491302"/>
          </a:xfrm>
        </p:grpSpPr>
        <p:pic>
          <p:nvPicPr>
            <p:cNvPr id="22540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l="1118" t="462" r="1118" b="769"/>
            <a:stretch>
              <a:fillRect/>
            </a:stretch>
          </p:blipFill>
          <p:spPr bwMode="auto">
            <a:xfrm>
              <a:off x="1773781" y="1106311"/>
              <a:ext cx="7214358" cy="5299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41" name="Rectangle 15"/>
            <p:cNvSpPr>
              <a:spLocks noChangeArrowheads="1"/>
            </p:cNvSpPr>
            <p:nvPr/>
          </p:nvSpPr>
          <p:spPr bwMode="auto">
            <a:xfrm>
              <a:off x="1772356" y="914400"/>
              <a:ext cx="7191022" cy="5373511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22539" name="TextBox 12"/>
          <p:cNvSpPr txBox="1">
            <a:spLocks noChangeArrowheads="1"/>
          </p:cNvSpPr>
          <p:nvPr/>
        </p:nvSpPr>
        <p:spPr bwMode="auto">
          <a:xfrm>
            <a:off x="2873375" y="1366838"/>
            <a:ext cx="20621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South</a:t>
            </a:r>
            <a:r>
              <a:rPr lang="en-US"/>
              <a:t> (r</a:t>
            </a:r>
            <a:r>
              <a:rPr lang="en-US" baseline="30000"/>
              <a:t>2</a:t>
            </a:r>
            <a:r>
              <a:rPr lang="en-US"/>
              <a:t>=0.60)</a:t>
            </a:r>
          </a:p>
        </p:txBody>
      </p:sp>
    </p:spTree>
    <p:extLst>
      <p:ext uri="{BB962C8B-B14F-4D97-AF65-F5344CB8AC3E}">
        <p14:creationId xmlns:p14="http://schemas.microsoft.com/office/powerpoint/2010/main" xmlns="" val="429161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 descr="C:\Documents and Settings\EntoPath Mngmt\My Documents\EPM\Victoria Branch\Aerial OV 05\Course Revision\New Pictures\Ep leaf min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3163" y="5121275"/>
            <a:ext cx="1471612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9" descr="http://www.climate.washington.edu/stormking/Dec2007SouthNemahWindthro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1825" y="5033963"/>
            <a:ext cx="1550988" cy="12811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556" name="Title 1"/>
          <p:cNvSpPr>
            <a:spLocks noGrp="1"/>
          </p:cNvSpPr>
          <p:nvPr>
            <p:ph type="title"/>
          </p:nvPr>
        </p:nvSpPr>
        <p:spPr>
          <a:xfrm>
            <a:off x="231775" y="0"/>
            <a:ext cx="8701088" cy="957263"/>
          </a:xfrm>
        </p:spPr>
        <p:txBody>
          <a:bodyPr/>
          <a:lstStyle/>
          <a:p>
            <a:r>
              <a:rPr lang="en-US" sz="3600" smtClean="0"/>
              <a:t>Insects/ Pathogens /Decline Syndromes</a:t>
            </a:r>
            <a:endParaRPr lang="en-CA" sz="3600" smtClean="0"/>
          </a:p>
        </p:txBody>
      </p:sp>
      <p:sp>
        <p:nvSpPr>
          <p:cNvPr id="23557" name="Content Placeholder 2"/>
          <p:cNvSpPr>
            <a:spLocks noGrp="1"/>
          </p:cNvSpPr>
          <p:nvPr>
            <p:ph sz="half" idx="1"/>
          </p:nvPr>
        </p:nvSpPr>
        <p:spPr>
          <a:xfrm>
            <a:off x="352425" y="1087438"/>
            <a:ext cx="6389688" cy="3937000"/>
          </a:xfrm>
        </p:spPr>
        <p:txBody>
          <a:bodyPr/>
          <a:lstStyle/>
          <a:p>
            <a:r>
              <a:rPr lang="en-US" sz="2400" smtClean="0"/>
              <a:t>Tree decline – drought/ loss of resistance</a:t>
            </a:r>
          </a:p>
          <a:p>
            <a:r>
              <a:rPr lang="en-US" sz="2400" smtClean="0"/>
              <a:t>Bark Beetles</a:t>
            </a:r>
          </a:p>
          <a:p>
            <a:pPr lvl="1"/>
            <a:r>
              <a:rPr lang="en-US" sz="2000" smtClean="0"/>
              <a:t>Mountain pine beetle, spruce bark beetle, Ips beetles, Douglas-fir beetle …..</a:t>
            </a:r>
          </a:p>
          <a:p>
            <a:r>
              <a:rPr lang="en-US" sz="2400" smtClean="0"/>
              <a:t>Defoliators, blights, pathogens</a:t>
            </a:r>
          </a:p>
          <a:p>
            <a:pPr lvl="1"/>
            <a:r>
              <a:rPr lang="en-US" sz="2000" smtClean="0"/>
              <a:t>Spruce budworm, dothistroma, larch needle cast, root disease</a:t>
            </a:r>
          </a:p>
          <a:p>
            <a:r>
              <a:rPr lang="en-US" sz="2400" smtClean="0"/>
              <a:t>Complex Interactions</a:t>
            </a:r>
          </a:p>
          <a:p>
            <a:pPr lvl="1"/>
            <a:r>
              <a:rPr lang="en-US" sz="1600" smtClean="0"/>
              <a:t>Birch die-back, yellow cedar, 5-needle pines </a:t>
            </a:r>
          </a:p>
          <a:p>
            <a:pPr>
              <a:buFont typeface="Wingdings" pitchFamily="2" charset="2"/>
              <a:buNone/>
            </a:pPr>
            <a:endParaRPr lang="en-CA" smtClean="0"/>
          </a:p>
        </p:txBody>
      </p:sp>
      <p:sp>
        <p:nvSpPr>
          <p:cNvPr id="235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F953B27-3D73-434B-AAA2-3BCA699AC65F}" type="slidenum">
              <a:rPr lang="en-CA" smtClean="0">
                <a:latin typeface="Arial" pitchFamily="34" charset="0"/>
                <a:cs typeface="Arial" pitchFamily="34" charset="0"/>
              </a:rPr>
              <a:pPr/>
              <a:t>26</a:t>
            </a:fld>
            <a:endParaRPr lang="en-CA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588" y="1892300"/>
            <a:ext cx="2111375" cy="17557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60" name="Picture 12" descr="MPB_map-outbreak0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29488" y="801688"/>
            <a:ext cx="1690687" cy="15589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561" name="Down Arrow 3"/>
          <p:cNvSpPr>
            <a:spLocks noChangeArrowheads="1"/>
          </p:cNvSpPr>
          <p:nvPr/>
        </p:nvSpPr>
        <p:spPr bwMode="auto">
          <a:xfrm rot="20717763" flipV="1">
            <a:off x="8480425" y="2682875"/>
            <a:ext cx="271463" cy="722313"/>
          </a:xfrm>
          <a:prstGeom prst="downArrow">
            <a:avLst>
              <a:gd name="adj1" fmla="val 50000"/>
              <a:gd name="adj2" fmla="val 49940"/>
            </a:avLst>
          </a:prstGeom>
          <a:solidFill>
            <a:srgbClr val="F98C07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pic>
        <p:nvPicPr>
          <p:cNvPr id="23562" name="Picture 6" descr="http://t2.gstatic.com/images?q=tbn:ANd9GcS2GhML2R3sF0DvSa-wkZZHk9A1jZqTlkSz3B2yme7nOuZckbbE"/>
          <p:cNvPicPr>
            <a:picLocks noChangeAspect="1" noChangeArrowheads="1"/>
          </p:cNvPicPr>
          <p:nvPr/>
        </p:nvPicPr>
        <p:blipFill>
          <a:blip r:embed="rId6" cstate="print"/>
          <a:srcRect l="9949" r="9949"/>
          <a:stretch>
            <a:fillRect/>
          </a:stretch>
        </p:blipFill>
        <p:spPr bwMode="auto">
          <a:xfrm>
            <a:off x="3292475" y="5530850"/>
            <a:ext cx="639763" cy="11795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563" name="Rectangle 21"/>
          <p:cNvSpPr>
            <a:spLocks noChangeArrowheads="1"/>
          </p:cNvSpPr>
          <p:nvPr/>
        </p:nvSpPr>
        <p:spPr bwMode="auto">
          <a:xfrm>
            <a:off x="7467600" y="3536950"/>
            <a:ext cx="14049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900"/>
              <a:t>From:  Raffa et al. 2008</a:t>
            </a:r>
          </a:p>
        </p:txBody>
      </p:sp>
      <p:pic>
        <p:nvPicPr>
          <p:cNvPr id="23564" name="Picture 1029" descr="C:\Documents and Settings\EntoPath Mngmt\My Documents\EPM\Victoria Branch\Aerial OV 05\Course Revision\New Pictures\IDB_pgfr_3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0650" y="4918075"/>
            <a:ext cx="884238" cy="1323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65" name="Picture 2" descr="Nangeese2006b.jpg"/>
          <p:cNvPicPr>
            <a:picLocks noGrp="1" noChangeAspect="1"/>
          </p:cNvPicPr>
          <p:nvPr>
            <p:ph sz="half" idx="1"/>
          </p:nvPr>
        </p:nvPicPr>
        <p:blipFill>
          <a:blip r:embed="rId8" cstate="print">
            <a:lum contrast="20000"/>
          </a:blip>
          <a:srcRect/>
          <a:stretch>
            <a:fillRect/>
          </a:stretch>
        </p:blipFill>
        <p:spPr>
          <a:xfrm>
            <a:off x="6913563" y="4749800"/>
            <a:ext cx="1866900" cy="1400175"/>
          </a:xfrm>
          <a:ln w="12700">
            <a:solidFill>
              <a:schemeClr val="tx1"/>
            </a:solidFill>
          </a:ln>
        </p:spPr>
      </p:pic>
      <p:pic>
        <p:nvPicPr>
          <p:cNvPr id="23566" name="Picture 3" descr="P1140053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69038" y="5543550"/>
            <a:ext cx="1154112" cy="865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67" name="Picture 4" descr="http://t0.gstatic.com/images?q=tbn:ANd9GcS5iNGGo9o44VoXnXRwcxZAObCv0KXm1kKuT_7Mf_VUJInelnQs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922838" y="5622925"/>
            <a:ext cx="156845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8" name="Picture 2" descr="http://www.cbc.ca/news/background/science/gfx/beetle_285496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47738" y="6062663"/>
            <a:ext cx="992187" cy="633412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3569" name="Picture 4" descr="http://t1.gstatic.com/images?q=tbn:ANd9GcQoVy1_id89E8IydDb5fDEYm1CSqbIViD3fTL2bMy9dY1NIi8Ze"/>
          <p:cNvPicPr>
            <a:picLocks noChangeAspect="1" noChangeArrowheads="1"/>
          </p:cNvPicPr>
          <p:nvPr/>
        </p:nvPicPr>
        <p:blipFill>
          <a:blip r:embed="rId12" cstate="print"/>
          <a:srcRect l="10474" r="3491"/>
          <a:stretch>
            <a:fillRect/>
          </a:stretch>
        </p:blipFill>
        <p:spPr bwMode="auto">
          <a:xfrm>
            <a:off x="7400925" y="3957638"/>
            <a:ext cx="1598613" cy="123666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70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280025" y="3840163"/>
            <a:ext cx="749300" cy="9128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71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783263" y="4494213"/>
            <a:ext cx="1025525" cy="7921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572" name="Rectangle 3"/>
          <p:cNvSpPr>
            <a:spLocks noChangeArrowheads="1"/>
          </p:cNvSpPr>
          <p:nvPr/>
        </p:nvSpPr>
        <p:spPr bwMode="auto">
          <a:xfrm>
            <a:off x="6018213" y="3773488"/>
            <a:ext cx="1185862" cy="70802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 sz="800"/>
              <a:t>(A) Regions</a:t>
            </a:r>
            <a:br>
              <a:rPr lang="en-CA" sz="800"/>
            </a:br>
            <a:r>
              <a:rPr lang="en-CA" sz="800"/>
              <a:t>(B) Elevation </a:t>
            </a:r>
            <a:br>
              <a:rPr lang="en-CA" sz="800"/>
            </a:br>
            <a:r>
              <a:rPr lang="en-CA" sz="800"/>
              <a:t>(C) Stem diameter </a:t>
            </a:r>
            <a:br>
              <a:rPr lang="en-CA" sz="800"/>
            </a:br>
            <a:r>
              <a:rPr lang="en-CA" sz="800"/>
              <a:t>(D) Genus</a:t>
            </a:r>
            <a:br>
              <a:rPr lang="en-CA" sz="800"/>
            </a:br>
            <a:r>
              <a:rPr lang="en-CA" sz="800"/>
              <a:t>(E) Fire return interval</a:t>
            </a:r>
          </a:p>
        </p:txBody>
      </p:sp>
      <p:pic>
        <p:nvPicPr>
          <p:cNvPr id="23573" name="Picture 9" descr="C:\Documents and Settings\Greg Utzig\My Documents\2005 Knil Proj\Cari-climate\Cari photos\Hw looper-Lambdina_fiscellaria_lugubrosa_2lrg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904875" y="5137150"/>
            <a:ext cx="1058863" cy="684213"/>
          </a:xfrm>
          <a:prstGeom prst="rect">
            <a:avLst/>
          </a:prstGeom>
          <a:noFill/>
          <a:ln w="15875">
            <a:solidFill>
              <a:srgbClr val="00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45086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538163" y="0"/>
            <a:ext cx="8229600" cy="844550"/>
          </a:xfrm>
        </p:spPr>
        <p:txBody>
          <a:bodyPr/>
          <a:lstStyle/>
          <a:p>
            <a:r>
              <a:rPr lang="en-US" sz="4000" smtClean="0"/>
              <a:t>Climatic Extremes – One Example</a:t>
            </a:r>
          </a:p>
        </p:txBody>
      </p:sp>
      <p:sp>
        <p:nvSpPr>
          <p:cNvPr id="26627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8053F12-D67C-4748-8575-ACC9A3780A54}" type="slidenum">
              <a:rPr lang="en-CA" smtClean="0">
                <a:latin typeface="Arial" pitchFamily="34" charset="0"/>
                <a:cs typeface="Arial" pitchFamily="34" charset="0"/>
              </a:rPr>
              <a:pPr/>
              <a:t>27</a:t>
            </a:fld>
            <a:endParaRPr lang="en-CA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580" name="TextBox 5"/>
          <p:cNvSpPr txBox="1">
            <a:spLocks noChangeArrowheads="1"/>
          </p:cNvSpPr>
          <p:nvPr/>
        </p:nvSpPr>
        <p:spPr bwMode="auto">
          <a:xfrm>
            <a:off x="4271963" y="1889125"/>
            <a:ext cx="2366962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600"/>
              <a:t> 4 people killed</a:t>
            </a:r>
          </a:p>
          <a:p>
            <a:pPr>
              <a:buFont typeface="Arial" pitchFamily="34" charset="0"/>
              <a:buChar char="•"/>
            </a:pPr>
            <a:r>
              <a:rPr lang="en-US" sz="1600"/>
              <a:t> 4 houses destroyed</a:t>
            </a:r>
          </a:p>
          <a:p>
            <a:pPr>
              <a:buFont typeface="Arial" pitchFamily="34" charset="0"/>
              <a:buChar char="•"/>
            </a:pPr>
            <a:r>
              <a:rPr lang="en-US" sz="1600"/>
              <a:t> 6 properties damaged/</a:t>
            </a:r>
            <a:br>
              <a:rPr lang="en-US" sz="1600"/>
            </a:br>
            <a:r>
              <a:rPr lang="en-US" sz="1600"/>
              <a:t>    loss of access</a:t>
            </a:r>
          </a:p>
          <a:p>
            <a:pPr>
              <a:buFont typeface="Arial" pitchFamily="34" charset="0"/>
              <a:buChar char="•"/>
            </a:pPr>
            <a:r>
              <a:rPr lang="en-US" sz="1600"/>
              <a:t> Community water</a:t>
            </a:r>
            <a:br>
              <a:rPr lang="en-US" sz="1600"/>
            </a:br>
            <a:r>
              <a:rPr lang="en-US" sz="1600"/>
              <a:t>   system destroyed</a:t>
            </a:r>
          </a:p>
          <a:p>
            <a:pPr>
              <a:buFont typeface="Arial" pitchFamily="34" charset="0"/>
              <a:buChar char="•"/>
            </a:pPr>
            <a:r>
              <a:rPr lang="en-US" sz="1600"/>
              <a:t> Main road destroyed</a:t>
            </a:r>
          </a:p>
          <a:p>
            <a:pPr>
              <a:buFont typeface="Arial" pitchFamily="34" charset="0"/>
              <a:buChar char="•"/>
            </a:pPr>
            <a:r>
              <a:rPr lang="en-US" sz="1600"/>
              <a:t> Damage to utilities</a:t>
            </a:r>
          </a:p>
          <a:p>
            <a:pPr>
              <a:buFont typeface="Arial" pitchFamily="34" charset="0"/>
              <a:buChar char="•"/>
            </a:pPr>
            <a:r>
              <a:rPr lang="en-US" sz="1600"/>
              <a:t> Ongoing future risks</a:t>
            </a:r>
          </a:p>
        </p:txBody>
      </p:sp>
      <p:sp>
        <p:nvSpPr>
          <p:cNvPr id="26629" name="TextBox 6"/>
          <p:cNvSpPr txBox="1">
            <a:spLocks noChangeArrowheads="1"/>
          </p:cNvSpPr>
          <p:nvPr/>
        </p:nvSpPr>
        <p:spPr bwMode="auto">
          <a:xfrm>
            <a:off x="2725738" y="744538"/>
            <a:ext cx="4651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Precipitation   2012  Johnson’s  Landing </a:t>
            </a:r>
          </a:p>
        </p:txBody>
      </p:sp>
      <p:pic>
        <p:nvPicPr>
          <p:cNvPr id="26630" name="Picture 7"/>
          <p:cNvPicPr>
            <a:picLocks noChangeAspect="1" noChangeArrowheads="1"/>
          </p:cNvPicPr>
          <p:nvPr/>
        </p:nvPicPr>
        <p:blipFill>
          <a:blip r:embed="rId2" cstate="print"/>
          <a:srcRect l="558" t="764" r="558" b="764"/>
          <a:stretch>
            <a:fillRect/>
          </a:stretch>
        </p:blipFill>
        <p:spPr bwMode="auto">
          <a:xfrm>
            <a:off x="304800" y="1244600"/>
            <a:ext cx="3713163" cy="2701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6631" name="Down Arrow 7"/>
          <p:cNvSpPr>
            <a:spLocks noChangeArrowheads="1"/>
          </p:cNvSpPr>
          <p:nvPr/>
        </p:nvSpPr>
        <p:spPr bwMode="auto">
          <a:xfrm>
            <a:off x="1789113" y="4049713"/>
            <a:ext cx="733425" cy="37147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98C07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6632" name="TextBox 5"/>
          <p:cNvSpPr txBox="1">
            <a:spLocks noChangeArrowheads="1"/>
          </p:cNvSpPr>
          <p:nvPr/>
        </p:nvSpPr>
        <p:spPr bwMode="auto">
          <a:xfrm>
            <a:off x="776288" y="4464050"/>
            <a:ext cx="27749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Increased Soil Moisture</a:t>
            </a:r>
          </a:p>
        </p:txBody>
      </p:sp>
      <p:sp>
        <p:nvSpPr>
          <p:cNvPr id="26633" name="Down Arrow 9"/>
          <p:cNvSpPr>
            <a:spLocks noChangeArrowheads="1"/>
          </p:cNvSpPr>
          <p:nvPr/>
        </p:nvSpPr>
        <p:spPr bwMode="auto">
          <a:xfrm>
            <a:off x="1800225" y="4824413"/>
            <a:ext cx="733425" cy="37147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98C07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6634" name="TextBox 5"/>
          <p:cNvSpPr txBox="1">
            <a:spLocks noChangeArrowheads="1"/>
          </p:cNvSpPr>
          <p:nvPr/>
        </p:nvSpPr>
        <p:spPr bwMode="auto">
          <a:xfrm>
            <a:off x="757238" y="5238750"/>
            <a:ext cx="2852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Decreased Soil Strength</a:t>
            </a:r>
          </a:p>
        </p:txBody>
      </p:sp>
      <p:sp>
        <p:nvSpPr>
          <p:cNvPr id="26635" name="Down Arrow 11"/>
          <p:cNvSpPr>
            <a:spLocks noChangeArrowheads="1"/>
          </p:cNvSpPr>
          <p:nvPr/>
        </p:nvSpPr>
        <p:spPr bwMode="auto">
          <a:xfrm>
            <a:off x="1822450" y="5610225"/>
            <a:ext cx="733425" cy="37147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98C07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6636" name="TextBox 5"/>
          <p:cNvSpPr txBox="1">
            <a:spLocks noChangeArrowheads="1"/>
          </p:cNvSpPr>
          <p:nvPr/>
        </p:nvSpPr>
        <p:spPr bwMode="auto">
          <a:xfrm>
            <a:off x="1563688" y="6034088"/>
            <a:ext cx="12620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Landslide</a:t>
            </a:r>
          </a:p>
        </p:txBody>
      </p:sp>
      <p:pic>
        <p:nvPicPr>
          <p:cNvPr id="24589" name="Picture 14" descr="Gen_8-10-12 17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2425" y="1255713"/>
            <a:ext cx="2190750" cy="164306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4590" name="Picture 15" descr="Gen_7-13-12 191.jpg"/>
          <p:cNvPicPr>
            <a:picLocks noChangeAspect="1"/>
          </p:cNvPicPr>
          <p:nvPr/>
        </p:nvPicPr>
        <p:blipFill>
          <a:blip r:embed="rId4" cstate="print">
            <a:lum bright="-2000"/>
          </a:blip>
          <a:srcRect/>
          <a:stretch>
            <a:fillRect/>
          </a:stretch>
        </p:blipFill>
        <p:spPr bwMode="auto">
          <a:xfrm>
            <a:off x="6732588" y="4586288"/>
            <a:ext cx="2163762" cy="16240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4591" name="Picture 16" descr="BCTV_johnsons_landing_slide_TMTV_photo02.jpe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3538" y="3005138"/>
            <a:ext cx="2206625" cy="14716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4592" name="TextBox 5"/>
          <p:cNvSpPr txBox="1">
            <a:spLocks noChangeArrowheads="1"/>
          </p:cNvSpPr>
          <p:nvPr/>
        </p:nvSpPr>
        <p:spPr bwMode="auto">
          <a:xfrm>
            <a:off x="4745038" y="1398588"/>
            <a:ext cx="13493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/>
              <a:t>Impacts</a:t>
            </a:r>
          </a:p>
        </p:txBody>
      </p:sp>
      <p:pic>
        <p:nvPicPr>
          <p:cNvPr id="24593" name="Picture 18" descr="Gen_7-13-12 176.jpg"/>
          <p:cNvPicPr>
            <a:picLocks noChangeAspect="1"/>
          </p:cNvPicPr>
          <p:nvPr/>
        </p:nvPicPr>
        <p:blipFill>
          <a:blip r:embed="rId6" cstate="print"/>
          <a:srcRect l="4950" r="2699" b="10800"/>
          <a:stretch>
            <a:fillRect/>
          </a:stretch>
        </p:blipFill>
        <p:spPr bwMode="auto">
          <a:xfrm>
            <a:off x="4430713" y="4581525"/>
            <a:ext cx="2195512" cy="15906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6642" name="TextBox 19"/>
          <p:cNvSpPr txBox="1">
            <a:spLocks noChangeArrowheads="1"/>
          </p:cNvSpPr>
          <p:nvPr/>
        </p:nvSpPr>
        <p:spPr bwMode="auto">
          <a:xfrm>
            <a:off x="8380413" y="4230688"/>
            <a:ext cx="53340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>
                <a:solidFill>
                  <a:schemeClr val="bg1"/>
                </a:solidFill>
              </a:rPr>
              <a:t>TMTV</a:t>
            </a:r>
          </a:p>
        </p:txBody>
      </p:sp>
    </p:spTree>
    <p:extLst>
      <p:ext uri="{BB962C8B-B14F-4D97-AF65-F5344CB8AC3E}">
        <p14:creationId xmlns:p14="http://schemas.microsoft.com/office/powerpoint/2010/main" xmlns="" val="274608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  <p:bldP spid="2459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6" descr="Sky-clouds-lg.jpeg"/>
          <p:cNvPicPr>
            <a:picLocks noChangeAspect="1"/>
          </p:cNvPicPr>
          <p:nvPr/>
        </p:nvPicPr>
        <p:blipFill>
          <a:blip r:embed="rId3" cstate="print"/>
          <a:srcRect r="21445" b="21562"/>
          <a:stretch>
            <a:fillRect/>
          </a:stretch>
        </p:blipFill>
        <p:spPr bwMode="auto">
          <a:xfrm>
            <a:off x="0" y="0"/>
            <a:ext cx="9158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Content Placeholder 2"/>
          <p:cNvSpPr>
            <a:spLocks noGrp="1"/>
          </p:cNvSpPr>
          <p:nvPr>
            <p:ph idx="1"/>
          </p:nvPr>
        </p:nvSpPr>
        <p:spPr>
          <a:xfrm>
            <a:off x="203200" y="705394"/>
            <a:ext cx="8940800" cy="6152606"/>
          </a:xfrm>
        </p:spPr>
        <p:txBody>
          <a:bodyPr/>
          <a:lstStyle/>
          <a:p>
            <a:r>
              <a:rPr lang="en-US" dirty="0" smtClean="0"/>
              <a:t>Vulnerabilities</a:t>
            </a:r>
          </a:p>
          <a:p>
            <a:pPr lvl="1"/>
            <a:r>
              <a:rPr lang="en-US" sz="2200" dirty="0" smtClean="0"/>
              <a:t>Changing disturbance regimes (e.g. lack of appropriate seed sources after disturbance)</a:t>
            </a:r>
          </a:p>
          <a:p>
            <a:pPr lvl="1"/>
            <a:r>
              <a:rPr lang="en-US" sz="2200" dirty="0" smtClean="0"/>
              <a:t>Potential for climate change to amplify cumulative impacts of past development</a:t>
            </a:r>
          </a:p>
          <a:p>
            <a:pPr lvl="1"/>
            <a:r>
              <a:rPr lang="en-US" sz="2200" dirty="0" smtClean="0"/>
              <a:t>Complexity of impacts due to cross-scale </a:t>
            </a:r>
            <a:br>
              <a:rPr lang="en-US" sz="2200" dirty="0" smtClean="0"/>
            </a:br>
            <a:r>
              <a:rPr lang="en-US" sz="2200" dirty="0" smtClean="0"/>
              <a:t>interactions and inter-species relationships</a:t>
            </a:r>
            <a:br>
              <a:rPr lang="en-US" sz="2200" dirty="0" smtClean="0"/>
            </a:br>
            <a:r>
              <a:rPr lang="en-US" sz="2200" dirty="0" smtClean="0"/>
              <a:t>(competition, predator/prey, host/pest, </a:t>
            </a:r>
            <a:br>
              <a:rPr lang="en-US" sz="2200" dirty="0" smtClean="0"/>
            </a:br>
            <a:r>
              <a:rPr lang="en-US" sz="2200" dirty="0" smtClean="0"/>
              <a:t>interdependence)</a:t>
            </a:r>
          </a:p>
          <a:p>
            <a:endParaRPr lang="en-US" sz="2400" dirty="0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15138" y="6194425"/>
            <a:ext cx="2133600" cy="476250"/>
          </a:xfrm>
          <a:noFill/>
        </p:spPr>
        <p:txBody>
          <a:bodyPr/>
          <a:lstStyle/>
          <a:p>
            <a:fld id="{A9BD1D45-6C8F-4FB2-9802-739FD4C2B827}" type="slidenum">
              <a:rPr lang="en-CA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28</a:t>
            </a:fld>
            <a:endParaRPr lang="en-CA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7653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1925" y="2889250"/>
            <a:ext cx="2200275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Rectangle 21"/>
          <p:cNvSpPr>
            <a:spLocks noChangeArrowheads="1"/>
          </p:cNvSpPr>
          <p:nvPr/>
        </p:nvSpPr>
        <p:spPr bwMode="auto">
          <a:xfrm>
            <a:off x="6881813" y="4316186"/>
            <a:ext cx="16637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en-US" sz="900" dirty="0"/>
              <a:t>From: www.resalliance.org</a:t>
            </a:r>
          </a:p>
        </p:txBody>
      </p:sp>
    </p:spTree>
    <p:extLst>
      <p:ext uri="{BB962C8B-B14F-4D97-AF65-F5344CB8AC3E}">
        <p14:creationId xmlns:p14="http://schemas.microsoft.com/office/powerpoint/2010/main" xmlns="" val="48047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6" descr="Sky-clouds-lg.jpeg"/>
          <p:cNvPicPr>
            <a:picLocks noChangeAspect="1"/>
          </p:cNvPicPr>
          <p:nvPr/>
        </p:nvPicPr>
        <p:blipFill>
          <a:blip r:embed="rId3" cstate="print"/>
          <a:srcRect r="21445" b="21562"/>
          <a:stretch>
            <a:fillRect/>
          </a:stretch>
        </p:blipFill>
        <p:spPr bwMode="auto">
          <a:xfrm>
            <a:off x="0" y="0"/>
            <a:ext cx="9158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Content Placeholder 2"/>
          <p:cNvSpPr>
            <a:spLocks noGrp="1"/>
          </p:cNvSpPr>
          <p:nvPr>
            <p:ph idx="1"/>
          </p:nvPr>
        </p:nvSpPr>
        <p:spPr>
          <a:xfrm>
            <a:off x="203200" y="470263"/>
            <a:ext cx="8940800" cy="5956664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Local adaptation options</a:t>
            </a:r>
          </a:p>
          <a:p>
            <a:pPr lvl="1"/>
            <a:r>
              <a:rPr lang="en-US" dirty="0" smtClean="0"/>
              <a:t>Suite of generally </a:t>
            </a:r>
            <a:r>
              <a:rPr lang="en-US" dirty="0"/>
              <a:t>applicable recommendations: </a:t>
            </a:r>
          </a:p>
          <a:p>
            <a:pPr lvl="2"/>
            <a:r>
              <a:rPr lang="en-US" dirty="0" err="1"/>
              <a:t>Silvicultural</a:t>
            </a:r>
            <a:r>
              <a:rPr lang="en-US" dirty="0"/>
              <a:t> systems</a:t>
            </a:r>
          </a:p>
          <a:p>
            <a:pPr lvl="2"/>
            <a:r>
              <a:rPr lang="en-US" dirty="0"/>
              <a:t>Stand level management/ biodiversity</a:t>
            </a:r>
          </a:p>
          <a:p>
            <a:pPr lvl="2"/>
            <a:r>
              <a:rPr lang="en-US" dirty="0"/>
              <a:t>Regeneration strategies </a:t>
            </a:r>
          </a:p>
          <a:p>
            <a:pPr lvl="1"/>
            <a:r>
              <a:rPr lang="en-US" dirty="0" smtClean="0"/>
              <a:t>Started to develop </a:t>
            </a:r>
            <a:r>
              <a:rPr lang="en-US" dirty="0" err="1" smtClean="0"/>
              <a:t>subregion</a:t>
            </a:r>
            <a:r>
              <a:rPr lang="en-US" dirty="0" smtClean="0"/>
              <a:t> specific recommendations</a:t>
            </a:r>
          </a:p>
          <a:p>
            <a:pPr lvl="2"/>
            <a:r>
              <a:rPr lang="en-US" dirty="0" smtClean="0"/>
              <a:t>Requires significant focus of time / effort to continue </a:t>
            </a:r>
          </a:p>
          <a:p>
            <a:pPr lvl="2"/>
            <a:r>
              <a:rPr lang="en-US" dirty="0" smtClean="0"/>
              <a:t>Vulnerability assessment provides part of the base information </a:t>
            </a:r>
          </a:p>
          <a:p>
            <a:pPr lvl="2"/>
            <a:r>
              <a:rPr lang="en-US" dirty="0" smtClean="0"/>
              <a:t>need to incorporate risks / values assessment	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sz="2400" dirty="0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15138" y="6194425"/>
            <a:ext cx="2133600" cy="476250"/>
          </a:xfrm>
          <a:noFill/>
        </p:spPr>
        <p:txBody>
          <a:bodyPr/>
          <a:lstStyle/>
          <a:p>
            <a:fld id="{A9BD1D45-6C8F-4FB2-9802-739FD4C2B827}" type="slidenum">
              <a:rPr lang="en-CA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29</a:t>
            </a:fld>
            <a:endParaRPr lang="en-CA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722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6" descr="Sky-clouds-lg.jpeg"/>
          <p:cNvPicPr>
            <a:picLocks noChangeAspect="1"/>
          </p:cNvPicPr>
          <p:nvPr/>
        </p:nvPicPr>
        <p:blipFill>
          <a:blip r:embed="rId3" cstate="print"/>
          <a:srcRect r="21445" b="21562"/>
          <a:stretch>
            <a:fillRect/>
          </a:stretch>
        </p:blipFill>
        <p:spPr bwMode="auto">
          <a:xfrm>
            <a:off x="0" y="0"/>
            <a:ext cx="9158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Content Placeholder 2"/>
          <p:cNvSpPr>
            <a:spLocks noGrp="1"/>
          </p:cNvSpPr>
          <p:nvPr>
            <p:ph idx="1"/>
          </p:nvPr>
        </p:nvSpPr>
        <p:spPr>
          <a:xfrm>
            <a:off x="203200" y="470262"/>
            <a:ext cx="8940800" cy="3801291"/>
          </a:xfrm>
        </p:spPr>
        <p:txBody>
          <a:bodyPr/>
          <a:lstStyle/>
          <a:p>
            <a:r>
              <a:rPr lang="en-US" dirty="0" smtClean="0"/>
              <a:t>Barriers</a:t>
            </a:r>
          </a:p>
          <a:p>
            <a:pPr lvl="1"/>
            <a:r>
              <a:rPr lang="en-US" sz="2200" dirty="0" smtClean="0"/>
              <a:t>Uncertainty and insufficient knowledge regarding responses</a:t>
            </a:r>
          </a:p>
          <a:p>
            <a:pPr lvl="1"/>
            <a:r>
              <a:rPr lang="en-US" sz="2200" dirty="0" smtClean="0"/>
              <a:t>Limited research and monitoring capacity</a:t>
            </a:r>
          </a:p>
          <a:p>
            <a:pPr lvl="1"/>
            <a:r>
              <a:rPr lang="en-US" sz="2200" dirty="0" smtClean="0"/>
              <a:t>Lack of champion – this is nobody’s job …. </a:t>
            </a:r>
          </a:p>
          <a:p>
            <a:pPr lvl="1"/>
            <a:r>
              <a:rPr lang="en-US" sz="2200" dirty="0" smtClean="0"/>
              <a:t>Perceived / real legislative barriers</a:t>
            </a:r>
          </a:p>
          <a:p>
            <a:pPr lvl="1"/>
            <a:r>
              <a:rPr lang="en-US" sz="2200" dirty="0" smtClean="0"/>
              <a:t>Lack of climate-relevant land use plans and TSR</a:t>
            </a:r>
          </a:p>
          <a:p>
            <a:pPr lvl="1"/>
            <a:r>
              <a:rPr lang="en-US" sz="2200" dirty="0" smtClean="0"/>
              <a:t>Risks of doing nothing appear smaller than risks of adapting</a:t>
            </a:r>
          </a:p>
          <a:p>
            <a:pPr lvl="1"/>
            <a:r>
              <a:rPr lang="en-US" sz="2200" dirty="0" smtClean="0"/>
              <a:t>Lack of public interest and political will</a:t>
            </a:r>
          </a:p>
          <a:p>
            <a:pPr lvl="1"/>
            <a:r>
              <a:rPr lang="en-US" sz="2200" dirty="0" smtClean="0"/>
              <a:t>Psychological Dragons …… </a:t>
            </a:r>
          </a:p>
          <a:p>
            <a:pPr lvl="1"/>
            <a:endParaRPr lang="en-US" sz="2200" dirty="0" smtClean="0"/>
          </a:p>
          <a:p>
            <a:pPr lvl="1"/>
            <a:endParaRPr lang="en-US" sz="2200" dirty="0" smtClean="0"/>
          </a:p>
          <a:p>
            <a:endParaRPr lang="en-US" sz="2400" dirty="0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15138" y="6194425"/>
            <a:ext cx="2133600" cy="476250"/>
          </a:xfrm>
          <a:noFill/>
        </p:spPr>
        <p:txBody>
          <a:bodyPr/>
          <a:lstStyle/>
          <a:p>
            <a:fld id="{A9BD1D45-6C8F-4FB2-9802-739FD4C2B827}" type="slidenum">
              <a:rPr lang="en-CA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30</a:t>
            </a:fld>
            <a:endParaRPr lang="en-CA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29246" y="3429000"/>
            <a:ext cx="2634629" cy="1251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http://www.draconika.com/img/black-dragon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9145" y="4054537"/>
            <a:ext cx="3765988" cy="20631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04888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6" descr="Sky-clouds-lg.jpeg"/>
          <p:cNvPicPr>
            <a:picLocks noChangeAspect="1"/>
          </p:cNvPicPr>
          <p:nvPr/>
        </p:nvPicPr>
        <p:blipFill>
          <a:blip r:embed="rId3" cstate="print"/>
          <a:srcRect r="21445" b="21562"/>
          <a:stretch>
            <a:fillRect/>
          </a:stretch>
        </p:blipFill>
        <p:spPr bwMode="auto">
          <a:xfrm>
            <a:off x="0" y="0"/>
            <a:ext cx="91582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Content Placeholder 2"/>
          <p:cNvSpPr>
            <a:spLocks noGrp="1"/>
          </p:cNvSpPr>
          <p:nvPr>
            <p:ph idx="1"/>
          </p:nvPr>
        </p:nvSpPr>
        <p:spPr>
          <a:xfrm>
            <a:off x="203200" y="153988"/>
            <a:ext cx="8940800" cy="4117566"/>
          </a:xfrm>
        </p:spPr>
        <p:txBody>
          <a:bodyPr/>
          <a:lstStyle/>
          <a:p>
            <a:pPr lvl="1"/>
            <a:endParaRPr lang="en-US" sz="2200" dirty="0" smtClean="0"/>
          </a:p>
          <a:p>
            <a:r>
              <a:rPr lang="en-US" dirty="0" smtClean="0"/>
              <a:t>Opportunities</a:t>
            </a:r>
          </a:p>
          <a:p>
            <a:pPr lvl="1"/>
            <a:r>
              <a:rPr lang="en-US" sz="2200" dirty="0" smtClean="0"/>
              <a:t>Adaptive management and increasing resilience </a:t>
            </a:r>
          </a:p>
          <a:p>
            <a:pPr lvl="1"/>
            <a:r>
              <a:rPr lang="en-US" sz="2200" dirty="0" smtClean="0"/>
              <a:t>Reductions in GHG emissions and impacts</a:t>
            </a:r>
          </a:p>
          <a:p>
            <a:pPr lvl="1"/>
            <a:r>
              <a:rPr lang="en-US" sz="2200" dirty="0" smtClean="0"/>
              <a:t>Increasing integrated nature of resource management</a:t>
            </a:r>
          </a:p>
          <a:p>
            <a:pPr lvl="1"/>
            <a:r>
              <a:rPr lang="en-US" sz="2200" dirty="0" smtClean="0"/>
              <a:t>Develop leadership …….</a:t>
            </a:r>
          </a:p>
          <a:p>
            <a:pPr lvl="2"/>
            <a:r>
              <a:rPr lang="en-US" sz="1800" dirty="0" smtClean="0"/>
              <a:t>What are the alternatives if there is no leadership ? </a:t>
            </a:r>
          </a:p>
          <a:p>
            <a:pPr lvl="1"/>
            <a:endParaRPr lang="en-US" sz="2200" dirty="0" smtClean="0"/>
          </a:p>
          <a:p>
            <a:endParaRPr lang="en-US" sz="2400" dirty="0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15138" y="6194425"/>
            <a:ext cx="2133600" cy="476250"/>
          </a:xfrm>
          <a:noFill/>
        </p:spPr>
        <p:txBody>
          <a:bodyPr/>
          <a:lstStyle/>
          <a:p>
            <a:fld id="{A9BD1D45-6C8F-4FB2-9802-739FD4C2B827}" type="slidenum">
              <a:rPr lang="en-CA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pPr/>
              <a:t>31</a:t>
            </a:fld>
            <a:endParaRPr lang="en-CA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29246" y="3429000"/>
            <a:ext cx="2634629" cy="12510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7177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8" descr="Creek-over-ro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1498600" y="1993900"/>
            <a:ext cx="5181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7200" b="1" kern="0" dirty="0">
                <a:solidFill>
                  <a:schemeClr val="bg1"/>
                </a:solidFill>
                <a:latin typeface="Times New Roman MT Extra Bold" pitchFamily="18" charset="0"/>
                <a:ea typeface="+mj-ea"/>
                <a:cs typeface="+mj-cs"/>
              </a:rPr>
              <a:t>Thank You</a:t>
            </a:r>
            <a:endParaRPr lang="en-US" sz="4400" b="1" kern="0" dirty="0">
              <a:solidFill>
                <a:srgbClr val="FF3300"/>
              </a:solidFill>
              <a:latin typeface="Times New Roman MT Extra Bold" pitchFamily="18" charset="0"/>
              <a:ea typeface="+mj-ea"/>
              <a:cs typeface="+mj-cs"/>
            </a:endParaRPr>
          </a:p>
        </p:txBody>
      </p:sp>
      <p:sp>
        <p:nvSpPr>
          <p:cNvPr id="28676" name="Text Box 9"/>
          <p:cNvSpPr txBox="1">
            <a:spLocks noChangeArrowheads="1"/>
          </p:cNvSpPr>
          <p:nvPr/>
        </p:nvSpPr>
        <p:spPr bwMode="auto">
          <a:xfrm>
            <a:off x="2955925" y="4751388"/>
            <a:ext cx="6057900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Times New Roman MT Extra Bold" pitchFamily="18" charset="0"/>
              </a:rPr>
              <a:t>             “We have options, but the past is not one of them”</a:t>
            </a:r>
            <a:br>
              <a:rPr lang="en-US">
                <a:latin typeface="Times New Roman MT Extra Bold" pitchFamily="18" charset="0"/>
              </a:rPr>
            </a:br>
            <a:r>
              <a:rPr lang="en-US">
                <a:latin typeface="Times New Roman MT Extra Bold" pitchFamily="18" charset="0"/>
              </a:rPr>
              <a:t>                                             </a:t>
            </a:r>
            <a:r>
              <a:rPr lang="en-US" sz="1400">
                <a:latin typeface="Times New Roman MT Extra Bold" pitchFamily="18" charset="0"/>
              </a:rPr>
              <a:t>Sauchyn and Kulshreshtha 2008, p.295</a:t>
            </a:r>
            <a:endParaRPr lang="en-US">
              <a:latin typeface="Times New Roman MT Extra Bold" pitchFamily="18" charset="0"/>
            </a:endParaRPr>
          </a:p>
          <a:p>
            <a:endParaRPr lang="en-US">
              <a:latin typeface="Times New Roman MT Extra Bold" pitchFamily="18" charset="0"/>
            </a:endParaRPr>
          </a:p>
          <a:p>
            <a:r>
              <a:rPr lang="en-US">
                <a:latin typeface="Times New Roman MT Extra Bold" pitchFamily="18" charset="0"/>
              </a:rPr>
              <a:t>“Times have changed – no longer is our goal sustainable development …. our goal must now be sustainable survival”</a:t>
            </a:r>
          </a:p>
          <a:p>
            <a:r>
              <a:rPr lang="en-US" sz="1400">
                <a:latin typeface="Times New Roman MT Extra Bold" pitchFamily="18" charset="0"/>
              </a:rPr>
              <a:t>                                                                                   Blackstock 2008, p.15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7500" y="368300"/>
            <a:ext cx="4572000" cy="755650"/>
          </a:xfrm>
          <a:prstGeom prst="rect">
            <a:avLst/>
          </a:prstGeom>
          <a:noFill/>
          <a:ln w="25400">
            <a:solidFill>
              <a:schemeClr val="accent2">
                <a:lumMod val="75000"/>
              </a:schemeClr>
            </a:solidFill>
          </a:ln>
        </p:spPr>
        <p:txBody>
          <a:bodyPr tIns="182880" bIns="182880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www.kootenayresilience.org</a:t>
            </a:r>
          </a:p>
        </p:txBody>
      </p:sp>
      <p:sp>
        <p:nvSpPr>
          <p:cNvPr id="2867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381750"/>
            <a:ext cx="2133600" cy="476250"/>
          </a:xfrm>
          <a:noFill/>
        </p:spPr>
        <p:txBody>
          <a:bodyPr/>
          <a:lstStyle/>
          <a:p>
            <a:fld id="{8F4CDF72-E45A-4D20-8ED7-B1241697DB41}" type="slidenum">
              <a:rPr lang="en-CA" smtClean="0">
                <a:latin typeface="Arial" pitchFamily="34" charset="0"/>
                <a:cs typeface="Arial" pitchFamily="34" charset="0"/>
              </a:rPr>
              <a:pPr/>
              <a:t>32</a:t>
            </a:fld>
            <a:endParaRPr lang="en-CA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106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98C07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98C07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C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14131</TotalTime>
  <Words>1418</Words>
  <Application>Microsoft Office PowerPoint</Application>
  <PresentationFormat>On-screen Show (4:3)</PresentationFormat>
  <Paragraphs>360</Paragraphs>
  <Slides>32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Default Design</vt:lpstr>
      <vt:lpstr>Slide 1</vt:lpstr>
      <vt:lpstr>West Kootenay Climate Change Vulnerability and Resilience Project</vt:lpstr>
      <vt:lpstr>Slide 3</vt:lpstr>
      <vt:lpstr>Slide 4</vt:lpstr>
      <vt:lpstr>Slide 5</vt:lpstr>
      <vt:lpstr>Technical Workshops (2)</vt:lpstr>
      <vt:lpstr>Slide 7</vt:lpstr>
      <vt:lpstr>Study Area Characteristics</vt:lpstr>
      <vt:lpstr>GCM / Scenario Combinations</vt:lpstr>
      <vt:lpstr>Slide 10</vt:lpstr>
      <vt:lpstr>Slide 11</vt:lpstr>
      <vt:lpstr>Slide 12</vt:lpstr>
      <vt:lpstr>Slide 13</vt:lpstr>
      <vt:lpstr>Slide 14</vt:lpstr>
      <vt:lpstr>A Range of Projected Bioclimate Envelopes</vt:lpstr>
      <vt:lpstr>Slide 16</vt:lpstr>
      <vt:lpstr>Potential for Non-Analogue or Novel Bioclimate Envelopes</vt:lpstr>
      <vt:lpstr>An Ensemble Projection of Bioclimate Envelopes</vt:lpstr>
      <vt:lpstr>Bioclimate Envelope Projections</vt:lpstr>
      <vt:lpstr>Novel or Non-analogue  Bioclimate Envelopes</vt:lpstr>
      <vt:lpstr>Slide 21</vt:lpstr>
      <vt:lpstr>Slide 22</vt:lpstr>
      <vt:lpstr>Slide 23</vt:lpstr>
      <vt:lpstr>Slide 24</vt:lpstr>
      <vt:lpstr>Slide 25</vt:lpstr>
      <vt:lpstr>Insects/ Pathogens /Decline Syndromes</vt:lpstr>
      <vt:lpstr>Climatic Extremes – One Example</vt:lpstr>
      <vt:lpstr>Slide 28</vt:lpstr>
      <vt:lpstr>Slide 29</vt:lpstr>
      <vt:lpstr>Slide 30</vt:lpstr>
      <vt:lpstr>Slide 31</vt:lpstr>
      <vt:lpstr>Slide 32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 Kootenay Climate Resilience</dc:title>
  <dc:creator>Rachel Holt/ Greg Utzig</dc:creator>
  <cp:lastModifiedBy>klhopkin</cp:lastModifiedBy>
  <cp:revision>843</cp:revision>
  <cp:lastPrinted>2009-09-22T23:05:42Z</cp:lastPrinted>
  <dcterms:created xsi:type="dcterms:W3CDTF">2006-09-27T20:45:36Z</dcterms:created>
  <dcterms:modified xsi:type="dcterms:W3CDTF">2012-10-09T16:13:37Z</dcterms:modified>
</cp:coreProperties>
</file>