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79" r:id="rId15"/>
    <p:sldId id="278" r:id="rId16"/>
    <p:sldId id="282" r:id="rId17"/>
    <p:sldId id="272" r:id="rId18"/>
    <p:sldId id="273" r:id="rId19"/>
    <p:sldId id="274" r:id="rId20"/>
    <p:sldId id="286" r:id="rId21"/>
    <p:sldId id="284" r:id="rId22"/>
    <p:sldId id="283" r:id="rId23"/>
    <p:sldId id="280" r:id="rId24"/>
    <p:sldId id="281" r:id="rId25"/>
    <p:sldId id="285" r:id="rId26"/>
    <p:sldId id="275" r:id="rId27"/>
    <p:sldId id="287" r:id="rId28"/>
    <p:sldId id="288" r:id="rId29"/>
    <p:sldId id="276" r:id="rId30"/>
  </p:sldIdLst>
  <p:sldSz cx="9144000" cy="6858000" type="screen4x3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557" autoAdjust="0"/>
  </p:normalViewPr>
  <p:slideViewPr>
    <p:cSldViewPr>
      <p:cViewPr varScale="1">
        <p:scale>
          <a:sx n="40" d="100"/>
          <a:sy n="40" d="100"/>
        </p:scale>
        <p:origin x="-576" y="-6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C29A3-B4D9-4F64-A071-3590D3791701}" type="datetimeFigureOut">
              <a:rPr lang="en-US" smtClean="0"/>
              <a:pPr/>
              <a:t>7/24/2012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A6689-B55A-47CE-A7EF-CF89604AE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8891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4D6F63D-BF91-46E8-8239-BB4245945FA6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95D2039-C8DE-47B0-8E65-13311DEE10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2DF9015C-1F59-4CD1-82A9-8B7781E51867}" type="datetime1">
              <a:rPr lang="en-US" smtClean="0"/>
              <a:pPr/>
              <a:t>7/24/2012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895D2039-C8DE-47B0-8E65-13311DEE10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21D45C20-5029-4106-BDC3-1FD4191155E9}" type="datetime1">
              <a:rPr lang="en-US" smtClean="0"/>
              <a:pPr/>
              <a:t>7/24/2012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895D2039-C8DE-47B0-8E65-13311DEE10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D86D5-78BF-4B56-8E68-1D20769E4175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C3BFA-ADF8-49B4-8C97-71AD37C04FEB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62E0151C-B984-4AA7-82B3-F52CB894F78E}" type="datetime1">
              <a:rPr lang="en-US" smtClean="0"/>
              <a:pPr/>
              <a:t>7/24/2012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895D2039-C8DE-47B0-8E65-13311DEE10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600"/>
            </a:lvl1pPr>
          </a:lstStyle>
          <a:p>
            <a:fld id="{4E49F20D-26C5-4EFC-939F-AC820F4FA132}" type="datetime1">
              <a:rPr lang="en-US" smtClean="0"/>
              <a:pPr/>
              <a:t>7/24/2012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895D2039-C8DE-47B0-8E65-13311DEE10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07DA-71B1-4C43-92B8-E262E0728ECA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91065-FF16-46DF-BA75-20781A8686C6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48D46-8471-4C8C-994C-A45DFE7D98FC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EA10-47AB-497C-970B-35CFCF7BD678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EFEFE"/>
                </a:solidFill>
              </a:defRPr>
            </a:lvl1pPr>
          </a:lstStyle>
          <a:p>
            <a:fld id="{00B85316-360A-4B7D-92D8-A9A3C7280378}" type="datetime1">
              <a:rPr lang="en-US" smtClean="0"/>
              <a:pPr/>
              <a:t>7/24/2012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rgbClr val="FEFEFE"/>
                </a:solidFill>
              </a:defRPr>
            </a:lvl1pPr>
          </a:lstStyle>
          <a:p>
            <a:fld id="{895D2039-C8DE-47B0-8E65-13311DEE10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4008" y="1484784"/>
            <a:ext cx="3456384" cy="792088"/>
          </a:xfrm>
        </p:spPr>
        <p:txBody>
          <a:bodyPr>
            <a:noAutofit/>
          </a:bodyPr>
          <a:lstStyle/>
          <a:p>
            <a:r>
              <a:rPr lang="en-US" sz="2800" dirty="0" smtClean="0"/>
              <a:t>Communicating Science Into an Integrated Community Sustainability Plan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3933056"/>
            <a:ext cx="3309803" cy="174865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Tracy Summerville, </a:t>
            </a:r>
          </a:p>
          <a:p>
            <a:r>
              <a:rPr lang="en-US" dirty="0" smtClean="0"/>
              <a:t>Political Science</a:t>
            </a:r>
          </a:p>
          <a:p>
            <a:r>
              <a:rPr lang="en-US" dirty="0"/>
              <a:t>&amp;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Keith </a:t>
            </a:r>
            <a:r>
              <a:rPr lang="en-US" dirty="0" smtClean="0"/>
              <a:t>Egger, </a:t>
            </a:r>
          </a:p>
          <a:p>
            <a:r>
              <a:rPr lang="en-US" dirty="0" smtClean="0"/>
              <a:t>Ecosystem Science and Management</a:t>
            </a:r>
          </a:p>
          <a:p>
            <a:endParaRPr lang="en-US" dirty="0" smtClean="0"/>
          </a:p>
          <a:p>
            <a:r>
              <a:rPr lang="en-US" dirty="0" smtClean="0"/>
              <a:t>The University of Northern British Columbia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586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Context: Understanding the changing political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Democratization of processes and information</a:t>
            </a:r>
          </a:p>
          <a:p>
            <a:r>
              <a:rPr lang="en-US" dirty="0" smtClean="0"/>
              <a:t>Absence of scientific literacy</a:t>
            </a:r>
          </a:p>
          <a:p>
            <a:r>
              <a:rPr lang="en-US" dirty="0" smtClean="0"/>
              <a:t>Decline of trust and the rise of cynicism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F041-76A0-4A2C-8BAB-EC5939363BDE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21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Democratization of </a:t>
            </a:r>
            <a:r>
              <a:rPr lang="en-US" dirty="0" smtClean="0"/>
              <a:t>planning processes and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phases of public perception of science</a:t>
            </a:r>
          </a:p>
          <a:p>
            <a:pPr lvl="1"/>
            <a:r>
              <a:rPr lang="en-US" dirty="0" smtClean="0"/>
              <a:t>post World </a:t>
            </a:r>
            <a:r>
              <a:rPr lang="en-US" dirty="0"/>
              <a:t>W</a:t>
            </a:r>
            <a:r>
              <a:rPr lang="en-US" dirty="0" smtClean="0"/>
              <a:t>ar II era of science euphoria</a:t>
            </a:r>
          </a:p>
          <a:p>
            <a:pPr lvl="1"/>
            <a:r>
              <a:rPr lang="en-US" dirty="0" smtClean="0"/>
              <a:t>1960s awareness of the value of scientifically-based policy choices</a:t>
            </a:r>
          </a:p>
          <a:p>
            <a:pPr lvl="1"/>
            <a:r>
              <a:rPr lang="en-US" dirty="0" smtClean="0"/>
              <a:t>post-Vietnam decline of trust in public institutions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27585" y="5445224"/>
            <a:ext cx="7704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Miller, Jon. D. and Rafael </a:t>
            </a:r>
            <a:r>
              <a:rPr lang="en-US" sz="1200" dirty="0" err="1"/>
              <a:t>Pardo</a:t>
            </a:r>
            <a:r>
              <a:rPr lang="en-US" sz="1200" dirty="0"/>
              <a:t>. (2000) “Civic Scientific Literacy and Attitude to science and Technology: A Comparative Analysis of the European Union, The United States, Japan and Canada. In </a:t>
            </a:r>
            <a:r>
              <a:rPr lang="en-US" sz="1200" dirty="0" err="1"/>
              <a:t>Meinolf</a:t>
            </a:r>
            <a:r>
              <a:rPr lang="en-US" sz="1200" dirty="0"/>
              <a:t> </a:t>
            </a:r>
            <a:r>
              <a:rPr lang="en-US" sz="1200" dirty="0" err="1"/>
              <a:t>Dierkes</a:t>
            </a:r>
            <a:r>
              <a:rPr lang="en-US" sz="1200" dirty="0"/>
              <a:t> and Claudia Von Grote eds. </a:t>
            </a:r>
            <a:r>
              <a:rPr lang="en-US" sz="1200" i="1" dirty="0"/>
              <a:t>Between Understanding and Trust: The Public, Science and Technology. </a:t>
            </a:r>
            <a:r>
              <a:rPr lang="en-US" sz="1200" dirty="0"/>
              <a:t>Taylor and Francis e-library 2005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CA6D4-D778-4B97-B110-9416D4D3EFF1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461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1673972"/>
            <a:ext cx="3723312" cy="456865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Democratization of </a:t>
            </a:r>
            <a:r>
              <a:rPr lang="en-US" dirty="0" smtClean="0"/>
              <a:t>processes and information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2564904"/>
            <a:ext cx="3240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redrawn from </a:t>
            </a:r>
            <a:r>
              <a:rPr lang="en-US" dirty="0" err="1" smtClean="0"/>
              <a:t>Arnstein</a:t>
            </a:r>
            <a:r>
              <a:rPr lang="en-US" dirty="0" smtClean="0"/>
              <a:t>, SR. 1969. A Ladder of Citizen Participation. JAIP 35 (4): 216-224.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6093296"/>
            <a:ext cx="4442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http://peoriachronicle.com/2006/11/15/arnsteins-ladder/</a:t>
            </a:r>
            <a:endParaRPr lang="en-US" sz="1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31540-0A61-4F4A-90E3-C794D2C173EE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257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Critique of </a:t>
            </a:r>
            <a:r>
              <a:rPr lang="en-US" dirty="0" err="1" smtClean="0"/>
              <a:t>Arnstein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primarily concerned with power</a:t>
            </a:r>
          </a:p>
          <a:p>
            <a:r>
              <a:rPr lang="en-US" dirty="0" smtClean="0"/>
              <a:t>creates a new hierarchy</a:t>
            </a:r>
          </a:p>
          <a:p>
            <a:r>
              <a:rPr lang="en-US" dirty="0" smtClean="0"/>
              <a:t>“citizens” implies broad-based public inclusion</a:t>
            </a:r>
          </a:p>
          <a:p>
            <a:r>
              <a:rPr lang="en-US" dirty="0" smtClean="0"/>
              <a:t>implies accountability and capacity to make complex decisions</a:t>
            </a:r>
          </a:p>
          <a:p>
            <a:r>
              <a:rPr lang="en-US" dirty="0" smtClean="0"/>
              <a:t>implies inherent distrust of power elite</a:t>
            </a:r>
          </a:p>
          <a:p>
            <a:r>
              <a:rPr lang="en-US" dirty="0" smtClean="0"/>
              <a:t>assumes all knowledge is equally valid</a:t>
            </a:r>
          </a:p>
        </p:txBody>
      </p:sp>
      <p:sp>
        <p:nvSpPr>
          <p:cNvPr id="4" name="Rectangle 3"/>
          <p:cNvSpPr/>
          <p:nvPr/>
        </p:nvSpPr>
        <p:spPr>
          <a:xfrm>
            <a:off x="683568" y="5911076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Tritter</a:t>
            </a:r>
            <a:r>
              <a:rPr lang="en-US" sz="1400" dirty="0"/>
              <a:t>, Jonathan Quetzal and Alison McCallum. (2006). “The snakes and ladders of user involvement: Moving beyond </a:t>
            </a:r>
            <a:r>
              <a:rPr lang="en-US" sz="1400" dirty="0" err="1"/>
              <a:t>Arnstein</a:t>
            </a:r>
            <a:r>
              <a:rPr lang="en-US" sz="1400" dirty="0"/>
              <a:t>.” </a:t>
            </a:r>
            <a:r>
              <a:rPr lang="en-US" sz="1400" i="1" dirty="0"/>
              <a:t>Health Policy </a:t>
            </a:r>
            <a:r>
              <a:rPr lang="en-US" sz="1400" dirty="0"/>
              <a:t>Vol. 76: 156-168.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184F1-106A-4A94-A0D3-2024BA3D775E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951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Absence of scientific </a:t>
            </a:r>
            <a:r>
              <a:rPr lang="en-US" dirty="0" smtClean="0"/>
              <a:t>literacy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 lack of literacy</a:t>
            </a:r>
          </a:p>
          <a:p>
            <a:r>
              <a:rPr lang="en-US" dirty="0" smtClean="0"/>
              <a:t>lack of knowledge of simple scientific facts</a:t>
            </a:r>
          </a:p>
          <a:p>
            <a:r>
              <a:rPr lang="en-US" dirty="0" smtClean="0"/>
              <a:t>misunderstanding of the scientific method</a:t>
            </a:r>
          </a:p>
          <a:p>
            <a:r>
              <a:rPr lang="en-US" dirty="0" smtClean="0"/>
              <a:t>lack of understanding of the difference between science and research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FFF2-95DC-4A18-A466-BAA33BA37079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312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636" y="764704"/>
            <a:ext cx="6679741" cy="5134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6021288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Miller JD. 2004. Public understanding of, and attitudes toward, scientific research: what we know and what we need to know. Public Understand. Sci. 13: 273-294. </a:t>
            </a:r>
            <a:endParaRPr lang="en-US" sz="1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334-D3DB-4517-9D05-ACA22135B1E7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74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128910" cy="1753264"/>
          </a:xfrm>
        </p:spPr>
        <p:txBody>
          <a:bodyPr>
            <a:noAutofit/>
          </a:bodyPr>
          <a:lstStyle/>
          <a:p>
            <a:r>
              <a:rPr lang="en-US" sz="2800" dirty="0" smtClean="0"/>
              <a:t>Doctor </a:t>
            </a:r>
            <a:r>
              <a:rPr lang="en-US" sz="2800" dirty="0"/>
              <a:t>“tells a couple that their genetic makeup means that they’ve got a </a:t>
            </a:r>
            <a:r>
              <a:rPr lang="en-US" sz="2800" dirty="0" smtClean="0"/>
              <a:t>one-in-four chance </a:t>
            </a:r>
            <a:r>
              <a:rPr lang="en-US" sz="2800" dirty="0"/>
              <a:t>of having a child with an inherited illness.”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996952"/>
            <a:ext cx="6777317" cy="3240360"/>
          </a:xfrm>
        </p:spPr>
        <p:txBody>
          <a:bodyPr>
            <a:normAutofit/>
          </a:bodyPr>
          <a:lstStyle/>
          <a:p>
            <a:pPr marL="361950" indent="-293688">
              <a:buNone/>
            </a:pPr>
            <a:r>
              <a:rPr lang="en-US" dirty="0" smtClean="0"/>
              <a:t>1. </a:t>
            </a:r>
            <a:r>
              <a:rPr lang="en-US" dirty="0"/>
              <a:t>If they have only three children, none will have the illness.</a:t>
            </a:r>
          </a:p>
          <a:p>
            <a:pPr marL="361950" indent="-293688">
              <a:buNone/>
            </a:pPr>
            <a:r>
              <a:rPr lang="en-US" dirty="0" smtClean="0"/>
              <a:t>2. </a:t>
            </a:r>
            <a:r>
              <a:rPr lang="en-US" dirty="0"/>
              <a:t>If their first child has the illness, the next three will not.</a:t>
            </a:r>
          </a:p>
          <a:p>
            <a:pPr marL="361950" indent="-293688">
              <a:buNone/>
            </a:pPr>
            <a:r>
              <a:rPr lang="en-US" dirty="0" smtClean="0"/>
              <a:t>3. </a:t>
            </a:r>
            <a:r>
              <a:rPr lang="en-US" dirty="0"/>
              <a:t>Each of the couple’s children has the same risk of suffering from the illness.</a:t>
            </a:r>
          </a:p>
          <a:p>
            <a:pPr marL="361950" indent="-293688">
              <a:buNone/>
            </a:pPr>
            <a:r>
              <a:rPr lang="en-US" dirty="0"/>
              <a:t>4. If their first three children are healthy, the fourth will have the illness.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9AB62-E8C4-41D8-A0EE-791DCE5D3CAC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878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636" y="764704"/>
            <a:ext cx="6679741" cy="5134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6021288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Miller JD. 2004. Public understanding of, and attitudes toward, scientific research: what we know and what we need to know. Public Understand. Sci. 13: 273-294. </a:t>
            </a:r>
            <a:endParaRPr lang="en-US" sz="1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22C9-F94C-46FC-9526-9058B84F0637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945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Decline of trust and rise of cynicism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4392604" cy="350897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“This mindless tolerance, which places observable scientific facts, subject to proof, on the same level as </a:t>
            </a:r>
            <a:r>
              <a:rPr lang="en-US" dirty="0" err="1"/>
              <a:t>unprovable</a:t>
            </a:r>
            <a:r>
              <a:rPr lang="en-US" dirty="0"/>
              <a:t> </a:t>
            </a:r>
            <a:r>
              <a:rPr lang="en-US" dirty="0" smtClean="0"/>
              <a:t>supernatural </a:t>
            </a:r>
            <a:r>
              <a:rPr lang="en-US" dirty="0"/>
              <a:t>fantasy, has played a major role in the resurgence of both anti-intellectualism and anti-rationalism.” 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0112" y="1988840"/>
            <a:ext cx="2526659" cy="3841204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A809D-ABE2-416E-89FA-B67FF54728F8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137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Decline of trust and rise of cynicism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en-US" sz="2800" b="1" i="1" dirty="0" smtClean="0"/>
              <a:t>“In a healthy democracy, every citizen has learned to exercise his or her own </a:t>
            </a:r>
            <a:r>
              <a:rPr lang="en-US" sz="2800" b="1" i="1" dirty="0" err="1" smtClean="0"/>
              <a:t>judgement</a:t>
            </a:r>
            <a:r>
              <a:rPr lang="en-US" sz="2800" b="1" i="1" dirty="0" smtClean="0"/>
              <a:t>. Clearly the right route for democracy is neither complacency or cynicism – it is sound critical </a:t>
            </a:r>
            <a:r>
              <a:rPr lang="en-US" sz="2800" b="1" i="1" dirty="0" err="1" smtClean="0"/>
              <a:t>judgement</a:t>
            </a:r>
            <a:r>
              <a:rPr lang="en-US" sz="2800" b="1" i="1" dirty="0" smtClean="0"/>
              <a:t>”</a:t>
            </a:r>
          </a:p>
          <a:p>
            <a:pPr marL="68580" indent="0">
              <a:buNone/>
            </a:pPr>
            <a:endParaRPr lang="en-US" sz="2800" b="1" i="1" dirty="0" smtClean="0"/>
          </a:p>
          <a:p>
            <a:pPr marL="68580" indent="0">
              <a:buNone/>
            </a:pPr>
            <a:r>
              <a:rPr lang="en-US" sz="2200" dirty="0" smtClean="0"/>
              <a:t>Stephan Dion. 1993-94 Winter. Rising cynicism: Who is to blame? </a:t>
            </a:r>
            <a:r>
              <a:rPr lang="en-US" sz="2200" i="1" dirty="0" smtClean="0"/>
              <a:t>Canadian Parliamentary Rev.  </a:t>
            </a:r>
            <a:r>
              <a:rPr lang="en-US" sz="2200" dirty="0" smtClean="0"/>
              <a:t>pp. 33-35. </a:t>
            </a:r>
            <a:endParaRPr lang="en-US" sz="2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F2D2-A4DF-4975-AA8E-FBAC9790E327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547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Context: Individual decision-making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in scientific literacy isn’t necessarily the solution</a:t>
            </a:r>
          </a:p>
          <a:p>
            <a:r>
              <a:rPr lang="en-US" dirty="0" smtClean="0"/>
              <a:t>Individual ideology strongly influences decisions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56FA2-F242-4FDD-A312-6B05D461ED00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646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Increase in scientific literacy isn’t necessarily the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384165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“The </a:t>
            </a:r>
            <a:r>
              <a:rPr lang="en-US" dirty="0"/>
              <a:t>idea seems intuitive: If people just had a better grasp of science, they would </a:t>
            </a:r>
            <a:r>
              <a:rPr lang="en-US" dirty="0" smtClean="0"/>
              <a:t>agree </a:t>
            </a:r>
            <a:r>
              <a:rPr lang="en-US" dirty="0"/>
              <a:t>that climate change poses a serious risk to society. But that assumption doesn’t hold up, researchers have reported in </a:t>
            </a:r>
            <a:r>
              <a:rPr lang="en-US" i="1" dirty="0"/>
              <a:t>Nature Climate Change</a:t>
            </a:r>
            <a:r>
              <a:rPr lang="en-US" dirty="0"/>
              <a:t>. Instead of making people more concerned about the issue, scientific literacy makes them more </a:t>
            </a:r>
            <a:r>
              <a:rPr lang="en-US" dirty="0" smtClean="0"/>
              <a:t>polarized”</a:t>
            </a:r>
          </a:p>
          <a:p>
            <a:endParaRPr lang="en-US" dirty="0" smtClean="0"/>
          </a:p>
          <a:p>
            <a:r>
              <a:rPr lang="en-US" sz="1900" dirty="0"/>
              <a:t>http://www.conservationmagazine.org/2012/05/flawed-logic/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87C5-823A-4452-9450-B2861B347946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733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Individual ideology strongly influences 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147" y="2420888"/>
            <a:ext cx="7688845" cy="2693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27584" y="5229200"/>
            <a:ext cx="7527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Kahan</a:t>
            </a:r>
            <a:r>
              <a:rPr lang="en-US" dirty="0"/>
              <a:t> et al. 2012. The polarizing impact of science literacy and numeracy on perceived climate change risks. Nature Climate Change </a:t>
            </a:r>
            <a:r>
              <a:rPr lang="en-US" dirty="0" err="1"/>
              <a:t>doi</a:t>
            </a:r>
            <a:r>
              <a:rPr lang="en-US" dirty="0"/>
              <a:t>: 10. 1038/</a:t>
            </a:r>
            <a:r>
              <a:rPr lang="en-US" dirty="0" err="1"/>
              <a:t>nclimate</a:t>
            </a:r>
            <a:r>
              <a:rPr lang="en-US" dirty="0"/>
              <a:t> 1547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EFBD8-0152-4EB9-9830-D46C7808BCD6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018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Solutions for communicating science?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369763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“… Effective </a:t>
            </a:r>
            <a:r>
              <a:rPr lang="en-US" dirty="0"/>
              <a:t>strategies include use of </a:t>
            </a:r>
            <a:r>
              <a:rPr lang="en-US" dirty="0" smtClean="0"/>
              <a:t>culturally diverse </a:t>
            </a:r>
            <a:r>
              <a:rPr lang="en-US" dirty="0"/>
              <a:t>communicators, whose affinity with different </a:t>
            </a:r>
            <a:r>
              <a:rPr lang="en-US" dirty="0" smtClean="0"/>
              <a:t>communities enhances </a:t>
            </a:r>
            <a:r>
              <a:rPr lang="en-US" dirty="0"/>
              <a:t>their credibility, and information-framing </a:t>
            </a:r>
            <a:r>
              <a:rPr lang="en-US" dirty="0" smtClean="0"/>
              <a:t>techniques that </a:t>
            </a:r>
            <a:r>
              <a:rPr lang="en-US" dirty="0"/>
              <a:t>invest policy solutions with resonances congenial to </a:t>
            </a:r>
            <a:r>
              <a:rPr lang="en-US" dirty="0" smtClean="0"/>
              <a:t>diverse groups”</a:t>
            </a:r>
          </a:p>
          <a:p>
            <a:endParaRPr lang="en-US" dirty="0" smtClean="0"/>
          </a:p>
          <a:p>
            <a:r>
              <a:rPr lang="en-US" sz="1900" dirty="0" err="1"/>
              <a:t>Kahan</a:t>
            </a:r>
            <a:r>
              <a:rPr lang="en-US" sz="1900" dirty="0"/>
              <a:t> et al. 2012. The polarizing impact of science literacy and numeracy on perceived climate change risks. Nature Climate Change </a:t>
            </a:r>
            <a:r>
              <a:rPr lang="en-US" sz="1900" dirty="0" err="1"/>
              <a:t>doi</a:t>
            </a:r>
            <a:r>
              <a:rPr lang="en-US" sz="1900" dirty="0"/>
              <a:t>: 10. 1038/</a:t>
            </a:r>
            <a:r>
              <a:rPr lang="en-US" sz="1900" dirty="0" err="1"/>
              <a:t>nclimate</a:t>
            </a:r>
            <a:r>
              <a:rPr lang="en-US" sz="1900" dirty="0"/>
              <a:t> </a:t>
            </a:r>
            <a:r>
              <a:rPr lang="en-US" sz="1900" dirty="0" smtClean="0"/>
              <a:t>1547. p 3.</a:t>
            </a:r>
            <a:endParaRPr lang="en-US" sz="19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3C088-ABC8-44A4-B247-18E3ED2EBC6D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745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12891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Prince George Integrated Community Sustainability Plan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58738"/>
            <a:ext cx="6812506" cy="2410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B3EA2-1503-4F7B-9A70-654DC1CBDE2F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363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Solutions for communicating science?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Community of Practice</a:t>
            </a:r>
          </a:p>
          <a:p>
            <a:r>
              <a:rPr lang="en-US" dirty="0" smtClean="0"/>
              <a:t>Visualizations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B729-54F9-4555-B791-5B4DE87533F4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72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of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362562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Group of individuals interested in investigating a particular topic</a:t>
            </a:r>
          </a:p>
          <a:p>
            <a:pPr lvl="1"/>
            <a:r>
              <a:rPr lang="en-US" dirty="0" smtClean="0"/>
              <a:t>assumes democratic equality</a:t>
            </a:r>
          </a:p>
          <a:p>
            <a:pPr lvl="1"/>
            <a:r>
              <a:rPr lang="en-US" dirty="0" smtClean="0"/>
              <a:t>not necessarily decision-making</a:t>
            </a:r>
          </a:p>
          <a:p>
            <a:r>
              <a:rPr lang="en-US" dirty="0" smtClean="0"/>
              <a:t>E.g. Citizen’s Assembly for a new voting system in BC</a:t>
            </a:r>
          </a:p>
          <a:p>
            <a:pPr lvl="1"/>
            <a:r>
              <a:rPr lang="en-US" dirty="0" smtClean="0"/>
              <a:t>public is less content with “elite” decision making</a:t>
            </a:r>
          </a:p>
          <a:p>
            <a:pPr lvl="1"/>
            <a:r>
              <a:rPr lang="en-US" dirty="0" smtClean="0"/>
              <a:t>lack of transmission of trust to the larger public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A6A1C-4DC4-4813-A3C6-FF4D67C4A3EC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68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best to communicate science into the PG ICSP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3"/>
            <a:ext cx="6777317" cy="2905548"/>
          </a:xfrm>
        </p:spPr>
        <p:txBody>
          <a:bodyPr/>
          <a:lstStyle/>
          <a:p>
            <a:r>
              <a:rPr lang="en-US" dirty="0" smtClean="0"/>
              <a:t>Three parts:</a:t>
            </a:r>
          </a:p>
          <a:p>
            <a:pPr lvl="1"/>
            <a:r>
              <a:rPr lang="en-US" dirty="0" smtClean="0"/>
              <a:t>Analysis of the best approach</a:t>
            </a:r>
          </a:p>
          <a:p>
            <a:pPr lvl="1"/>
            <a:r>
              <a:rPr lang="en-US" dirty="0" smtClean="0"/>
              <a:t>Visualizations</a:t>
            </a:r>
          </a:p>
          <a:p>
            <a:pPr lvl="1"/>
            <a:r>
              <a:rPr lang="en-US" dirty="0" smtClean="0"/>
              <a:t>Survey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3568" y="5373216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Other project members: </a:t>
            </a:r>
            <a:r>
              <a:rPr lang="en-US" dirty="0"/>
              <a:t>Loraine </a:t>
            </a:r>
            <a:r>
              <a:rPr lang="en-US" dirty="0" err="1" smtClean="0"/>
              <a:t>Lavallee</a:t>
            </a:r>
            <a:r>
              <a:rPr lang="en-US" dirty="0" smtClean="0"/>
              <a:t>, Scott </a:t>
            </a:r>
            <a:r>
              <a:rPr lang="en-US" dirty="0"/>
              <a:t>Green, Ken Wilkening, </a:t>
            </a:r>
            <a:r>
              <a:rPr lang="en-US" dirty="0" smtClean="0"/>
              <a:t>Alvaro </a:t>
            </a:r>
            <a:r>
              <a:rPr lang="en-US" dirty="0"/>
              <a:t>Palazuelos, Daniel </a:t>
            </a:r>
            <a:r>
              <a:rPr lang="en-US" dirty="0" err="1"/>
              <a:t>Iwama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8DD5C-6D8B-4858-AB2F-D602B995A1A2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420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“Offering </a:t>
            </a:r>
            <a:r>
              <a:rPr lang="en-US" dirty="0"/>
              <a:t>clear explanations of scientific data isn’t </a:t>
            </a:r>
            <a:r>
              <a:rPr lang="en-US" dirty="0" smtClean="0"/>
              <a:t>enough... </a:t>
            </a:r>
            <a:r>
              <a:rPr lang="en-US" dirty="0"/>
              <a:t>Communicators also need to present information and policy options in a way that doesn’t clash with their listeners’ </a:t>
            </a:r>
            <a:r>
              <a:rPr lang="en-US" dirty="0" smtClean="0"/>
              <a:t>values</a:t>
            </a:r>
            <a:r>
              <a:rPr lang="en-US" dirty="0"/>
              <a:t>” </a:t>
            </a:r>
            <a:r>
              <a:rPr lang="en-US" sz="1900" dirty="0" smtClean="0"/>
              <a:t>(http</a:t>
            </a:r>
            <a:r>
              <a:rPr lang="en-US" sz="1900" dirty="0"/>
              <a:t>://www.conservationmagazine.org/2012/05/flawed-logic</a:t>
            </a:r>
            <a:r>
              <a:rPr lang="en-US" sz="1900" dirty="0" smtClean="0"/>
              <a:t>/)</a:t>
            </a:r>
          </a:p>
          <a:p>
            <a:r>
              <a:rPr lang="en-US" dirty="0" smtClean="0"/>
              <a:t>Visualizations can present information in a neutral context that can be understood by non-scientists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E139-3DB2-4922-A4CA-ADD655CCB0B6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104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Western exposure today bright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1640" y="1052736"/>
            <a:ext cx="6552728" cy="489654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C42D-41F1-4119-AC51-C47065A13CA7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072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7624" y="980728"/>
            <a:ext cx="6624736" cy="4896544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15FAB-279A-4F0E-85D9-D226D4866574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38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52" y="764704"/>
            <a:ext cx="7734101" cy="57606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1999" y="620688"/>
            <a:ext cx="3701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Historical Memory</a:t>
            </a:r>
            <a:endParaRPr lang="en-US" sz="32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4C5F-FFAC-4766-B274-127E3DF9A0C7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565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52" y="692696"/>
            <a:ext cx="7776864" cy="58326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1999" y="620688"/>
            <a:ext cx="31886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Science-based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E4B45-040F-4B77-BD80-5C993CE64AC0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267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723882"/>
            <a:ext cx="7416824" cy="5562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9CD5-4F07-4791-8A78-8A040378452A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160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Visualizations to communicate science into the PG ISP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840876" cy="3697636"/>
          </a:xfrm>
        </p:spPr>
        <p:txBody>
          <a:bodyPr>
            <a:normAutofit/>
          </a:bodyPr>
          <a:lstStyle/>
          <a:p>
            <a:r>
              <a:rPr lang="en-US" dirty="0" smtClean="0"/>
              <a:t>To briefly summarize the survey:</a:t>
            </a:r>
          </a:p>
          <a:p>
            <a:pPr lvl="1"/>
            <a:r>
              <a:rPr lang="en-US" dirty="0" smtClean="0"/>
              <a:t>There were significant differences in perception of the project between groups viewing visualizations and those who did not</a:t>
            </a:r>
          </a:p>
          <a:p>
            <a:pPr lvl="1"/>
            <a:r>
              <a:rPr lang="en-US" dirty="0" smtClean="0"/>
              <a:t>Both historical memory and science-based explanations were effective</a:t>
            </a:r>
          </a:p>
          <a:p>
            <a:pPr lvl="1"/>
            <a:r>
              <a:rPr lang="en-US" dirty="0" smtClean="0"/>
              <a:t>But the test group that viewed the science-based visualizations remembered more of the rationale for the landscape design features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0D0CC-0FD5-40BB-B3BD-A0F2D45FE2EC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764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BEC8F-CCE0-4BED-B80C-5B29604C2FAA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5112568" cy="3383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265962"/>
            <a:ext cx="5096768" cy="3485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2767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B89F-B57D-4630-A419-8D25C41B42F4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15290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986" y="3068960"/>
            <a:ext cx="415290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844824"/>
            <a:ext cx="4140200" cy="279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2565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ommunicating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369763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solution is not to simply increase scientific literacy</a:t>
            </a:r>
          </a:p>
          <a:p>
            <a:r>
              <a:rPr lang="en-US" dirty="0" smtClean="0"/>
              <a:t>The Pandora’s box of public participation has been opened so the public will expect to be consulted</a:t>
            </a:r>
          </a:p>
          <a:p>
            <a:r>
              <a:rPr lang="en-US" dirty="0" smtClean="0"/>
              <a:t>The science must be presented in a meaningful yet neutral way that does not clash with individual values </a:t>
            </a:r>
          </a:p>
          <a:p>
            <a:r>
              <a:rPr lang="en-US" dirty="0" smtClean="0"/>
              <a:t>We conclude that visualizations can satisfy these constraints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3E546-6026-4899-88F2-6ACCDA9C2C0E}" type="datetime1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D2039-C8DE-47B0-8E65-13311DEE10B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042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Communicating Science Into an Integrated Community Sustainability Plan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The Context: Understanding the changing political culture&amp;quot;&quot;/&gt;&lt;property id=&quot;20307&quot; value=&quot;257&quot;/&gt;&lt;/object&gt;&lt;object type=&quot;3&quot; unique_id=&quot;10006&quot;&gt;&lt;property id=&quot;20148&quot; value=&quot;5&quot;/&gt;&lt;property id=&quot;20300&quot; value=&quot;Slide 3 - &amp;quot;Democratization of planning processes and information&amp;quot;&quot;/&gt;&lt;property id=&quot;20307&quot; value=&quot;258&quot;/&gt;&lt;/object&gt;&lt;object type=&quot;3&quot; unique_id=&quot;10007&quot;&gt;&lt;property id=&quot;20148&quot; value=&quot;5&quot;/&gt;&lt;property id=&quot;20300&quot; value=&quot;Slide 4 - &amp;quot;Democratization of processes and information&amp;quot;&quot;/&gt;&lt;property id=&quot;20307&quot; value=&quot;259&quot;/&gt;&lt;/object&gt;&lt;object type=&quot;3&quot; unique_id=&quot;10008&quot;&gt;&lt;property id=&quot;20148&quot; value=&quot;5&quot;/&gt;&lt;property id=&quot;20300&quot; value=&quot;Slide 5 - &amp;quot;Critique of Arnstein&amp;quot;&quot;/&gt;&lt;property id=&quot;20307&quot; value=&quot;260&quot;/&gt;&lt;/object&gt;&lt;object type=&quot;3&quot; unique_id=&quot;10093&quot;&gt;&lt;property id=&quot;20148&quot; value=&quot;5&quot;/&gt;&lt;property id=&quot;20300&quot; value=&quot;Slide 6 - &amp;quot;Absence of scientific literacy&amp;quot;&quot;/&gt;&lt;property id=&quot;20307&quot; value=&quot;261&quot;/&gt;&lt;/object&gt;&lt;object type=&quot;3&quot; unique_id=&quot;10094&quot;&gt;&lt;property id=&quot;20148&quot; value=&quot;5&quot;/&gt;&lt;property id=&quot;20300&quot; value=&quot;Slide 7&quot;/&gt;&lt;property id=&quot;20307&quot; value=&quot;262&quot;/&gt;&lt;/object&gt;&lt;object type=&quot;3&quot; unique_id=&quot;10095&quot;&gt;&lt;property id=&quot;20148&quot; value=&quot;5&quot;/&gt;&lt;property id=&quot;20300&quot; value=&quot;Slide 8 - &amp;quot;Doctor “tells a couple that their genetic makeup means that they’ve got a one-in-four chance of having a child with&quot;/&gt;&lt;property id=&quot;20307&quot; value=&quot;263&quot;/&gt;&lt;/object&gt;&lt;object type=&quot;3&quot; unique_id=&quot;10096&quot;&gt;&lt;property id=&quot;20148&quot; value=&quot;5&quot;/&gt;&lt;property id=&quot;20300&quot; value=&quot;Slide 9&quot;/&gt;&lt;property id=&quot;20307&quot; value=&quot;264&quot;/&gt;&lt;/object&gt;&lt;object type=&quot;3&quot; unique_id=&quot;10097&quot;&gt;&lt;property id=&quot;20148&quot; value=&quot;5&quot;/&gt;&lt;property id=&quot;20300&quot; value=&quot;Slide 10 - &amp;quot;Decline of trust and rise of cynicism&amp;quot;&quot;/&gt;&lt;property id=&quot;20307&quot; value=&quot;266&quot;/&gt;&lt;/object&gt;&lt;object type=&quot;3&quot; unique_id=&quot;10134&quot;&gt;&lt;property id=&quot;20148&quot; value=&quot;5&quot;/&gt;&lt;property id=&quot;20300&quot; value=&quot;Slide 11 - &amp;quot;Decline of trust and rise of cynicism&amp;quot;&quot;/&gt;&lt;property id=&quot;20307&quot; value=&quot;267&quot;/&gt;&lt;/object&gt;&lt;object type=&quot;3&quot; unique_id=&quot;10304&quot;&gt;&lt;property id=&quot;20148&quot; value=&quot;5&quot;/&gt;&lt;property id=&quot;20300&quot; value=&quot;Slide 12 - &amp;quot;The Context: Individual decision-making&amp;quot;&quot;/&gt;&lt;property id=&quot;20307&quot; value=&quot;268&quot;/&gt;&lt;/object&gt;&lt;object type=&quot;3&quot; unique_id=&quot;10306&quot;&gt;&lt;property id=&quot;20148&quot; value=&quot;5&quot;/&gt;&lt;property id=&quot;20300&quot; value=&quot;Slide 13 - &amp;quot;Increase in scientific literacy isn’t necessarily the answer&amp;quot;&quot;/&gt;&lt;property id=&quot;20307&quot; value=&quot;270&quot;/&gt;&lt;/object&gt;&lt;object type=&quot;3&quot; unique_id=&quot;10307&quot;&gt;&lt;property id=&quot;20148&quot; value=&quot;5&quot;/&gt;&lt;property id=&quot;20300&quot; value=&quot;Slide 17 - &amp;quot;Solutions for communicating science? &amp;quot;&quot;/&gt;&lt;property id=&quot;20307&quot; value=&quot;272&quot;/&gt;&lt;/object&gt;&lt;object type=&quot;3&quot; unique_id=&quot;10308&quot;&gt;&lt;property id=&quot;20148&quot; value=&quot;5&quot;/&gt;&lt;property id=&quot;20300&quot; value=&quot;Slide 18 - &amp;quot;Community of Practice&amp;quot;&quot;/&gt;&lt;property id=&quot;20307&quot; value=&quot;273&quot;/&gt;&lt;/object&gt;&lt;object type=&quot;3&quot; unique_id=&quot;10309&quot;&gt;&lt;property id=&quot;20148&quot; value=&quot;5&quot;/&gt;&lt;property id=&quot;20300&quot; value=&quot;Slide 19 - &amp;quot;How best to communicate science into the PG ICSP&amp;quot;&quot;/&gt;&lt;property id=&quot;20307&quot; value=&quot;274&quot;/&gt;&lt;/object&gt;&lt;object type=&quot;3&quot; unique_id=&quot;10310&quot;&gt;&lt;property id=&quot;20148&quot; value=&quot;5&quot;/&gt;&lt;property id=&quot;20300&quot; value=&quot;Slide 26 - &amp;quot;Visualizations to communicate science into the PG ISP&amp;quot;&quot;/&gt;&lt;property id=&quot;20307&quot; value=&quot;275&quot;/&gt;&lt;/object&gt;&lt;object type=&quot;3&quot; unique_id=&quot;10312&quot;&gt;&lt;property id=&quot;20148&quot; value=&quot;5&quot;/&gt;&lt;property id=&quot;20300&quot; value=&quot;Slide 29 - &amp;quot;Communicating science&amp;quot;&quot;/&gt;&lt;property id=&quot;20307&quot; value=&quot;276&quot;/&gt;&lt;/object&gt;&lt;object type=&quot;3&quot; unique_id=&quot;16304&quot;&gt;&lt;property id=&quot;20148&quot; value=&quot;5&quot;/&gt;&lt;property id=&quot;20300&quot; value=&quot;Slide 14 - &amp;quot;Individual ideology strongly influences decisions&amp;quot;&quot;/&gt;&lt;property id=&quot;20307&quot; value=&quot;279&quot;/&gt;&lt;/object&gt;&lt;object type=&quot;3&quot; unique_id=&quot;16305&quot;&gt;&lt;property id=&quot;20148&quot; value=&quot;5&quot;/&gt;&lt;property id=&quot;20300&quot; value=&quot;Slide 15 - &amp;quot;Solutions for communicating science?&amp;quot;&quot;/&gt;&lt;property id=&quot;20307&quot; value=&quot;278&quot;/&gt;&lt;/object&gt;&lt;object type=&quot;3&quot; unique_id=&quot;16426&quot;&gt;&lt;property id=&quot;20148&quot; value=&quot;5&quot;/&gt;&lt;property id=&quot;20300&quot; value=&quot;Slide 16 - &amp;quot;The Prince George Integrated Community Sustainability Plan&amp;quot;&quot;/&gt;&lt;property id=&quot;20307&quot; value=&quot;282&quot;/&gt;&lt;/object&gt;&lt;object type=&quot;3&quot; unique_id=&quot;16427&quot;&gt;&lt;property id=&quot;20148&quot; value=&quot;5&quot;/&gt;&lt;property id=&quot;20300&quot; value=&quot;Slide 23&quot;/&gt;&lt;property id=&quot;20307&quot; value=&quot;280&quot;/&gt;&lt;/object&gt;&lt;object type=&quot;3&quot; unique_id=&quot;16428&quot;&gt;&lt;property id=&quot;20148&quot; value=&quot;5&quot;/&gt;&lt;property id=&quot;20300&quot; value=&quot;Slide 24&quot;/&gt;&lt;property id=&quot;20307&quot; value=&quot;281&quot;/&gt;&lt;/object&gt;&lt;object type=&quot;3&quot; unique_id=&quot;16533&quot;&gt;&lt;property id=&quot;20148&quot; value=&quot;5&quot;/&gt;&lt;property id=&quot;20300&quot; value=&quot;Slide 20 - &amp;quot;Visualizations&amp;quot;&quot;/&gt;&lt;property id=&quot;20307&quot; value=&quot;286&quot;/&gt;&lt;/object&gt;&lt;object type=&quot;3&quot; unique_id=&quot;16534&quot;&gt;&lt;property id=&quot;20148&quot; value=&quot;5&quot;/&gt;&lt;property id=&quot;20300&quot; value=&quot;Slide 21&quot;/&gt;&lt;property id=&quot;20307&quot; value=&quot;284&quot;/&gt;&lt;/object&gt;&lt;object type=&quot;3&quot; unique_id=&quot;16535&quot;&gt;&lt;property id=&quot;20148&quot; value=&quot;5&quot;/&gt;&lt;property id=&quot;20300&quot; value=&quot;Slide 22&quot;/&gt;&lt;property id=&quot;20307&quot; value=&quot;283&quot;/&gt;&lt;/object&gt;&lt;object type=&quot;3&quot; unique_id=&quot;16536&quot;&gt;&lt;property id=&quot;20148&quot; value=&quot;5&quot;/&gt;&lt;property id=&quot;20300&quot; value=&quot;Slide 25&quot;/&gt;&lt;property id=&quot;20307&quot; value=&quot;285&quot;/&gt;&lt;/object&gt;&lt;object type=&quot;3&quot; unique_id=&quot;16684&quot;&gt;&lt;property id=&quot;20148&quot; value=&quot;5&quot;/&gt;&lt;property id=&quot;20300&quot; value=&quot;Slide 27 - &amp;quot;Examples&amp;quot;&quot;/&gt;&lt;property id=&quot;20307&quot; value=&quot;287&quot;/&gt;&lt;/object&gt;&lt;object type=&quot;3&quot; unique_id=&quot;16685&quot;&gt;&lt;property id=&quot;20148&quot; value=&quot;5&quot;/&gt;&lt;property id=&quot;20300&quot; value=&quot;Slide 28 - &amp;quot;Examples&amp;quot;&quot;/&gt;&lt;property id=&quot;20307&quot; value=&quot;288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1186</TotalTime>
  <Words>1065</Words>
  <Application>Microsoft Office PowerPoint</Application>
  <PresentationFormat>On-screen Show (4:3)</PresentationFormat>
  <Paragraphs>150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Austin</vt:lpstr>
      <vt:lpstr>Communicating Science Into an Integrated Community Sustainability Plan</vt:lpstr>
      <vt:lpstr>The Context: Understanding the changing political culture</vt:lpstr>
      <vt:lpstr>Democratization of planning processes and information</vt:lpstr>
      <vt:lpstr>Democratization of processes and information</vt:lpstr>
      <vt:lpstr>Critique of Arnstein</vt:lpstr>
      <vt:lpstr>Absence of scientific literacy</vt:lpstr>
      <vt:lpstr>Slide 7</vt:lpstr>
      <vt:lpstr>Doctor “tells a couple that their genetic makeup means that they’ve got a one-in-four chance of having a child with an inherited illness.”</vt:lpstr>
      <vt:lpstr>Slide 9</vt:lpstr>
      <vt:lpstr>Decline of trust and rise of cynicism</vt:lpstr>
      <vt:lpstr>Decline of trust and rise of cynicism</vt:lpstr>
      <vt:lpstr>The Context: Individual decision-making</vt:lpstr>
      <vt:lpstr>Increase in scientific literacy isn’t necessarily the answer</vt:lpstr>
      <vt:lpstr>Individual ideology strongly influences decisions</vt:lpstr>
      <vt:lpstr>Solutions for communicating science?</vt:lpstr>
      <vt:lpstr>The Prince George Integrated Community Sustainability Plan</vt:lpstr>
      <vt:lpstr>Solutions for communicating science? </vt:lpstr>
      <vt:lpstr>Community of Practice</vt:lpstr>
      <vt:lpstr>How best to communicate science into the PG ICSP</vt:lpstr>
      <vt:lpstr>Visualizations</vt:lpstr>
      <vt:lpstr>Slide 21</vt:lpstr>
      <vt:lpstr>Slide 22</vt:lpstr>
      <vt:lpstr>Slide 23</vt:lpstr>
      <vt:lpstr>Slide 24</vt:lpstr>
      <vt:lpstr>Slide 25</vt:lpstr>
      <vt:lpstr>Visualizations to communicate science into the PG ISP</vt:lpstr>
      <vt:lpstr>Examples</vt:lpstr>
      <vt:lpstr>Examples</vt:lpstr>
      <vt:lpstr>Communicating science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Egger</dc:creator>
  <cp:lastModifiedBy>klhopkin</cp:lastModifiedBy>
  <cp:revision>44</cp:revision>
  <dcterms:created xsi:type="dcterms:W3CDTF">2012-07-17T20:13:52Z</dcterms:created>
  <dcterms:modified xsi:type="dcterms:W3CDTF">2012-07-24T16:10:03Z</dcterms:modified>
</cp:coreProperties>
</file>