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  <p:sldMasterId id="2147483662" r:id="rId2"/>
    <p:sldMasterId id="2147483674" r:id="rId3"/>
  </p:sldMasterIdLst>
  <p:notesMasterIdLst>
    <p:notesMasterId r:id="rId23"/>
  </p:notesMasterIdLst>
  <p:sldIdLst>
    <p:sldId id="256" r:id="rId4"/>
    <p:sldId id="350" r:id="rId5"/>
    <p:sldId id="361" r:id="rId6"/>
    <p:sldId id="374" r:id="rId7"/>
    <p:sldId id="340" r:id="rId8"/>
    <p:sldId id="301" r:id="rId9"/>
    <p:sldId id="415" r:id="rId10"/>
    <p:sldId id="427" r:id="rId11"/>
    <p:sldId id="413" r:id="rId12"/>
    <p:sldId id="414" r:id="rId13"/>
    <p:sldId id="422" r:id="rId14"/>
    <p:sldId id="369" r:id="rId15"/>
    <p:sldId id="407" r:id="rId16"/>
    <p:sldId id="323" r:id="rId17"/>
    <p:sldId id="349" r:id="rId18"/>
    <p:sldId id="399" r:id="rId19"/>
    <p:sldId id="332" r:id="rId20"/>
    <p:sldId id="421" r:id="rId21"/>
    <p:sldId id="419" r:id="rId22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67" autoAdjust="0"/>
    <p:restoredTop sz="63418" autoAdjust="0"/>
  </p:normalViewPr>
  <p:slideViewPr>
    <p:cSldViewPr>
      <p:cViewPr varScale="1">
        <p:scale>
          <a:sx n="51" d="100"/>
          <a:sy n="51" d="100"/>
        </p:scale>
        <p:origin x="1651" y="38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presProps" Target="pres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66A3210D-C9AE-48E9-B979-542120410CC8}" type="datetimeFigureOut">
              <a:rPr lang="en-CA" smtClean="0"/>
              <a:pPr/>
              <a:t>2020-09-23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1CFA2595-BB8B-4643-B532-C5D38C861D90}" type="slidenum">
              <a:rPr lang="en-CA" smtClean="0"/>
              <a:pPr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531393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A" dirty="0"/>
              <a:t>Collaborative effort between FAIB and RPB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FA2595-BB8B-4643-B532-C5D38C861D90}" type="slidenum">
              <a:rPr lang="en-CA" smtClean="0"/>
              <a:pPr/>
              <a:t>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305263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8687" lvl="0"/>
            <a:r>
              <a:rPr lang="en-CA" baseline="0" dirty="0"/>
              <a:t>Past approaches tended to be generalized</a:t>
            </a:r>
          </a:p>
          <a:p>
            <a:pPr marL="8687" lvl="0"/>
            <a:endParaRPr lang="en-CA" baseline="0" dirty="0"/>
          </a:p>
          <a:p>
            <a:pPr marL="8687" lvl="0"/>
            <a:r>
              <a:rPr lang="en-CA" baseline="0" dirty="0"/>
              <a:t>Silviculture information came from Region / District staff input or</a:t>
            </a:r>
          </a:p>
          <a:p>
            <a:pPr marL="8687" lvl="0"/>
            <a:r>
              <a:rPr lang="en-CA" baseline="0" dirty="0"/>
              <a:t>was derived in some aggregate manner from RESULTS</a:t>
            </a:r>
          </a:p>
          <a:p>
            <a:pPr marL="8687" lvl="0"/>
            <a:endParaRPr lang="en-CA" baseline="0" dirty="0"/>
          </a:p>
          <a:p>
            <a:pPr marL="8687" lvl="0"/>
            <a:r>
              <a:rPr lang="en-CA" baseline="0" dirty="0"/>
              <a:t>Site index tended to come from the Site Productivity Tile</a:t>
            </a:r>
          </a:p>
          <a:p>
            <a:pPr marL="8687" lvl="0"/>
            <a:endParaRPr lang="en-CA" baseline="0" dirty="0"/>
          </a:p>
          <a:p>
            <a:pPr marL="8687" lvl="0"/>
            <a:r>
              <a:rPr lang="en-CA" baseline="0" dirty="0"/>
              <a:t>Analyst’s choice / Highly aggregated / Unit specific</a:t>
            </a:r>
            <a:endParaRPr lang="en-US" dirty="0"/>
          </a:p>
          <a:p>
            <a:pPr lvl="0"/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FA2595-BB8B-4643-B532-C5D38C861D90}" type="slidenum">
              <a:rPr lang="en-CA" smtClean="0"/>
              <a:pPr/>
              <a:t>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538948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baseline="0" dirty="0"/>
              <a:t>Data mining from Results</a:t>
            </a:r>
          </a:p>
          <a:p>
            <a:pPr marL="174708" indent="-174708">
              <a:buFont typeface="Arial" panose="020B0604020202020204" pitchFamily="34" charset="0"/>
              <a:buChar char="•"/>
            </a:pPr>
            <a:r>
              <a:rPr lang="en-CA" dirty="0"/>
              <a:t>Results was intended to track obligation.</a:t>
            </a:r>
          </a:p>
          <a:p>
            <a:pPr marL="174708" indent="-174708">
              <a:buFont typeface="Arial" panose="020B0604020202020204" pitchFamily="34" charset="0"/>
              <a:buChar char="•"/>
            </a:pPr>
            <a:r>
              <a:rPr lang="en-CA" dirty="0"/>
              <a:t>Not intended to</a:t>
            </a:r>
            <a:r>
              <a:rPr lang="en-CA" baseline="0" dirty="0"/>
              <a:t> feed information into GY models.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CA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FA2595-BB8B-4643-B532-C5D38C861D90}" type="slidenum">
              <a:rPr lang="en-CA" smtClean="0"/>
              <a:pPr/>
              <a:t>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944302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FontTx/>
              <a:buNone/>
            </a:pPr>
            <a:r>
              <a:rPr lang="en-CA" baseline="0" dirty="0"/>
              <a:t>Distinguish Exist natural vs Exist managed</a:t>
            </a:r>
          </a:p>
          <a:p>
            <a:pPr marL="0" lvl="0" indent="0">
              <a:buFontTx/>
              <a:buNone/>
            </a:pPr>
            <a:endParaRPr lang="en-CA" baseline="0" dirty="0"/>
          </a:p>
          <a:p>
            <a:pPr marL="0" lvl="0" indent="0">
              <a:buFontTx/>
              <a:buNone/>
            </a:pPr>
            <a:r>
              <a:rPr lang="en-CA" baseline="0" dirty="0"/>
              <a:t>Exist managed includes both planted and naturally managed stands.</a:t>
            </a:r>
          </a:p>
          <a:p>
            <a:pPr marL="0" lvl="0" indent="0">
              <a:buFontTx/>
              <a:buNone/>
            </a:pPr>
            <a:r>
              <a:rPr lang="en-CA" baseline="0" dirty="0"/>
              <a:t>Distinguished by where we can link via an opening to RESULTS data.</a:t>
            </a:r>
          </a:p>
          <a:p>
            <a:pPr marL="0" lvl="0" indent="0">
              <a:buFontTx/>
              <a:buNone/>
            </a:pPr>
            <a:endParaRPr lang="en-CA" baseline="0" dirty="0"/>
          </a:p>
          <a:p>
            <a:pPr marL="0" lvl="0" indent="0">
              <a:buFontTx/>
              <a:buNone/>
            </a:pPr>
            <a:r>
              <a:rPr lang="en-CA" baseline="0" dirty="0"/>
              <a:t>This shows the proportion of stands that have been classed as managed.</a:t>
            </a:r>
          </a:p>
          <a:p>
            <a:pPr marL="0" lvl="0" indent="0">
              <a:buFontTx/>
              <a:buNone/>
            </a:pPr>
            <a:endParaRPr lang="en-CA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FA2595-BB8B-4643-B532-C5D38C861D90}" type="slidenum">
              <a:rPr lang="en-CA" smtClean="0"/>
              <a:pPr/>
              <a:t>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56061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/>
              <a:t>Process view of Results</a:t>
            </a:r>
            <a:r>
              <a:rPr lang="en-CA" baseline="0" dirty="0"/>
              <a:t> data extraction</a:t>
            </a:r>
            <a:endParaRPr lang="en-CA" dirty="0"/>
          </a:p>
          <a:p>
            <a:endParaRPr lang="en-CA" dirty="0"/>
          </a:p>
          <a:p>
            <a:r>
              <a:rPr lang="en-CA" dirty="0"/>
              <a:t>For stands with link to RESULTS</a:t>
            </a:r>
          </a:p>
          <a:p>
            <a:endParaRPr lang="en-CA" dirty="0"/>
          </a:p>
          <a:p>
            <a:r>
              <a:rPr lang="en-CA" dirty="0"/>
              <a:t>Note DOES not use </a:t>
            </a:r>
            <a:r>
              <a:rPr lang="en-CA" dirty="0" err="1"/>
              <a:t>Silv</a:t>
            </a:r>
            <a:r>
              <a:rPr lang="en-CA" dirty="0"/>
              <a:t> layer, well spaced or free growing stems.</a:t>
            </a:r>
          </a:p>
          <a:p>
            <a:r>
              <a:rPr lang="en-CA" dirty="0"/>
              <a:t>Uses inventory total stems. (Required by GY models)</a:t>
            </a:r>
          </a:p>
          <a:p>
            <a:endParaRPr lang="en-CA" dirty="0"/>
          </a:p>
          <a:p>
            <a:r>
              <a:rPr lang="en-CA" dirty="0"/>
              <a:t>Note that forest health is used at a later stage of the process.</a:t>
            </a:r>
          </a:p>
          <a:p>
            <a:endParaRPr lang="en-CA" dirty="0"/>
          </a:p>
          <a:p>
            <a:r>
              <a:rPr lang="en-CA" dirty="0"/>
              <a:t>SPAR: Seed Planning and Registry Application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1ABDAA-CA80-4826-A731-752B57CBC04A}" type="slidenum">
              <a:rPr lang="en-CA" smtClean="0"/>
              <a:t>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7521466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baseline="0" dirty="0"/>
              <a:t>Basic information required to generate a yield table:</a:t>
            </a:r>
          </a:p>
          <a:p>
            <a:endParaRPr lang="en-CA" baseline="0" dirty="0"/>
          </a:p>
          <a:p>
            <a:r>
              <a:rPr lang="en-CA" b="1" baseline="0" dirty="0"/>
              <a:t>Planted component</a:t>
            </a:r>
          </a:p>
          <a:p>
            <a:pPr marL="171450" indent="-171450">
              <a:buFontTx/>
              <a:buChar char="-"/>
            </a:pPr>
            <a:r>
              <a:rPr lang="en-CA" baseline="0" dirty="0"/>
              <a:t>Species composition</a:t>
            </a:r>
          </a:p>
          <a:p>
            <a:pPr marL="171450" indent="-171450">
              <a:buFontTx/>
              <a:buChar char="-"/>
            </a:pPr>
            <a:r>
              <a:rPr lang="en-CA" baseline="0" dirty="0"/>
              <a:t>Planted Density</a:t>
            </a:r>
          </a:p>
          <a:p>
            <a:pPr marL="171450" indent="-171450">
              <a:buFontTx/>
              <a:buChar char="-"/>
            </a:pPr>
            <a:r>
              <a:rPr lang="en-CA" baseline="0" dirty="0"/>
              <a:t>Genetic worth</a:t>
            </a:r>
          </a:p>
          <a:p>
            <a:pPr marL="171450" indent="-171450">
              <a:buFontTx/>
              <a:buChar char="-"/>
            </a:pPr>
            <a:r>
              <a:rPr lang="en-CA" baseline="0" dirty="0"/>
              <a:t>Planting Delay</a:t>
            </a:r>
          </a:p>
          <a:p>
            <a:pPr marL="171450" indent="-171450">
              <a:buFontTx/>
              <a:buChar char="-"/>
            </a:pPr>
            <a:r>
              <a:rPr lang="en-CA" baseline="0" dirty="0"/>
              <a:t>Site index</a:t>
            </a:r>
          </a:p>
          <a:p>
            <a:pPr marL="0" indent="0">
              <a:buFontTx/>
              <a:buNone/>
            </a:pPr>
            <a:endParaRPr lang="en-CA" baseline="0" dirty="0"/>
          </a:p>
          <a:p>
            <a:pPr marL="0" indent="0">
              <a:buFontTx/>
              <a:buNone/>
            </a:pPr>
            <a:r>
              <a:rPr lang="en-CA" baseline="0" dirty="0"/>
              <a:t>Density is based on the total number of planted stems</a:t>
            </a:r>
          </a:p>
          <a:p>
            <a:pPr marL="0" indent="0">
              <a:buFontTx/>
              <a:buNone/>
            </a:pPr>
            <a:endParaRPr lang="en-CA" baseline="0" dirty="0"/>
          </a:p>
          <a:p>
            <a:pPr marL="0" indent="0">
              <a:buFontTx/>
              <a:buNone/>
            </a:pPr>
            <a:endParaRPr lang="en-CA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FA2595-BB8B-4643-B532-C5D38C861D90}" type="slidenum">
              <a:rPr lang="en-CA" smtClean="0"/>
              <a:pPr/>
              <a:t>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250751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b="1" baseline="0" dirty="0"/>
              <a:t>Natural component</a:t>
            </a:r>
          </a:p>
          <a:p>
            <a:pPr marL="171450" indent="-171450">
              <a:buFontTx/>
              <a:buChar char="-"/>
            </a:pPr>
            <a:r>
              <a:rPr lang="en-CA" baseline="0" dirty="0"/>
              <a:t>Surveyed Species composition</a:t>
            </a:r>
          </a:p>
          <a:p>
            <a:pPr marL="171450" indent="-171450">
              <a:buFontTx/>
              <a:buChar char="-"/>
            </a:pPr>
            <a:r>
              <a:rPr lang="en-CA" baseline="0" dirty="0"/>
              <a:t>Total Density</a:t>
            </a:r>
          </a:p>
          <a:p>
            <a:pPr marL="171450" indent="-171450">
              <a:buFontTx/>
              <a:buChar char="-"/>
            </a:pPr>
            <a:r>
              <a:rPr lang="en-CA" baseline="0" dirty="0"/>
              <a:t>Site Index</a:t>
            </a:r>
          </a:p>
          <a:p>
            <a:pPr marL="0" indent="0">
              <a:buFontTx/>
              <a:buNone/>
            </a:pPr>
            <a:endParaRPr lang="en-CA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FA2595-BB8B-4643-B532-C5D38C861D90}" type="slidenum">
              <a:rPr lang="en-CA" smtClean="0"/>
              <a:pPr/>
              <a:t>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047634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baseline="0" dirty="0"/>
              <a:t>Opening can have 1 or more activities related to planting</a:t>
            </a:r>
          </a:p>
          <a:p>
            <a:endParaRPr lang="en-CA" baseline="0" dirty="0"/>
          </a:p>
          <a:p>
            <a:r>
              <a:rPr lang="en-CA" baseline="0" dirty="0"/>
              <a:t>Need to derive a weighted species composition, a weighted density by species and weighted GW by species.</a:t>
            </a:r>
          </a:p>
          <a:p>
            <a:endParaRPr lang="en-CA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A" baseline="0" dirty="0"/>
              <a:t>Attributes are weighted based on their contribution.</a:t>
            </a:r>
          </a:p>
          <a:p>
            <a:endParaRPr lang="en-CA" baseline="0" dirty="0"/>
          </a:p>
          <a:p>
            <a:r>
              <a:rPr lang="en-CA" baseline="0" dirty="0"/>
              <a:t>One of the basic assumptions is that activities are independent.  </a:t>
            </a:r>
          </a:p>
          <a:p>
            <a:r>
              <a:rPr lang="en-CA" baseline="0" dirty="0"/>
              <a:t>In this case, 20.3 ha was planted, then 14 ha was planted = 34.3 total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FA2595-BB8B-4643-B532-C5D38C861D90}" type="slidenum">
              <a:rPr lang="en-CA" smtClean="0"/>
              <a:pPr/>
              <a:t>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5445370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/>
              <a:t>Planting Delay is calculated: </a:t>
            </a:r>
            <a:r>
              <a:rPr lang="en-CA" sz="1200" dirty="0"/>
              <a:t>start date compared to planting completion date </a:t>
            </a:r>
          </a:p>
          <a:p>
            <a:endParaRPr lang="en-CA" sz="1200" dirty="0"/>
          </a:p>
          <a:p>
            <a:r>
              <a:rPr lang="en-CA" sz="1200" dirty="0"/>
              <a:t>Where more than one activity:</a:t>
            </a:r>
            <a:endParaRPr lang="en-CA" dirty="0"/>
          </a:p>
          <a:p>
            <a:r>
              <a:rPr lang="en-CA" dirty="0"/>
              <a:t>Start date: use largest area</a:t>
            </a:r>
          </a:p>
          <a:p>
            <a:r>
              <a:rPr lang="en-CA" dirty="0"/>
              <a:t>Planted Date: latest treatment</a:t>
            </a:r>
            <a:endParaRPr lang="en-CA" sz="1600" dirty="0"/>
          </a:p>
          <a:p>
            <a:endParaRPr lang="en-CA" dirty="0"/>
          </a:p>
          <a:p>
            <a:r>
              <a:rPr lang="en-CA" dirty="0"/>
              <a:t>Test for reasonable</a:t>
            </a:r>
          </a:p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FA2595-BB8B-4643-B532-C5D38C861D90}" type="slidenum">
              <a:rPr lang="en-CA" smtClean="0"/>
              <a:pPr/>
              <a:t>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7618505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62800" lvl="1" indent="-457200"/>
            <a:r>
              <a:rPr lang="en-CA" sz="1800" dirty="0"/>
              <a:t>-area planted divided by the sum of the net area to be reforested (NAR). </a:t>
            </a:r>
          </a:p>
          <a:p>
            <a:pPr marL="262800" lvl="1" indent="-457200"/>
            <a:r>
              <a:rPr lang="en-CA" sz="1800" dirty="0"/>
              <a:t>-capped at 100%. </a:t>
            </a:r>
          </a:p>
          <a:p>
            <a:pPr marL="262800" lvl="1" indent="-457200"/>
            <a:r>
              <a:rPr lang="en-CA" sz="1800" dirty="0"/>
              <a:t>-If planted 90-100% of the NAR area, the opening is assumed to be 100% planted.</a:t>
            </a:r>
          </a:p>
          <a:p>
            <a:pPr marL="262800" lvl="1" indent="-457200"/>
            <a:r>
              <a:rPr lang="en-CA" sz="1800" dirty="0"/>
              <a:t>-If planted is &lt;10% of the NAR area, the opening is assumed to be 0% planted. (natural)</a:t>
            </a:r>
          </a:p>
          <a:p>
            <a:endParaRPr lang="en-CA" baseline="0" dirty="0"/>
          </a:p>
          <a:p>
            <a:r>
              <a:rPr lang="en-CA" baseline="0" dirty="0"/>
              <a:t>mixed plant/natural are directly modelled in Tipsy.</a:t>
            </a:r>
          </a:p>
          <a:p>
            <a:r>
              <a:rPr lang="en-CA" baseline="0" dirty="0"/>
              <a:t>Otherwise, an opening is either a planted OR a natural stand.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FA2595-BB8B-4643-B532-C5D38C861D90}" type="slidenum">
              <a:rPr lang="en-CA" smtClean="0"/>
              <a:pPr/>
              <a:t>10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0213317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/>
              <a:t>Validation</a:t>
            </a:r>
            <a:r>
              <a:rPr lang="en-CA" baseline="0" dirty="0"/>
              <a:t> checks that each opening has the required information to generate a yield table.</a:t>
            </a:r>
          </a:p>
          <a:p>
            <a:endParaRPr lang="en-CA" baseline="0" dirty="0"/>
          </a:p>
          <a:p>
            <a:r>
              <a:rPr lang="en-CA" baseline="0" dirty="0"/>
              <a:t>Where information is missing (or extreme) the problem is flagged for review.</a:t>
            </a:r>
          </a:p>
          <a:p>
            <a:endParaRPr lang="en-CA" baseline="0" dirty="0"/>
          </a:p>
          <a:p>
            <a:pPr marL="174708" indent="-174708" defTabSz="931774">
              <a:buFont typeface="Arial" panose="020B0604020202020204" pitchFamily="34" charset="0"/>
              <a:buChar char="•"/>
              <a:defRPr/>
            </a:pPr>
            <a:r>
              <a:rPr lang="en-CA" dirty="0"/>
              <a:t>If density is outside parameters, gets sent to RPB for checking </a:t>
            </a:r>
          </a:p>
          <a:p>
            <a:pPr marL="174708" indent="-174708" defTabSz="931774">
              <a:buFont typeface="Arial" panose="020B0604020202020204" pitchFamily="34" charset="0"/>
              <a:buChar char="•"/>
              <a:defRPr/>
            </a:pPr>
            <a:r>
              <a:rPr lang="en-CA" dirty="0"/>
              <a:t>Fill plants and replants are not included</a:t>
            </a:r>
          </a:p>
          <a:p>
            <a:pPr marL="174708" indent="-174708" defTabSz="931774">
              <a:buFont typeface="Arial" panose="020B0604020202020204" pitchFamily="34" charset="0"/>
              <a:buChar char="•"/>
              <a:defRPr/>
            </a:pPr>
            <a:endParaRPr lang="en-CA" baseline="0" dirty="0"/>
          </a:p>
          <a:p>
            <a:pPr marL="0" indent="0" defTabSz="931774">
              <a:buFont typeface="Arial" panose="020B0604020202020204" pitchFamily="34" charset="0"/>
              <a:buNone/>
              <a:defRPr/>
            </a:pPr>
            <a:r>
              <a:rPr lang="en-CA" baseline="0" dirty="0"/>
              <a:t>Pre 1987 are treated as a managed natural using Tipsy.  </a:t>
            </a:r>
          </a:p>
          <a:p>
            <a:pPr marL="0" indent="0" defTabSz="931774">
              <a:buFont typeface="Arial" panose="020B0604020202020204" pitchFamily="34" charset="0"/>
              <a:buNone/>
              <a:defRPr/>
            </a:pPr>
            <a:r>
              <a:rPr lang="en-CA" baseline="0" dirty="0"/>
              <a:t>These stands had no reforestation obligation.</a:t>
            </a:r>
          </a:p>
          <a:p>
            <a:pPr marL="0" indent="0" defTabSz="931774">
              <a:buFont typeface="Arial" panose="020B0604020202020204" pitchFamily="34" charset="0"/>
              <a:buNone/>
              <a:defRPr/>
            </a:pPr>
            <a:r>
              <a:rPr lang="en-CA" baseline="0" dirty="0"/>
              <a:t>Previous TSRs used VDYP for these stands.</a:t>
            </a:r>
          </a:p>
          <a:p>
            <a:pPr marL="0" indent="0" defTabSz="931774">
              <a:buFont typeface="Arial" panose="020B0604020202020204" pitchFamily="34" charset="0"/>
              <a:buNone/>
              <a:defRPr/>
            </a:pPr>
            <a:r>
              <a:rPr lang="en-CA" baseline="0" dirty="0"/>
              <a:t>Managed Natural in Tipsy basically revises the spacing from even to random.</a:t>
            </a:r>
          </a:p>
          <a:p>
            <a:pPr marL="0" indent="0" defTabSz="931774">
              <a:buFont typeface="Arial" panose="020B0604020202020204" pitchFamily="34" charset="0"/>
              <a:buNone/>
              <a:defRPr/>
            </a:pPr>
            <a:r>
              <a:rPr lang="en-CA" baseline="0" dirty="0"/>
              <a:t>It is still a managed stand.</a:t>
            </a:r>
          </a:p>
          <a:p>
            <a:pPr marL="0" indent="0" defTabSz="931774">
              <a:buFont typeface="Arial" panose="020B0604020202020204" pitchFamily="34" charset="0"/>
              <a:buNone/>
              <a:defRPr/>
            </a:pPr>
            <a:endParaRPr lang="en-CA" baseline="0" dirty="0"/>
          </a:p>
          <a:p>
            <a:pPr marR="762000"/>
            <a:r>
              <a:rPr lang="en-US" b="1" dirty="0">
                <a:solidFill>
                  <a:srgbClr val="000000"/>
                </a:solidFill>
                <a:latin typeface="Gill Sans MT" panose="020B0502020104020203" pitchFamily="34" charset="0"/>
              </a:rPr>
              <a:t>Planting Validation: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  <a:latin typeface="Gill Sans MT" panose="020B0502020104020203" pitchFamily="34" charset="0"/>
              </a:rPr>
              <a:t>treatment area missing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  <a:latin typeface="Gill Sans MT" panose="020B0502020104020203" pitchFamily="34" charset="0"/>
              </a:rPr>
              <a:t>missing NAR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  <a:latin typeface="Gill Sans MT" panose="020B0502020104020203" pitchFamily="34" charset="0"/>
              </a:rPr>
              <a:t>missing number planted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  <a:latin typeface="Gill Sans MT" panose="020B0502020104020203" pitchFamily="34" charset="0"/>
              </a:rPr>
              <a:t>planting not linked to ATU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  <a:latin typeface="Gill Sans MT" panose="020B0502020104020203" pitchFamily="34" charset="0"/>
              </a:rPr>
              <a:t>planted species NULL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  <a:latin typeface="Gill Sans MT" panose="020B0502020104020203" pitchFamily="34" charset="0"/>
              </a:rPr>
              <a:t>density &lt; 500 or density &gt; 3000</a:t>
            </a:r>
          </a:p>
          <a:p>
            <a:pPr marL="0" indent="0" defTabSz="931774">
              <a:buFont typeface="Arial" panose="020B0604020202020204" pitchFamily="34" charset="0"/>
              <a:buNone/>
              <a:defRPr/>
            </a:pPr>
            <a:endParaRPr lang="en-CA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FA2595-BB8B-4643-B532-C5D38C861D90}" type="slidenum">
              <a:rPr lang="en-CA" smtClean="0"/>
              <a:pPr/>
              <a:t>11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5118631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dirty="0"/>
              <a:t>In addition to looking at planted information, also look at inventory survey information.</a:t>
            </a:r>
          </a:p>
          <a:p>
            <a:r>
              <a:rPr lang="en-US" b="0" dirty="0"/>
              <a:t>What has changed since planting.</a:t>
            </a:r>
          </a:p>
          <a:p>
            <a:endParaRPr lang="en-US" b="0" dirty="0"/>
          </a:p>
          <a:p>
            <a:r>
              <a:rPr lang="en-CA" dirty="0"/>
              <a:t>Assess all </a:t>
            </a:r>
            <a:r>
              <a:rPr lang="en-CA" sz="1400" dirty="0"/>
              <a:t>layers</a:t>
            </a:r>
            <a:r>
              <a:rPr lang="en-CA" dirty="0"/>
              <a:t> and all forest cover polygons.</a:t>
            </a:r>
          </a:p>
          <a:p>
            <a:r>
              <a:rPr lang="en-US" dirty="0"/>
              <a:t>Remove those components that don’t contribute.</a:t>
            </a:r>
          </a:p>
          <a:p>
            <a:r>
              <a:rPr lang="en-US" dirty="0"/>
              <a:t>Derive a weighted stand description for yield purposes.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CA" sz="12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A" sz="1200" dirty="0"/>
              <a:t>Residuals (retained overstory) are ignored.  Age &gt; 50 , </a:t>
            </a:r>
            <a:r>
              <a:rPr lang="en-CA" sz="1200" dirty="0" err="1"/>
              <a:t>sph</a:t>
            </a:r>
            <a:r>
              <a:rPr lang="en-CA" sz="1200" dirty="0"/>
              <a:t> &lt; 300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CA" sz="12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A" sz="1200" dirty="0"/>
              <a:t>SILV layers are ignored</a:t>
            </a:r>
            <a:endParaRPr lang="en-CA" dirty="0"/>
          </a:p>
          <a:p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Assess layers to looking for uneven aged stands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FA2595-BB8B-4643-B532-C5D38C861D90}" type="slidenum">
              <a:rPr lang="en-CA" smtClean="0"/>
              <a:pPr/>
              <a:t>12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1998702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baseline="0" dirty="0"/>
              <a:t>If part of the opening is a reserve, then that part gets assigned a VDYP curve.</a:t>
            </a:r>
          </a:p>
          <a:p>
            <a:r>
              <a:rPr lang="en-CA" baseline="0" dirty="0"/>
              <a:t>Rest uses a MSYT.</a:t>
            </a:r>
          </a:p>
          <a:p>
            <a:endParaRPr lang="en-CA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FA2595-BB8B-4643-B532-C5D38C861D90}" type="slidenum">
              <a:rPr lang="en-CA" smtClean="0"/>
              <a:pPr/>
              <a:t>13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7464312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dirty="0"/>
              <a:t>While we are assessing FC layers, also try to identify uneven aged stands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Multi layered, multi cohort, complex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Mix of ages and heights that are not similar.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in the future, TASS will be used to model all  “layers” </a:t>
            </a:r>
            <a:endParaRPr lang="en-CA" dirty="0"/>
          </a:p>
          <a:p>
            <a:pPr lvl="0"/>
            <a:endParaRPr lang="en-US" dirty="0"/>
          </a:p>
          <a:p>
            <a:pPr lvl="0"/>
            <a:r>
              <a:rPr lang="en-US" dirty="0"/>
              <a:t>Today we simply tag for the analyst. </a:t>
            </a:r>
          </a:p>
          <a:p>
            <a:pPr lvl="0"/>
            <a:endParaRPr lang="en-US" dirty="0"/>
          </a:p>
          <a:p>
            <a:pPr lvl="0"/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FA2595-BB8B-4643-B532-C5D38C861D90}" type="slidenum">
              <a:rPr lang="en-CA" smtClean="0"/>
              <a:pPr/>
              <a:t>14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5445370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/>
              <a:t>In the perfect world we would model plant and natural together in one model. TASS</a:t>
            </a:r>
          </a:p>
          <a:p>
            <a:endParaRPr lang="en-CA" dirty="0"/>
          </a:p>
          <a:p>
            <a:r>
              <a:rPr lang="en-CA" dirty="0"/>
              <a:t>However, We can come up with an adjusted composition by looking at the plant and natural components.</a:t>
            </a:r>
          </a:p>
          <a:p>
            <a:endParaRPr lang="en-CA" dirty="0"/>
          </a:p>
          <a:p>
            <a:pPr marL="171450" indent="-171450">
              <a:buFontTx/>
              <a:buChar char="-"/>
            </a:pPr>
            <a:r>
              <a:rPr lang="en-CA" dirty="0"/>
              <a:t>Partial planted species mortality</a:t>
            </a:r>
          </a:p>
          <a:p>
            <a:pPr marL="171450" indent="-171450">
              <a:buFontTx/>
              <a:buChar char="-"/>
            </a:pPr>
            <a:r>
              <a:rPr lang="en-CA" dirty="0"/>
              <a:t>Complete planted species mortality</a:t>
            </a:r>
          </a:p>
          <a:p>
            <a:pPr marL="171450" indent="-171450">
              <a:buFontTx/>
              <a:buChar char="-"/>
            </a:pPr>
            <a:r>
              <a:rPr lang="en-CA" dirty="0"/>
              <a:t>If density drops too low, can revert to managed natural</a:t>
            </a:r>
          </a:p>
          <a:p>
            <a:r>
              <a:rPr lang="en-CA" dirty="0"/>
              <a:t>     Coast: 400, Interior: 600</a:t>
            </a:r>
          </a:p>
          <a:p>
            <a:endParaRPr lang="en-CA" dirty="0"/>
          </a:p>
          <a:p>
            <a:r>
              <a:rPr lang="en-CA" dirty="0"/>
              <a:t>Can’t model ingress in Tipsy, but can see where it is of significance.</a:t>
            </a:r>
          </a:p>
          <a:p>
            <a:r>
              <a:rPr lang="en-CA" dirty="0"/>
              <a:t>Need TASS3 for this.</a:t>
            </a:r>
          </a:p>
          <a:p>
            <a:r>
              <a:rPr lang="en-CA" dirty="0"/>
              <a:t>This are will be under study by the GY section.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FA2595-BB8B-4643-B532-C5D38C861D90}" type="slidenum">
              <a:rPr lang="en-CA" smtClean="0"/>
              <a:pPr/>
              <a:t>15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0823396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/>
              <a:t>Existing natural stands don’t have RESULTS data.</a:t>
            </a:r>
          </a:p>
          <a:p>
            <a:r>
              <a:rPr lang="en-CA" dirty="0"/>
              <a:t>Need to build a representative curve for these stands once they are harvested.</a:t>
            </a:r>
          </a:p>
          <a:p>
            <a:endParaRPr lang="en-CA" dirty="0"/>
          </a:p>
          <a:p>
            <a:r>
              <a:rPr lang="en-CA" dirty="0"/>
              <a:t>Use current performance that defines average future management conditions.</a:t>
            </a:r>
          </a:p>
          <a:p>
            <a:endParaRPr lang="en-CA" dirty="0"/>
          </a:p>
          <a:p>
            <a:r>
              <a:rPr lang="en-CA" dirty="0"/>
              <a:t>Aggregate species composition based on existing management information.</a:t>
            </a:r>
          </a:p>
          <a:p>
            <a:endParaRPr lang="en-CA" dirty="0"/>
          </a:p>
          <a:p>
            <a:r>
              <a:rPr lang="en-CA" dirty="0"/>
              <a:t>Use 10 year average.</a:t>
            </a:r>
          </a:p>
          <a:p>
            <a:r>
              <a:rPr lang="en-CA" dirty="0"/>
              <a:t>Ignore the latest 5 years as reporting to RESULTS is not likely completed.</a:t>
            </a:r>
          </a:p>
          <a:p>
            <a:r>
              <a:rPr lang="en-CA" dirty="0"/>
              <a:t>Look at the inputs for planted stands between 2005 – 2015</a:t>
            </a:r>
          </a:p>
          <a:p>
            <a:endParaRPr lang="en-CA" dirty="0"/>
          </a:p>
          <a:p>
            <a:r>
              <a:rPr lang="en-CA" dirty="0"/>
              <a:t>Extract this data from the tabulated data for planting and natural</a:t>
            </a:r>
          </a:p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FA2595-BB8B-4643-B532-C5D38C861D90}" type="slidenum">
              <a:rPr lang="en-CA" smtClean="0"/>
              <a:pPr/>
              <a:t>16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1767788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/>
              <a:t>Using </a:t>
            </a:r>
            <a:r>
              <a:rPr lang="en-CA" dirty="0" err="1"/>
              <a:t>bec</a:t>
            </a:r>
            <a:r>
              <a:rPr lang="en-CA" dirty="0"/>
              <a:t> zone/subzone for high level grouping</a:t>
            </a:r>
          </a:p>
          <a:p>
            <a:r>
              <a:rPr lang="en-CA" dirty="0"/>
              <a:t>Weighted Planted species and weighted natural species</a:t>
            </a:r>
          </a:p>
          <a:p>
            <a:endParaRPr lang="en-CA" dirty="0"/>
          </a:p>
          <a:p>
            <a:r>
              <a:rPr lang="en-CA" dirty="0"/>
              <a:t>Derive the current planting practice percent based on TSA.</a:t>
            </a:r>
          </a:p>
          <a:p>
            <a:endParaRPr lang="en-CA" dirty="0"/>
          </a:p>
          <a:p>
            <a:r>
              <a:rPr lang="en-CA" dirty="0"/>
              <a:t>Aggregate species composition combined with stand specific site index.</a:t>
            </a:r>
          </a:p>
          <a:p>
            <a:endParaRPr lang="en-CA" dirty="0"/>
          </a:p>
          <a:p>
            <a:r>
              <a:rPr lang="en-CA" dirty="0"/>
              <a:t>Unit (TSA) specific plant natural combination.</a:t>
            </a:r>
          </a:p>
          <a:p>
            <a:endParaRPr lang="en-CA" dirty="0"/>
          </a:p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FA2595-BB8B-4643-B532-C5D38C861D90}" type="slidenum">
              <a:rPr lang="en-CA" smtClean="0"/>
              <a:pPr/>
              <a:t>17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5445370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2017 moved away from analyst’s choice</a:t>
            </a:r>
          </a:p>
          <a:p>
            <a:pPr marL="0" lvl="0" indent="0">
              <a:buFontTx/>
              <a:buNone/>
            </a:pPr>
            <a:endParaRPr lang="en-US" dirty="0"/>
          </a:p>
          <a:p>
            <a:pPr marL="0" lvl="0" indent="0">
              <a:buFontTx/>
              <a:buNone/>
            </a:pPr>
            <a:r>
              <a:rPr lang="en-US" dirty="0"/>
              <a:t>Results</a:t>
            </a:r>
          </a:p>
          <a:p>
            <a:pPr marL="285750" lvl="0" indent="-285750">
              <a:buFontTx/>
              <a:buChar char="-"/>
            </a:pPr>
            <a:r>
              <a:rPr lang="en-US" dirty="0"/>
              <a:t>Assuming that reporting is correct but validating as well</a:t>
            </a:r>
          </a:p>
          <a:p>
            <a:pPr marL="285750" lvl="0" indent="-285750">
              <a:buFontTx/>
              <a:buChar char="-"/>
            </a:pPr>
            <a:r>
              <a:rPr lang="en-US" dirty="0"/>
              <a:t>Monitoring is key</a:t>
            </a:r>
          </a:p>
          <a:p>
            <a:pPr marL="8686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/>
          </a:p>
          <a:p>
            <a:pPr marL="8686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CA" baseline="0" dirty="0"/>
              <a:t>KEY Point: What is in results is what will be used to derive a yield curve</a:t>
            </a:r>
          </a:p>
          <a:p>
            <a:pPr marL="640594" lvl="1" indent="-174708">
              <a:buFont typeface="Arial" panose="020B0604020202020204" pitchFamily="34" charset="0"/>
              <a:buChar char="•"/>
            </a:pPr>
            <a:endParaRPr lang="en-CA" baseline="0" dirty="0"/>
          </a:p>
          <a:p>
            <a:r>
              <a:rPr lang="en-US" dirty="0" err="1"/>
              <a:t>dawson</a:t>
            </a:r>
            <a:r>
              <a:rPr lang="en-US" dirty="0"/>
              <a:t>, </a:t>
            </a:r>
            <a:r>
              <a:rPr lang="en-US" dirty="0" err="1"/>
              <a:t>okanagan</a:t>
            </a:r>
            <a:r>
              <a:rPr lang="en-US" dirty="0"/>
              <a:t> (previous)</a:t>
            </a:r>
          </a:p>
          <a:p>
            <a:r>
              <a:rPr lang="en-US" dirty="0" err="1"/>
              <a:t>macKenzie</a:t>
            </a:r>
            <a:r>
              <a:rPr lang="en-US" dirty="0"/>
              <a:t>, </a:t>
            </a:r>
            <a:r>
              <a:rPr lang="en-US" dirty="0" err="1"/>
              <a:t>kootenay</a:t>
            </a:r>
            <a:r>
              <a:rPr lang="en-US" dirty="0"/>
              <a:t> </a:t>
            </a:r>
            <a:r>
              <a:rPr lang="en-US" dirty="0" err="1"/>
              <a:t>lk</a:t>
            </a:r>
            <a:r>
              <a:rPr lang="en-US" dirty="0"/>
              <a:t>, </a:t>
            </a:r>
            <a:r>
              <a:rPr lang="en-US" dirty="0" err="1"/>
              <a:t>nass</a:t>
            </a:r>
            <a:r>
              <a:rPr lang="en-US" dirty="0"/>
              <a:t>, north island and </a:t>
            </a:r>
            <a:r>
              <a:rPr lang="en-US" dirty="0" err="1"/>
              <a:t>kispiox</a:t>
            </a:r>
            <a:r>
              <a:rPr lang="en-US" dirty="0"/>
              <a:t> (current)</a:t>
            </a:r>
          </a:p>
          <a:p>
            <a:r>
              <a:rPr lang="en-US" dirty="0"/>
              <a:t>Quesnel, 100 Mile,  Lillooet, Soo, Sunshine Coast, Revelstoke (this year)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Checking each unit as we go.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FA2595-BB8B-4643-B532-C5D38C861D90}" type="slidenum">
              <a:rPr lang="en-CA" smtClean="0"/>
              <a:pPr/>
              <a:t>18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7944154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number of high priority RESULTS data quality issues was reduced from 19,553 (11.3%) to 3,464 (1.5%)</a:t>
            </a:r>
            <a:endParaRPr lang="en-US" dirty="0"/>
          </a:p>
          <a:p>
            <a:pPr lvl="0"/>
            <a:endParaRPr lang="en-US" dirty="0"/>
          </a:p>
          <a:p>
            <a:pPr lvl="0"/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FA2595-BB8B-4643-B532-C5D38C861D90}" type="slidenum">
              <a:rPr lang="en-CA" smtClean="0"/>
              <a:pPr/>
              <a:t>19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544537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3EECA-0E14-4A70-92CB-4252050AD278}" type="datetime1">
              <a:rPr lang="en-CA" smtClean="0"/>
              <a:t>2020-09-23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1C0FBC-308C-4CD0-B6D6-85C364710074}" type="slidenum">
              <a:rPr lang="en-CA" smtClean="0"/>
              <a:pPr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058741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C8F57B-E56B-49E6-8EAE-9F64503C580C}" type="datetime1">
              <a:rPr lang="en-CA" smtClean="0"/>
              <a:t>2020-09-23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1C0FBC-308C-4CD0-B6D6-85C364710074}" type="slidenum">
              <a:rPr lang="en-CA" smtClean="0"/>
              <a:pPr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843567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6ADEB-0681-4109-B438-CEF8B59DA399}" type="datetime1">
              <a:rPr lang="en-CA" smtClean="0"/>
              <a:t>2020-09-23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1C0FBC-308C-4CD0-B6D6-85C364710074}" type="slidenum">
              <a:rPr lang="en-CA" smtClean="0"/>
              <a:pPr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266930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67C216-561B-48A0-A648-F29C95295BCD}" type="datetime1">
              <a:rPr lang="en-CA" smtClean="0"/>
              <a:t>2020-09-23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1C0FBC-308C-4CD0-B6D6-85C364710074}" type="slidenum">
              <a:rPr lang="en-CA" smtClean="0"/>
              <a:pPr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839802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11BB76-E587-42D7-A8E8-F9650A076E1B}" type="datetime1">
              <a:rPr lang="en-CA" smtClean="0"/>
              <a:t>2020-09-23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1C0FBC-308C-4CD0-B6D6-85C364710074}" type="slidenum">
              <a:rPr lang="en-CA" smtClean="0"/>
              <a:pPr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858210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CF94EC-4443-4876-811E-31116F02636E}" type="datetime1">
              <a:rPr lang="en-CA" smtClean="0"/>
              <a:t>2020-09-23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1C0FBC-308C-4CD0-B6D6-85C364710074}" type="slidenum">
              <a:rPr lang="en-CA" smtClean="0"/>
              <a:pPr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538861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4CB83C-ECA7-4E2B-A553-66B454616739}" type="datetime1">
              <a:rPr lang="en-CA" smtClean="0"/>
              <a:t>2020-09-23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1C0FBC-308C-4CD0-B6D6-85C364710074}" type="slidenum">
              <a:rPr lang="en-CA" smtClean="0"/>
              <a:pPr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291619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818DD-5056-4E1C-B4A3-4330F82278C4}" type="datetime1">
              <a:rPr lang="en-CA" smtClean="0"/>
              <a:t>2020-09-23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1C0FBC-308C-4CD0-B6D6-85C364710074}" type="slidenum">
              <a:rPr lang="en-CA" smtClean="0"/>
              <a:pPr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918123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6288B7-171E-4164-BD83-65E3B4D5C8E6}" type="datetime1">
              <a:rPr lang="en-CA" smtClean="0"/>
              <a:t>2020-09-23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1C0FBC-308C-4CD0-B6D6-85C364710074}" type="slidenum">
              <a:rPr lang="en-CA" smtClean="0"/>
              <a:pPr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38622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ADC959-B3CD-47F0-92D4-62F1F7996360}" type="datetime1">
              <a:rPr lang="en-CA" smtClean="0"/>
              <a:t>2020-09-23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1C0FBC-308C-4CD0-B6D6-85C364710074}" type="slidenum">
              <a:rPr lang="en-CA" smtClean="0"/>
              <a:pPr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902429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D27D64-3FF0-4D02-A70A-B33DFE197220}" type="datetime1">
              <a:rPr lang="en-CA" smtClean="0"/>
              <a:t>2020-09-23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1C0FBC-308C-4CD0-B6D6-85C364710074}" type="slidenum">
              <a:rPr lang="en-CA" smtClean="0"/>
              <a:pPr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0440816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44BE7-0180-4481-A1B5-2BFEEB82960C}" type="datetime1">
              <a:rPr lang="en-CA" smtClean="0"/>
              <a:t>2020-09-23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1C0FBC-308C-4CD0-B6D6-85C364710074}" type="slidenum">
              <a:rPr lang="en-CA" smtClean="0"/>
              <a:pPr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846908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530EDA-1FF3-4955-859B-AE645D9D0755}" type="datetime1">
              <a:rPr lang="en-CA" smtClean="0"/>
              <a:t>2020-09-23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1C0FBC-308C-4CD0-B6D6-85C364710074}" type="slidenum">
              <a:rPr lang="en-CA" smtClean="0"/>
              <a:pPr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79324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B1886-A578-42A2-B430-3B3E865D0FB8}" type="datetime1">
              <a:rPr lang="en-CA" smtClean="0"/>
              <a:t>2020-09-23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014A63-0BB4-45E4-9868-AF9492A72251}" type="slidenum">
              <a:rPr lang="en-CA" smtClean="0"/>
              <a:pPr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7745630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183EFE-2E8C-495D-8BCF-3575DDFACDBF}" type="datetime1">
              <a:rPr lang="en-CA" smtClean="0"/>
              <a:t>2020-09-23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014A63-0BB4-45E4-9868-AF9492A72251}" type="slidenum">
              <a:rPr lang="en-CA" smtClean="0"/>
              <a:pPr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768260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E460AF-0EA8-465A-B99E-1E09FBD78A89}" type="datetime1">
              <a:rPr lang="en-CA" smtClean="0"/>
              <a:t>2020-09-23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014A63-0BB4-45E4-9868-AF9492A72251}" type="slidenum">
              <a:rPr lang="en-CA" smtClean="0"/>
              <a:pPr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380654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163FD6-35DC-4C8C-9136-A31546B26E60}" type="datetime1">
              <a:rPr lang="en-CA" smtClean="0"/>
              <a:t>2020-09-23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014A63-0BB4-45E4-9868-AF9492A72251}" type="slidenum">
              <a:rPr lang="en-CA" smtClean="0"/>
              <a:pPr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6766329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D7C70A-E672-4E67-A56B-DB91C0DDE13B}" type="datetime1">
              <a:rPr lang="en-CA" smtClean="0"/>
              <a:t>2020-09-23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014A63-0BB4-45E4-9868-AF9492A72251}" type="slidenum">
              <a:rPr lang="en-CA" smtClean="0"/>
              <a:pPr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1924055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8F63F5-ECDB-4760-8776-E07E442974F3}" type="datetime1">
              <a:rPr lang="en-CA" smtClean="0"/>
              <a:t>2020-09-23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014A63-0BB4-45E4-9868-AF9492A72251}" type="slidenum">
              <a:rPr lang="en-CA" smtClean="0"/>
              <a:pPr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4065442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10305C-6D2A-49E8-A74A-D134411F9E44}" type="datetime1">
              <a:rPr lang="en-CA" smtClean="0"/>
              <a:t>2020-09-23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014A63-0BB4-45E4-9868-AF9492A72251}" type="slidenum">
              <a:rPr lang="en-CA" smtClean="0"/>
              <a:pPr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8580529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FDE179-B2C2-49D3-89A1-45337952BDD2}" type="datetime1">
              <a:rPr lang="en-CA" smtClean="0"/>
              <a:t>2020-09-23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014A63-0BB4-45E4-9868-AF9492A72251}" type="slidenum">
              <a:rPr lang="en-CA" smtClean="0"/>
              <a:pPr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8284885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A1BCB-CB48-4454-A2A7-4B09BE992CD9}" type="datetime1">
              <a:rPr lang="en-CA" smtClean="0"/>
              <a:t>2020-09-23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014A63-0BB4-45E4-9868-AF9492A72251}" type="slidenum">
              <a:rPr lang="en-CA" smtClean="0"/>
              <a:pPr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7764920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B60B9-047B-4BF9-BFE9-F5EFBD1497B3}" type="datetime1">
              <a:rPr lang="en-CA" smtClean="0"/>
              <a:t>2020-09-23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014A63-0BB4-45E4-9868-AF9492A72251}" type="slidenum">
              <a:rPr lang="en-CA" smtClean="0"/>
              <a:pPr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2920315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663212-F121-4EB5-A9BE-D8EBE51E94B0}" type="datetime1">
              <a:rPr lang="en-CA" smtClean="0"/>
              <a:t>2020-09-23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014A63-0BB4-45E4-9868-AF9492A72251}" type="slidenum">
              <a:rPr lang="en-CA" smtClean="0"/>
              <a:pPr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5723066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DC72AF-0404-4DFF-8AB3-D808408D5A18}" type="datetime1">
              <a:rPr lang="en-CA" smtClean="0"/>
              <a:t>2020-09-23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0C0FB-498C-408F-BC60-109FF5C43856}" type="slidenum">
              <a:rPr lang="en-CA" smtClean="0"/>
              <a:pPr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9859562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CFFFA4-1642-4F93-B652-E76379C52566}" type="datetime1">
              <a:rPr lang="en-CA" smtClean="0"/>
              <a:t>2020-09-23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0C0FB-498C-408F-BC60-109FF5C43856}" type="slidenum">
              <a:rPr lang="en-CA" smtClean="0"/>
              <a:pPr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6661112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663AA-76FB-43BA-A2E1-2A6502496355}" type="datetime1">
              <a:rPr lang="en-CA" smtClean="0"/>
              <a:t>2020-09-23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0C0FB-498C-408F-BC60-109FF5C43856}" type="slidenum">
              <a:rPr lang="en-CA" smtClean="0"/>
              <a:pPr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1822127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B2CD6-FA14-4421-BD7C-0AFEAD3C5C5F}" type="datetime1">
              <a:rPr lang="en-CA" smtClean="0"/>
              <a:t>2020-09-23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0C0FB-498C-408F-BC60-109FF5C43856}" type="slidenum">
              <a:rPr lang="en-CA" smtClean="0"/>
              <a:pPr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8493115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3D2BB2-B22B-495B-9805-1B5565A2606B}" type="datetime1">
              <a:rPr lang="en-CA" smtClean="0"/>
              <a:t>2020-09-23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0C0FB-498C-408F-BC60-109FF5C43856}" type="slidenum">
              <a:rPr lang="en-CA" smtClean="0"/>
              <a:pPr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9995820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46E758-3D58-4181-BC6A-9EAD755672FE}" type="datetime1">
              <a:rPr lang="en-CA" smtClean="0"/>
              <a:t>2020-09-23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0C0FB-498C-408F-BC60-109FF5C43856}" type="slidenum">
              <a:rPr lang="en-CA" smtClean="0"/>
              <a:pPr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8029132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6F79F-F2C6-45A7-B927-C4E11689CEA3}" type="datetime1">
              <a:rPr lang="en-CA" smtClean="0"/>
              <a:t>2020-09-23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0C0FB-498C-408F-BC60-109FF5C43856}" type="slidenum">
              <a:rPr lang="en-CA" smtClean="0"/>
              <a:pPr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1886726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EF58E8-4D43-4D56-8FE8-DA07D2D0EB5A}" type="datetime1">
              <a:rPr lang="en-CA" smtClean="0"/>
              <a:t>2020-09-23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0C0FB-498C-408F-BC60-109FF5C43856}" type="slidenum">
              <a:rPr lang="en-CA" smtClean="0"/>
              <a:pPr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0656119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9E4B8B-2187-468E-952C-A5E2F819F655}" type="datetime1">
              <a:rPr lang="en-CA" smtClean="0"/>
              <a:t>2020-09-23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0C0FB-498C-408F-BC60-109FF5C43856}" type="slidenum">
              <a:rPr lang="en-CA" smtClean="0"/>
              <a:pPr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8619929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484784"/>
            <a:ext cx="8229600" cy="1143000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636912"/>
            <a:ext cx="8229600" cy="348925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5D0F8-F90E-47D2-B62B-05D11CEAFE4E}" type="datetime1">
              <a:rPr lang="en-CA" smtClean="0"/>
              <a:t>2020-09-23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0C0FB-498C-408F-BC60-109FF5C43856}" type="slidenum">
              <a:rPr lang="en-CA" smtClean="0"/>
              <a:pPr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4037616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3366A-5682-4B2C-A7EA-B99A16BDBB80}" type="datetime1">
              <a:rPr lang="en-CA" smtClean="0"/>
              <a:t>2020-09-23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0C0FB-498C-408F-BC60-109FF5C43856}" type="slidenum">
              <a:rPr lang="en-CA" smtClean="0"/>
              <a:pPr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3529289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1556792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44CC2-FDDF-4C22-A876-38F7C6E943F3}" type="datetime1">
              <a:rPr lang="en-CA" smtClean="0"/>
              <a:t>2020-09-23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0C0FB-498C-408F-BC60-109FF5C43856}" type="slidenum">
              <a:rPr lang="en-CA" smtClean="0"/>
              <a:pPr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431438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A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27038A-8F1C-43B1-9B4C-2D1480139F93}" type="datetime1">
              <a:rPr lang="en-CA" smtClean="0"/>
              <a:t>2020-09-23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1C0FBC-308C-4CD0-B6D6-85C364710074}" type="slidenum">
              <a:rPr lang="en-CA" smtClean="0"/>
              <a:pPr/>
              <a:t>‹#›</a:t>
            </a:fld>
            <a:endParaRPr lang="en-CA"/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9144000" cy="11043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35753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F44137-1597-4FD9-BB67-AA58F2A80012}" type="datetime1">
              <a:rPr lang="en-CA" smtClean="0"/>
              <a:t>2020-09-23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014A63-0BB4-45E4-9868-AF9492A72251}" type="slidenum">
              <a:rPr lang="en-CA" smtClean="0"/>
              <a:pPr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655878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175483-3845-44F5-BCBF-CB15CA61BA8B}" type="datetime1">
              <a:rPr lang="en-CA" smtClean="0"/>
              <a:t>2020-09-23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50C0FB-498C-408F-BC60-109FF5C43856}" type="slidenum">
              <a:rPr lang="en-CA" smtClean="0"/>
              <a:pPr/>
              <a:t>‹#›</a:t>
            </a:fld>
            <a:endParaRPr lang="en-CA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954"/>
            <a:ext cx="9144000" cy="6754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7229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1520" y="2130425"/>
            <a:ext cx="8568952" cy="1802631"/>
          </a:xfrm>
        </p:spPr>
        <p:txBody>
          <a:bodyPr>
            <a:normAutofit fontScale="90000"/>
          </a:bodyPr>
          <a:lstStyle/>
          <a:p>
            <a:r>
              <a:rPr lang="en-CA" dirty="0"/>
              <a:t>Creating Growth &amp; Yield Model Inputs Using Silviculture Information </a:t>
            </a:r>
            <a:br>
              <a:rPr lang="en-CA" sz="3600" dirty="0"/>
            </a:br>
            <a:r>
              <a:rPr lang="en-CA" sz="3600" dirty="0"/>
              <a:t>FAIB Process Overview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403648" y="5301208"/>
            <a:ext cx="63367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CA" dirty="0"/>
              <a:t>Forest Analysis and Inventory Branch</a:t>
            </a:r>
          </a:p>
          <a:p>
            <a:pPr algn="r"/>
            <a:r>
              <a:rPr lang="en-CA" dirty="0"/>
              <a:t>Sept 23, 2020  </a:t>
            </a:r>
          </a:p>
        </p:txBody>
      </p:sp>
    </p:spTree>
    <p:extLst>
      <p:ext uri="{BB962C8B-B14F-4D97-AF65-F5344CB8AC3E}">
        <p14:creationId xmlns:p14="http://schemas.microsoft.com/office/powerpoint/2010/main" val="26433756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1"/>
          <p:cNvSpPr>
            <a:spLocks noGrp="1"/>
          </p:cNvSpPr>
          <p:nvPr>
            <p:ph idx="1"/>
          </p:nvPr>
        </p:nvSpPr>
        <p:spPr>
          <a:xfrm>
            <a:off x="323528" y="1268760"/>
            <a:ext cx="8820472" cy="2016224"/>
          </a:xfrm>
        </p:spPr>
        <p:txBody>
          <a:bodyPr>
            <a:normAutofit fontScale="85000" lnSpcReduction="20000"/>
          </a:bodyPr>
          <a:lstStyle/>
          <a:p>
            <a:pPr marL="144000" lvl="1" indent="0">
              <a:spcBef>
                <a:spcPts val="1200"/>
              </a:spcBef>
              <a:buNone/>
            </a:pPr>
            <a:r>
              <a:rPr lang="en-US" sz="2600" dirty="0"/>
              <a:t>Past Approaches</a:t>
            </a:r>
            <a:r>
              <a:rPr lang="en-CA" sz="2600" dirty="0">
                <a:solidFill>
                  <a:srgbClr val="000000"/>
                </a:solidFill>
              </a:rPr>
              <a:t>:</a:t>
            </a:r>
            <a:endParaRPr lang="en-CA" sz="2600" dirty="0"/>
          </a:p>
          <a:p>
            <a:pPr marL="285750" indent="-285750"/>
            <a:r>
              <a:rPr lang="en-US" sz="2300" dirty="0"/>
              <a:t>analysis unit based: species/site index grouping</a:t>
            </a:r>
          </a:p>
          <a:p>
            <a:pPr marL="285750" indent="-285750"/>
            <a:r>
              <a:rPr lang="en-US" sz="2300" dirty="0"/>
              <a:t>aggregate values extracted from various sources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300" dirty="0"/>
              <a:t>Planted density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300" dirty="0"/>
              <a:t>Planted species</a:t>
            </a:r>
          </a:p>
          <a:p>
            <a:pPr marL="285750" indent="-285750"/>
            <a:r>
              <a:rPr lang="en-US" sz="2300" dirty="0"/>
              <a:t>BEC summarized</a:t>
            </a:r>
            <a:endParaRPr lang="en-CA" sz="2300" dirty="0"/>
          </a:p>
          <a:p>
            <a:pPr marL="720000" lvl="2" indent="-457200"/>
            <a:endParaRPr lang="en-CA" sz="1800" dirty="0"/>
          </a:p>
          <a:p>
            <a:pPr marL="720000" lvl="2" indent="-457200"/>
            <a:endParaRPr lang="en-CA" sz="1800" dirty="0"/>
          </a:p>
          <a:p>
            <a:pPr marL="720000" lvl="2" indent="-457200"/>
            <a:endParaRPr lang="en-CA" sz="1800" dirty="0"/>
          </a:p>
          <a:p>
            <a:pPr marL="720000" lvl="2" indent="-457200"/>
            <a:endParaRPr lang="en-CA" sz="1800" dirty="0"/>
          </a:p>
          <a:p>
            <a:pPr marL="720000" lvl="2" indent="-457200"/>
            <a:endParaRPr lang="en-CA" sz="1800" dirty="0"/>
          </a:p>
          <a:p>
            <a:pPr marL="720000" lvl="2" indent="-457200"/>
            <a:endParaRPr lang="en-CA" sz="1800" dirty="0"/>
          </a:p>
          <a:p>
            <a:pPr marL="720000" lvl="2" indent="-457200"/>
            <a:endParaRPr lang="en-CA" sz="1800" dirty="0"/>
          </a:p>
          <a:p>
            <a:pPr marL="400050" lvl="1" indent="0">
              <a:buNone/>
            </a:pPr>
            <a:endParaRPr lang="en-CA" sz="2200" dirty="0"/>
          </a:p>
          <a:p>
            <a:pPr marL="457200" lvl="1" indent="0">
              <a:buNone/>
            </a:pPr>
            <a:endParaRPr lang="en-CA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FD04866-2A52-419F-86B1-9DC692E107A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3697393"/>
            <a:ext cx="4571999" cy="3153874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1ECA0B9-9BD2-456F-B968-C64D68FB6F0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22374" y="3697392"/>
            <a:ext cx="4521625" cy="3153875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sp>
        <p:nvSpPr>
          <p:cNvPr id="11" name="Content Placeholder 1">
            <a:extLst>
              <a:ext uri="{FF2B5EF4-FFF2-40B4-BE49-F238E27FC236}">
                <a16:creationId xmlns:a16="http://schemas.microsoft.com/office/drawing/2014/main" id="{138786CA-6ACB-42F0-AE12-1DC8CFC33191}"/>
              </a:ext>
            </a:extLst>
          </p:cNvPr>
          <p:cNvSpPr txBox="1">
            <a:spLocks/>
          </p:cNvSpPr>
          <p:nvPr/>
        </p:nvSpPr>
        <p:spPr>
          <a:xfrm>
            <a:off x="1025860" y="3697392"/>
            <a:ext cx="2520280" cy="467067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44000" lvl="1" indent="0" algn="ctr">
              <a:spcBef>
                <a:spcPts val="1200"/>
              </a:spcBef>
              <a:buFont typeface="Arial" panose="020B0604020202020204" pitchFamily="34" charset="0"/>
              <a:buNone/>
            </a:pPr>
            <a:r>
              <a:rPr lang="en-CA" sz="1600" dirty="0"/>
              <a:t>Analysis Unit Based</a:t>
            </a:r>
          </a:p>
          <a:p>
            <a:pPr marL="720000" lvl="2" indent="-457200" algn="ctr"/>
            <a:endParaRPr lang="en-CA" sz="1600" dirty="0"/>
          </a:p>
          <a:p>
            <a:pPr marL="720000" lvl="2" indent="-457200" algn="ctr"/>
            <a:endParaRPr lang="en-CA" sz="1600" dirty="0"/>
          </a:p>
          <a:p>
            <a:pPr marL="720000" lvl="2" indent="-457200" algn="ctr"/>
            <a:endParaRPr lang="en-CA" sz="1600" dirty="0"/>
          </a:p>
          <a:p>
            <a:pPr marL="720000" lvl="2" indent="-457200" algn="ctr"/>
            <a:endParaRPr lang="en-CA" sz="1600" dirty="0"/>
          </a:p>
          <a:p>
            <a:pPr marL="720000" lvl="2" indent="-457200" algn="ctr"/>
            <a:endParaRPr lang="en-CA" sz="1600" dirty="0"/>
          </a:p>
          <a:p>
            <a:pPr marL="720000" lvl="2" indent="-457200" algn="ctr"/>
            <a:endParaRPr lang="en-CA" sz="1600" dirty="0"/>
          </a:p>
          <a:p>
            <a:pPr marL="720000" lvl="2" indent="-457200" algn="ctr"/>
            <a:endParaRPr lang="en-CA" sz="1600" dirty="0"/>
          </a:p>
          <a:p>
            <a:pPr marL="720000" lvl="2" indent="-457200" algn="ctr"/>
            <a:endParaRPr lang="en-CA" sz="1600" dirty="0"/>
          </a:p>
          <a:p>
            <a:pPr marL="400050" lvl="1" indent="0" algn="ctr">
              <a:buFont typeface="Arial" panose="020B0604020202020204" pitchFamily="34" charset="0"/>
              <a:buNone/>
            </a:pPr>
            <a:endParaRPr lang="en-CA" sz="1600" dirty="0"/>
          </a:p>
          <a:p>
            <a:pPr marL="457200" lvl="1" indent="0" algn="ctr">
              <a:buFont typeface="Arial" panose="020B0604020202020204" pitchFamily="34" charset="0"/>
              <a:buNone/>
            </a:pPr>
            <a:endParaRPr lang="en-CA" sz="1600" dirty="0"/>
          </a:p>
        </p:txBody>
      </p:sp>
      <p:sp>
        <p:nvSpPr>
          <p:cNvPr id="12" name="Content Placeholder 1">
            <a:extLst>
              <a:ext uri="{FF2B5EF4-FFF2-40B4-BE49-F238E27FC236}">
                <a16:creationId xmlns:a16="http://schemas.microsoft.com/office/drawing/2014/main" id="{3DD68B31-1A7A-40A3-B5D6-6FAD4E6A9CCD}"/>
              </a:ext>
            </a:extLst>
          </p:cNvPr>
          <p:cNvSpPr txBox="1">
            <a:spLocks/>
          </p:cNvSpPr>
          <p:nvPr/>
        </p:nvSpPr>
        <p:spPr>
          <a:xfrm>
            <a:off x="5796136" y="3697392"/>
            <a:ext cx="2520280" cy="467067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44000" lvl="1" indent="0" algn="ctr">
              <a:spcBef>
                <a:spcPts val="1200"/>
              </a:spcBef>
              <a:buFont typeface="Arial" panose="020B0604020202020204" pitchFamily="34" charset="0"/>
              <a:buNone/>
            </a:pPr>
            <a:r>
              <a:rPr lang="en-CA" sz="1600" dirty="0"/>
              <a:t>RESULTS Opening Based</a:t>
            </a:r>
          </a:p>
          <a:p>
            <a:pPr marL="720000" lvl="2" indent="-457200" algn="ctr"/>
            <a:endParaRPr lang="en-CA" sz="1600" dirty="0"/>
          </a:p>
          <a:p>
            <a:pPr marL="720000" lvl="2" indent="-457200" algn="ctr"/>
            <a:endParaRPr lang="en-CA" sz="1600" dirty="0"/>
          </a:p>
          <a:p>
            <a:pPr marL="720000" lvl="2" indent="-457200" algn="ctr"/>
            <a:endParaRPr lang="en-CA" sz="1600" dirty="0"/>
          </a:p>
          <a:p>
            <a:pPr marL="720000" lvl="2" indent="-457200" algn="ctr"/>
            <a:endParaRPr lang="en-CA" sz="1600" dirty="0"/>
          </a:p>
          <a:p>
            <a:pPr marL="720000" lvl="2" indent="-457200" algn="ctr"/>
            <a:endParaRPr lang="en-CA" sz="1600" dirty="0"/>
          </a:p>
          <a:p>
            <a:pPr marL="720000" lvl="2" indent="-457200" algn="ctr"/>
            <a:endParaRPr lang="en-CA" sz="1600" dirty="0"/>
          </a:p>
          <a:p>
            <a:pPr marL="720000" lvl="2" indent="-457200" algn="ctr"/>
            <a:endParaRPr lang="en-CA" sz="1600" dirty="0"/>
          </a:p>
          <a:p>
            <a:pPr marL="400050" lvl="1" indent="0" algn="ctr">
              <a:buFont typeface="Arial" panose="020B0604020202020204" pitchFamily="34" charset="0"/>
              <a:buNone/>
            </a:pPr>
            <a:endParaRPr lang="en-CA" sz="1600" dirty="0"/>
          </a:p>
          <a:p>
            <a:pPr marL="457200" lvl="1" indent="0" algn="ctr">
              <a:buFont typeface="Arial" panose="020B0604020202020204" pitchFamily="34" charset="0"/>
              <a:buNone/>
            </a:pPr>
            <a:endParaRPr lang="en-CA" sz="1600" dirty="0"/>
          </a:p>
        </p:txBody>
      </p:sp>
      <p:sp>
        <p:nvSpPr>
          <p:cNvPr id="13" name="Right Arrow 13">
            <a:extLst>
              <a:ext uri="{FF2B5EF4-FFF2-40B4-BE49-F238E27FC236}">
                <a16:creationId xmlns:a16="http://schemas.microsoft.com/office/drawing/2014/main" id="{56A13603-C797-4EF2-915F-0AB69DF27DEF}"/>
              </a:ext>
            </a:extLst>
          </p:cNvPr>
          <p:cNvSpPr/>
          <p:nvPr/>
        </p:nvSpPr>
        <p:spPr>
          <a:xfrm>
            <a:off x="4262334" y="5104608"/>
            <a:ext cx="720080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447686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564" y="1227154"/>
            <a:ext cx="7506048" cy="56275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9773" y="1781663"/>
            <a:ext cx="3914998" cy="45185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6254" y="4858158"/>
            <a:ext cx="5662152" cy="19762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6946" y="3284984"/>
            <a:ext cx="4077053" cy="35604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46218" y="3588452"/>
            <a:ext cx="1900072" cy="64633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CA" dirty="0">
                <a:solidFill>
                  <a:srgbClr val="FF0000"/>
                </a:solidFill>
              </a:rPr>
              <a:t>Silviculture Survey</a:t>
            </a:r>
          </a:p>
          <a:p>
            <a:r>
              <a:rPr lang="en-CA" dirty="0">
                <a:solidFill>
                  <a:srgbClr val="FF0000"/>
                </a:solidFill>
              </a:rPr>
              <a:t>(field data)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534175" y="3611407"/>
            <a:ext cx="2243884" cy="64633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CA" dirty="0">
                <a:solidFill>
                  <a:srgbClr val="FF0000"/>
                </a:solidFill>
              </a:rPr>
              <a:t>Silviculture Reporting </a:t>
            </a:r>
          </a:p>
          <a:p>
            <a:pPr algn="ctr"/>
            <a:r>
              <a:rPr lang="en-CA" dirty="0">
                <a:solidFill>
                  <a:srgbClr val="FF0000"/>
                </a:solidFill>
              </a:rPr>
              <a:t>(RESULTS)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574046" y="3766228"/>
            <a:ext cx="1744195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CA" dirty="0">
                <a:solidFill>
                  <a:srgbClr val="FF0000"/>
                </a:solidFill>
              </a:rPr>
              <a:t>GY Model Inputs</a:t>
            </a:r>
          </a:p>
        </p:txBody>
      </p:sp>
      <p:sp>
        <p:nvSpPr>
          <p:cNvPr id="10" name="Right Arrow 9"/>
          <p:cNvSpPr/>
          <p:nvPr/>
        </p:nvSpPr>
        <p:spPr>
          <a:xfrm>
            <a:off x="2634887" y="3670871"/>
            <a:ext cx="720080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4" name="Right Arrow 13"/>
          <p:cNvSpPr/>
          <p:nvPr/>
        </p:nvSpPr>
        <p:spPr>
          <a:xfrm>
            <a:off x="5829805" y="3708578"/>
            <a:ext cx="720080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5" name="TextBox 14"/>
          <p:cNvSpPr txBox="1"/>
          <p:nvPr/>
        </p:nvSpPr>
        <p:spPr>
          <a:xfrm>
            <a:off x="7024620" y="1479992"/>
            <a:ext cx="1949252" cy="64633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CA" dirty="0">
                <a:solidFill>
                  <a:srgbClr val="FF0000"/>
                </a:solidFill>
              </a:rPr>
              <a:t>Other Information </a:t>
            </a:r>
          </a:p>
          <a:p>
            <a:pPr algn="ctr"/>
            <a:r>
              <a:rPr lang="en-CA" dirty="0">
                <a:solidFill>
                  <a:srgbClr val="FF0000"/>
                </a:solidFill>
              </a:rPr>
              <a:t>Sources</a:t>
            </a:r>
          </a:p>
        </p:txBody>
      </p:sp>
      <p:sp>
        <p:nvSpPr>
          <p:cNvPr id="11" name="Down Arrow 10"/>
          <p:cNvSpPr/>
          <p:nvPr/>
        </p:nvSpPr>
        <p:spPr>
          <a:xfrm>
            <a:off x="7756930" y="2367240"/>
            <a:ext cx="484632" cy="64807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932F23A-DCAC-4ED1-BCF6-E839DB5151D3}"/>
              </a:ext>
            </a:extLst>
          </p:cNvPr>
          <p:cNvSpPr txBox="1"/>
          <p:nvPr/>
        </p:nvSpPr>
        <p:spPr>
          <a:xfrm>
            <a:off x="7492484" y="5229200"/>
            <a:ext cx="123412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CA" dirty="0">
                <a:solidFill>
                  <a:srgbClr val="FF0000"/>
                </a:solidFill>
              </a:rPr>
              <a:t>Yield Curve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9FB368C-88D7-4D4D-AC05-9F4CC53729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1C0FBC-308C-4CD0-B6D6-85C364710074}" type="slidenum">
              <a:rPr lang="en-CA" smtClean="0"/>
              <a:pPr/>
              <a:t>3</a:t>
            </a:fld>
            <a:endParaRPr lang="en-CA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B74000D-DF63-4827-A1F2-022DDB2B40AA}"/>
              </a:ext>
            </a:extLst>
          </p:cNvPr>
          <p:cNvSpPr txBox="1"/>
          <p:nvPr/>
        </p:nvSpPr>
        <p:spPr>
          <a:xfrm>
            <a:off x="395536" y="1479992"/>
            <a:ext cx="2859791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CA" sz="2000" b="1" dirty="0"/>
              <a:t>Present Approach</a:t>
            </a:r>
          </a:p>
        </p:txBody>
      </p:sp>
    </p:spTree>
    <p:extLst>
      <p:ext uri="{BB962C8B-B14F-4D97-AF65-F5344CB8AC3E}">
        <p14:creationId xmlns:p14="http://schemas.microsoft.com/office/powerpoint/2010/main" val="17210726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5B5BFFF-AF8D-4E39-BC5D-7CB995C5CC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1C0FBC-308C-4CD0-B6D6-85C364710074}" type="slidenum">
              <a:rPr lang="en-CA" smtClean="0"/>
              <a:pPr/>
              <a:t>4</a:t>
            </a:fld>
            <a:endParaRPr lang="en-CA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1C1F4AE-4F4B-4951-904D-8C9CB2EBA1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5656" y="1158875"/>
            <a:ext cx="5848350" cy="556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86195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47272" y="6407944"/>
            <a:ext cx="365760" cy="365125"/>
          </a:xfrm>
        </p:spPr>
        <p:txBody>
          <a:bodyPr/>
          <a:lstStyle/>
          <a:p>
            <a:fld id="{0DE71204-72A9-4352-9EE3-17CD514A7971}" type="slidenum">
              <a:rPr lang="en-CA" smtClean="0"/>
              <a:pPr/>
              <a:t>5</a:t>
            </a:fld>
            <a:endParaRPr lang="en-CA" dirty="0"/>
          </a:p>
        </p:txBody>
      </p:sp>
      <p:sp>
        <p:nvSpPr>
          <p:cNvPr id="7" name="Rounded Rectangle 6"/>
          <p:cNvSpPr/>
          <p:nvPr/>
        </p:nvSpPr>
        <p:spPr>
          <a:xfrm>
            <a:off x="355165" y="4818605"/>
            <a:ext cx="2099995" cy="119659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CA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RESULTS Planting</a:t>
            </a:r>
          </a:p>
          <a:p>
            <a:pPr lvl="0"/>
            <a:r>
              <a:rPr lang="en-CA" sz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Opening based </a:t>
            </a:r>
          </a:p>
          <a:p>
            <a:pPr lvl="0"/>
            <a:r>
              <a:rPr lang="en-CA" sz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Number Planted (Species)</a:t>
            </a:r>
          </a:p>
          <a:p>
            <a:pPr lvl="0"/>
            <a:r>
              <a:rPr lang="en-CA" sz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Area Planted (Species)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837636" y="4737039"/>
            <a:ext cx="2185869" cy="1254207"/>
          </a:xfrm>
          <a:prstGeom prst="roundRect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CA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RESULTS Forest Cover INV (Survey)</a:t>
            </a:r>
          </a:p>
          <a:p>
            <a:pPr lvl="0"/>
            <a:r>
              <a:rPr lang="en-CA" sz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Opening  based </a:t>
            </a:r>
          </a:p>
          <a:p>
            <a:pPr lvl="0"/>
            <a:r>
              <a:rPr lang="en-CA" sz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Natural Species Composition</a:t>
            </a:r>
          </a:p>
          <a:p>
            <a:r>
              <a:rPr lang="en-CA" sz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Density (at survey, total </a:t>
            </a:r>
            <a:r>
              <a:rPr lang="en-CA" sz="12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sph</a:t>
            </a:r>
            <a:r>
              <a:rPr lang="en-CA" sz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endParaRPr lang="en-CA" sz="1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2124539" y="3797929"/>
            <a:ext cx="1652730" cy="939111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CA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Site Productivity Layer</a:t>
            </a:r>
          </a:p>
          <a:p>
            <a:pPr lvl="0"/>
            <a:r>
              <a:rPr lang="en-CA" sz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-Site Index by species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24949" y="3637500"/>
            <a:ext cx="1372653" cy="744248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CA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SPAR</a:t>
            </a:r>
            <a:endParaRPr lang="en-CA" sz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/>
            <a:r>
              <a:rPr lang="en-CA" sz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Genetic Worth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159918" y="1471876"/>
            <a:ext cx="2540275" cy="1806975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CA" b="1" kern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Planting  Information  </a:t>
            </a:r>
          </a:p>
          <a:p>
            <a:pPr lvl="0"/>
            <a:r>
              <a:rPr lang="en-CA" sz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Opening</a:t>
            </a:r>
          </a:p>
          <a:p>
            <a:pPr>
              <a:buFontTx/>
              <a:buChar char="-"/>
            </a:pPr>
            <a:r>
              <a:rPr lang="en-CA" sz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Planted Species Composition</a:t>
            </a:r>
          </a:p>
          <a:p>
            <a:pPr lvl="0"/>
            <a:r>
              <a:rPr lang="en-CA" sz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Planted Density (initial)</a:t>
            </a:r>
          </a:p>
          <a:p>
            <a:r>
              <a:rPr lang="en-CA" sz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Planted Genetic Worth</a:t>
            </a:r>
          </a:p>
          <a:p>
            <a:r>
              <a:rPr lang="en-CA" sz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Planting delay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618556" y="4135770"/>
            <a:ext cx="2100493" cy="786024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CA" b="1" kern="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/>
            <a:r>
              <a:rPr lang="en-CA" b="1" kern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Yield Tables</a:t>
            </a:r>
          </a:p>
          <a:p>
            <a:pPr lvl="0"/>
            <a:r>
              <a:rPr lang="en-CA" sz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endParaRPr lang="en-CA" sz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CA" sz="1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Rounded Rectangle 21"/>
          <p:cNvSpPr/>
          <p:nvPr/>
        </p:nvSpPr>
        <p:spPr>
          <a:xfrm>
            <a:off x="6948264" y="5577467"/>
            <a:ext cx="1347716" cy="560785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CA" b="1" kern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TSR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645030" y="2558859"/>
            <a:ext cx="1985758" cy="769062"/>
          </a:xfrm>
          <a:prstGeom prst="roundRect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CA" b="1" kern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GY Model Inputs</a:t>
            </a:r>
          </a:p>
          <a:p>
            <a:pPr lvl="0"/>
            <a:r>
              <a:rPr lang="en-CA" b="1" kern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Tipsy</a:t>
            </a:r>
          </a:p>
        </p:txBody>
      </p:sp>
      <p:sp>
        <p:nvSpPr>
          <p:cNvPr id="52" name="Rounded Rectangle 51"/>
          <p:cNvSpPr/>
          <p:nvPr/>
        </p:nvSpPr>
        <p:spPr>
          <a:xfrm>
            <a:off x="3660434" y="1541313"/>
            <a:ext cx="2540275" cy="1754178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CA" b="1" kern="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/>
            <a:r>
              <a:rPr lang="en-CA" b="1" kern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Survey Information</a:t>
            </a:r>
          </a:p>
          <a:p>
            <a:pPr lvl="0"/>
            <a:r>
              <a:rPr lang="en-CA" sz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Opening</a:t>
            </a:r>
          </a:p>
          <a:p>
            <a:pPr>
              <a:buFontTx/>
              <a:buChar char="-"/>
            </a:pPr>
            <a:r>
              <a:rPr lang="en-CA" sz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Survey Species Composition</a:t>
            </a:r>
          </a:p>
          <a:p>
            <a:pPr lvl="0">
              <a:buFontTx/>
              <a:buChar char="-"/>
            </a:pPr>
            <a:r>
              <a:rPr lang="en-CA" sz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Survey Density </a:t>
            </a:r>
          </a:p>
          <a:p>
            <a:r>
              <a:rPr lang="en-CA" sz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</a:t>
            </a:r>
            <a:r>
              <a:rPr lang="en-CA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ADJUSTED FOR</a:t>
            </a:r>
          </a:p>
          <a:p>
            <a:r>
              <a:rPr lang="en-CA" sz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Planted Species Composition</a:t>
            </a:r>
          </a:p>
          <a:p>
            <a:pPr lvl="0"/>
            <a:r>
              <a:rPr lang="en-CA" sz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Planted Density (adjusted)</a:t>
            </a:r>
          </a:p>
          <a:p>
            <a:pPr marL="171450" indent="-171450">
              <a:buFontTx/>
              <a:buChar char="-"/>
            </a:pPr>
            <a:endParaRPr lang="en-CA" sz="1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Left-Right Arrow 4"/>
          <p:cNvSpPr/>
          <p:nvPr/>
        </p:nvSpPr>
        <p:spPr>
          <a:xfrm>
            <a:off x="2759776" y="2165684"/>
            <a:ext cx="839469" cy="419358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cxnSp>
        <p:nvCxnSpPr>
          <p:cNvPr id="10" name="Straight Arrow Connector 9"/>
          <p:cNvCxnSpPr/>
          <p:nvPr/>
        </p:nvCxnSpPr>
        <p:spPr>
          <a:xfrm flipV="1">
            <a:off x="2003367" y="3295491"/>
            <a:ext cx="0" cy="1523115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 flipV="1">
            <a:off x="4930571" y="3278851"/>
            <a:ext cx="0" cy="1458189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 flipV="1">
            <a:off x="1045115" y="3277956"/>
            <a:ext cx="0" cy="357216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>
            <a:stCxn id="9" idx="0"/>
          </p:cNvCxnSpPr>
          <p:nvPr/>
        </p:nvCxnSpPr>
        <p:spPr>
          <a:xfrm flipH="1" flipV="1">
            <a:off x="2404362" y="3299454"/>
            <a:ext cx="546542" cy="498476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>
            <a:stCxn id="9" idx="0"/>
          </p:cNvCxnSpPr>
          <p:nvPr/>
        </p:nvCxnSpPr>
        <p:spPr>
          <a:xfrm flipV="1">
            <a:off x="2950904" y="3277956"/>
            <a:ext cx="826365" cy="519974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ight Arrow 20"/>
          <p:cNvSpPr/>
          <p:nvPr/>
        </p:nvSpPr>
        <p:spPr>
          <a:xfrm>
            <a:off x="6237768" y="2705515"/>
            <a:ext cx="391373" cy="41935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4" name="Down Arrow 23"/>
          <p:cNvSpPr/>
          <p:nvPr/>
        </p:nvSpPr>
        <p:spPr>
          <a:xfrm>
            <a:off x="7364884" y="4972313"/>
            <a:ext cx="470820" cy="44458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37" name="Down Arrow 36"/>
          <p:cNvSpPr/>
          <p:nvPr/>
        </p:nvSpPr>
        <p:spPr>
          <a:xfrm>
            <a:off x="7364884" y="3473774"/>
            <a:ext cx="470820" cy="53597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6" name="Rounded Rectangle 25"/>
          <p:cNvSpPr/>
          <p:nvPr/>
        </p:nvSpPr>
        <p:spPr>
          <a:xfrm>
            <a:off x="6618556" y="1288831"/>
            <a:ext cx="2129909" cy="907496"/>
          </a:xfrm>
          <a:prstGeom prst="roundRect">
            <a:avLst/>
          </a:prstGeom>
          <a:solidFill>
            <a:schemeClr val="accent3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CA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Forest Health</a:t>
            </a:r>
            <a:endParaRPr lang="en-CA" sz="1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71450" lvl="0" indent="-171450">
              <a:buFontTx/>
              <a:buChar char="-"/>
            </a:pPr>
            <a:r>
              <a:rPr lang="en-CA" sz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Damage agent prevalence</a:t>
            </a:r>
          </a:p>
          <a:p>
            <a:pPr marL="171450" lvl="0" indent="-171450">
              <a:buFontTx/>
              <a:buChar char="-"/>
            </a:pPr>
            <a:r>
              <a:rPr lang="en-CA" sz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DSC, DSG</a:t>
            </a:r>
          </a:p>
          <a:p>
            <a:pPr marL="171450" lvl="0" indent="-171450">
              <a:buFontTx/>
              <a:buChar char="-"/>
            </a:pPr>
            <a:endParaRPr lang="en-CA" sz="1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Arrow: Down 1">
            <a:extLst>
              <a:ext uri="{FF2B5EF4-FFF2-40B4-BE49-F238E27FC236}">
                <a16:creationId xmlns:a16="http://schemas.microsoft.com/office/drawing/2014/main" id="{D3958298-2191-441A-9914-BA29FE0D9195}"/>
              </a:ext>
            </a:extLst>
          </p:cNvPr>
          <p:cNvSpPr/>
          <p:nvPr/>
        </p:nvSpPr>
        <p:spPr>
          <a:xfrm>
            <a:off x="7507206" y="2248027"/>
            <a:ext cx="186175" cy="230549"/>
          </a:xfrm>
          <a:prstGeom prst="downArrow">
            <a:avLst/>
          </a:prstGeom>
          <a:pattFill prst="pct40">
            <a:fgClr>
              <a:schemeClr val="accent1"/>
            </a:fgClr>
            <a:bgClr>
              <a:schemeClr val="bg1"/>
            </a:bgClr>
          </a:patt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232655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09131843"/>
              </p:ext>
            </p:extLst>
          </p:nvPr>
        </p:nvGraphicFramePr>
        <p:xfrm>
          <a:off x="251520" y="1704166"/>
          <a:ext cx="8712969" cy="39738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031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031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0670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9838">
                <a:tc>
                  <a:txBody>
                    <a:bodyPr/>
                    <a:lstStyle/>
                    <a:p>
                      <a:pPr algn="l" fontAlgn="b"/>
                      <a:endParaRPr lang="en-CA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Attribute Name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Description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9838">
                <a:tc>
                  <a:txBody>
                    <a:bodyPr/>
                    <a:lstStyle/>
                    <a:p>
                      <a:pPr algn="l" fontAlgn="b"/>
                      <a:r>
                        <a:rPr lang="en-CA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VRI Link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Opening</a:t>
                      </a: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Links the RESULTS Opening to the VRI</a:t>
                      </a:r>
                    </a:p>
                  </a:txBody>
                  <a:tcPr marL="9525" marR="9525" marT="9525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9838">
                <a:tc rowSpan="5">
                  <a:txBody>
                    <a:bodyPr/>
                    <a:lstStyle/>
                    <a:p>
                      <a:pPr algn="l" fontAlgn="b"/>
                      <a:r>
                        <a:rPr lang="en-CA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Planted</a:t>
                      </a:r>
                      <a:r>
                        <a:rPr lang="en-CA" sz="1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Component</a:t>
                      </a:r>
                      <a:endParaRPr lang="en-CA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Species</a:t>
                      </a: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Planted Species (up to 5)</a:t>
                      </a:r>
                    </a:p>
                  </a:txBody>
                  <a:tcPr marL="9525" marR="9525" marT="9525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9838">
                <a:tc vMerge="1">
                  <a:txBody>
                    <a:bodyPr/>
                    <a:lstStyle/>
                    <a:p>
                      <a:pPr algn="l" fontAlgn="b"/>
                      <a:endParaRPr lang="en-CA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Density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Planted Density for each Species  (Stems/ha)</a:t>
                      </a:r>
                    </a:p>
                  </a:txBody>
                  <a:tcPr marL="9525" marR="9525" marT="9525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9838">
                <a:tc vMerge="1">
                  <a:txBody>
                    <a:bodyPr/>
                    <a:lstStyle/>
                    <a:p>
                      <a:pPr algn="l" fontAlgn="b"/>
                      <a:endParaRPr lang="en-CA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Genetic</a:t>
                      </a:r>
                      <a:r>
                        <a:rPr lang="en-CA" sz="1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Worth</a:t>
                      </a:r>
                      <a:endParaRPr lang="en-CA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Genetic Worth Rating for each Species </a:t>
                      </a:r>
                    </a:p>
                  </a:txBody>
                  <a:tcPr marL="9525" marR="9525" marT="9525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19838">
                <a:tc vMerge="1">
                  <a:txBody>
                    <a:bodyPr/>
                    <a:lstStyle/>
                    <a:p>
                      <a:pPr algn="l" fontAlgn="b"/>
                      <a:endParaRPr lang="en-CA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Planting</a:t>
                      </a:r>
                      <a:r>
                        <a:rPr lang="en-CA" sz="1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D</a:t>
                      </a:r>
                      <a:r>
                        <a:rPr lang="en-CA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elay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Planting Delay (years)</a:t>
                      </a:r>
                    </a:p>
                  </a:txBody>
                  <a:tcPr marL="9525" marR="9525" marT="9525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19838">
                <a:tc vMerge="1">
                  <a:txBody>
                    <a:bodyPr/>
                    <a:lstStyle/>
                    <a:p>
                      <a:pPr algn="l" fontAlgn="b"/>
                      <a:endParaRPr lang="en-CA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Planting</a:t>
                      </a:r>
                      <a:r>
                        <a:rPr lang="en-CA" sz="1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P</a:t>
                      </a:r>
                      <a:r>
                        <a:rPr lang="en-CA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ercent</a:t>
                      </a:r>
                      <a:endParaRPr lang="en-CA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Proportion of the Stand Planted (%) </a:t>
                      </a:r>
                    </a:p>
                  </a:txBody>
                  <a:tcPr marL="9525" marR="9525" marT="9525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19838">
                <a:tc rowSpan="2">
                  <a:txBody>
                    <a:bodyPr/>
                    <a:lstStyle/>
                    <a:p>
                      <a:pPr algn="l" fontAlgn="b"/>
                      <a:r>
                        <a:rPr lang="en-CA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Natural Component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</a:t>
                      </a:r>
                    </a:p>
                  </a:txBody>
                  <a:tcPr marL="9525" marR="9525" marT="9525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19838">
                <a:tc vMerge="1">
                  <a:txBody>
                    <a:bodyPr/>
                    <a:lstStyle/>
                    <a:p>
                      <a:pPr algn="l" fontAlgn="b"/>
                      <a:endParaRPr lang="en-CA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</a:p>
                  </a:txBody>
                  <a:tcPr marL="9525" marR="9525" marT="9525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</a:p>
                  </a:txBody>
                  <a:tcPr marL="9525" marR="9525" marT="9525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19838">
                <a:tc rowSpan="5">
                  <a:txBody>
                    <a:bodyPr/>
                    <a:lstStyle/>
                    <a:p>
                      <a:pPr algn="l" fontAlgn="b"/>
                      <a:r>
                        <a:rPr lang="en-CA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Other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Stand</a:t>
                      </a:r>
                      <a:r>
                        <a:rPr lang="en-CA" sz="1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A</a:t>
                      </a:r>
                      <a:r>
                        <a:rPr lang="en-CA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ge</a:t>
                      </a: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Stand Age (Years)</a:t>
                      </a:r>
                    </a:p>
                  </a:txBody>
                  <a:tcPr marL="9525" marR="9525" marT="9525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19838">
                <a:tc vMerge="1">
                  <a:txBody>
                    <a:bodyPr/>
                    <a:lstStyle/>
                    <a:p>
                      <a:pPr algn="l" fontAlgn="b"/>
                      <a:endParaRPr lang="en-CA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BEC Z</a:t>
                      </a:r>
                      <a:r>
                        <a:rPr lang="en-CA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one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Biogeoclimatic Zone</a:t>
                      </a:r>
                    </a:p>
                  </a:txBody>
                  <a:tcPr marL="9525" marR="9525" marT="9525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19838">
                <a:tc vMerge="1">
                  <a:txBody>
                    <a:bodyPr/>
                    <a:lstStyle/>
                    <a:p>
                      <a:pPr algn="l" fontAlgn="b"/>
                      <a:endParaRPr lang="en-CA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BEC</a:t>
                      </a:r>
                      <a:r>
                        <a:rPr lang="en-CA" sz="1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en-CA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Subzone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Biogeoclimatic Subzone</a:t>
                      </a:r>
                    </a:p>
                  </a:txBody>
                  <a:tcPr marL="9525" marR="9525" marT="9525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19838">
                <a:tc vMerge="1">
                  <a:txBody>
                    <a:bodyPr/>
                    <a:lstStyle/>
                    <a:p>
                      <a:pPr algn="l" fontAlgn="b"/>
                      <a:endParaRPr lang="en-CA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SI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Site Index (m) by Species</a:t>
                      </a:r>
                    </a:p>
                  </a:txBody>
                  <a:tcPr marL="9525" marR="9525" marT="9525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19838">
                <a:tc vMerge="1">
                  <a:txBody>
                    <a:bodyPr/>
                    <a:lstStyle/>
                    <a:p>
                      <a:pPr algn="l" fontAlgn="b"/>
                      <a:endParaRPr lang="en-CA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OAFs</a:t>
                      </a:r>
                    </a:p>
                  </a:txBody>
                  <a:tcPr marL="9525" marR="9525" marT="9525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Adjustment Factors</a:t>
                      </a:r>
                    </a:p>
                  </a:txBody>
                  <a:tcPr marL="9525" marR="9525" marT="9525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6" name="Content Placeholder 1"/>
          <p:cNvSpPr>
            <a:spLocks noGrp="1"/>
          </p:cNvSpPr>
          <p:nvPr>
            <p:ph idx="1"/>
          </p:nvPr>
        </p:nvSpPr>
        <p:spPr>
          <a:xfrm>
            <a:off x="467544" y="1124744"/>
            <a:ext cx="8229600" cy="64807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CA" dirty="0"/>
              <a:t>GY Model Inputs:  Planted Stands</a:t>
            </a:r>
            <a:endParaRPr lang="en-CA" sz="1800" dirty="0"/>
          </a:p>
          <a:p>
            <a:pPr marL="857250" lvl="1" indent="-457200">
              <a:buFont typeface="+mj-lt"/>
              <a:buAutoNum type="romanUcPeriod"/>
            </a:pPr>
            <a:endParaRPr lang="en-CA" sz="2200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331E472-638B-4316-BA70-94A3E8E5A1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1C0FBC-308C-4CD0-B6D6-85C364710074}" type="slidenum">
              <a:rPr lang="en-CA" smtClean="0"/>
              <a:pPr/>
              <a:t>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521619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1487464"/>
              </p:ext>
            </p:extLst>
          </p:nvPr>
        </p:nvGraphicFramePr>
        <p:xfrm>
          <a:off x="251521" y="1704166"/>
          <a:ext cx="8712968" cy="39738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031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031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0670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9838">
                <a:tc>
                  <a:txBody>
                    <a:bodyPr/>
                    <a:lstStyle/>
                    <a:p>
                      <a:pPr algn="l" fontAlgn="b"/>
                      <a:endParaRPr lang="en-CA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Attribute Name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Description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9838">
                <a:tc>
                  <a:txBody>
                    <a:bodyPr/>
                    <a:lstStyle/>
                    <a:p>
                      <a:pPr algn="l" fontAlgn="b"/>
                      <a:r>
                        <a:rPr lang="en-CA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VRI Link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Opening</a:t>
                      </a: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Links the RESULTS Opening to the VRI</a:t>
                      </a:r>
                    </a:p>
                  </a:txBody>
                  <a:tcPr marL="9525" marR="9525" marT="9525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9838">
                <a:tc rowSpan="5">
                  <a:txBody>
                    <a:bodyPr/>
                    <a:lstStyle/>
                    <a:p>
                      <a:pPr algn="l" fontAlgn="b"/>
                      <a:r>
                        <a:rPr lang="en-CA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Planted Component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</a:p>
                  </a:txBody>
                  <a:tcPr marL="9525" marR="9525" marT="9525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9838">
                <a:tc vMerge="1">
                  <a:txBody>
                    <a:bodyPr/>
                    <a:lstStyle/>
                    <a:p>
                      <a:pPr algn="l" fontAlgn="b"/>
                      <a:endParaRPr lang="en-CA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</a:p>
                  </a:txBody>
                  <a:tcPr marL="9525" marR="9525" marT="9525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9838">
                <a:tc vMerge="1">
                  <a:txBody>
                    <a:bodyPr/>
                    <a:lstStyle/>
                    <a:p>
                      <a:pPr algn="l" fontAlgn="b"/>
                      <a:endParaRPr lang="en-CA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en-CA" sz="1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</a:t>
                      </a:r>
                      <a:endParaRPr lang="en-CA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</a:p>
                  </a:txBody>
                  <a:tcPr marL="9525" marR="9525" marT="9525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algn="l" fontAlgn="b"/>
                      <a:endParaRPr lang="en-CA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en-CA" sz="1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</a:t>
                      </a:r>
                      <a:endParaRPr lang="en-CA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</a:p>
                  </a:txBody>
                  <a:tcPr marL="9525" marR="9525" marT="9525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19838">
                <a:tc vMerge="1">
                  <a:txBody>
                    <a:bodyPr/>
                    <a:lstStyle/>
                    <a:p>
                      <a:pPr algn="l" fontAlgn="b"/>
                      <a:endParaRPr lang="en-CA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</a:t>
                      </a:r>
                      <a:endParaRPr lang="en-CA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</a:p>
                  </a:txBody>
                  <a:tcPr marL="9525" marR="9525" marT="9525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19838">
                <a:tc rowSpan="2">
                  <a:txBody>
                    <a:bodyPr/>
                    <a:lstStyle/>
                    <a:p>
                      <a:pPr algn="l" fontAlgn="b"/>
                      <a:r>
                        <a:rPr lang="en-CA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Natural Component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Species</a:t>
                      </a: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Natural Species (up to 5)</a:t>
                      </a:r>
                    </a:p>
                  </a:txBody>
                  <a:tcPr marL="9525" marR="9525" marT="9525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19838">
                <a:tc vMerge="1">
                  <a:txBody>
                    <a:bodyPr/>
                    <a:lstStyle/>
                    <a:p>
                      <a:pPr algn="l" fontAlgn="b"/>
                      <a:endParaRPr lang="en-CA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Density</a:t>
                      </a:r>
                    </a:p>
                  </a:txBody>
                  <a:tcPr marL="9525" marR="9525" marT="9525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Total Density for each Species </a:t>
                      </a:r>
                      <a:r>
                        <a:rPr lang="en-CA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(Stems/ha)</a:t>
                      </a:r>
                      <a:endParaRPr lang="en-CA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19838">
                <a:tc rowSpan="5">
                  <a:txBody>
                    <a:bodyPr/>
                    <a:lstStyle/>
                    <a:p>
                      <a:pPr algn="l" fontAlgn="b"/>
                      <a:r>
                        <a:rPr lang="en-CA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Other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Stand</a:t>
                      </a:r>
                      <a:r>
                        <a:rPr lang="en-CA" sz="1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A</a:t>
                      </a:r>
                      <a:r>
                        <a:rPr lang="en-CA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ge</a:t>
                      </a: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Stand Age (Years)</a:t>
                      </a:r>
                    </a:p>
                  </a:txBody>
                  <a:tcPr marL="9525" marR="9525" marT="9525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19838">
                <a:tc vMerge="1">
                  <a:txBody>
                    <a:bodyPr/>
                    <a:lstStyle/>
                    <a:p>
                      <a:pPr algn="l" fontAlgn="b"/>
                      <a:endParaRPr lang="en-CA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BEC Z</a:t>
                      </a:r>
                      <a:r>
                        <a:rPr lang="en-CA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one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Biogeoclimatic Zone</a:t>
                      </a:r>
                    </a:p>
                  </a:txBody>
                  <a:tcPr marL="9525" marR="9525" marT="9525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19838">
                <a:tc vMerge="1">
                  <a:txBody>
                    <a:bodyPr/>
                    <a:lstStyle/>
                    <a:p>
                      <a:pPr algn="l" fontAlgn="b"/>
                      <a:endParaRPr lang="en-CA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BEC</a:t>
                      </a:r>
                      <a:r>
                        <a:rPr lang="en-CA" sz="1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en-CA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Subzone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Biogeoclimatic Subzone</a:t>
                      </a:r>
                    </a:p>
                  </a:txBody>
                  <a:tcPr marL="9525" marR="9525" marT="9525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19838">
                <a:tc vMerge="1">
                  <a:txBody>
                    <a:bodyPr/>
                    <a:lstStyle/>
                    <a:p>
                      <a:pPr algn="l" fontAlgn="b"/>
                      <a:endParaRPr lang="en-CA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SI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Site Index (m) by Species</a:t>
                      </a:r>
                    </a:p>
                  </a:txBody>
                  <a:tcPr marL="9525" marR="9525" marT="9525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19838">
                <a:tc vMerge="1">
                  <a:txBody>
                    <a:bodyPr/>
                    <a:lstStyle/>
                    <a:p>
                      <a:pPr algn="l" fontAlgn="b"/>
                      <a:endParaRPr lang="en-CA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OAFs</a:t>
                      </a:r>
                    </a:p>
                  </a:txBody>
                  <a:tcPr marL="9525" marR="9525" marT="9525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Adjustment Factors</a:t>
                      </a:r>
                    </a:p>
                  </a:txBody>
                  <a:tcPr marL="9525" marR="9525" marT="9525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6" name="Content Placeholder 1"/>
          <p:cNvSpPr>
            <a:spLocks noGrp="1"/>
          </p:cNvSpPr>
          <p:nvPr>
            <p:ph idx="1"/>
          </p:nvPr>
        </p:nvSpPr>
        <p:spPr>
          <a:xfrm>
            <a:off x="467544" y="1124744"/>
            <a:ext cx="8229600" cy="64807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CA" dirty="0"/>
              <a:t>GY Model Inputs: Natural Component</a:t>
            </a:r>
            <a:endParaRPr lang="en-CA" sz="1800" dirty="0"/>
          </a:p>
          <a:p>
            <a:pPr marL="857250" lvl="1" indent="-457200">
              <a:buFont typeface="+mj-lt"/>
              <a:buAutoNum type="romanUcPeriod"/>
            </a:pPr>
            <a:endParaRPr lang="en-CA" sz="2200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331E472-638B-4316-BA70-94A3E8E5A1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1C0FBC-308C-4CD0-B6D6-85C364710074}" type="slidenum">
              <a:rPr lang="en-CA" smtClean="0"/>
              <a:pPr/>
              <a:t>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693317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1"/>
          <p:cNvSpPr>
            <a:spLocks noGrp="1"/>
          </p:cNvSpPr>
          <p:nvPr>
            <p:ph idx="1"/>
          </p:nvPr>
        </p:nvSpPr>
        <p:spPr>
          <a:xfrm>
            <a:off x="179511" y="1268760"/>
            <a:ext cx="8936997" cy="1296132"/>
          </a:xfrm>
        </p:spPr>
        <p:txBody>
          <a:bodyPr>
            <a:normAutofit/>
          </a:bodyPr>
          <a:lstStyle/>
          <a:p>
            <a:pPr marL="144000" lvl="1" indent="0">
              <a:spcBef>
                <a:spcPts val="1200"/>
              </a:spcBef>
              <a:buNone/>
            </a:pPr>
            <a:r>
              <a:rPr lang="en-CA" sz="2000" b="1" dirty="0"/>
              <a:t>Planted Inputs</a:t>
            </a:r>
            <a:r>
              <a:rPr lang="en-CA" sz="2000" dirty="0"/>
              <a:t>: Planting Species, Density and Genetic Worth</a:t>
            </a:r>
          </a:p>
          <a:p>
            <a:pPr marL="144000" lvl="1" indent="0">
              <a:spcBef>
                <a:spcPts val="1200"/>
              </a:spcBef>
              <a:buNone/>
            </a:pPr>
            <a:endParaRPr lang="en-CA" sz="2000" dirty="0"/>
          </a:p>
          <a:p>
            <a:pPr marL="262800" lvl="2" indent="0">
              <a:buNone/>
            </a:pPr>
            <a:r>
              <a:rPr lang="en-CA" sz="1800" dirty="0"/>
              <a:t>Where more than 1 planting treatment is recorded, weighted totals are used.</a:t>
            </a:r>
            <a:endParaRPr lang="en-CA" dirty="0"/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1057109" y="5949280"/>
          <a:ext cx="6405768" cy="756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371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467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467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0467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0467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0467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0467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04673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604673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604673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252000">
                <a:tc rowSpan="2"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5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Opening_ID</a:t>
                      </a:r>
                      <a:endParaRPr lang="en-CA" sz="15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CA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Species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CA" sz="15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 fontAlgn="b"/>
                      <a:endParaRPr lang="en-CA" sz="15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1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Density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CA" sz="15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CA" sz="15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chemeClr val="accent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CA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Genetic Worth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 fontAlgn="b"/>
                      <a:endParaRPr lang="en-CA" sz="15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 fontAlgn="b"/>
                      <a:endParaRPr lang="en-CA" sz="15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2000">
                <a:tc vMerge="1"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CA" sz="15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en-CA" sz="15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</a:t>
                      </a:r>
                      <a:endParaRPr lang="en-CA" sz="15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r" fontAlgn="b"/>
                      <a:r>
                        <a:rPr lang="en-CA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122345</a:t>
                      </a: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PLI </a:t>
                      </a: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SW      </a:t>
                      </a: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BL </a:t>
                      </a: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988</a:t>
                      </a: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297</a:t>
                      </a: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156</a:t>
                      </a: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5.6</a:t>
                      </a: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3.5</a:t>
                      </a: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0.0</a:t>
                      </a: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pSp>
        <p:nvGrpSpPr>
          <p:cNvPr id="4" name="Group 3">
            <a:extLst>
              <a:ext uri="{FF2B5EF4-FFF2-40B4-BE49-F238E27FC236}">
                <a16:creationId xmlns:a16="http://schemas.microsoft.com/office/drawing/2014/main" id="{72CBD3EF-A764-4D71-BD96-7775F87B5AC1}"/>
              </a:ext>
            </a:extLst>
          </p:cNvPr>
          <p:cNvGrpSpPr/>
          <p:nvPr/>
        </p:nvGrpSpPr>
        <p:grpSpPr>
          <a:xfrm>
            <a:off x="139505" y="2825563"/>
            <a:ext cx="8864989" cy="2455977"/>
            <a:chOff x="27491" y="3429000"/>
            <a:chExt cx="8864989" cy="2455977"/>
          </a:xfrm>
        </p:grpSpPr>
        <p:pic>
          <p:nvPicPr>
            <p:cNvPr id="5125" name="Picture 5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27491" y="3674972"/>
              <a:ext cx="3968445" cy="219906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pic>
          <p:nvPicPr>
            <p:cNvPr id="5126" name="Picture 6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4489764" y="4801509"/>
              <a:ext cx="3248025" cy="107253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pic>
          <p:nvPicPr>
            <p:cNvPr id="5127" name="Picture 7"/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4489764" y="3649380"/>
              <a:ext cx="3190875" cy="1028555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sp>
          <p:nvSpPr>
            <p:cNvPr id="2" name="Rounded Rectangle 1"/>
            <p:cNvSpPr/>
            <p:nvPr/>
          </p:nvSpPr>
          <p:spPr>
            <a:xfrm>
              <a:off x="61780" y="4441468"/>
              <a:ext cx="3916749" cy="235471"/>
            </a:xfrm>
            <a:prstGeom prst="round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13" name="Rounded Rectangle 12"/>
            <p:cNvSpPr/>
            <p:nvPr/>
          </p:nvSpPr>
          <p:spPr>
            <a:xfrm>
              <a:off x="47861" y="5161604"/>
              <a:ext cx="3916749" cy="235471"/>
            </a:xfrm>
            <a:prstGeom prst="round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14" name="Right Arrow 13"/>
            <p:cNvSpPr/>
            <p:nvPr/>
          </p:nvSpPr>
          <p:spPr>
            <a:xfrm>
              <a:off x="4030225" y="4266362"/>
              <a:ext cx="459539" cy="484632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15" name="Right Arrow 14"/>
            <p:cNvSpPr/>
            <p:nvPr/>
          </p:nvSpPr>
          <p:spPr>
            <a:xfrm>
              <a:off x="4007964" y="5073723"/>
              <a:ext cx="481800" cy="484632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pic>
          <p:nvPicPr>
            <p:cNvPr id="5129" name="Picture 9"/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7680639" y="3649380"/>
              <a:ext cx="626003" cy="1028555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sp>
          <p:nvSpPr>
            <p:cNvPr id="27" name="TextBox 26"/>
            <p:cNvSpPr txBox="1"/>
            <p:nvPr/>
          </p:nvSpPr>
          <p:spPr>
            <a:xfrm>
              <a:off x="8291738" y="3429000"/>
              <a:ext cx="600742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sz="1600" dirty="0"/>
                <a:t>SPAR</a:t>
              </a:r>
            </a:p>
            <a:p>
              <a:pPr algn="ctr"/>
              <a:r>
                <a:rPr lang="en-CA" sz="1600" dirty="0"/>
                <a:t>GW</a:t>
              </a: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8447678" y="3958585"/>
              <a:ext cx="27603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sz="1400" dirty="0"/>
                <a:t>3</a:t>
              </a: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8450204" y="5125450"/>
              <a:ext cx="27603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sz="1400" dirty="0"/>
                <a:t>7</a:t>
              </a: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8454090" y="4193900"/>
              <a:ext cx="27603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sz="1400" dirty="0"/>
                <a:t>0</a:t>
              </a: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8454090" y="4405314"/>
              <a:ext cx="27603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sz="1400" dirty="0"/>
                <a:t>0</a:t>
              </a: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8450204" y="5357827"/>
              <a:ext cx="27603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sz="1400" dirty="0"/>
                <a:t>0</a:t>
              </a: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8434363" y="5577200"/>
              <a:ext cx="36740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sz="1400" dirty="0"/>
                <a:t>12</a:t>
              </a:r>
            </a:p>
          </p:txBody>
        </p:sp>
        <p:sp>
          <p:nvSpPr>
            <p:cNvPr id="34" name="Right Arrow 33"/>
            <p:cNvSpPr/>
            <p:nvPr/>
          </p:nvSpPr>
          <p:spPr>
            <a:xfrm>
              <a:off x="8356340" y="3991315"/>
              <a:ext cx="156045" cy="242316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35" name="Right Arrow 34"/>
            <p:cNvSpPr/>
            <p:nvPr/>
          </p:nvSpPr>
          <p:spPr>
            <a:xfrm>
              <a:off x="8356339" y="4199152"/>
              <a:ext cx="156045" cy="242316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36" name="Right Arrow 35"/>
            <p:cNvSpPr/>
            <p:nvPr/>
          </p:nvSpPr>
          <p:spPr>
            <a:xfrm>
              <a:off x="8366167" y="4441468"/>
              <a:ext cx="156045" cy="242316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37" name="Right Arrow 36"/>
            <p:cNvSpPr/>
            <p:nvPr/>
          </p:nvSpPr>
          <p:spPr>
            <a:xfrm>
              <a:off x="8341759" y="5181569"/>
              <a:ext cx="156045" cy="242316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38" name="Right Arrow 37"/>
            <p:cNvSpPr/>
            <p:nvPr/>
          </p:nvSpPr>
          <p:spPr>
            <a:xfrm>
              <a:off x="8341758" y="5389406"/>
              <a:ext cx="156045" cy="242316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39" name="Right Arrow 38"/>
            <p:cNvSpPr/>
            <p:nvPr/>
          </p:nvSpPr>
          <p:spPr>
            <a:xfrm>
              <a:off x="8351586" y="5631722"/>
              <a:ext cx="156045" cy="242316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pic>
          <p:nvPicPr>
            <p:cNvPr id="5132" name="Picture 12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80639" y="4780077"/>
              <a:ext cx="600075" cy="11049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</p:grp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50E233E-368B-4B7E-8654-28BE041B5D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1C0FBC-308C-4CD0-B6D6-85C364710074}" type="slidenum">
              <a:rPr lang="en-CA" smtClean="0"/>
              <a:pPr/>
              <a:t>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365865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1"/>
          <p:cNvSpPr>
            <a:spLocks noGrp="1"/>
          </p:cNvSpPr>
          <p:nvPr>
            <p:ph idx="1"/>
          </p:nvPr>
        </p:nvSpPr>
        <p:spPr>
          <a:xfrm>
            <a:off x="323528" y="1268760"/>
            <a:ext cx="7776863" cy="756000"/>
          </a:xfrm>
        </p:spPr>
        <p:txBody>
          <a:bodyPr>
            <a:normAutofit/>
          </a:bodyPr>
          <a:lstStyle/>
          <a:p>
            <a:pPr marL="144000" lvl="1" indent="0">
              <a:spcBef>
                <a:spcPts val="1200"/>
              </a:spcBef>
              <a:buNone/>
            </a:pPr>
            <a:r>
              <a:rPr lang="en-CA" sz="2000" b="1" dirty="0"/>
              <a:t>Planted Inputs</a:t>
            </a:r>
            <a:r>
              <a:rPr lang="en-CA" sz="2000" dirty="0"/>
              <a:t>: </a:t>
            </a:r>
            <a:r>
              <a:rPr lang="en-CA" sz="2000" dirty="0">
                <a:solidFill>
                  <a:srgbClr val="000000"/>
                </a:solidFill>
              </a:rPr>
              <a:t>Planting Delay</a:t>
            </a:r>
            <a:endParaRPr lang="en-CA" sz="2000" dirty="0"/>
          </a:p>
        </p:txBody>
      </p:sp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3578717"/>
              </p:ext>
            </p:extLst>
          </p:nvPr>
        </p:nvGraphicFramePr>
        <p:xfrm>
          <a:off x="683567" y="2126581"/>
          <a:ext cx="7056783" cy="756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9528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5298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5298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5298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5298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5298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5298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52983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52983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52983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1084653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252000">
                <a:tc rowSpan="2"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5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Opening_ID</a:t>
                      </a:r>
                      <a:endParaRPr lang="en-CA" sz="15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CA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Species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CA" sz="15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 fontAlgn="b"/>
                      <a:endParaRPr lang="en-CA" sz="15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1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Density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CA" sz="15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CA" sz="15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chemeClr val="accent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CA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Genetic Worth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 fontAlgn="b"/>
                      <a:endParaRPr lang="en-CA" sz="15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 fontAlgn="b"/>
                      <a:endParaRPr lang="en-CA" sz="15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CA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Planting</a:t>
                      </a:r>
                      <a:r>
                        <a:rPr lang="en-CA" sz="15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D</a:t>
                      </a:r>
                      <a:r>
                        <a:rPr lang="en-CA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elay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2000">
                <a:tc vMerge="1"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CA" sz="15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en-CA" sz="15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</a:t>
                      </a:r>
                      <a:endParaRPr lang="en-CA" sz="15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r" fontAlgn="b"/>
                      <a:endParaRPr lang="en-CA" sz="15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r" fontAlgn="b"/>
                      <a:r>
                        <a:rPr lang="en-CA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122345</a:t>
                      </a: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PLI </a:t>
                      </a: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SW      </a:t>
                      </a: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BL </a:t>
                      </a: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988</a:t>
                      </a: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297</a:t>
                      </a: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156</a:t>
                      </a: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5.6</a:t>
                      </a: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3.5</a:t>
                      </a: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0.0</a:t>
                      </a: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9EDB4A1-DC36-4633-B1AC-A45E36B9B9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1C0FBC-308C-4CD0-B6D6-85C364710074}" type="slidenum">
              <a:rPr lang="en-CA" smtClean="0"/>
              <a:pPr/>
              <a:t>9</a:t>
            </a:fld>
            <a:endParaRPr lang="en-CA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D1937E6-1DE5-46A9-BD4D-10E497AAA6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6000" y="3672000"/>
            <a:ext cx="6362700" cy="2486025"/>
          </a:xfrm>
          <a:prstGeom prst="rect">
            <a:avLst/>
          </a:prstGeom>
        </p:spPr>
      </p:pic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9BAA3E5E-B205-49A3-B968-8C3203A3E742}"/>
              </a:ext>
            </a:extLst>
          </p:cNvPr>
          <p:cNvCxnSpPr/>
          <p:nvPr/>
        </p:nvCxnSpPr>
        <p:spPr>
          <a:xfrm flipV="1">
            <a:off x="6444208" y="2984402"/>
            <a:ext cx="720080" cy="603040"/>
          </a:xfrm>
          <a:prstGeom prst="straightConnector1">
            <a:avLst/>
          </a:prstGeom>
          <a:ln w="476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518853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1"/>
          <p:cNvSpPr>
            <a:spLocks noGrp="1"/>
          </p:cNvSpPr>
          <p:nvPr>
            <p:ph idx="1"/>
          </p:nvPr>
        </p:nvSpPr>
        <p:spPr>
          <a:xfrm>
            <a:off x="323528" y="1268761"/>
            <a:ext cx="8820472" cy="756000"/>
          </a:xfrm>
        </p:spPr>
        <p:txBody>
          <a:bodyPr>
            <a:normAutofit/>
          </a:bodyPr>
          <a:lstStyle/>
          <a:p>
            <a:pPr marL="144000" lvl="1" indent="0">
              <a:spcBef>
                <a:spcPts val="1200"/>
              </a:spcBef>
              <a:buNone/>
            </a:pPr>
            <a:r>
              <a:rPr lang="en-CA" sz="2000" b="1" dirty="0"/>
              <a:t>Planted Inputs</a:t>
            </a:r>
            <a:r>
              <a:rPr lang="en-CA" sz="2000" dirty="0"/>
              <a:t>: </a:t>
            </a:r>
            <a:r>
              <a:rPr lang="en-CA" sz="2000" dirty="0">
                <a:solidFill>
                  <a:srgbClr val="000000"/>
                </a:solidFill>
              </a:rPr>
              <a:t>Planting Percent</a:t>
            </a:r>
            <a:endParaRPr lang="en-CA" sz="1400" dirty="0"/>
          </a:p>
        </p:txBody>
      </p:sp>
      <p:sp>
        <p:nvSpPr>
          <p:cNvPr id="7" name="TextBox 6"/>
          <p:cNvSpPr txBox="1"/>
          <p:nvPr/>
        </p:nvSpPr>
        <p:spPr>
          <a:xfrm>
            <a:off x="5747792" y="4205465"/>
            <a:ext cx="1512168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CA" dirty="0">
                <a:ln>
                  <a:solidFill>
                    <a:schemeClr val="tx1"/>
                  </a:solidFill>
                </a:ln>
              </a:rPr>
              <a:t>NAR = 51.5ha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387752" y="3634634"/>
            <a:ext cx="2232248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CA" dirty="0">
                <a:ln>
                  <a:solidFill>
                    <a:schemeClr val="tx1"/>
                  </a:solidFill>
                </a:ln>
              </a:rPr>
              <a:t>Planted Area = 34.3ha</a:t>
            </a:r>
          </a:p>
        </p:txBody>
      </p:sp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3375" y="5299837"/>
            <a:ext cx="4819650" cy="11334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graphicFrame>
        <p:nvGraphicFramePr>
          <p:cNvPr id="25" name="Table 2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27597950"/>
              </p:ext>
            </p:extLst>
          </p:nvPr>
        </p:nvGraphicFramePr>
        <p:xfrm>
          <a:off x="761452" y="2054313"/>
          <a:ext cx="7827970" cy="756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569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316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3169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3169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3169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3169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3169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31692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31692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31692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104289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1042890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</a:tblGrid>
              <a:tr h="252000">
                <a:tc rowSpan="2"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5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Opening_ID</a:t>
                      </a:r>
                      <a:endParaRPr lang="en-CA" sz="15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CA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Species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CA" sz="15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 fontAlgn="b"/>
                      <a:endParaRPr lang="en-CA" sz="15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1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Density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CA" sz="15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CA" sz="15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chemeClr val="accent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CA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Genetic Worth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 fontAlgn="b"/>
                      <a:endParaRPr lang="en-CA" sz="15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 fontAlgn="b"/>
                      <a:endParaRPr lang="en-CA" sz="15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CA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Planting</a:t>
                      </a:r>
                      <a:r>
                        <a:rPr lang="en-CA" sz="15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D</a:t>
                      </a:r>
                      <a:r>
                        <a:rPr lang="en-CA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elay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CA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Planting</a:t>
                      </a:r>
                      <a:r>
                        <a:rPr lang="en-CA" sz="15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Percent</a:t>
                      </a:r>
                      <a:endParaRPr lang="en-CA" sz="15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2000">
                <a:tc vMerge="1"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CA" sz="15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en-CA" sz="15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</a:t>
                      </a:r>
                      <a:endParaRPr lang="en-CA" sz="15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r" fontAlgn="b"/>
                      <a:endParaRPr lang="en-CA" sz="15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r" fontAlgn="b"/>
                      <a:r>
                        <a:rPr lang="en-CA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122345</a:t>
                      </a: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PLI </a:t>
                      </a: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SW      </a:t>
                      </a: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BL </a:t>
                      </a: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988</a:t>
                      </a: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297</a:t>
                      </a: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156</a:t>
                      </a: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5.6</a:t>
                      </a: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3.5</a:t>
                      </a: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0.0</a:t>
                      </a: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68%</a:t>
                      </a: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BEAC60F-6DCF-4C83-9DA1-324A0BBA30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1C0FBC-308C-4CD0-B6D6-85C364710074}" type="slidenum">
              <a:rPr lang="en-CA" smtClean="0"/>
              <a:pPr/>
              <a:t>10</a:t>
            </a:fld>
            <a:endParaRPr lang="en-CA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316E0F0-1B79-4961-81B1-CCB97C2E74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6169" y="4159923"/>
            <a:ext cx="3667125" cy="2466975"/>
          </a:xfrm>
          <a:prstGeom prst="rect">
            <a:avLst/>
          </a:prstGeom>
        </p:spPr>
      </p:pic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E5F2267B-7C13-4206-BE1F-3EA10A6636B8}"/>
              </a:ext>
            </a:extLst>
          </p:cNvPr>
          <p:cNvCxnSpPr/>
          <p:nvPr/>
        </p:nvCxnSpPr>
        <p:spPr>
          <a:xfrm flipV="1">
            <a:off x="4143375" y="4159923"/>
            <a:ext cx="1244377" cy="78124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1BFDC3E0-8A3F-4567-B52F-D37F9963944D}"/>
              </a:ext>
            </a:extLst>
          </p:cNvPr>
          <p:cNvCxnSpPr>
            <a:cxnSpLocks/>
          </p:cNvCxnSpPr>
          <p:nvPr/>
        </p:nvCxnSpPr>
        <p:spPr>
          <a:xfrm flipV="1">
            <a:off x="6503876" y="4689132"/>
            <a:ext cx="0" cy="48568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2A22E38F-4828-4432-AA18-76408D01A16E}"/>
              </a:ext>
            </a:extLst>
          </p:cNvPr>
          <p:cNvCxnSpPr/>
          <p:nvPr/>
        </p:nvCxnSpPr>
        <p:spPr>
          <a:xfrm flipV="1">
            <a:off x="7620000" y="2924944"/>
            <a:ext cx="408384" cy="50405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973762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1"/>
          <p:cNvSpPr>
            <a:spLocks noGrp="1"/>
          </p:cNvSpPr>
          <p:nvPr>
            <p:ph idx="1"/>
          </p:nvPr>
        </p:nvSpPr>
        <p:spPr>
          <a:xfrm>
            <a:off x="179511" y="1268759"/>
            <a:ext cx="8507289" cy="5087591"/>
          </a:xfrm>
        </p:spPr>
        <p:txBody>
          <a:bodyPr>
            <a:normAutofit/>
          </a:bodyPr>
          <a:lstStyle/>
          <a:p>
            <a:pPr marL="144000" lvl="1" indent="0">
              <a:spcBef>
                <a:spcPts val="1200"/>
              </a:spcBef>
              <a:buNone/>
            </a:pPr>
            <a:r>
              <a:rPr lang="en-CA" sz="2000" b="1" dirty="0"/>
              <a:t>Planted Inputs</a:t>
            </a:r>
            <a:r>
              <a:rPr lang="en-CA" sz="2000" dirty="0"/>
              <a:t>: Validation</a:t>
            </a:r>
          </a:p>
          <a:p>
            <a:pPr marL="262800" lvl="2" indent="0">
              <a:buNone/>
            </a:pPr>
            <a:endParaRPr lang="en-CA" sz="2000" dirty="0"/>
          </a:p>
          <a:p>
            <a:pPr marL="262800" lvl="2" indent="0">
              <a:buNone/>
            </a:pPr>
            <a:r>
              <a:rPr lang="en-CA" sz="2000" dirty="0"/>
              <a:t>The following rules are in place to flag invalid records:</a:t>
            </a:r>
          </a:p>
          <a:p>
            <a:pPr marL="262800" lvl="2" indent="0">
              <a:buNone/>
            </a:pPr>
            <a:endParaRPr lang="en-CA" sz="2200" dirty="0"/>
          </a:p>
          <a:p>
            <a:pPr marL="548550" lvl="2" indent="-285750"/>
            <a:r>
              <a:rPr lang="en-CA" sz="1800" dirty="0"/>
              <a:t>The density planted needs to be &gt; 500 stems/ha and &lt; 3,000 stems/ha</a:t>
            </a:r>
          </a:p>
          <a:p>
            <a:pPr marL="548550" lvl="2" indent="-285750"/>
            <a:r>
              <a:rPr lang="en-CA" sz="1800" dirty="0"/>
              <a:t>Check for missing values</a:t>
            </a:r>
          </a:p>
          <a:p>
            <a:pPr marL="548550" lvl="2" indent="-285750"/>
            <a:endParaRPr lang="en-CA" sz="1800" dirty="0"/>
          </a:p>
          <a:p>
            <a:pPr marL="548550" lvl="2" indent="-285750"/>
            <a:r>
              <a:rPr lang="en-CA" sz="1800" dirty="0"/>
              <a:t>Fill plants and replants are not included</a:t>
            </a:r>
          </a:p>
          <a:p>
            <a:pPr marL="548550" lvl="2" indent="-285750"/>
            <a:endParaRPr lang="en-CA" sz="1800" dirty="0"/>
          </a:p>
          <a:p>
            <a:pPr marL="262800" lvl="2" indent="0">
              <a:buNone/>
            </a:pPr>
            <a:r>
              <a:rPr lang="en-CA" sz="2000" dirty="0"/>
              <a:t>To be classed as managed planted, the disturbance start date of the largest treatment unit must be after April 1, 1987</a:t>
            </a:r>
          </a:p>
          <a:p>
            <a:pPr marL="857250" lvl="1" indent="-457200">
              <a:buFont typeface="+mj-lt"/>
              <a:buAutoNum type="romanUcPeriod"/>
            </a:pPr>
            <a:endParaRPr lang="en-CA" sz="2200" dirty="0"/>
          </a:p>
          <a:p>
            <a:pPr marL="400050" lvl="1" indent="0">
              <a:buNone/>
            </a:pPr>
            <a:endParaRPr lang="en-CA" sz="1800" dirty="0"/>
          </a:p>
          <a:p>
            <a:pPr marL="857250" lvl="1" indent="-457200">
              <a:buFont typeface="+mj-lt"/>
              <a:buAutoNum type="romanUcPeriod"/>
            </a:pPr>
            <a:endParaRPr lang="en-CA" sz="1800" dirty="0"/>
          </a:p>
          <a:p>
            <a:pPr marL="857250" lvl="1" indent="-457200">
              <a:buFont typeface="+mj-lt"/>
              <a:buAutoNum type="romanUcPeriod"/>
            </a:pPr>
            <a:endParaRPr lang="en-CA" sz="1800" dirty="0"/>
          </a:p>
          <a:p>
            <a:pPr marL="857250" lvl="1" indent="-457200">
              <a:buFont typeface="+mj-lt"/>
              <a:buAutoNum type="romanUcPeriod"/>
            </a:pPr>
            <a:endParaRPr lang="en-CA" sz="1800" dirty="0"/>
          </a:p>
          <a:p>
            <a:pPr marL="857250" lvl="1" indent="-457200">
              <a:buAutoNum type="romanUcPeriod"/>
            </a:pPr>
            <a:endParaRPr lang="en-CA" sz="1800" dirty="0"/>
          </a:p>
          <a:p>
            <a:pPr marL="857250" lvl="1" indent="-457200">
              <a:buAutoNum type="romanUcPeriod"/>
            </a:pPr>
            <a:endParaRPr lang="en-CA" sz="1800" dirty="0"/>
          </a:p>
          <a:p>
            <a:pPr marL="857250" lvl="1" indent="-457200">
              <a:buAutoNum type="romanUcPeriod"/>
            </a:pPr>
            <a:endParaRPr lang="en-CA" sz="1800" dirty="0"/>
          </a:p>
          <a:p>
            <a:pPr marL="0" indent="0">
              <a:buNone/>
            </a:pPr>
            <a:endParaRPr lang="en-CA" sz="2200" dirty="0"/>
          </a:p>
          <a:p>
            <a:pPr marL="914400" lvl="2" indent="0">
              <a:buNone/>
            </a:pPr>
            <a:endParaRPr lang="en-CA" dirty="0"/>
          </a:p>
          <a:p>
            <a:pPr lvl="2"/>
            <a:endParaRPr lang="en-CA" dirty="0"/>
          </a:p>
          <a:p>
            <a:pPr lvl="1"/>
            <a:endParaRPr lang="en-CA" dirty="0"/>
          </a:p>
          <a:p>
            <a:pPr lvl="1"/>
            <a:endParaRPr lang="en-CA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50E233E-368B-4B7E-8654-28BE041B5D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1C0FBC-308C-4CD0-B6D6-85C364710074}" type="slidenum">
              <a:rPr lang="en-CA" smtClean="0"/>
              <a:pPr/>
              <a:t>11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657518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394D9BE-A234-4CF2-8C9B-791ADD836F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1C0FBC-308C-4CD0-B6D6-85C364710074}" type="slidenum">
              <a:rPr lang="en-CA" smtClean="0"/>
              <a:pPr/>
              <a:t>12</a:t>
            </a:fld>
            <a:endParaRPr lang="en-CA"/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09C01680-3C46-4EF1-9BA3-C9BDDEB240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-3257624" y="1276256"/>
            <a:ext cx="1103187" cy="37548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0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Helvetica Neue"/>
              </a:rPr>
              <a:t> </a:t>
            </a:r>
            <a:r>
              <a:rPr kumimoji="0" lang="en-US" altLang="en-US" sz="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 </a:t>
            </a:r>
            <a:r>
              <a:rPr kumimoji="0" lang="en-US" altLang="en-US" sz="23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028" name="Picture 4" descr="single (even)">
            <a:extLst>
              <a:ext uri="{FF2B5EF4-FFF2-40B4-BE49-F238E27FC236}">
                <a16:creationId xmlns:a16="http://schemas.microsoft.com/office/drawing/2014/main" id="{2FB41958-CD1C-43EA-B98B-DBE708ACE9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2276872"/>
            <a:ext cx="6362700" cy="3790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B43DE57B-4727-44C9-947A-4CE39A3247FC}"/>
              </a:ext>
            </a:extLst>
          </p:cNvPr>
          <p:cNvSpPr/>
          <p:nvPr/>
        </p:nvSpPr>
        <p:spPr>
          <a:xfrm>
            <a:off x="611560" y="1304693"/>
            <a:ext cx="479528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CA" sz="2000" b="1" dirty="0"/>
              <a:t>Natural Inputs</a:t>
            </a:r>
            <a:r>
              <a:rPr lang="en-CA" sz="2000" dirty="0"/>
              <a:t>: </a:t>
            </a:r>
            <a:r>
              <a:rPr lang="en-CA" sz="2000" dirty="0">
                <a:solidFill>
                  <a:srgbClr val="000000"/>
                </a:solidFill>
              </a:rPr>
              <a:t>Natural Species and Density </a:t>
            </a:r>
          </a:p>
          <a:p>
            <a:r>
              <a:rPr lang="en-CA" sz="2000" dirty="0">
                <a:solidFill>
                  <a:srgbClr val="000000"/>
                </a:solidFill>
              </a:rPr>
              <a:t> Layered Data</a:t>
            </a:r>
            <a:endParaRPr lang="en-CA" sz="2000" dirty="0"/>
          </a:p>
        </p:txBody>
      </p:sp>
    </p:spTree>
    <p:extLst>
      <p:ext uri="{BB962C8B-B14F-4D97-AF65-F5344CB8AC3E}">
        <p14:creationId xmlns:p14="http://schemas.microsoft.com/office/powerpoint/2010/main" val="10606029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4198BBC-0051-4192-B7EB-401BEBE694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1C0FBC-308C-4CD0-B6D6-85C364710074}" type="slidenum">
              <a:rPr lang="en-CA" smtClean="0"/>
              <a:pPr/>
              <a:t>13</a:t>
            </a:fld>
            <a:endParaRPr lang="en-CA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11D5972-8B60-4380-8C05-D63F002C1B3F}"/>
              </a:ext>
            </a:extLst>
          </p:cNvPr>
          <p:cNvSpPr/>
          <p:nvPr/>
        </p:nvSpPr>
        <p:spPr>
          <a:xfrm>
            <a:off x="467544" y="1284855"/>
            <a:ext cx="292124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CA" sz="2000" b="1" dirty="0"/>
              <a:t>Natural Inputs</a:t>
            </a:r>
            <a:r>
              <a:rPr lang="en-CA" sz="2000" dirty="0"/>
              <a:t>: Retention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C1A6FBE-B7A9-48DF-BFF9-D9075E0418FC}"/>
              </a:ext>
            </a:extLst>
          </p:cNvPr>
          <p:cNvSpPr txBox="1"/>
          <p:nvPr/>
        </p:nvSpPr>
        <p:spPr>
          <a:xfrm>
            <a:off x="1115616" y="2276872"/>
            <a:ext cx="626469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/>
              <a:t>Retention:</a:t>
            </a:r>
          </a:p>
          <a:p>
            <a:endParaRPr lang="en-CA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dirty="0"/>
              <a:t>Grouped Retention is identified by opening without harvest date in initial VRI assessment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dirty="0"/>
              <a:t>Retention of this type will be assigned a VDYP yield curve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CA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dirty="0"/>
              <a:t>Dispersed retention: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CA" dirty="0"/>
              <a:t>Residual (single layer)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CA" dirty="0"/>
              <a:t>Multi-layer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5579031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1"/>
          <p:cNvSpPr>
            <a:spLocks noGrp="1"/>
          </p:cNvSpPr>
          <p:nvPr>
            <p:ph idx="1"/>
          </p:nvPr>
        </p:nvSpPr>
        <p:spPr>
          <a:xfrm>
            <a:off x="323528" y="1268760"/>
            <a:ext cx="8820472" cy="1837508"/>
          </a:xfrm>
        </p:spPr>
        <p:txBody>
          <a:bodyPr>
            <a:normAutofit/>
          </a:bodyPr>
          <a:lstStyle/>
          <a:p>
            <a:pPr marL="144000" lvl="1" indent="0">
              <a:spcBef>
                <a:spcPts val="1200"/>
              </a:spcBef>
              <a:buNone/>
            </a:pPr>
            <a:r>
              <a:rPr lang="en-CA" sz="2000" dirty="0">
                <a:solidFill>
                  <a:srgbClr val="000000"/>
                </a:solidFill>
              </a:rPr>
              <a:t>Multi Layered Stands:</a:t>
            </a:r>
            <a:endParaRPr lang="en-CA" sz="2200" dirty="0"/>
          </a:p>
          <a:p>
            <a:pPr marL="720000" lvl="2" indent="-457200"/>
            <a:r>
              <a:rPr lang="en-CA" sz="1800" dirty="0"/>
              <a:t>Multi-layered stands are a challenge because stands with a well stocked understory and a minimal overstory should be modeled as even-aged while complex multi-layered stands should be modeled differently.  The challenge is finding a set of rules to split stands into the 2 populations.  </a:t>
            </a:r>
          </a:p>
          <a:p>
            <a:pPr marL="720000" lvl="2" indent="-457200"/>
            <a:endParaRPr lang="en-CA" sz="1800" dirty="0"/>
          </a:p>
          <a:p>
            <a:pPr marL="720000" lvl="2" indent="-457200"/>
            <a:endParaRPr lang="en-CA" sz="1800" dirty="0"/>
          </a:p>
          <a:p>
            <a:pPr marL="720000" lvl="2" indent="-457200"/>
            <a:endParaRPr lang="en-CA" sz="1800" dirty="0"/>
          </a:p>
          <a:p>
            <a:pPr marL="720000" lvl="2" indent="-457200"/>
            <a:endParaRPr lang="en-CA" sz="1800" dirty="0"/>
          </a:p>
          <a:p>
            <a:pPr marL="720000" lvl="2" indent="-457200"/>
            <a:endParaRPr lang="en-CA" sz="1800" dirty="0"/>
          </a:p>
          <a:p>
            <a:pPr marL="720000" lvl="2" indent="-457200"/>
            <a:endParaRPr lang="en-CA" sz="1800" dirty="0"/>
          </a:p>
          <a:p>
            <a:pPr marL="720000" lvl="2" indent="-457200"/>
            <a:endParaRPr lang="en-CA" sz="1800" dirty="0"/>
          </a:p>
          <a:p>
            <a:pPr marL="720000" lvl="2" indent="-457200"/>
            <a:endParaRPr lang="en-CA" sz="1800" dirty="0"/>
          </a:p>
          <a:p>
            <a:pPr marL="720000" lvl="2" indent="-457200"/>
            <a:endParaRPr lang="en-CA" sz="1800" dirty="0"/>
          </a:p>
          <a:p>
            <a:pPr marL="400050" lvl="1" indent="0">
              <a:buNone/>
            </a:pPr>
            <a:endParaRPr lang="en-CA" sz="2200" dirty="0"/>
          </a:p>
          <a:p>
            <a:pPr marL="457200" lvl="1" indent="0">
              <a:buNone/>
            </a:pPr>
            <a:endParaRPr lang="en-CA" dirty="0"/>
          </a:p>
        </p:txBody>
      </p:sp>
      <p:pic>
        <p:nvPicPr>
          <p:cNvPr id="4" name="Picture 5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098"/>
          <a:stretch/>
        </p:blipFill>
        <p:spPr bwMode="auto">
          <a:xfrm>
            <a:off x="0" y="3106268"/>
            <a:ext cx="4448710" cy="375173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72"/>
          <a:stretch/>
        </p:blipFill>
        <p:spPr bwMode="auto">
          <a:xfrm>
            <a:off x="4448710" y="3106268"/>
            <a:ext cx="4674030" cy="375173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1642557" y="3203684"/>
            <a:ext cx="1163588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CA" dirty="0">
                <a:solidFill>
                  <a:srgbClr val="FF0000"/>
                </a:solidFill>
              </a:rPr>
              <a:t>even-aged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299343" y="3203684"/>
            <a:ext cx="972767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CA" dirty="0">
                <a:solidFill>
                  <a:srgbClr val="FF0000"/>
                </a:solidFill>
              </a:rPr>
              <a:t>complex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2172306-EFB1-412C-BF30-0D2F8F7FED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1C0FBC-308C-4CD0-B6D6-85C364710074}" type="slidenum">
              <a:rPr lang="en-CA" smtClean="0"/>
              <a:pPr/>
              <a:t>14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64335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1"/>
          <p:cNvSpPr>
            <a:spLocks noGrp="1"/>
          </p:cNvSpPr>
          <p:nvPr>
            <p:ph idx="1"/>
          </p:nvPr>
        </p:nvSpPr>
        <p:spPr>
          <a:xfrm>
            <a:off x="323528" y="1268759"/>
            <a:ext cx="8820472" cy="4824537"/>
          </a:xfrm>
        </p:spPr>
        <p:txBody>
          <a:bodyPr>
            <a:normAutofit/>
          </a:bodyPr>
          <a:lstStyle/>
          <a:p>
            <a:pPr marL="457200" lvl="1" indent="0">
              <a:buNone/>
            </a:pPr>
            <a:r>
              <a:rPr lang="en-CA" sz="2000" dirty="0"/>
              <a:t>Adjusting Species  Composition.</a:t>
            </a:r>
            <a:endParaRPr lang="en-CA" sz="1900" dirty="0"/>
          </a:p>
          <a:p>
            <a:pPr marL="1257300" lvl="2" indent="-342900">
              <a:buFontTx/>
              <a:buChar char="-"/>
            </a:pPr>
            <a:endParaRPr lang="en-CA" sz="1900" dirty="0"/>
          </a:p>
          <a:p>
            <a:pPr marL="514350" lvl="1" indent="0">
              <a:buNone/>
            </a:pPr>
            <a:r>
              <a:rPr lang="en-CA" sz="2000" dirty="0"/>
              <a:t>Use forest cover survey data to update planted species composition.</a:t>
            </a:r>
          </a:p>
          <a:p>
            <a:pPr marL="514350" lvl="1" indent="0">
              <a:buNone/>
            </a:pPr>
            <a:endParaRPr lang="en-CA" sz="2000" dirty="0"/>
          </a:p>
          <a:p>
            <a:pPr marL="857250" lvl="1" indent="-342900"/>
            <a:r>
              <a:rPr lang="en-CA" sz="2000" dirty="0"/>
              <a:t>Account for planted species mortality.</a:t>
            </a:r>
          </a:p>
          <a:p>
            <a:pPr marL="857250" lvl="1" indent="-342900"/>
            <a:r>
              <a:rPr lang="en-CA" sz="2000" dirty="0"/>
              <a:t>When planted numbers too low, can revert to natural</a:t>
            </a:r>
          </a:p>
          <a:p>
            <a:pPr marL="514350" lvl="1" indent="0">
              <a:buNone/>
            </a:pPr>
            <a:endParaRPr lang="en-CA" sz="2000" dirty="0"/>
          </a:p>
          <a:p>
            <a:pPr marL="514350" lvl="1" indent="0">
              <a:buNone/>
            </a:pPr>
            <a:r>
              <a:rPr lang="en-CA" sz="2000" dirty="0"/>
              <a:t>Ingress</a:t>
            </a:r>
          </a:p>
          <a:p>
            <a:pPr marL="857250" lvl="1" indent="-342900"/>
            <a:r>
              <a:rPr lang="en-CA" sz="2000" dirty="0"/>
              <a:t>Keep track of ingress by species</a:t>
            </a:r>
          </a:p>
          <a:p>
            <a:pPr marL="857250" lvl="1" indent="-342900"/>
            <a:r>
              <a:rPr lang="en-CA" sz="2000" dirty="0"/>
              <a:t>Identify scale of concern: Aspen in Pine stands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8144509-1780-4DA9-B0C0-C08EFC5A0F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1C0FBC-308C-4CD0-B6D6-85C364710074}" type="slidenum">
              <a:rPr lang="en-CA" smtClean="0"/>
              <a:pPr/>
              <a:t>15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016479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1"/>
          <p:cNvSpPr>
            <a:spLocks noGrp="1"/>
          </p:cNvSpPr>
          <p:nvPr>
            <p:ph idx="1"/>
          </p:nvPr>
        </p:nvSpPr>
        <p:spPr>
          <a:xfrm>
            <a:off x="323528" y="1268760"/>
            <a:ext cx="8820472" cy="2304256"/>
          </a:xfrm>
        </p:spPr>
        <p:txBody>
          <a:bodyPr>
            <a:normAutofit/>
          </a:bodyPr>
          <a:lstStyle/>
          <a:p>
            <a:pPr marL="144000" lvl="1" indent="0">
              <a:spcBef>
                <a:spcPts val="1200"/>
              </a:spcBef>
              <a:buNone/>
            </a:pPr>
            <a:r>
              <a:rPr lang="en-CA" sz="2000" dirty="0">
                <a:solidFill>
                  <a:srgbClr val="000000"/>
                </a:solidFill>
              </a:rPr>
              <a:t>Future Managed Stands</a:t>
            </a:r>
          </a:p>
          <a:p>
            <a:pPr marL="144000" lvl="1" indent="0">
              <a:spcBef>
                <a:spcPts val="1200"/>
              </a:spcBef>
              <a:buNone/>
            </a:pPr>
            <a:endParaRPr lang="en-CA" sz="2200" dirty="0"/>
          </a:p>
          <a:p>
            <a:pPr marL="262800" lvl="2" indent="0">
              <a:buNone/>
            </a:pPr>
            <a:r>
              <a:rPr lang="en-CA" sz="1800" dirty="0"/>
              <a:t>Aggregate species composition:  </a:t>
            </a:r>
          </a:p>
          <a:p>
            <a:pPr marL="1177200" lvl="3" indent="-457200">
              <a:buFont typeface="Arial" panose="020B0604020202020204" pitchFamily="34" charset="0"/>
              <a:buChar char="•"/>
            </a:pPr>
            <a:r>
              <a:rPr lang="en-CA" sz="1800" dirty="0"/>
              <a:t>Based on “current performance”</a:t>
            </a:r>
          </a:p>
          <a:p>
            <a:pPr marL="1177200" lvl="3" indent="-457200">
              <a:buFont typeface="Arial" panose="020B0604020202020204" pitchFamily="34" charset="0"/>
              <a:buChar char="•"/>
            </a:pPr>
            <a:r>
              <a:rPr lang="en-CA" sz="1800" dirty="0"/>
              <a:t>10 year average</a:t>
            </a:r>
          </a:p>
          <a:p>
            <a:pPr marL="720000" lvl="3" indent="0">
              <a:buNone/>
            </a:pPr>
            <a:endParaRPr lang="en-CA" sz="1800" dirty="0"/>
          </a:p>
          <a:p>
            <a:pPr marL="262800" lvl="2" indent="0">
              <a:buNone/>
            </a:pPr>
            <a:endParaRPr lang="en-CA" sz="1800" dirty="0"/>
          </a:p>
          <a:p>
            <a:pPr marL="1177200" lvl="3" indent="-457200"/>
            <a:endParaRPr lang="en-CA" sz="1400" dirty="0"/>
          </a:p>
          <a:p>
            <a:pPr marL="1177200" lvl="3" indent="-457200"/>
            <a:endParaRPr lang="en-CA" sz="1400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9D600E0-D779-4127-A50C-62DBAF7EC0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1C0FBC-308C-4CD0-B6D6-85C364710074}" type="slidenum">
              <a:rPr lang="en-CA" smtClean="0"/>
              <a:pPr/>
              <a:t>16</a:t>
            </a:fld>
            <a:endParaRPr lang="en-CA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E8634A1-9666-4323-B0A8-ED1C81948A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7624" y="3284984"/>
            <a:ext cx="4752528" cy="291388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F8C31C3-667F-43F5-B680-55CDA5A47993}"/>
              </a:ext>
            </a:extLst>
          </p:cNvPr>
          <p:cNvSpPr txBox="1"/>
          <p:nvPr/>
        </p:nvSpPr>
        <p:spPr>
          <a:xfrm>
            <a:off x="1187624" y="6375791"/>
            <a:ext cx="213263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200" dirty="0"/>
              <a:t>Using 2020 as the analysis date</a:t>
            </a:r>
          </a:p>
        </p:txBody>
      </p:sp>
    </p:spTree>
    <p:extLst>
      <p:ext uri="{BB962C8B-B14F-4D97-AF65-F5344CB8AC3E}">
        <p14:creationId xmlns:p14="http://schemas.microsoft.com/office/powerpoint/2010/main" val="72555461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1"/>
          <p:cNvSpPr>
            <a:spLocks noGrp="1"/>
          </p:cNvSpPr>
          <p:nvPr>
            <p:ph idx="1"/>
          </p:nvPr>
        </p:nvSpPr>
        <p:spPr>
          <a:xfrm>
            <a:off x="323528" y="1268760"/>
            <a:ext cx="8064896" cy="5256584"/>
          </a:xfrm>
        </p:spPr>
        <p:txBody>
          <a:bodyPr>
            <a:normAutofit/>
          </a:bodyPr>
          <a:lstStyle/>
          <a:p>
            <a:pPr marL="144000" lvl="1" indent="0">
              <a:spcBef>
                <a:spcPts val="1200"/>
              </a:spcBef>
              <a:buNone/>
            </a:pPr>
            <a:r>
              <a:rPr lang="en-CA" sz="2000" dirty="0">
                <a:solidFill>
                  <a:srgbClr val="000000"/>
                </a:solidFill>
              </a:rPr>
              <a:t>Future Managed Stands  </a:t>
            </a:r>
          </a:p>
          <a:p>
            <a:pPr marL="144000" lvl="1" indent="0">
              <a:spcBef>
                <a:spcPts val="1200"/>
              </a:spcBef>
              <a:buNone/>
            </a:pPr>
            <a:endParaRPr lang="en-CA" sz="2200" dirty="0"/>
          </a:p>
          <a:p>
            <a:pPr marL="720000" lvl="2" indent="-457200"/>
            <a:r>
              <a:rPr lang="en-CA" sz="2200" dirty="0"/>
              <a:t>Stand aggregate represents current practice for each BEC Zone and Subzone :</a:t>
            </a:r>
          </a:p>
          <a:p>
            <a:pPr marL="1177200" lvl="3" indent="-457200"/>
            <a:r>
              <a:rPr lang="en-CA" sz="1800" dirty="0"/>
              <a:t>Planted Species comp, planting density, GW, planting delay</a:t>
            </a:r>
          </a:p>
          <a:p>
            <a:pPr marL="1177200" lvl="3" indent="-457200"/>
            <a:r>
              <a:rPr lang="en-CA" sz="1800" dirty="0"/>
              <a:t>Natural Species composition</a:t>
            </a:r>
          </a:p>
          <a:p>
            <a:pPr marL="1177200" lvl="3" indent="-457200"/>
            <a:r>
              <a:rPr lang="en-CA" sz="1800" dirty="0"/>
              <a:t>Weighted by planting history for the unit</a:t>
            </a:r>
          </a:p>
          <a:p>
            <a:pPr marL="1177200" lvl="3" indent="-457200">
              <a:buFont typeface="Arial" panose="020B0604020202020204" pitchFamily="34" charset="0"/>
              <a:buChar char="•"/>
            </a:pPr>
            <a:endParaRPr lang="en-CA" sz="2200" dirty="0"/>
          </a:p>
          <a:p>
            <a:pPr marL="720000" lvl="2" indent="-457200"/>
            <a:r>
              <a:rPr lang="en-CA" sz="2200" dirty="0"/>
              <a:t>Aggregate species composition assigned to each stand</a:t>
            </a:r>
          </a:p>
          <a:p>
            <a:pPr marL="1177200" lvl="3" indent="-457200">
              <a:buFont typeface="Arial" panose="020B0604020202020204" pitchFamily="34" charset="0"/>
              <a:buChar char="•"/>
            </a:pPr>
            <a:endParaRPr lang="en-CA" sz="2200" dirty="0"/>
          </a:p>
          <a:p>
            <a:pPr marL="720000" lvl="2" indent="-457200"/>
            <a:r>
              <a:rPr lang="en-CA" sz="2200" dirty="0"/>
              <a:t>Stand specific Site index comes from the provincial site productivity layer.</a:t>
            </a:r>
          </a:p>
          <a:p>
            <a:pPr marL="1177200" lvl="3" indent="-457200">
              <a:buFont typeface="Arial" panose="020B0604020202020204" pitchFamily="34" charset="0"/>
              <a:buChar char="•"/>
            </a:pPr>
            <a:endParaRPr lang="en-CA" sz="1800" dirty="0"/>
          </a:p>
          <a:p>
            <a:pPr marL="262800" lvl="2" indent="0">
              <a:buNone/>
            </a:pPr>
            <a:endParaRPr lang="en-CA" sz="1800" dirty="0"/>
          </a:p>
          <a:p>
            <a:pPr marL="1177200" lvl="3" indent="-457200"/>
            <a:endParaRPr lang="en-CA" sz="1400" dirty="0"/>
          </a:p>
          <a:p>
            <a:pPr marL="1177200" lvl="3" indent="-457200"/>
            <a:endParaRPr lang="en-CA" sz="1400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9D600E0-D779-4127-A50C-62DBAF7EC0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1C0FBC-308C-4CD0-B6D6-85C364710074}" type="slidenum">
              <a:rPr lang="en-CA" smtClean="0"/>
              <a:pPr/>
              <a:t>17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9595944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8AA2889-7DE7-49A1-8D31-14A65EBF99A7}"/>
              </a:ext>
            </a:extLst>
          </p:cNvPr>
          <p:cNvSpPr txBox="1"/>
          <p:nvPr/>
        </p:nvSpPr>
        <p:spPr>
          <a:xfrm>
            <a:off x="683568" y="1772816"/>
            <a:ext cx="8136904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/>
              <a:t>RESULTS data driven approach</a:t>
            </a:r>
            <a:r>
              <a:rPr lang="en-US" dirty="0"/>
              <a:t> (provincial)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Consistency</a:t>
            </a:r>
          </a:p>
          <a:p>
            <a:pPr marL="285750" indent="-285750">
              <a:buFontTx/>
              <a:buChar char="-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Transparency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reflecting what is seen in the field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relying on RESULTS data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More robust validation process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Specific/Unique Yield curve input for </a:t>
            </a:r>
            <a:r>
              <a:rPr lang="en-US" sz="2400" b="1" dirty="0"/>
              <a:t>each</a:t>
            </a:r>
            <a:r>
              <a:rPr lang="en-US" sz="2400" dirty="0"/>
              <a:t> stand in the THLB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Tx/>
              <a:buChar char="-"/>
            </a:pPr>
            <a:endParaRPr 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5B5BFFF-AF8D-4E39-BC5D-7CB995C5CC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1C0FBC-308C-4CD0-B6D6-85C364710074}" type="slidenum">
              <a:rPr lang="en-CA" smtClean="0"/>
              <a:pPr/>
              <a:t>18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027048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1"/>
          <p:cNvSpPr>
            <a:spLocks noGrp="1"/>
          </p:cNvSpPr>
          <p:nvPr>
            <p:ph idx="1"/>
          </p:nvPr>
        </p:nvSpPr>
        <p:spPr>
          <a:xfrm>
            <a:off x="323528" y="1268760"/>
            <a:ext cx="8820472" cy="1837508"/>
          </a:xfrm>
        </p:spPr>
        <p:txBody>
          <a:bodyPr>
            <a:normAutofit/>
          </a:bodyPr>
          <a:lstStyle/>
          <a:p>
            <a:pPr marL="144000" lvl="1" indent="0">
              <a:spcBef>
                <a:spcPts val="1200"/>
              </a:spcBef>
              <a:buNone/>
            </a:pPr>
            <a:r>
              <a:rPr lang="en-CA" sz="2000" dirty="0">
                <a:solidFill>
                  <a:srgbClr val="000000"/>
                </a:solidFill>
              </a:rPr>
              <a:t>RESULTS Monitoring and QA:</a:t>
            </a:r>
            <a:endParaRPr lang="en-CA" sz="2200" dirty="0"/>
          </a:p>
          <a:p>
            <a:pPr marL="720000" lvl="2" indent="-457200"/>
            <a:r>
              <a:rPr lang="en-CA" sz="1800" dirty="0"/>
              <a:t>Focused on the elements used in the growth &amp; yield input development. </a:t>
            </a:r>
          </a:p>
          <a:p>
            <a:pPr marL="720000" lvl="2" indent="-457200"/>
            <a:r>
              <a:rPr lang="en-CA" sz="1800" dirty="0"/>
              <a:t>Continued support is critical.   </a:t>
            </a:r>
          </a:p>
          <a:p>
            <a:pPr marL="720000" lvl="2" indent="-457200"/>
            <a:endParaRPr lang="en-CA" sz="1800" dirty="0"/>
          </a:p>
          <a:p>
            <a:pPr marL="720000" lvl="2" indent="-457200"/>
            <a:endParaRPr lang="en-CA" sz="1800" dirty="0"/>
          </a:p>
          <a:p>
            <a:pPr marL="720000" lvl="2" indent="-457200"/>
            <a:endParaRPr lang="en-CA" sz="1800" dirty="0"/>
          </a:p>
          <a:p>
            <a:pPr marL="720000" lvl="2" indent="-457200"/>
            <a:endParaRPr lang="en-CA" sz="1800" dirty="0"/>
          </a:p>
          <a:p>
            <a:pPr marL="720000" lvl="2" indent="-457200"/>
            <a:endParaRPr lang="en-CA" sz="1800" dirty="0"/>
          </a:p>
          <a:p>
            <a:pPr marL="720000" lvl="2" indent="-457200"/>
            <a:endParaRPr lang="en-CA" sz="1800" dirty="0"/>
          </a:p>
          <a:p>
            <a:pPr marL="720000" lvl="2" indent="-457200"/>
            <a:endParaRPr lang="en-CA" sz="1800" dirty="0"/>
          </a:p>
          <a:p>
            <a:pPr marL="720000" lvl="2" indent="-457200"/>
            <a:endParaRPr lang="en-CA" sz="1800" dirty="0"/>
          </a:p>
          <a:p>
            <a:pPr marL="400050" lvl="1" indent="0">
              <a:buNone/>
            </a:pPr>
            <a:endParaRPr lang="en-CA" sz="2200" dirty="0"/>
          </a:p>
          <a:p>
            <a:pPr marL="457200" lvl="1" indent="0">
              <a:buNone/>
            </a:pPr>
            <a:endParaRPr lang="en-CA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5DABC37C-C241-41C1-9733-E51262BB582F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564904"/>
            <a:ext cx="9144000" cy="425718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856026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13937</TotalTime>
  <Words>1866</Words>
  <Application>Microsoft Office PowerPoint</Application>
  <PresentationFormat>On-screen Show (4:3)</PresentationFormat>
  <Paragraphs>521</Paragraphs>
  <Slides>19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19</vt:i4>
      </vt:variant>
    </vt:vector>
  </HeadingPairs>
  <TitlesOfParts>
    <vt:vector size="26" baseType="lpstr">
      <vt:lpstr>Arial</vt:lpstr>
      <vt:lpstr>Calibri</vt:lpstr>
      <vt:lpstr>Gill Sans MT</vt:lpstr>
      <vt:lpstr>Helvetica Neue</vt:lpstr>
      <vt:lpstr>Office Theme</vt:lpstr>
      <vt:lpstr>Custom Design</vt:lpstr>
      <vt:lpstr>1_Custom Design</vt:lpstr>
      <vt:lpstr>Creating Growth &amp; Yield Model Inputs Using Silviculture Information  FAIB Process Overview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Province of British Columbia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Fletcher, Nigel FLNR:EX</dc:creator>
  <cp:lastModifiedBy>Waddell, Dave FLNR:EX</cp:lastModifiedBy>
  <cp:revision>575</cp:revision>
  <cp:lastPrinted>2019-09-18T16:34:41Z</cp:lastPrinted>
  <dcterms:created xsi:type="dcterms:W3CDTF">2016-09-29T22:27:29Z</dcterms:created>
  <dcterms:modified xsi:type="dcterms:W3CDTF">2020-09-23T21:55:43Z</dcterms:modified>
</cp:coreProperties>
</file>