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62" r:id="rId4"/>
    <p:sldId id="257" r:id="rId5"/>
    <p:sldId id="271" r:id="rId6"/>
    <p:sldId id="306" r:id="rId7"/>
    <p:sldId id="311" r:id="rId8"/>
    <p:sldId id="307" r:id="rId9"/>
    <p:sldId id="312" r:id="rId10"/>
    <p:sldId id="318" r:id="rId11"/>
    <p:sldId id="308" r:id="rId12"/>
    <p:sldId id="313" r:id="rId13"/>
    <p:sldId id="316" r:id="rId14"/>
    <p:sldId id="317" r:id="rId15"/>
    <p:sldId id="309" r:id="rId16"/>
    <p:sldId id="315" r:id="rId17"/>
    <p:sldId id="320" r:id="rId18"/>
    <p:sldId id="288" r:id="rId19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CCFFCC"/>
    <a:srgbClr val="CCFF99"/>
    <a:srgbClr val="00FF00"/>
    <a:srgbClr val="33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8" autoAdjust="0"/>
    <p:restoredTop sz="86385" autoAdjust="0"/>
  </p:normalViewPr>
  <p:slideViewPr>
    <p:cSldViewPr>
      <p:cViewPr>
        <p:scale>
          <a:sx n="100" d="100"/>
          <a:sy n="100" d="100"/>
        </p:scale>
        <p:origin x="-2094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120" y="-90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744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3717A223-48EB-48B7-AC98-731B126ACE7A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744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5E63EEEB-224B-4CD9-8814-047F3F211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331C244E-0F49-472F-B730-F341050D9C7C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31" tIns="46516" rIns="93031" bIns="465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9758"/>
            <a:ext cx="5598160" cy="4177665"/>
          </a:xfrm>
          <a:prstGeom prst="rect">
            <a:avLst/>
          </a:prstGeom>
        </p:spPr>
        <p:txBody>
          <a:bodyPr vert="horz" lIns="93031" tIns="46516" rIns="93031" bIns="465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17904"/>
            <a:ext cx="3032337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5F8B1050-9FA4-41FC-A268-C373BCEA6E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B1050-9FA4-41FC-A268-C373BCEA6E5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8384AD-0CDE-4B3B-B691-1A7714FE5573}" type="datetimeFigureOut">
              <a:rPr lang="en-US" smtClean="0"/>
              <a:pPr/>
              <a:t>2012-03-08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5F53DC-3084-4BC4-89F1-D4804CC820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1.jpg"/>
          <p:cNvPicPr/>
          <p:nvPr userDrawn="1"/>
        </p:nvPicPr>
        <p:blipFill>
          <a:blip r:embed="rId14" cstate="print"/>
          <a:srcRect l="23333" t="33392" r="270" b="-83"/>
          <a:stretch>
            <a:fillRect/>
          </a:stretch>
        </p:blipFill>
        <p:spPr>
          <a:xfrm>
            <a:off x="0" y="1295400"/>
            <a:ext cx="9144000" cy="57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Picture1.jpg"/>
          <p:cNvPicPr/>
          <p:nvPr userDrawn="1"/>
        </p:nvPicPr>
        <p:blipFill>
          <a:blip r:embed="rId14" cstate="print"/>
          <a:srcRect b="65877"/>
          <a:stretch>
            <a:fillRect/>
          </a:stretch>
        </p:blipFill>
        <p:spPr>
          <a:xfrm>
            <a:off x="0" y="0"/>
            <a:ext cx="9144000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 userDrawn="1"/>
        </p:nvSpPr>
        <p:spPr>
          <a:xfrm>
            <a:off x="2438400" y="12192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CFFCC"/>
                </a:solidFill>
              </a:rPr>
              <a:t>Survey and Update of Backlog/NSR</a:t>
            </a:r>
            <a:endParaRPr lang="en-US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296400" cy="7086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71794" y="1981200"/>
            <a:ext cx="7586406" cy="44319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smtClean="0"/>
              <a:t> </a:t>
            </a:r>
            <a:r>
              <a:rPr lang="en-US" sz="3200" dirty="0" smtClean="0">
                <a:solidFill>
                  <a:srgbClr val="CCFFCC"/>
                </a:solidFill>
              </a:rPr>
              <a:t>Survey and Update of Backlog/NSR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rgbClr val="CCFFCC"/>
                </a:solidFill>
              </a:rPr>
              <a:t>in the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rgbClr val="CCFFCC"/>
                </a:solidFill>
              </a:rPr>
              <a:t>Mackenzie &amp; Dawson Creek TSA’s</a:t>
            </a:r>
          </a:p>
          <a:p>
            <a:pPr algn="ctr">
              <a:lnSpc>
                <a:spcPct val="150000"/>
              </a:lnSpc>
            </a:pPr>
            <a:endParaRPr lang="en-US" sz="2000" dirty="0" smtClean="0">
              <a:solidFill>
                <a:srgbClr val="CCFF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rgbClr val="CCFFCC"/>
                </a:solidFill>
              </a:rPr>
              <a:t>Anna </a:t>
            </a:r>
            <a:r>
              <a:rPr lang="en-US" sz="2000" dirty="0" err="1" smtClean="0">
                <a:solidFill>
                  <a:srgbClr val="CCFFCC"/>
                </a:solidFill>
              </a:rPr>
              <a:t>Monetta</a:t>
            </a:r>
            <a:r>
              <a:rPr lang="en-US" sz="2000" dirty="0" smtClean="0">
                <a:solidFill>
                  <a:srgbClr val="CCFFCC"/>
                </a:solidFill>
              </a:rPr>
              <a:t>, RPF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rgbClr val="CCFFCC"/>
                </a:solidFill>
              </a:rPr>
              <a:t>Silviculture Specialist - </a:t>
            </a:r>
            <a:r>
              <a:rPr lang="en-US" sz="2000" dirty="0" err="1" smtClean="0">
                <a:solidFill>
                  <a:srgbClr val="CCFFCC"/>
                </a:solidFill>
              </a:rPr>
              <a:t>Omineca</a:t>
            </a:r>
            <a:r>
              <a:rPr lang="en-US" sz="2000" dirty="0" smtClean="0">
                <a:solidFill>
                  <a:srgbClr val="CCFFCC"/>
                </a:solidFill>
              </a:rPr>
              <a:t> Region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rgbClr val="CCFFCC"/>
                </a:solidFill>
              </a:rPr>
              <a:t>Ministry of Forests Lands and Natural Resource Operations 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rgbClr val="CCFFCC"/>
                </a:solidFill>
              </a:rPr>
              <a:t>March 8, 2012</a:t>
            </a:r>
            <a:endParaRPr lang="en-US" sz="2000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905000"/>
            <a:ext cx="79248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Objective:</a:t>
            </a:r>
          </a:p>
          <a:p>
            <a:endParaRPr lang="en-US" sz="3200" dirty="0" smtClean="0">
              <a:solidFill>
                <a:srgbClr val="CCFFCC"/>
              </a:solidFill>
            </a:endParaRPr>
          </a:p>
          <a:p>
            <a:pPr lvl="1"/>
            <a:r>
              <a:rPr lang="en-US" sz="2800" dirty="0" smtClean="0">
                <a:solidFill>
                  <a:srgbClr val="CCFFCC"/>
                </a:solidFill>
              </a:rPr>
              <a:t>To review backlog NSR areas created prior to October 1, 1987, and either</a:t>
            </a:r>
          </a:p>
          <a:p>
            <a:pPr lvl="1"/>
            <a:r>
              <a:rPr lang="en-US" sz="2400" dirty="0" smtClean="0">
                <a:solidFill>
                  <a:srgbClr val="CCFFCC"/>
                </a:solidFill>
              </a:rPr>
              <a:t> 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rgbClr val="CCFFCC"/>
                </a:solidFill>
              </a:rPr>
              <a:t>Reclassify polygons as SR </a:t>
            </a:r>
            <a:r>
              <a:rPr lang="en-US" sz="2400" dirty="0" smtClean="0">
                <a:solidFill>
                  <a:srgbClr val="CCFFCC"/>
                </a:solidFill>
              </a:rPr>
              <a:t>th</a:t>
            </a:r>
            <a:r>
              <a:rPr lang="en-US" sz="2400" dirty="0" smtClean="0">
                <a:solidFill>
                  <a:srgbClr val="CCFFCC"/>
                </a:solidFill>
              </a:rPr>
              <a:t>at </a:t>
            </a:r>
            <a:r>
              <a:rPr lang="en-US" sz="2400" dirty="0" smtClean="0">
                <a:solidFill>
                  <a:srgbClr val="CCFFCC"/>
                </a:solidFill>
              </a:rPr>
              <a:t>meet </a:t>
            </a:r>
            <a:r>
              <a:rPr lang="en-US" sz="2400" dirty="0" smtClean="0">
                <a:solidFill>
                  <a:srgbClr val="CCFFCC"/>
                </a:solidFill>
              </a:rPr>
              <a:t>specific conditions, or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rgbClr val="CCFFCC"/>
                </a:solidFill>
              </a:rPr>
              <a:t>Plan reforestation treatments to be completed prior to January 2015. 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118241"/>
            <a:ext cx="74676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endParaRPr lang="en-US" sz="1000" dirty="0" smtClean="0">
              <a:solidFill>
                <a:srgbClr val="CCFF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solidFill>
                  <a:srgbClr val="CCFFCC"/>
                </a:solidFill>
              </a:rPr>
              <a:t>Planning</a:t>
            </a:r>
          </a:p>
          <a:p>
            <a:pPr marL="1371600" lvl="2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rgbClr val="CCFFCC"/>
                </a:solidFill>
              </a:rPr>
              <a:t>Identify Project Openings</a:t>
            </a:r>
          </a:p>
          <a:p>
            <a:pPr marL="1371600" lvl="2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rgbClr val="CCFFCC"/>
                </a:solidFill>
              </a:rPr>
              <a:t>File Review</a:t>
            </a:r>
          </a:p>
          <a:p>
            <a:pPr marL="1371600" lvl="2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rgbClr val="CCFFCC"/>
                </a:solidFill>
              </a:rPr>
              <a:t>Flight Planning</a:t>
            </a:r>
          </a:p>
          <a:p>
            <a:pPr marL="971550" lvl="1" indent="-514350">
              <a:tabLst>
                <a:tab pos="1828800" algn="l"/>
              </a:tabLst>
            </a:pPr>
            <a:endParaRPr lang="en-US" sz="2000" dirty="0" smtClean="0">
              <a:solidFill>
                <a:srgbClr val="CCFFCC"/>
              </a:solidFill>
            </a:endParaRPr>
          </a:p>
          <a:p>
            <a:pPr marL="1428750" lvl="2" indent="-514350">
              <a:tabLst>
                <a:tab pos="1828800" algn="l"/>
              </a:tabLst>
            </a:pPr>
            <a:r>
              <a:rPr lang="en-US" sz="2400" dirty="0" smtClean="0">
                <a:solidFill>
                  <a:srgbClr val="CCFFCC"/>
                </a:solidFill>
              </a:rPr>
              <a:t>	2. Aerial Survey</a:t>
            </a:r>
          </a:p>
          <a:p>
            <a:pPr marL="2057400" lvl="2" indent="514350">
              <a:buFont typeface="Wingdings" pitchFamily="2" charset="2"/>
              <a:buChar char="ü"/>
              <a:tabLst>
                <a:tab pos="1828800" algn="l"/>
              </a:tabLst>
            </a:pPr>
            <a:r>
              <a:rPr lang="en-US" dirty="0" smtClean="0">
                <a:solidFill>
                  <a:srgbClr val="CCFFCC"/>
                </a:solidFill>
              </a:rPr>
              <a:t>Confirm and/or update stratification</a:t>
            </a:r>
          </a:p>
          <a:p>
            <a:pPr marL="2057400" lvl="2" indent="514350">
              <a:buFont typeface="Wingdings" pitchFamily="2" charset="2"/>
              <a:buChar char="ü"/>
              <a:tabLst>
                <a:tab pos="1828800" algn="l"/>
              </a:tabLst>
            </a:pPr>
            <a:r>
              <a:rPr lang="en-US" dirty="0" smtClean="0">
                <a:solidFill>
                  <a:srgbClr val="CCFFCC"/>
                </a:solidFill>
              </a:rPr>
              <a:t>Update labels</a:t>
            </a:r>
          </a:p>
          <a:p>
            <a:pPr marL="2057400" lvl="2" indent="514350">
              <a:buFont typeface="Wingdings" pitchFamily="2" charset="2"/>
              <a:buChar char="ü"/>
              <a:tabLst>
                <a:tab pos="1828800" algn="l"/>
              </a:tabLst>
            </a:pPr>
            <a:r>
              <a:rPr lang="en-US" dirty="0" smtClean="0">
                <a:solidFill>
                  <a:srgbClr val="CCFFCC"/>
                </a:solidFill>
              </a:rPr>
              <a:t>Opening/strata photographs</a:t>
            </a:r>
          </a:p>
          <a:p>
            <a:pPr marL="971550" lvl="1" indent="-514350">
              <a:tabLst>
                <a:tab pos="1828800" algn="l"/>
              </a:tabLst>
            </a:pPr>
            <a:endParaRPr lang="en-US" sz="2000" dirty="0" smtClean="0">
              <a:solidFill>
                <a:srgbClr val="CCFFCC"/>
              </a:solidFill>
            </a:endParaRPr>
          </a:p>
          <a:p>
            <a:pPr marL="2800350" lvl="5" indent="-514350">
              <a:tabLst>
                <a:tab pos="1828800" algn="l"/>
              </a:tabLst>
            </a:pPr>
            <a:r>
              <a:rPr lang="en-US" sz="2400" dirty="0" smtClean="0">
                <a:solidFill>
                  <a:srgbClr val="CCFFCC"/>
                </a:solidFill>
              </a:rPr>
              <a:t>3. Reporting</a:t>
            </a:r>
          </a:p>
          <a:p>
            <a:pPr marL="3543300" lvl="8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rgbClr val="CCFFCC"/>
                </a:solidFill>
              </a:rPr>
              <a:t>Summarize data</a:t>
            </a:r>
          </a:p>
          <a:p>
            <a:pPr marL="3543300" lvl="8" indent="-457200">
              <a:buFont typeface="Wingdings" pitchFamily="2" charset="2"/>
              <a:buChar char="ü"/>
            </a:pPr>
            <a:r>
              <a:rPr lang="en-US" dirty="0" smtClean="0">
                <a:solidFill>
                  <a:srgbClr val="CCFFCC"/>
                </a:solidFill>
              </a:rPr>
              <a:t>Update RESULTS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762000" y="1676400"/>
            <a:ext cx="7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346075" algn="ctr"/>
            <a:r>
              <a:rPr lang="en-US" sz="2800" dirty="0" smtClean="0">
                <a:solidFill>
                  <a:srgbClr val="CCFFCC"/>
                </a:solidFill>
              </a:rPr>
              <a:t>Work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81200"/>
            <a:ext cx="8382000" cy="45704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Work Standards:</a:t>
            </a:r>
          </a:p>
          <a:p>
            <a:pPr lvl="2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CFFCC"/>
                </a:solidFill>
              </a:rPr>
              <a:t>  NSR Review Procedures, June 24, 2010</a:t>
            </a:r>
          </a:p>
          <a:p>
            <a:pPr lvl="2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CFFCC"/>
                </a:solidFill>
              </a:rPr>
              <a:t>  FFT Stocking Standards Policy, August 15, 2007</a:t>
            </a:r>
          </a:p>
          <a:p>
            <a:pPr lvl="2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CFFCC"/>
                </a:solidFill>
              </a:rPr>
              <a:t>  RESULTS Information Submission Specifications</a:t>
            </a:r>
          </a:p>
          <a:p>
            <a:pPr lvl="2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CFFCC"/>
                </a:solidFill>
              </a:rPr>
              <a:t>   District or Regional guidance</a:t>
            </a:r>
          </a:p>
          <a:p>
            <a:pPr lvl="4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Local conditions</a:t>
            </a:r>
          </a:p>
          <a:p>
            <a:pPr lvl="4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Forest management objectives and considerations</a:t>
            </a:r>
          </a:p>
          <a:p>
            <a:pPr lvl="4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Treatment feasibility</a:t>
            </a:r>
          </a:p>
          <a:p>
            <a:endParaRPr lang="en-US" sz="2000" b="1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2209800"/>
            <a:ext cx="8001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  <a:p>
            <a:endParaRPr lang="en-US" sz="3200" b="1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  <a:p>
            <a:endParaRPr lang="en-US" sz="3200" b="1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  <a:p>
            <a:endParaRPr lang="en-US" sz="3200" b="1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  <a:p>
            <a:endParaRPr lang="en-US" sz="3200" b="1" dirty="0">
              <a:ln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2057400"/>
            <a:ext cx="85344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Step 1. Planning</a:t>
            </a:r>
          </a:p>
          <a:p>
            <a:endParaRPr lang="en-US" sz="2000" dirty="0" smtClean="0">
              <a:solidFill>
                <a:srgbClr val="CCFFCC"/>
              </a:solidFill>
            </a:endParaRP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CCFFCC"/>
                </a:solidFill>
              </a:rPr>
              <a:t>Identify project opening population</a:t>
            </a:r>
            <a:endParaRPr lang="en-US" sz="2000" dirty="0" smtClean="0">
              <a:solidFill>
                <a:srgbClr val="CCFFCC"/>
              </a:solidFill>
            </a:endParaRPr>
          </a:p>
          <a:p>
            <a:pPr marL="1257300" lvl="2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Obtain the latest spreadsheet for NSR on </a:t>
            </a:r>
            <a:r>
              <a:rPr lang="en-US" sz="1600" u="sng" dirty="0" smtClean="0">
                <a:solidFill>
                  <a:srgbClr val="CCFFCC"/>
                </a:solidFill>
              </a:rPr>
              <a:t>http://forestsfortomorrow.com/fft/node/628</a:t>
            </a:r>
          </a:p>
          <a:p>
            <a:pPr marL="1257300" lvl="2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Filter openings in Microsoft Excel applicable to project or management unit</a:t>
            </a:r>
          </a:p>
          <a:p>
            <a:pPr marL="1257300" lvl="2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Using GIS conduct a coarse filter netdown removing openings wholly within Parks, Private Land, area based tenures etc. </a:t>
            </a:r>
          </a:p>
          <a:p>
            <a:pPr marL="1257300" lvl="2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Create list of project openings.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6162151">
            <a:off x="3886200" y="35052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981200"/>
            <a:ext cx="77724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>
                <a:solidFill>
                  <a:srgbClr val="CCFFCC"/>
                </a:solidFill>
              </a:rPr>
              <a:t>Step 1. Continued</a:t>
            </a:r>
            <a:endParaRPr lang="en-US" sz="2400" dirty="0" smtClean="0">
              <a:solidFill>
                <a:srgbClr val="CCFFCC"/>
              </a:solidFill>
            </a:endParaRP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CCFFCC"/>
                </a:solidFill>
              </a:rPr>
              <a:t>Conduct Office File review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Obtain hard copy Opening Files.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Locate opening in </a:t>
            </a:r>
            <a:r>
              <a:rPr lang="en-US" sz="2000" dirty="0" err="1" smtClean="0">
                <a:solidFill>
                  <a:srgbClr val="CCFFCC"/>
                </a:solidFill>
              </a:rPr>
              <a:t>MapView</a:t>
            </a:r>
            <a:r>
              <a:rPr lang="en-US" sz="2000" dirty="0" smtClean="0">
                <a:solidFill>
                  <a:srgbClr val="CCFFCC"/>
                </a:solidFill>
              </a:rPr>
              <a:t>.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Review  potential conflicts (</a:t>
            </a:r>
            <a:r>
              <a:rPr lang="en-US" sz="2000" dirty="0" err="1" smtClean="0">
                <a:solidFill>
                  <a:srgbClr val="CCFFCC"/>
                </a:solidFill>
              </a:rPr>
              <a:t>landuse</a:t>
            </a:r>
            <a:r>
              <a:rPr lang="en-US" sz="2000" dirty="0" smtClean="0">
                <a:solidFill>
                  <a:srgbClr val="CCFFCC"/>
                </a:solidFill>
              </a:rPr>
              <a:t>, tenure, other resources etc.) .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Record geographic centre point of opening for flight plan.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Make a Sketch Map on Ortho photo of the opening with stratum lines and stratum inventory and silviculture labels.  </a:t>
            </a:r>
          </a:p>
          <a:p>
            <a:pPr marL="1371600" lvl="2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>
                <a:solidFill>
                  <a:srgbClr val="CCFFCC"/>
                </a:solidFill>
              </a:rPr>
              <a:t>Schedule opening for aerial survey.</a:t>
            </a:r>
          </a:p>
          <a:p>
            <a:endParaRPr lang="en-US" sz="2000" dirty="0" smtClean="0">
              <a:solidFill>
                <a:srgbClr val="CCFFCC"/>
              </a:solidFill>
            </a:endParaRPr>
          </a:p>
          <a:p>
            <a:endParaRPr lang="en-US" sz="2000" dirty="0" smtClean="0">
              <a:solidFill>
                <a:srgbClr val="CCFFCC"/>
              </a:solidFill>
            </a:endParaRPr>
          </a:p>
          <a:p>
            <a:endParaRPr lang="en-US" sz="2000" dirty="0" smtClean="0">
              <a:solidFill>
                <a:srgbClr val="CCFFCC"/>
              </a:solidFill>
            </a:endParaRPr>
          </a:p>
          <a:p>
            <a:endParaRPr lang="en-US" dirty="0" smtClean="0">
              <a:solidFill>
                <a:srgbClr val="CCFFCC"/>
              </a:solidFill>
            </a:endParaRPr>
          </a:p>
          <a:p>
            <a:endParaRPr lang="en-US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1676400"/>
            <a:ext cx="7620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>
                <a:solidFill>
                  <a:srgbClr val="CCFFCC"/>
                </a:solidFill>
              </a:rPr>
              <a:t>Step 1. Continued</a:t>
            </a:r>
          </a:p>
          <a:p>
            <a:pPr lvl="0"/>
            <a:endParaRPr lang="en-US" sz="1000" dirty="0" smtClean="0">
              <a:solidFill>
                <a:srgbClr val="CCFFCC"/>
              </a:solidFill>
            </a:endParaRPr>
          </a:p>
          <a:p>
            <a:pPr lvl="1"/>
            <a:r>
              <a:rPr lang="en-US" sz="2400" dirty="0" smtClean="0">
                <a:solidFill>
                  <a:srgbClr val="CCFFCC"/>
                </a:solidFill>
              </a:rPr>
              <a:t>(5) Make a Sketch Map with stratum lines and stratum inventory and silviculture labels.</a:t>
            </a:r>
          </a:p>
          <a:p>
            <a:pPr lvl="1"/>
            <a:endParaRPr lang="en-US" sz="2400" dirty="0" smtClean="0">
              <a:solidFill>
                <a:srgbClr val="CCFFCC"/>
              </a:solidFill>
            </a:endParaRPr>
          </a:p>
          <a:p>
            <a:pPr lvl="1"/>
            <a:endParaRPr lang="en-US" sz="2400" dirty="0" smtClean="0">
              <a:solidFill>
                <a:srgbClr val="CCFFCC"/>
              </a:solidFill>
            </a:endParaRPr>
          </a:p>
          <a:p>
            <a:pPr lvl="1"/>
            <a:r>
              <a:rPr lang="en-US" sz="2400" dirty="0" smtClean="0">
                <a:solidFill>
                  <a:srgbClr val="CCFFCC"/>
                </a:solidFill>
              </a:rPr>
              <a:t>  </a:t>
            </a:r>
          </a:p>
          <a:p>
            <a:pPr lvl="1"/>
            <a:endParaRPr lang="en-US" sz="2400" dirty="0" smtClean="0">
              <a:solidFill>
                <a:srgbClr val="CCFFCC"/>
              </a:solidFill>
            </a:endParaRPr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124200"/>
            <a:ext cx="42672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752600"/>
            <a:ext cx="80772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Step 2. Aerial Survey</a:t>
            </a:r>
          </a:p>
          <a:p>
            <a:endParaRPr lang="en-US" sz="1000" dirty="0" smtClean="0">
              <a:solidFill>
                <a:srgbClr val="CCFFCC"/>
              </a:solidFill>
            </a:endParaRPr>
          </a:p>
          <a:p>
            <a:pPr lvl="0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CCFFCC"/>
                </a:solidFill>
              </a:rPr>
              <a:t>Conduct aerial survey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FFCC"/>
                </a:solidFill>
              </a:rPr>
              <a:t>  Create flight plan using opening coordinate centre points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FFCC"/>
                </a:solidFill>
              </a:rPr>
              <a:t>  Conduct aerial survey using GPS control for navigation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FFCC"/>
                </a:solidFill>
              </a:rPr>
              <a:t>  Use the Sketch Map to guide update of polygon shapes and </a:t>
            </a:r>
            <a:r>
              <a:rPr lang="en-US" sz="2000" dirty="0" smtClean="0">
                <a:solidFill>
                  <a:srgbClr val="CCFFCC"/>
                </a:solidFill>
              </a:rPr>
              <a:t>labels</a:t>
            </a:r>
            <a:r>
              <a:rPr lang="en-US" sz="2000" dirty="0" smtClean="0">
                <a:solidFill>
                  <a:srgbClr val="CCFFCC"/>
                </a:solidFill>
              </a:rPr>
              <a:t>; specifically: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CCFFCC"/>
                </a:solidFill>
              </a:rPr>
              <a:t> species composition, 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CCFFCC"/>
                </a:solidFill>
              </a:rPr>
              <a:t> species %, 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CCFFCC"/>
                </a:solidFill>
              </a:rPr>
              <a:t> heights, and </a:t>
            </a:r>
          </a:p>
          <a:p>
            <a:pPr lvl="2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CCFFCC"/>
                </a:solidFill>
              </a:rPr>
              <a:t> crown closure.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FFCC"/>
                </a:solidFill>
              </a:rPr>
              <a:t> Photograph each stratum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FFCC"/>
                </a:solidFill>
              </a:rPr>
              <a:t> If opening cannot be adequately assessed or their current status cannot be </a:t>
            </a:r>
            <a:r>
              <a:rPr lang="en-US" sz="2000" u="sng" dirty="0" smtClean="0">
                <a:solidFill>
                  <a:srgbClr val="CCFFCC"/>
                </a:solidFill>
              </a:rPr>
              <a:t>easily</a:t>
            </a:r>
            <a:r>
              <a:rPr lang="en-US" sz="2000" dirty="0" smtClean="0">
                <a:solidFill>
                  <a:srgbClr val="CCFFCC"/>
                </a:solidFill>
              </a:rPr>
              <a:t> determined from air, go to step 5</a:t>
            </a:r>
            <a:r>
              <a:rPr lang="en-US" sz="2000" dirty="0" smtClean="0"/>
              <a:t>.</a:t>
            </a:r>
            <a:endParaRPr lang="en-US" sz="2000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93P.063-011_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1981200"/>
            <a:ext cx="2844800" cy="21336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95600"/>
            <a:ext cx="3803442" cy="308297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1676400"/>
            <a:ext cx="8001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Step 2. Aerial Survey continued</a:t>
            </a:r>
          </a:p>
          <a:p>
            <a:endParaRPr lang="en-US" sz="3200" dirty="0" smtClean="0">
              <a:solidFill>
                <a:srgbClr val="CCFFCC"/>
              </a:solidFill>
            </a:endParaRPr>
          </a:p>
          <a:p>
            <a:endParaRPr lang="en-US" sz="3200" dirty="0" smtClean="0">
              <a:solidFill>
                <a:srgbClr val="CCFFCC"/>
              </a:solidFill>
            </a:endParaRPr>
          </a:p>
          <a:p>
            <a:endParaRPr lang="en-US" sz="1000" dirty="0" smtClean="0">
              <a:solidFill>
                <a:srgbClr val="CCFFCC"/>
              </a:solidFill>
            </a:endParaRPr>
          </a:p>
          <a:p>
            <a:endParaRPr lang="en-US" sz="1000" dirty="0" smtClean="0">
              <a:solidFill>
                <a:srgbClr val="CCFFCC"/>
              </a:solidFill>
            </a:endParaRPr>
          </a:p>
          <a:p>
            <a:endParaRPr lang="en-US" sz="1000" dirty="0" smtClean="0">
              <a:solidFill>
                <a:srgbClr val="CCFFCC"/>
              </a:solidFill>
            </a:endParaRPr>
          </a:p>
          <a:p>
            <a:endParaRPr lang="en-US" sz="1000" dirty="0" smtClean="0">
              <a:solidFill>
                <a:srgbClr val="CCFFCC"/>
              </a:solidFill>
            </a:endParaRPr>
          </a:p>
          <a:p>
            <a:endParaRPr lang="en-US" sz="1000" dirty="0" smtClean="0">
              <a:solidFill>
                <a:srgbClr val="CCFFCC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3200400" y="3200400"/>
            <a:ext cx="3352800" cy="5334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93P.063-011_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4267200"/>
            <a:ext cx="2895600" cy="21717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057400" y="4800600"/>
            <a:ext cx="4876800" cy="5334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362200"/>
            <a:ext cx="3810000" cy="418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95400" y="2895600"/>
            <a:ext cx="25428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CFFCC"/>
                </a:solidFill>
              </a:rPr>
              <a:t>Aerial Survey Form</a:t>
            </a:r>
          </a:p>
          <a:p>
            <a:endParaRPr lang="en-US" sz="2000" dirty="0" smtClean="0">
              <a:solidFill>
                <a:srgbClr val="CCFFCC"/>
              </a:solidFill>
            </a:endParaRPr>
          </a:p>
          <a:p>
            <a:r>
              <a:rPr lang="en-US" sz="2000" dirty="0" smtClean="0">
                <a:solidFill>
                  <a:srgbClr val="CCFFCC"/>
                </a:solidFill>
              </a:rPr>
              <a:t>      Strata A and B</a:t>
            </a:r>
            <a:endParaRPr lang="en-US" sz="2000" dirty="0">
              <a:solidFill>
                <a:srgbClr val="CCFF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752600"/>
            <a:ext cx="5181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CFFCC"/>
                </a:solidFill>
              </a:rPr>
              <a:t>Step 2. Aerial Survey continued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752600"/>
            <a:ext cx="86868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Step 3. Reporting</a:t>
            </a:r>
          </a:p>
          <a:p>
            <a:endParaRPr lang="en-US" sz="2000" dirty="0" smtClean="0">
              <a:solidFill>
                <a:srgbClr val="CCFFCC"/>
              </a:solidFill>
            </a:endParaRPr>
          </a:p>
          <a:p>
            <a:pPr lvl="0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CFFCC"/>
                </a:solidFill>
              </a:rPr>
              <a:t>Update Spatial Data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Using project Ortho in </a:t>
            </a:r>
            <a:r>
              <a:rPr lang="en-US" sz="2000" dirty="0" err="1" smtClean="0">
                <a:solidFill>
                  <a:srgbClr val="CCFFCC"/>
                </a:solidFill>
              </a:rPr>
              <a:t>MapView</a:t>
            </a:r>
            <a:r>
              <a:rPr lang="en-US" sz="2000" dirty="0" smtClean="0">
                <a:solidFill>
                  <a:srgbClr val="CCFFCC"/>
                </a:solidFill>
              </a:rPr>
              <a:t> digitize new spatial for</a:t>
            </a:r>
          </a:p>
          <a:p>
            <a:pPr lvl="2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CCFFCC"/>
                </a:solidFill>
              </a:rPr>
              <a:t> Opening boundary if existing spatial information is inaccurate.</a:t>
            </a:r>
          </a:p>
          <a:p>
            <a:pPr lvl="2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CCFFCC"/>
                </a:solidFill>
              </a:rPr>
              <a:t> Forest cover strata including road NP and natural NP (wetlands etc).</a:t>
            </a:r>
          </a:p>
          <a:p>
            <a:pPr lvl="1">
              <a:buFontTx/>
              <a:buChar char="-"/>
            </a:pPr>
            <a:endParaRPr lang="en-US" sz="2000" dirty="0" smtClean="0">
              <a:solidFill>
                <a:srgbClr val="CCFFCC"/>
              </a:solidFill>
            </a:endParaRPr>
          </a:p>
          <a:p>
            <a:endParaRPr lang="en-US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905000"/>
            <a:ext cx="8686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Step 3. Reporting Continued </a:t>
            </a:r>
            <a:endParaRPr lang="en-US" sz="2000" dirty="0" smtClean="0">
              <a:solidFill>
                <a:srgbClr val="CCFFCC"/>
              </a:solidFill>
            </a:endParaRPr>
          </a:p>
          <a:p>
            <a:pPr lvl="0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CFFCC"/>
                </a:solidFill>
              </a:rPr>
              <a:t> </a:t>
            </a:r>
            <a:r>
              <a:rPr lang="en-US" sz="2400" dirty="0" smtClean="0">
                <a:solidFill>
                  <a:srgbClr val="CCFFCC"/>
                </a:solidFill>
              </a:rPr>
              <a:t>Summarize tabular data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CCFFCC"/>
                </a:solidFill>
              </a:rPr>
              <a:t> Create summary spreadsheet containing</a:t>
            </a:r>
          </a:p>
          <a:p>
            <a:pPr lvl="2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opening</a:t>
            </a:r>
          </a:p>
          <a:p>
            <a:pPr lvl="2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standards units</a:t>
            </a:r>
          </a:p>
          <a:p>
            <a:pPr lvl="2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forest cover labels records from aerial survey</a:t>
            </a:r>
          </a:p>
          <a:p>
            <a:pPr lvl="4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FFCC"/>
                </a:solidFill>
              </a:rPr>
              <a:t> update ages based on previous survey</a:t>
            </a:r>
          </a:p>
          <a:p>
            <a:pPr lvl="4">
              <a:spcBef>
                <a:spcPts val="1200"/>
              </a:spcBef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FFCC"/>
                </a:solidFill>
              </a:rPr>
              <a:t> update site index based on </a:t>
            </a:r>
            <a:r>
              <a:rPr lang="en-US" sz="2000" dirty="0" err="1" smtClean="0">
                <a:solidFill>
                  <a:srgbClr val="CCFFCC"/>
                </a:solidFill>
              </a:rPr>
              <a:t>SIBEC</a:t>
            </a:r>
            <a:r>
              <a:rPr lang="en-US" sz="2000" dirty="0" smtClean="0">
                <a:solidFill>
                  <a:srgbClr val="CCFFCC"/>
                </a:solidFill>
              </a:rPr>
              <a:t> (2011)</a:t>
            </a:r>
          </a:p>
          <a:p>
            <a:pPr lvl="4">
              <a:spcBef>
                <a:spcPts val="1200"/>
              </a:spcBef>
              <a:buFont typeface="Wingdings" pitchFamily="2" charset="2"/>
              <a:buChar char="v"/>
            </a:pPr>
            <a:endParaRPr lang="en-US" sz="2000" dirty="0" smtClean="0">
              <a:solidFill>
                <a:srgbClr val="CCFFCC"/>
              </a:solidFill>
            </a:endParaRPr>
          </a:p>
          <a:p>
            <a:pPr lvl="1">
              <a:spcBef>
                <a:spcPts val="1200"/>
              </a:spcBef>
            </a:pPr>
            <a:endParaRPr lang="en-US" sz="2000" dirty="0" smtClean="0">
              <a:solidFill>
                <a:srgbClr val="CCFFCC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133600"/>
            <a:ext cx="85344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CCFFCC"/>
                </a:solidFill>
              </a:rPr>
              <a:t>Update RESULTS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Update RESULTS standards unit </a:t>
            </a:r>
            <a:r>
              <a:rPr lang="en-US" sz="2000" dirty="0" err="1" smtClean="0">
                <a:solidFill>
                  <a:srgbClr val="CCFFCC"/>
                </a:solidFill>
              </a:rPr>
              <a:t>ID’s</a:t>
            </a:r>
            <a:r>
              <a:rPr lang="en-US" sz="2000" dirty="0" smtClean="0">
                <a:solidFill>
                  <a:srgbClr val="CCFFCC"/>
                </a:solidFill>
              </a:rPr>
              <a:t> for each opening to ensure a 1-to-1 match between the SU’s and forest cover updates.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Link tabular forest cover data and spatial polygons and create XML files.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Upload XML files through </a:t>
            </a:r>
            <a:r>
              <a:rPr lang="en-US" sz="2000" dirty="0" err="1" smtClean="0">
                <a:solidFill>
                  <a:srgbClr val="CCFFCC"/>
                </a:solidFill>
              </a:rPr>
              <a:t>ESF</a:t>
            </a:r>
            <a:r>
              <a:rPr lang="en-US" sz="2000" dirty="0" smtClean="0">
                <a:solidFill>
                  <a:srgbClr val="CCFFCC"/>
                </a:solidFill>
              </a:rPr>
              <a:t>.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Attach .</a:t>
            </a:r>
            <a:r>
              <a:rPr lang="en-US" sz="2000" dirty="0" err="1" smtClean="0">
                <a:solidFill>
                  <a:srgbClr val="CCFFCC"/>
                </a:solidFill>
              </a:rPr>
              <a:t>pdf</a:t>
            </a:r>
            <a:r>
              <a:rPr lang="en-US" sz="2000" dirty="0" smtClean="0">
                <a:solidFill>
                  <a:srgbClr val="CCFFCC"/>
                </a:solidFill>
              </a:rPr>
              <a:t> reports (survey summary or free growing milestone declaration report with color photographs (photos are optional but recommended) of each opening standards unit / stratum. 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Enter milestone declaration if applicable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Enter completed survey activity into RESULTS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RESULTS quality assurance 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6764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Step 3. Reporting Continued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752599"/>
            <a:ext cx="3505200" cy="4005942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 cstate="print"/>
          <a:srcRect r="50749" b="28962"/>
          <a:stretch>
            <a:fillRect/>
          </a:stretch>
        </p:blipFill>
        <p:spPr bwMode="auto">
          <a:xfrm>
            <a:off x="152400" y="2209800"/>
            <a:ext cx="4038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4" cstate="print"/>
          <a:srcRect t="71383" r="57873" b="6104"/>
          <a:stretch>
            <a:fillRect/>
          </a:stretch>
        </p:blipFill>
        <p:spPr bwMode="auto">
          <a:xfrm>
            <a:off x="4495800" y="5105400"/>
            <a:ext cx="441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V="1">
            <a:off x="2286000" y="4648200"/>
            <a:ext cx="2438400" cy="1524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981200"/>
            <a:ext cx="7315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 smtClean="0">
                <a:solidFill>
                  <a:srgbClr val="CCFFCC"/>
                </a:solidFill>
              </a:rPr>
              <a:t>Step 5. Ground Surveys</a:t>
            </a:r>
          </a:p>
          <a:p>
            <a:pPr lvl="0"/>
            <a:endParaRPr lang="en-US" dirty="0" smtClean="0">
              <a:solidFill>
                <a:srgbClr val="CCFFCC"/>
              </a:solidFill>
            </a:endParaRPr>
          </a:p>
          <a:p>
            <a:pPr lvl="0"/>
            <a:r>
              <a:rPr lang="en-US" sz="2000" dirty="0" smtClean="0">
                <a:solidFill>
                  <a:srgbClr val="CCFFCC"/>
                </a:solidFill>
              </a:rPr>
              <a:t>For openings that cannot be adequately assessed from air schedule and/or ground survey:</a:t>
            </a:r>
          </a:p>
          <a:p>
            <a:pPr lvl="0"/>
            <a:endParaRPr lang="en-US" sz="2000" dirty="0" smtClean="0">
              <a:solidFill>
                <a:srgbClr val="CCFFCC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Normally &lt; 10% of total project area.</a:t>
            </a:r>
          </a:p>
          <a:p>
            <a:pPr lvl="1">
              <a:buFont typeface="Wingdings" pitchFamily="2" charset="2"/>
              <a:buChar char="ü"/>
            </a:pPr>
            <a:endParaRPr lang="en-US" sz="2000" dirty="0" smtClean="0">
              <a:solidFill>
                <a:srgbClr val="CCFFCC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Conduct ground survey and RESULTS updates as per normal  FFT procedures.</a:t>
            </a:r>
          </a:p>
          <a:p>
            <a:endParaRPr lang="en-US" dirty="0">
              <a:solidFill>
                <a:srgbClr val="CC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057401"/>
            <a:ext cx="8915400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CFFCC"/>
                </a:solidFill>
              </a:rPr>
              <a:t>Project Costs</a:t>
            </a:r>
          </a:p>
          <a:p>
            <a:endParaRPr lang="en-US" dirty="0" smtClean="0">
              <a:solidFill>
                <a:srgbClr val="CCFFCC"/>
              </a:solidFill>
            </a:endParaRPr>
          </a:p>
          <a:p>
            <a:endParaRPr lang="en-US" dirty="0" smtClean="0">
              <a:solidFill>
                <a:srgbClr val="CCFFCC"/>
              </a:solidFill>
            </a:endParaRPr>
          </a:p>
          <a:p>
            <a:pPr lvl="1"/>
            <a:r>
              <a:rPr lang="en-US" dirty="0" smtClean="0">
                <a:solidFill>
                  <a:srgbClr val="CCFFCC"/>
                </a:solidFill>
              </a:rPr>
              <a:t>File Review		≈ $1.30 / ha</a:t>
            </a:r>
          </a:p>
          <a:p>
            <a:pPr lvl="1"/>
            <a:endParaRPr lang="en-US" dirty="0" smtClean="0">
              <a:solidFill>
                <a:srgbClr val="CCFFCC"/>
              </a:solidFill>
            </a:endParaRPr>
          </a:p>
          <a:p>
            <a:pPr lvl="1"/>
            <a:endParaRPr lang="en-US" dirty="0" smtClean="0">
              <a:solidFill>
                <a:srgbClr val="CCFFCC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rgbClr val="CCFFCC"/>
                </a:solidFill>
              </a:rPr>
              <a:t>Aerial Survey	 	≈ $3.40 / ha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rgbClr val="CCFFCC"/>
                </a:solidFill>
              </a:rPr>
              <a:t>Reporting and Results	</a:t>
            </a:r>
            <a:r>
              <a:rPr lang="en-US" u="sng" dirty="0" smtClean="0">
                <a:solidFill>
                  <a:srgbClr val="CCFFCC"/>
                </a:solidFill>
              </a:rPr>
              <a:t>≈ $3.40 / ha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rgbClr val="CCFFCC"/>
                </a:solidFill>
              </a:rPr>
              <a:t>			≈ $6.80 / ha</a:t>
            </a:r>
          </a:p>
          <a:p>
            <a:pPr lvl="1"/>
            <a:endParaRPr lang="en-US" dirty="0" smtClean="0">
              <a:solidFill>
                <a:srgbClr val="CCFFCC"/>
              </a:solidFill>
            </a:endParaRPr>
          </a:p>
          <a:p>
            <a:pPr lvl="1"/>
            <a:r>
              <a:rPr lang="en-US" dirty="0" smtClean="0">
                <a:solidFill>
                  <a:srgbClr val="CCFFCC"/>
                </a:solidFill>
              </a:rPr>
              <a:t>Ground Survey	 ≈ $25 - 50 / ha depending on economy of scale and access.</a:t>
            </a:r>
          </a:p>
          <a:p>
            <a:endParaRPr lang="en-US" dirty="0" smtClean="0">
              <a:solidFill>
                <a:srgbClr val="CCFFCC"/>
              </a:solidFill>
            </a:endParaRPr>
          </a:p>
          <a:p>
            <a:endParaRPr lang="en-US" dirty="0" smtClean="0">
              <a:solidFill>
                <a:srgbClr val="CCFFCC"/>
              </a:solidFill>
            </a:endParaRPr>
          </a:p>
          <a:p>
            <a:endParaRPr lang="en-US" dirty="0" smtClean="0">
              <a:solidFill>
                <a:srgbClr val="CCFFCC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676400"/>
            <a:ext cx="63584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000" dirty="0" smtClean="0">
              <a:solidFill>
                <a:srgbClr val="CCFFCC"/>
              </a:solidFill>
            </a:endParaRPr>
          </a:p>
          <a:p>
            <a:pPr algn="ctr"/>
            <a:r>
              <a:rPr lang="en-US" sz="2000" dirty="0" smtClean="0">
                <a:solidFill>
                  <a:srgbClr val="CCFFCC"/>
                </a:solidFill>
              </a:rPr>
              <a:t>Older backlog openings resulting from wildfire disturbance.</a:t>
            </a:r>
          </a:p>
          <a:p>
            <a:pPr lvl="1" algn="ctr">
              <a:buFont typeface="Wingdings" pitchFamily="2" charset="2"/>
              <a:buChar char="ü"/>
            </a:pPr>
            <a:endParaRPr lang="en-US" sz="2000" dirty="0" smtClean="0">
              <a:solidFill>
                <a:srgbClr val="CCFFCC"/>
              </a:solidFill>
            </a:endParaRPr>
          </a:p>
          <a:p>
            <a:pPr lvl="1" algn="ctr"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CCFFCC"/>
                </a:solidFill>
              </a:rPr>
              <a:t>Accept VRI data and update RESULTS forest cover.</a:t>
            </a:r>
            <a:endParaRPr lang="en-US" sz="2000" dirty="0">
              <a:solidFill>
                <a:srgbClr val="CCFFCC"/>
              </a:solidFill>
            </a:endParaRPr>
          </a:p>
        </p:txBody>
      </p:sp>
      <p:pic>
        <p:nvPicPr>
          <p:cNvPr id="4" name="Picture 3" descr="vri_update_mk_94F014_002.jpg"/>
          <p:cNvPicPr/>
          <p:nvPr/>
        </p:nvPicPr>
        <p:blipFill>
          <a:blip r:embed="rId2" cstate="print"/>
          <a:srcRect l="2026" t="5541" r="2535" b="6081"/>
          <a:stretch>
            <a:fillRect/>
          </a:stretch>
        </p:blipFill>
        <p:spPr>
          <a:xfrm>
            <a:off x="1828800" y="3124200"/>
            <a:ext cx="5457523" cy="3420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Feedback and Comments from District Staff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Feedback and Comments from District Staff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Feedback and Comments from District Staff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905000"/>
            <a:ext cx="8382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dirty="0" smtClean="0">
              <a:solidFill>
                <a:srgbClr val="CCFFCC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CCFFCC"/>
                </a:solidFill>
              </a:rPr>
              <a:t>Acknowledgements</a:t>
            </a:r>
          </a:p>
          <a:p>
            <a:pPr algn="ctr"/>
            <a:endParaRPr lang="en-US" sz="3600" b="1" dirty="0" smtClean="0">
              <a:solidFill>
                <a:srgbClr val="CCFFCC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CCFFCC"/>
                </a:solidFill>
              </a:rPr>
              <a:t>FFT Recipients</a:t>
            </a:r>
          </a:p>
          <a:p>
            <a:pPr algn="ctr"/>
            <a:endParaRPr lang="en-US" sz="2800" b="1" dirty="0" smtClean="0">
              <a:solidFill>
                <a:srgbClr val="CCFFCC"/>
              </a:solidFill>
            </a:endParaRPr>
          </a:p>
          <a:p>
            <a:pPr lvl="1"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CCFFCC"/>
                </a:solidFill>
              </a:rPr>
              <a:t>Industrial Forestry Service Ltd.</a:t>
            </a:r>
          </a:p>
          <a:p>
            <a:pPr lvl="1"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CCFFCC"/>
                </a:solidFill>
              </a:rPr>
              <a:t>Kim Forest Management Ltd.</a:t>
            </a:r>
          </a:p>
          <a:p>
            <a:pPr lvl="1"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CCFFCC"/>
                </a:solidFill>
              </a:rPr>
              <a:t>Erafor Forestry Ltd.</a:t>
            </a:r>
          </a:p>
          <a:p>
            <a:endParaRPr lang="en-US" sz="2800" dirty="0" smtClean="0">
              <a:solidFill>
                <a:srgbClr val="CCFFCC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2890</TotalTime>
  <Words>610</Words>
  <Application>Microsoft Office PowerPoint</Application>
  <PresentationFormat>On-screen Show (4:3)</PresentationFormat>
  <Paragraphs>150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2_Custom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Industrial Forestry Service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Alvina Derksen</dc:creator>
  <cp:lastModifiedBy>wp</cp:lastModifiedBy>
  <cp:revision>364</cp:revision>
  <dcterms:created xsi:type="dcterms:W3CDTF">2010-02-16T21:55:19Z</dcterms:created>
  <dcterms:modified xsi:type="dcterms:W3CDTF">2012-03-08T20:04:44Z</dcterms:modified>
</cp:coreProperties>
</file>