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xlsx" ContentType="application/vnd.openxmlformats-officedocument.spreadsheetml.sheet"/>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4" r:id="rId1"/>
  </p:sldMasterIdLst>
  <p:notesMasterIdLst>
    <p:notesMasterId r:id="rId30"/>
  </p:notesMasterIdLst>
  <p:handoutMasterIdLst>
    <p:handoutMasterId r:id="rId31"/>
  </p:handoutMasterIdLst>
  <p:sldIdLst>
    <p:sldId id="343" r:id="rId2"/>
    <p:sldId id="276" r:id="rId3"/>
    <p:sldId id="388" r:id="rId4"/>
    <p:sldId id="389" r:id="rId5"/>
    <p:sldId id="391" r:id="rId6"/>
    <p:sldId id="405" r:id="rId7"/>
    <p:sldId id="403" r:id="rId8"/>
    <p:sldId id="378" r:id="rId9"/>
    <p:sldId id="387" r:id="rId10"/>
    <p:sldId id="398" r:id="rId11"/>
    <p:sldId id="346" r:id="rId12"/>
    <p:sldId id="377" r:id="rId13"/>
    <p:sldId id="404" r:id="rId14"/>
    <p:sldId id="407" r:id="rId15"/>
    <p:sldId id="406" r:id="rId16"/>
    <p:sldId id="394" r:id="rId17"/>
    <p:sldId id="339" r:id="rId18"/>
    <p:sldId id="371" r:id="rId19"/>
    <p:sldId id="399" r:id="rId20"/>
    <p:sldId id="340" r:id="rId21"/>
    <p:sldId id="364" r:id="rId22"/>
    <p:sldId id="331" r:id="rId23"/>
    <p:sldId id="401" r:id="rId24"/>
    <p:sldId id="386" r:id="rId25"/>
    <p:sldId id="402" r:id="rId26"/>
    <p:sldId id="395" r:id="rId27"/>
    <p:sldId id="396" r:id="rId28"/>
    <p:sldId id="400" r:id="rId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366CC"/>
    <a:srgbClr val="FF0000"/>
    <a:srgbClr val="000066"/>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2254" autoAdjust="0"/>
  </p:normalViewPr>
  <p:slideViewPr>
    <p:cSldViewPr>
      <p:cViewPr varScale="1">
        <p:scale>
          <a:sx n="132" d="100"/>
          <a:sy n="132" d="100"/>
        </p:scale>
        <p:origin x="-104" y="-83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278"/>
    </p:cViewPr>
  </p:sorterViewPr>
  <p:notesViewPr>
    <p:cSldViewPr>
      <p:cViewPr varScale="1">
        <p:scale>
          <a:sx n="55" d="100"/>
          <a:sy n="55" d="100"/>
        </p:scale>
        <p:origin x="-1806"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840719511893"/>
          <c:y val="0.0173816966465008"/>
          <c:w val="0.785135456198834"/>
          <c:h val="0.803617571059432"/>
        </c:manualLayout>
      </c:layout>
      <c:barChart>
        <c:barDir val="col"/>
        <c:grouping val="clustered"/>
        <c:varyColors val="0"/>
        <c:ser>
          <c:idx val="0"/>
          <c:order val="0"/>
          <c:tx>
            <c:strRef>
              <c:f>Sheet1!$B$1</c:f>
              <c:strCache>
                <c:ptCount val="1"/>
                <c:pt idx="0">
                  <c:v>Reported Area Burned</c:v>
                </c:pt>
              </c:strCache>
            </c:strRef>
          </c:tx>
          <c:spPr>
            <a:solidFill>
              <a:schemeClr val="bg1"/>
            </a:solidFill>
            <a:ln w="12692">
              <a:solidFill>
                <a:schemeClr val="bg2">
                  <a:lumMod val="10000"/>
                </a:schemeClr>
              </a:solidFill>
              <a:prstDash val="solid"/>
            </a:ln>
          </c:spPr>
          <c:invertIfNegative val="0"/>
          <c:dPt>
            <c:idx val="0"/>
            <c:invertIfNegative val="0"/>
            <c:bubble3D val="0"/>
            <c:spPr>
              <a:solidFill>
                <a:srgbClr val="C00000"/>
              </a:solidFill>
              <a:ln w="12692">
                <a:noFill/>
                <a:prstDash val="solid"/>
              </a:ln>
            </c:spPr>
          </c:dPt>
          <c:dPt>
            <c:idx val="18"/>
            <c:invertIfNegative val="0"/>
            <c:bubble3D val="0"/>
            <c:spPr>
              <a:solidFill>
                <a:srgbClr val="C00000"/>
              </a:solidFill>
              <a:ln w="12692">
                <a:solidFill>
                  <a:schemeClr val="bg2">
                    <a:lumMod val="10000"/>
                  </a:schemeClr>
                </a:solidFill>
                <a:prstDash val="solid"/>
              </a:ln>
            </c:spPr>
          </c:dPt>
          <c:dPt>
            <c:idx val="19"/>
            <c:invertIfNegative val="0"/>
            <c:bubble3D val="0"/>
            <c:spPr>
              <a:solidFill>
                <a:srgbClr val="C00000"/>
              </a:solidFill>
              <a:ln w="12692">
                <a:solidFill>
                  <a:schemeClr val="bg2">
                    <a:lumMod val="10000"/>
                  </a:schemeClr>
                </a:solidFill>
                <a:prstDash val="solid"/>
              </a:ln>
            </c:spPr>
          </c:dPt>
          <c:dPt>
            <c:idx val="21"/>
            <c:invertIfNegative val="0"/>
            <c:bubble3D val="0"/>
            <c:spPr>
              <a:solidFill>
                <a:srgbClr val="C00000"/>
              </a:solidFill>
              <a:ln w="12692">
                <a:solidFill>
                  <a:schemeClr val="bg2">
                    <a:lumMod val="10000"/>
                  </a:schemeClr>
                </a:solidFill>
                <a:prstDash val="solid"/>
              </a:ln>
            </c:spPr>
          </c:dPt>
          <c:dPt>
            <c:idx val="24"/>
            <c:invertIfNegative val="0"/>
            <c:bubble3D val="0"/>
            <c:spPr>
              <a:solidFill>
                <a:srgbClr val="C00000"/>
              </a:solidFill>
              <a:ln w="12692">
                <a:solidFill>
                  <a:schemeClr val="bg2">
                    <a:lumMod val="10000"/>
                  </a:schemeClr>
                </a:solidFill>
                <a:prstDash val="solid"/>
              </a:ln>
            </c:spPr>
          </c:dPt>
          <c:dPt>
            <c:idx val="25"/>
            <c:invertIfNegative val="0"/>
            <c:bubble3D val="0"/>
            <c:spPr>
              <a:solidFill>
                <a:srgbClr val="C00000"/>
              </a:solidFill>
              <a:ln w="12692">
                <a:solidFill>
                  <a:schemeClr val="bg2">
                    <a:lumMod val="10000"/>
                  </a:schemeClr>
                </a:solidFill>
                <a:prstDash val="solid"/>
              </a:ln>
            </c:spPr>
          </c:dPt>
          <c:cat>
            <c:numRef>
              <c:f>Sheet1!$A$2:$A$116</c:f>
              <c:numCache>
                <c:formatCode>General</c:formatCode>
                <c:ptCount val="26"/>
                <c:pt idx="0">
                  <c:v>1985.0</c:v>
                </c:pt>
                <c:pt idx="1">
                  <c:v>1986.0</c:v>
                </c:pt>
                <c:pt idx="2">
                  <c:v>1987.0</c:v>
                </c:pt>
                <c:pt idx="3">
                  <c:v>1988.0</c:v>
                </c:pt>
                <c:pt idx="4">
                  <c:v>1989.0</c:v>
                </c:pt>
                <c:pt idx="5">
                  <c:v>1990.0</c:v>
                </c:pt>
                <c:pt idx="6">
                  <c:v>1991.0</c:v>
                </c:pt>
                <c:pt idx="7">
                  <c:v>1992.0</c:v>
                </c:pt>
                <c:pt idx="8">
                  <c:v>1993.0</c:v>
                </c:pt>
                <c:pt idx="9">
                  <c:v>1994.0</c:v>
                </c:pt>
                <c:pt idx="10">
                  <c:v>1995.0</c:v>
                </c:pt>
                <c:pt idx="11">
                  <c:v>1996.0</c:v>
                </c:pt>
                <c:pt idx="12">
                  <c:v>1997.0</c:v>
                </c:pt>
                <c:pt idx="13">
                  <c:v>1998.0</c:v>
                </c:pt>
                <c:pt idx="14">
                  <c:v>1999.0</c:v>
                </c:pt>
                <c:pt idx="15">
                  <c:v>2000.0</c:v>
                </c:pt>
                <c:pt idx="16">
                  <c:v>2001.0</c:v>
                </c:pt>
                <c:pt idx="17">
                  <c:v>2002.0</c:v>
                </c:pt>
                <c:pt idx="18">
                  <c:v>2003.0</c:v>
                </c:pt>
                <c:pt idx="19">
                  <c:v>2004.0</c:v>
                </c:pt>
                <c:pt idx="20">
                  <c:v>2005.0</c:v>
                </c:pt>
                <c:pt idx="21">
                  <c:v>2006.0</c:v>
                </c:pt>
                <c:pt idx="22">
                  <c:v>2007.0</c:v>
                </c:pt>
                <c:pt idx="23">
                  <c:v>2008.0</c:v>
                </c:pt>
                <c:pt idx="24">
                  <c:v>2009.0</c:v>
                </c:pt>
                <c:pt idx="25">
                  <c:v>2010.0</c:v>
                </c:pt>
              </c:numCache>
            </c:numRef>
          </c:cat>
          <c:val>
            <c:numRef>
              <c:f>Sheet1!$B$2:$B$116</c:f>
              <c:numCache>
                <c:formatCode>#,##0</c:formatCode>
                <c:ptCount val="26"/>
                <c:pt idx="0">
                  <c:v>236252.0</c:v>
                </c:pt>
                <c:pt idx="1">
                  <c:v>17260.0</c:v>
                </c:pt>
                <c:pt idx="2">
                  <c:v>33850.0</c:v>
                </c:pt>
                <c:pt idx="3">
                  <c:v>11482.0</c:v>
                </c:pt>
                <c:pt idx="4">
                  <c:v>25380.0</c:v>
                </c:pt>
                <c:pt idx="5">
                  <c:v>75783.0</c:v>
                </c:pt>
                <c:pt idx="6">
                  <c:v>30914.0</c:v>
                </c:pt>
                <c:pt idx="7">
                  <c:v>30452.0</c:v>
                </c:pt>
                <c:pt idx="8">
                  <c:v>4906.0</c:v>
                </c:pt>
                <c:pt idx="9">
                  <c:v>27269.0</c:v>
                </c:pt>
                <c:pt idx="10" formatCode="General">
                  <c:v>47796.0</c:v>
                </c:pt>
                <c:pt idx="11" formatCode="General">
                  <c:v>20669.0</c:v>
                </c:pt>
                <c:pt idx="12" formatCode="General">
                  <c:v>2960.0</c:v>
                </c:pt>
                <c:pt idx="13" formatCode="General">
                  <c:v>76574.0</c:v>
                </c:pt>
                <c:pt idx="14" formatCode="General">
                  <c:v>11581.0</c:v>
                </c:pt>
                <c:pt idx="15" formatCode="General">
                  <c:v>17673.0</c:v>
                </c:pt>
                <c:pt idx="16" formatCode="General">
                  <c:v>9677.0</c:v>
                </c:pt>
                <c:pt idx="17" formatCode="General">
                  <c:v>8539.0</c:v>
                </c:pt>
                <c:pt idx="18" formatCode="General">
                  <c:v>265053.0</c:v>
                </c:pt>
                <c:pt idx="19" formatCode="General">
                  <c:v>220518.0</c:v>
                </c:pt>
                <c:pt idx="20" formatCode="General">
                  <c:v>34455.0</c:v>
                </c:pt>
                <c:pt idx="21" formatCode="General">
                  <c:v>139265.0</c:v>
                </c:pt>
                <c:pt idx="22" formatCode="General">
                  <c:v>29440.0</c:v>
                </c:pt>
                <c:pt idx="23" formatCode="General">
                  <c:v>13240.0</c:v>
                </c:pt>
                <c:pt idx="24" formatCode="General">
                  <c:v>247419.0</c:v>
                </c:pt>
                <c:pt idx="25" formatCode="General">
                  <c:v>338000.0</c:v>
                </c:pt>
              </c:numCache>
            </c:numRef>
          </c:val>
        </c:ser>
        <c:dLbls>
          <c:showLegendKey val="0"/>
          <c:showVal val="0"/>
          <c:showCatName val="0"/>
          <c:showSerName val="0"/>
          <c:showPercent val="0"/>
          <c:showBubbleSize val="0"/>
        </c:dLbls>
        <c:gapWidth val="0"/>
        <c:axId val="2137692760"/>
        <c:axId val="2137639176"/>
      </c:barChart>
      <c:catAx>
        <c:axId val="2137692760"/>
        <c:scaling>
          <c:orientation val="minMax"/>
        </c:scaling>
        <c:delete val="0"/>
        <c:axPos val="b"/>
        <c:numFmt formatCode="0" sourceLinked="0"/>
        <c:majorTickMark val="none"/>
        <c:minorTickMark val="none"/>
        <c:tickLblPos val="nextTo"/>
        <c:spPr>
          <a:ln w="3173">
            <a:noFill/>
            <a:prstDash val="solid"/>
          </a:ln>
        </c:spPr>
        <c:txPr>
          <a:bodyPr rot="0" vert="horz"/>
          <a:lstStyle/>
          <a:p>
            <a:pPr>
              <a:defRPr sz="1200" b="1" baseline="0">
                <a:ln>
                  <a:noFill/>
                </a:ln>
                <a:solidFill>
                  <a:schemeClr val="bg1"/>
                </a:solidFill>
                <a:latin typeface="Verdana" pitchFamily="34" charset="0"/>
                <a:ea typeface="Verdana" pitchFamily="34" charset="0"/>
                <a:cs typeface="Verdana" pitchFamily="34" charset="0"/>
              </a:defRPr>
            </a:pPr>
            <a:endParaRPr lang="en-US"/>
          </a:p>
        </c:txPr>
        <c:crossAx val="2137639176"/>
        <c:crosses val="autoZero"/>
        <c:auto val="0"/>
        <c:lblAlgn val="ctr"/>
        <c:lblOffset val="100"/>
        <c:tickLblSkip val="5"/>
        <c:tickMarkSkip val="1"/>
        <c:noMultiLvlLbl val="0"/>
      </c:catAx>
      <c:valAx>
        <c:axId val="2137639176"/>
        <c:scaling>
          <c:orientation val="minMax"/>
          <c:max val="400000.0"/>
        </c:scaling>
        <c:delete val="0"/>
        <c:axPos val="l"/>
        <c:title>
          <c:tx>
            <c:rich>
              <a:bodyPr/>
              <a:lstStyle/>
              <a:p>
                <a:pPr>
                  <a:defRPr sz="1800" b="1">
                    <a:ln>
                      <a:noFill/>
                    </a:ln>
                    <a:solidFill>
                      <a:schemeClr val="bg1"/>
                    </a:solidFill>
                    <a:latin typeface="Century Schoolbook" pitchFamily="18" charset="0"/>
                  </a:defRPr>
                </a:pPr>
                <a:r>
                  <a:rPr lang="en-CA" sz="1800" b="1" dirty="0">
                    <a:ln>
                      <a:noFill/>
                    </a:ln>
                    <a:solidFill>
                      <a:schemeClr val="bg1"/>
                    </a:solidFill>
                    <a:latin typeface="Century Schoolbook" pitchFamily="18" charset="0"/>
                  </a:rPr>
                  <a:t>Area Burned (hectares)</a:t>
                </a:r>
              </a:p>
            </c:rich>
          </c:tx>
          <c:layout>
            <c:manualLayout>
              <c:xMode val="edge"/>
              <c:yMode val="edge"/>
              <c:x val="0.00545472038043889"/>
              <c:y val="0.169992268618606"/>
            </c:manualLayout>
          </c:layout>
          <c:overlay val="0"/>
          <c:spPr>
            <a:noFill/>
            <a:ln w="25385">
              <a:noFill/>
            </a:ln>
          </c:spPr>
        </c:title>
        <c:numFmt formatCode="#,##0" sourceLinked="0"/>
        <c:majorTickMark val="none"/>
        <c:minorTickMark val="none"/>
        <c:tickLblPos val="nextTo"/>
        <c:spPr>
          <a:ln w="3173">
            <a:noFill/>
            <a:prstDash val="solid"/>
          </a:ln>
        </c:spPr>
        <c:txPr>
          <a:bodyPr rot="0" vert="horz"/>
          <a:lstStyle/>
          <a:p>
            <a:pPr>
              <a:defRPr sz="1200" b="1">
                <a:ln>
                  <a:noFill/>
                </a:ln>
                <a:solidFill>
                  <a:schemeClr val="bg1"/>
                </a:solidFill>
                <a:latin typeface="Myriad Pro" pitchFamily="34" charset="0"/>
              </a:defRPr>
            </a:pPr>
            <a:endParaRPr lang="en-US"/>
          </a:p>
        </c:txPr>
        <c:crossAx val="2137692760"/>
        <c:crosses val="autoZero"/>
        <c:crossBetween val="between"/>
        <c:majorUnit val="100000.0"/>
      </c:valAx>
      <c:spPr>
        <a:noFill/>
        <a:ln w="25385">
          <a:noFill/>
        </a:ln>
      </c:spPr>
    </c:plotArea>
    <c:plotVisOnly val="1"/>
    <c:dispBlanksAs val="gap"/>
    <c:showDLblsOverMax val="0"/>
  </c:chart>
  <c:spPr>
    <a:noFill/>
    <a:ln>
      <a:noFill/>
    </a:ln>
  </c:spPr>
  <c:txPr>
    <a:bodyPr/>
    <a:lstStyle/>
    <a:p>
      <a:pPr>
        <a:defRPr sz="1000" b="1" i="0" u="none" strike="noStrike" baseline="0">
          <a:solidFill>
            <a:srgbClr val="000000"/>
          </a:solidFill>
          <a:latin typeface="Arial" pitchFamily="34" charset="0"/>
          <a:ea typeface="Times New Roman"/>
          <a:cs typeface="Times New Roman"/>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EDE832C5-6A5A-4AF1-ABBE-219AC0C3F56F}" type="datetimeFigureOut">
              <a:rPr lang="en-CA" smtClean="0"/>
              <a:pPr/>
              <a:t>2012-10-10</a:t>
            </a:fld>
            <a:endParaRPr lang="en-CA"/>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9C2D74E-6D75-4947-8D1C-3D718F42425A}" type="slidenum">
              <a:rPr lang="en-CA" smtClean="0"/>
              <a:pPr/>
              <a:t>‹#›</a:t>
            </a:fld>
            <a:endParaRPr lang="en-CA"/>
          </a:p>
        </p:txBody>
      </p:sp>
    </p:spTree>
    <p:extLst>
      <p:ext uri="{BB962C8B-B14F-4D97-AF65-F5344CB8AC3E}">
        <p14:creationId xmlns:p14="http://schemas.microsoft.com/office/powerpoint/2010/main" val="37112276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CA"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BB830DDE-A1D9-4AE6-851D-77AAF834B722}" type="datetimeFigureOut">
              <a:rPr lang="en-CA" smtClean="0"/>
              <a:pPr/>
              <a:t>2012-10-10</a:t>
            </a:fld>
            <a:endParaRPr lang="en-CA"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CA"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9D77D08-F544-47B9-946F-2C405789EED6}" type="slidenum">
              <a:rPr lang="en-CA" smtClean="0"/>
              <a:pPr/>
              <a:t>‹#›</a:t>
            </a:fld>
            <a:endParaRPr lang="en-CA" dirty="0"/>
          </a:p>
        </p:txBody>
      </p:sp>
    </p:spTree>
    <p:extLst>
      <p:ext uri="{BB962C8B-B14F-4D97-AF65-F5344CB8AC3E}">
        <p14:creationId xmlns:p14="http://schemas.microsoft.com/office/powerpoint/2010/main" val="1826428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linnet.geog.ubc.ca/Atlas/Atlas.aspx?sciname=Pinus%20ponderosa" TargetMode="External"/><Relationship Id="rId4" Type="http://schemas.openxmlformats.org/officeDocument/2006/relationships/hyperlink" Target="http://linnet.geog.ubc.ca/Atlas/Atlas.aspx?sciname=Pseudotsuga%20menziesii&amp;redblue=Both&amp;lifeform=1" TargetMode="External"/><Relationship Id="rId5" Type="http://schemas.openxmlformats.org/officeDocument/2006/relationships/hyperlink" Target="http://linnet.geog.ubc.ca/Atlas/Atlas.aspx?sciname=Pinus%20contorta&amp;redblue=Both&amp;lifeform=1" TargetMode="External"/><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D9D77D08-F544-47B9-946F-2C405789EED6}" type="slidenum">
              <a:rPr lang="en-CA" smtClean="0"/>
              <a:pPr/>
              <a:t>1</a:t>
            </a:fld>
            <a:endParaRPr lang="en-CA"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D9D77D08-F544-47B9-946F-2C405789EED6}" type="slidenum">
              <a:rPr lang="en-CA" smtClean="0"/>
              <a:pPr/>
              <a:t>2</a:t>
            </a:fld>
            <a:endParaRPr lang="en-C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900" indent="-342900">
              <a:spcBef>
                <a:spcPct val="20000"/>
              </a:spcBef>
              <a:defRPr/>
            </a:pPr>
            <a:r>
              <a:rPr lang="en-CA" sz="2200" b="1" i="1" dirty="0" smtClean="0">
                <a:solidFill>
                  <a:schemeClr val="bg1"/>
                </a:solidFill>
                <a:latin typeface="Verdana" pitchFamily="34" charset="0"/>
                <a:ea typeface="Verdana" pitchFamily="34" charset="0"/>
                <a:cs typeface="Verdana" pitchFamily="34" charset="0"/>
              </a:rPr>
              <a:t>The BC Wildland Fire Management Strategy </a:t>
            </a:r>
          </a:p>
          <a:p>
            <a:pPr marL="800100" lvl="1" indent="-342900">
              <a:spcBef>
                <a:spcPct val="20000"/>
              </a:spcBef>
              <a:buFont typeface="Arial" pitchFamily="34" charset="0"/>
              <a:buChar char="•"/>
              <a:defRPr/>
            </a:pPr>
            <a:r>
              <a:rPr lang="en-CA" sz="1700" dirty="0" smtClean="0">
                <a:solidFill>
                  <a:schemeClr val="bg1"/>
                </a:solidFill>
                <a:latin typeface="Verdana" pitchFamily="34" charset="0"/>
                <a:ea typeface="Verdana" pitchFamily="34" charset="0"/>
                <a:cs typeface="Verdana" pitchFamily="34" charset="0"/>
              </a:rPr>
              <a:t>Framework for achieving fire resilient landscapes, fire adapted communities, landscape-level wildfire planning and focussed interagency coordination</a:t>
            </a:r>
          </a:p>
          <a:p>
            <a:pPr marL="800100" lvl="1" indent="-342900">
              <a:spcBef>
                <a:spcPct val="20000"/>
              </a:spcBef>
              <a:defRPr/>
            </a:pPr>
            <a:endParaRPr lang="en-CA" sz="1700" dirty="0" smtClean="0">
              <a:solidFill>
                <a:schemeClr val="bg1"/>
              </a:solidFill>
              <a:latin typeface="Verdana" pitchFamily="34" charset="0"/>
              <a:ea typeface="Verdana" pitchFamily="34" charset="0"/>
              <a:cs typeface="Verdana" pitchFamily="34" charset="0"/>
            </a:endParaRPr>
          </a:p>
          <a:p>
            <a:pPr marL="342900" indent="-342900">
              <a:spcBef>
                <a:spcPct val="20000"/>
              </a:spcBef>
              <a:defRPr/>
            </a:pPr>
            <a:r>
              <a:rPr lang="en-CA" sz="2200" b="1" i="1" dirty="0" smtClean="0">
                <a:solidFill>
                  <a:schemeClr val="bg1"/>
                </a:solidFill>
                <a:latin typeface="Verdana" pitchFamily="34" charset="0"/>
                <a:ea typeface="Verdana" pitchFamily="34" charset="0"/>
                <a:cs typeface="Verdana" pitchFamily="34" charset="0"/>
              </a:rPr>
              <a:t>Forest Sector Strategy for BC 2012</a:t>
            </a:r>
            <a:endParaRPr lang="en-CA" sz="2000" b="1" i="1" dirty="0" smtClean="0">
              <a:solidFill>
                <a:schemeClr val="bg1"/>
              </a:solidFill>
              <a:latin typeface="Verdana" pitchFamily="34" charset="0"/>
              <a:ea typeface="Verdana" pitchFamily="34" charset="0"/>
              <a:cs typeface="Verdana" pitchFamily="34" charset="0"/>
            </a:endParaRPr>
          </a:p>
          <a:p>
            <a:pPr marL="800100" lvl="1" indent="-342900">
              <a:spcBef>
                <a:spcPct val="20000"/>
              </a:spcBef>
              <a:buFont typeface="Arial" pitchFamily="34" charset="0"/>
              <a:buChar char="•"/>
              <a:defRPr/>
            </a:pPr>
            <a:r>
              <a:rPr lang="en-CA" sz="1700" dirty="0" smtClean="0">
                <a:solidFill>
                  <a:schemeClr val="bg1"/>
                </a:solidFill>
                <a:latin typeface="Verdana" pitchFamily="34" charset="0"/>
                <a:ea typeface="Verdana" pitchFamily="34" charset="0"/>
                <a:cs typeface="Verdana" pitchFamily="34" charset="0"/>
              </a:rPr>
              <a:t>Strengthen management of wildfire community interface - the Province will implement landscape fire management planning which identifies landscape level wildfire threats and sets objectives to mitigate them.</a:t>
            </a:r>
          </a:p>
          <a:p>
            <a:pPr marL="800100" lvl="1" indent="-342900">
              <a:spcBef>
                <a:spcPct val="20000"/>
              </a:spcBef>
              <a:defRPr/>
            </a:pPr>
            <a:endParaRPr lang="en-CA" sz="1700" i="1" dirty="0" smtClean="0">
              <a:solidFill>
                <a:schemeClr val="bg1"/>
              </a:solidFill>
              <a:latin typeface="Verdana" pitchFamily="34" charset="0"/>
              <a:ea typeface="Verdana" pitchFamily="34" charset="0"/>
              <a:cs typeface="Verdana" pitchFamily="34" charset="0"/>
            </a:endParaRPr>
          </a:p>
          <a:p>
            <a:r>
              <a:rPr lang="en-CA" sz="2200" b="1" i="1" dirty="0" smtClean="0">
                <a:solidFill>
                  <a:schemeClr val="bg1"/>
                </a:solidFill>
                <a:latin typeface="Verdana" pitchFamily="34" charset="0"/>
                <a:ea typeface="Verdana" pitchFamily="34" charset="0"/>
                <a:cs typeface="Verdana" pitchFamily="34" charset="0"/>
              </a:rPr>
              <a:t>The BC Forest Stewardship Action Plan for Climate Change</a:t>
            </a:r>
          </a:p>
          <a:p>
            <a:pPr marL="800100" lvl="1" indent="-342900">
              <a:spcBef>
                <a:spcPct val="20000"/>
              </a:spcBef>
              <a:buFont typeface="Arial" pitchFamily="34" charset="0"/>
              <a:buChar char="•"/>
              <a:defRPr/>
            </a:pPr>
            <a:r>
              <a:rPr lang="en-CA" sz="1700" dirty="0" smtClean="0">
                <a:solidFill>
                  <a:schemeClr val="bg1"/>
                </a:solidFill>
                <a:latin typeface="Verdana" pitchFamily="34" charset="0"/>
                <a:ea typeface="Verdana" pitchFamily="34" charset="0"/>
                <a:cs typeface="Verdana" pitchFamily="34" charset="0"/>
              </a:rPr>
              <a:t>Objective 2.2 Manage risks and capture opportunities - Build fire-resilient landscapes: conduct landscape wildfire risk assessments, and implement treatments on priority areas. </a:t>
            </a:r>
          </a:p>
          <a:p>
            <a:pPr marL="800100" lvl="1" indent="-342900">
              <a:spcBef>
                <a:spcPct val="20000"/>
              </a:spcBef>
              <a:buFont typeface="Arial" pitchFamily="34" charset="0"/>
              <a:buChar char="•"/>
              <a:defRPr/>
            </a:pPr>
            <a:endParaRPr lang="en-CA" sz="1700" dirty="0" smtClean="0">
              <a:solidFill>
                <a:schemeClr val="bg1"/>
              </a:solidFill>
              <a:latin typeface="Verdana" pitchFamily="34" charset="0"/>
              <a:ea typeface="Verdana" pitchFamily="34" charset="0"/>
              <a:cs typeface="Verdana" pitchFamily="34" charset="0"/>
            </a:endParaRPr>
          </a:p>
          <a:p>
            <a:endParaRPr lang="en-CA" dirty="0"/>
          </a:p>
        </p:txBody>
      </p:sp>
      <p:sp>
        <p:nvSpPr>
          <p:cNvPr id="4" name="Slide Number Placeholder 3"/>
          <p:cNvSpPr>
            <a:spLocks noGrp="1"/>
          </p:cNvSpPr>
          <p:nvPr>
            <p:ph type="sldNum" sz="quarter" idx="10"/>
          </p:nvPr>
        </p:nvSpPr>
        <p:spPr/>
        <p:txBody>
          <a:bodyPr/>
          <a:lstStyle/>
          <a:p>
            <a:fld id="{D9D77D08-F544-47B9-946F-2C405789EED6}" type="slidenum">
              <a:rPr lang="en-CA" smtClean="0"/>
              <a:pPr/>
              <a:t>3</a:t>
            </a:fld>
            <a:endParaRPr lang="en-CA"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514350" indent="-514350">
              <a:buFont typeface="+mj-lt"/>
              <a:buNone/>
            </a:pPr>
            <a:r>
              <a:rPr lang="en-CA" sz="2400" dirty="0" smtClean="0"/>
              <a:t>Made</a:t>
            </a:r>
            <a:r>
              <a:rPr lang="en-CA" sz="2400" baseline="0" dirty="0" smtClean="0"/>
              <a:t> three recommendations with </a:t>
            </a:r>
            <a:r>
              <a:rPr lang="en-CA" sz="2400" b="1" i="0" u="sng" baseline="0" dirty="0" smtClean="0"/>
              <a:t>regard to fire management planning:</a:t>
            </a:r>
            <a:endParaRPr lang="en-CA" sz="2400" b="1" i="0" u="sng" dirty="0" smtClean="0"/>
          </a:p>
          <a:p>
            <a:pPr marL="514350" indent="-514350">
              <a:buFont typeface="+mj-lt"/>
              <a:buAutoNum type="arabicPeriod"/>
            </a:pPr>
            <a:endParaRPr lang="en-CA" sz="2400" dirty="0" smtClean="0"/>
          </a:p>
          <a:p>
            <a:pPr marL="514350" indent="-514350">
              <a:buFont typeface="+mj-lt"/>
              <a:buAutoNum type="arabicPeriod"/>
            </a:pPr>
            <a:r>
              <a:rPr lang="en-CA" sz="2400" dirty="0" smtClean="0"/>
              <a:t>Government make fire management planning a high priority by ensuring current plans are up-to-date . This should include prioritizing values and defines where fire is wanted or unwanted, and under what circumstances.</a:t>
            </a:r>
          </a:p>
          <a:p>
            <a:pPr marL="514350" indent="-514350">
              <a:buFont typeface="+mj-lt"/>
              <a:buAutoNum type="arabicPeriod"/>
            </a:pPr>
            <a:endParaRPr lang="en-CA" sz="2400" dirty="0" smtClean="0"/>
          </a:p>
          <a:p>
            <a:pPr marL="514350" indent="-514350">
              <a:buFont typeface="+mj-lt"/>
              <a:buAutoNum type="arabicPeriod"/>
            </a:pPr>
            <a:r>
              <a:rPr lang="en-CA" sz="2400" dirty="0" smtClean="0"/>
              <a:t>WMB and land management staff collaborate to refine the current Fire Management Plan model to focus on information important to fire managers while remaining simple and easy to access. </a:t>
            </a:r>
          </a:p>
          <a:p>
            <a:pPr marL="514350" indent="-514350">
              <a:buFont typeface="+mj-lt"/>
              <a:buAutoNum type="arabicPeriod"/>
            </a:pPr>
            <a:endParaRPr lang="en-CA" sz="2400" dirty="0" smtClean="0"/>
          </a:p>
          <a:p>
            <a:pPr marL="514350" indent="-514350">
              <a:buFont typeface="+mj-lt"/>
              <a:buAutoNum type="arabicPeriod"/>
            </a:pPr>
            <a:r>
              <a:rPr lang="en-CA" sz="2400" dirty="0" smtClean="0"/>
              <a:t>WMB implement the digital delivery of geographic and land management information for fire management planning.</a:t>
            </a:r>
          </a:p>
          <a:p>
            <a:pPr marL="514350" indent="-514350">
              <a:buFont typeface="+mj-lt"/>
              <a:buNone/>
            </a:pPr>
            <a:endParaRPr lang="en-CA" sz="2400" baseline="0" dirty="0" smtClean="0">
              <a:solidFill>
                <a:schemeClr val="bg1"/>
              </a:solidFill>
              <a:latin typeface="Verdana" pitchFamily="34" charset="0"/>
              <a:ea typeface="Verdana" pitchFamily="34" charset="0"/>
              <a:cs typeface="Verdana" pitchFamily="34" charset="0"/>
            </a:endParaRPr>
          </a:p>
          <a:p>
            <a:endParaRPr lang="en-CA" dirty="0"/>
          </a:p>
        </p:txBody>
      </p:sp>
      <p:sp>
        <p:nvSpPr>
          <p:cNvPr id="4" name="Slide Number Placeholder 3"/>
          <p:cNvSpPr>
            <a:spLocks noGrp="1"/>
          </p:cNvSpPr>
          <p:nvPr>
            <p:ph type="sldNum" sz="quarter" idx="10"/>
          </p:nvPr>
        </p:nvSpPr>
        <p:spPr/>
        <p:txBody>
          <a:bodyPr/>
          <a:lstStyle/>
          <a:p>
            <a:fld id="{D9D77D08-F544-47B9-946F-2C405789EED6}" type="slidenum">
              <a:rPr lang="en-CA" smtClean="0"/>
              <a:pPr/>
              <a:t>4</a:t>
            </a:fld>
            <a:endParaRPr lang="en-C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D9D77D08-F544-47B9-946F-2C405789EED6}" type="slidenum">
              <a:rPr lang="en-CA" smtClean="0"/>
              <a:pPr/>
              <a:t>5</a:t>
            </a:fld>
            <a:endParaRPr lang="en-CA"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a:buNone/>
              <a:defRPr/>
            </a:pPr>
            <a:r>
              <a:rPr lang="en-CA" sz="1600" dirty="0" smtClean="0">
                <a:solidFill>
                  <a:schemeClr val="bg1"/>
                </a:solidFill>
              </a:rPr>
              <a:t>As we move forward, the impacts of extreme wildfire events and associated losses of communities, critical infrastructure and natural resource values </a:t>
            </a:r>
            <a:r>
              <a:rPr lang="en-CA" sz="1600" baseline="0" dirty="0" smtClean="0">
                <a:solidFill>
                  <a:schemeClr val="bg1"/>
                </a:solidFill>
              </a:rPr>
              <a:t> are predicted to continue.</a:t>
            </a:r>
            <a:r>
              <a:rPr lang="en-CA" sz="1600" dirty="0" smtClean="0">
                <a:solidFill>
                  <a:schemeClr val="bg1"/>
                </a:solidFill>
              </a:rPr>
              <a:t> </a:t>
            </a:r>
          </a:p>
          <a:p>
            <a:pPr>
              <a:buNone/>
              <a:defRPr/>
            </a:pPr>
            <a:endParaRPr lang="en-CA" sz="1600" dirty="0" smtClean="0">
              <a:solidFill>
                <a:schemeClr val="bg1"/>
              </a:solidFill>
            </a:endParaRPr>
          </a:p>
          <a:p>
            <a:pPr>
              <a:buNone/>
              <a:defRPr/>
            </a:pPr>
            <a:r>
              <a:rPr lang="en-CA" sz="1600" dirty="0" smtClean="0">
                <a:solidFill>
                  <a:schemeClr val="bg1"/>
                </a:solidFill>
              </a:rPr>
              <a:t>Although</a:t>
            </a:r>
            <a:r>
              <a:rPr lang="en-CA" sz="1600" baseline="0" dirty="0" smtClean="0">
                <a:solidFill>
                  <a:schemeClr val="bg1"/>
                </a:solidFill>
              </a:rPr>
              <a:t> 2011 and maybe 2012, have had less fire impact, the graph paints the picture of a greater frequency of large impact fire years.</a:t>
            </a:r>
          </a:p>
          <a:p>
            <a:pPr>
              <a:buNone/>
              <a:defRPr/>
            </a:pPr>
            <a:endParaRPr lang="en-CA" sz="1600" baseline="0" dirty="0" smtClean="0">
              <a:solidFill>
                <a:schemeClr val="bg1"/>
              </a:solidFill>
            </a:endParaRPr>
          </a:p>
          <a:p>
            <a:r>
              <a:rPr lang="en-CA" sz="1200" b="1" kern="1200" dirty="0" smtClean="0">
                <a:solidFill>
                  <a:schemeClr val="tx1"/>
                </a:solidFill>
                <a:latin typeface="+mn-lt"/>
                <a:ea typeface="+mn-ea"/>
                <a:cs typeface="+mn-cs"/>
              </a:rPr>
              <a:t>Steadily Increasing Suppression Costs </a:t>
            </a:r>
            <a:endParaRPr lang="en-CA" sz="1200" kern="1200" dirty="0" smtClean="0">
              <a:solidFill>
                <a:schemeClr val="tx1"/>
              </a:solidFill>
              <a:latin typeface="+mn-lt"/>
              <a:ea typeface="+mn-ea"/>
              <a:cs typeface="+mn-cs"/>
            </a:endParaRPr>
          </a:p>
          <a:p>
            <a:pPr lvl="1"/>
            <a:r>
              <a:rPr lang="en-CA" sz="1200" b="1" kern="1200" dirty="0" smtClean="0">
                <a:solidFill>
                  <a:schemeClr val="tx1"/>
                </a:solidFill>
                <a:latin typeface="+mn-lt"/>
                <a:ea typeface="+mn-ea"/>
                <a:cs typeface="+mn-cs"/>
              </a:rPr>
              <a:t>Hotter, drier summers and longer fire seasons (climate change)</a:t>
            </a:r>
            <a:endParaRPr lang="en-CA" sz="1200" kern="1200" dirty="0" smtClean="0">
              <a:solidFill>
                <a:schemeClr val="tx1"/>
              </a:solidFill>
              <a:latin typeface="+mn-lt"/>
              <a:ea typeface="+mn-ea"/>
              <a:cs typeface="+mn-cs"/>
            </a:endParaRPr>
          </a:p>
          <a:p>
            <a:pPr lvl="1"/>
            <a:r>
              <a:rPr lang="en-CA" sz="1200" b="1" kern="1200" dirty="0" smtClean="0">
                <a:solidFill>
                  <a:schemeClr val="tx1"/>
                </a:solidFill>
                <a:latin typeface="+mn-lt"/>
                <a:ea typeface="+mn-ea"/>
                <a:cs typeface="+mn-cs"/>
              </a:rPr>
              <a:t>$400M in 2009 and $200M in 2010</a:t>
            </a:r>
            <a:endParaRPr lang="en-CA" sz="1200" kern="1200" dirty="0" smtClean="0">
              <a:solidFill>
                <a:schemeClr val="tx1"/>
              </a:solidFill>
              <a:latin typeface="+mn-lt"/>
              <a:ea typeface="+mn-ea"/>
              <a:cs typeface="+mn-cs"/>
            </a:endParaRPr>
          </a:p>
          <a:p>
            <a:r>
              <a:rPr lang="en-CA" sz="1200" b="1" kern="1200" dirty="0" smtClean="0">
                <a:solidFill>
                  <a:schemeClr val="tx1"/>
                </a:solidFill>
                <a:latin typeface="+mn-lt"/>
                <a:ea typeface="+mn-ea"/>
                <a:cs typeface="+mn-cs"/>
              </a:rPr>
              <a:t>Steadily Increasing Complexity on Landscape </a:t>
            </a:r>
            <a:endParaRPr lang="en-CA" sz="1200" kern="1200" dirty="0" smtClean="0">
              <a:solidFill>
                <a:schemeClr val="tx1"/>
              </a:solidFill>
              <a:latin typeface="+mn-lt"/>
              <a:ea typeface="+mn-ea"/>
              <a:cs typeface="+mn-cs"/>
            </a:endParaRPr>
          </a:p>
          <a:p>
            <a:pPr lvl="1"/>
            <a:r>
              <a:rPr lang="en-CA" sz="1200" b="1" kern="1200" dirty="0" smtClean="0">
                <a:solidFill>
                  <a:schemeClr val="tx1"/>
                </a:solidFill>
                <a:latin typeface="+mn-lt"/>
                <a:ea typeface="+mn-ea"/>
                <a:cs typeface="+mn-cs"/>
              </a:rPr>
              <a:t>MPB generated fuel types  - repeated evidence in BC of crown fires in red/grey fuel types  (2010)</a:t>
            </a:r>
            <a:endParaRPr lang="en-CA" sz="1200" kern="1200" dirty="0" smtClean="0">
              <a:solidFill>
                <a:schemeClr val="tx1"/>
              </a:solidFill>
              <a:latin typeface="+mn-lt"/>
              <a:ea typeface="+mn-ea"/>
              <a:cs typeface="+mn-cs"/>
            </a:endParaRPr>
          </a:p>
          <a:p>
            <a:pPr lvl="1"/>
            <a:r>
              <a:rPr lang="en-CA" sz="1200" b="1" kern="1200" dirty="0" smtClean="0">
                <a:solidFill>
                  <a:schemeClr val="tx1"/>
                </a:solidFill>
                <a:latin typeface="+mn-lt"/>
                <a:ea typeface="+mn-ea"/>
                <a:cs typeface="+mn-cs"/>
              </a:rPr>
              <a:t>Expanded interface on the landscape</a:t>
            </a:r>
            <a:endParaRPr lang="en-CA" sz="1200" kern="1200" dirty="0" smtClean="0">
              <a:solidFill>
                <a:schemeClr val="tx1"/>
              </a:solidFill>
              <a:latin typeface="+mn-lt"/>
              <a:ea typeface="+mn-ea"/>
              <a:cs typeface="+mn-cs"/>
            </a:endParaRPr>
          </a:p>
          <a:p>
            <a:pPr lvl="1"/>
            <a:r>
              <a:rPr lang="en-CA" sz="1200" b="1" kern="1200" dirty="0" smtClean="0">
                <a:solidFill>
                  <a:schemeClr val="tx1"/>
                </a:solidFill>
                <a:latin typeface="+mn-lt"/>
                <a:ea typeface="+mn-ea"/>
                <a:cs typeface="+mn-cs"/>
              </a:rPr>
              <a:t>Widespread threat  taxes capacity - 2003 BC 22  communities, 2011 AB 23 communities </a:t>
            </a:r>
            <a:endParaRPr lang="en-CA" sz="1200" kern="1200" dirty="0" smtClean="0">
              <a:solidFill>
                <a:schemeClr val="tx1"/>
              </a:solidFill>
              <a:latin typeface="+mn-lt"/>
              <a:ea typeface="+mn-ea"/>
              <a:cs typeface="+mn-cs"/>
            </a:endParaRPr>
          </a:p>
          <a:p>
            <a:pPr lvl="1"/>
            <a:r>
              <a:rPr lang="en-CA" sz="1200" b="1" kern="1200" dirty="0" smtClean="0">
                <a:solidFill>
                  <a:schemeClr val="tx1"/>
                </a:solidFill>
                <a:latin typeface="+mn-lt"/>
                <a:ea typeface="+mn-ea"/>
                <a:cs typeface="+mn-cs"/>
              </a:rPr>
              <a:t>More critical infrastructure on the landscape (IPP’s, O&amp;G)</a:t>
            </a:r>
            <a:endParaRPr lang="en-CA" sz="1200" kern="1200" dirty="0" smtClean="0">
              <a:solidFill>
                <a:schemeClr val="tx1"/>
              </a:solidFill>
              <a:latin typeface="+mn-lt"/>
              <a:ea typeface="+mn-ea"/>
              <a:cs typeface="+mn-cs"/>
            </a:endParaRPr>
          </a:p>
          <a:p>
            <a:r>
              <a:rPr lang="en-CA" sz="1200" b="1" kern="1200" dirty="0" smtClean="0">
                <a:solidFill>
                  <a:schemeClr val="tx1"/>
                </a:solidFill>
                <a:latin typeface="+mn-lt"/>
                <a:ea typeface="+mn-ea"/>
                <a:cs typeface="+mn-cs"/>
              </a:rPr>
              <a:t>Impacts increasing </a:t>
            </a:r>
            <a:endParaRPr lang="en-CA" sz="1200" kern="1200" dirty="0" smtClean="0">
              <a:solidFill>
                <a:schemeClr val="tx1"/>
              </a:solidFill>
              <a:latin typeface="+mn-lt"/>
              <a:ea typeface="+mn-ea"/>
              <a:cs typeface="+mn-cs"/>
            </a:endParaRPr>
          </a:p>
          <a:p>
            <a:pPr lvl="1"/>
            <a:r>
              <a:rPr lang="en-CA" sz="1200" b="1" kern="1200" dirty="0" smtClean="0">
                <a:solidFill>
                  <a:schemeClr val="tx1"/>
                </a:solidFill>
                <a:latin typeface="+mn-lt"/>
                <a:ea typeface="+mn-ea"/>
                <a:cs typeface="+mn-cs"/>
              </a:rPr>
              <a:t>Slave Lake estimated 2</a:t>
            </a:r>
            <a:r>
              <a:rPr lang="en-CA" sz="1200" b="1" kern="1200" baseline="30000" dirty="0" smtClean="0">
                <a:solidFill>
                  <a:schemeClr val="tx1"/>
                </a:solidFill>
                <a:latin typeface="+mn-lt"/>
                <a:ea typeface="+mn-ea"/>
                <a:cs typeface="+mn-cs"/>
              </a:rPr>
              <a:t>nd</a:t>
            </a:r>
            <a:r>
              <a:rPr lang="en-CA" sz="1200" b="1" kern="1200" dirty="0" smtClean="0">
                <a:solidFill>
                  <a:schemeClr val="tx1"/>
                </a:solidFill>
                <a:latin typeface="+mn-lt"/>
                <a:ea typeface="+mn-ea"/>
                <a:cs typeface="+mn-cs"/>
              </a:rPr>
              <a:t> biggest insurance payout in Canadian History</a:t>
            </a:r>
            <a:endParaRPr lang="en-CA" sz="1200" kern="1200" dirty="0" smtClean="0">
              <a:solidFill>
                <a:schemeClr val="tx1"/>
              </a:solidFill>
              <a:latin typeface="+mn-lt"/>
              <a:ea typeface="+mn-ea"/>
              <a:cs typeface="+mn-cs"/>
            </a:endParaRPr>
          </a:p>
          <a:p>
            <a:pPr lvl="1"/>
            <a:r>
              <a:rPr lang="en-CA" sz="1200" b="1" kern="1200" dirty="0" smtClean="0">
                <a:solidFill>
                  <a:schemeClr val="tx1"/>
                </a:solidFill>
                <a:latin typeface="+mn-lt"/>
                <a:ea typeface="+mn-ea"/>
                <a:cs typeface="+mn-cs"/>
              </a:rPr>
              <a:t>Air quality, public safety, evacuations </a:t>
            </a:r>
            <a:endParaRPr lang="en-CA" sz="1200" kern="1200" dirty="0" smtClean="0">
              <a:solidFill>
                <a:schemeClr val="tx1"/>
              </a:solidFill>
              <a:latin typeface="+mn-lt"/>
              <a:ea typeface="+mn-ea"/>
              <a:cs typeface="+mn-cs"/>
            </a:endParaRPr>
          </a:p>
          <a:p>
            <a:pPr lvl="1"/>
            <a:r>
              <a:rPr lang="en-CA" sz="1200" b="1" kern="1200" dirty="0" smtClean="0">
                <a:solidFill>
                  <a:schemeClr val="tx1"/>
                </a:solidFill>
                <a:latin typeface="+mn-lt"/>
                <a:ea typeface="+mn-ea"/>
                <a:cs typeface="+mn-cs"/>
              </a:rPr>
              <a:t>Loss of economic revenues, infrastructure  </a:t>
            </a:r>
            <a:endParaRPr lang="en-CA" sz="1200" kern="1200" dirty="0" smtClean="0">
              <a:solidFill>
                <a:schemeClr val="tx1"/>
              </a:solidFill>
              <a:latin typeface="+mn-lt"/>
              <a:ea typeface="+mn-ea"/>
              <a:cs typeface="+mn-cs"/>
            </a:endParaRPr>
          </a:p>
          <a:p>
            <a:pPr lvl="1"/>
            <a:r>
              <a:rPr lang="en-CA" sz="1200" b="1" kern="1200" dirty="0" smtClean="0">
                <a:solidFill>
                  <a:schemeClr val="tx1"/>
                </a:solidFill>
                <a:latin typeface="+mn-lt"/>
                <a:ea typeface="+mn-ea"/>
                <a:cs typeface="+mn-cs"/>
              </a:rPr>
              <a:t>Impacts to watersheds and other natural resources </a:t>
            </a:r>
            <a:endParaRPr lang="en-CA" sz="1200" kern="1200" dirty="0" smtClean="0">
              <a:solidFill>
                <a:schemeClr val="tx1"/>
              </a:solidFill>
              <a:latin typeface="+mn-lt"/>
              <a:ea typeface="+mn-ea"/>
              <a:cs typeface="+mn-cs"/>
            </a:endParaRPr>
          </a:p>
          <a:p>
            <a:r>
              <a:rPr lang="en-CA" sz="1200" b="1" kern="1200" dirty="0" smtClean="0">
                <a:solidFill>
                  <a:schemeClr val="tx1"/>
                </a:solidFill>
                <a:latin typeface="+mn-lt"/>
                <a:ea typeface="+mn-ea"/>
                <a:cs typeface="+mn-cs"/>
              </a:rPr>
              <a:t>Loss of timber supply and silviculture  investments </a:t>
            </a:r>
            <a:endParaRPr lang="en-CA" sz="1800" dirty="0">
              <a:solidFill>
                <a:srgbClr val="000000"/>
              </a:solidFill>
            </a:endParaRPr>
          </a:p>
        </p:txBody>
      </p:sp>
      <p:sp>
        <p:nvSpPr>
          <p:cNvPr id="4" name="Slide Number Placeholder 3"/>
          <p:cNvSpPr>
            <a:spLocks noGrp="1"/>
          </p:cNvSpPr>
          <p:nvPr>
            <p:ph type="sldNum" sz="quarter" idx="10"/>
          </p:nvPr>
        </p:nvSpPr>
        <p:spPr/>
        <p:txBody>
          <a:bodyPr/>
          <a:lstStyle/>
          <a:p>
            <a:fld id="{D9D77D08-F544-47B9-946F-2C405789EED6}" type="slidenum">
              <a:rPr lang="en-CA" smtClean="0"/>
              <a:pPr/>
              <a:t>6</a:t>
            </a:fld>
            <a:endParaRPr lang="en-CA"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D9D77D08-F544-47B9-946F-2C405789EED6}" type="slidenum">
              <a:rPr lang="en-CA" smtClean="0"/>
              <a:pPr/>
              <a:t>7</a:t>
            </a:fld>
            <a:endParaRPr lang="en-CA"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b="1" dirty="0" smtClean="0"/>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dirty="0" smtClean="0"/>
              <a:t>Nearly the entire vegetation landscape of British Columbia is shaped by wildfire.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CA" dirty="0" smtClean="0"/>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dirty="0" smtClean="0"/>
              <a:t>The wildfire regime of a place is determined by the frequency, intensity, extent, and seasonality of wildfire, and especially the variability in those components.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CA" dirty="0" smtClean="0"/>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dirty="0" smtClean="0"/>
              <a:t>First, the specific fire history of an individual site influences the species that are able to persist at that site, the availability of light and nutrients, the quality of the substrate, and the distance to </a:t>
            </a:r>
            <a:r>
              <a:rPr lang="en-CA" dirty="0" err="1" smtClean="0"/>
              <a:t>propagules</a:t>
            </a:r>
            <a:r>
              <a:rPr lang="en-CA" dirty="0" smtClean="0"/>
              <a:t>.</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CA" dirty="0" smtClean="0"/>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dirty="0" smtClean="0"/>
              <a:t> Second, variability in the fire regime across the landscape gives rise to environmental heterogeneity across the landscape.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dirty="0" smtClean="0"/>
              <a:t>For example, frequent low-severity fire favours the establishment of species like ponderosa pine (</a:t>
            </a:r>
            <a:r>
              <a:rPr lang="en-CA" i="1" dirty="0" err="1" smtClean="0">
                <a:hlinkClick r:id="rId3"/>
              </a:rPr>
              <a:t>Pinus</a:t>
            </a:r>
            <a:r>
              <a:rPr lang="en-CA" i="1" dirty="0" smtClean="0">
                <a:hlinkClick r:id="rId3"/>
              </a:rPr>
              <a:t> ponderosa</a:t>
            </a:r>
            <a:r>
              <a:rPr lang="en-CA" dirty="0" smtClean="0"/>
              <a:t>), that have fire-resistant bark. Infrequent stand-replacing fire favours species that are shade intolerant, such as Douglas-fir (</a:t>
            </a:r>
            <a:r>
              <a:rPr lang="en-CA" i="1" dirty="0" err="1" smtClean="0">
                <a:hlinkClick r:id="rId4"/>
              </a:rPr>
              <a:t>Pseudotsuga</a:t>
            </a:r>
            <a:r>
              <a:rPr lang="en-CA" i="1" dirty="0" smtClean="0">
                <a:hlinkClick r:id="rId4"/>
              </a:rPr>
              <a:t> </a:t>
            </a:r>
            <a:r>
              <a:rPr lang="en-CA" i="1" dirty="0" err="1" smtClean="0">
                <a:hlinkClick r:id="rId4"/>
              </a:rPr>
              <a:t>menziesii</a:t>
            </a:r>
            <a:r>
              <a:rPr lang="en-CA" dirty="0" smtClean="0"/>
              <a:t>) (in coastal BC) or </a:t>
            </a:r>
            <a:r>
              <a:rPr lang="en-CA" dirty="0" err="1" smtClean="0"/>
              <a:t>lodgepole</a:t>
            </a:r>
            <a:r>
              <a:rPr lang="en-CA" dirty="0" smtClean="0"/>
              <a:t> pine (</a:t>
            </a:r>
            <a:r>
              <a:rPr lang="en-CA" i="1" dirty="0" err="1" smtClean="0">
                <a:hlinkClick r:id="rId5"/>
              </a:rPr>
              <a:t>Pinus</a:t>
            </a:r>
            <a:r>
              <a:rPr lang="en-CA" i="1" dirty="0" smtClean="0">
                <a:hlinkClick r:id="rId5"/>
              </a:rPr>
              <a:t> </a:t>
            </a:r>
            <a:r>
              <a:rPr lang="en-CA" i="1" dirty="0" err="1" smtClean="0">
                <a:hlinkClick r:id="rId5"/>
              </a:rPr>
              <a:t>contorta</a:t>
            </a:r>
            <a:r>
              <a:rPr lang="en-CA" dirty="0" smtClean="0"/>
              <a:t>) (in the interior). </a:t>
            </a:r>
          </a:p>
        </p:txBody>
      </p:sp>
      <p:sp>
        <p:nvSpPr>
          <p:cNvPr id="4" name="Slide Number Placeholder 3"/>
          <p:cNvSpPr>
            <a:spLocks noGrp="1"/>
          </p:cNvSpPr>
          <p:nvPr>
            <p:ph type="sldNum" sz="quarter" idx="10"/>
          </p:nvPr>
        </p:nvSpPr>
        <p:spPr/>
        <p:txBody>
          <a:bodyPr/>
          <a:lstStyle/>
          <a:p>
            <a:fld id="{F6C69BCD-5A02-4738-8103-C59ACB7AD3C9}" type="slidenum">
              <a:rPr lang="en-CA" smtClean="0"/>
              <a:pPr/>
              <a:t>8</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CA" b="1" dirty="0" smtClean="0">
              <a:solidFill>
                <a:schemeClr val="bg1"/>
              </a:solidFill>
              <a:latin typeface="Verdana" pitchFamily="34" charset="0"/>
              <a:ea typeface="Verdana" pitchFamily="34" charset="0"/>
              <a:cs typeface="Verdana" pitchFamily="34" charset="0"/>
            </a:endParaRPr>
          </a:p>
          <a:p>
            <a:pPr>
              <a:defRPr/>
            </a:pPr>
            <a:r>
              <a:rPr lang="en-CA" sz="1800" b="1" dirty="0" smtClean="0">
                <a:solidFill>
                  <a:schemeClr val="bg1"/>
                </a:solidFill>
                <a:latin typeface="Verdana" pitchFamily="34" charset="0"/>
                <a:ea typeface="Verdana" pitchFamily="34" charset="0"/>
                <a:cs typeface="Verdana" pitchFamily="34" charset="0"/>
              </a:rPr>
              <a:t>Fire seasons now regularly taxing resources</a:t>
            </a:r>
          </a:p>
          <a:p>
            <a:pPr marL="815302" lvl="1" indent="-349415">
              <a:buFont typeface="Arial" pitchFamily="34" charset="0"/>
              <a:buChar char="•"/>
              <a:defRPr/>
            </a:pPr>
            <a:r>
              <a:rPr lang="en-CA" sz="1800" b="1" dirty="0" smtClean="0">
                <a:solidFill>
                  <a:schemeClr val="bg1"/>
                </a:solidFill>
                <a:latin typeface="Verdana" pitchFamily="34" charset="0"/>
                <a:ea typeface="Verdana" pitchFamily="34" charset="0"/>
                <a:cs typeface="Verdana" pitchFamily="34" charset="0"/>
              </a:rPr>
              <a:t>In 2009 over 2,500 national &amp; international staff to supplement our resources   </a:t>
            </a:r>
          </a:p>
          <a:p>
            <a:pPr>
              <a:defRPr/>
            </a:pPr>
            <a:endParaRPr lang="en-CA" sz="1800" b="1" dirty="0" smtClean="0">
              <a:solidFill>
                <a:schemeClr val="bg1"/>
              </a:solidFill>
              <a:latin typeface="Verdana" pitchFamily="34" charset="0"/>
              <a:ea typeface="Verdana" pitchFamily="34" charset="0"/>
              <a:cs typeface="Verdana" pitchFamily="34" charset="0"/>
            </a:endParaRPr>
          </a:p>
          <a:p>
            <a:pPr>
              <a:defRPr/>
            </a:pPr>
            <a:r>
              <a:rPr lang="en-CA" sz="1800" b="1" dirty="0" smtClean="0">
                <a:solidFill>
                  <a:schemeClr val="bg1"/>
                </a:solidFill>
                <a:latin typeface="Verdana" pitchFamily="34" charset="0"/>
                <a:ea typeface="Verdana" pitchFamily="34" charset="0"/>
                <a:cs typeface="Verdana" pitchFamily="34" charset="0"/>
              </a:rPr>
              <a:t>Options to expand response resources are limited</a:t>
            </a:r>
          </a:p>
          <a:p>
            <a:pPr marL="815302" lvl="1" indent="-349415">
              <a:buFont typeface="Arial" pitchFamily="34" charset="0"/>
              <a:buChar char="•"/>
              <a:defRPr/>
            </a:pPr>
            <a:r>
              <a:rPr lang="en-CA" sz="1800" b="1" dirty="0" smtClean="0">
                <a:solidFill>
                  <a:schemeClr val="bg1"/>
                </a:solidFill>
                <a:latin typeface="Verdana" pitchFamily="34" charset="0"/>
                <a:ea typeface="Verdana" pitchFamily="34" charset="0"/>
                <a:cs typeface="Verdana" pitchFamily="34" charset="0"/>
              </a:rPr>
              <a:t>Internal expansion and focus  growing local resources</a:t>
            </a:r>
          </a:p>
          <a:p>
            <a:pPr marL="815302" lvl="1" indent="-349415">
              <a:buFont typeface="Arial" pitchFamily="34" charset="0"/>
              <a:buChar char="•"/>
              <a:defRPr/>
            </a:pPr>
            <a:r>
              <a:rPr lang="en-CA" sz="1800" b="1" dirty="0" smtClean="0">
                <a:solidFill>
                  <a:schemeClr val="bg1"/>
                </a:solidFill>
                <a:latin typeface="Verdana" pitchFamily="34" charset="0"/>
                <a:ea typeface="Verdana" pitchFamily="34" charset="0"/>
                <a:cs typeface="Verdana" pitchFamily="34" charset="0"/>
              </a:rPr>
              <a:t>Expensive</a:t>
            </a:r>
          </a:p>
          <a:p>
            <a:pPr marL="815302" lvl="1" indent="-349415">
              <a:buFont typeface="Arial" pitchFamily="34" charset="0"/>
              <a:buChar char="•"/>
              <a:defRPr/>
            </a:pPr>
            <a:r>
              <a:rPr lang="en-CA" sz="1800" b="1" dirty="0" smtClean="0">
                <a:solidFill>
                  <a:schemeClr val="bg1"/>
                </a:solidFill>
                <a:latin typeface="Verdana" pitchFamily="34" charset="0"/>
                <a:ea typeface="Verdana" pitchFamily="34" charset="0"/>
                <a:cs typeface="Verdana" pitchFamily="34" charset="0"/>
              </a:rPr>
              <a:t>May not be effective in extreme fire situations  </a:t>
            </a:r>
          </a:p>
          <a:p>
            <a:endParaRPr lang="en-CA" b="1" dirty="0" smtClean="0">
              <a:solidFill>
                <a:schemeClr val="bg1"/>
              </a:solidFill>
              <a:latin typeface="Verdana" pitchFamily="34" charset="0"/>
              <a:ea typeface="Verdana" pitchFamily="34" charset="0"/>
              <a:cs typeface="Verdana" pitchFamily="34" charset="0"/>
            </a:endParaRPr>
          </a:p>
          <a:p>
            <a:r>
              <a:rPr lang="en-CA" b="1" dirty="0" smtClean="0">
                <a:solidFill>
                  <a:schemeClr val="bg1"/>
                </a:solidFill>
                <a:latin typeface="Verdana" pitchFamily="34" charset="0"/>
                <a:ea typeface="Verdana" pitchFamily="34" charset="0"/>
                <a:cs typeface="Verdana" pitchFamily="34" charset="0"/>
              </a:rPr>
              <a:t>10 yr avg. $65M to &gt;$200M</a:t>
            </a:r>
          </a:p>
          <a:p>
            <a:endParaRPr lang="en-CA" b="1" dirty="0" smtClean="0">
              <a:solidFill>
                <a:schemeClr val="bg1"/>
              </a:solidFill>
              <a:latin typeface="Verdana" pitchFamily="34" charset="0"/>
              <a:ea typeface="Verdana" pitchFamily="34" charset="0"/>
              <a:cs typeface="Verdana" pitchFamily="34" charset="0"/>
            </a:endParaRPr>
          </a:p>
          <a:p>
            <a:r>
              <a:rPr lang="en-CA" b="1" dirty="0" smtClean="0">
                <a:solidFill>
                  <a:schemeClr val="bg1"/>
                </a:solidFill>
                <a:latin typeface="Verdana" pitchFamily="34" charset="0"/>
                <a:ea typeface="Verdana" pitchFamily="34" charset="0"/>
                <a:cs typeface="Verdana" pitchFamily="34" charset="0"/>
              </a:rPr>
              <a:t>213 WUI fires in 2009, &gt;300,000 ha burned in 2010</a:t>
            </a:r>
            <a:endParaRPr lang="en-CA" dirty="0"/>
          </a:p>
        </p:txBody>
      </p:sp>
      <p:sp>
        <p:nvSpPr>
          <p:cNvPr id="4" name="Slide Number Placeholder 3"/>
          <p:cNvSpPr>
            <a:spLocks noGrp="1"/>
          </p:cNvSpPr>
          <p:nvPr>
            <p:ph type="sldNum" sz="quarter" idx="10"/>
          </p:nvPr>
        </p:nvSpPr>
        <p:spPr/>
        <p:txBody>
          <a:bodyPr/>
          <a:lstStyle/>
          <a:p>
            <a:fld id="{D9D77D08-F544-47B9-946F-2C405789EED6}" type="slidenum">
              <a:rPr lang="en-CA" smtClean="0"/>
              <a:pPr/>
              <a:t>9</a:t>
            </a:fld>
            <a:endParaRPr lang="en-CA"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2012 Fire in cut to length slash – with surrounding</a:t>
            </a:r>
            <a:r>
              <a:rPr lang="en-CA" baseline="0" dirty="0" smtClean="0"/>
              <a:t> </a:t>
            </a:r>
            <a:r>
              <a:rPr lang="en-CA" dirty="0" smtClean="0"/>
              <a:t> damp timber.</a:t>
            </a:r>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solidFill>
                  <a:schemeClr val="bg1"/>
                </a:solidFill>
              </a:rPr>
              <a:t>Requires a provincial level commitment within the Natural Resources Sector to create a framework that can then be implemented by the </a:t>
            </a:r>
            <a:r>
              <a:rPr lang="en-GB" b="1" dirty="0" smtClean="0">
                <a:solidFill>
                  <a:schemeClr val="bg1"/>
                </a:solidFill>
              </a:rPr>
              <a:t>Land Manager at the District level.</a:t>
            </a:r>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p>
            <a:pPr lvl="0"/>
            <a:r>
              <a:rPr lang="en-CA" sz="1200" kern="1200" dirty="0" smtClean="0">
                <a:solidFill>
                  <a:schemeClr val="tx1"/>
                </a:solidFill>
                <a:latin typeface="+mn-lt"/>
                <a:ea typeface="+mn-ea"/>
                <a:cs typeface="+mn-cs"/>
              </a:rPr>
              <a:t>Landscape fire planning and management</a:t>
            </a:r>
            <a:r>
              <a:rPr lang="en-US" sz="1200" kern="1200" dirty="0" smtClean="0">
                <a:solidFill>
                  <a:schemeClr val="tx1"/>
                </a:solidFill>
                <a:latin typeface="+mn-lt"/>
                <a:ea typeface="+mn-ea"/>
                <a:cs typeface="+mn-cs"/>
              </a:rPr>
              <a:t> benefits include, </a:t>
            </a:r>
            <a:endParaRPr lang="en-CA" sz="1200" kern="1200" dirty="0" smtClean="0">
              <a:solidFill>
                <a:schemeClr val="tx1"/>
              </a:solidFill>
              <a:latin typeface="+mn-lt"/>
              <a:ea typeface="+mn-ea"/>
              <a:cs typeface="+mn-cs"/>
            </a:endParaRPr>
          </a:p>
          <a:p>
            <a:pPr lvl="1"/>
            <a:r>
              <a:rPr lang="en-US" sz="1200" kern="1200" dirty="0" smtClean="0">
                <a:solidFill>
                  <a:schemeClr val="tx1"/>
                </a:solidFill>
                <a:latin typeface="+mn-lt"/>
                <a:ea typeface="+mn-ea"/>
                <a:cs typeface="+mn-cs"/>
              </a:rPr>
              <a:t>Less severe impacts to Communities, public and private infrastructure during fire season</a:t>
            </a:r>
            <a:endParaRPr lang="en-CA" sz="1200" kern="1200" dirty="0" smtClean="0">
              <a:solidFill>
                <a:schemeClr val="tx1"/>
              </a:solidFill>
              <a:latin typeface="+mn-lt"/>
              <a:ea typeface="+mn-ea"/>
              <a:cs typeface="+mn-cs"/>
            </a:endParaRPr>
          </a:p>
          <a:p>
            <a:pPr lvl="1"/>
            <a:r>
              <a:rPr lang="en-US" sz="1200" kern="1200" dirty="0" smtClean="0">
                <a:solidFill>
                  <a:schemeClr val="tx1"/>
                </a:solidFill>
                <a:latin typeface="+mn-lt"/>
                <a:ea typeface="+mn-ea"/>
                <a:cs typeface="+mn-cs"/>
              </a:rPr>
              <a:t>Reduced risk of high severity fires and subsequent damage to community watersheds and water sources</a:t>
            </a:r>
            <a:endParaRPr lang="en-CA" sz="1200" kern="1200" dirty="0" smtClean="0">
              <a:solidFill>
                <a:schemeClr val="tx1"/>
              </a:solidFill>
              <a:latin typeface="+mn-lt"/>
              <a:ea typeface="+mn-ea"/>
              <a:cs typeface="+mn-cs"/>
            </a:endParaRPr>
          </a:p>
          <a:p>
            <a:pPr lvl="1"/>
            <a:r>
              <a:rPr lang="en-US" sz="1200" kern="1200" dirty="0" smtClean="0">
                <a:solidFill>
                  <a:schemeClr val="tx1"/>
                </a:solidFill>
                <a:latin typeface="+mn-lt"/>
                <a:ea typeface="+mn-ea"/>
                <a:cs typeface="+mn-cs"/>
              </a:rPr>
              <a:t>Reduced risk to ranching grasslands, and associated infrastructure</a:t>
            </a:r>
            <a:endParaRPr lang="en-CA" sz="1200" kern="1200" dirty="0" smtClean="0">
              <a:solidFill>
                <a:schemeClr val="tx1"/>
              </a:solidFill>
              <a:latin typeface="+mn-lt"/>
              <a:ea typeface="+mn-ea"/>
              <a:cs typeface="+mn-cs"/>
            </a:endParaRPr>
          </a:p>
          <a:p>
            <a:pPr lvl="1"/>
            <a:r>
              <a:rPr lang="en-US" sz="1200" kern="1200" dirty="0" smtClean="0">
                <a:solidFill>
                  <a:schemeClr val="tx1"/>
                </a:solidFill>
                <a:latin typeface="+mn-lt"/>
                <a:ea typeface="+mn-ea"/>
                <a:cs typeface="+mn-cs"/>
              </a:rPr>
              <a:t>Increased security of timber. fiber, reduced risk to investments</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D9D77D08-F544-47B9-946F-2C405789EED6}" type="slidenum">
              <a:rPr lang="en-CA" smtClean="0"/>
              <a:pPr/>
              <a:t>10</a:t>
            </a:fld>
            <a:endParaRPr lang="en-CA"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D9D77D08-F544-47B9-946F-2C405789EED6}" type="slidenum">
              <a:rPr lang="en-CA" smtClean="0"/>
              <a:pPr/>
              <a:t>11</a:t>
            </a:fld>
            <a:endParaRPr lang="en-CA"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sz="1200" kern="1200" dirty="0" smtClean="0">
                <a:solidFill>
                  <a:schemeClr val="tx1"/>
                </a:solidFill>
                <a:latin typeface="+mn-lt"/>
                <a:ea typeface="+mn-ea"/>
                <a:cs typeface="+mn-cs"/>
              </a:rPr>
              <a:t>Burn areas by TSA from 1960-2002.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sz="1200" kern="1200" dirty="0" smtClean="0">
                <a:solidFill>
                  <a:schemeClr val="tx1"/>
                </a:solidFill>
                <a:latin typeface="+mn-lt"/>
                <a:ea typeface="+mn-ea"/>
                <a:cs typeface="+mn-cs"/>
              </a:rPr>
              <a:t>The areas were determined by intersecting a digital layer of perimeters of fires &gt; 20 ha with TSA boundaries.  Fires of this size account for most of the area burned.  </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F6C69BCD-5A02-4738-8103-C59ACB7AD3C9}" type="slidenum">
              <a:rPr lang="en-CA" smtClean="0"/>
              <a:pPr/>
              <a:t>12</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D9D77D08-F544-47B9-946F-2C405789EED6}" type="slidenum">
              <a:rPr lang="en-CA" smtClean="0"/>
              <a:pPr/>
              <a:t>15</a:t>
            </a:fld>
            <a:endParaRPr lang="en-CA"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buNone/>
            </a:pPr>
            <a:r>
              <a:rPr lang="en-CA" sz="3400" b="1" dirty="0" smtClean="0">
                <a:solidFill>
                  <a:schemeClr val="bg1"/>
                </a:solidFill>
              </a:rPr>
              <a:t>Phase One – Assessment of the wildfire hazard, and risk to values on the landscape (TSA/District)</a:t>
            </a:r>
          </a:p>
          <a:p>
            <a:pPr lvl="1">
              <a:buNone/>
            </a:pPr>
            <a:endParaRPr lang="en-CA" dirty="0" smtClean="0">
              <a:solidFill>
                <a:schemeClr val="bg1"/>
              </a:solidFill>
            </a:endParaRPr>
          </a:p>
          <a:p>
            <a:pPr lvl="1">
              <a:buFont typeface="Arial" pitchFamily="34" charset="0"/>
              <a:buChar char="•"/>
            </a:pPr>
            <a:r>
              <a:rPr lang="en-CA" dirty="0" smtClean="0">
                <a:solidFill>
                  <a:schemeClr val="bg1"/>
                </a:solidFill>
              </a:rPr>
              <a:t>Wildfire hazard modelling to be completed for all of BC at the District / Timber Supply level</a:t>
            </a:r>
          </a:p>
          <a:p>
            <a:pPr lvl="1">
              <a:buFont typeface="Arial" pitchFamily="34" charset="0"/>
              <a:buChar char="•"/>
            </a:pPr>
            <a:endParaRPr lang="en-CA" smtClean="0">
              <a:solidFill>
                <a:schemeClr val="bg1"/>
              </a:solidFill>
            </a:endParaRPr>
          </a:p>
          <a:p>
            <a:pPr lvl="1">
              <a:buFont typeface="Arial" pitchFamily="34" charset="0"/>
              <a:buChar char="•"/>
            </a:pPr>
            <a:endParaRPr lang="en-CA" dirty="0" smtClean="0">
              <a:solidFill>
                <a:schemeClr val="bg1"/>
              </a:solidFill>
            </a:endParaRPr>
          </a:p>
          <a:p>
            <a:pPr lvl="1">
              <a:buFont typeface="Arial" pitchFamily="34" charset="0"/>
              <a:buChar char="•"/>
            </a:pPr>
            <a:endParaRPr lang="en-CA" dirty="0" smtClean="0">
              <a:solidFill>
                <a:schemeClr val="bg1"/>
              </a:solidFill>
            </a:endParaRPr>
          </a:p>
          <a:p>
            <a:pPr lvl="1">
              <a:buFont typeface="Arial" pitchFamily="34" charset="0"/>
              <a:buChar char="•"/>
            </a:pPr>
            <a:r>
              <a:rPr lang="en-CA" dirty="0" smtClean="0">
                <a:solidFill>
                  <a:schemeClr val="bg1"/>
                </a:solidFill>
              </a:rPr>
              <a:t>Collection and identification of values at risk and relative  initial ranking using suppression priorities (RSWAP) </a:t>
            </a:r>
          </a:p>
          <a:p>
            <a:pPr lvl="1">
              <a:buFont typeface="Arial" pitchFamily="34" charset="0"/>
              <a:buChar char="•"/>
            </a:pPr>
            <a:endParaRPr lang="en-CA" dirty="0" smtClean="0">
              <a:solidFill>
                <a:schemeClr val="bg1"/>
              </a:solidFill>
            </a:endParaRPr>
          </a:p>
          <a:p>
            <a:pPr lvl="1">
              <a:buFont typeface="Arial" pitchFamily="34" charset="0"/>
              <a:buChar char="•"/>
            </a:pPr>
            <a:r>
              <a:rPr lang="en-CA" dirty="0" smtClean="0">
                <a:solidFill>
                  <a:schemeClr val="bg1"/>
                </a:solidFill>
              </a:rPr>
              <a:t>Determine the  level of risk and threat to values</a:t>
            </a:r>
          </a:p>
          <a:p>
            <a:pPr lvl="1">
              <a:buFont typeface="Arial" pitchFamily="34" charset="0"/>
              <a:buChar char="•"/>
            </a:pPr>
            <a:endParaRPr lang="en-CA" dirty="0" smtClean="0">
              <a:solidFill>
                <a:schemeClr val="bg1"/>
              </a:solidFill>
            </a:endParaRPr>
          </a:p>
          <a:p>
            <a:pPr lvl="1">
              <a:buFont typeface="Arial" pitchFamily="34" charset="0"/>
              <a:buChar char="•"/>
            </a:pPr>
            <a:r>
              <a:rPr lang="en-CA" dirty="0" smtClean="0">
                <a:solidFill>
                  <a:schemeClr val="bg1"/>
                </a:solidFill>
              </a:rPr>
              <a:t>Determine fire management objectives for the landscape unit (e.g. reduce risk from extreme (rank 5, 6) and to moderate (rank 3,4 ) or less </a:t>
            </a:r>
            <a:endParaRPr lang="en-CA" dirty="0"/>
          </a:p>
        </p:txBody>
      </p:sp>
      <p:sp>
        <p:nvSpPr>
          <p:cNvPr id="4" name="Slide Number Placeholder 3"/>
          <p:cNvSpPr>
            <a:spLocks noGrp="1"/>
          </p:cNvSpPr>
          <p:nvPr>
            <p:ph type="sldNum" sz="quarter" idx="10"/>
          </p:nvPr>
        </p:nvSpPr>
        <p:spPr/>
        <p:txBody>
          <a:bodyPr/>
          <a:lstStyle/>
          <a:p>
            <a:fld id="{D9D77D08-F544-47B9-946F-2C405789EED6}" type="slidenum">
              <a:rPr lang="en-CA" smtClean="0"/>
              <a:pPr/>
              <a:t>16</a:t>
            </a:fld>
            <a:endParaRPr lang="en-CA"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D9D77D08-F544-47B9-946F-2C405789EED6}" type="slidenum">
              <a:rPr lang="en-CA" smtClean="0"/>
              <a:pPr/>
              <a:t>17</a:t>
            </a:fld>
            <a:endParaRPr lang="en-CA"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D9D77D08-F544-47B9-946F-2C405789EED6}" type="slidenum">
              <a:rPr lang="en-CA" smtClean="0"/>
              <a:pPr/>
              <a:t>18</a:t>
            </a:fld>
            <a:endParaRPr lang="en-CA"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D9D77D08-F544-47B9-946F-2C405789EED6}" type="slidenum">
              <a:rPr lang="en-CA" smtClean="0"/>
              <a:pPr/>
              <a:t>19</a:t>
            </a:fld>
            <a:endParaRPr lang="en-CA"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D9D77D08-F544-47B9-946F-2C405789EED6}" type="slidenum">
              <a:rPr lang="en-CA" smtClean="0"/>
              <a:pPr/>
              <a:t>20</a:t>
            </a:fld>
            <a:endParaRPr lang="en-CA"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Landscape fire management planning and subsequent implementation extends fire management initiatives from the area of municipal lands adjacent to communities, to provincial forests to further mitigate impacts to communities, critical infrastructure and natural resource values.</a:t>
            </a:r>
          </a:p>
          <a:p>
            <a:endParaRPr lang="en-CA" dirty="0">
              <a:solidFill>
                <a:schemeClr val="accent2"/>
              </a:solidFill>
            </a:endParaRPr>
          </a:p>
        </p:txBody>
      </p:sp>
      <p:sp>
        <p:nvSpPr>
          <p:cNvPr id="4" name="Slide Number Placeholder 3"/>
          <p:cNvSpPr>
            <a:spLocks noGrp="1"/>
          </p:cNvSpPr>
          <p:nvPr>
            <p:ph type="sldNum" sz="quarter" idx="10"/>
          </p:nvPr>
        </p:nvSpPr>
        <p:spPr/>
        <p:txBody>
          <a:bodyPr/>
          <a:lstStyle/>
          <a:p>
            <a:fld id="{569C270D-BC7F-4C0A-B04E-3D70DFF7D81B}" type="slidenum">
              <a:rPr lang="en-CA" smtClean="0"/>
              <a:pPr/>
              <a:t>21</a:t>
            </a:fld>
            <a:endParaRPr lang="en-CA"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endParaRPr lang="en-CA" sz="1400" dirty="0">
              <a:solidFill>
                <a:srgbClr val="000000"/>
              </a:solidFill>
              <a:latin typeface="+mj-lt"/>
            </a:endParaRPr>
          </a:p>
        </p:txBody>
      </p:sp>
      <p:sp>
        <p:nvSpPr>
          <p:cNvPr id="4" name="Slide Number Placeholder 3"/>
          <p:cNvSpPr>
            <a:spLocks noGrp="1"/>
          </p:cNvSpPr>
          <p:nvPr>
            <p:ph type="sldNum" sz="quarter" idx="10"/>
          </p:nvPr>
        </p:nvSpPr>
        <p:spPr/>
        <p:txBody>
          <a:bodyPr/>
          <a:lstStyle/>
          <a:p>
            <a:fld id="{D9D77D08-F544-47B9-946F-2C405789EED6}" type="slidenum">
              <a:rPr lang="en-CA" smtClean="0"/>
              <a:pPr/>
              <a:t>22</a:t>
            </a:fld>
            <a:endParaRPr lang="en-CA"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In BC our</a:t>
            </a:r>
            <a:r>
              <a:rPr lang="en-CA" baseline="0" dirty="0" smtClean="0"/>
              <a:t> fire regimes are driven by BEC or vice versa as the BEC zones shift in response to changing climatic factors so does wildfire activity. We need to be thinking about the future risks of wildfire as we plan to treat these ecosystems through reforestation and spacing etc. </a:t>
            </a:r>
          </a:p>
          <a:p>
            <a:endParaRPr lang="en-CA" baseline="0" dirty="0" smtClean="0"/>
          </a:p>
          <a:p>
            <a:r>
              <a:rPr lang="en-CA" baseline="0" dirty="0" smtClean="0"/>
              <a:t>The MPB and subsequent wildfire activity is seen by some as the ecosystems  response to fire suppression and the shifting on marginal forested ecosystem back to their longer term pattern of open forest.  OUR decisions on whether to reforest some of these impacted sites need to be taking these patterns into consideration. </a:t>
            </a:r>
          </a:p>
          <a:p>
            <a:r>
              <a:rPr lang="en-CA" baseline="0" dirty="0" smtClean="0"/>
              <a:t>AT a minimum  leaving for natural regeneration may be a more strategic decision for current and forecasted “marginal” sites.</a:t>
            </a:r>
            <a:endParaRPr lang="en-CA" dirty="0"/>
          </a:p>
        </p:txBody>
      </p:sp>
      <p:sp>
        <p:nvSpPr>
          <p:cNvPr id="4" name="Slide Number Placeholder 3"/>
          <p:cNvSpPr>
            <a:spLocks noGrp="1"/>
          </p:cNvSpPr>
          <p:nvPr>
            <p:ph type="sldNum" sz="quarter" idx="10"/>
          </p:nvPr>
        </p:nvSpPr>
        <p:spPr/>
        <p:txBody>
          <a:bodyPr/>
          <a:lstStyle/>
          <a:p>
            <a:fld id="{D9D77D08-F544-47B9-946F-2C405789EED6}" type="slidenum">
              <a:rPr lang="en-CA" smtClean="0"/>
              <a:pPr/>
              <a:t>23</a:t>
            </a:fld>
            <a:endParaRPr lang="en-CA"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D9D77D08-F544-47B9-946F-2C405789EED6}" type="slidenum">
              <a:rPr lang="en-CA" smtClean="0"/>
              <a:pPr/>
              <a:t>24</a:t>
            </a:fld>
            <a:endParaRPr lang="en-CA"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D9D77D08-F544-47B9-946F-2C405789EED6}" type="slidenum">
              <a:rPr lang="en-CA" smtClean="0"/>
              <a:pPr/>
              <a:t>26</a:t>
            </a:fld>
            <a:endParaRPr lang="en-CA"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D9D77D08-F544-47B9-946F-2C405789EED6}" type="slidenum">
              <a:rPr lang="en-CA" smtClean="0"/>
              <a:pPr/>
              <a:t>27</a:t>
            </a:fld>
            <a:endParaRPr lang="en-CA"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AADB5E3C-58D6-48DB-BE8C-684EBDE3B91D}" type="datetimeFigureOut">
              <a:rPr lang="en-CA" smtClean="0"/>
              <a:pPr/>
              <a:t>2012-10-10</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BB37B054-5A15-4D0F-B3A5-BEC02FD7A803}" type="slidenum">
              <a:rPr lang="en-CA" smtClean="0"/>
              <a:pPr/>
              <a:t>‹#›</a:t>
            </a:fld>
            <a:endParaRPr lang="en-CA" dirty="0"/>
          </a:p>
        </p:txBody>
      </p:sp>
    </p:spTree>
  </p:cSld>
  <p:clrMapOvr>
    <a:masterClrMapping/>
  </p:clrMapOvr>
  <p:transition xmlns:p14="http://schemas.microsoft.com/office/powerpoint/2010/mai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AADB5E3C-58D6-48DB-BE8C-684EBDE3B91D}" type="datetimeFigureOut">
              <a:rPr lang="en-CA" smtClean="0"/>
              <a:pPr/>
              <a:t>2012-10-10</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BB37B054-5A15-4D0F-B3A5-BEC02FD7A803}" type="slidenum">
              <a:rPr lang="en-CA" smtClean="0"/>
              <a:pPr/>
              <a:t>‹#›</a:t>
            </a:fld>
            <a:endParaRPr lang="en-CA" dirty="0"/>
          </a:p>
        </p:txBody>
      </p:sp>
    </p:spTree>
  </p:cSld>
  <p:clrMapOvr>
    <a:masterClrMapping/>
  </p:clrMapOvr>
  <p:transition xmlns:p14="http://schemas.microsoft.com/office/powerpoint/2010/mai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DB5E3C-58D6-48DB-BE8C-684EBDE3B91D}" type="datetimeFigureOut">
              <a:rPr lang="en-CA" smtClean="0"/>
              <a:pPr/>
              <a:t>2012-10-10</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BB37B054-5A15-4D0F-B3A5-BEC02FD7A803}" type="slidenum">
              <a:rPr lang="en-CA" smtClean="0"/>
              <a:pPr/>
              <a:t>‹#›</a:t>
            </a:fld>
            <a:endParaRPr lang="en-CA" dirty="0"/>
          </a:p>
        </p:txBody>
      </p:sp>
    </p:spTree>
  </p:cSld>
  <p:clrMapOvr>
    <a:masterClrMapping/>
  </p:clrMapOvr>
  <p:transition xmlns:p14="http://schemas.microsoft.com/office/powerpoint/2010/mai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AADB5E3C-58D6-48DB-BE8C-684EBDE3B91D}" type="datetimeFigureOut">
              <a:rPr lang="en-CA" smtClean="0"/>
              <a:pPr/>
              <a:t>2012-10-10</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BB37B054-5A15-4D0F-B3A5-BEC02FD7A803}" type="slidenum">
              <a:rPr lang="en-CA" smtClean="0"/>
              <a:pPr/>
              <a:t>‹#›</a:t>
            </a:fld>
            <a:endParaRPr lang="en-CA" dirty="0"/>
          </a:p>
        </p:txBody>
      </p:sp>
    </p:spTree>
  </p:cSld>
  <p:clrMapOvr>
    <a:masterClrMapping/>
  </p:clrMapOvr>
  <p:transition xmlns:p14="http://schemas.microsoft.com/office/powerpoint/2010/mai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AADB5E3C-58D6-48DB-BE8C-684EBDE3B91D}" type="datetimeFigureOut">
              <a:rPr lang="en-CA" smtClean="0"/>
              <a:pPr/>
              <a:t>2012-10-10</a:t>
            </a:fld>
            <a:endParaRPr lang="en-CA" dirty="0"/>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BB37B054-5A15-4D0F-B3A5-BEC02FD7A803}" type="slidenum">
              <a:rPr lang="en-CA" smtClean="0"/>
              <a:pPr/>
              <a:t>‹#›</a:t>
            </a:fld>
            <a:endParaRPr lang="en-CA" dirty="0"/>
          </a:p>
        </p:txBody>
      </p:sp>
    </p:spTree>
  </p:cSld>
  <p:clrMapOvr>
    <a:masterClrMapping/>
  </p:clrMapOvr>
  <p:transition xmlns:p14="http://schemas.microsoft.com/office/powerpoint/2010/mai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AADB5E3C-58D6-48DB-BE8C-684EBDE3B91D}" type="datetimeFigureOut">
              <a:rPr lang="en-CA" smtClean="0"/>
              <a:pPr/>
              <a:t>2012-10-10</a:t>
            </a:fld>
            <a:endParaRPr lang="en-CA" dirty="0"/>
          </a:p>
        </p:txBody>
      </p:sp>
      <p:sp>
        <p:nvSpPr>
          <p:cNvPr id="4" name="Footer Placeholder 3"/>
          <p:cNvSpPr>
            <a:spLocks noGrp="1"/>
          </p:cNvSpPr>
          <p:nvPr>
            <p:ph type="ftr" sz="quarter" idx="11"/>
          </p:nvPr>
        </p:nvSpPr>
        <p:spPr/>
        <p:txBody>
          <a:bodyPr/>
          <a:lstStyle/>
          <a:p>
            <a:endParaRPr lang="en-CA" dirty="0"/>
          </a:p>
        </p:txBody>
      </p:sp>
      <p:sp>
        <p:nvSpPr>
          <p:cNvPr id="5" name="Slide Number Placeholder 4"/>
          <p:cNvSpPr>
            <a:spLocks noGrp="1"/>
          </p:cNvSpPr>
          <p:nvPr>
            <p:ph type="sldNum" sz="quarter" idx="12"/>
          </p:nvPr>
        </p:nvSpPr>
        <p:spPr/>
        <p:txBody>
          <a:bodyPr/>
          <a:lstStyle/>
          <a:p>
            <a:fld id="{BB37B054-5A15-4D0F-B3A5-BEC02FD7A803}" type="slidenum">
              <a:rPr lang="en-CA" smtClean="0"/>
              <a:pPr/>
              <a:t>‹#›</a:t>
            </a:fld>
            <a:endParaRPr lang="en-CA" dirty="0"/>
          </a:p>
        </p:txBody>
      </p:sp>
    </p:spTree>
  </p:cSld>
  <p:clrMapOvr>
    <a:masterClrMapping/>
  </p:clrMapOvr>
  <p:transition xmlns:p14="http://schemas.microsoft.com/office/powerpoint/2010/mai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DB5E3C-58D6-48DB-BE8C-684EBDE3B91D}" type="datetimeFigureOut">
              <a:rPr lang="en-CA" smtClean="0"/>
              <a:pPr/>
              <a:t>2012-10-10</a:t>
            </a:fld>
            <a:endParaRPr lang="en-CA" dirty="0"/>
          </a:p>
        </p:txBody>
      </p:sp>
      <p:sp>
        <p:nvSpPr>
          <p:cNvPr id="3" name="Footer Placeholder 2"/>
          <p:cNvSpPr>
            <a:spLocks noGrp="1"/>
          </p:cNvSpPr>
          <p:nvPr>
            <p:ph type="ftr" sz="quarter" idx="11"/>
          </p:nvPr>
        </p:nvSpPr>
        <p:spPr/>
        <p:txBody>
          <a:bodyPr/>
          <a:lstStyle/>
          <a:p>
            <a:endParaRPr lang="en-CA" dirty="0"/>
          </a:p>
        </p:txBody>
      </p:sp>
      <p:sp>
        <p:nvSpPr>
          <p:cNvPr id="4" name="Slide Number Placeholder 3"/>
          <p:cNvSpPr>
            <a:spLocks noGrp="1"/>
          </p:cNvSpPr>
          <p:nvPr>
            <p:ph type="sldNum" sz="quarter" idx="12"/>
          </p:nvPr>
        </p:nvSpPr>
        <p:spPr/>
        <p:txBody>
          <a:bodyPr/>
          <a:lstStyle/>
          <a:p>
            <a:fld id="{BB37B054-5A15-4D0F-B3A5-BEC02FD7A803}" type="slidenum">
              <a:rPr lang="en-CA" smtClean="0"/>
              <a:pPr/>
              <a:t>‹#›</a:t>
            </a:fld>
            <a:endParaRPr lang="en-CA" dirty="0"/>
          </a:p>
        </p:txBody>
      </p:sp>
    </p:spTree>
  </p:cSld>
  <p:clrMapOvr>
    <a:masterClrMapping/>
  </p:clrMapOvr>
  <p:transition xmlns:p14="http://schemas.microsoft.com/office/powerpoint/2010/mai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DB5E3C-58D6-48DB-BE8C-684EBDE3B91D}" type="datetimeFigureOut">
              <a:rPr lang="en-CA" smtClean="0"/>
              <a:pPr/>
              <a:t>2012-10-10</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BB37B054-5A15-4D0F-B3A5-BEC02FD7A803}" type="slidenum">
              <a:rPr lang="en-CA" smtClean="0"/>
              <a:pPr/>
              <a:t>‹#›</a:t>
            </a:fld>
            <a:endParaRPr lang="en-CA" dirty="0"/>
          </a:p>
        </p:txBody>
      </p:sp>
    </p:spTree>
  </p:cSld>
  <p:clrMapOvr>
    <a:masterClrMapping/>
  </p:clrMapOvr>
  <p:transition xmlns:p14="http://schemas.microsoft.com/office/powerpoint/2010/mai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DB5E3C-58D6-48DB-BE8C-684EBDE3B91D}" type="datetimeFigureOut">
              <a:rPr lang="en-CA" smtClean="0"/>
              <a:pPr/>
              <a:t>2012-10-10</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BB37B054-5A15-4D0F-B3A5-BEC02FD7A803}" type="slidenum">
              <a:rPr lang="en-CA" smtClean="0"/>
              <a:pPr/>
              <a:t>‹#›</a:t>
            </a:fld>
            <a:endParaRPr lang="en-CA" dirty="0"/>
          </a:p>
        </p:txBody>
      </p:sp>
    </p:spTree>
  </p:cSld>
  <p:clrMapOvr>
    <a:masterClrMapping/>
  </p:clrMapOvr>
  <p:transition xmlns:p14="http://schemas.microsoft.com/office/powerpoint/2010/mai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AADB5E3C-58D6-48DB-BE8C-684EBDE3B91D}" type="datetimeFigureOut">
              <a:rPr lang="en-CA" smtClean="0"/>
              <a:pPr/>
              <a:t>2012-10-10</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BB37B054-5A15-4D0F-B3A5-BEC02FD7A803}" type="slidenum">
              <a:rPr lang="en-CA" smtClean="0"/>
              <a:pPr/>
              <a:t>‹#›</a:t>
            </a:fld>
            <a:endParaRPr lang="en-CA" dirty="0"/>
          </a:p>
        </p:txBody>
      </p:sp>
    </p:spTree>
  </p:cSld>
  <p:clrMapOvr>
    <a:masterClrMapping/>
  </p:clrMapOvr>
  <p:transition xmlns:p14="http://schemas.microsoft.com/office/powerpoint/2010/mai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AADB5E3C-58D6-48DB-BE8C-684EBDE3B91D}" type="datetimeFigureOut">
              <a:rPr lang="en-CA" smtClean="0"/>
              <a:pPr/>
              <a:t>2012-10-10</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BB37B054-5A15-4D0F-B3A5-BEC02FD7A803}" type="slidenum">
              <a:rPr lang="en-CA" smtClean="0"/>
              <a:pPr/>
              <a:t>‹#›</a:t>
            </a:fld>
            <a:endParaRPr lang="en-CA" dirty="0"/>
          </a:p>
        </p:txBody>
      </p:sp>
    </p:spTree>
  </p:cSld>
  <p:clrMapOvr>
    <a:masterClrMapping/>
  </p:clrMapOvr>
  <p:transition xmlns:p14="http://schemas.microsoft.com/office/powerpoint/2010/main">
    <p:fade thruBlk="1"/>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DB5E3C-58D6-48DB-BE8C-684EBDE3B91D}" type="datetimeFigureOut">
              <a:rPr lang="en-CA" smtClean="0"/>
              <a:pPr/>
              <a:t>2012-10-10</a:t>
            </a:fld>
            <a:endParaRPr lang="en-C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37B054-5A15-4D0F-B3A5-BEC02FD7A803}" type="slidenum">
              <a:rPr lang="en-CA" smtClean="0"/>
              <a:pPr/>
              <a:t>‹#›</a:t>
            </a:fld>
            <a:endParaRPr lang="en-CA" dirty="0"/>
          </a:p>
        </p:txBody>
      </p:sp>
    </p:spTree>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transition xmlns:p14="http://schemas.microsoft.com/office/powerpoint/2010/main">
    <p:fade thruBlk="1"/>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chart" Target="../charts/chart1.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jpe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jpeg"/><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8.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tree.png"/>
          <p:cNvPicPr>
            <a:picLocks noChangeAspect="1"/>
          </p:cNvPicPr>
          <p:nvPr/>
        </p:nvPicPr>
        <p:blipFill>
          <a:blip r:embed="rId3" cstate="screen"/>
          <a:stretch>
            <a:fillRect/>
          </a:stretch>
        </p:blipFill>
        <p:spPr>
          <a:xfrm>
            <a:off x="6948264" y="2492896"/>
            <a:ext cx="1592364" cy="2736304"/>
          </a:xfrm>
          <a:prstGeom prst="rect">
            <a:avLst/>
          </a:prstGeom>
        </p:spPr>
      </p:pic>
      <p:sp>
        <p:nvSpPr>
          <p:cNvPr id="2" name="Title 1"/>
          <p:cNvSpPr>
            <a:spLocks noGrp="1"/>
          </p:cNvSpPr>
          <p:nvPr>
            <p:ph type="ctrTitle"/>
          </p:nvPr>
        </p:nvSpPr>
        <p:spPr>
          <a:xfrm>
            <a:off x="395536" y="1484784"/>
            <a:ext cx="8748464" cy="1470025"/>
          </a:xfrm>
        </p:spPr>
        <p:txBody>
          <a:bodyPr>
            <a:normAutofit/>
          </a:bodyPr>
          <a:lstStyle/>
          <a:p>
            <a:pPr algn="l"/>
            <a:r>
              <a:rPr lang="en-CA" sz="3000" b="1" dirty="0" smtClean="0">
                <a:solidFill>
                  <a:schemeClr val="bg1"/>
                </a:solidFill>
                <a:effectLst>
                  <a:outerShdw blurRad="38100" dist="38100" dir="2700000" algn="tl">
                    <a:srgbClr val="000000">
                      <a:alpha val="43137"/>
                    </a:srgbClr>
                  </a:outerShdw>
                </a:effectLst>
                <a:latin typeface="Century Schoolbook" pitchFamily="18" charset="0"/>
              </a:rPr>
              <a:t>Wildfire Management and FFT Opportunities for Collaboration</a:t>
            </a:r>
            <a:br>
              <a:rPr lang="en-CA" sz="3000" b="1" dirty="0" smtClean="0">
                <a:solidFill>
                  <a:schemeClr val="bg1"/>
                </a:solidFill>
                <a:effectLst>
                  <a:outerShdw blurRad="38100" dist="38100" dir="2700000" algn="tl">
                    <a:srgbClr val="000000">
                      <a:alpha val="43137"/>
                    </a:srgbClr>
                  </a:outerShdw>
                </a:effectLst>
                <a:latin typeface="Century Schoolbook" pitchFamily="18" charset="0"/>
              </a:rPr>
            </a:br>
            <a:endParaRPr lang="en-CA" sz="3000" b="1" dirty="0">
              <a:solidFill>
                <a:schemeClr val="bg1"/>
              </a:solidFill>
              <a:effectLst>
                <a:outerShdw blurRad="38100" dist="38100" dir="2700000" algn="tl">
                  <a:srgbClr val="000000">
                    <a:alpha val="43137"/>
                  </a:srgbClr>
                </a:outerShdw>
              </a:effectLst>
              <a:latin typeface="Century Schoolbook" pitchFamily="18" charset="0"/>
            </a:endParaRPr>
          </a:p>
        </p:txBody>
      </p:sp>
      <p:sp>
        <p:nvSpPr>
          <p:cNvPr id="3" name="Subtitle 2"/>
          <p:cNvSpPr>
            <a:spLocks noGrp="1"/>
          </p:cNvSpPr>
          <p:nvPr>
            <p:ph type="subTitle" idx="1"/>
          </p:nvPr>
        </p:nvSpPr>
        <p:spPr>
          <a:xfrm>
            <a:off x="395536" y="3284984"/>
            <a:ext cx="8748464" cy="1008112"/>
          </a:xfrm>
        </p:spPr>
        <p:txBody>
          <a:bodyPr>
            <a:noAutofit/>
          </a:bodyPr>
          <a:lstStyle/>
          <a:p>
            <a:pPr algn="l"/>
            <a:endParaRPr lang="en-CA" sz="2000" b="1" dirty="0" smtClean="0">
              <a:solidFill>
                <a:srgbClr val="92D050"/>
              </a:solidFill>
              <a:latin typeface="Verdana" pitchFamily="34" charset="0"/>
              <a:ea typeface="Verdana" pitchFamily="34" charset="0"/>
              <a:cs typeface="Verdana" pitchFamily="34" charset="0"/>
            </a:endParaRPr>
          </a:p>
          <a:p>
            <a:pPr algn="l"/>
            <a:r>
              <a:rPr lang="en-CA" sz="2000" b="1" dirty="0" smtClean="0">
                <a:solidFill>
                  <a:srgbClr val="92D050"/>
                </a:solidFill>
                <a:latin typeface="Verdana" pitchFamily="34" charset="0"/>
                <a:ea typeface="Verdana" pitchFamily="34" charset="0"/>
                <a:cs typeface="Verdana" pitchFamily="34" charset="0"/>
              </a:rPr>
              <a:t>Kelly Osbourne</a:t>
            </a:r>
          </a:p>
          <a:p>
            <a:pPr algn="l"/>
            <a:r>
              <a:rPr lang="en-CA" sz="2000" b="1" dirty="0" smtClean="0">
                <a:solidFill>
                  <a:srgbClr val="92D050"/>
                </a:solidFill>
                <a:latin typeface="Verdana" pitchFamily="34" charset="0"/>
                <a:ea typeface="Verdana" pitchFamily="34" charset="0"/>
                <a:cs typeface="Verdana" pitchFamily="34" charset="0"/>
              </a:rPr>
              <a:t>Fire Management Planning Forester / Officer</a:t>
            </a:r>
          </a:p>
          <a:p>
            <a:pPr algn="l"/>
            <a:r>
              <a:rPr lang="en-CA" sz="2000" b="1" dirty="0" smtClean="0">
                <a:solidFill>
                  <a:srgbClr val="92D050"/>
                </a:solidFill>
                <a:latin typeface="Verdana" pitchFamily="34" charset="0"/>
                <a:ea typeface="Verdana" pitchFamily="34" charset="0"/>
                <a:cs typeface="Verdana" pitchFamily="34" charset="0"/>
              </a:rPr>
              <a:t>Wildfire Management Branch  </a:t>
            </a:r>
          </a:p>
          <a:p>
            <a:pPr algn="l"/>
            <a:r>
              <a:rPr lang="en-CA" sz="2000" b="1" dirty="0" smtClean="0">
                <a:solidFill>
                  <a:srgbClr val="92D050"/>
                </a:solidFill>
                <a:latin typeface="Verdana" pitchFamily="34" charset="0"/>
                <a:ea typeface="Verdana" pitchFamily="34" charset="0"/>
                <a:cs typeface="Verdana" pitchFamily="34" charset="0"/>
              </a:rPr>
              <a:t>Victoria BC</a:t>
            </a:r>
            <a:endParaRPr lang="en-CA" sz="2000" b="1" dirty="0">
              <a:solidFill>
                <a:srgbClr val="92D050"/>
              </a:solidFill>
              <a:latin typeface="Verdana" pitchFamily="34" charset="0"/>
              <a:ea typeface="Verdana" pitchFamily="34" charset="0"/>
              <a:cs typeface="Verdana" pitchFamily="34" charset="0"/>
            </a:endParaRPr>
          </a:p>
        </p:txBody>
      </p:sp>
      <p:cxnSp>
        <p:nvCxnSpPr>
          <p:cNvPr id="7" name="Straight Connector 6"/>
          <p:cNvCxnSpPr/>
          <p:nvPr/>
        </p:nvCxnSpPr>
        <p:spPr>
          <a:xfrm>
            <a:off x="323528" y="2924944"/>
            <a:ext cx="619268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tree.png"/>
          <p:cNvPicPr>
            <a:picLocks noChangeAspect="1"/>
          </p:cNvPicPr>
          <p:nvPr/>
        </p:nvPicPr>
        <p:blipFill>
          <a:blip r:embed="rId3" cstate="screen"/>
          <a:srcRect/>
          <a:stretch>
            <a:fillRect/>
          </a:stretch>
        </p:blipFill>
        <p:spPr>
          <a:xfrm>
            <a:off x="5724128" y="0"/>
            <a:ext cx="3419872" cy="6858000"/>
          </a:xfrm>
          <a:prstGeom prst="rect">
            <a:avLst/>
          </a:prstGeom>
        </p:spPr>
      </p:pic>
      <p:sp>
        <p:nvSpPr>
          <p:cNvPr id="2" name="Title 1"/>
          <p:cNvSpPr>
            <a:spLocks noGrp="1"/>
          </p:cNvSpPr>
          <p:nvPr>
            <p:ph type="title"/>
          </p:nvPr>
        </p:nvSpPr>
        <p:spPr>
          <a:xfrm>
            <a:off x="395536" y="0"/>
            <a:ext cx="8229600" cy="1143000"/>
          </a:xfrm>
        </p:spPr>
        <p:txBody>
          <a:bodyPr/>
          <a:lstStyle/>
          <a:p>
            <a:pPr algn="l"/>
            <a:r>
              <a:rPr lang="en-CA" sz="3000" b="1" dirty="0" smtClean="0">
                <a:solidFill>
                  <a:srgbClr val="92D050"/>
                </a:solidFill>
                <a:latin typeface="Century Schoolbook" pitchFamily="18" charset="0"/>
              </a:rPr>
              <a:t>Presentation</a:t>
            </a:r>
            <a:endParaRPr lang="en-CA" sz="3000" b="1" dirty="0">
              <a:solidFill>
                <a:srgbClr val="92D050"/>
              </a:solidFill>
              <a:latin typeface="Century Schoolbook" pitchFamily="18" charset="0"/>
            </a:endParaRPr>
          </a:p>
        </p:txBody>
      </p:sp>
      <p:sp>
        <p:nvSpPr>
          <p:cNvPr id="3" name="Content Placeholder 2"/>
          <p:cNvSpPr>
            <a:spLocks noGrp="1"/>
          </p:cNvSpPr>
          <p:nvPr>
            <p:ph idx="1"/>
          </p:nvPr>
        </p:nvSpPr>
        <p:spPr>
          <a:xfrm>
            <a:off x="395536" y="692696"/>
            <a:ext cx="8748464" cy="2376264"/>
          </a:xfrm>
        </p:spPr>
        <p:txBody>
          <a:bodyPr>
            <a:normAutofit lnSpcReduction="10000"/>
          </a:bodyPr>
          <a:lstStyle/>
          <a:p>
            <a:endParaRPr lang="en-CA" sz="1800" b="1" dirty="0" smtClean="0">
              <a:solidFill>
                <a:schemeClr val="bg1"/>
              </a:solidFill>
              <a:latin typeface="Verdana" pitchFamily="34" charset="0"/>
              <a:ea typeface="Verdana" pitchFamily="34" charset="0"/>
              <a:cs typeface="Verdana" pitchFamily="34" charset="0"/>
            </a:endParaRPr>
          </a:p>
          <a:p>
            <a:r>
              <a:rPr lang="en-CA" sz="2900" b="1" dirty="0" smtClean="0">
                <a:solidFill>
                  <a:schemeClr val="bg1"/>
                </a:solidFill>
                <a:latin typeface="Verdana" pitchFamily="34" charset="0"/>
                <a:ea typeface="Verdana" pitchFamily="34" charset="0"/>
                <a:cs typeface="Verdana" pitchFamily="34" charset="0"/>
              </a:rPr>
              <a:t>Strategic Direction </a:t>
            </a:r>
          </a:p>
          <a:p>
            <a:r>
              <a:rPr lang="en-CA" sz="2900" b="1" dirty="0" smtClean="0">
                <a:solidFill>
                  <a:schemeClr val="bg1"/>
                </a:solidFill>
                <a:latin typeface="Verdana" pitchFamily="34" charset="0"/>
                <a:ea typeface="Verdana" pitchFamily="34" charset="0"/>
                <a:cs typeface="Verdana" pitchFamily="34" charset="0"/>
              </a:rPr>
              <a:t>Wildfire Trends</a:t>
            </a:r>
          </a:p>
          <a:p>
            <a:r>
              <a:rPr lang="en-CA" sz="2900" b="1" dirty="0" smtClean="0">
                <a:solidFill>
                  <a:schemeClr val="bg1"/>
                </a:solidFill>
                <a:latin typeface="Verdana" pitchFamily="34" charset="0"/>
                <a:ea typeface="Verdana" pitchFamily="34" charset="0"/>
                <a:cs typeface="Verdana" pitchFamily="34" charset="0"/>
              </a:rPr>
              <a:t>Landscape Fire Management Planning </a:t>
            </a:r>
          </a:p>
          <a:p>
            <a:r>
              <a:rPr lang="en-CA" sz="2900" b="1" dirty="0" smtClean="0">
                <a:solidFill>
                  <a:schemeClr val="bg1"/>
                </a:solidFill>
                <a:latin typeface="Verdana" pitchFamily="34" charset="0"/>
                <a:ea typeface="Verdana" pitchFamily="34" charset="0"/>
                <a:cs typeface="Verdana" pitchFamily="34" charset="0"/>
              </a:rPr>
              <a:t>Collaboration Opportunities </a:t>
            </a:r>
          </a:p>
        </p:txBody>
      </p:sp>
      <p:pic>
        <p:nvPicPr>
          <p:cNvPr id="33793" name="Picture 1" descr="\\palazzo\kosbourn$\Profile\Desktop\7218355.jpg"/>
          <p:cNvPicPr>
            <a:picLocks noChangeAspect="1" noChangeArrowheads="1"/>
          </p:cNvPicPr>
          <p:nvPr/>
        </p:nvPicPr>
        <p:blipFill>
          <a:blip r:embed="rId4" cstate="print"/>
          <a:srcRect/>
          <a:stretch>
            <a:fillRect/>
          </a:stretch>
        </p:blipFill>
        <p:spPr bwMode="auto">
          <a:xfrm>
            <a:off x="395536" y="2996952"/>
            <a:ext cx="5688632" cy="3669263"/>
          </a:xfrm>
          <a:prstGeom prst="rect">
            <a:avLst/>
          </a:prstGeom>
          <a:noFill/>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3"/>
          <p:cNvSpPr>
            <a:spLocks noChangeShapeType="1"/>
          </p:cNvSpPr>
          <p:nvPr/>
        </p:nvSpPr>
        <p:spPr bwMode="auto">
          <a:xfrm flipV="1">
            <a:off x="0" y="836712"/>
            <a:ext cx="9144000" cy="670"/>
          </a:xfrm>
          <a:prstGeom prst="line">
            <a:avLst/>
          </a:prstGeom>
          <a:noFill/>
          <a:ln w="9525">
            <a:solidFill>
              <a:srgbClr val="008080"/>
            </a:solidFill>
            <a:round/>
            <a:headEnd/>
            <a:tailEnd/>
          </a:ln>
        </p:spPr>
        <p:txBody>
          <a:bodyPr/>
          <a:lstStyle/>
          <a:p>
            <a:endParaRPr lang="en-CA" dirty="0"/>
          </a:p>
        </p:txBody>
      </p:sp>
      <p:pic>
        <p:nvPicPr>
          <p:cNvPr id="7" name="Picture 6" descr="tree.png"/>
          <p:cNvPicPr>
            <a:picLocks noChangeAspect="1"/>
          </p:cNvPicPr>
          <p:nvPr/>
        </p:nvPicPr>
        <p:blipFill>
          <a:blip r:embed="rId3" cstate="screen"/>
          <a:srcRect/>
          <a:stretch>
            <a:fillRect/>
          </a:stretch>
        </p:blipFill>
        <p:spPr>
          <a:xfrm>
            <a:off x="5724128" y="0"/>
            <a:ext cx="3419872" cy="6858000"/>
          </a:xfrm>
          <a:prstGeom prst="rect">
            <a:avLst/>
          </a:prstGeom>
        </p:spPr>
      </p:pic>
      <p:sp>
        <p:nvSpPr>
          <p:cNvPr id="2" name="Title 1"/>
          <p:cNvSpPr>
            <a:spLocks noGrp="1"/>
          </p:cNvSpPr>
          <p:nvPr>
            <p:ph type="title"/>
          </p:nvPr>
        </p:nvSpPr>
        <p:spPr>
          <a:xfrm>
            <a:off x="323528" y="0"/>
            <a:ext cx="8229600" cy="1143000"/>
          </a:xfrm>
        </p:spPr>
        <p:txBody>
          <a:bodyPr/>
          <a:lstStyle/>
          <a:p>
            <a:pPr algn="l"/>
            <a:r>
              <a:rPr lang="en-CA" sz="3000" b="1" dirty="0" smtClean="0">
                <a:solidFill>
                  <a:srgbClr val="92D050"/>
                </a:solidFill>
                <a:latin typeface="Century Schoolbook" pitchFamily="18" charset="0"/>
              </a:rPr>
              <a:t>Strategic Direction</a:t>
            </a:r>
            <a:endParaRPr lang="en-CA" sz="3000" b="1" dirty="0">
              <a:solidFill>
                <a:srgbClr val="92D050"/>
              </a:solidFill>
              <a:latin typeface="Century Schoolbook" pitchFamily="18" charset="0"/>
            </a:endParaRPr>
          </a:p>
        </p:txBody>
      </p:sp>
      <p:sp>
        <p:nvSpPr>
          <p:cNvPr id="10" name="Rectangle 9"/>
          <p:cNvSpPr/>
          <p:nvPr/>
        </p:nvSpPr>
        <p:spPr>
          <a:xfrm>
            <a:off x="0" y="908720"/>
            <a:ext cx="6804248" cy="4499693"/>
          </a:xfrm>
          <a:prstGeom prst="rect">
            <a:avLst/>
          </a:prstGeom>
        </p:spPr>
        <p:txBody>
          <a:bodyPr wrap="square">
            <a:spAutoFit/>
          </a:bodyPr>
          <a:lstStyle/>
          <a:p>
            <a:pPr marL="342900" indent="-342900">
              <a:spcBef>
                <a:spcPct val="20000"/>
              </a:spcBef>
              <a:defRPr/>
            </a:pPr>
            <a:r>
              <a:rPr lang="en-CA" sz="2200" b="1" i="1" dirty="0" smtClean="0">
                <a:solidFill>
                  <a:schemeClr val="bg1"/>
                </a:solidFill>
                <a:latin typeface="Verdana" pitchFamily="34" charset="0"/>
                <a:ea typeface="Verdana" pitchFamily="34" charset="0"/>
                <a:cs typeface="Verdana" pitchFamily="34" charset="0"/>
              </a:rPr>
              <a:t>The BC Wildland Fire Management Strategy </a:t>
            </a:r>
          </a:p>
          <a:p>
            <a:pPr marL="800100" lvl="1" indent="-342900">
              <a:spcBef>
                <a:spcPct val="20000"/>
              </a:spcBef>
              <a:defRPr/>
            </a:pPr>
            <a:endParaRPr lang="en-CA" sz="1700" b="1" dirty="0" smtClean="0">
              <a:solidFill>
                <a:schemeClr val="bg1"/>
              </a:solidFill>
              <a:latin typeface="Verdana" pitchFamily="34" charset="0"/>
              <a:ea typeface="Verdana" pitchFamily="34" charset="0"/>
              <a:cs typeface="Verdana" pitchFamily="34" charset="0"/>
            </a:endParaRPr>
          </a:p>
          <a:p>
            <a:pPr marL="342900" indent="-342900">
              <a:spcBef>
                <a:spcPct val="20000"/>
              </a:spcBef>
              <a:defRPr/>
            </a:pPr>
            <a:endParaRPr lang="en-CA" sz="2200" b="1" i="1" dirty="0" smtClean="0">
              <a:solidFill>
                <a:schemeClr val="bg1"/>
              </a:solidFill>
              <a:latin typeface="Verdana" pitchFamily="34" charset="0"/>
              <a:ea typeface="Verdana" pitchFamily="34" charset="0"/>
              <a:cs typeface="Verdana" pitchFamily="34" charset="0"/>
            </a:endParaRPr>
          </a:p>
          <a:p>
            <a:pPr marL="342900" indent="-342900">
              <a:spcBef>
                <a:spcPct val="20000"/>
              </a:spcBef>
              <a:defRPr/>
            </a:pPr>
            <a:r>
              <a:rPr lang="en-CA" sz="2200" b="1" i="1" dirty="0" smtClean="0">
                <a:solidFill>
                  <a:schemeClr val="bg1"/>
                </a:solidFill>
                <a:latin typeface="Verdana" pitchFamily="34" charset="0"/>
                <a:ea typeface="Verdana" pitchFamily="34" charset="0"/>
                <a:cs typeface="Verdana" pitchFamily="34" charset="0"/>
              </a:rPr>
              <a:t>Forest Sector Strategy for BC 2012</a:t>
            </a:r>
            <a:endParaRPr lang="en-CA" sz="2000" b="1" i="1" dirty="0" smtClean="0">
              <a:solidFill>
                <a:schemeClr val="bg1"/>
              </a:solidFill>
              <a:latin typeface="Verdana" pitchFamily="34" charset="0"/>
              <a:ea typeface="Verdana" pitchFamily="34" charset="0"/>
              <a:cs typeface="Verdana" pitchFamily="34" charset="0"/>
            </a:endParaRPr>
          </a:p>
          <a:p>
            <a:pPr marL="800100" lvl="1" indent="-342900">
              <a:spcBef>
                <a:spcPct val="20000"/>
              </a:spcBef>
              <a:defRPr/>
            </a:pPr>
            <a:endParaRPr lang="en-CA" sz="1700" b="1" i="1" dirty="0" smtClean="0">
              <a:solidFill>
                <a:schemeClr val="bg1"/>
              </a:solidFill>
              <a:latin typeface="Verdana" pitchFamily="34" charset="0"/>
              <a:ea typeface="Verdana" pitchFamily="34" charset="0"/>
              <a:cs typeface="Verdana" pitchFamily="34" charset="0"/>
            </a:endParaRPr>
          </a:p>
          <a:p>
            <a:endParaRPr lang="en-CA" sz="2200" b="1" i="1" dirty="0" smtClean="0">
              <a:solidFill>
                <a:schemeClr val="bg1"/>
              </a:solidFill>
              <a:latin typeface="Verdana" pitchFamily="34" charset="0"/>
              <a:ea typeface="Verdana" pitchFamily="34" charset="0"/>
              <a:cs typeface="Verdana" pitchFamily="34" charset="0"/>
            </a:endParaRPr>
          </a:p>
          <a:p>
            <a:endParaRPr lang="en-CA" sz="2200" b="1" i="1" dirty="0" smtClean="0">
              <a:solidFill>
                <a:schemeClr val="bg1"/>
              </a:solidFill>
              <a:latin typeface="Verdana" pitchFamily="34" charset="0"/>
              <a:ea typeface="Verdana" pitchFamily="34" charset="0"/>
              <a:cs typeface="Verdana" pitchFamily="34" charset="0"/>
            </a:endParaRPr>
          </a:p>
          <a:p>
            <a:endParaRPr lang="en-CA" sz="2200" b="1" i="1" dirty="0" smtClean="0">
              <a:solidFill>
                <a:schemeClr val="bg1"/>
              </a:solidFill>
              <a:latin typeface="Verdana" pitchFamily="34" charset="0"/>
              <a:ea typeface="Verdana" pitchFamily="34" charset="0"/>
              <a:cs typeface="Verdana" pitchFamily="34" charset="0"/>
            </a:endParaRPr>
          </a:p>
          <a:p>
            <a:r>
              <a:rPr lang="en-CA" sz="2200" b="1" i="1" dirty="0" smtClean="0">
                <a:solidFill>
                  <a:schemeClr val="bg1"/>
                </a:solidFill>
                <a:latin typeface="Verdana" pitchFamily="34" charset="0"/>
                <a:ea typeface="Verdana" pitchFamily="34" charset="0"/>
                <a:cs typeface="Verdana" pitchFamily="34" charset="0"/>
              </a:rPr>
              <a:t>The BC Forest Stewardship Action Plan for Climate Change</a:t>
            </a:r>
          </a:p>
          <a:p>
            <a:endParaRPr lang="en-CA" sz="2200" b="1" i="1" dirty="0" smtClean="0">
              <a:solidFill>
                <a:schemeClr val="bg1"/>
              </a:solidFill>
              <a:latin typeface="Verdana" pitchFamily="34" charset="0"/>
              <a:ea typeface="Verdana" pitchFamily="34" charset="0"/>
              <a:cs typeface="Verdana" pitchFamily="34" charset="0"/>
            </a:endParaRPr>
          </a:p>
          <a:p>
            <a:pPr marL="800100" lvl="1" indent="-342900">
              <a:spcBef>
                <a:spcPct val="20000"/>
              </a:spcBef>
              <a:defRPr/>
            </a:pPr>
            <a:endParaRPr lang="en-CA" sz="1400" b="1" dirty="0" smtClean="0">
              <a:solidFill>
                <a:schemeClr val="bg1"/>
              </a:solidFill>
              <a:latin typeface="Verdana" pitchFamily="34" charset="0"/>
              <a:ea typeface="Verdana" pitchFamily="34" charset="0"/>
              <a:cs typeface="Verdana" pitchFamily="34" charset="0"/>
            </a:endParaRPr>
          </a:p>
        </p:txBody>
      </p:sp>
      <p:pic>
        <p:nvPicPr>
          <p:cNvPr id="13" name="Picture 2"/>
          <p:cNvPicPr>
            <a:picLocks noChangeAspect="1" noChangeArrowheads="1"/>
          </p:cNvPicPr>
          <p:nvPr/>
        </p:nvPicPr>
        <p:blipFill>
          <a:blip r:embed="rId4" cstate="print"/>
          <a:srcRect/>
          <a:stretch>
            <a:fillRect/>
          </a:stretch>
        </p:blipFill>
        <p:spPr bwMode="auto">
          <a:xfrm>
            <a:off x="7164288" y="2060848"/>
            <a:ext cx="1749057" cy="2304256"/>
          </a:xfrm>
          <a:prstGeom prst="rect">
            <a:avLst/>
          </a:prstGeom>
          <a:noFill/>
          <a:ln w="9525">
            <a:noFill/>
            <a:miter lim="800000"/>
            <a:headEnd/>
            <a:tailEnd/>
          </a:ln>
        </p:spPr>
      </p:pic>
      <p:pic>
        <p:nvPicPr>
          <p:cNvPr id="55298" name="Picture 2"/>
          <p:cNvPicPr>
            <a:picLocks noChangeAspect="1" noChangeArrowheads="1"/>
          </p:cNvPicPr>
          <p:nvPr/>
        </p:nvPicPr>
        <p:blipFill>
          <a:blip r:embed="rId5" cstate="print"/>
          <a:srcRect/>
          <a:stretch>
            <a:fillRect/>
          </a:stretch>
        </p:blipFill>
        <p:spPr bwMode="auto">
          <a:xfrm>
            <a:off x="6516216" y="4365104"/>
            <a:ext cx="1728192" cy="2264251"/>
          </a:xfrm>
          <a:prstGeom prst="rect">
            <a:avLst/>
          </a:prstGeom>
          <a:noFill/>
          <a:ln w="9525">
            <a:noFill/>
            <a:miter lim="800000"/>
            <a:headEnd/>
            <a:tailEnd/>
          </a:ln>
        </p:spPr>
      </p:pic>
      <p:pic>
        <p:nvPicPr>
          <p:cNvPr id="12" name="Picture 2"/>
          <p:cNvPicPr>
            <a:picLocks noChangeAspect="1" noChangeArrowheads="1"/>
          </p:cNvPicPr>
          <p:nvPr/>
        </p:nvPicPr>
        <p:blipFill>
          <a:blip r:embed="rId6" cstate="screen"/>
          <a:srcRect/>
          <a:stretch>
            <a:fillRect/>
          </a:stretch>
        </p:blipFill>
        <p:spPr bwMode="auto">
          <a:xfrm>
            <a:off x="6516216" y="0"/>
            <a:ext cx="1658767" cy="2276872"/>
          </a:xfrm>
          <a:prstGeom prst="rect">
            <a:avLst/>
          </a:prstGeom>
          <a:noFill/>
          <a:ln>
            <a:noFill/>
          </a:ln>
        </p:spPr>
      </p:pic>
    </p:spTree>
  </p:cSld>
  <p:clrMapOvr>
    <a:masterClrMapping/>
  </p:clrMapOvr>
  <p:transition xmlns:p14="http://schemas.microsoft.com/office/powerpoint/2010/main" advClick="0">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0">
                                            <p:txEl>
                                              <p:pRg st="3" end="3"/>
                                            </p:txEl>
                                          </p:spTgt>
                                        </p:tgtEl>
                                        <p:attrNameLst>
                                          <p:attrName>style.visibility</p:attrName>
                                        </p:attrNameLst>
                                      </p:cBhvr>
                                      <p:to>
                                        <p:strVal val="visible"/>
                                      </p:to>
                                    </p:set>
                                    <p:anim calcmode="lin" valueType="num">
                                      <p:cBhvr additive="base">
                                        <p:cTn id="12" dur="500" fill="hold"/>
                                        <p:tgtEl>
                                          <p:spTgt spid="10">
                                            <p:txEl>
                                              <p:pRg st="3" end="3"/>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10">
                                            <p:txEl>
                                              <p:pRg st="3" end="3"/>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0">
                                            <p:txEl>
                                              <p:pRg st="8" end="8"/>
                                            </p:txEl>
                                          </p:spTgt>
                                        </p:tgtEl>
                                        <p:attrNameLst>
                                          <p:attrName>style.visibility</p:attrName>
                                        </p:attrNameLst>
                                      </p:cBhvr>
                                      <p:to>
                                        <p:strVal val="visible"/>
                                      </p:to>
                                    </p:set>
                                    <p:anim calcmode="lin" valueType="num">
                                      <p:cBhvr additive="base">
                                        <p:cTn id="17" dur="500" fill="hold"/>
                                        <p:tgtEl>
                                          <p:spTgt spid="10">
                                            <p:txEl>
                                              <p:pRg st="8" end="8"/>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0">
                                            <p:txEl>
                                              <p:pRg st="8" end="8"/>
                                            </p:txEl>
                                          </p:spTgt>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1000" fill="hold"/>
                                        <p:tgtEl>
                                          <p:spTgt spid="12"/>
                                        </p:tgtEl>
                                        <p:attrNameLst>
                                          <p:attrName>ppt_x</p:attrName>
                                        </p:attrNameLst>
                                      </p:cBhvr>
                                      <p:tavLst>
                                        <p:tav tm="0">
                                          <p:val>
                                            <p:strVal val="1+#ppt_w/2"/>
                                          </p:val>
                                        </p:tav>
                                        <p:tav tm="100000">
                                          <p:val>
                                            <p:strVal val="#ppt_x"/>
                                          </p:val>
                                        </p:tav>
                                      </p:tavLst>
                                    </p:anim>
                                    <p:anim calcmode="lin" valueType="num">
                                      <p:cBhvr additive="base">
                                        <p:cTn id="22" dur="10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1000" fill="hold"/>
                                        <p:tgtEl>
                                          <p:spTgt spid="13"/>
                                        </p:tgtEl>
                                        <p:attrNameLst>
                                          <p:attrName>ppt_x</p:attrName>
                                        </p:attrNameLst>
                                      </p:cBhvr>
                                      <p:tavLst>
                                        <p:tav tm="0">
                                          <p:val>
                                            <p:strVal val="1+#ppt_w/2"/>
                                          </p:val>
                                        </p:tav>
                                        <p:tav tm="100000">
                                          <p:val>
                                            <p:strVal val="#ppt_x"/>
                                          </p:val>
                                        </p:tav>
                                      </p:tavLst>
                                    </p:anim>
                                    <p:anim calcmode="lin" valueType="num">
                                      <p:cBhvr additive="base">
                                        <p:cTn id="26" dur="1000" fill="hold"/>
                                        <p:tgtEl>
                                          <p:spTgt spid="13"/>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55298"/>
                                        </p:tgtEl>
                                        <p:attrNameLst>
                                          <p:attrName>style.visibility</p:attrName>
                                        </p:attrNameLst>
                                      </p:cBhvr>
                                      <p:to>
                                        <p:strVal val="visible"/>
                                      </p:to>
                                    </p:set>
                                    <p:anim calcmode="lin" valueType="num">
                                      <p:cBhvr additive="base">
                                        <p:cTn id="29" dur="1000" fill="hold"/>
                                        <p:tgtEl>
                                          <p:spTgt spid="55298"/>
                                        </p:tgtEl>
                                        <p:attrNameLst>
                                          <p:attrName>ppt_x</p:attrName>
                                        </p:attrNameLst>
                                      </p:cBhvr>
                                      <p:tavLst>
                                        <p:tav tm="0">
                                          <p:val>
                                            <p:strVal val="1+#ppt_w/2"/>
                                          </p:val>
                                        </p:tav>
                                        <p:tav tm="100000">
                                          <p:val>
                                            <p:strVal val="#ppt_x"/>
                                          </p:val>
                                        </p:tav>
                                      </p:tavLst>
                                    </p:anim>
                                    <p:anim calcmode="lin" valueType="num">
                                      <p:cBhvr additive="base">
                                        <p:cTn id="30" dur="1000" fill="hold"/>
                                        <p:tgtEl>
                                          <p:spTgt spid="552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3"/>
          <p:cNvSpPr>
            <a:spLocks noChangeShapeType="1"/>
          </p:cNvSpPr>
          <p:nvPr/>
        </p:nvSpPr>
        <p:spPr bwMode="auto">
          <a:xfrm flipV="1">
            <a:off x="0" y="836712"/>
            <a:ext cx="9144000" cy="670"/>
          </a:xfrm>
          <a:prstGeom prst="line">
            <a:avLst/>
          </a:prstGeom>
          <a:noFill/>
          <a:ln w="9525">
            <a:solidFill>
              <a:srgbClr val="008080"/>
            </a:solidFill>
            <a:round/>
            <a:headEnd/>
            <a:tailEnd/>
          </a:ln>
        </p:spPr>
        <p:txBody>
          <a:bodyPr/>
          <a:lstStyle/>
          <a:p>
            <a:endParaRPr lang="en-CA" dirty="0"/>
          </a:p>
        </p:txBody>
      </p:sp>
      <p:pic>
        <p:nvPicPr>
          <p:cNvPr id="7" name="Picture 6" descr="tree.png"/>
          <p:cNvPicPr>
            <a:picLocks noChangeAspect="1"/>
          </p:cNvPicPr>
          <p:nvPr/>
        </p:nvPicPr>
        <p:blipFill>
          <a:blip r:embed="rId3" cstate="screen"/>
          <a:srcRect/>
          <a:stretch>
            <a:fillRect/>
          </a:stretch>
        </p:blipFill>
        <p:spPr>
          <a:xfrm>
            <a:off x="5724128" y="0"/>
            <a:ext cx="3419872" cy="6858000"/>
          </a:xfrm>
          <a:prstGeom prst="rect">
            <a:avLst/>
          </a:prstGeom>
        </p:spPr>
      </p:pic>
      <p:sp>
        <p:nvSpPr>
          <p:cNvPr id="2" name="Title 1"/>
          <p:cNvSpPr>
            <a:spLocks noGrp="1"/>
          </p:cNvSpPr>
          <p:nvPr>
            <p:ph type="title"/>
          </p:nvPr>
        </p:nvSpPr>
        <p:spPr>
          <a:xfrm>
            <a:off x="323528" y="0"/>
            <a:ext cx="8229600" cy="1143000"/>
          </a:xfrm>
        </p:spPr>
        <p:txBody>
          <a:bodyPr/>
          <a:lstStyle/>
          <a:p>
            <a:pPr algn="l"/>
            <a:r>
              <a:rPr lang="en-CA" sz="3000" b="1" dirty="0" smtClean="0">
                <a:solidFill>
                  <a:srgbClr val="92D050"/>
                </a:solidFill>
                <a:latin typeface="Century Schoolbook" pitchFamily="18" charset="0"/>
              </a:rPr>
              <a:t>Strategic Direction</a:t>
            </a:r>
            <a:endParaRPr lang="en-CA" sz="3000" b="1" dirty="0">
              <a:solidFill>
                <a:srgbClr val="92D050"/>
              </a:solidFill>
              <a:latin typeface="Century Schoolbook" pitchFamily="18" charset="0"/>
            </a:endParaRPr>
          </a:p>
        </p:txBody>
      </p:sp>
      <p:sp>
        <p:nvSpPr>
          <p:cNvPr id="10" name="Rectangle 9"/>
          <p:cNvSpPr/>
          <p:nvPr/>
        </p:nvSpPr>
        <p:spPr>
          <a:xfrm>
            <a:off x="0" y="1268760"/>
            <a:ext cx="6804248" cy="3508653"/>
          </a:xfrm>
          <a:prstGeom prst="rect">
            <a:avLst/>
          </a:prstGeom>
        </p:spPr>
        <p:txBody>
          <a:bodyPr wrap="square">
            <a:spAutoFit/>
          </a:bodyPr>
          <a:lstStyle/>
          <a:p>
            <a:pPr marL="342900" indent="-342900">
              <a:spcBef>
                <a:spcPct val="20000"/>
              </a:spcBef>
              <a:defRPr/>
            </a:pPr>
            <a:r>
              <a:rPr lang="en-CA" sz="2200" b="1" i="1" dirty="0" smtClean="0">
                <a:solidFill>
                  <a:schemeClr val="bg1"/>
                </a:solidFill>
                <a:latin typeface="Verdana" pitchFamily="34" charset="0"/>
                <a:ea typeface="Verdana" pitchFamily="34" charset="0"/>
                <a:cs typeface="Verdana" pitchFamily="34" charset="0"/>
              </a:rPr>
              <a:t>Forest Practices Board Report – February 2012</a:t>
            </a:r>
          </a:p>
          <a:p>
            <a:pPr marL="342900" indent="-342900">
              <a:spcBef>
                <a:spcPct val="20000"/>
              </a:spcBef>
              <a:defRPr/>
            </a:pPr>
            <a:endParaRPr lang="en-CA" sz="2200" b="1" i="1" dirty="0" smtClean="0">
              <a:solidFill>
                <a:schemeClr val="bg1"/>
              </a:solidFill>
              <a:latin typeface="Verdana" pitchFamily="34" charset="0"/>
              <a:ea typeface="Verdana" pitchFamily="34" charset="0"/>
              <a:cs typeface="Verdana" pitchFamily="34" charset="0"/>
            </a:endParaRPr>
          </a:p>
          <a:p>
            <a:pPr marL="342900" indent="-342900">
              <a:spcBef>
                <a:spcPct val="20000"/>
              </a:spcBef>
              <a:defRPr/>
            </a:pPr>
            <a:endParaRPr lang="en-CA" sz="2200" b="1" i="1" dirty="0" smtClean="0">
              <a:solidFill>
                <a:schemeClr val="bg1"/>
              </a:solidFill>
              <a:latin typeface="Verdana" pitchFamily="34" charset="0"/>
              <a:ea typeface="Verdana" pitchFamily="34" charset="0"/>
              <a:cs typeface="Verdana" pitchFamily="34" charset="0"/>
            </a:endParaRPr>
          </a:p>
          <a:p>
            <a:pPr marL="800100" lvl="1" indent="-342900">
              <a:spcBef>
                <a:spcPct val="20000"/>
              </a:spcBef>
              <a:defRPr/>
            </a:pPr>
            <a:endParaRPr lang="en-CA" sz="1700" b="1" i="1" dirty="0" smtClean="0">
              <a:solidFill>
                <a:schemeClr val="bg1"/>
              </a:solidFill>
              <a:latin typeface="Verdana" pitchFamily="34" charset="0"/>
              <a:ea typeface="Verdana" pitchFamily="34" charset="0"/>
              <a:cs typeface="Verdana" pitchFamily="34" charset="0"/>
            </a:endParaRPr>
          </a:p>
          <a:p>
            <a:endParaRPr lang="en-CA" sz="2200" b="1" i="1" dirty="0" smtClean="0">
              <a:solidFill>
                <a:schemeClr val="bg1"/>
              </a:solidFill>
              <a:latin typeface="Verdana" pitchFamily="34" charset="0"/>
              <a:ea typeface="Verdana" pitchFamily="34" charset="0"/>
              <a:cs typeface="Verdana" pitchFamily="34" charset="0"/>
            </a:endParaRPr>
          </a:p>
          <a:p>
            <a:endParaRPr lang="en-CA" sz="2200" b="1" i="1" dirty="0" smtClean="0">
              <a:solidFill>
                <a:schemeClr val="bg1"/>
              </a:solidFill>
              <a:latin typeface="Verdana" pitchFamily="34" charset="0"/>
              <a:ea typeface="Verdana" pitchFamily="34" charset="0"/>
              <a:cs typeface="Verdana" pitchFamily="34" charset="0"/>
            </a:endParaRPr>
          </a:p>
          <a:p>
            <a:endParaRPr lang="en-CA" sz="2200" b="1" i="1" dirty="0" smtClean="0">
              <a:solidFill>
                <a:schemeClr val="bg1"/>
              </a:solidFill>
              <a:latin typeface="Verdana" pitchFamily="34" charset="0"/>
              <a:ea typeface="Verdana" pitchFamily="34" charset="0"/>
              <a:cs typeface="Verdana" pitchFamily="34" charset="0"/>
            </a:endParaRPr>
          </a:p>
          <a:p>
            <a:endParaRPr lang="en-CA" sz="2200" b="1" i="1" dirty="0" smtClean="0">
              <a:solidFill>
                <a:schemeClr val="bg1"/>
              </a:solidFill>
              <a:latin typeface="Verdana" pitchFamily="34" charset="0"/>
              <a:ea typeface="Verdana" pitchFamily="34" charset="0"/>
              <a:cs typeface="Verdana" pitchFamily="34" charset="0"/>
            </a:endParaRPr>
          </a:p>
          <a:p>
            <a:pPr marL="800100" lvl="1" indent="-342900">
              <a:spcBef>
                <a:spcPct val="20000"/>
              </a:spcBef>
              <a:defRPr/>
            </a:pPr>
            <a:endParaRPr lang="en-CA" sz="1400" b="1" dirty="0" smtClean="0">
              <a:solidFill>
                <a:schemeClr val="bg1"/>
              </a:solidFill>
              <a:latin typeface="Verdana" pitchFamily="34" charset="0"/>
              <a:ea typeface="Verdana" pitchFamily="34" charset="0"/>
              <a:cs typeface="Verdana" pitchFamily="34" charset="0"/>
            </a:endParaRPr>
          </a:p>
        </p:txBody>
      </p:sp>
      <p:pic>
        <p:nvPicPr>
          <p:cNvPr id="9" name="Picture 1"/>
          <p:cNvPicPr>
            <a:picLocks noGrp="1" noChangeAspect="1" noChangeArrowheads="1"/>
          </p:cNvPicPr>
          <p:nvPr>
            <p:ph sz="half" idx="1"/>
          </p:nvPr>
        </p:nvPicPr>
        <p:blipFill>
          <a:blip r:embed="rId4" cstate="print"/>
          <a:srcRect/>
          <a:stretch>
            <a:fillRect/>
          </a:stretch>
        </p:blipFill>
        <p:spPr bwMode="auto">
          <a:xfrm>
            <a:off x="6876256" y="1844824"/>
            <a:ext cx="2057499" cy="2739176"/>
          </a:xfrm>
          <a:prstGeom prst="rect">
            <a:avLst/>
          </a:prstGeom>
          <a:noFill/>
          <a:ln w="9525">
            <a:noFill/>
            <a:miter lim="800000"/>
            <a:headEnd/>
            <a:tailEnd/>
          </a:ln>
        </p:spPr>
      </p:pic>
      <p:sp>
        <p:nvSpPr>
          <p:cNvPr id="11" name="Rectangle 10"/>
          <p:cNvSpPr/>
          <p:nvPr/>
        </p:nvSpPr>
        <p:spPr>
          <a:xfrm>
            <a:off x="539552" y="2564904"/>
            <a:ext cx="5472608" cy="2585323"/>
          </a:xfrm>
          <a:prstGeom prst="rect">
            <a:avLst/>
          </a:prstGeom>
        </p:spPr>
        <p:txBody>
          <a:bodyPr wrap="square">
            <a:spAutoFit/>
          </a:bodyPr>
          <a:lstStyle/>
          <a:p>
            <a:pPr marL="514350" indent="-514350">
              <a:buFont typeface="+mj-lt"/>
              <a:buAutoNum type="arabicPeriod"/>
            </a:pPr>
            <a:r>
              <a:rPr lang="en-CA" dirty="0" smtClean="0">
                <a:solidFill>
                  <a:schemeClr val="bg1"/>
                </a:solidFill>
              </a:rPr>
              <a:t>Make fire management planning a high priority and quickly move to prioritizing values and defining where fire is wanted or unwanted</a:t>
            </a:r>
          </a:p>
          <a:p>
            <a:pPr marL="514350" indent="-514350">
              <a:buFont typeface="+mj-lt"/>
              <a:buAutoNum type="arabicPeriod"/>
            </a:pPr>
            <a:endParaRPr lang="en-CA" dirty="0" smtClean="0">
              <a:solidFill>
                <a:schemeClr val="bg1"/>
              </a:solidFill>
            </a:endParaRPr>
          </a:p>
          <a:p>
            <a:pPr marL="514350" indent="-514350">
              <a:buFont typeface="+mj-lt"/>
              <a:buAutoNum type="arabicPeriod"/>
            </a:pPr>
            <a:r>
              <a:rPr lang="en-CA" dirty="0" smtClean="0">
                <a:solidFill>
                  <a:schemeClr val="bg1"/>
                </a:solidFill>
              </a:rPr>
              <a:t>Strengthen collaboration between WMB, land management staff and others, such as FN</a:t>
            </a:r>
          </a:p>
          <a:p>
            <a:pPr marL="514350" indent="-514350">
              <a:buFont typeface="+mj-lt"/>
              <a:buAutoNum type="arabicPeriod"/>
            </a:pPr>
            <a:endParaRPr lang="en-CA" dirty="0" smtClean="0">
              <a:solidFill>
                <a:schemeClr val="bg1"/>
              </a:solidFill>
            </a:endParaRPr>
          </a:p>
          <a:p>
            <a:pPr marL="514350" indent="-514350">
              <a:buFont typeface="+mj-lt"/>
              <a:buAutoNum type="arabicPeriod"/>
            </a:pPr>
            <a:r>
              <a:rPr lang="en-CA" dirty="0" smtClean="0">
                <a:solidFill>
                  <a:schemeClr val="bg1"/>
                </a:solidFill>
              </a:rPr>
              <a:t>Implement digital delivery of information for fire management planning</a:t>
            </a:r>
            <a:endParaRPr lang="en-CA" dirty="0">
              <a:solidFill>
                <a:schemeClr val="bg1"/>
              </a:solidFill>
            </a:endParaRPr>
          </a:p>
        </p:txBody>
      </p:sp>
    </p:spTree>
  </p:cSld>
  <p:clrMapOvr>
    <a:masterClrMapping/>
  </p:clrMapOvr>
  <p:transition xmlns:p14="http://schemas.microsoft.com/office/powerpoint/2010/main" advClick="0">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additive="base">
                                        <p:cTn id="13"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anim calcmode="lin" valueType="num">
                                      <p:cBhvr additive="base">
                                        <p:cTn id="19"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xEl>
                                              <p:pRg st="4" end="4"/>
                                            </p:txEl>
                                          </p:spTgt>
                                        </p:tgtEl>
                                        <p:attrNameLst>
                                          <p:attrName>style.visibility</p:attrName>
                                        </p:attrNameLst>
                                      </p:cBhvr>
                                      <p:to>
                                        <p:strVal val="visible"/>
                                      </p:to>
                                    </p:set>
                                    <p:anim calcmode="lin" valueType="num">
                                      <p:cBhvr additive="base">
                                        <p:cTn id="25"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3"/>
          <p:cNvSpPr>
            <a:spLocks noChangeShapeType="1"/>
          </p:cNvSpPr>
          <p:nvPr/>
        </p:nvSpPr>
        <p:spPr bwMode="auto">
          <a:xfrm flipV="1">
            <a:off x="0" y="836712"/>
            <a:ext cx="9144000" cy="670"/>
          </a:xfrm>
          <a:prstGeom prst="line">
            <a:avLst/>
          </a:prstGeom>
          <a:noFill/>
          <a:ln w="9525">
            <a:solidFill>
              <a:srgbClr val="008080"/>
            </a:solidFill>
            <a:round/>
            <a:headEnd/>
            <a:tailEnd/>
          </a:ln>
        </p:spPr>
        <p:txBody>
          <a:bodyPr/>
          <a:lstStyle/>
          <a:p>
            <a:endParaRPr lang="en-CA" dirty="0"/>
          </a:p>
        </p:txBody>
      </p:sp>
      <p:pic>
        <p:nvPicPr>
          <p:cNvPr id="7" name="Picture 6" descr="tree.png"/>
          <p:cNvPicPr>
            <a:picLocks noChangeAspect="1"/>
          </p:cNvPicPr>
          <p:nvPr/>
        </p:nvPicPr>
        <p:blipFill>
          <a:blip r:embed="rId3" cstate="screen"/>
          <a:srcRect/>
          <a:stretch>
            <a:fillRect/>
          </a:stretch>
        </p:blipFill>
        <p:spPr>
          <a:xfrm>
            <a:off x="5724128" y="0"/>
            <a:ext cx="3419872" cy="6858000"/>
          </a:xfrm>
          <a:prstGeom prst="rect">
            <a:avLst/>
          </a:prstGeom>
        </p:spPr>
      </p:pic>
      <p:sp>
        <p:nvSpPr>
          <p:cNvPr id="2" name="Title 1"/>
          <p:cNvSpPr>
            <a:spLocks noGrp="1"/>
          </p:cNvSpPr>
          <p:nvPr>
            <p:ph type="title"/>
          </p:nvPr>
        </p:nvSpPr>
        <p:spPr>
          <a:xfrm>
            <a:off x="323528" y="0"/>
            <a:ext cx="8229600" cy="1143000"/>
          </a:xfrm>
        </p:spPr>
        <p:txBody>
          <a:bodyPr/>
          <a:lstStyle/>
          <a:p>
            <a:pPr algn="l"/>
            <a:r>
              <a:rPr lang="en-CA" sz="3000" b="1" dirty="0" smtClean="0">
                <a:solidFill>
                  <a:srgbClr val="92D050"/>
                </a:solidFill>
                <a:latin typeface="Century Schoolbook" pitchFamily="18" charset="0"/>
              </a:rPr>
              <a:t>Strategic Direction</a:t>
            </a:r>
            <a:endParaRPr lang="en-CA" sz="3000" b="1" dirty="0">
              <a:solidFill>
                <a:srgbClr val="92D050"/>
              </a:solidFill>
              <a:latin typeface="Century Schoolbook" pitchFamily="18" charset="0"/>
            </a:endParaRPr>
          </a:p>
        </p:txBody>
      </p:sp>
      <p:sp>
        <p:nvSpPr>
          <p:cNvPr id="10" name="Rectangle 9"/>
          <p:cNvSpPr/>
          <p:nvPr/>
        </p:nvSpPr>
        <p:spPr>
          <a:xfrm>
            <a:off x="0" y="1268760"/>
            <a:ext cx="6804248" cy="3508653"/>
          </a:xfrm>
          <a:prstGeom prst="rect">
            <a:avLst/>
          </a:prstGeom>
        </p:spPr>
        <p:txBody>
          <a:bodyPr wrap="square">
            <a:spAutoFit/>
          </a:bodyPr>
          <a:lstStyle/>
          <a:p>
            <a:pPr marL="342900" indent="-342900">
              <a:spcBef>
                <a:spcPct val="20000"/>
              </a:spcBef>
              <a:defRPr/>
            </a:pPr>
            <a:r>
              <a:rPr lang="en-CA" sz="2200" b="1" i="1" dirty="0" smtClean="0">
                <a:solidFill>
                  <a:schemeClr val="bg1"/>
                </a:solidFill>
                <a:latin typeface="Verdana" pitchFamily="34" charset="0"/>
                <a:ea typeface="Verdana" pitchFamily="34" charset="0"/>
                <a:cs typeface="Verdana" pitchFamily="34" charset="0"/>
              </a:rPr>
              <a:t>The Committee recommends to the Legislative Assembly that the Ministry:</a:t>
            </a:r>
          </a:p>
          <a:p>
            <a:pPr marL="342900" indent="-342900">
              <a:spcBef>
                <a:spcPct val="20000"/>
              </a:spcBef>
              <a:defRPr/>
            </a:pPr>
            <a:endParaRPr lang="en-CA" sz="2200" b="1" i="1" dirty="0" smtClean="0">
              <a:solidFill>
                <a:schemeClr val="bg1"/>
              </a:solidFill>
              <a:latin typeface="Verdana" pitchFamily="34" charset="0"/>
              <a:ea typeface="Verdana" pitchFamily="34" charset="0"/>
              <a:cs typeface="Verdana" pitchFamily="34" charset="0"/>
            </a:endParaRPr>
          </a:p>
          <a:p>
            <a:pPr marL="342900" indent="-342900">
              <a:spcBef>
                <a:spcPct val="20000"/>
              </a:spcBef>
              <a:defRPr/>
            </a:pPr>
            <a:endParaRPr lang="en-CA" sz="2200" b="1" i="1" dirty="0" smtClean="0">
              <a:solidFill>
                <a:schemeClr val="bg1"/>
              </a:solidFill>
              <a:latin typeface="Verdana" pitchFamily="34" charset="0"/>
              <a:ea typeface="Verdana" pitchFamily="34" charset="0"/>
              <a:cs typeface="Verdana" pitchFamily="34" charset="0"/>
            </a:endParaRPr>
          </a:p>
          <a:p>
            <a:pPr marL="800100" lvl="1" indent="-342900">
              <a:spcBef>
                <a:spcPct val="20000"/>
              </a:spcBef>
              <a:defRPr/>
            </a:pPr>
            <a:endParaRPr lang="en-CA" sz="1700" b="1" i="1" dirty="0" smtClean="0">
              <a:solidFill>
                <a:schemeClr val="bg1"/>
              </a:solidFill>
              <a:latin typeface="Verdana" pitchFamily="34" charset="0"/>
              <a:ea typeface="Verdana" pitchFamily="34" charset="0"/>
              <a:cs typeface="Verdana" pitchFamily="34" charset="0"/>
            </a:endParaRPr>
          </a:p>
          <a:p>
            <a:endParaRPr lang="en-CA" sz="2200" b="1" i="1" dirty="0" smtClean="0">
              <a:solidFill>
                <a:schemeClr val="bg1"/>
              </a:solidFill>
              <a:latin typeface="Verdana" pitchFamily="34" charset="0"/>
              <a:ea typeface="Verdana" pitchFamily="34" charset="0"/>
              <a:cs typeface="Verdana" pitchFamily="34" charset="0"/>
            </a:endParaRPr>
          </a:p>
          <a:p>
            <a:endParaRPr lang="en-CA" sz="2200" b="1" i="1" dirty="0" smtClean="0">
              <a:solidFill>
                <a:schemeClr val="bg1"/>
              </a:solidFill>
              <a:latin typeface="Verdana" pitchFamily="34" charset="0"/>
              <a:ea typeface="Verdana" pitchFamily="34" charset="0"/>
              <a:cs typeface="Verdana" pitchFamily="34" charset="0"/>
            </a:endParaRPr>
          </a:p>
          <a:p>
            <a:endParaRPr lang="en-CA" sz="2200" b="1" i="1" dirty="0" smtClean="0">
              <a:solidFill>
                <a:schemeClr val="bg1"/>
              </a:solidFill>
              <a:latin typeface="Verdana" pitchFamily="34" charset="0"/>
              <a:ea typeface="Verdana" pitchFamily="34" charset="0"/>
              <a:cs typeface="Verdana" pitchFamily="34" charset="0"/>
            </a:endParaRPr>
          </a:p>
          <a:p>
            <a:endParaRPr lang="en-CA" sz="2200" b="1" i="1" dirty="0" smtClean="0">
              <a:solidFill>
                <a:schemeClr val="bg1"/>
              </a:solidFill>
              <a:latin typeface="Verdana" pitchFamily="34" charset="0"/>
              <a:ea typeface="Verdana" pitchFamily="34" charset="0"/>
              <a:cs typeface="Verdana" pitchFamily="34" charset="0"/>
            </a:endParaRPr>
          </a:p>
          <a:p>
            <a:pPr marL="800100" lvl="1" indent="-342900">
              <a:spcBef>
                <a:spcPct val="20000"/>
              </a:spcBef>
              <a:defRPr/>
            </a:pPr>
            <a:endParaRPr lang="en-CA" sz="1400" b="1" dirty="0" smtClean="0">
              <a:solidFill>
                <a:schemeClr val="bg1"/>
              </a:solidFill>
              <a:latin typeface="Verdana" pitchFamily="34" charset="0"/>
              <a:ea typeface="Verdana" pitchFamily="34" charset="0"/>
              <a:cs typeface="Verdana" pitchFamily="34" charset="0"/>
            </a:endParaRPr>
          </a:p>
        </p:txBody>
      </p:sp>
      <p:sp>
        <p:nvSpPr>
          <p:cNvPr id="11" name="Rectangle 10"/>
          <p:cNvSpPr/>
          <p:nvPr/>
        </p:nvSpPr>
        <p:spPr>
          <a:xfrm>
            <a:off x="539552" y="2564904"/>
            <a:ext cx="5472608" cy="2862322"/>
          </a:xfrm>
          <a:prstGeom prst="rect">
            <a:avLst/>
          </a:prstGeom>
        </p:spPr>
        <p:txBody>
          <a:bodyPr wrap="square">
            <a:spAutoFit/>
          </a:bodyPr>
          <a:lstStyle/>
          <a:p>
            <a:pPr marL="514350" indent="-514350">
              <a:buFont typeface="+mj-lt"/>
              <a:buAutoNum type="arabicPeriod"/>
            </a:pPr>
            <a:r>
              <a:rPr lang="en-CA" dirty="0" smtClean="0">
                <a:solidFill>
                  <a:schemeClr val="bg1"/>
                </a:solidFill>
              </a:rPr>
              <a:t>Continue to fund strategies and activities for the reduction of fuel in the </a:t>
            </a:r>
            <a:r>
              <a:rPr lang="en-CA" dirty="0" err="1" smtClean="0">
                <a:solidFill>
                  <a:schemeClr val="bg1"/>
                </a:solidFill>
              </a:rPr>
              <a:t>wildland</a:t>
            </a:r>
            <a:r>
              <a:rPr lang="en-CA" dirty="0" smtClean="0">
                <a:solidFill>
                  <a:schemeClr val="bg1"/>
                </a:solidFill>
              </a:rPr>
              <a:t>-urban interface. </a:t>
            </a:r>
          </a:p>
          <a:p>
            <a:pPr marL="514350" indent="-514350">
              <a:buFont typeface="+mj-lt"/>
              <a:buAutoNum type="arabicPeriod"/>
            </a:pPr>
            <a:endParaRPr lang="en-CA" dirty="0" smtClean="0">
              <a:solidFill>
                <a:schemeClr val="bg1"/>
              </a:solidFill>
            </a:endParaRPr>
          </a:p>
          <a:p>
            <a:pPr marL="514350" indent="-514350">
              <a:buFont typeface="+mj-lt"/>
              <a:buAutoNum type="arabicPeriod"/>
            </a:pPr>
            <a:r>
              <a:rPr lang="en-CA" b="1" dirty="0" smtClean="0">
                <a:solidFill>
                  <a:schemeClr val="bg1"/>
                </a:solidFill>
              </a:rPr>
              <a:t>Ensure that tenure holders help to manage fuels across the broader forest landscape in addition to the urban interface.</a:t>
            </a:r>
          </a:p>
          <a:p>
            <a:pPr marL="514350" indent="-514350"/>
            <a:endParaRPr lang="en-CA" b="1" dirty="0" smtClean="0">
              <a:solidFill>
                <a:schemeClr val="bg1"/>
              </a:solidFill>
            </a:endParaRPr>
          </a:p>
          <a:p>
            <a:pPr marL="514350" indent="-514350">
              <a:buFont typeface="+mj-lt"/>
              <a:buAutoNum type="arabicPeriod" startAt="3"/>
            </a:pPr>
            <a:r>
              <a:rPr lang="en-CA" b="1" dirty="0" smtClean="0">
                <a:solidFill>
                  <a:schemeClr val="bg1"/>
                </a:solidFill>
              </a:rPr>
              <a:t>Work closely with tenure holders by linking its fuel management programs to type 4 silvicultural strategies.</a:t>
            </a:r>
          </a:p>
        </p:txBody>
      </p:sp>
      <p:pic>
        <p:nvPicPr>
          <p:cNvPr id="1026" name="Picture 2" descr="C:\Users\Kosbourn\Pictures\report.jpg"/>
          <p:cNvPicPr>
            <a:picLocks noGrp="1" noChangeAspect="1" noChangeArrowheads="1"/>
          </p:cNvPicPr>
          <p:nvPr>
            <p:ph idx="1"/>
          </p:nvPr>
        </p:nvPicPr>
        <p:blipFill>
          <a:blip r:embed="rId4" cstate="print"/>
          <a:srcRect/>
          <a:stretch>
            <a:fillRect/>
          </a:stretch>
        </p:blipFill>
        <p:spPr bwMode="auto">
          <a:xfrm>
            <a:off x="6084168" y="2060848"/>
            <a:ext cx="2653883" cy="3317354"/>
          </a:xfrm>
          <a:prstGeom prst="rect">
            <a:avLst/>
          </a:prstGeom>
          <a:noFill/>
        </p:spPr>
      </p:pic>
    </p:spTree>
  </p:cSld>
  <p:clrMapOvr>
    <a:masterClrMapping/>
  </p:clrMapOvr>
  <p:transition xmlns:p14="http://schemas.microsoft.com/office/powerpoint/2010/main" advClick="0">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 calcmode="lin" valueType="num">
                                      <p:cBhvr additive="base">
                                        <p:cTn id="13"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anim calcmode="lin" valueType="num">
                                      <p:cBhvr additive="base">
                                        <p:cTn id="19"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ine 3"/>
          <p:cNvSpPr>
            <a:spLocks noChangeShapeType="1"/>
          </p:cNvSpPr>
          <p:nvPr/>
        </p:nvSpPr>
        <p:spPr bwMode="auto">
          <a:xfrm flipV="1">
            <a:off x="-180528" y="1124744"/>
            <a:ext cx="9144000" cy="670"/>
          </a:xfrm>
          <a:prstGeom prst="line">
            <a:avLst/>
          </a:prstGeom>
          <a:noFill/>
          <a:ln w="9525">
            <a:solidFill>
              <a:srgbClr val="008080"/>
            </a:solidFill>
            <a:round/>
            <a:headEnd/>
            <a:tailEnd/>
          </a:ln>
        </p:spPr>
        <p:txBody>
          <a:bodyPr/>
          <a:lstStyle/>
          <a:p>
            <a:endParaRPr lang="en-CA" dirty="0"/>
          </a:p>
        </p:txBody>
      </p:sp>
      <p:pic>
        <p:nvPicPr>
          <p:cNvPr id="7" name="Picture 6" descr="tree.png"/>
          <p:cNvPicPr>
            <a:picLocks noChangeAspect="1"/>
          </p:cNvPicPr>
          <p:nvPr/>
        </p:nvPicPr>
        <p:blipFill>
          <a:blip r:embed="rId3" cstate="screen"/>
          <a:srcRect/>
          <a:stretch>
            <a:fillRect/>
          </a:stretch>
        </p:blipFill>
        <p:spPr>
          <a:xfrm>
            <a:off x="5724128" y="0"/>
            <a:ext cx="3419872" cy="6858000"/>
          </a:xfrm>
          <a:prstGeom prst="rect">
            <a:avLst/>
          </a:prstGeom>
        </p:spPr>
      </p:pic>
      <p:sp>
        <p:nvSpPr>
          <p:cNvPr id="2" name="Title 1"/>
          <p:cNvSpPr>
            <a:spLocks noGrp="1"/>
          </p:cNvSpPr>
          <p:nvPr>
            <p:ph type="title"/>
          </p:nvPr>
        </p:nvSpPr>
        <p:spPr>
          <a:xfrm>
            <a:off x="395536" y="260648"/>
            <a:ext cx="8229600" cy="1143000"/>
          </a:xfrm>
        </p:spPr>
        <p:txBody>
          <a:bodyPr/>
          <a:lstStyle/>
          <a:p>
            <a:pPr algn="l"/>
            <a:r>
              <a:rPr lang="en-CA" sz="3000" b="1" dirty="0" smtClean="0">
                <a:solidFill>
                  <a:srgbClr val="92D050"/>
                </a:solidFill>
                <a:latin typeface="Century Schoolbook" pitchFamily="18" charset="0"/>
              </a:rPr>
              <a:t>Wildfire Trends in British Columbia</a:t>
            </a:r>
            <a:endParaRPr lang="en-CA" sz="3000" b="1" dirty="0">
              <a:solidFill>
                <a:srgbClr val="92D050"/>
              </a:solidFill>
              <a:latin typeface="Century Schoolbook" pitchFamily="18" charset="0"/>
            </a:endParaRPr>
          </a:p>
        </p:txBody>
      </p:sp>
      <p:sp>
        <p:nvSpPr>
          <p:cNvPr id="10" name="Rectangle 9"/>
          <p:cNvSpPr/>
          <p:nvPr/>
        </p:nvSpPr>
        <p:spPr>
          <a:xfrm>
            <a:off x="467544" y="1196752"/>
            <a:ext cx="7416824" cy="701731"/>
          </a:xfrm>
          <a:prstGeom prst="rect">
            <a:avLst/>
          </a:prstGeom>
        </p:spPr>
        <p:txBody>
          <a:bodyPr wrap="square">
            <a:spAutoFit/>
          </a:bodyPr>
          <a:lstStyle/>
          <a:p>
            <a:pPr marL="342900" indent="-342900">
              <a:spcBef>
                <a:spcPct val="20000"/>
              </a:spcBef>
              <a:defRPr/>
            </a:pPr>
            <a:r>
              <a:rPr lang="en-CA" b="1" dirty="0" smtClean="0">
                <a:solidFill>
                  <a:schemeClr val="bg1"/>
                </a:solidFill>
                <a:latin typeface="Verdana" pitchFamily="34" charset="0"/>
                <a:ea typeface="Verdana" pitchFamily="34" charset="0"/>
                <a:cs typeface="Verdana" pitchFamily="34" charset="0"/>
              </a:rPr>
              <a:t>BC Wildfire Management New Reality</a:t>
            </a:r>
          </a:p>
          <a:p>
            <a:pPr marL="342900" indent="-342900">
              <a:spcBef>
                <a:spcPct val="20000"/>
              </a:spcBef>
              <a:buFont typeface="Arial" pitchFamily="34" charset="0"/>
              <a:buChar char="•"/>
              <a:defRPr/>
            </a:pPr>
            <a:endParaRPr lang="en-CA" dirty="0" smtClean="0">
              <a:solidFill>
                <a:schemeClr val="bg1"/>
              </a:solidFill>
              <a:latin typeface="Verdana" pitchFamily="34" charset="0"/>
              <a:ea typeface="Verdana" pitchFamily="34" charset="0"/>
              <a:cs typeface="Verdana" pitchFamily="34" charset="0"/>
            </a:endParaRPr>
          </a:p>
        </p:txBody>
      </p:sp>
      <p:graphicFrame>
        <p:nvGraphicFramePr>
          <p:cNvPr id="8" name="Object 8"/>
          <p:cNvGraphicFramePr/>
          <p:nvPr/>
        </p:nvGraphicFramePr>
        <p:xfrm>
          <a:off x="755576" y="1628800"/>
          <a:ext cx="7560840" cy="4968552"/>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sz="3600" dirty="0" smtClean="0">
                <a:solidFill>
                  <a:schemeClr val="bg1"/>
                </a:solidFill>
              </a:rPr>
              <a:t>Map showing location and magnitude of wildfires in BC, 2006².</a:t>
            </a:r>
            <a:r>
              <a:rPr lang="en-CA" dirty="0" smtClean="0"/>
              <a:t/>
            </a:r>
            <a:br>
              <a:rPr lang="en-CA" dirty="0" smtClean="0"/>
            </a:br>
            <a:endParaRPr lang="en-CA" dirty="0"/>
          </a:p>
        </p:txBody>
      </p:sp>
      <p:pic>
        <p:nvPicPr>
          <p:cNvPr id="51202" name="Picture 2" descr="C:\Users\Kosbourn\Pictures\forestfire.gif"/>
          <p:cNvPicPr>
            <a:picLocks noGrp="1" noChangeAspect="1" noChangeArrowheads="1"/>
          </p:cNvPicPr>
          <p:nvPr>
            <p:ph idx="1"/>
          </p:nvPr>
        </p:nvPicPr>
        <p:blipFill>
          <a:blip r:embed="rId3" cstate="print"/>
          <a:srcRect/>
          <a:stretch>
            <a:fillRect/>
          </a:stretch>
        </p:blipFill>
        <p:spPr bwMode="auto">
          <a:xfrm>
            <a:off x="1475656" y="1268760"/>
            <a:ext cx="6192688" cy="5383416"/>
          </a:xfrm>
          <a:prstGeom prst="rect">
            <a:avLst/>
          </a:prstGeom>
          <a:noFill/>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0" y="498924"/>
            <a:ext cx="9144000" cy="6359076"/>
          </a:xfrm>
          <a:prstGeom prst="rect">
            <a:avLst/>
          </a:prstGeom>
          <a:noFill/>
          <a:ln w="9525">
            <a:noFill/>
            <a:miter lim="800000"/>
            <a:headEnd/>
            <a:tailEnd/>
          </a:ln>
        </p:spPr>
      </p:pic>
      <p:sp>
        <p:nvSpPr>
          <p:cNvPr id="4" name="Title 3"/>
          <p:cNvSpPr>
            <a:spLocks noGrp="1"/>
          </p:cNvSpPr>
          <p:nvPr>
            <p:ph type="title"/>
          </p:nvPr>
        </p:nvSpPr>
        <p:spPr>
          <a:xfrm>
            <a:off x="457200" y="274638"/>
            <a:ext cx="8229600" cy="202034"/>
          </a:xfrm>
        </p:spPr>
        <p:txBody>
          <a:bodyPr>
            <a:normAutofit fontScale="90000"/>
          </a:bodyPr>
          <a:lstStyle/>
          <a:p>
            <a:r>
              <a:rPr lang="en-CA" sz="2000" b="1" dirty="0">
                <a:solidFill>
                  <a:schemeClr val="bg1"/>
                </a:solidFill>
              </a:rPr>
              <a:t>Spatial distribution of British Columbia fires &gt;20 ha from 1920 to 2000.</a:t>
            </a:r>
            <a:endParaRPr lang="en-CA" sz="2000" dirty="0">
              <a:solidFill>
                <a:schemeClr val="bg1"/>
              </a:solidFill>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tree.png"/>
          <p:cNvPicPr>
            <a:picLocks noChangeAspect="1"/>
          </p:cNvPicPr>
          <p:nvPr/>
        </p:nvPicPr>
        <p:blipFill>
          <a:blip r:embed="rId3" cstate="screen"/>
          <a:srcRect/>
          <a:stretch>
            <a:fillRect/>
          </a:stretch>
        </p:blipFill>
        <p:spPr>
          <a:xfrm>
            <a:off x="5724128" y="0"/>
            <a:ext cx="3419872" cy="6858000"/>
          </a:xfrm>
          <a:prstGeom prst="rect">
            <a:avLst/>
          </a:prstGeom>
        </p:spPr>
      </p:pic>
      <p:sp>
        <p:nvSpPr>
          <p:cNvPr id="2" name="Title 1"/>
          <p:cNvSpPr>
            <a:spLocks noGrp="1"/>
          </p:cNvSpPr>
          <p:nvPr>
            <p:ph type="title"/>
          </p:nvPr>
        </p:nvSpPr>
        <p:spPr/>
        <p:txBody>
          <a:bodyPr>
            <a:normAutofit fontScale="90000"/>
          </a:bodyPr>
          <a:lstStyle/>
          <a:p>
            <a:pPr algn="l"/>
            <a:r>
              <a:rPr lang="en-CA" sz="3000" b="1" dirty="0" smtClean="0">
                <a:solidFill>
                  <a:srgbClr val="92D050"/>
                </a:solidFill>
                <a:latin typeface="Century Schoolbook" pitchFamily="18" charset="0"/>
              </a:rPr>
              <a:t>Wildfire Trends in British Columbia – “Fire will play a role on the landscape managed or otherwise”</a:t>
            </a:r>
            <a:br>
              <a:rPr lang="en-CA" sz="3000" b="1" dirty="0" smtClean="0">
                <a:solidFill>
                  <a:srgbClr val="92D050"/>
                </a:solidFill>
                <a:latin typeface="Century Schoolbook" pitchFamily="18" charset="0"/>
              </a:rPr>
            </a:br>
            <a:endParaRPr lang="en-CA" sz="3000" b="1" dirty="0">
              <a:solidFill>
                <a:srgbClr val="92D050"/>
              </a:solidFill>
              <a:latin typeface="Century Schoolbook" pitchFamily="18" charset="0"/>
            </a:endParaRPr>
          </a:p>
        </p:txBody>
      </p:sp>
      <p:sp>
        <p:nvSpPr>
          <p:cNvPr id="3" name="Content Placeholder 2"/>
          <p:cNvSpPr>
            <a:spLocks noGrp="1"/>
          </p:cNvSpPr>
          <p:nvPr>
            <p:ph idx="1"/>
          </p:nvPr>
        </p:nvSpPr>
        <p:spPr>
          <a:xfrm>
            <a:off x="457200" y="1600200"/>
            <a:ext cx="8229600" cy="4925144"/>
          </a:xfrm>
        </p:spPr>
        <p:txBody>
          <a:bodyPr>
            <a:noAutofit/>
          </a:bodyPr>
          <a:lstStyle/>
          <a:p>
            <a:pPr>
              <a:buNone/>
              <a:defRPr/>
            </a:pPr>
            <a:r>
              <a:rPr lang="en-CA" sz="1800" b="1" dirty="0" smtClean="0">
                <a:solidFill>
                  <a:schemeClr val="bg1"/>
                </a:solidFill>
                <a:latin typeface="Verdana" pitchFamily="34" charset="0"/>
                <a:ea typeface="Verdana" pitchFamily="34" charset="0"/>
                <a:cs typeface="Verdana" pitchFamily="34" charset="0"/>
              </a:rPr>
              <a:t>Steadily Increasing Suppression Costs</a:t>
            </a:r>
            <a:endParaRPr lang="en-CA" sz="1800" b="1" dirty="0">
              <a:solidFill>
                <a:schemeClr val="bg1"/>
              </a:solidFill>
              <a:latin typeface="Verdana" pitchFamily="34" charset="0"/>
              <a:ea typeface="Verdana" pitchFamily="34" charset="0"/>
              <a:cs typeface="Verdana" pitchFamily="34" charset="0"/>
            </a:endParaRPr>
          </a:p>
          <a:p>
            <a:pPr marL="800100" lvl="1" indent="-342900">
              <a:buFont typeface="Arial" pitchFamily="34" charset="0"/>
              <a:buChar char="•"/>
              <a:defRPr/>
            </a:pPr>
            <a:r>
              <a:rPr lang="en-CA" sz="1400" b="1" dirty="0" smtClean="0">
                <a:solidFill>
                  <a:schemeClr val="bg1"/>
                </a:solidFill>
                <a:latin typeface="Verdana" pitchFamily="34" charset="0"/>
                <a:ea typeface="Verdana" pitchFamily="34" charset="0"/>
                <a:cs typeface="Verdana" pitchFamily="34" charset="0"/>
              </a:rPr>
              <a:t>Hotter, </a:t>
            </a:r>
            <a:r>
              <a:rPr lang="en-CA" sz="1400" b="1" dirty="0">
                <a:solidFill>
                  <a:schemeClr val="bg1"/>
                </a:solidFill>
                <a:latin typeface="Verdana" pitchFamily="34" charset="0"/>
                <a:ea typeface="Verdana" pitchFamily="34" charset="0"/>
                <a:cs typeface="Verdana" pitchFamily="34" charset="0"/>
              </a:rPr>
              <a:t>drier summers </a:t>
            </a:r>
            <a:r>
              <a:rPr lang="en-CA" sz="1400" b="1" dirty="0" smtClean="0">
                <a:solidFill>
                  <a:schemeClr val="bg1"/>
                </a:solidFill>
                <a:latin typeface="Verdana" pitchFamily="34" charset="0"/>
                <a:ea typeface="Verdana" pitchFamily="34" charset="0"/>
                <a:cs typeface="Verdana" pitchFamily="34" charset="0"/>
              </a:rPr>
              <a:t>and </a:t>
            </a:r>
            <a:r>
              <a:rPr lang="en-CA" sz="1400" b="1" dirty="0">
                <a:solidFill>
                  <a:schemeClr val="bg1"/>
                </a:solidFill>
                <a:latin typeface="Verdana" pitchFamily="34" charset="0"/>
                <a:ea typeface="Verdana" pitchFamily="34" charset="0"/>
                <a:cs typeface="Verdana" pitchFamily="34" charset="0"/>
              </a:rPr>
              <a:t>longer fire seasons (climate change)</a:t>
            </a:r>
          </a:p>
          <a:p>
            <a:pPr marL="800100" lvl="1" indent="-342900">
              <a:buFont typeface="Arial" pitchFamily="34" charset="0"/>
              <a:buChar char="•"/>
              <a:defRPr/>
            </a:pPr>
            <a:r>
              <a:rPr lang="en-CA" sz="1400" b="1" dirty="0">
                <a:solidFill>
                  <a:schemeClr val="bg1"/>
                </a:solidFill>
                <a:latin typeface="Verdana" pitchFamily="34" charset="0"/>
                <a:ea typeface="Verdana" pitchFamily="34" charset="0"/>
                <a:cs typeface="Verdana" pitchFamily="34" charset="0"/>
              </a:rPr>
              <a:t>$400M in 2009 and $200M in </a:t>
            </a:r>
            <a:r>
              <a:rPr lang="en-CA" sz="1400" b="1" dirty="0" smtClean="0">
                <a:solidFill>
                  <a:schemeClr val="bg1"/>
                </a:solidFill>
                <a:latin typeface="Verdana" pitchFamily="34" charset="0"/>
                <a:ea typeface="Verdana" pitchFamily="34" charset="0"/>
                <a:cs typeface="Verdana" pitchFamily="34" charset="0"/>
              </a:rPr>
              <a:t>2010</a:t>
            </a:r>
          </a:p>
          <a:p>
            <a:pPr marL="800100" lvl="1" indent="-342900">
              <a:buNone/>
              <a:defRPr/>
            </a:pPr>
            <a:endParaRPr lang="en-CA" sz="1400" b="1" dirty="0">
              <a:solidFill>
                <a:schemeClr val="bg1"/>
              </a:solidFill>
              <a:latin typeface="Verdana" pitchFamily="34" charset="0"/>
              <a:ea typeface="Verdana" pitchFamily="34" charset="0"/>
              <a:cs typeface="Verdana" pitchFamily="34" charset="0"/>
            </a:endParaRPr>
          </a:p>
          <a:p>
            <a:pPr>
              <a:buNone/>
              <a:defRPr/>
            </a:pPr>
            <a:r>
              <a:rPr lang="en-CA" sz="1800" b="1" dirty="0" smtClean="0">
                <a:solidFill>
                  <a:schemeClr val="bg1"/>
                </a:solidFill>
                <a:latin typeface="Verdana" pitchFamily="34" charset="0"/>
                <a:ea typeface="Verdana" pitchFamily="34" charset="0"/>
                <a:cs typeface="Verdana" pitchFamily="34" charset="0"/>
              </a:rPr>
              <a:t>Steadily Increasing Complexity on Landscape </a:t>
            </a:r>
            <a:endParaRPr lang="en-CA" sz="1800" b="1" dirty="0">
              <a:solidFill>
                <a:schemeClr val="bg1"/>
              </a:solidFill>
              <a:latin typeface="Verdana" pitchFamily="34" charset="0"/>
              <a:ea typeface="Verdana" pitchFamily="34" charset="0"/>
              <a:cs typeface="Verdana" pitchFamily="34" charset="0"/>
            </a:endParaRPr>
          </a:p>
          <a:p>
            <a:pPr marL="800100" lvl="1" indent="-342900">
              <a:buFont typeface="Arial" pitchFamily="34" charset="0"/>
              <a:buChar char="•"/>
              <a:defRPr/>
            </a:pPr>
            <a:r>
              <a:rPr lang="en-CA" sz="1400" b="1" dirty="0" smtClean="0">
                <a:solidFill>
                  <a:schemeClr val="bg1"/>
                </a:solidFill>
                <a:latin typeface="Verdana" pitchFamily="34" charset="0"/>
                <a:ea typeface="Verdana" pitchFamily="34" charset="0"/>
                <a:cs typeface="Verdana" pitchFamily="34" charset="0"/>
              </a:rPr>
              <a:t>MPB generated </a:t>
            </a:r>
            <a:r>
              <a:rPr lang="en-CA" sz="1400" b="1" dirty="0">
                <a:solidFill>
                  <a:schemeClr val="bg1"/>
                </a:solidFill>
                <a:latin typeface="Verdana" pitchFamily="34" charset="0"/>
                <a:ea typeface="Verdana" pitchFamily="34" charset="0"/>
                <a:cs typeface="Verdana" pitchFamily="34" charset="0"/>
              </a:rPr>
              <a:t>fuel types </a:t>
            </a:r>
            <a:r>
              <a:rPr lang="en-CA" sz="1400" b="1" dirty="0" smtClean="0">
                <a:solidFill>
                  <a:schemeClr val="bg1"/>
                </a:solidFill>
                <a:latin typeface="Verdana" pitchFamily="34" charset="0"/>
                <a:ea typeface="Verdana" pitchFamily="34" charset="0"/>
                <a:cs typeface="Verdana" pitchFamily="34" charset="0"/>
              </a:rPr>
              <a:t> - repeated evidence in BC of crown fires in red/grey fuel types  (2010)</a:t>
            </a:r>
          </a:p>
          <a:p>
            <a:pPr marL="800100" lvl="1" indent="-342900">
              <a:buFont typeface="Arial" pitchFamily="34" charset="0"/>
              <a:buChar char="•"/>
              <a:defRPr/>
            </a:pPr>
            <a:r>
              <a:rPr lang="en-CA" sz="1400" b="1" dirty="0" smtClean="0">
                <a:solidFill>
                  <a:schemeClr val="bg1"/>
                </a:solidFill>
                <a:latin typeface="Verdana" pitchFamily="34" charset="0"/>
                <a:ea typeface="Verdana" pitchFamily="34" charset="0"/>
                <a:cs typeface="Verdana" pitchFamily="34" charset="0"/>
              </a:rPr>
              <a:t>Expanded </a:t>
            </a:r>
            <a:r>
              <a:rPr lang="en-CA" sz="1400" b="1" dirty="0">
                <a:solidFill>
                  <a:schemeClr val="bg1"/>
                </a:solidFill>
                <a:latin typeface="Verdana" pitchFamily="34" charset="0"/>
                <a:ea typeface="Verdana" pitchFamily="34" charset="0"/>
                <a:cs typeface="Verdana" pitchFamily="34" charset="0"/>
              </a:rPr>
              <a:t>interface </a:t>
            </a:r>
            <a:r>
              <a:rPr lang="en-CA" sz="1400" b="1" dirty="0" smtClean="0">
                <a:solidFill>
                  <a:schemeClr val="bg1"/>
                </a:solidFill>
                <a:latin typeface="Verdana" pitchFamily="34" charset="0"/>
                <a:ea typeface="Verdana" pitchFamily="34" charset="0"/>
                <a:cs typeface="Verdana" pitchFamily="34" charset="0"/>
              </a:rPr>
              <a:t>on the landscape</a:t>
            </a:r>
          </a:p>
          <a:p>
            <a:pPr marL="800100" lvl="1" indent="-342900">
              <a:buFont typeface="Arial" pitchFamily="34" charset="0"/>
              <a:buChar char="•"/>
              <a:defRPr/>
            </a:pPr>
            <a:r>
              <a:rPr lang="en-CA" sz="1400" b="1" dirty="0" smtClean="0">
                <a:solidFill>
                  <a:schemeClr val="bg1"/>
                </a:solidFill>
                <a:latin typeface="Verdana" pitchFamily="34" charset="0"/>
                <a:ea typeface="Verdana" pitchFamily="34" charset="0"/>
                <a:cs typeface="Verdana" pitchFamily="34" charset="0"/>
              </a:rPr>
              <a:t>Widespread threat  taxes capacity - 2003 BC 22  communities, 2011 AB 23 communities</a:t>
            </a:r>
            <a:endParaRPr lang="en-CA" sz="1400" b="1" dirty="0">
              <a:solidFill>
                <a:schemeClr val="bg1"/>
              </a:solidFill>
              <a:latin typeface="Verdana" pitchFamily="34" charset="0"/>
              <a:ea typeface="Verdana" pitchFamily="34" charset="0"/>
              <a:cs typeface="Verdana" pitchFamily="34" charset="0"/>
            </a:endParaRPr>
          </a:p>
          <a:p>
            <a:pPr marL="800100" lvl="1" indent="-342900">
              <a:buFont typeface="Arial" pitchFamily="34" charset="0"/>
              <a:buChar char="•"/>
              <a:defRPr/>
            </a:pPr>
            <a:r>
              <a:rPr lang="en-CA" sz="1400" b="1" dirty="0">
                <a:solidFill>
                  <a:schemeClr val="bg1"/>
                </a:solidFill>
                <a:latin typeface="Verdana" pitchFamily="34" charset="0"/>
                <a:ea typeface="Verdana" pitchFamily="34" charset="0"/>
                <a:cs typeface="Verdana" pitchFamily="34" charset="0"/>
              </a:rPr>
              <a:t>More critical infrastructure on the </a:t>
            </a:r>
            <a:r>
              <a:rPr lang="en-CA" sz="1400" b="1" dirty="0" smtClean="0">
                <a:solidFill>
                  <a:schemeClr val="bg1"/>
                </a:solidFill>
                <a:latin typeface="Verdana" pitchFamily="34" charset="0"/>
                <a:ea typeface="Verdana" pitchFamily="34" charset="0"/>
                <a:cs typeface="Verdana" pitchFamily="34" charset="0"/>
              </a:rPr>
              <a:t>landscape (IPP’s, O&amp;G)</a:t>
            </a:r>
          </a:p>
          <a:p>
            <a:pPr marL="800100" lvl="1" indent="-342900">
              <a:buNone/>
              <a:defRPr/>
            </a:pPr>
            <a:endParaRPr lang="en-CA" sz="1400" b="1" dirty="0">
              <a:solidFill>
                <a:schemeClr val="bg1"/>
              </a:solidFill>
              <a:latin typeface="Verdana" pitchFamily="34" charset="0"/>
              <a:ea typeface="Verdana" pitchFamily="34" charset="0"/>
              <a:cs typeface="Verdana" pitchFamily="34" charset="0"/>
            </a:endParaRPr>
          </a:p>
          <a:p>
            <a:pPr>
              <a:buNone/>
              <a:defRPr/>
            </a:pPr>
            <a:r>
              <a:rPr lang="en-CA" sz="1800" b="1" dirty="0" smtClean="0">
                <a:solidFill>
                  <a:schemeClr val="bg1"/>
                </a:solidFill>
                <a:latin typeface="Verdana" pitchFamily="34" charset="0"/>
                <a:ea typeface="Verdana" pitchFamily="34" charset="0"/>
                <a:cs typeface="Verdana" pitchFamily="34" charset="0"/>
              </a:rPr>
              <a:t>Impacts increasing </a:t>
            </a:r>
            <a:endParaRPr lang="en-CA" sz="1800" b="1" dirty="0">
              <a:solidFill>
                <a:schemeClr val="bg1"/>
              </a:solidFill>
              <a:latin typeface="Verdana" pitchFamily="34" charset="0"/>
              <a:ea typeface="Verdana" pitchFamily="34" charset="0"/>
              <a:cs typeface="Verdana" pitchFamily="34" charset="0"/>
            </a:endParaRPr>
          </a:p>
          <a:p>
            <a:pPr marL="800100" lvl="1" indent="-342900">
              <a:buFont typeface="Arial" pitchFamily="34" charset="0"/>
              <a:buChar char="•"/>
              <a:defRPr/>
            </a:pPr>
            <a:r>
              <a:rPr lang="en-CA" sz="1400" b="1" dirty="0" smtClean="0">
                <a:solidFill>
                  <a:schemeClr val="bg1"/>
                </a:solidFill>
                <a:latin typeface="Verdana" pitchFamily="34" charset="0"/>
                <a:ea typeface="Verdana" pitchFamily="34" charset="0"/>
                <a:cs typeface="Verdana" pitchFamily="34" charset="0"/>
              </a:rPr>
              <a:t>Slave Lake estimated 2</a:t>
            </a:r>
            <a:r>
              <a:rPr lang="en-CA" sz="1400" b="1" baseline="30000" dirty="0" smtClean="0">
                <a:solidFill>
                  <a:schemeClr val="bg1"/>
                </a:solidFill>
                <a:latin typeface="Verdana" pitchFamily="34" charset="0"/>
                <a:ea typeface="Verdana" pitchFamily="34" charset="0"/>
                <a:cs typeface="Verdana" pitchFamily="34" charset="0"/>
              </a:rPr>
              <a:t>nd</a:t>
            </a:r>
            <a:r>
              <a:rPr lang="en-CA" sz="1400" b="1" dirty="0" smtClean="0">
                <a:solidFill>
                  <a:schemeClr val="bg1"/>
                </a:solidFill>
                <a:latin typeface="Verdana" pitchFamily="34" charset="0"/>
                <a:ea typeface="Verdana" pitchFamily="34" charset="0"/>
                <a:cs typeface="Verdana" pitchFamily="34" charset="0"/>
              </a:rPr>
              <a:t> biggest insurance payout in Canadian History</a:t>
            </a:r>
          </a:p>
          <a:p>
            <a:pPr marL="800100" lvl="1" indent="-342900">
              <a:buFont typeface="Arial" pitchFamily="34" charset="0"/>
              <a:buChar char="•"/>
              <a:defRPr/>
            </a:pPr>
            <a:r>
              <a:rPr lang="en-CA" sz="1400" b="1" dirty="0" smtClean="0">
                <a:solidFill>
                  <a:schemeClr val="bg1"/>
                </a:solidFill>
                <a:latin typeface="Verdana" pitchFamily="34" charset="0"/>
                <a:ea typeface="Verdana" pitchFamily="34" charset="0"/>
                <a:cs typeface="Verdana" pitchFamily="34" charset="0"/>
              </a:rPr>
              <a:t>Air quality, public safety, evacuations </a:t>
            </a:r>
            <a:endParaRPr lang="en-CA" sz="1400" b="1" dirty="0">
              <a:solidFill>
                <a:schemeClr val="bg1"/>
              </a:solidFill>
              <a:latin typeface="Verdana" pitchFamily="34" charset="0"/>
              <a:ea typeface="Verdana" pitchFamily="34" charset="0"/>
              <a:cs typeface="Verdana" pitchFamily="34" charset="0"/>
            </a:endParaRPr>
          </a:p>
          <a:p>
            <a:pPr marL="800100" lvl="1" indent="-342900">
              <a:buFont typeface="Arial" pitchFamily="34" charset="0"/>
              <a:buChar char="•"/>
              <a:defRPr/>
            </a:pPr>
            <a:r>
              <a:rPr lang="en-CA" sz="1400" b="1" dirty="0">
                <a:solidFill>
                  <a:schemeClr val="bg1"/>
                </a:solidFill>
                <a:latin typeface="Verdana" pitchFamily="34" charset="0"/>
                <a:ea typeface="Verdana" pitchFamily="34" charset="0"/>
                <a:cs typeface="Verdana" pitchFamily="34" charset="0"/>
              </a:rPr>
              <a:t>Loss of </a:t>
            </a:r>
            <a:r>
              <a:rPr lang="en-CA" sz="1400" b="1" dirty="0" smtClean="0">
                <a:solidFill>
                  <a:schemeClr val="bg1"/>
                </a:solidFill>
                <a:latin typeface="Verdana" pitchFamily="34" charset="0"/>
                <a:ea typeface="Verdana" pitchFamily="34" charset="0"/>
                <a:cs typeface="Verdana" pitchFamily="34" charset="0"/>
              </a:rPr>
              <a:t>economic revenues, infrastructure  </a:t>
            </a:r>
            <a:endParaRPr lang="en-CA" sz="1400" b="1" dirty="0">
              <a:solidFill>
                <a:schemeClr val="bg1"/>
              </a:solidFill>
              <a:latin typeface="Verdana" pitchFamily="34" charset="0"/>
              <a:ea typeface="Verdana" pitchFamily="34" charset="0"/>
              <a:cs typeface="Verdana" pitchFamily="34" charset="0"/>
            </a:endParaRPr>
          </a:p>
          <a:p>
            <a:pPr marL="800100" lvl="1" indent="-342900">
              <a:buFont typeface="Arial" pitchFamily="34" charset="0"/>
              <a:buChar char="•"/>
              <a:defRPr/>
            </a:pPr>
            <a:r>
              <a:rPr lang="en-CA" sz="1400" b="1" dirty="0">
                <a:solidFill>
                  <a:schemeClr val="bg1"/>
                </a:solidFill>
                <a:latin typeface="Verdana" pitchFamily="34" charset="0"/>
                <a:ea typeface="Verdana" pitchFamily="34" charset="0"/>
                <a:cs typeface="Verdana" pitchFamily="34" charset="0"/>
              </a:rPr>
              <a:t>Impacts to watersheds and other natural resources </a:t>
            </a:r>
          </a:p>
          <a:p>
            <a:pPr marL="800100" lvl="1" indent="-342900">
              <a:buFont typeface="Arial" pitchFamily="34" charset="0"/>
              <a:buChar char="•"/>
              <a:defRPr/>
            </a:pPr>
            <a:r>
              <a:rPr lang="en-CA" sz="1400" b="1" dirty="0">
                <a:solidFill>
                  <a:schemeClr val="bg1"/>
                </a:solidFill>
                <a:latin typeface="Verdana" pitchFamily="34" charset="0"/>
                <a:ea typeface="Verdana" pitchFamily="34" charset="0"/>
                <a:cs typeface="Verdana" pitchFamily="34" charset="0"/>
              </a:rPr>
              <a:t>Loss of timber </a:t>
            </a:r>
            <a:r>
              <a:rPr lang="en-CA" sz="1400" b="1" dirty="0" smtClean="0">
                <a:solidFill>
                  <a:schemeClr val="bg1"/>
                </a:solidFill>
                <a:latin typeface="Verdana" pitchFamily="34" charset="0"/>
                <a:ea typeface="Verdana" pitchFamily="34" charset="0"/>
                <a:cs typeface="Verdana" pitchFamily="34" charset="0"/>
              </a:rPr>
              <a:t>supply and silviculture  investments </a:t>
            </a:r>
            <a:endParaRPr lang="en-CA" sz="1400" b="1" dirty="0">
              <a:solidFill>
                <a:schemeClr val="bg1"/>
              </a:solidFill>
              <a:latin typeface="Verdana" pitchFamily="34" charset="0"/>
              <a:ea typeface="Verdana" pitchFamily="34" charset="0"/>
              <a:cs typeface="Verdana" pitchFamily="34" charset="0"/>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3"/>
          <p:cNvSpPr>
            <a:spLocks noChangeShapeType="1"/>
          </p:cNvSpPr>
          <p:nvPr/>
        </p:nvSpPr>
        <p:spPr bwMode="auto">
          <a:xfrm flipV="1">
            <a:off x="-108520" y="1484784"/>
            <a:ext cx="9144000" cy="670"/>
          </a:xfrm>
          <a:prstGeom prst="line">
            <a:avLst/>
          </a:prstGeom>
          <a:noFill/>
          <a:ln w="9525">
            <a:solidFill>
              <a:srgbClr val="008080"/>
            </a:solidFill>
            <a:round/>
            <a:headEnd/>
            <a:tailEnd/>
          </a:ln>
        </p:spPr>
        <p:txBody>
          <a:bodyPr/>
          <a:lstStyle/>
          <a:p>
            <a:endParaRPr lang="en-CA" dirty="0"/>
          </a:p>
        </p:txBody>
      </p:sp>
      <p:pic>
        <p:nvPicPr>
          <p:cNvPr id="4" name="Picture 2"/>
          <p:cNvPicPr>
            <a:picLocks noChangeAspect="1" noChangeArrowheads="1"/>
          </p:cNvPicPr>
          <p:nvPr/>
        </p:nvPicPr>
        <p:blipFill>
          <a:blip r:embed="rId3" cstate="print"/>
          <a:srcRect/>
          <a:stretch>
            <a:fillRect/>
          </a:stretch>
        </p:blipFill>
        <p:spPr bwMode="auto">
          <a:xfrm>
            <a:off x="0" y="845364"/>
            <a:ext cx="9144000" cy="6012636"/>
          </a:xfrm>
          <a:prstGeom prst="rect">
            <a:avLst/>
          </a:prstGeom>
          <a:noFill/>
          <a:ln w="9525">
            <a:noFill/>
            <a:miter lim="800000"/>
            <a:headEnd/>
            <a:tailEnd/>
          </a:ln>
          <a:effectLst/>
        </p:spPr>
      </p:pic>
      <p:sp>
        <p:nvSpPr>
          <p:cNvPr id="2" name="Title 1"/>
          <p:cNvSpPr>
            <a:spLocks noGrp="1"/>
          </p:cNvSpPr>
          <p:nvPr>
            <p:ph type="title"/>
          </p:nvPr>
        </p:nvSpPr>
        <p:spPr>
          <a:xfrm>
            <a:off x="457200" y="0"/>
            <a:ext cx="8229600" cy="692696"/>
          </a:xfrm>
        </p:spPr>
        <p:txBody>
          <a:bodyPr>
            <a:noAutofit/>
          </a:bodyPr>
          <a:lstStyle/>
          <a:p>
            <a:r>
              <a:rPr lang="en-CA" sz="2800" b="1" dirty="0" smtClean="0">
                <a:solidFill>
                  <a:schemeClr val="accent3"/>
                </a:solidFill>
                <a:latin typeface="Century Schoolbook" pitchFamily="18" charset="0"/>
              </a:rPr>
              <a:t>Landscape Fire Management Planning </a:t>
            </a:r>
            <a:endParaRPr lang="en-CA" sz="2800" dirty="0"/>
          </a:p>
        </p:txBody>
      </p:sp>
      <p:sp>
        <p:nvSpPr>
          <p:cNvPr id="3" name="Content Placeholder 2"/>
          <p:cNvSpPr>
            <a:spLocks noGrp="1"/>
          </p:cNvSpPr>
          <p:nvPr>
            <p:ph idx="1"/>
          </p:nvPr>
        </p:nvSpPr>
        <p:spPr>
          <a:xfrm>
            <a:off x="0" y="836712"/>
            <a:ext cx="9144000" cy="5832648"/>
          </a:xfrm>
        </p:spPr>
        <p:txBody>
          <a:bodyPr>
            <a:normAutofit/>
          </a:bodyPr>
          <a:lstStyle/>
          <a:p>
            <a:pPr>
              <a:buNone/>
            </a:pPr>
            <a:r>
              <a:rPr lang="en-GB" dirty="0" smtClean="0">
                <a:solidFill>
                  <a:srgbClr val="FF0000"/>
                </a:solidFill>
                <a:latin typeface="Verdana" pitchFamily="34" charset="0"/>
                <a:ea typeface="Verdana" pitchFamily="34" charset="0"/>
                <a:cs typeface="Verdana" pitchFamily="34" charset="0"/>
              </a:rPr>
              <a:t>Why? - </a:t>
            </a:r>
            <a:r>
              <a:rPr lang="en-GB" sz="2600" dirty="0" smtClean="0">
                <a:solidFill>
                  <a:srgbClr val="FF0000"/>
                </a:solidFill>
                <a:latin typeface="Verdana" pitchFamily="34" charset="0"/>
                <a:ea typeface="Verdana" pitchFamily="34" charset="0"/>
                <a:cs typeface="Verdana" pitchFamily="34" charset="0"/>
              </a:rPr>
              <a:t>To create a more fire resilient landscape to mitigate fire impacts on priority values in an era of increasing fire hazards and risks. </a:t>
            </a:r>
          </a:p>
          <a:p>
            <a:pPr>
              <a:buNone/>
            </a:pPr>
            <a:endParaRPr lang="en-GB" dirty="0" smtClean="0">
              <a:solidFill>
                <a:srgbClr val="FF0000"/>
              </a:solidFill>
              <a:latin typeface="Verdana" pitchFamily="34" charset="0"/>
              <a:ea typeface="Verdana" pitchFamily="34" charset="0"/>
              <a:cs typeface="Verdana" pitchFamily="34" charset="0"/>
            </a:endParaRPr>
          </a:p>
          <a:p>
            <a:pPr>
              <a:buNone/>
            </a:pPr>
            <a:endParaRPr lang="en-GB" dirty="0" smtClean="0">
              <a:solidFill>
                <a:srgbClr val="FF0000"/>
              </a:solidFill>
              <a:latin typeface="Verdana" pitchFamily="34" charset="0"/>
              <a:ea typeface="Verdana" pitchFamily="34" charset="0"/>
              <a:cs typeface="Verdana" pitchFamily="34" charset="0"/>
            </a:endParaRPr>
          </a:p>
          <a:p>
            <a:pPr>
              <a:buNone/>
            </a:pPr>
            <a:endParaRPr lang="en-GB" dirty="0" smtClean="0">
              <a:solidFill>
                <a:srgbClr val="FF0000"/>
              </a:solidFill>
              <a:latin typeface="Verdana" pitchFamily="34" charset="0"/>
              <a:ea typeface="Verdana" pitchFamily="34" charset="0"/>
              <a:cs typeface="Verdana" pitchFamily="34" charset="0"/>
            </a:endParaRPr>
          </a:p>
          <a:p>
            <a:pPr>
              <a:buNone/>
            </a:pPr>
            <a:endParaRPr lang="en-GB" dirty="0" smtClean="0">
              <a:solidFill>
                <a:srgbClr val="FF0000"/>
              </a:solidFill>
              <a:latin typeface="Verdana" pitchFamily="34" charset="0"/>
              <a:ea typeface="Verdana" pitchFamily="34" charset="0"/>
              <a:cs typeface="Verdana" pitchFamily="34" charset="0"/>
            </a:endParaRPr>
          </a:p>
          <a:p>
            <a:pPr>
              <a:buNone/>
            </a:pPr>
            <a:endParaRPr lang="en-GB" dirty="0" smtClean="0">
              <a:solidFill>
                <a:srgbClr val="FF0000"/>
              </a:solidFill>
              <a:latin typeface="Verdana" pitchFamily="34" charset="0"/>
              <a:ea typeface="Verdana" pitchFamily="34" charset="0"/>
              <a:cs typeface="Verdana" pitchFamily="34" charset="0"/>
            </a:endParaRPr>
          </a:p>
          <a:p>
            <a:endParaRPr lang="en-CA"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ree.png"/>
          <p:cNvPicPr>
            <a:picLocks noChangeAspect="1"/>
          </p:cNvPicPr>
          <p:nvPr/>
        </p:nvPicPr>
        <p:blipFill>
          <a:blip r:embed="rId3" cstate="screen"/>
          <a:srcRect/>
          <a:stretch>
            <a:fillRect/>
          </a:stretch>
        </p:blipFill>
        <p:spPr>
          <a:xfrm>
            <a:off x="5724128" y="0"/>
            <a:ext cx="3419872" cy="6858000"/>
          </a:xfrm>
          <a:prstGeom prst="rect">
            <a:avLst/>
          </a:prstGeom>
        </p:spPr>
      </p:pic>
      <p:sp>
        <p:nvSpPr>
          <p:cNvPr id="2" name="Title 1"/>
          <p:cNvSpPr>
            <a:spLocks noGrp="1"/>
          </p:cNvSpPr>
          <p:nvPr>
            <p:ph type="title"/>
          </p:nvPr>
        </p:nvSpPr>
        <p:spPr>
          <a:xfrm>
            <a:off x="457200" y="274638"/>
            <a:ext cx="8229600" cy="706090"/>
          </a:xfrm>
        </p:spPr>
        <p:txBody>
          <a:bodyPr>
            <a:normAutofit fontScale="90000"/>
          </a:bodyPr>
          <a:lstStyle/>
          <a:p>
            <a:pPr algn="l"/>
            <a:r>
              <a:rPr lang="en-CA" b="1" dirty="0" smtClean="0">
                <a:solidFill>
                  <a:schemeClr val="accent3"/>
                </a:solidFill>
                <a:latin typeface="Century Schoolbook" pitchFamily="18" charset="0"/>
              </a:rPr>
              <a:t/>
            </a:r>
            <a:br>
              <a:rPr lang="en-CA" b="1" dirty="0" smtClean="0">
                <a:solidFill>
                  <a:schemeClr val="accent3"/>
                </a:solidFill>
                <a:latin typeface="Century Schoolbook" pitchFamily="18" charset="0"/>
              </a:rPr>
            </a:br>
            <a:r>
              <a:rPr lang="en-CA" b="1" dirty="0" smtClean="0">
                <a:solidFill>
                  <a:schemeClr val="accent3"/>
                </a:solidFill>
                <a:latin typeface="Century Schoolbook" pitchFamily="18" charset="0"/>
              </a:rPr>
              <a:t>Landscape Fire Management Planning what does it do?</a:t>
            </a:r>
            <a:endParaRPr lang="en-CA" dirty="0"/>
          </a:p>
        </p:txBody>
      </p:sp>
      <p:sp>
        <p:nvSpPr>
          <p:cNvPr id="3" name="Content Placeholder 2"/>
          <p:cNvSpPr>
            <a:spLocks noGrp="1"/>
          </p:cNvSpPr>
          <p:nvPr>
            <p:ph idx="1"/>
          </p:nvPr>
        </p:nvSpPr>
        <p:spPr>
          <a:xfrm>
            <a:off x="0" y="1340768"/>
            <a:ext cx="8445624" cy="5517232"/>
          </a:xfrm>
        </p:spPr>
        <p:txBody>
          <a:bodyPr>
            <a:normAutofit fontScale="40000" lnSpcReduction="20000"/>
          </a:bodyPr>
          <a:lstStyle/>
          <a:p>
            <a:pPr lvl="0">
              <a:buNone/>
            </a:pPr>
            <a:endParaRPr lang="en-CA" sz="8000" dirty="0" smtClean="0">
              <a:solidFill>
                <a:schemeClr val="bg1"/>
              </a:solidFill>
            </a:endParaRPr>
          </a:p>
          <a:p>
            <a:pPr lvl="0"/>
            <a:r>
              <a:rPr lang="en-CA" sz="8000" dirty="0" smtClean="0">
                <a:solidFill>
                  <a:schemeClr val="bg1"/>
                </a:solidFill>
              </a:rPr>
              <a:t>Identify strategic zones where high hazard (high fire potential and consequence) areas can be mitigated  through priority fuel modification or fire mitigation treatments.</a:t>
            </a:r>
          </a:p>
          <a:p>
            <a:pPr lvl="0"/>
            <a:endParaRPr lang="en-CA" sz="8000" dirty="0" smtClean="0">
              <a:solidFill>
                <a:schemeClr val="bg1"/>
              </a:solidFill>
            </a:endParaRPr>
          </a:p>
          <a:p>
            <a:r>
              <a:rPr lang="en-CA" sz="8000" dirty="0" smtClean="0">
                <a:solidFill>
                  <a:schemeClr val="bg1"/>
                </a:solidFill>
              </a:rPr>
              <a:t>Identify larger areas on the land base where prescribed fire and modified response will play a role in restoring fire dependent ecosystems and creating natural fire breaks over the long term </a:t>
            </a:r>
          </a:p>
          <a:p>
            <a:pPr lvl="0"/>
            <a:endParaRPr lang="en-CA" sz="8000" dirty="0" smtClean="0">
              <a:solidFill>
                <a:schemeClr val="bg1"/>
              </a:solidFill>
            </a:endParaRPr>
          </a:p>
          <a:p>
            <a:pPr lvl="0"/>
            <a:endParaRPr lang="en-CA" sz="8000" dirty="0" smtClean="0">
              <a:solidFill>
                <a:schemeClr val="bg1"/>
              </a:solidFill>
            </a:endParaRPr>
          </a:p>
          <a:p>
            <a:endParaRPr lang="en-CA" sz="8000" dirty="0" smtClean="0">
              <a:solidFill>
                <a:schemeClr val="bg1"/>
              </a:solidFill>
            </a:endParaRPr>
          </a:p>
          <a:p>
            <a:pPr lvl="1">
              <a:buNone/>
            </a:pPr>
            <a:endParaRPr lang="en-CA" dirty="0" smtClean="0">
              <a:solidFill>
                <a:schemeClr val="bg1"/>
              </a:solidFill>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Kosbourn\AppData\Local\Microsoft\Windows\Temporary Internet Files\Content.Outlook\1Y3A0GSK\fireprob_20classes2_tsa.jpg"/>
          <p:cNvPicPr>
            <a:picLocks noChangeAspect="1" noChangeArrowheads="1"/>
          </p:cNvPicPr>
          <p:nvPr/>
        </p:nvPicPr>
        <p:blipFill>
          <a:blip r:embed="rId3" cstate="print"/>
          <a:srcRect/>
          <a:stretch>
            <a:fillRect/>
          </a:stretch>
        </p:blipFill>
        <p:spPr bwMode="auto">
          <a:xfrm>
            <a:off x="268941" y="0"/>
            <a:ext cx="8875059" cy="6858000"/>
          </a:xfrm>
          <a:prstGeom prst="rect">
            <a:avLst/>
          </a:prstGeom>
          <a:noFill/>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chemeClr val="bg1"/>
                </a:solidFill>
              </a:rPr>
              <a:t>Fuel Hazard Abatement Map 2012 </a:t>
            </a:r>
            <a:endParaRPr lang="en-CA" dirty="0">
              <a:solidFill>
                <a:schemeClr val="bg1"/>
              </a:solidFill>
            </a:endParaRPr>
          </a:p>
        </p:txBody>
      </p:sp>
      <p:pic>
        <p:nvPicPr>
          <p:cNvPr id="52226" name="Picture 2"/>
          <p:cNvPicPr>
            <a:picLocks noGrp="1" noChangeAspect="1" noChangeArrowheads="1"/>
          </p:cNvPicPr>
          <p:nvPr>
            <p:ph idx="1"/>
          </p:nvPr>
        </p:nvPicPr>
        <p:blipFill>
          <a:blip r:embed="rId2" cstate="print"/>
          <a:srcRect/>
          <a:stretch>
            <a:fillRect/>
          </a:stretch>
        </p:blipFill>
        <p:spPr bwMode="auto">
          <a:xfrm>
            <a:off x="1403648" y="1340768"/>
            <a:ext cx="6528964" cy="5045108"/>
          </a:xfrm>
          <a:prstGeom prst="rect">
            <a:avLst/>
          </a:prstGeom>
          <a:noFill/>
          <a:ln w="9525">
            <a:noFill/>
            <a:miter lim="800000"/>
            <a:headEnd/>
            <a:tailEnd/>
          </a:ln>
        </p:spPr>
      </p:pic>
      <p:sp>
        <p:nvSpPr>
          <p:cNvPr id="5" name="TextBox 4"/>
          <p:cNvSpPr txBox="1"/>
          <p:nvPr/>
        </p:nvSpPr>
        <p:spPr>
          <a:xfrm>
            <a:off x="1835696" y="6488668"/>
            <a:ext cx="6766789" cy="369332"/>
          </a:xfrm>
          <a:prstGeom prst="rect">
            <a:avLst/>
          </a:prstGeom>
          <a:noFill/>
        </p:spPr>
        <p:txBody>
          <a:bodyPr wrap="square" rtlCol="0">
            <a:spAutoFit/>
          </a:bodyPr>
          <a:lstStyle/>
          <a:p>
            <a:r>
              <a:rPr lang="en-CA" dirty="0" smtClean="0">
                <a:solidFill>
                  <a:schemeClr val="bg1"/>
                </a:solidFill>
              </a:rPr>
              <a:t>This map shows the fire risk in relation to distance to interface values. </a:t>
            </a:r>
            <a:endParaRPr lang="en-CA" dirty="0">
              <a:solidFill>
                <a:schemeClr val="bg1"/>
              </a:solidFill>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p:cNvPicPr>
            <a:picLocks noGrp="1" noChangeAspect="1" noChangeArrowheads="1"/>
          </p:cNvPicPr>
          <p:nvPr>
            <p:ph idx="4294967295"/>
          </p:nvPr>
        </p:nvPicPr>
        <p:blipFill>
          <a:blip r:embed="rId2" cstate="print"/>
          <a:srcRect/>
          <a:stretch>
            <a:fillRect/>
          </a:stretch>
        </p:blipFill>
        <p:spPr bwMode="auto">
          <a:xfrm>
            <a:off x="683568" y="188640"/>
            <a:ext cx="7674692" cy="6669360"/>
          </a:xfrm>
          <a:prstGeom prst="rect">
            <a:avLst/>
          </a:prstGeom>
          <a:noFill/>
          <a:ln w="9525">
            <a:noFill/>
            <a:miter lim="800000"/>
            <a:headEnd/>
            <a:tailEnd/>
          </a:ln>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5" name="Picture 7"/>
          <p:cNvPicPr>
            <a:picLocks noGrp="1" noChangeAspect="1" noChangeArrowheads="1"/>
          </p:cNvPicPr>
          <p:nvPr>
            <p:ph idx="4294967295"/>
          </p:nvPr>
        </p:nvPicPr>
        <p:blipFill>
          <a:blip r:embed="rId3" cstate="print"/>
          <a:srcRect/>
          <a:stretch>
            <a:fillRect/>
          </a:stretch>
        </p:blipFill>
        <p:spPr bwMode="auto">
          <a:xfrm>
            <a:off x="0" y="2332037"/>
            <a:ext cx="5208588" cy="4525963"/>
          </a:xfrm>
          <a:prstGeom prst="rect">
            <a:avLst/>
          </a:prstGeom>
          <a:noFill/>
          <a:ln w="9525">
            <a:noFill/>
            <a:miter lim="800000"/>
            <a:headEnd/>
            <a:tailEnd/>
          </a:ln>
        </p:spPr>
      </p:pic>
      <p:pic>
        <p:nvPicPr>
          <p:cNvPr id="13" name="Picture 2"/>
          <p:cNvPicPr>
            <a:picLocks noChangeAspect="1" noChangeArrowheads="1"/>
          </p:cNvPicPr>
          <p:nvPr/>
        </p:nvPicPr>
        <p:blipFill>
          <a:blip r:embed="rId4" cstate="print"/>
          <a:srcRect/>
          <a:stretch>
            <a:fillRect/>
          </a:stretch>
        </p:blipFill>
        <p:spPr bwMode="auto">
          <a:xfrm>
            <a:off x="4175448" y="0"/>
            <a:ext cx="4968552" cy="3861105"/>
          </a:xfrm>
          <a:prstGeom prst="rect">
            <a:avLst/>
          </a:prstGeom>
          <a:noFill/>
          <a:ln w="9525">
            <a:noFill/>
            <a:miter lim="800000"/>
            <a:headEnd/>
            <a:tailEnd/>
          </a:ln>
        </p:spPr>
      </p:pic>
      <p:sp>
        <p:nvSpPr>
          <p:cNvPr id="14" name="TextBox 13"/>
          <p:cNvSpPr txBox="1"/>
          <p:nvPr/>
        </p:nvSpPr>
        <p:spPr>
          <a:xfrm>
            <a:off x="0" y="0"/>
            <a:ext cx="3861635" cy="830997"/>
          </a:xfrm>
          <a:prstGeom prst="rect">
            <a:avLst/>
          </a:prstGeom>
          <a:noFill/>
        </p:spPr>
        <p:txBody>
          <a:bodyPr wrap="none" rtlCol="0">
            <a:spAutoFit/>
          </a:bodyPr>
          <a:lstStyle/>
          <a:p>
            <a:r>
              <a:rPr lang="en-CA" sz="2400" b="1" dirty="0" smtClean="0">
                <a:solidFill>
                  <a:schemeClr val="bg1"/>
                </a:solidFill>
              </a:rPr>
              <a:t>Strategic Wildfire Prevention</a:t>
            </a:r>
          </a:p>
          <a:p>
            <a:r>
              <a:rPr lang="en-CA" sz="2400" b="1" dirty="0" smtClean="0">
                <a:solidFill>
                  <a:schemeClr val="bg1"/>
                </a:solidFill>
              </a:rPr>
              <a:t>  Initiative</a:t>
            </a:r>
            <a:endParaRPr lang="en-CA" sz="2400" b="1" dirty="0">
              <a:solidFill>
                <a:schemeClr val="bg1"/>
              </a:solidFill>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330824" cy="1143000"/>
          </a:xfrm>
        </p:spPr>
        <p:txBody>
          <a:bodyPr>
            <a:normAutofit/>
          </a:bodyPr>
          <a:lstStyle/>
          <a:p>
            <a:r>
              <a:rPr lang="en-CA" b="1" dirty="0" smtClean="0">
                <a:solidFill>
                  <a:schemeClr val="accent3"/>
                </a:solidFill>
                <a:latin typeface="Century Schoolbook" pitchFamily="18" charset="0"/>
              </a:rPr>
              <a:t>MU Planning </a:t>
            </a:r>
            <a:endParaRPr lang="en-CA" dirty="0"/>
          </a:p>
        </p:txBody>
      </p:sp>
      <p:pic>
        <p:nvPicPr>
          <p:cNvPr id="2050" name="Picture 2" descr="\\marble\work\FOR\VIC\HPR\Projects\Provincial\2012\FM_BurnP3contract\Nadina\Outputs\Maps\061312_Nadinal_20yrprob_nofirehistory.jpg"/>
          <p:cNvPicPr>
            <a:picLocks noGrp="1" noChangeAspect="1" noChangeArrowheads="1"/>
          </p:cNvPicPr>
          <p:nvPr>
            <p:ph idx="1"/>
          </p:nvPr>
        </p:nvPicPr>
        <p:blipFill>
          <a:blip r:embed="rId3" cstate="print"/>
          <a:srcRect/>
          <a:stretch>
            <a:fillRect/>
          </a:stretch>
        </p:blipFill>
        <p:spPr bwMode="auto">
          <a:xfrm>
            <a:off x="5220072" y="3501008"/>
            <a:ext cx="3593660" cy="2775612"/>
          </a:xfrm>
          <a:prstGeom prst="rect">
            <a:avLst/>
          </a:prstGeom>
          <a:noFill/>
        </p:spPr>
      </p:pic>
      <p:pic>
        <p:nvPicPr>
          <p:cNvPr id="5" name="Picture 2" descr="W:\FOR\VIC\HPR\Projects\Provincial\2012\FM_BurnP3contract\Quesnel\Deliverables\Quesnel_BurnP3_jenksfires.jpg"/>
          <p:cNvPicPr>
            <a:picLocks noChangeAspect="1" noChangeArrowheads="1"/>
          </p:cNvPicPr>
          <p:nvPr/>
        </p:nvPicPr>
        <p:blipFill>
          <a:blip r:embed="rId4" cstate="print"/>
          <a:srcRect/>
          <a:stretch>
            <a:fillRect/>
          </a:stretch>
        </p:blipFill>
        <p:spPr bwMode="auto">
          <a:xfrm>
            <a:off x="4860032" y="260648"/>
            <a:ext cx="4032448" cy="3116630"/>
          </a:xfrm>
          <a:prstGeom prst="rect">
            <a:avLst/>
          </a:prstGeom>
          <a:noFill/>
        </p:spPr>
      </p:pic>
      <p:sp>
        <p:nvSpPr>
          <p:cNvPr id="7" name="TextBox 6"/>
          <p:cNvSpPr txBox="1"/>
          <p:nvPr/>
        </p:nvSpPr>
        <p:spPr>
          <a:xfrm>
            <a:off x="251520" y="3861048"/>
            <a:ext cx="1872208" cy="646331"/>
          </a:xfrm>
          <a:prstGeom prst="rect">
            <a:avLst/>
          </a:prstGeom>
          <a:noFill/>
        </p:spPr>
        <p:txBody>
          <a:bodyPr wrap="square" rtlCol="0">
            <a:spAutoFit/>
          </a:bodyPr>
          <a:lstStyle/>
          <a:p>
            <a:r>
              <a:rPr lang="en-CA" dirty="0" smtClean="0">
                <a:solidFill>
                  <a:schemeClr val="bg1"/>
                </a:solidFill>
              </a:rPr>
              <a:t>Mean Fire Intensity (</a:t>
            </a:r>
            <a:r>
              <a:rPr lang="en-CA" dirty="0" err="1" smtClean="0">
                <a:solidFill>
                  <a:schemeClr val="bg1"/>
                </a:solidFill>
              </a:rPr>
              <a:t>Kw</a:t>
            </a:r>
            <a:r>
              <a:rPr lang="en-CA" dirty="0" smtClean="0">
                <a:solidFill>
                  <a:schemeClr val="bg1"/>
                </a:solidFill>
              </a:rPr>
              <a:t>/m)</a:t>
            </a:r>
            <a:endParaRPr lang="en-CA" dirty="0">
              <a:solidFill>
                <a:schemeClr val="bg1"/>
              </a:solidFill>
            </a:endParaRPr>
          </a:p>
        </p:txBody>
      </p:sp>
      <p:sp>
        <p:nvSpPr>
          <p:cNvPr id="8" name="TextBox 7"/>
          <p:cNvSpPr txBox="1"/>
          <p:nvPr/>
        </p:nvSpPr>
        <p:spPr>
          <a:xfrm>
            <a:off x="5508104" y="6237312"/>
            <a:ext cx="3188309" cy="646331"/>
          </a:xfrm>
          <a:prstGeom prst="rect">
            <a:avLst/>
          </a:prstGeom>
          <a:noFill/>
        </p:spPr>
        <p:txBody>
          <a:bodyPr wrap="square" rtlCol="0">
            <a:spAutoFit/>
          </a:bodyPr>
          <a:lstStyle/>
          <a:p>
            <a:r>
              <a:rPr lang="en-CA" dirty="0" smtClean="0">
                <a:solidFill>
                  <a:schemeClr val="bg1"/>
                </a:solidFill>
              </a:rPr>
              <a:t>Burn  P3 Fire Hazard Modelling 20 year probability </a:t>
            </a:r>
            <a:endParaRPr lang="en-CA" dirty="0">
              <a:solidFill>
                <a:schemeClr val="bg1"/>
              </a:solidFill>
            </a:endParaRPr>
          </a:p>
        </p:txBody>
      </p:sp>
      <p:pic>
        <p:nvPicPr>
          <p:cNvPr id="13313" name="Picture 1"/>
          <p:cNvPicPr>
            <a:picLocks noChangeAspect="1" noChangeArrowheads="1"/>
          </p:cNvPicPr>
          <p:nvPr/>
        </p:nvPicPr>
        <p:blipFill>
          <a:blip r:embed="rId5" cstate="print"/>
          <a:srcRect/>
          <a:stretch>
            <a:fillRect/>
          </a:stretch>
        </p:blipFill>
        <p:spPr bwMode="auto">
          <a:xfrm>
            <a:off x="1979712" y="3501008"/>
            <a:ext cx="2448272" cy="3168106"/>
          </a:xfrm>
          <a:prstGeom prst="rect">
            <a:avLst/>
          </a:prstGeom>
          <a:noFill/>
          <a:ln w="9525">
            <a:noFill/>
            <a:miter lim="800000"/>
            <a:headEnd/>
            <a:tailEnd/>
          </a:ln>
        </p:spPr>
      </p:pic>
      <p:pic>
        <p:nvPicPr>
          <p:cNvPr id="13314" name="Picture 2"/>
          <p:cNvPicPr>
            <a:picLocks noChangeAspect="1" noChangeArrowheads="1"/>
          </p:cNvPicPr>
          <p:nvPr/>
        </p:nvPicPr>
        <p:blipFill>
          <a:blip r:embed="rId6" cstate="print"/>
          <a:srcRect/>
          <a:stretch>
            <a:fillRect/>
          </a:stretch>
        </p:blipFill>
        <p:spPr bwMode="auto">
          <a:xfrm>
            <a:off x="160248" y="1340768"/>
            <a:ext cx="4169396" cy="1872208"/>
          </a:xfrm>
          <a:prstGeom prst="rect">
            <a:avLst/>
          </a:prstGeom>
          <a:noFill/>
          <a:ln w="9525">
            <a:noFill/>
            <a:miter lim="800000"/>
            <a:headEnd/>
            <a:tailEnd/>
          </a:ln>
        </p:spPr>
      </p:pic>
      <p:pic>
        <p:nvPicPr>
          <p:cNvPr id="13315" name="Picture 3"/>
          <p:cNvPicPr>
            <a:picLocks noChangeAspect="1" noChangeArrowheads="1"/>
          </p:cNvPicPr>
          <p:nvPr/>
        </p:nvPicPr>
        <p:blipFill>
          <a:blip r:embed="rId7" cstate="print"/>
          <a:srcRect/>
          <a:stretch>
            <a:fillRect/>
          </a:stretch>
        </p:blipFill>
        <p:spPr bwMode="auto">
          <a:xfrm>
            <a:off x="251520" y="4581128"/>
            <a:ext cx="1056892" cy="1512168"/>
          </a:xfrm>
          <a:prstGeom prst="rect">
            <a:avLst/>
          </a:prstGeom>
          <a:noFill/>
          <a:ln w="9525">
            <a:noFill/>
            <a:miter lim="800000"/>
            <a:headEnd/>
            <a:tailEnd/>
          </a:ln>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ree.png"/>
          <p:cNvPicPr>
            <a:picLocks noChangeAspect="1"/>
          </p:cNvPicPr>
          <p:nvPr/>
        </p:nvPicPr>
        <p:blipFill>
          <a:blip r:embed="rId3" cstate="screen"/>
          <a:srcRect/>
          <a:stretch>
            <a:fillRect/>
          </a:stretch>
        </p:blipFill>
        <p:spPr>
          <a:xfrm>
            <a:off x="5724128" y="0"/>
            <a:ext cx="3419872" cy="6858000"/>
          </a:xfrm>
          <a:prstGeom prst="rect">
            <a:avLst/>
          </a:prstGeom>
        </p:spPr>
      </p:pic>
      <p:sp>
        <p:nvSpPr>
          <p:cNvPr id="2" name="Title 1"/>
          <p:cNvSpPr>
            <a:spLocks noGrp="1"/>
          </p:cNvSpPr>
          <p:nvPr>
            <p:ph type="title"/>
          </p:nvPr>
        </p:nvSpPr>
        <p:spPr>
          <a:xfrm>
            <a:off x="457200" y="274638"/>
            <a:ext cx="8229600" cy="922114"/>
          </a:xfrm>
        </p:spPr>
        <p:txBody>
          <a:bodyPr>
            <a:normAutofit/>
          </a:bodyPr>
          <a:lstStyle/>
          <a:p>
            <a:r>
              <a:rPr lang="en-CA" sz="3200" b="1" dirty="0" smtClean="0">
                <a:solidFill>
                  <a:schemeClr val="accent3"/>
                </a:solidFill>
                <a:latin typeface="Century Schoolbook" pitchFamily="18" charset="0"/>
              </a:rPr>
              <a:t>Local Level - A Three Phase Approach</a:t>
            </a:r>
            <a:endParaRPr lang="en-CA" sz="3200" dirty="0"/>
          </a:p>
        </p:txBody>
      </p:sp>
      <p:sp>
        <p:nvSpPr>
          <p:cNvPr id="3" name="Content Placeholder 2"/>
          <p:cNvSpPr>
            <a:spLocks noGrp="1"/>
          </p:cNvSpPr>
          <p:nvPr>
            <p:ph idx="1"/>
          </p:nvPr>
        </p:nvSpPr>
        <p:spPr>
          <a:xfrm>
            <a:off x="323528" y="1196752"/>
            <a:ext cx="8363272" cy="4929411"/>
          </a:xfrm>
        </p:spPr>
        <p:txBody>
          <a:bodyPr>
            <a:normAutofit/>
          </a:bodyPr>
          <a:lstStyle/>
          <a:p>
            <a:pPr marL="0" lvl="0" indent="0">
              <a:spcBef>
                <a:spcPts val="0"/>
              </a:spcBef>
              <a:buNone/>
            </a:pPr>
            <a:r>
              <a:rPr lang="en-CA" sz="4200" b="1" dirty="0" smtClean="0">
                <a:solidFill>
                  <a:schemeClr val="bg1"/>
                </a:solidFill>
              </a:rPr>
              <a:t>Phase Two – District and WMB led  collaborative planning</a:t>
            </a:r>
          </a:p>
          <a:p>
            <a:pPr marL="0" lvl="0" indent="0">
              <a:spcBef>
                <a:spcPts val="0"/>
              </a:spcBef>
              <a:buNone/>
            </a:pPr>
            <a:endParaRPr lang="en-CA" sz="3400" b="1" dirty="0" smtClean="0">
              <a:solidFill>
                <a:schemeClr val="bg1"/>
              </a:solidFill>
            </a:endParaRPr>
          </a:p>
          <a:p>
            <a:pPr marL="0" lvl="0" indent="0">
              <a:spcBef>
                <a:spcPts val="0"/>
              </a:spcBef>
              <a:buNone/>
            </a:pPr>
            <a:r>
              <a:rPr lang="en-CA" sz="3400" b="1" dirty="0" smtClean="0">
                <a:solidFill>
                  <a:schemeClr val="bg1"/>
                </a:solidFill>
              </a:rPr>
              <a:t>Significant consultation with communities, First Nations, and stakeholders will be required to aid in applying a relative ranking to the values at risk and prioritizing mitigation options.</a:t>
            </a:r>
          </a:p>
          <a:p>
            <a:pPr marL="342000" indent="-521208">
              <a:spcBef>
                <a:spcPts val="0"/>
              </a:spcBef>
            </a:pPr>
            <a:endParaRPr lang="en-CA" dirty="0" smtClean="0">
              <a:solidFill>
                <a:schemeClr val="bg1"/>
              </a:solidFill>
            </a:endParaRPr>
          </a:p>
          <a:p>
            <a:pPr marL="921258" lvl="1" indent="-521208">
              <a:spcBef>
                <a:spcPts val="0"/>
              </a:spcBef>
              <a:buFont typeface="Arial" pitchFamily="34" charset="0"/>
              <a:buChar char="•"/>
            </a:pPr>
            <a:endParaRPr lang="en-CA" sz="3400" dirty="0" smtClean="0">
              <a:solidFill>
                <a:schemeClr val="bg1"/>
              </a:solidFill>
            </a:endParaRPr>
          </a:p>
          <a:p>
            <a:pPr marL="521208" lvl="0" indent="-521208">
              <a:spcBef>
                <a:spcPts val="0"/>
              </a:spcBef>
              <a:buNone/>
            </a:pPr>
            <a:endParaRPr lang="en-CA" dirty="0" smtClean="0">
              <a:solidFill>
                <a:schemeClr val="bg1"/>
              </a:solidFill>
            </a:endParaRPr>
          </a:p>
          <a:p>
            <a:endParaRPr lang="en-CA" dirty="0" smtClean="0">
              <a:solidFill>
                <a:schemeClr val="bg1"/>
              </a:solidFill>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274638"/>
            <a:ext cx="8229600" cy="778098"/>
          </a:xfrm>
        </p:spPr>
        <p:txBody>
          <a:bodyPr>
            <a:normAutofit/>
          </a:bodyPr>
          <a:lstStyle/>
          <a:p>
            <a:r>
              <a:rPr lang="en-CA" b="1" dirty="0" smtClean="0">
                <a:solidFill>
                  <a:schemeClr val="accent3"/>
                </a:solidFill>
                <a:latin typeface="Century Schoolbook" pitchFamily="18" charset="0"/>
              </a:rPr>
              <a:t>Local Value Identification </a:t>
            </a:r>
            <a:endParaRPr lang="en-CA" dirty="0"/>
          </a:p>
        </p:txBody>
      </p:sp>
      <p:sp>
        <p:nvSpPr>
          <p:cNvPr id="6" name="Content Placeholder 5"/>
          <p:cNvSpPr>
            <a:spLocks noGrp="1"/>
          </p:cNvSpPr>
          <p:nvPr>
            <p:ph idx="1"/>
          </p:nvPr>
        </p:nvSpPr>
        <p:spPr>
          <a:xfrm>
            <a:off x="457200" y="1124744"/>
            <a:ext cx="8229600" cy="5544616"/>
          </a:xfrm>
        </p:spPr>
        <p:txBody>
          <a:bodyPr>
            <a:normAutofit fontScale="25000" lnSpcReduction="20000"/>
          </a:bodyPr>
          <a:lstStyle/>
          <a:p>
            <a:pPr>
              <a:buNone/>
            </a:pPr>
            <a:r>
              <a:rPr lang="en-US" sz="8000" b="1" u="sng" cap="all" dirty="0" smtClean="0">
                <a:solidFill>
                  <a:schemeClr val="bg1"/>
                </a:solidFill>
              </a:rPr>
              <a:t>Priority Theme 1 HUMAN LIFE AND SAFETY  </a:t>
            </a:r>
          </a:p>
          <a:p>
            <a:pPr>
              <a:buNone/>
            </a:pPr>
            <a:endParaRPr lang="en-US" sz="8000" b="1" cap="all" dirty="0" smtClean="0">
              <a:solidFill>
                <a:schemeClr val="bg1"/>
              </a:solidFill>
            </a:endParaRPr>
          </a:p>
          <a:p>
            <a:pPr marL="1143000" lvl="0" indent="-1143000">
              <a:buFont typeface="+mj-lt"/>
              <a:buAutoNum type="arabicPeriod"/>
            </a:pPr>
            <a:r>
              <a:rPr lang="en-US" sz="7200" dirty="0" smtClean="0">
                <a:solidFill>
                  <a:schemeClr val="bg1"/>
                </a:solidFill>
              </a:rPr>
              <a:t>WUI – (1) SWTA  Urban / Interface </a:t>
            </a:r>
            <a:endParaRPr lang="en-CA" sz="7200" dirty="0" smtClean="0">
              <a:solidFill>
                <a:schemeClr val="bg1"/>
              </a:solidFill>
            </a:endParaRPr>
          </a:p>
          <a:p>
            <a:pPr marL="1143000" lvl="0" indent="-1143000">
              <a:buFont typeface="+mj-lt"/>
              <a:buAutoNum type="arabicPeriod"/>
            </a:pPr>
            <a:r>
              <a:rPr lang="en-US" sz="7200" dirty="0" smtClean="0">
                <a:solidFill>
                  <a:schemeClr val="bg1"/>
                </a:solidFill>
              </a:rPr>
              <a:t>Evacuation</a:t>
            </a:r>
            <a:r>
              <a:rPr lang="en-CA" sz="7200" dirty="0" smtClean="0">
                <a:solidFill>
                  <a:schemeClr val="bg1"/>
                </a:solidFill>
              </a:rPr>
              <a:t>, </a:t>
            </a:r>
            <a:r>
              <a:rPr lang="en-US" sz="7200" dirty="0" smtClean="0">
                <a:solidFill>
                  <a:schemeClr val="bg1"/>
                </a:solidFill>
              </a:rPr>
              <a:t>Emergency protection of occupied interface areas, evacuation travel corridors,  and other occupied sites</a:t>
            </a:r>
            <a:endParaRPr lang="en-US" sz="7200" b="1" cap="all" dirty="0" smtClean="0">
              <a:solidFill>
                <a:schemeClr val="bg1"/>
              </a:solidFill>
            </a:endParaRPr>
          </a:p>
          <a:p>
            <a:pPr>
              <a:buNone/>
            </a:pPr>
            <a:endParaRPr lang="en-US" sz="6400" b="1" cap="all" dirty="0" smtClean="0">
              <a:solidFill>
                <a:schemeClr val="bg1"/>
              </a:solidFill>
            </a:endParaRPr>
          </a:p>
          <a:p>
            <a:pPr>
              <a:buNone/>
            </a:pPr>
            <a:r>
              <a:rPr lang="en-US" sz="8000" b="1" u="sng" cap="all" dirty="0" smtClean="0">
                <a:solidFill>
                  <a:schemeClr val="bg1"/>
                </a:solidFill>
              </a:rPr>
              <a:t>Priority Theme 2 PROPERTY and Critical Infrastructure</a:t>
            </a:r>
          </a:p>
          <a:p>
            <a:pPr>
              <a:buNone/>
            </a:pPr>
            <a:endParaRPr lang="en-CA" sz="8000" b="1" cap="all" dirty="0" smtClean="0">
              <a:solidFill>
                <a:schemeClr val="bg1"/>
              </a:solidFill>
            </a:endParaRPr>
          </a:p>
          <a:p>
            <a:pPr marL="1143000" lvl="0" indent="-1143000">
              <a:buFont typeface="+mj-lt"/>
              <a:buAutoNum type="arabicPeriod"/>
            </a:pPr>
            <a:r>
              <a:rPr lang="en-US" sz="7200" dirty="0" smtClean="0">
                <a:solidFill>
                  <a:schemeClr val="bg1"/>
                </a:solidFill>
              </a:rPr>
              <a:t>Infrastructure or assets important to public health and safety </a:t>
            </a:r>
            <a:endParaRPr lang="en-CA" sz="7200" dirty="0" smtClean="0">
              <a:solidFill>
                <a:schemeClr val="bg1"/>
              </a:solidFill>
            </a:endParaRPr>
          </a:p>
          <a:p>
            <a:pPr marL="1600200" lvl="1" indent="-1143000">
              <a:buFont typeface="+mj-lt"/>
              <a:buAutoNum type="alphaLcPeriod"/>
            </a:pPr>
            <a:r>
              <a:rPr lang="en-US" sz="7200" dirty="0" smtClean="0">
                <a:solidFill>
                  <a:schemeClr val="bg1"/>
                </a:solidFill>
              </a:rPr>
              <a:t>airports / power plants / communications </a:t>
            </a:r>
            <a:endParaRPr lang="en-CA" sz="7200" dirty="0" smtClean="0">
              <a:solidFill>
                <a:schemeClr val="bg1"/>
              </a:solidFill>
            </a:endParaRPr>
          </a:p>
          <a:p>
            <a:pPr marL="1600200" lvl="1" indent="-1143000">
              <a:buFont typeface="+mj-lt"/>
              <a:buAutoNum type="alphaLcPeriod"/>
            </a:pPr>
            <a:r>
              <a:rPr lang="en-US" sz="7200" dirty="0" smtClean="0">
                <a:solidFill>
                  <a:schemeClr val="bg1"/>
                </a:solidFill>
              </a:rPr>
              <a:t>drinking water sanitation systems</a:t>
            </a:r>
            <a:endParaRPr lang="en-CA" sz="7200" dirty="0" smtClean="0">
              <a:solidFill>
                <a:schemeClr val="bg1"/>
              </a:solidFill>
            </a:endParaRPr>
          </a:p>
          <a:p>
            <a:pPr marL="1600200" lvl="1" indent="-1143000">
              <a:buNone/>
            </a:pPr>
            <a:endParaRPr lang="en-CA" sz="7200" dirty="0" smtClean="0">
              <a:solidFill>
                <a:schemeClr val="bg1"/>
              </a:solidFill>
            </a:endParaRPr>
          </a:p>
          <a:p>
            <a:pPr marL="1143000" lvl="0" indent="-1143000">
              <a:buFont typeface="+mj-lt"/>
              <a:buAutoNum type="arabicPeriod"/>
            </a:pPr>
            <a:r>
              <a:rPr lang="en-US" sz="7200" dirty="0" smtClean="0">
                <a:solidFill>
                  <a:schemeClr val="bg1"/>
                </a:solidFill>
              </a:rPr>
              <a:t>Isolated / Dispersed residences and associated infrastructure </a:t>
            </a:r>
          </a:p>
          <a:p>
            <a:pPr marL="1143000" lvl="0" indent="-1143000">
              <a:buNone/>
            </a:pPr>
            <a:endParaRPr lang="en-US" sz="7200" dirty="0" smtClean="0">
              <a:solidFill>
                <a:schemeClr val="bg1"/>
              </a:solidFill>
            </a:endParaRPr>
          </a:p>
          <a:p>
            <a:pPr marL="1143000" lvl="0" indent="-1143000">
              <a:buFont typeface="+mj-lt"/>
              <a:buAutoNum type="arabicPeriod" startAt="3"/>
            </a:pPr>
            <a:r>
              <a:rPr lang="en-US" sz="7200" dirty="0" smtClean="0">
                <a:solidFill>
                  <a:schemeClr val="bg1"/>
                </a:solidFill>
              </a:rPr>
              <a:t>Other infrastructure</a:t>
            </a:r>
            <a:endParaRPr lang="en-CA" sz="7200" dirty="0" smtClean="0">
              <a:solidFill>
                <a:schemeClr val="bg1"/>
              </a:solidFill>
            </a:endParaRPr>
          </a:p>
          <a:p>
            <a:pPr marL="1600200" lvl="1" indent="-1143000">
              <a:buFont typeface="+mj-lt"/>
              <a:buAutoNum type="alphaLcPeriod"/>
            </a:pPr>
            <a:r>
              <a:rPr lang="en-US" sz="7200" dirty="0" smtClean="0">
                <a:solidFill>
                  <a:schemeClr val="bg1"/>
                </a:solidFill>
              </a:rPr>
              <a:t>IPPs</a:t>
            </a:r>
            <a:r>
              <a:rPr lang="en-CA" sz="7200" dirty="0" smtClean="0">
                <a:solidFill>
                  <a:schemeClr val="bg1"/>
                </a:solidFill>
              </a:rPr>
              <a:t> / </a:t>
            </a:r>
            <a:r>
              <a:rPr lang="en-US" sz="7200" dirty="0" smtClean="0">
                <a:solidFill>
                  <a:schemeClr val="bg1"/>
                </a:solidFill>
              </a:rPr>
              <a:t>Commercial Properties and Infrastructure</a:t>
            </a:r>
            <a:endParaRPr lang="en-CA" sz="7200" dirty="0" smtClean="0">
              <a:solidFill>
                <a:schemeClr val="bg1"/>
              </a:solidFill>
            </a:endParaRPr>
          </a:p>
          <a:p>
            <a:pPr marL="1600200" lvl="1" indent="-1143000">
              <a:buFont typeface="+mj-lt"/>
              <a:buAutoNum type="alphaLcPeriod"/>
            </a:pPr>
            <a:r>
              <a:rPr lang="en-US" sz="7200" dirty="0" smtClean="0">
                <a:solidFill>
                  <a:schemeClr val="bg1"/>
                </a:solidFill>
              </a:rPr>
              <a:t>High Value recreation infrastructure assets </a:t>
            </a:r>
            <a:endParaRPr lang="en-CA" sz="7200" dirty="0" smtClean="0">
              <a:solidFill>
                <a:schemeClr val="bg1"/>
              </a:solidFill>
            </a:endParaRPr>
          </a:p>
          <a:p>
            <a:pPr marL="1600200" lvl="1" indent="-1143000">
              <a:buFont typeface="+mj-lt"/>
              <a:buAutoNum type="alphaLcPeriod"/>
            </a:pPr>
            <a:r>
              <a:rPr lang="en-US" sz="7200" dirty="0" smtClean="0">
                <a:solidFill>
                  <a:schemeClr val="bg1"/>
                </a:solidFill>
              </a:rPr>
              <a:t>High Value Range Infrastructure </a:t>
            </a:r>
            <a:endParaRPr lang="en-CA" sz="7200" dirty="0" smtClean="0">
              <a:solidFill>
                <a:schemeClr val="bg1"/>
              </a:solidFill>
            </a:endParaRPr>
          </a:p>
          <a:p>
            <a:endParaRPr lang="en-CA" sz="4800" dirty="0" smtClean="0">
              <a:solidFill>
                <a:schemeClr val="bg1"/>
              </a:solidFill>
            </a:endParaRPr>
          </a:p>
          <a:p>
            <a:endParaRPr lang="en-CA"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634082"/>
          </a:xfrm>
        </p:spPr>
        <p:txBody>
          <a:bodyPr>
            <a:normAutofit fontScale="90000"/>
          </a:bodyPr>
          <a:lstStyle/>
          <a:p>
            <a:r>
              <a:rPr lang="en-CA" b="1" dirty="0" smtClean="0">
                <a:solidFill>
                  <a:schemeClr val="accent3"/>
                </a:solidFill>
                <a:latin typeface="Century Schoolbook" pitchFamily="18" charset="0"/>
              </a:rPr>
              <a:t>Local Value Identification </a:t>
            </a:r>
            <a:endParaRPr lang="en-CA" dirty="0"/>
          </a:p>
        </p:txBody>
      </p:sp>
      <p:sp>
        <p:nvSpPr>
          <p:cNvPr id="3" name="Content Placeholder 2"/>
          <p:cNvSpPr>
            <a:spLocks noGrp="1"/>
          </p:cNvSpPr>
          <p:nvPr>
            <p:ph idx="1"/>
          </p:nvPr>
        </p:nvSpPr>
        <p:spPr>
          <a:xfrm>
            <a:off x="457200" y="1052736"/>
            <a:ext cx="8229600" cy="5805264"/>
          </a:xfrm>
        </p:spPr>
        <p:txBody>
          <a:bodyPr>
            <a:normAutofit fontScale="25000" lnSpcReduction="20000"/>
          </a:bodyPr>
          <a:lstStyle/>
          <a:p>
            <a:pPr>
              <a:buNone/>
            </a:pPr>
            <a:r>
              <a:rPr lang="en-US" sz="8000" b="1" u="sng" cap="all" dirty="0" smtClean="0">
                <a:solidFill>
                  <a:schemeClr val="bg1"/>
                </a:solidFill>
              </a:rPr>
              <a:t>Priority Theme 3 HIGH ENVIRONMENTAL and Cultural VALUES  </a:t>
            </a:r>
          </a:p>
          <a:p>
            <a:pPr>
              <a:buNone/>
            </a:pPr>
            <a:endParaRPr lang="en-CA" sz="8000" b="1" u="sng" cap="all" dirty="0" smtClean="0">
              <a:solidFill>
                <a:schemeClr val="bg1"/>
              </a:solidFill>
            </a:endParaRPr>
          </a:p>
          <a:p>
            <a:pPr marL="1143000" lvl="0" indent="-1143000">
              <a:buFont typeface="+mj-lt"/>
              <a:buAutoNum type="arabicPeriod"/>
            </a:pPr>
            <a:r>
              <a:rPr lang="en-US" sz="7200" dirty="0" smtClean="0">
                <a:solidFill>
                  <a:schemeClr val="bg1"/>
                </a:solidFill>
              </a:rPr>
              <a:t>Community Watersheds</a:t>
            </a:r>
            <a:endParaRPr lang="en-CA" sz="7200" dirty="0" smtClean="0">
              <a:solidFill>
                <a:schemeClr val="bg1"/>
              </a:solidFill>
            </a:endParaRPr>
          </a:p>
          <a:p>
            <a:pPr marL="1143000" lvl="0" indent="-1143000">
              <a:buFont typeface="+mj-lt"/>
              <a:buAutoNum type="arabicPeriod"/>
            </a:pPr>
            <a:r>
              <a:rPr lang="en-US" sz="7200" dirty="0" smtClean="0">
                <a:solidFill>
                  <a:schemeClr val="bg1"/>
                </a:solidFill>
              </a:rPr>
              <a:t>Cultural Values / TUA</a:t>
            </a:r>
          </a:p>
          <a:p>
            <a:pPr marL="1143000" lvl="0" indent="-1143000">
              <a:buFont typeface="+mj-lt"/>
              <a:buAutoNum type="arabicPeriod"/>
            </a:pPr>
            <a:r>
              <a:rPr lang="en-US" sz="7200" dirty="0" smtClean="0">
                <a:solidFill>
                  <a:schemeClr val="bg1"/>
                </a:solidFill>
              </a:rPr>
              <a:t>GAR and SAR Group 1 (high priority and vulnerable to fire impacts)</a:t>
            </a:r>
            <a:endParaRPr lang="en-CA" sz="7200" dirty="0" smtClean="0">
              <a:solidFill>
                <a:schemeClr val="bg1"/>
              </a:solidFill>
            </a:endParaRPr>
          </a:p>
          <a:p>
            <a:pPr>
              <a:buNone/>
            </a:pPr>
            <a:endParaRPr lang="en-US" sz="6400" b="1" cap="all" dirty="0" smtClean="0">
              <a:solidFill>
                <a:schemeClr val="bg1"/>
              </a:solidFill>
            </a:endParaRPr>
          </a:p>
          <a:p>
            <a:pPr>
              <a:buNone/>
            </a:pPr>
            <a:r>
              <a:rPr lang="en-US" sz="8000" b="1" u="sng" cap="all" dirty="0" smtClean="0">
                <a:solidFill>
                  <a:schemeClr val="bg1"/>
                </a:solidFill>
              </a:rPr>
              <a:t>Priority Theme 4 RESOURCE VALUES</a:t>
            </a:r>
          </a:p>
          <a:p>
            <a:pPr>
              <a:buNone/>
            </a:pPr>
            <a:endParaRPr lang="en-CA" sz="8000" b="1" u="sng" cap="all" dirty="0" smtClean="0">
              <a:solidFill>
                <a:schemeClr val="bg1"/>
              </a:solidFill>
            </a:endParaRPr>
          </a:p>
          <a:p>
            <a:pPr marL="1143000" lvl="0" indent="-1143000">
              <a:buFont typeface="+mj-lt"/>
              <a:buAutoNum type="arabicPeriod"/>
            </a:pPr>
            <a:r>
              <a:rPr lang="en-US" sz="7200" dirty="0" smtClean="0">
                <a:solidFill>
                  <a:schemeClr val="bg1"/>
                </a:solidFill>
              </a:rPr>
              <a:t>Timber</a:t>
            </a:r>
            <a:endParaRPr lang="en-CA" sz="7200" dirty="0" smtClean="0">
              <a:solidFill>
                <a:schemeClr val="bg1"/>
              </a:solidFill>
            </a:endParaRPr>
          </a:p>
          <a:p>
            <a:pPr marL="1600200" lvl="1" indent="-1143000">
              <a:buFont typeface="+mj-lt"/>
              <a:buAutoNum type="alphaLcPeriod"/>
            </a:pPr>
            <a:r>
              <a:rPr lang="en-US" sz="7200" dirty="0" smtClean="0">
                <a:solidFill>
                  <a:schemeClr val="bg1"/>
                </a:solidFill>
              </a:rPr>
              <a:t>High Value Timber Areas  </a:t>
            </a:r>
            <a:endParaRPr lang="en-CA" sz="7200" dirty="0" smtClean="0">
              <a:solidFill>
                <a:schemeClr val="bg1"/>
              </a:solidFill>
            </a:endParaRPr>
          </a:p>
          <a:p>
            <a:pPr marL="1600200" lvl="1" indent="-1143000">
              <a:buFont typeface="+mj-lt"/>
              <a:buAutoNum type="alphaLcPeriod"/>
            </a:pPr>
            <a:r>
              <a:rPr lang="en-US" sz="7200" dirty="0" smtClean="0">
                <a:solidFill>
                  <a:schemeClr val="bg1"/>
                </a:solidFill>
              </a:rPr>
              <a:t>Active or Planned Harvesting Areas</a:t>
            </a:r>
            <a:endParaRPr lang="en-CA" sz="7200" dirty="0" smtClean="0">
              <a:solidFill>
                <a:schemeClr val="bg1"/>
              </a:solidFill>
            </a:endParaRPr>
          </a:p>
          <a:p>
            <a:pPr marL="1600200" lvl="1" indent="-1143000">
              <a:buFont typeface="+mj-lt"/>
              <a:buAutoNum type="alphaLcPeriod"/>
            </a:pPr>
            <a:r>
              <a:rPr lang="en-US" sz="7200" b="1" dirty="0" smtClean="0">
                <a:solidFill>
                  <a:schemeClr val="bg1"/>
                </a:solidFill>
              </a:rPr>
              <a:t>Silviculture Investment Areas </a:t>
            </a:r>
            <a:endParaRPr lang="en-CA" sz="7200" b="1" dirty="0" smtClean="0">
              <a:solidFill>
                <a:schemeClr val="bg1"/>
              </a:solidFill>
            </a:endParaRPr>
          </a:p>
          <a:p>
            <a:pPr marL="1600200" lvl="1" indent="-1143000">
              <a:buFont typeface="+mj-lt"/>
              <a:buAutoNum type="alphaLcPeriod"/>
            </a:pPr>
            <a:r>
              <a:rPr lang="en-US" sz="7200" dirty="0" smtClean="0">
                <a:solidFill>
                  <a:schemeClr val="bg1"/>
                </a:solidFill>
              </a:rPr>
              <a:t>Timber Harvesting Land Base (Locally Defined Operability) </a:t>
            </a:r>
          </a:p>
          <a:p>
            <a:pPr marL="1600200" lvl="1" indent="-1143000">
              <a:buNone/>
            </a:pPr>
            <a:r>
              <a:rPr lang="en-US" sz="7200" dirty="0" smtClean="0">
                <a:solidFill>
                  <a:schemeClr val="bg1"/>
                </a:solidFill>
              </a:rPr>
              <a:t> </a:t>
            </a:r>
            <a:endParaRPr lang="en-CA" sz="7200" dirty="0" smtClean="0">
              <a:solidFill>
                <a:schemeClr val="bg1"/>
              </a:solidFill>
            </a:endParaRPr>
          </a:p>
          <a:p>
            <a:pPr marL="1143000" indent="-1143000">
              <a:buFont typeface="+mj-lt"/>
              <a:buAutoNum type="arabicPeriod"/>
            </a:pPr>
            <a:r>
              <a:rPr lang="en-US" sz="7200" dirty="0" smtClean="0">
                <a:solidFill>
                  <a:schemeClr val="bg1"/>
                </a:solidFill>
              </a:rPr>
              <a:t>GAR and SAR Group 2 (low / mod priority and or fire resilient)</a:t>
            </a:r>
          </a:p>
          <a:p>
            <a:pPr marL="1143000" indent="-1143000">
              <a:buNone/>
            </a:pPr>
            <a:endParaRPr lang="en-CA" sz="7200" dirty="0" smtClean="0">
              <a:solidFill>
                <a:schemeClr val="bg1"/>
              </a:solidFill>
            </a:endParaRPr>
          </a:p>
          <a:p>
            <a:pPr marL="1143000" lvl="0" indent="-1143000">
              <a:buFont typeface="+mj-lt"/>
              <a:buAutoNum type="arabicPeriod" startAt="3"/>
            </a:pPr>
            <a:r>
              <a:rPr lang="en-US" sz="7200" dirty="0" smtClean="0">
                <a:solidFill>
                  <a:schemeClr val="bg1"/>
                </a:solidFill>
              </a:rPr>
              <a:t>Parks, Protected Areas, non THLB </a:t>
            </a:r>
            <a:endParaRPr lang="en-CA" sz="7200" dirty="0" smtClean="0">
              <a:solidFill>
                <a:schemeClr val="bg1"/>
              </a:solidFill>
            </a:endParaRPr>
          </a:p>
          <a:p>
            <a:pPr marL="1600200" lvl="1" indent="-1143000">
              <a:buFont typeface="+mj-lt"/>
              <a:buAutoNum type="alphaLcPeriod"/>
            </a:pPr>
            <a:r>
              <a:rPr lang="en-US" sz="7200" dirty="0" smtClean="0">
                <a:solidFill>
                  <a:schemeClr val="bg1"/>
                </a:solidFill>
              </a:rPr>
              <a:t>Fire Adapted ecosystems, species, habitat</a:t>
            </a:r>
            <a:endParaRPr lang="en-CA" sz="7200" dirty="0" smtClean="0">
              <a:solidFill>
                <a:schemeClr val="bg1"/>
              </a:solidFill>
            </a:endParaRPr>
          </a:p>
          <a:p>
            <a:pPr marL="1600200" lvl="1" indent="-1143000">
              <a:buFont typeface="+mj-lt"/>
              <a:buAutoNum type="alphaLcPeriod"/>
            </a:pPr>
            <a:r>
              <a:rPr lang="en-US" sz="7200" dirty="0" smtClean="0">
                <a:solidFill>
                  <a:schemeClr val="bg1"/>
                </a:solidFill>
              </a:rPr>
              <a:t>Fire Susceptible ecosystems, species, habitat</a:t>
            </a:r>
            <a:endParaRPr lang="en-CA" sz="7200" dirty="0" smtClean="0">
              <a:solidFill>
                <a:schemeClr val="bg1"/>
              </a:solidFill>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CA" sz="3600" b="1" dirty="0" smtClean="0">
                <a:solidFill>
                  <a:schemeClr val="accent3"/>
                </a:solidFill>
                <a:latin typeface="Century Schoolbook" pitchFamily="18" charset="0"/>
              </a:rPr>
              <a:t>Local Level - A Three Phase Approach</a:t>
            </a:r>
            <a:endParaRPr lang="en-CA" sz="3600" dirty="0"/>
          </a:p>
        </p:txBody>
      </p:sp>
      <p:sp>
        <p:nvSpPr>
          <p:cNvPr id="3" name="Content Placeholder 2"/>
          <p:cNvSpPr>
            <a:spLocks noGrp="1"/>
          </p:cNvSpPr>
          <p:nvPr>
            <p:ph idx="1"/>
          </p:nvPr>
        </p:nvSpPr>
        <p:spPr>
          <a:xfrm>
            <a:off x="251520" y="1268760"/>
            <a:ext cx="8435280" cy="4857403"/>
          </a:xfrm>
        </p:spPr>
        <p:txBody>
          <a:bodyPr>
            <a:normAutofit/>
          </a:bodyPr>
          <a:lstStyle/>
          <a:p>
            <a:pPr marL="0" indent="0">
              <a:buNone/>
            </a:pPr>
            <a:r>
              <a:rPr lang="en-CA" sz="4500" b="1" dirty="0" smtClean="0">
                <a:solidFill>
                  <a:schemeClr val="bg1"/>
                </a:solidFill>
              </a:rPr>
              <a:t>Phase Three – Operations </a:t>
            </a:r>
          </a:p>
          <a:p>
            <a:pPr marL="0" indent="0">
              <a:buNone/>
            </a:pPr>
            <a:r>
              <a:rPr lang="en-CA" sz="4000" b="1" dirty="0" smtClean="0">
                <a:solidFill>
                  <a:schemeClr val="bg1"/>
                </a:solidFill>
              </a:rPr>
              <a:t>Determination of management actions and coordination of resources for fire management treatment activities at the District/TSA level</a:t>
            </a:r>
            <a:endParaRPr lang="en-CA" sz="4000" dirty="0" smtClean="0">
              <a:solidFill>
                <a:schemeClr val="bg1"/>
              </a:solidFill>
            </a:endParaRPr>
          </a:p>
          <a:p>
            <a:endParaRPr lang="en-CA" dirty="0" smtClean="0">
              <a:solidFill>
                <a:schemeClr val="bg1"/>
              </a:solidFill>
            </a:endParaRPr>
          </a:p>
          <a:p>
            <a:endParaRPr lang="en-CA" dirty="0">
              <a:solidFill>
                <a:schemeClr val="bg1"/>
              </a:solidFill>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p:nvPr/>
        </p:nvPicPr>
        <p:blipFill>
          <a:blip r:embed="rId3" cstate="print"/>
          <a:srcRect l="58219" t="60410" r="21985" b="24232"/>
          <a:stretch>
            <a:fillRect/>
          </a:stretch>
        </p:blipFill>
        <p:spPr bwMode="auto">
          <a:xfrm>
            <a:off x="4355976" y="4941168"/>
            <a:ext cx="1187450" cy="571500"/>
          </a:xfrm>
          <a:prstGeom prst="rect">
            <a:avLst/>
          </a:prstGeom>
          <a:noFill/>
          <a:ln w="9525">
            <a:noFill/>
            <a:miter lim="800000"/>
            <a:headEnd/>
            <a:tailEnd/>
          </a:ln>
        </p:spPr>
      </p:pic>
      <p:grpSp>
        <p:nvGrpSpPr>
          <p:cNvPr id="2" name="Group 20"/>
          <p:cNvGrpSpPr/>
          <p:nvPr/>
        </p:nvGrpSpPr>
        <p:grpSpPr>
          <a:xfrm>
            <a:off x="8086702" y="4237514"/>
            <a:ext cx="460019" cy="700959"/>
            <a:chOff x="8086702" y="4237514"/>
            <a:chExt cx="460019" cy="700959"/>
          </a:xfrm>
        </p:grpSpPr>
        <p:sp>
          <p:nvSpPr>
            <p:cNvPr id="7173" name="Rectangle 5"/>
            <p:cNvSpPr>
              <a:spLocks noChangeArrowheads="1"/>
            </p:cNvSpPr>
            <p:nvPr/>
          </p:nvSpPr>
          <p:spPr bwMode="auto">
            <a:xfrm rot="21051905">
              <a:off x="8086702" y="4237514"/>
              <a:ext cx="102705" cy="700959"/>
            </a:xfrm>
            <a:prstGeom prst="rect">
              <a:avLst/>
            </a:prstGeom>
            <a:solidFill>
              <a:srgbClr val="D99594"/>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dirty="0"/>
            </a:p>
          </p:txBody>
        </p:sp>
        <p:sp>
          <p:nvSpPr>
            <p:cNvPr id="7174" name="AutoShape 6"/>
            <p:cNvSpPr>
              <a:spLocks noChangeArrowheads="1"/>
            </p:cNvSpPr>
            <p:nvPr/>
          </p:nvSpPr>
          <p:spPr bwMode="auto">
            <a:xfrm rot="21027195">
              <a:off x="8289959" y="4713237"/>
              <a:ext cx="256762" cy="153766"/>
            </a:xfrm>
            <a:prstGeom prst="leftArrow">
              <a:avLst>
                <a:gd name="adj1" fmla="val 50000"/>
                <a:gd name="adj2" fmla="val 47414"/>
              </a:avLst>
            </a:prstGeom>
            <a:solidFill>
              <a:srgbClr val="365F91"/>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dirty="0"/>
            </a:p>
          </p:txBody>
        </p:sp>
        <p:sp>
          <p:nvSpPr>
            <p:cNvPr id="7175" name="AutoShape 7"/>
            <p:cNvSpPr>
              <a:spLocks noChangeArrowheads="1"/>
            </p:cNvSpPr>
            <p:nvPr/>
          </p:nvSpPr>
          <p:spPr bwMode="auto">
            <a:xfrm rot="1500825">
              <a:off x="8237764" y="4448145"/>
              <a:ext cx="286322" cy="121378"/>
            </a:xfrm>
            <a:prstGeom prst="leftArrow">
              <a:avLst>
                <a:gd name="adj1" fmla="val 50000"/>
                <a:gd name="adj2" fmla="val 51923"/>
              </a:avLst>
            </a:prstGeom>
            <a:solidFill>
              <a:srgbClr val="365F91"/>
            </a:solidFill>
            <a:ln w="9525">
              <a:noFill/>
              <a:miter lim="800000"/>
              <a:headEnd/>
              <a:tailEnd/>
            </a:ln>
          </p:spPr>
          <p:txBody>
            <a:bodyPr vert="horz" wrap="square" lIns="91440" tIns="45720" rIns="91440" bIns="45720" numCol="1" anchor="t" anchorCtr="0" compatLnSpc="1">
              <a:prstTxWarp prst="textNoShape">
                <a:avLst/>
              </a:prstTxWarp>
            </a:bodyPr>
            <a:lstStyle/>
            <a:p>
              <a:endParaRPr lang="en-CA" dirty="0"/>
            </a:p>
          </p:txBody>
        </p:sp>
      </p:grpSp>
      <p:grpSp>
        <p:nvGrpSpPr>
          <p:cNvPr id="5" name="Group 14"/>
          <p:cNvGrpSpPr/>
          <p:nvPr/>
        </p:nvGrpSpPr>
        <p:grpSpPr>
          <a:xfrm>
            <a:off x="-1" y="72008"/>
            <a:ext cx="9144001" cy="1315308"/>
            <a:chOff x="0" y="188640"/>
            <a:chExt cx="9144001" cy="1315308"/>
          </a:xfrm>
        </p:grpSpPr>
        <p:grpSp>
          <p:nvGrpSpPr>
            <p:cNvPr id="7" name="Group 6"/>
            <p:cNvGrpSpPr/>
            <p:nvPr/>
          </p:nvGrpSpPr>
          <p:grpSpPr>
            <a:xfrm>
              <a:off x="1" y="188640"/>
              <a:ext cx="9144000" cy="720080"/>
              <a:chOff x="1" y="188640"/>
              <a:chExt cx="9144000" cy="720080"/>
            </a:xfrm>
          </p:grpSpPr>
          <p:grpSp>
            <p:nvGrpSpPr>
              <p:cNvPr id="11" name="Group 1"/>
              <p:cNvGrpSpPr/>
              <p:nvPr/>
            </p:nvGrpSpPr>
            <p:grpSpPr>
              <a:xfrm>
                <a:off x="323528" y="188640"/>
                <a:ext cx="8359328" cy="707886"/>
                <a:chOff x="323528" y="188640"/>
                <a:chExt cx="8359328" cy="707886"/>
              </a:xfrm>
            </p:grpSpPr>
            <p:sp>
              <p:nvSpPr>
                <p:cNvPr id="9" name="Text Box 4"/>
                <p:cNvSpPr txBox="1">
                  <a:spLocks noChangeArrowheads="1"/>
                </p:cNvSpPr>
                <p:nvPr/>
              </p:nvSpPr>
              <p:spPr bwMode="auto">
                <a:xfrm>
                  <a:off x="323528" y="188640"/>
                  <a:ext cx="8215312" cy="707886"/>
                </a:xfrm>
                <a:prstGeom prst="rect">
                  <a:avLst/>
                </a:prstGeom>
                <a:noFill/>
                <a:ln w="9525">
                  <a:noFill/>
                  <a:miter lim="800000"/>
                  <a:headEnd/>
                  <a:tailEnd/>
                </a:ln>
                <a:effectLst/>
              </p:spPr>
              <p:txBody>
                <a:bodyPr>
                  <a:spAutoFit/>
                </a:bodyPr>
                <a:lstStyle/>
                <a:p>
                  <a:pPr>
                    <a:spcBef>
                      <a:spcPct val="50000"/>
                    </a:spcBef>
                  </a:pPr>
                  <a:r>
                    <a:rPr lang="en-US" sz="4000" b="1" dirty="0" smtClean="0">
                      <a:effectLst>
                        <a:outerShdw blurRad="38100" dist="38100" dir="2700000" algn="tl">
                          <a:srgbClr val="000000"/>
                        </a:outerShdw>
                      </a:effectLst>
                      <a:latin typeface="Tahoma" pitchFamily="34" charset="0"/>
                    </a:rPr>
                    <a:t> </a:t>
                  </a:r>
                  <a:endParaRPr lang="en-US" sz="4000" b="1" i="1" dirty="0">
                    <a:effectLst>
                      <a:outerShdw blurRad="38100" dist="38100" dir="2700000" algn="tl">
                        <a:srgbClr val="000000"/>
                      </a:outerShdw>
                    </a:effectLst>
                    <a:latin typeface="Tahoma" pitchFamily="34" charset="0"/>
                  </a:endParaRPr>
                </a:p>
              </p:txBody>
            </p:sp>
            <p:sp>
              <p:nvSpPr>
                <p:cNvPr id="10" name="Text Box 6"/>
                <p:cNvSpPr txBox="1">
                  <a:spLocks noChangeArrowheads="1"/>
                </p:cNvSpPr>
                <p:nvPr/>
              </p:nvSpPr>
              <p:spPr bwMode="auto">
                <a:xfrm>
                  <a:off x="467544" y="260648"/>
                  <a:ext cx="8215312" cy="523220"/>
                </a:xfrm>
                <a:prstGeom prst="rect">
                  <a:avLst/>
                </a:prstGeom>
                <a:noFill/>
                <a:ln w="9525">
                  <a:noFill/>
                  <a:miter lim="800000"/>
                  <a:headEnd/>
                  <a:tailEnd/>
                </a:ln>
                <a:effectLst/>
              </p:spPr>
              <p:txBody>
                <a:bodyPr>
                  <a:spAutoFit/>
                </a:bodyPr>
                <a:lstStyle/>
                <a:p>
                  <a:pPr>
                    <a:spcBef>
                      <a:spcPct val="50000"/>
                    </a:spcBef>
                    <a:defRPr/>
                  </a:pPr>
                  <a:endParaRPr lang="en-US" sz="2800" b="1" i="1" dirty="0">
                    <a:solidFill>
                      <a:srgbClr val="FFFFFF"/>
                    </a:solidFill>
                    <a:effectLst>
                      <a:outerShdw blurRad="38100" dist="38100" dir="2700000" algn="tl">
                        <a:srgbClr val="000000"/>
                      </a:outerShdw>
                    </a:effectLst>
                    <a:latin typeface="Tahoma" pitchFamily="34" charset="0"/>
                  </a:endParaRPr>
                </a:p>
              </p:txBody>
            </p:sp>
          </p:grpSp>
          <p:sp>
            <p:nvSpPr>
              <p:cNvPr id="8" name="Line 3"/>
              <p:cNvSpPr>
                <a:spLocks noChangeShapeType="1"/>
              </p:cNvSpPr>
              <p:nvPr/>
            </p:nvSpPr>
            <p:spPr bwMode="auto">
              <a:xfrm flipV="1">
                <a:off x="1" y="908050"/>
                <a:ext cx="9144000" cy="670"/>
              </a:xfrm>
              <a:prstGeom prst="line">
                <a:avLst/>
              </a:prstGeom>
              <a:noFill/>
              <a:ln w="9525">
                <a:solidFill>
                  <a:srgbClr val="008080"/>
                </a:solidFill>
                <a:round/>
                <a:headEnd/>
                <a:tailEnd/>
              </a:ln>
            </p:spPr>
            <p:txBody>
              <a:bodyPr/>
              <a:lstStyle/>
              <a:p>
                <a:endParaRPr lang="en-CA" dirty="0"/>
              </a:p>
            </p:txBody>
          </p:sp>
        </p:grpSp>
        <p:sp>
          <p:nvSpPr>
            <p:cNvPr id="6" name="TextBox 5"/>
            <p:cNvSpPr txBox="1"/>
            <p:nvPr/>
          </p:nvSpPr>
          <p:spPr>
            <a:xfrm>
              <a:off x="0" y="980728"/>
              <a:ext cx="8640960" cy="523220"/>
            </a:xfrm>
            <a:prstGeom prst="rect">
              <a:avLst/>
            </a:prstGeom>
            <a:noFill/>
          </p:spPr>
          <p:txBody>
            <a:bodyPr wrap="square" rtlCol="0">
              <a:spAutoFit/>
            </a:bodyPr>
            <a:lstStyle/>
            <a:p>
              <a:endParaRPr lang="en-CA" sz="2800" b="1" i="1" dirty="0">
                <a:solidFill>
                  <a:schemeClr val="bg1"/>
                </a:solidFill>
                <a:latin typeface="Tahoma" pitchFamily="34" charset="0"/>
                <a:ea typeface="Tahoma" pitchFamily="34" charset="0"/>
                <a:cs typeface="Tahoma" pitchFamily="34" charset="0"/>
              </a:endParaRPr>
            </a:p>
          </p:txBody>
        </p:sp>
      </p:grpSp>
      <p:sp>
        <p:nvSpPr>
          <p:cNvPr id="7176" name="Text Box 8"/>
          <p:cNvSpPr txBox="1">
            <a:spLocks noChangeArrowheads="1"/>
          </p:cNvSpPr>
          <p:nvPr/>
        </p:nvSpPr>
        <p:spPr bwMode="auto">
          <a:xfrm>
            <a:off x="7812360" y="4282343"/>
            <a:ext cx="452835" cy="1696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 name="Footer Placeholder 21"/>
          <p:cNvSpPr>
            <a:spLocks noGrp="1"/>
          </p:cNvSpPr>
          <p:nvPr>
            <p:ph type="ftr" sz="quarter" idx="11"/>
          </p:nvPr>
        </p:nvSpPr>
        <p:spPr>
          <a:xfrm>
            <a:off x="914400" y="6416675"/>
            <a:ext cx="8229600" cy="365125"/>
          </a:xfrm>
        </p:spPr>
        <p:txBody>
          <a:bodyPr/>
          <a:lstStyle/>
          <a:p>
            <a:r>
              <a:rPr lang="en-CA" dirty="0" smtClean="0"/>
              <a:t>Lillooet Fire Zone</a:t>
            </a:r>
            <a:endParaRPr lang="en-CA" dirty="0"/>
          </a:p>
        </p:txBody>
      </p:sp>
      <p:sp>
        <p:nvSpPr>
          <p:cNvPr id="20" name="Rectangle 19"/>
          <p:cNvSpPr/>
          <p:nvPr/>
        </p:nvSpPr>
        <p:spPr>
          <a:xfrm>
            <a:off x="251520" y="260648"/>
            <a:ext cx="8568952" cy="523220"/>
          </a:xfrm>
          <a:prstGeom prst="rect">
            <a:avLst/>
          </a:prstGeom>
        </p:spPr>
        <p:txBody>
          <a:bodyPr wrap="square">
            <a:spAutoFit/>
          </a:bodyPr>
          <a:lstStyle/>
          <a:p>
            <a:r>
              <a:rPr lang="en-CA" sz="2800" b="1" dirty="0" smtClean="0">
                <a:solidFill>
                  <a:srgbClr val="92D050"/>
                </a:solidFill>
                <a:latin typeface="Century Schoolbook" pitchFamily="18" charset="0"/>
              </a:rPr>
              <a:t>Landscape Fuel Management </a:t>
            </a:r>
            <a:endParaRPr lang="en-US" sz="2800" b="1" i="1" dirty="0" smtClean="0">
              <a:solidFill>
                <a:srgbClr val="FFFFFF"/>
              </a:solidFill>
              <a:effectLst>
                <a:outerShdw blurRad="38100" dist="38100" dir="2700000" algn="tl">
                  <a:srgbClr val="000000"/>
                </a:outerShdw>
              </a:effectLst>
              <a:latin typeface="Tahoma" pitchFamily="34" charset="0"/>
            </a:endParaRPr>
          </a:p>
        </p:txBody>
      </p:sp>
      <p:pic>
        <p:nvPicPr>
          <p:cNvPr id="21" name="Picture 2"/>
          <p:cNvPicPr>
            <a:picLocks noChangeAspect="1" noChangeArrowheads="1"/>
          </p:cNvPicPr>
          <p:nvPr/>
        </p:nvPicPr>
        <p:blipFill>
          <a:blip r:embed="rId4" cstate="print"/>
          <a:srcRect l="26772" t="10526" r="20579" b="10995"/>
          <a:stretch>
            <a:fillRect/>
          </a:stretch>
        </p:blipFill>
        <p:spPr bwMode="auto">
          <a:xfrm>
            <a:off x="5047473" y="1700808"/>
            <a:ext cx="4096527" cy="3816424"/>
          </a:xfrm>
          <a:prstGeom prst="rect">
            <a:avLst/>
          </a:prstGeom>
          <a:noFill/>
          <a:ln w="9525">
            <a:noFill/>
            <a:miter lim="800000"/>
            <a:headEnd/>
            <a:tailEnd/>
          </a:ln>
        </p:spPr>
      </p:pic>
      <p:pic>
        <p:nvPicPr>
          <p:cNvPr id="7171" name="Picture 3"/>
          <p:cNvPicPr>
            <a:picLocks noChangeAspect="1" noChangeArrowheads="1"/>
          </p:cNvPicPr>
          <p:nvPr/>
        </p:nvPicPr>
        <p:blipFill>
          <a:blip r:embed="rId5" cstate="print"/>
          <a:srcRect l="31721" t="27806" r="27329" b="33315"/>
          <a:stretch>
            <a:fillRect/>
          </a:stretch>
        </p:blipFill>
        <p:spPr bwMode="auto">
          <a:xfrm>
            <a:off x="0" y="3381043"/>
            <a:ext cx="5436096" cy="3476957"/>
          </a:xfrm>
          <a:prstGeom prst="rect">
            <a:avLst/>
          </a:prstGeom>
          <a:noFill/>
          <a:ln w="9525">
            <a:noFill/>
            <a:miter lim="800000"/>
            <a:headEnd/>
            <a:tailEnd/>
          </a:ln>
        </p:spPr>
      </p:pic>
      <p:sp>
        <p:nvSpPr>
          <p:cNvPr id="24" name="Rectangle 23"/>
          <p:cNvSpPr/>
          <p:nvPr/>
        </p:nvSpPr>
        <p:spPr>
          <a:xfrm>
            <a:off x="251520" y="1124744"/>
            <a:ext cx="4968552" cy="2308324"/>
          </a:xfrm>
          <a:prstGeom prst="rect">
            <a:avLst/>
          </a:prstGeom>
        </p:spPr>
        <p:txBody>
          <a:bodyPr wrap="square">
            <a:spAutoFit/>
          </a:bodyPr>
          <a:lstStyle/>
          <a:p>
            <a:r>
              <a:rPr lang="en-CA" dirty="0" smtClean="0">
                <a:solidFill>
                  <a:schemeClr val="bg1"/>
                </a:solidFill>
                <a:latin typeface="Verdana" pitchFamily="34" charset="0"/>
                <a:ea typeface="Verdana" pitchFamily="34" charset="0"/>
                <a:cs typeface="Verdana" pitchFamily="34" charset="0"/>
              </a:rPr>
              <a:t>Determine best strategic placement in combination with Interface and beyond</a:t>
            </a:r>
          </a:p>
          <a:p>
            <a:endParaRPr lang="en-CA" dirty="0" smtClean="0">
              <a:solidFill>
                <a:schemeClr val="bg1"/>
              </a:solidFill>
              <a:latin typeface="Verdana" pitchFamily="34" charset="0"/>
              <a:ea typeface="Verdana" pitchFamily="34" charset="0"/>
              <a:cs typeface="Verdana" pitchFamily="34" charset="0"/>
            </a:endParaRPr>
          </a:p>
          <a:p>
            <a:r>
              <a:rPr lang="en-CA" dirty="0" smtClean="0">
                <a:solidFill>
                  <a:schemeClr val="bg1"/>
                </a:solidFill>
                <a:latin typeface="Verdana" pitchFamily="34" charset="0"/>
                <a:ea typeface="Verdana" pitchFamily="34" charset="0"/>
                <a:cs typeface="Verdana" pitchFamily="34" charset="0"/>
              </a:rPr>
              <a:t>Licensees or district to implement, increased opportunities to partner with BCTS/FFT/ER to remove/modify fuel on crown land close to isolated values and to create larger fuel breaks</a:t>
            </a:r>
            <a:endParaRPr lang="en-CA" b="1" i="1" dirty="0" smtClean="0">
              <a:latin typeface="Tahoma" pitchFamily="34" charset="0"/>
              <a:ea typeface="Tahoma" pitchFamily="34" charset="0"/>
              <a:cs typeface="Tahoma" pitchFamily="34" charset="0"/>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CA" sz="3200" b="1" dirty="0" smtClean="0">
                <a:solidFill>
                  <a:schemeClr val="accent3"/>
                </a:solidFill>
                <a:latin typeface="Century Schoolbook" pitchFamily="18" charset="0"/>
                <a:ea typeface="Verdana" pitchFamily="34" charset="0"/>
                <a:cs typeface="Verdana" pitchFamily="34" charset="0"/>
              </a:rPr>
              <a:t/>
            </a:r>
            <a:br>
              <a:rPr lang="en-CA" sz="3200" b="1" dirty="0" smtClean="0">
                <a:solidFill>
                  <a:schemeClr val="accent3"/>
                </a:solidFill>
                <a:latin typeface="Century Schoolbook" pitchFamily="18" charset="0"/>
                <a:ea typeface="Verdana" pitchFamily="34" charset="0"/>
                <a:cs typeface="Verdana" pitchFamily="34" charset="0"/>
              </a:rPr>
            </a:br>
            <a:r>
              <a:rPr lang="en-CA" sz="3200" b="1" dirty="0" smtClean="0">
                <a:solidFill>
                  <a:schemeClr val="accent3"/>
                </a:solidFill>
                <a:latin typeface="Century Schoolbook" pitchFamily="18" charset="0"/>
                <a:ea typeface="Verdana" pitchFamily="34" charset="0"/>
                <a:cs typeface="Verdana" pitchFamily="34" charset="0"/>
              </a:rPr>
              <a:t>Coordination of Landscape Management Resources and Activities</a:t>
            </a:r>
            <a:r>
              <a:rPr lang="en-CA" sz="3200" b="1" dirty="0" smtClean="0">
                <a:solidFill>
                  <a:schemeClr val="accent3"/>
                </a:solidFill>
                <a:latin typeface="Century Schoolbook" pitchFamily="18" charset="0"/>
              </a:rPr>
              <a:t/>
            </a:r>
            <a:br>
              <a:rPr lang="en-CA" sz="3200" b="1" dirty="0" smtClean="0">
                <a:solidFill>
                  <a:schemeClr val="accent3"/>
                </a:solidFill>
                <a:latin typeface="Century Schoolbook" pitchFamily="18" charset="0"/>
              </a:rPr>
            </a:br>
            <a:r>
              <a:rPr lang="en-CA" sz="3000" b="1" dirty="0" smtClean="0">
                <a:solidFill>
                  <a:srgbClr val="92D050"/>
                </a:solidFill>
                <a:latin typeface="Century Schoolbook" pitchFamily="18" charset="0"/>
              </a:rPr>
              <a:t/>
            </a:r>
            <a:br>
              <a:rPr lang="en-CA" sz="3000" b="1" dirty="0" smtClean="0">
                <a:solidFill>
                  <a:srgbClr val="92D050"/>
                </a:solidFill>
                <a:latin typeface="Century Schoolbook" pitchFamily="18" charset="0"/>
              </a:rPr>
            </a:br>
            <a:endParaRPr lang="en-CA" sz="3000" b="1" dirty="0">
              <a:solidFill>
                <a:srgbClr val="92D050"/>
              </a:solidFill>
              <a:latin typeface="Century Schoolbook" pitchFamily="18" charset="0"/>
            </a:endParaRPr>
          </a:p>
        </p:txBody>
      </p:sp>
      <p:sp>
        <p:nvSpPr>
          <p:cNvPr id="3" name="Content Placeholder 2"/>
          <p:cNvSpPr>
            <a:spLocks noGrp="1"/>
          </p:cNvSpPr>
          <p:nvPr>
            <p:ph sz="half" idx="1"/>
          </p:nvPr>
        </p:nvSpPr>
        <p:spPr>
          <a:xfrm>
            <a:off x="251520" y="1196752"/>
            <a:ext cx="4244280" cy="4929411"/>
          </a:xfrm>
        </p:spPr>
        <p:txBody>
          <a:bodyPr>
            <a:noAutofit/>
          </a:bodyPr>
          <a:lstStyle/>
          <a:p>
            <a:pPr marL="800100" lvl="1" indent="-342900">
              <a:buFont typeface="+mj-lt"/>
              <a:buAutoNum type="arabicPeriod"/>
              <a:defRPr/>
            </a:pPr>
            <a:r>
              <a:rPr lang="en-US" sz="1500" b="1" dirty="0" smtClean="0">
                <a:solidFill>
                  <a:schemeClr val="bg1"/>
                </a:solidFill>
                <a:latin typeface="Verdana" pitchFamily="34" charset="0"/>
                <a:ea typeface="Verdana" pitchFamily="34" charset="0"/>
                <a:cs typeface="Verdana" pitchFamily="34" charset="0"/>
              </a:rPr>
              <a:t>Fuel treatments for protection of Community and Infrastructure values</a:t>
            </a:r>
          </a:p>
          <a:p>
            <a:pPr marL="800100" lvl="1" indent="-342900">
              <a:buFont typeface="+mj-lt"/>
              <a:buAutoNum type="arabicPeriod"/>
              <a:defRPr/>
            </a:pPr>
            <a:r>
              <a:rPr lang="en-US" sz="1500" b="1" dirty="0" smtClean="0">
                <a:solidFill>
                  <a:schemeClr val="bg1"/>
                </a:solidFill>
                <a:latin typeface="Verdana" pitchFamily="34" charset="0"/>
                <a:ea typeface="Verdana" pitchFamily="34" charset="0"/>
                <a:cs typeface="Verdana" pitchFamily="34" charset="0"/>
              </a:rPr>
              <a:t>Landscape wildfire risk mitigation activities for priority  resource values </a:t>
            </a:r>
          </a:p>
          <a:p>
            <a:pPr marL="800100" lvl="1" indent="-342900">
              <a:buFont typeface="+mj-lt"/>
              <a:buAutoNum type="arabicPeriod"/>
              <a:defRPr/>
            </a:pPr>
            <a:r>
              <a:rPr lang="en-US" sz="1500" b="1" dirty="0" smtClean="0">
                <a:solidFill>
                  <a:schemeClr val="bg1"/>
                </a:solidFill>
                <a:latin typeface="Verdana" pitchFamily="34" charset="0"/>
                <a:ea typeface="Verdana" pitchFamily="34" charset="0"/>
                <a:cs typeface="Verdana" pitchFamily="34" charset="0"/>
              </a:rPr>
              <a:t>Targeted Harvesting /biofuels /spacing projects etc</a:t>
            </a:r>
          </a:p>
          <a:p>
            <a:pPr marL="800100" lvl="1" indent="-342900">
              <a:buFont typeface="+mj-lt"/>
              <a:buAutoNum type="arabicPeriod"/>
              <a:defRPr/>
            </a:pPr>
            <a:r>
              <a:rPr lang="en-US" sz="1500" b="1" dirty="0" smtClean="0">
                <a:solidFill>
                  <a:schemeClr val="bg1"/>
                </a:solidFill>
                <a:latin typeface="Verdana" pitchFamily="34" charset="0"/>
                <a:ea typeface="Verdana" pitchFamily="34" charset="0"/>
                <a:cs typeface="Verdana" pitchFamily="34" charset="0"/>
              </a:rPr>
              <a:t>Alternative silviculture regimes to protect values </a:t>
            </a:r>
          </a:p>
          <a:p>
            <a:pPr marL="800100" lvl="1" indent="-342900">
              <a:buFont typeface="+mj-lt"/>
              <a:buAutoNum type="arabicPeriod"/>
              <a:defRPr/>
            </a:pPr>
            <a:r>
              <a:rPr lang="en-US" sz="1500" b="1" dirty="0" smtClean="0">
                <a:solidFill>
                  <a:schemeClr val="bg1"/>
                </a:solidFill>
                <a:latin typeface="Verdana" pitchFamily="34" charset="0"/>
                <a:ea typeface="Verdana" pitchFamily="34" charset="0"/>
                <a:cs typeface="Verdana" pitchFamily="34" charset="0"/>
              </a:rPr>
              <a:t>ER Projects and Prescribed Burns for fuel reduction, forest health</a:t>
            </a:r>
          </a:p>
          <a:p>
            <a:pPr marL="800100" lvl="1" indent="-342900">
              <a:buFont typeface="+mj-lt"/>
              <a:buAutoNum type="arabicPeriod"/>
              <a:defRPr/>
            </a:pPr>
            <a:r>
              <a:rPr lang="en-US" sz="1500" b="1" dirty="0" smtClean="0">
                <a:solidFill>
                  <a:schemeClr val="bg1"/>
                </a:solidFill>
                <a:latin typeface="Verdana" pitchFamily="34" charset="0"/>
                <a:ea typeface="Verdana" pitchFamily="34" charset="0"/>
                <a:cs typeface="Verdana" pitchFamily="34" charset="0"/>
              </a:rPr>
              <a:t>Habitat Burns for habitat management, fuel reduction</a:t>
            </a:r>
          </a:p>
          <a:p>
            <a:pPr marL="800100" lvl="1" indent="-342900">
              <a:buFont typeface="+mj-lt"/>
              <a:buAutoNum type="arabicPeriod"/>
              <a:defRPr/>
            </a:pPr>
            <a:r>
              <a:rPr lang="en-US" sz="1500" b="1" dirty="0" smtClean="0">
                <a:solidFill>
                  <a:schemeClr val="bg1"/>
                </a:solidFill>
                <a:latin typeface="Verdana" pitchFamily="34" charset="0"/>
                <a:ea typeface="Verdana" pitchFamily="34" charset="0"/>
                <a:cs typeface="Verdana" pitchFamily="34" charset="0"/>
              </a:rPr>
              <a:t>Line corridor , shaded and large scale fuel breaks</a:t>
            </a:r>
          </a:p>
        </p:txBody>
      </p:sp>
      <p:pic>
        <p:nvPicPr>
          <p:cNvPr id="9" name="Picture 4" descr="bh11"/>
          <p:cNvPicPr>
            <a:picLocks noGrp="1" noChangeAspect="1" noChangeArrowheads="1"/>
          </p:cNvPicPr>
          <p:nvPr>
            <p:ph sz="half" idx="2"/>
          </p:nvPr>
        </p:nvPicPr>
        <p:blipFill>
          <a:blip r:embed="rId3" cstate="print"/>
          <a:stretch>
            <a:fillRect/>
          </a:stretch>
        </p:blipFill>
        <p:spPr bwMode="auto">
          <a:xfrm>
            <a:off x="4572000" y="1052736"/>
            <a:ext cx="4038600" cy="2672091"/>
          </a:xfrm>
          <a:prstGeom prst="rect">
            <a:avLst/>
          </a:prstGeom>
          <a:noFill/>
          <a:ln w="9525">
            <a:noFill/>
            <a:miter lim="800000"/>
            <a:headEnd/>
            <a:tailEnd/>
          </a:ln>
        </p:spPr>
      </p:pic>
      <p:pic>
        <p:nvPicPr>
          <p:cNvPr id="10" name="Picture 9" descr="IMGP0022"/>
          <p:cNvPicPr>
            <a:picLocks noChangeAspect="1" noChangeArrowheads="1"/>
          </p:cNvPicPr>
          <p:nvPr/>
        </p:nvPicPr>
        <p:blipFill>
          <a:blip r:embed="rId4" cstate="print"/>
          <a:srcRect/>
          <a:stretch>
            <a:fillRect/>
          </a:stretch>
        </p:blipFill>
        <p:spPr bwMode="auto">
          <a:xfrm>
            <a:off x="4355976" y="3212976"/>
            <a:ext cx="4572000" cy="3429000"/>
          </a:xfrm>
          <a:prstGeom prst="rect">
            <a:avLst/>
          </a:prstGeom>
          <a:noFill/>
          <a:ln w="9525">
            <a:noFill/>
            <a:miter lim="800000"/>
            <a:headEnd/>
            <a:tailEnd/>
          </a:ln>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2400" b="1" dirty="0" smtClean="0">
                <a:solidFill>
                  <a:srgbClr val="92D050"/>
                </a:solidFill>
                <a:latin typeface="Century Schoolbook" pitchFamily="18" charset="0"/>
              </a:rPr>
              <a:t>Projected distributions of climate envelopes of BC ecosystems for a CC scenario of average magnitude</a:t>
            </a:r>
            <a:endParaRPr lang="en-CA" sz="2400" dirty="0">
              <a:solidFill>
                <a:schemeClr val="bg1"/>
              </a:solidFill>
            </a:endParaRPr>
          </a:p>
        </p:txBody>
      </p:sp>
      <p:pic>
        <p:nvPicPr>
          <p:cNvPr id="4098" name="Picture 2"/>
          <p:cNvPicPr>
            <a:picLocks noGrp="1" noChangeAspect="1" noChangeArrowheads="1"/>
          </p:cNvPicPr>
          <p:nvPr>
            <p:ph idx="1"/>
          </p:nvPr>
        </p:nvPicPr>
        <p:blipFill>
          <a:blip r:embed="rId3" cstate="print"/>
          <a:srcRect/>
          <a:stretch>
            <a:fillRect/>
          </a:stretch>
        </p:blipFill>
        <p:spPr bwMode="auto">
          <a:xfrm>
            <a:off x="1187624" y="1484784"/>
            <a:ext cx="6741383" cy="4970919"/>
          </a:xfrm>
          <a:prstGeom prst="rect">
            <a:avLst/>
          </a:prstGeom>
          <a:noFill/>
          <a:ln w="9525">
            <a:noFill/>
            <a:miter lim="800000"/>
            <a:headEnd/>
            <a:tailEnd/>
          </a:ln>
        </p:spPr>
      </p:pic>
      <p:sp>
        <p:nvSpPr>
          <p:cNvPr id="6" name="TextBox 5"/>
          <p:cNvSpPr txBox="1"/>
          <p:nvPr/>
        </p:nvSpPr>
        <p:spPr>
          <a:xfrm>
            <a:off x="1259632" y="6581001"/>
            <a:ext cx="6641305" cy="276999"/>
          </a:xfrm>
          <a:prstGeom prst="rect">
            <a:avLst/>
          </a:prstGeom>
          <a:noFill/>
        </p:spPr>
        <p:txBody>
          <a:bodyPr wrap="square" rtlCol="0">
            <a:spAutoFit/>
          </a:bodyPr>
          <a:lstStyle/>
          <a:p>
            <a:r>
              <a:rPr lang="en-CA" sz="1200" dirty="0" smtClean="0">
                <a:solidFill>
                  <a:schemeClr val="bg1"/>
                </a:solidFill>
              </a:rPr>
              <a:t>T. Wang et al. / Forest Ecology and Management 279 (2012) 128–140</a:t>
            </a:r>
            <a:endParaRPr lang="en-CA" sz="1200"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pic>
        <p:nvPicPr>
          <p:cNvPr id="4" name="Content Placeholder 3" descr="Landscape TX.jpg"/>
          <p:cNvPicPr>
            <a:picLocks noGrp="1" noChangeAspect="1"/>
          </p:cNvPicPr>
          <p:nvPr>
            <p:ph idx="1"/>
          </p:nvPr>
        </p:nvPicPr>
        <p:blipFill>
          <a:blip r:embed="rId3" cstate="print"/>
          <a:stretch>
            <a:fillRect/>
          </a:stretch>
        </p:blipFill>
        <p:spPr>
          <a:xfrm>
            <a:off x="-468560" y="0"/>
            <a:ext cx="9962870" cy="7029400"/>
          </a:xfrm>
        </p:spPr>
      </p:pic>
      <p:sp>
        <p:nvSpPr>
          <p:cNvPr id="5" name="TextBox 4"/>
          <p:cNvSpPr txBox="1"/>
          <p:nvPr/>
        </p:nvSpPr>
        <p:spPr>
          <a:xfrm>
            <a:off x="251520" y="5373216"/>
            <a:ext cx="7272808" cy="1077218"/>
          </a:xfrm>
          <a:prstGeom prst="rect">
            <a:avLst/>
          </a:prstGeom>
          <a:noFill/>
        </p:spPr>
        <p:txBody>
          <a:bodyPr wrap="square" rtlCol="0">
            <a:spAutoFit/>
          </a:bodyPr>
          <a:lstStyle/>
          <a:p>
            <a:r>
              <a:rPr lang="en-CA" sz="3200" b="1" dirty="0" smtClean="0"/>
              <a:t>Landscape Fire Management – East Kootenies/Okanagan/Cariboo </a:t>
            </a:r>
            <a:endParaRPr lang="en-CA" sz="3200" b="1"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68760"/>
          </a:xfrm>
        </p:spPr>
        <p:txBody>
          <a:bodyPr>
            <a:normAutofit/>
          </a:bodyPr>
          <a:lstStyle/>
          <a:p>
            <a:r>
              <a:rPr lang="en-CA" sz="2400" b="1" dirty="0" smtClean="0">
                <a:solidFill>
                  <a:srgbClr val="92D050"/>
                </a:solidFill>
                <a:latin typeface="Century Schoolbook" pitchFamily="18" charset="0"/>
              </a:rPr>
              <a:t>Random Forest Model projections of the Geographic distribution of Fdi</a:t>
            </a:r>
            <a:endParaRPr lang="en-CA" sz="2400" dirty="0"/>
          </a:p>
        </p:txBody>
      </p:sp>
      <p:pic>
        <p:nvPicPr>
          <p:cNvPr id="50178" name="Picture 2"/>
          <p:cNvPicPr>
            <a:picLocks noGrp="1" noChangeAspect="1" noChangeArrowheads="1"/>
          </p:cNvPicPr>
          <p:nvPr>
            <p:ph idx="1"/>
          </p:nvPr>
        </p:nvPicPr>
        <p:blipFill>
          <a:blip r:embed="rId2" cstate="print"/>
          <a:srcRect/>
          <a:stretch>
            <a:fillRect/>
          </a:stretch>
        </p:blipFill>
        <p:spPr bwMode="auto">
          <a:xfrm>
            <a:off x="2123728" y="1268760"/>
            <a:ext cx="5083687" cy="5024112"/>
          </a:xfrm>
          <a:prstGeom prst="rect">
            <a:avLst/>
          </a:prstGeom>
          <a:noFill/>
          <a:ln w="9525">
            <a:noFill/>
            <a:miter lim="800000"/>
            <a:headEnd/>
            <a:tailEnd/>
          </a:ln>
        </p:spPr>
      </p:pic>
      <p:sp>
        <p:nvSpPr>
          <p:cNvPr id="7" name="TextBox 6"/>
          <p:cNvSpPr txBox="1"/>
          <p:nvPr/>
        </p:nvSpPr>
        <p:spPr>
          <a:xfrm>
            <a:off x="1907704" y="6453336"/>
            <a:ext cx="6641305" cy="584775"/>
          </a:xfrm>
          <a:prstGeom prst="rect">
            <a:avLst/>
          </a:prstGeom>
          <a:noFill/>
        </p:spPr>
        <p:txBody>
          <a:bodyPr wrap="square" rtlCol="0">
            <a:spAutoFit/>
          </a:bodyPr>
          <a:lstStyle/>
          <a:p>
            <a:r>
              <a:rPr lang="en-CA" sz="1400" dirty="0" smtClean="0">
                <a:solidFill>
                  <a:schemeClr val="bg1"/>
                </a:solidFill>
              </a:rPr>
              <a:t>T. Wang et al. / Forest Ecology and Management 279 (2012) 128–140</a:t>
            </a:r>
            <a:endParaRPr lang="en-CA" sz="1400" dirty="0" smtClean="0"/>
          </a:p>
          <a:p>
            <a:endParaRPr lang="en-CA"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smtClean="0">
                <a:solidFill>
                  <a:srgbClr val="92D050"/>
                </a:solidFill>
                <a:latin typeface="Century Schoolbook" pitchFamily="18" charset="0"/>
              </a:rPr>
              <a:t>Collaboration Opportunities </a:t>
            </a:r>
            <a:endParaRPr lang="en-CA" dirty="0"/>
          </a:p>
        </p:txBody>
      </p:sp>
      <p:sp>
        <p:nvSpPr>
          <p:cNvPr id="3" name="Content Placeholder 2"/>
          <p:cNvSpPr>
            <a:spLocks noGrp="1"/>
          </p:cNvSpPr>
          <p:nvPr>
            <p:ph idx="1"/>
          </p:nvPr>
        </p:nvSpPr>
        <p:spPr>
          <a:xfrm>
            <a:off x="457200" y="1268760"/>
            <a:ext cx="8229600" cy="5328592"/>
          </a:xfrm>
        </p:spPr>
        <p:txBody>
          <a:bodyPr>
            <a:normAutofit fontScale="32500" lnSpcReduction="20000"/>
          </a:bodyPr>
          <a:lstStyle/>
          <a:p>
            <a:pPr>
              <a:buNone/>
            </a:pPr>
            <a:endParaRPr lang="en-CA" dirty="0" smtClean="0">
              <a:solidFill>
                <a:schemeClr val="bg1"/>
              </a:solidFill>
            </a:endParaRPr>
          </a:p>
          <a:p>
            <a:pPr>
              <a:buNone/>
            </a:pPr>
            <a:r>
              <a:rPr lang="en-GB" dirty="0" smtClean="0">
                <a:solidFill>
                  <a:schemeClr val="bg1"/>
                </a:solidFill>
              </a:rPr>
              <a:t> </a:t>
            </a:r>
            <a:endParaRPr lang="en-CA" sz="4600" dirty="0" smtClean="0">
              <a:solidFill>
                <a:schemeClr val="bg1"/>
              </a:solidFill>
            </a:endParaRPr>
          </a:p>
          <a:p>
            <a:pPr lvl="0"/>
            <a:r>
              <a:rPr lang="en-US" sz="6200" dirty="0" smtClean="0">
                <a:solidFill>
                  <a:schemeClr val="bg1"/>
                </a:solidFill>
              </a:rPr>
              <a:t>FFT  Reforestation, and spacing/thinning investments in areas of mutual benefits that result in a reduced wildfire risk to communities. </a:t>
            </a:r>
            <a:endParaRPr lang="en-CA" sz="6200" dirty="0" smtClean="0">
              <a:solidFill>
                <a:schemeClr val="bg1"/>
              </a:solidFill>
            </a:endParaRPr>
          </a:p>
          <a:p>
            <a:pPr lvl="0"/>
            <a:endParaRPr lang="en-US" sz="6200" dirty="0" smtClean="0">
              <a:solidFill>
                <a:schemeClr val="bg1"/>
              </a:solidFill>
            </a:endParaRPr>
          </a:p>
          <a:p>
            <a:pPr lvl="0"/>
            <a:r>
              <a:rPr lang="en-US" sz="6200" dirty="0" smtClean="0">
                <a:solidFill>
                  <a:schemeClr val="bg1"/>
                </a:solidFill>
              </a:rPr>
              <a:t>Ensuring that fertilizer and reforestation projects are located in areas of reduced fire risk and strategically aligned in larger, more cohesive units that can be easily identified by WMB as a priority value for suppression. </a:t>
            </a:r>
            <a:endParaRPr lang="en-CA" sz="6200" dirty="0" smtClean="0">
              <a:solidFill>
                <a:schemeClr val="bg1"/>
              </a:solidFill>
            </a:endParaRPr>
          </a:p>
          <a:p>
            <a:pPr lvl="0"/>
            <a:endParaRPr lang="en-US" sz="6200" dirty="0" smtClean="0">
              <a:solidFill>
                <a:schemeClr val="bg1"/>
              </a:solidFill>
            </a:endParaRPr>
          </a:p>
          <a:p>
            <a:pPr lvl="0"/>
            <a:r>
              <a:rPr lang="en-US" sz="6200" dirty="0" smtClean="0">
                <a:solidFill>
                  <a:schemeClr val="bg1"/>
                </a:solidFill>
              </a:rPr>
              <a:t>FFT reforestation and spacing projects in areas that can buffer both High Value Mid Term TS and silviculture investment areas to reduce the potential of crown fires and allow for more effective suppression techniques. </a:t>
            </a:r>
          </a:p>
          <a:p>
            <a:pPr lvl="0"/>
            <a:endParaRPr lang="en-US" sz="6200" dirty="0" smtClean="0">
              <a:solidFill>
                <a:schemeClr val="bg1"/>
              </a:solidFill>
            </a:endParaRPr>
          </a:p>
          <a:p>
            <a:r>
              <a:rPr lang="en-US" sz="6200" dirty="0" smtClean="0">
                <a:solidFill>
                  <a:schemeClr val="bg1"/>
                </a:solidFill>
              </a:rPr>
              <a:t>Supporting better integration of Ecosystem Restoration, FFT and Fuel Management program planning that ensures the right treatments are occurring in the right stands, and incorporate the historical and future patterns of open forest and grassland ecosystem expansion in the interior of BC.</a:t>
            </a:r>
            <a:endParaRPr lang="en-CA" sz="6200" dirty="0" smtClean="0">
              <a:solidFill>
                <a:schemeClr val="bg1"/>
              </a:solidFill>
            </a:endParaRPr>
          </a:p>
          <a:p>
            <a:pPr lvl="0"/>
            <a:endParaRPr lang="en-CA" sz="6200" dirty="0" smtClean="0">
              <a:solidFill>
                <a:schemeClr val="bg1"/>
              </a:solidFill>
            </a:endParaRPr>
          </a:p>
          <a:p>
            <a:pPr lvl="0"/>
            <a:endParaRPr lang="en-US" sz="6200" dirty="0" smtClean="0">
              <a:solidFill>
                <a:schemeClr val="bg1"/>
              </a:solidFill>
            </a:endParaRPr>
          </a:p>
          <a:p>
            <a:pPr lvl="0"/>
            <a:endParaRPr lang="en-US" sz="4600" dirty="0" smtClean="0">
              <a:solidFill>
                <a:schemeClr val="bg1"/>
              </a:solidFill>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smtClean="0">
                <a:solidFill>
                  <a:srgbClr val="92D050"/>
                </a:solidFill>
                <a:latin typeface="Century Schoolbook" pitchFamily="18" charset="0"/>
              </a:rPr>
              <a:t>Collaboration Opportunities</a:t>
            </a:r>
            <a:endParaRPr lang="en-CA" dirty="0"/>
          </a:p>
        </p:txBody>
      </p:sp>
      <p:sp>
        <p:nvSpPr>
          <p:cNvPr id="3" name="Content Placeholder 2"/>
          <p:cNvSpPr>
            <a:spLocks noGrp="1"/>
          </p:cNvSpPr>
          <p:nvPr>
            <p:ph idx="1"/>
          </p:nvPr>
        </p:nvSpPr>
        <p:spPr/>
        <p:txBody>
          <a:bodyPr>
            <a:normAutofit fontScale="70000" lnSpcReduction="20000"/>
          </a:bodyPr>
          <a:lstStyle/>
          <a:p>
            <a:pPr lvl="0"/>
            <a:endParaRPr lang="en-US" dirty="0" smtClean="0">
              <a:solidFill>
                <a:schemeClr val="bg1"/>
              </a:solidFill>
            </a:endParaRPr>
          </a:p>
          <a:p>
            <a:r>
              <a:rPr lang="en-US" dirty="0" smtClean="0">
                <a:solidFill>
                  <a:schemeClr val="bg1"/>
                </a:solidFill>
              </a:rPr>
              <a:t>Management unit timber objectives, silviculture regimes, and standards  include a wildfire component that allows for modified harvesting or promotes the use of alternative species in areas of high or very high forecasted wildfire probability. </a:t>
            </a:r>
          </a:p>
          <a:p>
            <a:endParaRPr lang="en-CA" dirty="0" smtClean="0">
              <a:solidFill>
                <a:schemeClr val="bg1"/>
              </a:solidFill>
            </a:endParaRPr>
          </a:p>
          <a:p>
            <a:pPr lvl="0"/>
            <a:r>
              <a:rPr lang="en-US" dirty="0" smtClean="0">
                <a:solidFill>
                  <a:schemeClr val="bg1"/>
                </a:solidFill>
              </a:rPr>
              <a:t>FRPA s.108 determinations around granting funding or relief of obligation could be  linked to the patterns described above, and potentially licensee behavior related to slash management. </a:t>
            </a:r>
            <a:endParaRPr lang="en-CA" dirty="0" smtClean="0">
              <a:solidFill>
                <a:schemeClr val="bg1"/>
              </a:solidFill>
            </a:endParaRPr>
          </a:p>
          <a:p>
            <a:pPr lvl="0"/>
            <a:endParaRPr lang="en-US" dirty="0" smtClean="0">
              <a:solidFill>
                <a:schemeClr val="bg1"/>
              </a:solidFill>
            </a:endParaRPr>
          </a:p>
          <a:p>
            <a:pPr lvl="0"/>
            <a:r>
              <a:rPr lang="en-US" dirty="0" smtClean="0">
                <a:solidFill>
                  <a:schemeClr val="bg1"/>
                </a:solidFill>
              </a:rPr>
              <a:t>Building linkages between fire and forest management at the District stewardship level and have staff recognize that fire is part of the ecological process and a major driver on the landscape that must be accounted for up front in the planning process or risk destructive outcome.</a:t>
            </a:r>
            <a:endParaRPr lang="en-CA" dirty="0" smtClean="0">
              <a:solidFill>
                <a:schemeClr val="bg1"/>
              </a:solidFill>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b="1" dirty="0" smtClean="0">
                <a:solidFill>
                  <a:srgbClr val="92D050"/>
                </a:solidFill>
                <a:latin typeface="Century Schoolbook" pitchFamily="18" charset="0"/>
              </a:rPr>
              <a:t>Discussion</a:t>
            </a:r>
            <a:endParaRPr lang="en-CA" dirty="0">
              <a:solidFill>
                <a:schemeClr val="bg1"/>
              </a:solidFill>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10186</TotalTime>
  <Words>1948</Words>
  <Application>Microsoft Macintosh PowerPoint</Application>
  <PresentationFormat>On-screen Show (4:3)</PresentationFormat>
  <Paragraphs>281</Paragraphs>
  <Slides>28</Slides>
  <Notes>24</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Wildfire Management and FFT Opportunities for Collaboration </vt:lpstr>
      <vt:lpstr>Presentation</vt:lpstr>
      <vt:lpstr>Strategic Direction</vt:lpstr>
      <vt:lpstr>Strategic Direction</vt:lpstr>
      <vt:lpstr>Strategic Direction</vt:lpstr>
      <vt:lpstr>Wildfire Trends in British Columbia</vt:lpstr>
      <vt:lpstr>Map showing location and magnitude of wildfires in BC, 2006². </vt:lpstr>
      <vt:lpstr>Spatial distribution of British Columbia fires &gt;20 ha from 1920 to 2000.</vt:lpstr>
      <vt:lpstr>Wildfire Trends in British Columbia – “Fire will play a role on the landscape managed or otherwise” </vt:lpstr>
      <vt:lpstr>Landscape Fire Management Planning </vt:lpstr>
      <vt:lpstr> Landscape Fire Management Planning what does it do?</vt:lpstr>
      <vt:lpstr>PowerPoint Presentation</vt:lpstr>
      <vt:lpstr>Fuel Hazard Abatement Map 2012 </vt:lpstr>
      <vt:lpstr>PowerPoint Presentation</vt:lpstr>
      <vt:lpstr>PowerPoint Presentation</vt:lpstr>
      <vt:lpstr>MU Planning </vt:lpstr>
      <vt:lpstr>Local Level - A Three Phase Approach</vt:lpstr>
      <vt:lpstr>Local Value Identification </vt:lpstr>
      <vt:lpstr>Local Value Identification </vt:lpstr>
      <vt:lpstr>Local Level - A Three Phase Approach</vt:lpstr>
      <vt:lpstr>PowerPoint Presentation</vt:lpstr>
      <vt:lpstr> Coordination of Landscape Management Resources and Activities  </vt:lpstr>
      <vt:lpstr>Projected distributions of climate envelopes of BC ecosystems for a CC scenario of average magnitude</vt:lpstr>
      <vt:lpstr>PowerPoint Presentation</vt:lpstr>
      <vt:lpstr>Random Forest Model projections of the Geographic distribution of Fdi</vt:lpstr>
      <vt:lpstr>Collaboration Opportunities </vt:lpstr>
      <vt:lpstr>Collaboration Opportunities</vt:lpstr>
      <vt:lpstr>Discussion</vt:lpstr>
    </vt:vector>
  </TitlesOfParts>
  <Company>Province of British Columbia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Fire Adapted Communities and Fire Resilient Landscapes</dc:title>
  <dc:creator>Lgawalko</dc:creator>
  <cp:lastModifiedBy>Terje Vold</cp:lastModifiedBy>
  <cp:revision>803</cp:revision>
  <dcterms:created xsi:type="dcterms:W3CDTF">2011-06-16T21:39:57Z</dcterms:created>
  <dcterms:modified xsi:type="dcterms:W3CDTF">2012-10-10T18:48:42Z</dcterms:modified>
</cp:coreProperties>
</file>