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4">
  <p:sldMasterIdLst>
    <p:sldMasterId id="2147483696" r:id="rId1"/>
  </p:sldMasterIdLst>
  <p:notesMasterIdLst>
    <p:notesMasterId r:id="rId20"/>
  </p:notesMasterIdLst>
  <p:handoutMasterIdLst>
    <p:handoutMasterId r:id="rId21"/>
  </p:handoutMasterIdLst>
  <p:sldIdLst>
    <p:sldId id="586" r:id="rId2"/>
    <p:sldId id="559" r:id="rId3"/>
    <p:sldId id="577" r:id="rId4"/>
    <p:sldId id="573" r:id="rId5"/>
    <p:sldId id="574" r:id="rId6"/>
    <p:sldId id="575" r:id="rId7"/>
    <p:sldId id="576" r:id="rId8"/>
    <p:sldId id="580" r:id="rId9"/>
    <p:sldId id="581" r:id="rId10"/>
    <p:sldId id="582" r:id="rId11"/>
    <p:sldId id="583" r:id="rId12"/>
    <p:sldId id="578" r:id="rId13"/>
    <p:sldId id="572" r:id="rId14"/>
    <p:sldId id="553" r:id="rId15"/>
    <p:sldId id="526" r:id="rId16"/>
    <p:sldId id="584" r:id="rId17"/>
    <p:sldId id="587" r:id="rId18"/>
    <p:sldId id="585" r:id="rId19"/>
  </p:sldIdLst>
  <p:sldSz cx="9144000" cy="6858000" type="screen4x3"/>
  <p:notesSz cx="6858000"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320" autoAdjust="0"/>
    <p:restoredTop sz="96625" autoAdjust="0"/>
  </p:normalViewPr>
  <p:slideViewPr>
    <p:cSldViewPr>
      <p:cViewPr>
        <p:scale>
          <a:sx n="75" d="100"/>
          <a:sy n="75" d="100"/>
        </p:scale>
        <p:origin x="-246" y="64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6924"/>
    </p:cViewPr>
  </p:sorterViewPr>
  <p:notesViewPr>
    <p:cSldViewPr>
      <p:cViewPr varScale="1">
        <p:scale>
          <a:sx n="55" d="100"/>
          <a:sy n="55" d="100"/>
        </p:scale>
        <p:origin x="-2826" y="-102"/>
      </p:cViewPr>
      <p:guideLst>
        <p:guide orient="horz" pos="2928"/>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2492" tIns="46246" rIns="92492" bIns="46246"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4" y="0"/>
            <a:ext cx="2971800" cy="464820"/>
          </a:xfrm>
          <a:prstGeom prst="rect">
            <a:avLst/>
          </a:prstGeom>
        </p:spPr>
        <p:txBody>
          <a:bodyPr vert="horz" lIns="92492" tIns="46246" rIns="92492" bIns="46246" rtlCol="0"/>
          <a:lstStyle>
            <a:lvl1pPr algn="r" fontAlgn="auto">
              <a:spcBef>
                <a:spcPts val="0"/>
              </a:spcBef>
              <a:spcAft>
                <a:spcPts val="0"/>
              </a:spcAft>
              <a:defRPr sz="1200">
                <a:latin typeface="+mn-lt"/>
                <a:cs typeface="+mn-cs"/>
              </a:defRPr>
            </a:lvl1pPr>
          </a:lstStyle>
          <a:p>
            <a:pPr>
              <a:defRPr/>
            </a:pPr>
            <a:fld id="{5F9A0281-49F2-4EEC-BAA8-B9BA1F59DAFC}" type="datetimeFigureOut">
              <a:rPr lang="en-US"/>
              <a:pPr>
                <a:defRPr/>
              </a:pPr>
              <a:t>9/14/2013</a:t>
            </a:fld>
            <a:endParaRPr lang="en-US" dirty="0"/>
          </a:p>
        </p:txBody>
      </p:sp>
      <p:sp>
        <p:nvSpPr>
          <p:cNvPr id="4" name="Footer Placeholder 3"/>
          <p:cNvSpPr>
            <a:spLocks noGrp="1"/>
          </p:cNvSpPr>
          <p:nvPr>
            <p:ph type="ftr" sz="quarter" idx="2"/>
          </p:nvPr>
        </p:nvSpPr>
        <p:spPr>
          <a:xfrm>
            <a:off x="0" y="8829966"/>
            <a:ext cx="2971800" cy="464820"/>
          </a:xfrm>
          <a:prstGeom prst="rect">
            <a:avLst/>
          </a:prstGeom>
        </p:spPr>
        <p:txBody>
          <a:bodyPr vert="horz" lIns="92492" tIns="46246" rIns="92492" bIns="46246" rtlCol="0" anchor="b"/>
          <a:lstStyle>
            <a:lvl1pPr algn="l" fontAlgn="auto">
              <a:spcBef>
                <a:spcPts val="0"/>
              </a:spcBef>
              <a:spcAft>
                <a:spcPts val="0"/>
              </a:spcAft>
              <a:defRPr sz="1200">
                <a:latin typeface="+mn-lt"/>
                <a:cs typeface="+mn-cs"/>
              </a:defRPr>
            </a:lvl1pPr>
          </a:lstStyle>
          <a:p>
            <a:pPr>
              <a:defRPr/>
            </a:pPr>
            <a:endParaRPr lang="en-US" dirty="0"/>
          </a:p>
        </p:txBody>
      </p:sp>
      <p:sp>
        <p:nvSpPr>
          <p:cNvPr id="5" name="Slide Number Placeholder 4"/>
          <p:cNvSpPr>
            <a:spLocks noGrp="1"/>
          </p:cNvSpPr>
          <p:nvPr>
            <p:ph type="sldNum" sz="quarter" idx="3"/>
          </p:nvPr>
        </p:nvSpPr>
        <p:spPr>
          <a:xfrm>
            <a:off x="3884614" y="8829966"/>
            <a:ext cx="2971800" cy="464820"/>
          </a:xfrm>
          <a:prstGeom prst="rect">
            <a:avLst/>
          </a:prstGeom>
        </p:spPr>
        <p:txBody>
          <a:bodyPr vert="horz" lIns="92492" tIns="46246" rIns="92492" bIns="46246" rtlCol="0" anchor="b"/>
          <a:lstStyle>
            <a:lvl1pPr algn="r" fontAlgn="auto">
              <a:spcBef>
                <a:spcPts val="0"/>
              </a:spcBef>
              <a:spcAft>
                <a:spcPts val="0"/>
              </a:spcAft>
              <a:defRPr sz="1200">
                <a:latin typeface="+mn-lt"/>
                <a:cs typeface="+mn-cs"/>
              </a:defRPr>
            </a:lvl1pPr>
          </a:lstStyle>
          <a:p>
            <a:pPr>
              <a:defRPr/>
            </a:pPr>
            <a:fld id="{BC4D5FDD-B04A-4C6A-845C-EC9D332FA2A5}" type="slidenum">
              <a:rPr lang="en-US"/>
              <a:pPr>
                <a:defRPr/>
              </a:pPr>
              <a:t>‹#›</a:t>
            </a:fld>
            <a:endParaRPr lang="en-US" dirty="0"/>
          </a:p>
        </p:txBody>
      </p:sp>
    </p:spTree>
    <p:extLst>
      <p:ext uri="{BB962C8B-B14F-4D97-AF65-F5344CB8AC3E}">
        <p14:creationId xmlns="" xmlns:p14="http://schemas.microsoft.com/office/powerpoint/2010/main" val="3572735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2492" tIns="46246" rIns="92492" bIns="46246" rtlCol="0"/>
          <a:lstStyle>
            <a:lvl1pPr algn="l" fontAlgn="auto">
              <a:spcBef>
                <a:spcPts val="0"/>
              </a:spcBef>
              <a:spcAft>
                <a:spcPts val="0"/>
              </a:spcAft>
              <a:defRPr sz="1200">
                <a:latin typeface="+mn-lt"/>
                <a:cs typeface="+mn-cs"/>
              </a:defRPr>
            </a:lvl1pPr>
          </a:lstStyle>
          <a:p>
            <a:pPr>
              <a:defRPr/>
            </a:pPr>
            <a:endParaRPr lang="en-CA" dirty="0"/>
          </a:p>
        </p:txBody>
      </p:sp>
      <p:sp>
        <p:nvSpPr>
          <p:cNvPr id="3" name="Date Placeholder 2"/>
          <p:cNvSpPr>
            <a:spLocks noGrp="1"/>
          </p:cNvSpPr>
          <p:nvPr>
            <p:ph type="dt" idx="1"/>
          </p:nvPr>
        </p:nvSpPr>
        <p:spPr>
          <a:xfrm>
            <a:off x="3884614" y="0"/>
            <a:ext cx="2971800" cy="464820"/>
          </a:xfrm>
          <a:prstGeom prst="rect">
            <a:avLst/>
          </a:prstGeom>
        </p:spPr>
        <p:txBody>
          <a:bodyPr vert="horz" lIns="92492" tIns="46246" rIns="92492" bIns="46246" rtlCol="0"/>
          <a:lstStyle>
            <a:lvl1pPr algn="r" fontAlgn="auto">
              <a:spcBef>
                <a:spcPts val="0"/>
              </a:spcBef>
              <a:spcAft>
                <a:spcPts val="0"/>
              </a:spcAft>
              <a:defRPr sz="1200">
                <a:latin typeface="+mn-lt"/>
                <a:cs typeface="+mn-cs"/>
              </a:defRPr>
            </a:lvl1pPr>
          </a:lstStyle>
          <a:p>
            <a:pPr>
              <a:defRPr/>
            </a:pPr>
            <a:fld id="{8634A72A-557E-464D-A058-99C09B22F93A}" type="datetimeFigureOut">
              <a:rPr lang="en-CA"/>
              <a:pPr>
                <a:defRPr/>
              </a:pPr>
              <a:t>2013-09-14</a:t>
            </a:fld>
            <a:endParaRPr lang="en-CA" dirty="0"/>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2492" tIns="46246" rIns="92492" bIns="46246" rtlCol="0" anchor="ctr"/>
          <a:lstStyle/>
          <a:p>
            <a:pPr lvl="0"/>
            <a:endParaRPr lang="en-CA" noProof="0" dirty="0"/>
          </a:p>
        </p:txBody>
      </p:sp>
      <p:sp>
        <p:nvSpPr>
          <p:cNvPr id="5" name="Notes Placeholder 4"/>
          <p:cNvSpPr>
            <a:spLocks noGrp="1"/>
          </p:cNvSpPr>
          <p:nvPr>
            <p:ph type="body" sz="quarter" idx="3"/>
          </p:nvPr>
        </p:nvSpPr>
        <p:spPr>
          <a:xfrm>
            <a:off x="685800" y="4415791"/>
            <a:ext cx="5486400" cy="4183380"/>
          </a:xfrm>
          <a:prstGeom prst="rect">
            <a:avLst/>
          </a:prstGeom>
        </p:spPr>
        <p:txBody>
          <a:bodyPr vert="horz" lIns="92492" tIns="46246" rIns="92492" bIns="46246"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CA" noProof="0"/>
          </a:p>
        </p:txBody>
      </p:sp>
      <p:sp>
        <p:nvSpPr>
          <p:cNvPr id="6" name="Footer Placeholder 5"/>
          <p:cNvSpPr>
            <a:spLocks noGrp="1"/>
          </p:cNvSpPr>
          <p:nvPr>
            <p:ph type="ftr" sz="quarter" idx="4"/>
          </p:nvPr>
        </p:nvSpPr>
        <p:spPr>
          <a:xfrm>
            <a:off x="0" y="8829966"/>
            <a:ext cx="2971800" cy="464820"/>
          </a:xfrm>
          <a:prstGeom prst="rect">
            <a:avLst/>
          </a:prstGeom>
        </p:spPr>
        <p:txBody>
          <a:bodyPr vert="horz" lIns="92492" tIns="46246" rIns="92492" bIns="46246" rtlCol="0" anchor="b"/>
          <a:lstStyle>
            <a:lvl1pPr algn="l" fontAlgn="auto">
              <a:spcBef>
                <a:spcPts val="0"/>
              </a:spcBef>
              <a:spcAft>
                <a:spcPts val="0"/>
              </a:spcAft>
              <a:defRPr sz="1200">
                <a:latin typeface="+mn-lt"/>
                <a:cs typeface="+mn-cs"/>
              </a:defRPr>
            </a:lvl1pPr>
          </a:lstStyle>
          <a:p>
            <a:pPr>
              <a:defRPr/>
            </a:pPr>
            <a:endParaRPr lang="en-CA" dirty="0"/>
          </a:p>
        </p:txBody>
      </p:sp>
      <p:sp>
        <p:nvSpPr>
          <p:cNvPr id="7" name="Slide Number Placeholder 6"/>
          <p:cNvSpPr>
            <a:spLocks noGrp="1"/>
          </p:cNvSpPr>
          <p:nvPr>
            <p:ph type="sldNum" sz="quarter" idx="5"/>
          </p:nvPr>
        </p:nvSpPr>
        <p:spPr>
          <a:xfrm>
            <a:off x="3884614" y="8829966"/>
            <a:ext cx="2971800" cy="464820"/>
          </a:xfrm>
          <a:prstGeom prst="rect">
            <a:avLst/>
          </a:prstGeom>
        </p:spPr>
        <p:txBody>
          <a:bodyPr vert="horz" lIns="92492" tIns="46246" rIns="92492" bIns="46246" rtlCol="0" anchor="b"/>
          <a:lstStyle>
            <a:lvl1pPr algn="r" fontAlgn="auto">
              <a:spcBef>
                <a:spcPts val="0"/>
              </a:spcBef>
              <a:spcAft>
                <a:spcPts val="0"/>
              </a:spcAft>
              <a:defRPr sz="1200">
                <a:latin typeface="+mn-lt"/>
                <a:cs typeface="+mn-cs"/>
              </a:defRPr>
            </a:lvl1pPr>
          </a:lstStyle>
          <a:p>
            <a:pPr>
              <a:defRPr/>
            </a:pPr>
            <a:fld id="{70947C0B-59E8-432C-91BC-995AE626980A}" type="slidenum">
              <a:rPr lang="en-CA"/>
              <a:pPr>
                <a:defRPr/>
              </a:pPr>
              <a:t>‹#›</a:t>
            </a:fld>
            <a:endParaRPr lang="en-CA" dirty="0"/>
          </a:p>
        </p:txBody>
      </p:sp>
    </p:spTree>
    <p:extLst>
      <p:ext uri="{BB962C8B-B14F-4D97-AF65-F5344CB8AC3E}">
        <p14:creationId xmlns="" xmlns:p14="http://schemas.microsoft.com/office/powerpoint/2010/main" val="29003277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719CB9D1-D307-4328-805B-E2199A5CF9F9}" type="slidenum">
              <a:rPr lang="en-US" smtClean="0"/>
              <a:pPr/>
              <a:t>2</a:t>
            </a:fld>
            <a:endParaRPr lang="en-US" smtClean="0"/>
          </a:p>
        </p:txBody>
      </p:sp>
      <p:sp>
        <p:nvSpPr>
          <p:cNvPr id="57347" name="Rectangle 2"/>
          <p:cNvSpPr>
            <a:spLocks noGrp="1" noRot="1" noChangeAspect="1" noChangeArrowheads="1" noTextEdit="1"/>
          </p:cNvSpPr>
          <p:nvPr>
            <p:ph type="sldImg"/>
          </p:nvPr>
        </p:nvSpPr>
        <p:spPr>
          <a:xfrm>
            <a:off x="1112838" y="706438"/>
            <a:ext cx="4630737" cy="3471862"/>
          </a:xfrm>
          <a:solidFill>
            <a:srgbClr val="FFFFFF"/>
          </a:solidFill>
          <a:ln/>
        </p:spPr>
      </p:sp>
      <p:sp>
        <p:nvSpPr>
          <p:cNvPr id="57348"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smtClean="0"/>
              <a:t>2050 with the less moderate Hadley model and a pessimistic A1 greenhouse gas emission scenario.</a:t>
            </a:r>
          </a:p>
          <a:p>
            <a:pPr eaLnBrk="1" hangingPunct="1"/>
            <a:endParaRPr lang="en-US" smtClean="0"/>
          </a:p>
          <a:p>
            <a:pPr eaLnBrk="1" hangingPunct="1"/>
            <a:r>
              <a:rPr lang="en-US" smtClean="0"/>
              <a:t>You should note the differences here in the 3 scenarios – in the main valleys – the expansion of the very hot/dry IDF and/or Bunchgrass climates, while the IDFmw climates move upland into the ICH.  Also note the retreat of the ESSF climates.  Where they are found in this pessimistic Hadley scenario at 2050 is mostly where we only have rock, ice or alpine communities today.</a:t>
            </a:r>
          </a:p>
          <a:p>
            <a:pPr eaLnBrk="1" hangingPunct="1"/>
            <a:endParaRPr lang="en-US" smtClean="0"/>
          </a:p>
          <a:p>
            <a:pPr eaLnBrk="1" hangingPunct="1"/>
            <a:endParaRPr lang="en-CA"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The goal of the Tree Species Selection Tool (TSST) is to provide practitioners with the best available information for informing tree species selection decision-making at the stand- and landscape-level in the context of a changing climate. The TSST core element are the landscape-level species descriptions and ecologically suitable species that are characteristic of each BEC subzone/variant and its site series; with the other elements providing information to support the evaluation of risk and strategies in managing for those species </a:t>
            </a:r>
            <a:br>
              <a:rPr lang="en-CA" dirty="0" smtClean="0"/>
            </a:br>
            <a:endParaRPr lang="en-CA" dirty="0"/>
          </a:p>
        </p:txBody>
      </p:sp>
      <p:sp>
        <p:nvSpPr>
          <p:cNvPr id="4" name="Slide Number Placeholder 3"/>
          <p:cNvSpPr>
            <a:spLocks noGrp="1"/>
          </p:cNvSpPr>
          <p:nvPr>
            <p:ph type="sldNum" sz="quarter" idx="10"/>
          </p:nvPr>
        </p:nvSpPr>
        <p:spPr/>
        <p:txBody>
          <a:bodyPr/>
          <a:lstStyle/>
          <a:p>
            <a:pPr>
              <a:defRPr/>
            </a:pPr>
            <a:fld id="{70947C0B-59E8-432C-91BC-995AE626980A}" type="slidenum">
              <a:rPr lang="en-CA" smtClean="0"/>
              <a:pPr>
                <a:defRPr/>
              </a:pPr>
              <a:t>4</a:t>
            </a:fld>
            <a:endParaRPr lang="en-CA"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719CB9D1-D307-4328-805B-E2199A5CF9F9}" type="slidenum">
              <a:rPr lang="en-US" smtClean="0"/>
              <a:pPr/>
              <a:t>12</a:t>
            </a:fld>
            <a:endParaRPr lang="en-US" smtClean="0"/>
          </a:p>
        </p:txBody>
      </p:sp>
      <p:sp>
        <p:nvSpPr>
          <p:cNvPr id="57347" name="Rectangle 2"/>
          <p:cNvSpPr>
            <a:spLocks noGrp="1" noRot="1" noChangeAspect="1" noChangeArrowheads="1" noTextEdit="1"/>
          </p:cNvSpPr>
          <p:nvPr>
            <p:ph type="sldImg"/>
          </p:nvPr>
        </p:nvSpPr>
        <p:spPr>
          <a:xfrm>
            <a:off x="1112838" y="706438"/>
            <a:ext cx="4630737" cy="3471862"/>
          </a:xfrm>
          <a:solidFill>
            <a:srgbClr val="FFFFFF"/>
          </a:solidFill>
          <a:ln/>
        </p:spPr>
      </p:sp>
      <p:sp>
        <p:nvSpPr>
          <p:cNvPr id="57348"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smtClean="0"/>
              <a:t>2050 with the less moderate Hadley model and a pessimistic A1 greenhouse gas emission scenario.</a:t>
            </a:r>
          </a:p>
          <a:p>
            <a:pPr eaLnBrk="1" hangingPunct="1"/>
            <a:endParaRPr lang="en-US" smtClean="0"/>
          </a:p>
          <a:p>
            <a:pPr eaLnBrk="1" hangingPunct="1"/>
            <a:r>
              <a:rPr lang="en-US" smtClean="0"/>
              <a:t>You should note the differences here in the 3 scenarios – in the main valleys – the expansion of the very hot/dry IDF and/or Bunchgrass climates, while the IDFmw climates move upland into the ICH.  Also note the retreat of the ESSF climates.  Where they are found in this pessimistic Hadley scenario at 2050 is mostly where we only have rock, ice or alpine communities today.</a:t>
            </a:r>
          </a:p>
          <a:p>
            <a:pPr eaLnBrk="1" hangingPunct="1"/>
            <a:endParaRPr lang="en-US" smtClean="0"/>
          </a:p>
          <a:p>
            <a:pPr eaLnBrk="1" hangingPunct="1"/>
            <a:endParaRPr lang="en-CA"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dirty="0" smtClean="0"/>
          </a:p>
        </p:txBody>
      </p:sp>
      <p:sp>
        <p:nvSpPr>
          <p:cNvPr id="4" name="Slide Number Placeholder 3"/>
          <p:cNvSpPr>
            <a:spLocks noGrp="1"/>
          </p:cNvSpPr>
          <p:nvPr>
            <p:ph type="sldNum" sz="quarter" idx="5"/>
          </p:nvPr>
        </p:nvSpPr>
        <p:spPr/>
        <p:txBody>
          <a:bodyPr/>
          <a:lstStyle/>
          <a:p>
            <a:pPr>
              <a:defRPr/>
            </a:pPr>
            <a:fld id="{AE235E03-64DD-4F62-8FF5-8091C6505A07}" type="slidenum">
              <a:rPr lang="en-CA" smtClean="0"/>
              <a:pPr>
                <a:defRPr/>
              </a:pPr>
              <a:t>13</a:t>
            </a:fld>
            <a:endParaRPr lang="en-CA"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dirty="0" smtClean="0"/>
          </a:p>
        </p:txBody>
      </p:sp>
      <p:sp>
        <p:nvSpPr>
          <p:cNvPr id="4" name="Slide Number Placeholder 3"/>
          <p:cNvSpPr>
            <a:spLocks noGrp="1"/>
          </p:cNvSpPr>
          <p:nvPr>
            <p:ph type="sldNum" sz="quarter" idx="5"/>
          </p:nvPr>
        </p:nvSpPr>
        <p:spPr/>
        <p:txBody>
          <a:bodyPr/>
          <a:lstStyle/>
          <a:p>
            <a:pPr>
              <a:defRPr/>
            </a:pPr>
            <a:fld id="{C4890EB2-1AC9-4671-841A-0A0B28A98788}" type="slidenum">
              <a:rPr lang="en-CA" smtClean="0"/>
              <a:pPr>
                <a:defRPr/>
              </a:pPr>
              <a:t>14</a:t>
            </a:fld>
            <a:endParaRPr lang="en-CA"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dirty="0" smtClean="0"/>
          </a:p>
        </p:txBody>
      </p:sp>
      <p:sp>
        <p:nvSpPr>
          <p:cNvPr id="4" name="Slide Number Placeholder 3"/>
          <p:cNvSpPr>
            <a:spLocks noGrp="1"/>
          </p:cNvSpPr>
          <p:nvPr>
            <p:ph type="sldNum" sz="quarter" idx="5"/>
          </p:nvPr>
        </p:nvSpPr>
        <p:spPr/>
        <p:txBody>
          <a:bodyPr/>
          <a:lstStyle/>
          <a:p>
            <a:pPr>
              <a:defRPr/>
            </a:pPr>
            <a:fld id="{C4890EB2-1AC9-4671-841A-0A0B28A98788}" type="slidenum">
              <a:rPr lang="en-CA" smtClean="0"/>
              <a:pPr>
                <a:defRPr/>
              </a:pPr>
              <a:t>15</a:t>
            </a:fld>
            <a:endParaRPr lang="en-CA"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r>
              <a:rPr lang="en-US" dirty="0" smtClean="0"/>
              <a:t>April 3, 2013</a:t>
            </a:r>
            <a:endParaRPr lang="en-CA" dirty="0"/>
          </a:p>
        </p:txBody>
      </p:sp>
      <p:sp>
        <p:nvSpPr>
          <p:cNvPr id="5" name="Footer Placeholder 4"/>
          <p:cNvSpPr>
            <a:spLocks noGrp="1"/>
          </p:cNvSpPr>
          <p:nvPr>
            <p:ph type="ftr" sz="quarter" idx="11"/>
          </p:nvPr>
        </p:nvSpPr>
        <p:spPr/>
        <p:txBody>
          <a:bodyPr/>
          <a:lstStyle>
            <a:lvl1pPr>
              <a:defRPr/>
            </a:lvl1pPr>
          </a:lstStyle>
          <a:p>
            <a:pPr>
              <a:defRPr/>
            </a:pPr>
            <a:r>
              <a:rPr lang="en-CA" dirty="0" smtClean="0"/>
              <a:t>Quesnel T4 Modeling Summary</a:t>
            </a:r>
            <a:endParaRPr lang="en-CA" dirty="0"/>
          </a:p>
        </p:txBody>
      </p:sp>
      <p:sp>
        <p:nvSpPr>
          <p:cNvPr id="6" name="Slide Number Placeholder 5"/>
          <p:cNvSpPr>
            <a:spLocks noGrp="1"/>
          </p:cNvSpPr>
          <p:nvPr>
            <p:ph type="sldNum" sz="quarter" idx="12"/>
          </p:nvPr>
        </p:nvSpPr>
        <p:spPr/>
        <p:txBody>
          <a:bodyPr/>
          <a:lstStyle>
            <a:lvl1pPr>
              <a:defRPr/>
            </a:lvl1pPr>
          </a:lstStyle>
          <a:p>
            <a:pPr>
              <a:defRPr/>
            </a:pPr>
            <a:fld id="{CA44D88D-79E4-4E35-84DA-3795D261A632}" type="slidenum">
              <a:rPr lang="en-CA"/>
              <a:pPr>
                <a:defRPr/>
              </a:pPr>
              <a:t>‹#›</a:t>
            </a:fld>
            <a:endParaRPr lang="en-CA" dirty="0"/>
          </a:p>
        </p:txBody>
      </p:sp>
    </p:spTree>
    <p:extLst>
      <p:ext uri="{BB962C8B-B14F-4D97-AF65-F5344CB8AC3E}">
        <p14:creationId xmlns="" xmlns:p14="http://schemas.microsoft.com/office/powerpoint/2010/main" val="3964451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cap="small" baseline="0">
                <a:solidFill>
                  <a:schemeClr val="accent3">
                    <a:lumMod val="50000"/>
                  </a:schemeClr>
                </a:solidFill>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rgbClr val="C00000"/>
                </a:solidFill>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r>
              <a:rPr lang="en-US" dirty="0" smtClean="0"/>
              <a:t>April 3, 2013</a:t>
            </a:r>
            <a:endParaRPr lang="en-CA" dirty="0"/>
          </a:p>
        </p:txBody>
      </p:sp>
      <p:sp>
        <p:nvSpPr>
          <p:cNvPr id="5" name="Slide Number Placeholder 4"/>
          <p:cNvSpPr>
            <a:spLocks noGrp="1"/>
          </p:cNvSpPr>
          <p:nvPr>
            <p:ph type="sldNum" sz="quarter" idx="11"/>
          </p:nvPr>
        </p:nvSpPr>
        <p:spPr/>
        <p:txBody>
          <a:bodyPr/>
          <a:lstStyle>
            <a:lvl1pPr>
              <a:defRPr smtClean="0"/>
            </a:lvl1pPr>
          </a:lstStyle>
          <a:p>
            <a:pPr>
              <a:defRPr/>
            </a:pPr>
            <a:fld id="{B1DB9AA1-40A9-4444-8781-1AD8CB085257}" type="slidenum">
              <a:rPr lang="en-CA"/>
              <a:pPr>
                <a:defRPr/>
              </a:pPr>
              <a:t>‹#›</a:t>
            </a:fld>
            <a:endParaRPr lang="en-CA" dirty="0"/>
          </a:p>
        </p:txBody>
      </p:sp>
      <p:sp>
        <p:nvSpPr>
          <p:cNvPr id="6" name="Footer Placeholder 5"/>
          <p:cNvSpPr>
            <a:spLocks noGrp="1"/>
          </p:cNvSpPr>
          <p:nvPr>
            <p:ph type="ftr" sz="quarter" idx="12"/>
          </p:nvPr>
        </p:nvSpPr>
        <p:spPr/>
        <p:txBody>
          <a:bodyPr/>
          <a:lstStyle>
            <a:lvl1pPr>
              <a:defRPr/>
            </a:lvl1pPr>
          </a:lstStyle>
          <a:p>
            <a:pPr>
              <a:defRPr/>
            </a:pPr>
            <a:r>
              <a:rPr lang="en-CA" dirty="0" smtClean="0"/>
              <a:t>Quesnel T4 Modeling Summary</a:t>
            </a:r>
            <a:endParaRPr lang="en-CA" dirty="0"/>
          </a:p>
        </p:txBody>
      </p:sp>
    </p:spTree>
    <p:extLst>
      <p:ext uri="{BB962C8B-B14F-4D97-AF65-F5344CB8AC3E}">
        <p14:creationId xmlns="" xmlns:p14="http://schemas.microsoft.com/office/powerpoint/2010/main" val="372810118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en-US" dirty="0" smtClean="0"/>
              <a:t>April 3, 2013</a:t>
            </a:r>
            <a:endParaRPr lang="en-CA" dirty="0"/>
          </a:p>
        </p:txBody>
      </p:sp>
      <p:sp>
        <p:nvSpPr>
          <p:cNvPr id="5" name="Footer Placeholder 4"/>
          <p:cNvSpPr>
            <a:spLocks noGrp="1"/>
          </p:cNvSpPr>
          <p:nvPr>
            <p:ph type="ftr" sz="quarter" idx="11"/>
          </p:nvPr>
        </p:nvSpPr>
        <p:spPr/>
        <p:txBody>
          <a:bodyPr/>
          <a:lstStyle>
            <a:lvl1pPr>
              <a:defRPr/>
            </a:lvl1pPr>
          </a:lstStyle>
          <a:p>
            <a:pPr>
              <a:defRPr/>
            </a:pPr>
            <a:r>
              <a:rPr lang="en-CA" dirty="0" smtClean="0"/>
              <a:t>Quesnel T4 Modeling Summary</a:t>
            </a:r>
            <a:endParaRPr lang="en-CA" dirty="0"/>
          </a:p>
        </p:txBody>
      </p:sp>
      <p:sp>
        <p:nvSpPr>
          <p:cNvPr id="6" name="Slide Number Placeholder 5"/>
          <p:cNvSpPr>
            <a:spLocks noGrp="1"/>
          </p:cNvSpPr>
          <p:nvPr>
            <p:ph type="sldNum" sz="quarter" idx="12"/>
          </p:nvPr>
        </p:nvSpPr>
        <p:spPr/>
        <p:txBody>
          <a:bodyPr/>
          <a:lstStyle>
            <a:lvl1pPr>
              <a:defRPr/>
            </a:lvl1pPr>
          </a:lstStyle>
          <a:p>
            <a:pPr>
              <a:defRPr/>
            </a:pPr>
            <a:fld id="{A75806F1-581C-4EB4-8CD6-7F19E6A278CA}" type="slidenum">
              <a:rPr lang="en-CA"/>
              <a:pPr>
                <a:defRPr/>
              </a:pPr>
              <a:t>‹#›</a:t>
            </a:fld>
            <a:endParaRPr lang="en-CA" dirty="0"/>
          </a:p>
        </p:txBody>
      </p:sp>
    </p:spTree>
    <p:extLst>
      <p:ext uri="{BB962C8B-B14F-4D97-AF65-F5344CB8AC3E}">
        <p14:creationId xmlns="" xmlns:p14="http://schemas.microsoft.com/office/powerpoint/2010/main" val="3399141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r>
              <a:rPr lang="en-US" dirty="0" smtClean="0"/>
              <a:t>April 3, 2013</a:t>
            </a:r>
            <a:endParaRPr lang="en-CA" dirty="0"/>
          </a:p>
        </p:txBody>
      </p:sp>
      <p:sp>
        <p:nvSpPr>
          <p:cNvPr id="6" name="Footer Placeholder 4"/>
          <p:cNvSpPr>
            <a:spLocks noGrp="1"/>
          </p:cNvSpPr>
          <p:nvPr>
            <p:ph type="ftr" sz="quarter" idx="11"/>
          </p:nvPr>
        </p:nvSpPr>
        <p:spPr/>
        <p:txBody>
          <a:bodyPr/>
          <a:lstStyle>
            <a:lvl1pPr>
              <a:defRPr/>
            </a:lvl1pPr>
          </a:lstStyle>
          <a:p>
            <a:pPr>
              <a:defRPr/>
            </a:pPr>
            <a:r>
              <a:rPr lang="en-CA" dirty="0" smtClean="0"/>
              <a:t>Quesnel T4 Modeling Summary</a:t>
            </a:r>
            <a:endParaRPr lang="en-CA" dirty="0"/>
          </a:p>
        </p:txBody>
      </p:sp>
      <p:sp>
        <p:nvSpPr>
          <p:cNvPr id="7" name="Slide Number Placeholder 5"/>
          <p:cNvSpPr>
            <a:spLocks noGrp="1"/>
          </p:cNvSpPr>
          <p:nvPr>
            <p:ph type="sldNum" sz="quarter" idx="12"/>
          </p:nvPr>
        </p:nvSpPr>
        <p:spPr/>
        <p:txBody>
          <a:bodyPr/>
          <a:lstStyle>
            <a:lvl1pPr>
              <a:defRPr/>
            </a:lvl1pPr>
          </a:lstStyle>
          <a:p>
            <a:pPr>
              <a:defRPr/>
            </a:pPr>
            <a:fld id="{0037CC18-63BD-4A82-A6B8-B315C148050F}" type="slidenum">
              <a:rPr lang="en-CA"/>
              <a:pPr>
                <a:defRPr/>
              </a:pPr>
              <a:t>‹#›</a:t>
            </a:fld>
            <a:endParaRPr lang="en-CA" dirty="0"/>
          </a:p>
        </p:txBody>
      </p:sp>
    </p:spTree>
    <p:extLst>
      <p:ext uri="{BB962C8B-B14F-4D97-AF65-F5344CB8AC3E}">
        <p14:creationId xmlns="" xmlns:p14="http://schemas.microsoft.com/office/powerpoint/2010/main" val="3980366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r>
              <a:rPr lang="en-US" dirty="0" smtClean="0"/>
              <a:t>April 3, 2013</a:t>
            </a:r>
            <a:endParaRPr lang="en-CA" dirty="0"/>
          </a:p>
        </p:txBody>
      </p:sp>
      <p:sp>
        <p:nvSpPr>
          <p:cNvPr id="8" name="Footer Placeholder 4"/>
          <p:cNvSpPr>
            <a:spLocks noGrp="1"/>
          </p:cNvSpPr>
          <p:nvPr>
            <p:ph type="ftr" sz="quarter" idx="11"/>
          </p:nvPr>
        </p:nvSpPr>
        <p:spPr/>
        <p:txBody>
          <a:bodyPr/>
          <a:lstStyle>
            <a:lvl1pPr>
              <a:defRPr/>
            </a:lvl1pPr>
          </a:lstStyle>
          <a:p>
            <a:pPr>
              <a:defRPr/>
            </a:pPr>
            <a:r>
              <a:rPr lang="en-CA" dirty="0" smtClean="0"/>
              <a:t>Quesnel T4 Modeling Summary</a:t>
            </a:r>
            <a:endParaRPr lang="en-CA" dirty="0"/>
          </a:p>
        </p:txBody>
      </p:sp>
      <p:sp>
        <p:nvSpPr>
          <p:cNvPr id="9" name="Slide Number Placeholder 5"/>
          <p:cNvSpPr>
            <a:spLocks noGrp="1"/>
          </p:cNvSpPr>
          <p:nvPr>
            <p:ph type="sldNum" sz="quarter" idx="12"/>
          </p:nvPr>
        </p:nvSpPr>
        <p:spPr/>
        <p:txBody>
          <a:bodyPr/>
          <a:lstStyle>
            <a:lvl1pPr>
              <a:defRPr/>
            </a:lvl1pPr>
          </a:lstStyle>
          <a:p>
            <a:pPr>
              <a:defRPr/>
            </a:pPr>
            <a:fld id="{89F4DEF5-F819-40D2-843A-BDE7674254F5}" type="slidenum">
              <a:rPr lang="en-CA"/>
              <a:pPr>
                <a:defRPr/>
              </a:pPr>
              <a:t>‹#›</a:t>
            </a:fld>
            <a:endParaRPr lang="en-CA" dirty="0"/>
          </a:p>
        </p:txBody>
      </p:sp>
    </p:spTree>
    <p:extLst>
      <p:ext uri="{BB962C8B-B14F-4D97-AF65-F5344CB8AC3E}">
        <p14:creationId xmlns="" xmlns:p14="http://schemas.microsoft.com/office/powerpoint/2010/main" val="414935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r>
              <a:rPr lang="en-US" dirty="0" smtClean="0"/>
              <a:t>April 3, 2013</a:t>
            </a:r>
            <a:endParaRPr lang="en-CA" dirty="0"/>
          </a:p>
        </p:txBody>
      </p:sp>
      <p:sp>
        <p:nvSpPr>
          <p:cNvPr id="4" name="Footer Placeholder 4"/>
          <p:cNvSpPr>
            <a:spLocks noGrp="1"/>
          </p:cNvSpPr>
          <p:nvPr>
            <p:ph type="ftr" sz="quarter" idx="11"/>
          </p:nvPr>
        </p:nvSpPr>
        <p:spPr/>
        <p:txBody>
          <a:bodyPr/>
          <a:lstStyle>
            <a:lvl1pPr>
              <a:defRPr/>
            </a:lvl1pPr>
          </a:lstStyle>
          <a:p>
            <a:pPr>
              <a:defRPr/>
            </a:pPr>
            <a:r>
              <a:rPr lang="en-CA" dirty="0" smtClean="0"/>
              <a:t>Quesnel T4 Modeling Summary</a:t>
            </a:r>
            <a:endParaRPr lang="en-CA" dirty="0"/>
          </a:p>
        </p:txBody>
      </p:sp>
      <p:sp>
        <p:nvSpPr>
          <p:cNvPr id="5" name="Slide Number Placeholder 5"/>
          <p:cNvSpPr>
            <a:spLocks noGrp="1"/>
          </p:cNvSpPr>
          <p:nvPr>
            <p:ph type="sldNum" sz="quarter" idx="12"/>
          </p:nvPr>
        </p:nvSpPr>
        <p:spPr/>
        <p:txBody>
          <a:bodyPr/>
          <a:lstStyle>
            <a:lvl1pPr>
              <a:defRPr/>
            </a:lvl1pPr>
          </a:lstStyle>
          <a:p>
            <a:pPr>
              <a:defRPr/>
            </a:pPr>
            <a:fld id="{0E3E529C-E682-4C67-B008-B4546F578ABF}" type="slidenum">
              <a:rPr lang="en-CA"/>
              <a:pPr>
                <a:defRPr/>
              </a:pPr>
              <a:t>‹#›</a:t>
            </a:fld>
            <a:endParaRPr lang="en-CA" dirty="0"/>
          </a:p>
        </p:txBody>
      </p:sp>
    </p:spTree>
    <p:extLst>
      <p:ext uri="{BB962C8B-B14F-4D97-AF65-F5344CB8AC3E}">
        <p14:creationId xmlns="" xmlns:p14="http://schemas.microsoft.com/office/powerpoint/2010/main" val="3802790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dirty="0" smtClean="0"/>
              <a:t>April 3, 2013</a:t>
            </a:r>
            <a:endParaRPr lang="en-CA" dirty="0"/>
          </a:p>
        </p:txBody>
      </p:sp>
      <p:sp>
        <p:nvSpPr>
          <p:cNvPr id="3" name="Footer Placeholder 4"/>
          <p:cNvSpPr>
            <a:spLocks noGrp="1"/>
          </p:cNvSpPr>
          <p:nvPr>
            <p:ph type="ftr" sz="quarter" idx="11"/>
          </p:nvPr>
        </p:nvSpPr>
        <p:spPr/>
        <p:txBody>
          <a:bodyPr/>
          <a:lstStyle>
            <a:lvl1pPr>
              <a:defRPr/>
            </a:lvl1pPr>
          </a:lstStyle>
          <a:p>
            <a:pPr>
              <a:defRPr/>
            </a:pPr>
            <a:r>
              <a:rPr lang="en-CA" dirty="0" smtClean="0"/>
              <a:t>Quesnel T4 Modeling Summary</a:t>
            </a:r>
            <a:endParaRPr lang="en-CA" dirty="0"/>
          </a:p>
        </p:txBody>
      </p:sp>
      <p:sp>
        <p:nvSpPr>
          <p:cNvPr id="4" name="Slide Number Placeholder 5"/>
          <p:cNvSpPr>
            <a:spLocks noGrp="1"/>
          </p:cNvSpPr>
          <p:nvPr>
            <p:ph type="sldNum" sz="quarter" idx="12"/>
          </p:nvPr>
        </p:nvSpPr>
        <p:spPr/>
        <p:txBody>
          <a:bodyPr/>
          <a:lstStyle>
            <a:lvl1pPr>
              <a:defRPr/>
            </a:lvl1pPr>
          </a:lstStyle>
          <a:p>
            <a:pPr>
              <a:defRPr/>
            </a:pPr>
            <a:fld id="{2857B5B9-C831-43E5-98AA-8B5EBB11576F}" type="slidenum">
              <a:rPr lang="en-CA"/>
              <a:pPr>
                <a:defRPr/>
              </a:pPr>
              <a:t>‹#›</a:t>
            </a:fld>
            <a:endParaRPr lang="en-CA" dirty="0"/>
          </a:p>
        </p:txBody>
      </p:sp>
    </p:spTree>
    <p:extLst>
      <p:ext uri="{BB962C8B-B14F-4D97-AF65-F5344CB8AC3E}">
        <p14:creationId xmlns="" xmlns:p14="http://schemas.microsoft.com/office/powerpoint/2010/main" val="3225708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dirty="0" smtClean="0"/>
              <a:t>April 3, 2013</a:t>
            </a:r>
            <a:endParaRPr lang="en-CA" dirty="0"/>
          </a:p>
        </p:txBody>
      </p:sp>
      <p:sp>
        <p:nvSpPr>
          <p:cNvPr id="6" name="Footer Placeholder 4"/>
          <p:cNvSpPr>
            <a:spLocks noGrp="1"/>
          </p:cNvSpPr>
          <p:nvPr>
            <p:ph type="ftr" sz="quarter" idx="11"/>
          </p:nvPr>
        </p:nvSpPr>
        <p:spPr/>
        <p:txBody>
          <a:bodyPr/>
          <a:lstStyle>
            <a:lvl1pPr>
              <a:defRPr/>
            </a:lvl1pPr>
          </a:lstStyle>
          <a:p>
            <a:pPr>
              <a:defRPr/>
            </a:pPr>
            <a:r>
              <a:rPr lang="en-CA" dirty="0" smtClean="0"/>
              <a:t>Quesnel T4 Modeling Summary</a:t>
            </a:r>
            <a:endParaRPr lang="en-CA" dirty="0"/>
          </a:p>
        </p:txBody>
      </p:sp>
      <p:sp>
        <p:nvSpPr>
          <p:cNvPr id="7" name="Slide Number Placeholder 5"/>
          <p:cNvSpPr>
            <a:spLocks noGrp="1"/>
          </p:cNvSpPr>
          <p:nvPr>
            <p:ph type="sldNum" sz="quarter" idx="12"/>
          </p:nvPr>
        </p:nvSpPr>
        <p:spPr/>
        <p:txBody>
          <a:bodyPr/>
          <a:lstStyle>
            <a:lvl1pPr>
              <a:defRPr/>
            </a:lvl1pPr>
          </a:lstStyle>
          <a:p>
            <a:pPr>
              <a:defRPr/>
            </a:pPr>
            <a:fld id="{2A8C859E-C445-4EF8-8033-063886690458}" type="slidenum">
              <a:rPr lang="en-CA"/>
              <a:pPr>
                <a:defRPr/>
              </a:pPr>
              <a:t>‹#›</a:t>
            </a:fld>
            <a:endParaRPr lang="en-CA" dirty="0"/>
          </a:p>
        </p:txBody>
      </p:sp>
    </p:spTree>
    <p:extLst>
      <p:ext uri="{BB962C8B-B14F-4D97-AF65-F5344CB8AC3E}">
        <p14:creationId xmlns="" xmlns:p14="http://schemas.microsoft.com/office/powerpoint/2010/main" val="3213547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dirty="0" smtClean="0"/>
              <a:t>April 3, 2013</a:t>
            </a:r>
            <a:endParaRPr lang="en-CA" dirty="0"/>
          </a:p>
        </p:txBody>
      </p:sp>
      <p:sp>
        <p:nvSpPr>
          <p:cNvPr id="6" name="Footer Placeholder 4"/>
          <p:cNvSpPr>
            <a:spLocks noGrp="1"/>
          </p:cNvSpPr>
          <p:nvPr>
            <p:ph type="ftr" sz="quarter" idx="11"/>
          </p:nvPr>
        </p:nvSpPr>
        <p:spPr/>
        <p:txBody>
          <a:bodyPr/>
          <a:lstStyle>
            <a:lvl1pPr>
              <a:defRPr/>
            </a:lvl1pPr>
          </a:lstStyle>
          <a:p>
            <a:pPr>
              <a:defRPr/>
            </a:pPr>
            <a:r>
              <a:rPr lang="en-CA" dirty="0" smtClean="0"/>
              <a:t>Quesnel T4 Modeling Summary</a:t>
            </a:r>
            <a:endParaRPr lang="en-CA" dirty="0"/>
          </a:p>
        </p:txBody>
      </p:sp>
      <p:sp>
        <p:nvSpPr>
          <p:cNvPr id="7" name="Slide Number Placeholder 5"/>
          <p:cNvSpPr>
            <a:spLocks noGrp="1"/>
          </p:cNvSpPr>
          <p:nvPr>
            <p:ph type="sldNum" sz="quarter" idx="12"/>
          </p:nvPr>
        </p:nvSpPr>
        <p:spPr/>
        <p:txBody>
          <a:bodyPr/>
          <a:lstStyle>
            <a:lvl1pPr>
              <a:defRPr/>
            </a:lvl1pPr>
          </a:lstStyle>
          <a:p>
            <a:pPr>
              <a:defRPr/>
            </a:pPr>
            <a:fld id="{94330566-C4F7-41DC-9434-4916BBFA36DE}" type="slidenum">
              <a:rPr lang="en-CA"/>
              <a:pPr>
                <a:defRPr/>
              </a:pPr>
              <a:t>‹#›</a:t>
            </a:fld>
            <a:endParaRPr lang="en-CA" dirty="0"/>
          </a:p>
        </p:txBody>
      </p:sp>
    </p:spTree>
    <p:extLst>
      <p:ext uri="{BB962C8B-B14F-4D97-AF65-F5344CB8AC3E}">
        <p14:creationId xmlns="" xmlns:p14="http://schemas.microsoft.com/office/powerpoint/2010/main" val="694390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dirty="0" smtClean="0"/>
              <a:t>April 3, 2013</a:t>
            </a:r>
            <a:endParaRPr lang="en-CA" dirty="0"/>
          </a:p>
        </p:txBody>
      </p:sp>
      <p:sp>
        <p:nvSpPr>
          <p:cNvPr id="5" name="Footer Placeholder 4"/>
          <p:cNvSpPr>
            <a:spLocks noGrp="1"/>
          </p:cNvSpPr>
          <p:nvPr>
            <p:ph type="ftr" sz="quarter" idx="11"/>
          </p:nvPr>
        </p:nvSpPr>
        <p:spPr/>
        <p:txBody>
          <a:bodyPr/>
          <a:lstStyle>
            <a:lvl1pPr>
              <a:defRPr/>
            </a:lvl1pPr>
          </a:lstStyle>
          <a:p>
            <a:pPr>
              <a:defRPr/>
            </a:pPr>
            <a:r>
              <a:rPr lang="en-CA" dirty="0" smtClean="0"/>
              <a:t>Quesnel T4 Modeling Summary</a:t>
            </a:r>
            <a:endParaRPr lang="en-CA" dirty="0"/>
          </a:p>
        </p:txBody>
      </p:sp>
      <p:sp>
        <p:nvSpPr>
          <p:cNvPr id="6" name="Slide Number Placeholder 5"/>
          <p:cNvSpPr>
            <a:spLocks noGrp="1"/>
          </p:cNvSpPr>
          <p:nvPr>
            <p:ph type="sldNum" sz="quarter" idx="12"/>
          </p:nvPr>
        </p:nvSpPr>
        <p:spPr/>
        <p:txBody>
          <a:bodyPr/>
          <a:lstStyle>
            <a:lvl1pPr>
              <a:defRPr/>
            </a:lvl1pPr>
          </a:lstStyle>
          <a:p>
            <a:pPr>
              <a:defRPr/>
            </a:pPr>
            <a:fld id="{9A694DAB-A256-4DC9-A79F-9649FBDBB0B0}" type="slidenum">
              <a:rPr lang="en-CA"/>
              <a:pPr>
                <a:defRPr/>
              </a:pPr>
              <a:t>‹#›</a:t>
            </a:fld>
            <a:endParaRPr lang="en-CA" dirty="0"/>
          </a:p>
        </p:txBody>
      </p:sp>
    </p:spTree>
    <p:extLst>
      <p:ext uri="{BB962C8B-B14F-4D97-AF65-F5344CB8AC3E}">
        <p14:creationId xmlns="" xmlns:p14="http://schemas.microsoft.com/office/powerpoint/2010/main" val="3181740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dirty="0" smtClean="0"/>
              <a:t>April 3, 2013</a:t>
            </a:r>
            <a:endParaRPr lang="en-CA" dirty="0"/>
          </a:p>
        </p:txBody>
      </p:sp>
      <p:sp>
        <p:nvSpPr>
          <p:cNvPr id="5" name="Footer Placeholder 4"/>
          <p:cNvSpPr>
            <a:spLocks noGrp="1"/>
          </p:cNvSpPr>
          <p:nvPr>
            <p:ph type="ftr" sz="quarter" idx="11"/>
          </p:nvPr>
        </p:nvSpPr>
        <p:spPr/>
        <p:txBody>
          <a:bodyPr/>
          <a:lstStyle>
            <a:lvl1pPr>
              <a:defRPr/>
            </a:lvl1pPr>
          </a:lstStyle>
          <a:p>
            <a:pPr>
              <a:defRPr/>
            </a:pPr>
            <a:r>
              <a:rPr lang="en-CA" dirty="0" smtClean="0"/>
              <a:t>Quesnel T4 Modeling Summary</a:t>
            </a:r>
            <a:endParaRPr lang="en-CA" dirty="0"/>
          </a:p>
        </p:txBody>
      </p:sp>
      <p:sp>
        <p:nvSpPr>
          <p:cNvPr id="6" name="Slide Number Placeholder 5"/>
          <p:cNvSpPr>
            <a:spLocks noGrp="1"/>
          </p:cNvSpPr>
          <p:nvPr>
            <p:ph type="sldNum" sz="quarter" idx="12"/>
          </p:nvPr>
        </p:nvSpPr>
        <p:spPr/>
        <p:txBody>
          <a:bodyPr/>
          <a:lstStyle>
            <a:lvl1pPr>
              <a:defRPr/>
            </a:lvl1pPr>
          </a:lstStyle>
          <a:p>
            <a:pPr>
              <a:defRPr/>
            </a:pPr>
            <a:fld id="{7ACF5DD2-DF96-406F-9E70-4FAB6EC7606E}" type="slidenum">
              <a:rPr lang="en-CA"/>
              <a:pPr>
                <a:defRPr/>
              </a:pPr>
              <a:t>‹#›</a:t>
            </a:fld>
            <a:endParaRPr lang="en-CA" dirty="0"/>
          </a:p>
        </p:txBody>
      </p:sp>
    </p:spTree>
    <p:extLst>
      <p:ext uri="{BB962C8B-B14F-4D97-AF65-F5344CB8AC3E}">
        <p14:creationId xmlns="" xmlns:p14="http://schemas.microsoft.com/office/powerpoint/2010/main" val="18614133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dirty="0" smtClean="0"/>
              <a:t>April 3, 2013</a:t>
            </a:r>
            <a:endParaRPr lang="en-CA" dirty="0"/>
          </a:p>
        </p:txBody>
      </p:sp>
      <p:sp>
        <p:nvSpPr>
          <p:cNvPr id="5" name="Footer Placeholder 4"/>
          <p:cNvSpPr>
            <a:spLocks noGrp="1"/>
          </p:cNvSpPr>
          <p:nvPr>
            <p:ph type="ftr" sz="quarter" idx="11"/>
          </p:nvPr>
        </p:nvSpPr>
        <p:spPr/>
        <p:txBody>
          <a:bodyPr/>
          <a:lstStyle>
            <a:lvl1pPr>
              <a:defRPr/>
            </a:lvl1pPr>
          </a:lstStyle>
          <a:p>
            <a:pPr>
              <a:defRPr/>
            </a:pPr>
            <a:r>
              <a:rPr lang="en-CA" dirty="0" smtClean="0"/>
              <a:t>Quesnel T4 Modeling Summary</a:t>
            </a:r>
            <a:endParaRPr lang="en-CA" dirty="0"/>
          </a:p>
        </p:txBody>
      </p:sp>
      <p:sp>
        <p:nvSpPr>
          <p:cNvPr id="6" name="Slide Number Placeholder 5"/>
          <p:cNvSpPr>
            <a:spLocks noGrp="1"/>
          </p:cNvSpPr>
          <p:nvPr>
            <p:ph type="sldNum" sz="quarter" idx="12"/>
          </p:nvPr>
        </p:nvSpPr>
        <p:spPr/>
        <p:txBody>
          <a:bodyPr/>
          <a:lstStyle>
            <a:lvl1pPr>
              <a:defRPr/>
            </a:lvl1pPr>
          </a:lstStyle>
          <a:p>
            <a:pPr>
              <a:defRPr/>
            </a:pPr>
            <a:fld id="{8A3D1B82-0819-4853-A699-F4BA3A1615D0}" type="slidenum">
              <a:rPr lang="en-CA"/>
              <a:pPr>
                <a:defRPr/>
              </a:pPr>
              <a:t>‹#›</a:t>
            </a:fld>
            <a:endParaRPr lang="en-CA" dirty="0"/>
          </a:p>
        </p:txBody>
      </p:sp>
    </p:spTree>
    <p:extLst>
      <p:ext uri="{BB962C8B-B14F-4D97-AF65-F5344CB8AC3E}">
        <p14:creationId xmlns="" xmlns:p14="http://schemas.microsoft.com/office/powerpoint/2010/main" val="1282820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r>
              <a:rPr lang="en-US" dirty="0" smtClean="0"/>
              <a:t>April 3, 2013</a:t>
            </a:r>
            <a:endParaRPr lang="en-CA"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pPr>
              <a:defRPr/>
            </a:pPr>
            <a:r>
              <a:rPr lang="en-CA" dirty="0" smtClean="0"/>
              <a:t>Quesnel T4 Modeling Summary</a:t>
            </a:r>
            <a:endParaRPr lang="en-CA"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5E9F0E94-4CEF-4608-9154-33F946CBD9F4}" type="slidenum">
              <a:rPr lang="en-CA"/>
              <a:pPr>
                <a:defRPr/>
              </a:pPr>
              <a:t>‹#›</a:t>
            </a:fld>
            <a:endParaRPr lang="en-CA" dirty="0"/>
          </a:p>
        </p:txBody>
      </p:sp>
    </p:spTree>
  </p:cSld>
  <p:clrMap bg1="lt1" tx1="dk1" bg2="lt2" tx2="dk2" accent1="accent1" accent2="accent2" accent3="accent3" accent4="accent4" accent5="accent5" accent6="accent6" hlink="hlink" folHlink="folHlink"/>
  <p:sldLayoutIdLst>
    <p:sldLayoutId id="2147483929" r:id="rId1"/>
    <p:sldLayoutId id="2147483940"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 id="2147483939" r:id="rId12"/>
  </p:sldLayoutIdLst>
  <p:hf hdr="0"/>
  <p:txStyles>
    <p:titleStyle>
      <a:lvl1pPr algn="ctr" rtl="0" eaLnBrk="0" fontAlgn="base" hangingPunct="0">
        <a:spcBef>
          <a:spcPct val="0"/>
        </a:spcBef>
        <a:spcAft>
          <a:spcPct val="0"/>
        </a:spcAft>
        <a:defRPr lang="en-US" sz="4400" kern="1200" cap="small" dirty="0">
          <a:solidFill>
            <a:srgbClr val="4F6228"/>
          </a:solidFill>
          <a:effectLst>
            <a:outerShdw blurRad="38100" dist="38100" dir="2700000" algn="tl">
              <a:srgbClr val="000000">
                <a:alpha val="43137"/>
              </a:srgbClr>
            </a:outerShdw>
          </a:effectLst>
          <a:latin typeface="+mj-lt"/>
          <a:ea typeface="+mj-ea"/>
          <a:cs typeface="+mj-cs"/>
        </a:defRPr>
      </a:lvl1pPr>
      <a:lvl2pPr algn="ctr" rtl="0" eaLnBrk="0" fontAlgn="base" hangingPunct="0">
        <a:spcBef>
          <a:spcPct val="0"/>
        </a:spcBef>
        <a:spcAft>
          <a:spcPct val="0"/>
        </a:spcAft>
        <a:defRPr sz="4400">
          <a:solidFill>
            <a:srgbClr val="4F6228"/>
          </a:solidFill>
          <a:latin typeface="Calibri" pitchFamily="34" charset="0"/>
        </a:defRPr>
      </a:lvl2pPr>
      <a:lvl3pPr algn="ctr" rtl="0" eaLnBrk="0" fontAlgn="base" hangingPunct="0">
        <a:spcBef>
          <a:spcPct val="0"/>
        </a:spcBef>
        <a:spcAft>
          <a:spcPct val="0"/>
        </a:spcAft>
        <a:defRPr sz="4400">
          <a:solidFill>
            <a:srgbClr val="4F6228"/>
          </a:solidFill>
          <a:latin typeface="Calibri" pitchFamily="34" charset="0"/>
        </a:defRPr>
      </a:lvl3pPr>
      <a:lvl4pPr algn="ctr" rtl="0" eaLnBrk="0" fontAlgn="base" hangingPunct="0">
        <a:spcBef>
          <a:spcPct val="0"/>
        </a:spcBef>
        <a:spcAft>
          <a:spcPct val="0"/>
        </a:spcAft>
        <a:defRPr sz="4400">
          <a:solidFill>
            <a:srgbClr val="4F6228"/>
          </a:solidFill>
          <a:latin typeface="Calibri" pitchFamily="34" charset="0"/>
        </a:defRPr>
      </a:lvl4pPr>
      <a:lvl5pPr algn="ctr" rtl="0" eaLnBrk="0" fontAlgn="base" hangingPunct="0">
        <a:spcBef>
          <a:spcPct val="0"/>
        </a:spcBef>
        <a:spcAft>
          <a:spcPct val="0"/>
        </a:spcAft>
        <a:defRPr sz="4400">
          <a:solidFill>
            <a:srgbClr val="4F6228"/>
          </a:solidFill>
          <a:latin typeface="Calibri" pitchFamily="34" charset="0"/>
        </a:defRPr>
      </a:lvl5pPr>
      <a:lvl6pPr marL="457200" algn="ctr" rtl="0" fontAlgn="base">
        <a:spcBef>
          <a:spcPct val="0"/>
        </a:spcBef>
        <a:spcAft>
          <a:spcPct val="0"/>
        </a:spcAft>
        <a:defRPr sz="4400">
          <a:solidFill>
            <a:srgbClr val="4F6228"/>
          </a:solidFill>
          <a:latin typeface="Calibri" pitchFamily="34" charset="0"/>
        </a:defRPr>
      </a:lvl6pPr>
      <a:lvl7pPr marL="914400" algn="ctr" rtl="0" fontAlgn="base">
        <a:spcBef>
          <a:spcPct val="0"/>
        </a:spcBef>
        <a:spcAft>
          <a:spcPct val="0"/>
        </a:spcAft>
        <a:defRPr sz="4400">
          <a:solidFill>
            <a:srgbClr val="4F6228"/>
          </a:solidFill>
          <a:latin typeface="Calibri" pitchFamily="34" charset="0"/>
        </a:defRPr>
      </a:lvl7pPr>
      <a:lvl8pPr marL="1371600" algn="ctr" rtl="0" fontAlgn="base">
        <a:spcBef>
          <a:spcPct val="0"/>
        </a:spcBef>
        <a:spcAft>
          <a:spcPct val="0"/>
        </a:spcAft>
        <a:defRPr sz="4400">
          <a:solidFill>
            <a:srgbClr val="4F6228"/>
          </a:solidFill>
          <a:latin typeface="Calibri" pitchFamily="34" charset="0"/>
        </a:defRPr>
      </a:lvl8pPr>
      <a:lvl9pPr marL="1828800" algn="ctr" rtl="0" fontAlgn="base">
        <a:spcBef>
          <a:spcPct val="0"/>
        </a:spcBef>
        <a:spcAft>
          <a:spcPct val="0"/>
        </a:spcAft>
        <a:defRPr sz="4400">
          <a:solidFill>
            <a:srgbClr val="4F6228"/>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lang="en-US" sz="3200" kern="1200" dirty="0">
          <a:solidFill>
            <a:srgbClr val="C00000"/>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Climate Change and Species selection</a:t>
            </a:r>
            <a:endParaRPr lang="en-CA" dirty="0"/>
          </a:p>
        </p:txBody>
      </p:sp>
      <p:sp>
        <p:nvSpPr>
          <p:cNvPr id="3" name="Subtitle 2"/>
          <p:cNvSpPr>
            <a:spLocks noGrp="1"/>
          </p:cNvSpPr>
          <p:nvPr>
            <p:ph type="subTitle" idx="1"/>
          </p:nvPr>
        </p:nvSpPr>
        <p:spPr/>
        <p:txBody>
          <a:bodyPr/>
          <a:lstStyle/>
          <a:p>
            <a:r>
              <a:rPr lang="en-CA" dirty="0" smtClean="0"/>
              <a:t>2013-2014 Forests For Tomorrow Business Meeting</a:t>
            </a:r>
          </a:p>
          <a:p>
            <a:r>
              <a:rPr lang="en-CA" sz="1400" dirty="0" smtClean="0"/>
              <a:t>Kevin Astridge RPF</a:t>
            </a:r>
          </a:p>
          <a:p>
            <a:r>
              <a:rPr lang="en-CA" sz="1400" dirty="0" smtClean="0"/>
              <a:t>Resource Practice Branch</a:t>
            </a:r>
            <a:endParaRPr lang="en-CA" sz="1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538163" y="4295775"/>
            <a:ext cx="8389937" cy="2055813"/>
          </a:xfrm>
          <a:prstGeom prst="rect">
            <a:avLst/>
          </a:prstGeom>
          <a:noFill/>
          <a:ln w="9525">
            <a:noFill/>
            <a:miter lim="800000"/>
            <a:headEnd/>
            <a:tailEnd/>
          </a:ln>
        </p:spPr>
        <p:txBody>
          <a:bodyPr lIns="87313" tIns="42863" rIns="87313" bIns="42863"/>
          <a:lstStyle/>
          <a:p>
            <a:pPr marL="323850" indent="-323850" defTabSz="815975" eaLnBrk="0" hangingPunct="0">
              <a:lnSpc>
                <a:spcPct val="150000"/>
              </a:lnSpc>
              <a:spcAft>
                <a:spcPct val="10000"/>
              </a:spcAft>
            </a:pPr>
            <a:endParaRPr lang="en-US" sz="1800" b="1">
              <a:solidFill>
                <a:srgbClr val="A50021"/>
              </a:solidFill>
              <a:latin typeface="Arial" charset="0"/>
            </a:endParaRPr>
          </a:p>
          <a:p>
            <a:pPr marL="323850" indent="-323850" defTabSz="815975" eaLnBrk="0" hangingPunct="0">
              <a:spcBef>
                <a:spcPct val="50000"/>
              </a:spcBef>
              <a:spcAft>
                <a:spcPct val="10000"/>
              </a:spcAft>
              <a:buFontTx/>
              <a:buChar char="•"/>
            </a:pPr>
            <a:endParaRPr lang="en-US" sz="1800" b="1">
              <a:solidFill>
                <a:srgbClr val="A50021"/>
              </a:solidFill>
              <a:latin typeface="Arial" charset="0"/>
            </a:endParaRPr>
          </a:p>
        </p:txBody>
      </p:sp>
      <p:sp>
        <p:nvSpPr>
          <p:cNvPr id="8" name="Title 7"/>
          <p:cNvSpPr>
            <a:spLocks noGrp="1"/>
          </p:cNvSpPr>
          <p:nvPr>
            <p:ph type="title"/>
          </p:nvPr>
        </p:nvSpPr>
        <p:spPr>
          <a:xfrm>
            <a:off x="323528" y="0"/>
            <a:ext cx="8229600" cy="1143000"/>
          </a:xfrm>
        </p:spPr>
        <p:txBody>
          <a:bodyPr/>
          <a:lstStyle/>
          <a:p>
            <a:pPr algn="l"/>
            <a:r>
              <a:rPr lang="en-CA" dirty="0" smtClean="0"/>
              <a:t>Consensus Projections – Wang et al</a:t>
            </a:r>
            <a:endParaRPr lang="en-CA" dirty="0"/>
          </a:p>
        </p:txBody>
      </p:sp>
      <p:pic>
        <p:nvPicPr>
          <p:cNvPr id="1026" name="Picture 2"/>
          <p:cNvPicPr>
            <a:picLocks noChangeAspect="1" noChangeArrowheads="1"/>
          </p:cNvPicPr>
          <p:nvPr/>
        </p:nvPicPr>
        <p:blipFill>
          <a:blip r:embed="rId3" cstate="print"/>
          <a:srcRect/>
          <a:stretch>
            <a:fillRect/>
          </a:stretch>
        </p:blipFill>
        <p:spPr bwMode="auto">
          <a:xfrm>
            <a:off x="1907704" y="948132"/>
            <a:ext cx="6079777" cy="590986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Chief Forester Guidance</a:t>
            </a:r>
            <a:endParaRPr lang="en-CA" dirty="0"/>
          </a:p>
        </p:txBody>
      </p:sp>
      <p:sp>
        <p:nvSpPr>
          <p:cNvPr id="4" name="Content Placeholder 3"/>
          <p:cNvSpPr>
            <a:spLocks noGrp="1"/>
          </p:cNvSpPr>
          <p:nvPr>
            <p:ph sz="half" idx="2"/>
          </p:nvPr>
        </p:nvSpPr>
        <p:spPr>
          <a:xfrm>
            <a:off x="323528" y="4221088"/>
            <a:ext cx="7499176" cy="1977083"/>
          </a:xfrm>
        </p:spPr>
        <p:txBody>
          <a:bodyPr/>
          <a:lstStyle/>
          <a:p>
            <a:r>
              <a:rPr lang="en-CA" sz="1800" dirty="0" smtClean="0">
                <a:solidFill>
                  <a:schemeClr val="tx1"/>
                </a:solidFill>
                <a:latin typeface="Arial" pitchFamily="34" charset="0"/>
                <a:cs typeface="Arial" pitchFamily="34" charset="0"/>
              </a:rPr>
              <a:t>A diversity of well adapted, healthy, resilient, stands across the landscape</a:t>
            </a:r>
          </a:p>
          <a:p>
            <a:r>
              <a:rPr lang="en-CA" sz="1800" dirty="0" smtClean="0">
                <a:solidFill>
                  <a:schemeClr val="tx1"/>
                </a:solidFill>
                <a:latin typeface="Arial" pitchFamily="34" charset="0"/>
                <a:cs typeface="Arial" pitchFamily="34" charset="0"/>
              </a:rPr>
              <a:t>Tree species diversity at multiple scales</a:t>
            </a:r>
          </a:p>
          <a:p>
            <a:r>
              <a:rPr lang="en-CA" sz="1800" dirty="0" smtClean="0">
                <a:solidFill>
                  <a:schemeClr val="tx1"/>
                </a:solidFill>
                <a:latin typeface="Arial" pitchFamily="34" charset="0"/>
                <a:cs typeface="Arial" pitchFamily="34" charset="0"/>
              </a:rPr>
              <a:t>No single “right” answer</a:t>
            </a:r>
          </a:p>
          <a:p>
            <a:r>
              <a:rPr lang="en-CA" sz="1800" dirty="0" smtClean="0">
                <a:solidFill>
                  <a:schemeClr val="tx1"/>
                </a:solidFill>
                <a:latin typeface="Arial" pitchFamily="34" charset="0"/>
                <a:cs typeface="Arial" pitchFamily="34" charset="0"/>
              </a:rPr>
              <a:t>Use the best science available</a:t>
            </a:r>
            <a:endParaRPr lang="en-CA" sz="1800" dirty="0">
              <a:solidFill>
                <a:schemeClr val="tx1"/>
              </a:solidFill>
              <a:latin typeface="Arial" pitchFamily="34" charset="0"/>
              <a:cs typeface="Arial" pitchFamily="34" charset="0"/>
            </a:endParaRPr>
          </a:p>
        </p:txBody>
      </p:sp>
      <p:pic>
        <p:nvPicPr>
          <p:cNvPr id="1026" name="Picture 2"/>
          <p:cNvPicPr>
            <a:picLocks noGrp="1" noChangeAspect="1" noChangeArrowheads="1"/>
          </p:cNvPicPr>
          <p:nvPr>
            <p:ph sz="half" idx="1"/>
          </p:nvPr>
        </p:nvPicPr>
        <p:blipFill>
          <a:blip r:embed="rId2" cstate="print"/>
          <a:srcRect/>
          <a:stretch>
            <a:fillRect/>
          </a:stretch>
        </p:blipFill>
        <p:spPr bwMode="auto">
          <a:xfrm>
            <a:off x="251520" y="1340768"/>
            <a:ext cx="8424935" cy="267882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Tree Species Selection tool</a:t>
            </a:r>
            <a:endParaRPr lang="en-CA" dirty="0"/>
          </a:p>
        </p:txBody>
      </p:sp>
      <p:sp>
        <p:nvSpPr>
          <p:cNvPr id="3" name="Content Placeholder 2"/>
          <p:cNvSpPr>
            <a:spLocks noGrp="1"/>
          </p:cNvSpPr>
          <p:nvPr>
            <p:ph idx="1"/>
          </p:nvPr>
        </p:nvSpPr>
        <p:spPr/>
        <p:txBody>
          <a:bodyPr/>
          <a:lstStyle/>
          <a:p>
            <a:endParaRPr lang="en-CA"/>
          </a:p>
        </p:txBody>
      </p:sp>
      <p:pic>
        <p:nvPicPr>
          <p:cNvPr id="1026" name="Picture 2"/>
          <p:cNvPicPr>
            <a:picLocks noChangeAspect="1" noChangeArrowheads="1"/>
          </p:cNvPicPr>
          <p:nvPr/>
        </p:nvPicPr>
        <p:blipFill>
          <a:blip r:embed="rId3" cstate="print"/>
          <a:srcRect/>
          <a:stretch>
            <a:fillRect/>
          </a:stretch>
        </p:blipFill>
        <p:spPr bwMode="auto">
          <a:xfrm>
            <a:off x="1691680" y="2132856"/>
            <a:ext cx="5514975" cy="4048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Tree Species Selection Tool</a:t>
            </a:r>
            <a:endParaRPr lang="en-CA"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1595437" y="1677194"/>
            <a:ext cx="5953125" cy="4371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Tree Species Selection Tool</a:t>
            </a:r>
            <a:endParaRPr lang="en-CA"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1907704" y="2060848"/>
            <a:ext cx="5542170"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Tree Species Selection Tool</a:t>
            </a:r>
            <a:endParaRPr lang="en-CA"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683568" y="1484784"/>
            <a:ext cx="7724775" cy="2200275"/>
          </a:xfrm>
          <a:prstGeom prst="rect">
            <a:avLst/>
          </a:prstGeom>
          <a:noFill/>
          <a:ln w="9525">
            <a:noFill/>
            <a:miter lim="800000"/>
            <a:headEnd/>
            <a:tailEnd/>
          </a:ln>
        </p:spPr>
      </p:pic>
      <p:sp>
        <p:nvSpPr>
          <p:cNvPr id="7" name="TextBox 6"/>
          <p:cNvSpPr txBox="1"/>
          <p:nvPr/>
        </p:nvSpPr>
        <p:spPr>
          <a:xfrm>
            <a:off x="683568" y="4077072"/>
            <a:ext cx="7704856" cy="1754326"/>
          </a:xfrm>
          <a:prstGeom prst="rect">
            <a:avLst/>
          </a:prstGeom>
          <a:noFill/>
        </p:spPr>
        <p:txBody>
          <a:bodyPr wrap="square" rtlCol="0">
            <a:spAutoFit/>
          </a:bodyPr>
          <a:lstStyle/>
          <a:p>
            <a:pPr>
              <a:buFont typeface="Arial" pitchFamily="34" charset="0"/>
              <a:buChar char="•"/>
            </a:pPr>
            <a:r>
              <a:rPr lang="en-CA" dirty="0" smtClean="0"/>
              <a:t>Updated ecologically suitable species lists for Northern Interior and </a:t>
            </a:r>
            <a:r>
              <a:rPr lang="en-CA" dirty="0" err="1" smtClean="0"/>
              <a:t>Cariboo</a:t>
            </a:r>
            <a:endParaRPr lang="en-CA" dirty="0" smtClean="0"/>
          </a:p>
          <a:p>
            <a:endParaRPr lang="en-CA" dirty="0" smtClean="0"/>
          </a:p>
          <a:p>
            <a:pPr>
              <a:buFont typeface="Arial" pitchFamily="34" charset="0"/>
              <a:buChar char="•"/>
            </a:pPr>
            <a:r>
              <a:rPr lang="en-CA" dirty="0" smtClean="0"/>
              <a:t>Comparison of P/S/T from reference guide with BEC plot database</a:t>
            </a:r>
          </a:p>
          <a:p>
            <a:endParaRPr lang="en-CA" dirty="0" smtClean="0"/>
          </a:p>
          <a:p>
            <a:pPr>
              <a:buFont typeface="Arial" pitchFamily="34" charset="0"/>
              <a:buChar char="•"/>
            </a:pPr>
            <a:r>
              <a:rPr lang="en-CA" dirty="0" smtClean="0"/>
              <a:t>Provide the widest selection of species</a:t>
            </a:r>
            <a:endParaRPr lang="en-C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Species Diversity</a:t>
            </a:r>
            <a:endParaRPr lang="en-CA" dirty="0"/>
          </a:p>
        </p:txBody>
      </p:sp>
      <p:sp>
        <p:nvSpPr>
          <p:cNvPr id="3" name="Content Placeholder 2"/>
          <p:cNvSpPr>
            <a:spLocks noGrp="1"/>
          </p:cNvSpPr>
          <p:nvPr>
            <p:ph idx="1"/>
          </p:nvPr>
        </p:nvSpPr>
        <p:spPr/>
        <p:txBody>
          <a:bodyPr/>
          <a:lstStyle/>
          <a:p>
            <a:r>
              <a:rPr lang="en-CA" sz="1800" dirty="0" smtClean="0">
                <a:solidFill>
                  <a:schemeClr val="tx1"/>
                </a:solidFill>
                <a:latin typeface="Arial" pitchFamily="34" charset="0"/>
                <a:cs typeface="Arial" pitchFamily="34" charset="0"/>
              </a:rPr>
              <a:t>“Where feasible establish mixed species plantations”</a:t>
            </a:r>
          </a:p>
          <a:p>
            <a:r>
              <a:rPr lang="en-CA" sz="1800" dirty="0" smtClean="0">
                <a:solidFill>
                  <a:schemeClr val="tx1"/>
                </a:solidFill>
                <a:latin typeface="Arial" pitchFamily="34" charset="0"/>
                <a:cs typeface="Arial" pitchFamily="34" charset="0"/>
              </a:rPr>
              <a:t>“If exotics are chosen for reforestation, they should be established in mixes with native species”</a:t>
            </a:r>
          </a:p>
          <a:p>
            <a:r>
              <a:rPr lang="en-CA" sz="1800" dirty="0" smtClean="0">
                <a:solidFill>
                  <a:schemeClr val="tx1"/>
                </a:solidFill>
                <a:latin typeface="Arial" pitchFamily="34" charset="0"/>
                <a:cs typeface="Arial" pitchFamily="34" charset="0"/>
              </a:rPr>
              <a:t>“Maximizing diversity on every site may result in stands that are difficult to manage”</a:t>
            </a:r>
          </a:p>
          <a:p>
            <a:r>
              <a:rPr lang="en-CA" sz="1800" dirty="0" smtClean="0">
                <a:solidFill>
                  <a:schemeClr val="tx1"/>
                </a:solidFill>
                <a:latin typeface="Arial" pitchFamily="34" charset="0"/>
                <a:cs typeface="Arial" pitchFamily="34" charset="0"/>
              </a:rPr>
              <a:t>“The determination of an appropriate species mix, however, will be unique to each site and should include consideration, at the landscape level, of what percentage of </a:t>
            </a:r>
            <a:r>
              <a:rPr lang="en-CA" sz="1800" dirty="0" err="1" smtClean="0">
                <a:solidFill>
                  <a:schemeClr val="tx1"/>
                </a:solidFill>
                <a:latin typeface="Arial" pitchFamily="34" charset="0"/>
                <a:cs typeface="Arial" pitchFamily="34" charset="0"/>
              </a:rPr>
              <a:t>cutblocks</a:t>
            </a:r>
            <a:r>
              <a:rPr lang="en-CA" sz="1800" dirty="0" smtClean="0">
                <a:solidFill>
                  <a:schemeClr val="tx1"/>
                </a:solidFill>
                <a:latin typeface="Arial" pitchFamily="34" charset="0"/>
                <a:cs typeface="Arial" pitchFamily="34" charset="0"/>
              </a:rPr>
              <a:t> should have a species mix, and the species distribution within each </a:t>
            </a:r>
            <a:r>
              <a:rPr lang="en-CA" sz="1800" dirty="0" err="1" smtClean="0">
                <a:solidFill>
                  <a:schemeClr val="tx1"/>
                </a:solidFill>
                <a:latin typeface="Arial" pitchFamily="34" charset="0"/>
                <a:cs typeface="Arial" pitchFamily="34" charset="0"/>
              </a:rPr>
              <a:t>cutblock</a:t>
            </a:r>
            <a:r>
              <a:rPr lang="en-CA" sz="1800" dirty="0" smtClean="0">
                <a:solidFill>
                  <a:schemeClr val="tx1"/>
                </a:solidFill>
                <a:latin typeface="Arial" pitchFamily="34" charset="0"/>
                <a:cs typeface="Arial" pitchFamily="34" charset="0"/>
              </a:rPr>
              <a:t>”</a:t>
            </a:r>
          </a:p>
          <a:p>
            <a:r>
              <a:rPr lang="en-CA" sz="1800" dirty="0" smtClean="0">
                <a:solidFill>
                  <a:schemeClr val="tx1"/>
                </a:solidFill>
                <a:latin typeface="Arial" pitchFamily="34" charset="0"/>
                <a:cs typeface="Arial" pitchFamily="34" charset="0"/>
              </a:rPr>
              <a:t>“Reasons for promoting a species mix include.....improving stand resilience to damaging agents......enhancing biodiversity”</a:t>
            </a:r>
          </a:p>
          <a:p>
            <a:r>
              <a:rPr lang="en-CA" sz="1800" dirty="0" smtClean="0">
                <a:solidFill>
                  <a:schemeClr val="tx1"/>
                </a:solidFill>
                <a:latin typeface="Arial" pitchFamily="34" charset="0"/>
                <a:cs typeface="Arial" pitchFamily="34" charset="0"/>
              </a:rPr>
              <a:t>“The choice between establishing a single species or a mixture depends on......species compatibility”</a:t>
            </a:r>
          </a:p>
          <a:p>
            <a:pPr>
              <a:buNone/>
            </a:pPr>
            <a:r>
              <a:rPr lang="en-CA" sz="1800" dirty="0" smtClean="0">
                <a:solidFill>
                  <a:schemeClr val="tx1"/>
                </a:solidFill>
                <a:latin typeface="Arial" pitchFamily="34" charset="0"/>
                <a:cs typeface="Arial" pitchFamily="34" charset="0"/>
              </a:rPr>
              <a:t>READ THE ESTABLISHMENT TO FREE GROWING GUIDEBOOK (not just the tables in the reference guide)</a:t>
            </a:r>
          </a:p>
          <a:p>
            <a:endParaRPr lang="en-CA" sz="1800" dirty="0" smtClean="0">
              <a:latin typeface="Arial" pitchFamily="34" charset="0"/>
              <a:cs typeface="Arial" pitchFamily="34" charset="0"/>
            </a:endParaRPr>
          </a:p>
          <a:p>
            <a:pPr>
              <a:buNone/>
            </a:pPr>
            <a:endParaRPr lang="en-CA" sz="18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 calcmode="lin" valueType="num">
                                      <p:cBhvr additive="base">
                                        <p:cTn id="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Landscape Level Species Strategies</a:t>
            </a:r>
            <a:endParaRPr lang="en-CA" dirty="0"/>
          </a:p>
        </p:txBody>
      </p:sp>
      <p:sp>
        <p:nvSpPr>
          <p:cNvPr id="3" name="Content Placeholder 2"/>
          <p:cNvSpPr>
            <a:spLocks noGrp="1"/>
          </p:cNvSpPr>
          <p:nvPr>
            <p:ph idx="1"/>
          </p:nvPr>
        </p:nvSpPr>
        <p:spPr/>
        <p:txBody>
          <a:bodyPr/>
          <a:lstStyle/>
          <a:p>
            <a:r>
              <a:rPr lang="en-CA" sz="1800" dirty="0" smtClean="0">
                <a:solidFill>
                  <a:schemeClr val="tx1"/>
                </a:solidFill>
                <a:latin typeface="Arial" pitchFamily="34" charset="0"/>
                <a:cs typeface="Arial" pitchFamily="34" charset="0"/>
              </a:rPr>
              <a:t>Technical Report 67 - A Landscape-level Species Strategy for Forest Management in British Columbia Exploration of Development and Implementation Issues (Mah </a:t>
            </a:r>
            <a:r>
              <a:rPr lang="en-CA" sz="1800" i="1" dirty="0" smtClean="0">
                <a:solidFill>
                  <a:schemeClr val="tx1"/>
                </a:solidFill>
                <a:latin typeface="Arial" pitchFamily="34" charset="0"/>
                <a:cs typeface="Arial" pitchFamily="34" charset="0"/>
              </a:rPr>
              <a:t>et al. </a:t>
            </a:r>
            <a:r>
              <a:rPr lang="en-CA" sz="1800" dirty="0" smtClean="0">
                <a:solidFill>
                  <a:schemeClr val="tx1"/>
                </a:solidFill>
                <a:latin typeface="Arial" pitchFamily="34" charset="0"/>
                <a:cs typeface="Arial" pitchFamily="34" charset="0"/>
              </a:rPr>
              <a:t>2012)</a:t>
            </a:r>
          </a:p>
          <a:p>
            <a:endParaRPr lang="en-CA" dirty="0"/>
          </a:p>
        </p:txBody>
      </p:sp>
      <p:pic>
        <p:nvPicPr>
          <p:cNvPr id="7" name="Content Placeholder 6" descr="Landscape Species Strategies elements framework_July10_13.jpg"/>
          <p:cNvPicPr>
            <a:picLocks noChangeAspect="1"/>
          </p:cNvPicPr>
          <p:nvPr/>
        </p:nvPicPr>
        <p:blipFill>
          <a:blip r:embed="rId2" cstate="print"/>
          <a:stretch>
            <a:fillRect/>
          </a:stretch>
        </p:blipFill>
        <p:spPr bwMode="auto">
          <a:xfrm>
            <a:off x="1979712" y="2636912"/>
            <a:ext cx="4181848" cy="34516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Ecological Benchmarks</a:t>
            </a:r>
            <a:endParaRPr lang="en-CA" dirty="0"/>
          </a:p>
        </p:txBody>
      </p:sp>
      <p:sp>
        <p:nvSpPr>
          <p:cNvPr id="3" name="Content Placeholder 2"/>
          <p:cNvSpPr>
            <a:spLocks noGrp="1"/>
          </p:cNvSpPr>
          <p:nvPr>
            <p:ph idx="1"/>
          </p:nvPr>
        </p:nvSpPr>
        <p:spPr/>
        <p:txBody>
          <a:bodyPr/>
          <a:lstStyle/>
          <a:p>
            <a:r>
              <a:rPr lang="en-CA" sz="1800" dirty="0" smtClean="0">
                <a:solidFill>
                  <a:schemeClr val="tx1"/>
                </a:solidFill>
                <a:latin typeface="Arial" pitchFamily="34" charset="0"/>
                <a:cs typeface="Arial" pitchFamily="34" charset="0"/>
              </a:rPr>
              <a:t>Ecological benchmarks species targets or ranges</a:t>
            </a:r>
          </a:p>
          <a:p>
            <a:pPr lvl="1"/>
            <a:r>
              <a:rPr lang="en-CA" sz="1800" dirty="0" smtClean="0">
                <a:latin typeface="Arial" pitchFamily="34" charset="0"/>
                <a:cs typeface="Arial" pitchFamily="34" charset="0"/>
              </a:rPr>
              <a:t>biological baselines without management objectives</a:t>
            </a:r>
          </a:p>
          <a:p>
            <a:pPr lvl="1"/>
            <a:r>
              <a:rPr lang="en-CA" sz="1800" dirty="0" smtClean="0">
                <a:latin typeface="Arial" pitchFamily="34" charset="0"/>
                <a:cs typeface="Arial" pitchFamily="34" charset="0"/>
              </a:rPr>
              <a:t>guiding principle of building resilient stands through species diversity</a:t>
            </a:r>
          </a:p>
          <a:p>
            <a:r>
              <a:rPr lang="en-CA" sz="1800" dirty="0" smtClean="0">
                <a:solidFill>
                  <a:schemeClr val="tx1"/>
                </a:solidFill>
                <a:latin typeface="Arial" pitchFamily="34" charset="0"/>
                <a:cs typeface="Arial" pitchFamily="34" charset="0"/>
              </a:rPr>
              <a:t>Developed for </a:t>
            </a:r>
            <a:r>
              <a:rPr lang="en-CA" sz="1800" dirty="0" err="1" smtClean="0">
                <a:solidFill>
                  <a:schemeClr val="tx1"/>
                </a:solidFill>
                <a:latin typeface="Arial" pitchFamily="34" charset="0"/>
                <a:cs typeface="Arial" pitchFamily="34" charset="0"/>
              </a:rPr>
              <a:t>Bulkley</a:t>
            </a:r>
            <a:r>
              <a:rPr lang="en-CA" sz="1800" dirty="0" smtClean="0">
                <a:solidFill>
                  <a:schemeClr val="tx1"/>
                </a:solidFill>
                <a:latin typeface="Arial" pitchFamily="34" charset="0"/>
                <a:cs typeface="Arial" pitchFamily="34" charset="0"/>
              </a:rPr>
              <a:t>, </a:t>
            </a:r>
            <a:r>
              <a:rPr lang="en-CA" sz="1800" dirty="0" err="1" smtClean="0">
                <a:solidFill>
                  <a:schemeClr val="tx1"/>
                </a:solidFill>
                <a:latin typeface="Arial" pitchFamily="34" charset="0"/>
                <a:cs typeface="Arial" pitchFamily="34" charset="0"/>
              </a:rPr>
              <a:t>Nadina</a:t>
            </a:r>
            <a:r>
              <a:rPr lang="en-CA" sz="1800" dirty="0" smtClean="0">
                <a:solidFill>
                  <a:schemeClr val="tx1"/>
                </a:solidFill>
                <a:latin typeface="Arial" pitchFamily="34" charset="0"/>
                <a:cs typeface="Arial" pitchFamily="34" charset="0"/>
              </a:rPr>
              <a:t>, </a:t>
            </a:r>
            <a:r>
              <a:rPr lang="en-CA" sz="1800" dirty="0" err="1" smtClean="0">
                <a:solidFill>
                  <a:schemeClr val="tx1"/>
                </a:solidFill>
                <a:latin typeface="Arial" pitchFamily="34" charset="0"/>
                <a:cs typeface="Arial" pitchFamily="34" charset="0"/>
              </a:rPr>
              <a:t>Vanderhoof</a:t>
            </a:r>
            <a:r>
              <a:rPr lang="en-CA" sz="1800" dirty="0" smtClean="0">
                <a:solidFill>
                  <a:schemeClr val="tx1"/>
                </a:solidFill>
                <a:latin typeface="Arial" pitchFamily="34" charset="0"/>
                <a:cs typeface="Arial" pitchFamily="34" charset="0"/>
              </a:rPr>
              <a:t>, Prince George, Ft. St. James, </a:t>
            </a:r>
            <a:r>
              <a:rPr lang="en-CA" sz="1800" dirty="0" err="1" smtClean="0">
                <a:solidFill>
                  <a:schemeClr val="tx1"/>
                </a:solidFill>
                <a:latin typeface="Arial" pitchFamily="34" charset="0"/>
                <a:cs typeface="Arial" pitchFamily="34" charset="0"/>
              </a:rPr>
              <a:t>Quesnel</a:t>
            </a:r>
            <a:r>
              <a:rPr lang="en-CA" sz="1800" dirty="0" smtClean="0">
                <a:solidFill>
                  <a:schemeClr val="tx1"/>
                </a:solidFill>
                <a:latin typeface="Arial" pitchFamily="34" charset="0"/>
                <a:cs typeface="Arial" pitchFamily="34" charset="0"/>
              </a:rPr>
              <a:t>, and portion of Williams Lake Districts</a:t>
            </a:r>
          </a:p>
          <a:p>
            <a:r>
              <a:rPr lang="en-CA" sz="1800" dirty="0" smtClean="0">
                <a:solidFill>
                  <a:schemeClr val="tx1"/>
                </a:solidFill>
                <a:latin typeface="Arial" pitchFamily="34" charset="0"/>
                <a:cs typeface="Arial" pitchFamily="34" charset="0"/>
              </a:rPr>
              <a:t>Regional Specialists and Researchers, District Staff</a:t>
            </a:r>
          </a:p>
          <a:p>
            <a:r>
              <a:rPr lang="en-CA" sz="1800" dirty="0" smtClean="0">
                <a:solidFill>
                  <a:schemeClr val="tx1"/>
                </a:solidFill>
                <a:latin typeface="Arial" pitchFamily="34" charset="0"/>
                <a:cs typeface="Arial" pitchFamily="34" charset="0"/>
              </a:rPr>
              <a:t>Synthesis of existing species information at a landscape scale</a:t>
            </a:r>
          </a:p>
          <a:p>
            <a:pPr lvl="1"/>
            <a:r>
              <a:rPr lang="en-CA" sz="1800" dirty="0" smtClean="0">
                <a:solidFill>
                  <a:schemeClr val="tx1"/>
                </a:solidFill>
                <a:latin typeface="Arial" pitchFamily="34" charset="0"/>
                <a:cs typeface="Arial" pitchFamily="34" charset="0"/>
              </a:rPr>
              <a:t>Landscape-level tree species composition</a:t>
            </a:r>
          </a:p>
          <a:p>
            <a:pPr lvl="1"/>
            <a:r>
              <a:rPr lang="en-CA" sz="1800" dirty="0" smtClean="0">
                <a:solidFill>
                  <a:schemeClr val="tx1"/>
                </a:solidFill>
                <a:latin typeface="Arial" pitchFamily="34" charset="0"/>
                <a:cs typeface="Arial" pitchFamily="34" charset="0"/>
              </a:rPr>
              <a:t>Age-class distribution in the natural and harvested stands</a:t>
            </a:r>
          </a:p>
          <a:p>
            <a:pPr lvl="1"/>
            <a:r>
              <a:rPr lang="en-CA" sz="1800" dirty="0" smtClean="0">
                <a:latin typeface="Arial" pitchFamily="34" charset="0"/>
                <a:cs typeface="Arial" pitchFamily="34" charset="0"/>
              </a:rPr>
              <a:t>R</a:t>
            </a:r>
            <a:r>
              <a:rPr lang="en-CA" sz="1800" dirty="0" smtClean="0">
                <a:solidFill>
                  <a:schemeClr val="tx1"/>
                </a:solidFill>
                <a:latin typeface="Arial" pitchFamily="34" charset="0"/>
                <a:cs typeface="Arial" pitchFamily="34" charset="0"/>
              </a:rPr>
              <a:t>eforestation trends for the BEC subzone/variants in the TSA</a:t>
            </a:r>
          </a:p>
          <a:p>
            <a:pPr lvl="1"/>
            <a:r>
              <a:rPr lang="en-CA" sz="1800" dirty="0" smtClean="0">
                <a:latin typeface="Arial" pitchFamily="34" charset="0"/>
                <a:cs typeface="Arial" pitchFamily="34" charset="0"/>
              </a:rPr>
              <a:t>C</a:t>
            </a:r>
            <a:r>
              <a:rPr lang="en-CA" sz="1800" dirty="0" smtClean="0">
                <a:solidFill>
                  <a:schemeClr val="tx1"/>
                </a:solidFill>
                <a:latin typeface="Arial" pitchFamily="34" charset="0"/>
                <a:cs typeface="Arial" pitchFamily="34" charset="0"/>
              </a:rPr>
              <a:t>limate envelope projections </a:t>
            </a:r>
          </a:p>
          <a:p>
            <a:pPr lvl="1"/>
            <a:r>
              <a:rPr lang="en-CA" sz="1800" dirty="0" smtClean="0">
                <a:latin typeface="Arial" pitchFamily="34" charset="0"/>
                <a:cs typeface="Arial" pitchFamily="34" charset="0"/>
              </a:rPr>
              <a:t>A</a:t>
            </a:r>
            <a:r>
              <a:rPr lang="en-CA" sz="1800" dirty="0" smtClean="0">
                <a:solidFill>
                  <a:schemeClr val="tx1"/>
                </a:solidFill>
                <a:latin typeface="Arial" pitchFamily="34" charset="0"/>
                <a:cs typeface="Arial" pitchFamily="34" charset="0"/>
              </a:rPr>
              <a:t>ny other available information on potential risk to tree species establishment </a:t>
            </a:r>
          </a:p>
          <a:p>
            <a:pPr>
              <a:buNone/>
            </a:pPr>
            <a:endParaRPr lang="en-CA" dirty="0" smtClean="0">
              <a:solidFill>
                <a:schemeClr val="tx1"/>
              </a:solidFill>
            </a:endParaRPr>
          </a:p>
          <a:p>
            <a:endParaRPr lang="en-CA"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Landscape Level Species Strategies</a:t>
            </a:r>
            <a:endParaRPr lang="en-CA" dirty="0"/>
          </a:p>
        </p:txBody>
      </p:sp>
      <p:sp>
        <p:nvSpPr>
          <p:cNvPr id="3" name="Content Placeholder 2"/>
          <p:cNvSpPr>
            <a:spLocks noGrp="1"/>
          </p:cNvSpPr>
          <p:nvPr>
            <p:ph idx="1"/>
          </p:nvPr>
        </p:nvSpPr>
        <p:spPr/>
        <p:txBody>
          <a:bodyPr/>
          <a:lstStyle/>
          <a:p>
            <a:r>
              <a:rPr lang="en-CA" sz="1800" dirty="0" smtClean="0">
                <a:solidFill>
                  <a:schemeClr val="tx1"/>
                </a:solidFill>
                <a:latin typeface="Arial" pitchFamily="34" charset="0"/>
                <a:cs typeface="Arial" pitchFamily="34" charset="0"/>
              </a:rPr>
              <a:t>Ecological Benchmarks input into Type IV process</a:t>
            </a:r>
          </a:p>
          <a:p>
            <a:r>
              <a:rPr lang="en-CA" sz="1800" dirty="0" smtClean="0">
                <a:solidFill>
                  <a:schemeClr val="tx1"/>
                </a:solidFill>
                <a:latin typeface="Arial" pitchFamily="34" charset="0"/>
                <a:cs typeface="Arial" pitchFamily="34" charset="0"/>
              </a:rPr>
              <a:t>Development of specific targets for tree species composition and density variability at the landscape level for a management unit</a:t>
            </a:r>
            <a:endParaRPr lang="en-CA" sz="1800" dirty="0"/>
          </a:p>
        </p:txBody>
      </p:sp>
      <p:pic>
        <p:nvPicPr>
          <p:cNvPr id="7" name="Content Placeholder 6" descr="Landscape Species Strategies elements framework_July10_13.jpg"/>
          <p:cNvPicPr>
            <a:picLocks noChangeAspect="1"/>
          </p:cNvPicPr>
          <p:nvPr/>
        </p:nvPicPr>
        <p:blipFill>
          <a:blip r:embed="rId2" cstate="print"/>
          <a:stretch>
            <a:fillRect/>
          </a:stretch>
        </p:blipFill>
        <p:spPr bwMode="auto">
          <a:xfrm>
            <a:off x="1979712" y="2636912"/>
            <a:ext cx="4181848" cy="34516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538163" y="4295775"/>
            <a:ext cx="8389937" cy="2055813"/>
          </a:xfrm>
          <a:prstGeom prst="rect">
            <a:avLst/>
          </a:prstGeom>
          <a:noFill/>
          <a:ln w="9525">
            <a:noFill/>
            <a:miter lim="800000"/>
            <a:headEnd/>
            <a:tailEnd/>
          </a:ln>
        </p:spPr>
        <p:txBody>
          <a:bodyPr lIns="87313" tIns="42863" rIns="87313" bIns="42863"/>
          <a:lstStyle/>
          <a:p>
            <a:pPr marL="323850" indent="-323850" defTabSz="815975" eaLnBrk="0" hangingPunct="0">
              <a:lnSpc>
                <a:spcPct val="150000"/>
              </a:lnSpc>
              <a:spcAft>
                <a:spcPct val="10000"/>
              </a:spcAft>
            </a:pPr>
            <a:endParaRPr lang="en-US" sz="1800" b="1">
              <a:solidFill>
                <a:srgbClr val="A50021"/>
              </a:solidFill>
              <a:latin typeface="Arial" charset="0"/>
            </a:endParaRPr>
          </a:p>
          <a:p>
            <a:pPr marL="323850" indent="-323850" defTabSz="815975" eaLnBrk="0" hangingPunct="0">
              <a:spcBef>
                <a:spcPct val="50000"/>
              </a:spcBef>
              <a:spcAft>
                <a:spcPct val="10000"/>
              </a:spcAft>
              <a:buFontTx/>
              <a:buChar char="•"/>
            </a:pPr>
            <a:endParaRPr lang="en-US" sz="1800" b="1">
              <a:solidFill>
                <a:srgbClr val="A50021"/>
              </a:solidFill>
              <a:latin typeface="Arial" charset="0"/>
            </a:endParaRPr>
          </a:p>
        </p:txBody>
      </p:sp>
      <p:sp>
        <p:nvSpPr>
          <p:cNvPr id="8" name="Title 7"/>
          <p:cNvSpPr>
            <a:spLocks noGrp="1"/>
          </p:cNvSpPr>
          <p:nvPr>
            <p:ph type="title"/>
          </p:nvPr>
        </p:nvSpPr>
        <p:spPr>
          <a:xfrm>
            <a:off x="323528" y="0"/>
            <a:ext cx="8229600" cy="1143000"/>
          </a:xfrm>
        </p:spPr>
        <p:txBody>
          <a:bodyPr/>
          <a:lstStyle/>
          <a:p>
            <a:pPr algn="l"/>
            <a:r>
              <a:rPr lang="en-CA" dirty="0" smtClean="0"/>
              <a:t>Consensus Projections – Wang et al</a:t>
            </a:r>
            <a:endParaRPr lang="en-CA" dirty="0"/>
          </a:p>
        </p:txBody>
      </p:sp>
      <p:pic>
        <p:nvPicPr>
          <p:cNvPr id="1026" name="Picture 2"/>
          <p:cNvPicPr>
            <a:picLocks noChangeAspect="1" noChangeArrowheads="1"/>
          </p:cNvPicPr>
          <p:nvPr/>
        </p:nvPicPr>
        <p:blipFill>
          <a:blip r:embed="rId3" cstate="print"/>
          <a:srcRect/>
          <a:stretch>
            <a:fillRect/>
          </a:stretch>
        </p:blipFill>
        <p:spPr bwMode="auto">
          <a:xfrm>
            <a:off x="1907704" y="948132"/>
            <a:ext cx="6079777" cy="590986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CA" dirty="0" smtClean="0"/>
              <a:t>Adding the Climate Change Lens</a:t>
            </a:r>
            <a:endParaRPr dirty="0"/>
          </a:p>
        </p:txBody>
      </p:sp>
      <p:sp>
        <p:nvSpPr>
          <p:cNvPr id="6" name="TextBox 5"/>
          <p:cNvSpPr txBox="1"/>
          <p:nvPr/>
        </p:nvSpPr>
        <p:spPr>
          <a:xfrm>
            <a:off x="971600" y="6021288"/>
            <a:ext cx="5832648" cy="369332"/>
          </a:xfrm>
          <a:prstGeom prst="rect">
            <a:avLst/>
          </a:prstGeom>
          <a:noFill/>
        </p:spPr>
        <p:txBody>
          <a:bodyPr wrap="square" rtlCol="0">
            <a:spAutoFit/>
          </a:bodyPr>
          <a:lstStyle/>
          <a:p>
            <a:r>
              <a:rPr lang="en-CA" dirty="0" smtClean="0"/>
              <a:t>DRAFT Ecologist input </a:t>
            </a:r>
            <a:endParaRPr lang="en-CA" dirty="0"/>
          </a:p>
        </p:txBody>
      </p:sp>
      <p:pic>
        <p:nvPicPr>
          <p:cNvPr id="7171" name="Picture 3"/>
          <p:cNvPicPr>
            <a:picLocks noChangeAspect="1" noChangeArrowheads="1"/>
          </p:cNvPicPr>
          <p:nvPr/>
        </p:nvPicPr>
        <p:blipFill>
          <a:blip r:embed="rId3" cstate="print"/>
          <a:srcRect/>
          <a:stretch>
            <a:fillRect/>
          </a:stretch>
        </p:blipFill>
        <p:spPr bwMode="auto">
          <a:xfrm>
            <a:off x="4572000" y="1447800"/>
            <a:ext cx="4104456" cy="4573488"/>
          </a:xfrm>
          <a:prstGeom prst="rect">
            <a:avLst/>
          </a:prstGeom>
          <a:noFill/>
          <a:ln w="9525">
            <a:noFill/>
            <a:miter lim="800000"/>
            <a:headEnd/>
            <a:tailEnd/>
          </a:ln>
        </p:spPr>
      </p:pic>
      <p:pic>
        <p:nvPicPr>
          <p:cNvPr id="7172" name="Picture 4"/>
          <p:cNvPicPr>
            <a:picLocks noChangeAspect="1" noChangeArrowheads="1"/>
          </p:cNvPicPr>
          <p:nvPr/>
        </p:nvPicPr>
        <p:blipFill>
          <a:blip r:embed="rId4" cstate="print"/>
          <a:srcRect/>
          <a:stretch>
            <a:fillRect/>
          </a:stretch>
        </p:blipFill>
        <p:spPr bwMode="auto">
          <a:xfrm>
            <a:off x="899592" y="1556792"/>
            <a:ext cx="3730829" cy="392980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CA" sz="3600" dirty="0" smtClean="0"/>
              <a:t>Example</a:t>
            </a:r>
            <a:endParaRPr lang="en-CA" sz="3600" dirty="0"/>
          </a:p>
        </p:txBody>
      </p:sp>
      <p:sp>
        <p:nvSpPr>
          <p:cNvPr id="11" name="TextBox 10"/>
          <p:cNvSpPr txBox="1"/>
          <p:nvPr/>
        </p:nvSpPr>
        <p:spPr>
          <a:xfrm>
            <a:off x="467544" y="980728"/>
            <a:ext cx="5832648" cy="461665"/>
          </a:xfrm>
          <a:prstGeom prst="rect">
            <a:avLst/>
          </a:prstGeom>
          <a:noFill/>
        </p:spPr>
        <p:txBody>
          <a:bodyPr wrap="square" rtlCol="0">
            <a:spAutoFit/>
          </a:bodyPr>
          <a:lstStyle/>
          <a:p>
            <a:r>
              <a:rPr lang="en-CA" sz="2400" dirty="0" smtClean="0"/>
              <a:t>IDFdk – with a lens of climate change</a:t>
            </a:r>
            <a:endParaRPr lang="en-CA" sz="2400" dirty="0"/>
          </a:p>
        </p:txBody>
      </p:sp>
      <p:graphicFrame>
        <p:nvGraphicFramePr>
          <p:cNvPr id="9" name="Table 8"/>
          <p:cNvGraphicFramePr>
            <a:graphicFrameLocks noGrp="1"/>
          </p:cNvGraphicFramePr>
          <p:nvPr/>
        </p:nvGraphicFramePr>
        <p:xfrm>
          <a:off x="539552" y="1484784"/>
          <a:ext cx="5472607" cy="4768263"/>
        </p:xfrm>
        <a:graphic>
          <a:graphicData uri="http://schemas.openxmlformats.org/drawingml/2006/table">
            <a:tbl>
              <a:tblPr/>
              <a:tblGrid>
                <a:gridCol w="510914"/>
                <a:gridCol w="604068"/>
                <a:gridCol w="729223"/>
                <a:gridCol w="809804"/>
                <a:gridCol w="802375"/>
                <a:gridCol w="2016223"/>
              </a:tblGrid>
              <a:tr h="452953">
                <a:tc>
                  <a:txBody>
                    <a:bodyPr/>
                    <a:lstStyle/>
                    <a:p>
                      <a:pPr algn="l">
                        <a:lnSpc>
                          <a:spcPct val="115000"/>
                        </a:lnSpc>
                        <a:spcAft>
                          <a:spcPts val="0"/>
                        </a:spcAft>
                      </a:pPr>
                      <a:r>
                        <a:rPr lang="en-CA" sz="900" b="1" dirty="0">
                          <a:latin typeface="Calibri"/>
                          <a:ea typeface="Calibri"/>
                          <a:cs typeface="Times New Roman"/>
                        </a:rPr>
                        <a:t>Species</a:t>
                      </a:r>
                      <a:endParaRPr lang="en-CA" sz="1000" dirty="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a:txBody>
                    <a:bodyPr/>
                    <a:lstStyle/>
                    <a:p>
                      <a:pPr algn="l">
                        <a:lnSpc>
                          <a:spcPct val="115000"/>
                        </a:lnSpc>
                        <a:spcAft>
                          <a:spcPts val="0"/>
                        </a:spcAft>
                      </a:pPr>
                      <a:r>
                        <a:rPr lang="en-CA" sz="900" b="1" dirty="0">
                          <a:latin typeface="Calibri"/>
                          <a:ea typeface="Calibri"/>
                          <a:cs typeface="Times New Roman"/>
                        </a:rPr>
                        <a:t>Present Category</a:t>
                      </a:r>
                      <a:endParaRPr lang="en-CA" sz="1000" dirty="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a:txBody>
                    <a:bodyPr/>
                    <a:lstStyle/>
                    <a:p>
                      <a:pPr algn="l">
                        <a:lnSpc>
                          <a:spcPct val="115000"/>
                        </a:lnSpc>
                        <a:spcAft>
                          <a:spcPts val="0"/>
                        </a:spcAft>
                      </a:pPr>
                      <a:r>
                        <a:rPr lang="en-CA" sz="900" b="1" dirty="0">
                          <a:latin typeface="Calibri"/>
                          <a:ea typeface="Calibri"/>
                          <a:cs typeface="Times New Roman"/>
                        </a:rPr>
                        <a:t>Suggested Category</a:t>
                      </a:r>
                      <a:endParaRPr lang="en-CA" sz="1000" dirty="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a:txBody>
                    <a:bodyPr/>
                    <a:lstStyle/>
                    <a:p>
                      <a:pPr algn="l">
                        <a:lnSpc>
                          <a:spcPct val="115000"/>
                        </a:lnSpc>
                        <a:spcAft>
                          <a:spcPts val="0"/>
                        </a:spcAft>
                      </a:pPr>
                      <a:r>
                        <a:rPr lang="en-CA" sz="900" b="1" dirty="0">
                          <a:latin typeface="Calibri"/>
                          <a:ea typeface="Calibri"/>
                          <a:cs typeface="Times New Roman"/>
                        </a:rPr>
                        <a:t>Preferred/</a:t>
                      </a:r>
                      <a:endParaRPr lang="en-CA" sz="1000" dirty="0">
                        <a:latin typeface="Calibri"/>
                        <a:ea typeface="Times New Roman"/>
                        <a:cs typeface="Times New Roman"/>
                      </a:endParaRPr>
                    </a:p>
                    <a:p>
                      <a:pPr algn="l">
                        <a:lnSpc>
                          <a:spcPct val="115000"/>
                        </a:lnSpc>
                        <a:spcAft>
                          <a:spcPts val="0"/>
                        </a:spcAft>
                      </a:pPr>
                      <a:r>
                        <a:rPr lang="en-CA" sz="900" b="1" dirty="0">
                          <a:latin typeface="Calibri"/>
                          <a:ea typeface="Calibri"/>
                          <a:cs typeface="Times New Roman"/>
                        </a:rPr>
                        <a:t>Acceptable</a:t>
                      </a:r>
                      <a:endParaRPr lang="en-CA" sz="1000" dirty="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a:txBody>
                    <a:bodyPr/>
                    <a:lstStyle/>
                    <a:p>
                      <a:pPr algn="l">
                        <a:lnSpc>
                          <a:spcPct val="115000"/>
                        </a:lnSpc>
                        <a:spcAft>
                          <a:spcPts val="0"/>
                        </a:spcAft>
                      </a:pPr>
                      <a:r>
                        <a:rPr lang="en-CA" sz="900" b="1" dirty="0">
                          <a:latin typeface="Calibri"/>
                          <a:ea typeface="Calibri"/>
                          <a:cs typeface="Times New Roman"/>
                        </a:rPr>
                        <a:t>Promotion or </a:t>
                      </a:r>
                      <a:endParaRPr lang="en-CA" sz="1000" dirty="0">
                        <a:latin typeface="Calibri"/>
                        <a:ea typeface="Times New Roman"/>
                        <a:cs typeface="Times New Roman"/>
                      </a:endParaRPr>
                    </a:p>
                    <a:p>
                      <a:pPr algn="l">
                        <a:lnSpc>
                          <a:spcPct val="115000"/>
                        </a:lnSpc>
                        <a:spcAft>
                          <a:spcPts val="0"/>
                        </a:spcAft>
                      </a:pPr>
                      <a:r>
                        <a:rPr lang="en-CA" sz="900" b="1" dirty="0">
                          <a:latin typeface="Calibri"/>
                          <a:ea typeface="Calibri"/>
                          <a:cs typeface="Times New Roman"/>
                        </a:rPr>
                        <a:t>Demotion</a:t>
                      </a:r>
                      <a:endParaRPr lang="en-CA" sz="1000" dirty="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c>
                  <a:txBody>
                    <a:bodyPr/>
                    <a:lstStyle/>
                    <a:p>
                      <a:pPr algn="l">
                        <a:lnSpc>
                          <a:spcPct val="115000"/>
                        </a:lnSpc>
                        <a:spcAft>
                          <a:spcPts val="0"/>
                        </a:spcAft>
                      </a:pPr>
                      <a:r>
                        <a:rPr lang="en-CA" sz="900" b="1" dirty="0">
                          <a:latin typeface="Calibri"/>
                          <a:ea typeface="Calibri"/>
                          <a:cs typeface="Times New Roman"/>
                        </a:rPr>
                        <a:t>Rationale/Footnotes</a:t>
                      </a:r>
                      <a:endParaRPr lang="en-CA" sz="1000" dirty="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6E3BC"/>
                    </a:solidFill>
                  </a:tcPr>
                </a:tc>
              </a:tr>
              <a:tr h="452953">
                <a:tc>
                  <a:txBody>
                    <a:bodyPr/>
                    <a:lstStyle/>
                    <a:p>
                      <a:pPr algn="l">
                        <a:lnSpc>
                          <a:spcPct val="115000"/>
                        </a:lnSpc>
                        <a:spcAft>
                          <a:spcPts val="0"/>
                        </a:spcAft>
                      </a:pPr>
                      <a:r>
                        <a:rPr lang="en-CA" sz="900" dirty="0">
                          <a:latin typeface="Calibri"/>
                          <a:ea typeface="Calibri"/>
                          <a:cs typeface="Times New Roman"/>
                        </a:rPr>
                        <a:t>Fd</a:t>
                      </a:r>
                      <a:endParaRPr lang="en-CA" sz="1000" dirty="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900" dirty="0">
                          <a:latin typeface="Calibri"/>
                          <a:ea typeface="Calibri"/>
                          <a:cs typeface="Times New Roman"/>
                        </a:rPr>
                        <a:t>1 Fd (</a:t>
                      </a:r>
                      <a:r>
                        <a:rPr lang="en-CA" sz="900" baseline="30000" dirty="0">
                          <a:latin typeface="Calibri"/>
                          <a:ea typeface="Calibri"/>
                          <a:cs typeface="Times New Roman"/>
                        </a:rPr>
                        <a:t>32</a:t>
                      </a:r>
                      <a:r>
                        <a:rPr lang="en-CA" sz="900" dirty="0">
                          <a:latin typeface="Calibri"/>
                          <a:ea typeface="Calibri"/>
                          <a:cs typeface="Times New Roman"/>
                        </a:rPr>
                        <a:t>)</a:t>
                      </a:r>
                      <a:endParaRPr lang="en-CA" sz="1000" dirty="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900" dirty="0">
                          <a:latin typeface="Calibri"/>
                          <a:ea typeface="Calibri"/>
                          <a:cs typeface="Times New Roman"/>
                        </a:rPr>
                        <a:t>1 Fd (</a:t>
                      </a:r>
                      <a:r>
                        <a:rPr lang="en-CA" sz="900" baseline="30000" dirty="0">
                          <a:latin typeface="Calibri"/>
                          <a:ea typeface="Calibri"/>
                          <a:cs typeface="Times New Roman"/>
                        </a:rPr>
                        <a:t>32</a:t>
                      </a:r>
                      <a:r>
                        <a:rPr lang="en-CA" sz="900" dirty="0">
                          <a:latin typeface="Calibri"/>
                          <a:ea typeface="Calibri"/>
                          <a:cs typeface="Times New Roman"/>
                        </a:rPr>
                        <a:t>)</a:t>
                      </a:r>
                      <a:endParaRPr lang="en-CA" sz="1000" dirty="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900">
                          <a:latin typeface="Calibri"/>
                          <a:ea typeface="Calibri"/>
                          <a:cs typeface="Times New Roman"/>
                        </a:rPr>
                        <a:t>Preferred</a:t>
                      </a:r>
                      <a:endParaRPr lang="en-CA" sz="100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900">
                          <a:latin typeface="Calibri"/>
                          <a:ea typeface="Calibri"/>
                          <a:cs typeface="Times New Roman"/>
                        </a:rPr>
                        <a:t>No change</a:t>
                      </a:r>
                      <a:endParaRPr lang="en-CA" sz="100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900" dirty="0">
                          <a:latin typeface="Calibri"/>
                          <a:ea typeface="Calibri"/>
                          <a:cs typeface="Times New Roman"/>
                        </a:rPr>
                        <a:t>Retain – dominant species in all IDF units.  Avoid use in depressions and frost-prone sites.</a:t>
                      </a:r>
                      <a:endParaRPr lang="en-CA" sz="1000" dirty="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64768">
                <a:tc>
                  <a:txBody>
                    <a:bodyPr/>
                    <a:lstStyle/>
                    <a:p>
                      <a:pPr algn="l">
                        <a:lnSpc>
                          <a:spcPct val="115000"/>
                        </a:lnSpc>
                        <a:spcAft>
                          <a:spcPts val="0"/>
                        </a:spcAft>
                      </a:pPr>
                      <a:r>
                        <a:rPr lang="en-CA" sz="900">
                          <a:latin typeface="Calibri"/>
                          <a:ea typeface="Calibri"/>
                          <a:cs typeface="Times New Roman"/>
                        </a:rPr>
                        <a:t>Pl</a:t>
                      </a:r>
                      <a:endParaRPr lang="en-CA" sz="100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900">
                          <a:solidFill>
                            <a:srgbClr val="FF0000"/>
                          </a:solidFill>
                          <a:latin typeface="Calibri"/>
                          <a:ea typeface="Calibri"/>
                          <a:cs typeface="Times New Roman"/>
                        </a:rPr>
                        <a:t>1 Pl</a:t>
                      </a:r>
                      <a:endParaRPr lang="en-CA" sz="100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900" dirty="0">
                          <a:solidFill>
                            <a:srgbClr val="FF0000"/>
                          </a:solidFill>
                          <a:latin typeface="Calibri"/>
                          <a:ea typeface="Calibri"/>
                          <a:cs typeface="Times New Roman"/>
                        </a:rPr>
                        <a:t>2 Pl (</a:t>
                      </a:r>
                      <a:r>
                        <a:rPr lang="en-CA" sz="900" baseline="30000" dirty="0">
                          <a:solidFill>
                            <a:srgbClr val="FF0000"/>
                          </a:solidFill>
                          <a:latin typeface="Calibri"/>
                          <a:ea typeface="Calibri"/>
                          <a:cs typeface="Times New Roman"/>
                        </a:rPr>
                        <a:t>13</a:t>
                      </a:r>
                      <a:r>
                        <a:rPr lang="en-CA" sz="900" dirty="0">
                          <a:solidFill>
                            <a:srgbClr val="FF0000"/>
                          </a:solidFill>
                          <a:latin typeface="Calibri"/>
                          <a:ea typeface="Calibri"/>
                          <a:cs typeface="Times New Roman"/>
                        </a:rPr>
                        <a:t>)</a:t>
                      </a:r>
                      <a:endParaRPr lang="en-CA" sz="1000" dirty="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900" dirty="0">
                          <a:latin typeface="Calibri"/>
                          <a:ea typeface="Calibri"/>
                          <a:cs typeface="Times New Roman"/>
                        </a:rPr>
                        <a:t>Preferred/</a:t>
                      </a:r>
                      <a:endParaRPr lang="en-CA" sz="1000" dirty="0">
                        <a:latin typeface="Calibri"/>
                        <a:ea typeface="Times New Roman"/>
                        <a:cs typeface="Times New Roman"/>
                      </a:endParaRPr>
                    </a:p>
                    <a:p>
                      <a:pPr algn="l">
                        <a:lnSpc>
                          <a:spcPct val="115000"/>
                        </a:lnSpc>
                        <a:spcAft>
                          <a:spcPts val="0"/>
                        </a:spcAft>
                      </a:pPr>
                      <a:r>
                        <a:rPr lang="en-CA" sz="900" dirty="0">
                          <a:latin typeface="Calibri"/>
                          <a:ea typeface="Calibri"/>
                          <a:cs typeface="Times New Roman"/>
                        </a:rPr>
                        <a:t>Acceptable</a:t>
                      </a:r>
                      <a:endParaRPr lang="en-CA" sz="1000" dirty="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900" dirty="0">
                          <a:latin typeface="Calibri"/>
                          <a:ea typeface="Calibri"/>
                          <a:cs typeface="Times New Roman"/>
                        </a:rPr>
                        <a:t>Demotion</a:t>
                      </a:r>
                      <a:endParaRPr lang="en-CA" sz="1000" dirty="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900" dirty="0">
                          <a:latin typeface="Calibri"/>
                          <a:ea typeface="Calibri"/>
                          <a:cs typeface="Times New Roman"/>
                        </a:rPr>
                        <a:t>Increased risk – shift planting to upper elevations.</a:t>
                      </a:r>
                      <a:endParaRPr lang="en-CA" sz="1000" dirty="0">
                        <a:latin typeface="Calibri"/>
                        <a:ea typeface="Times New Roman"/>
                        <a:cs typeface="Times New Roman"/>
                      </a:endParaRPr>
                    </a:p>
                    <a:p>
                      <a:pPr algn="l">
                        <a:lnSpc>
                          <a:spcPct val="115000"/>
                        </a:lnSpc>
                        <a:spcAft>
                          <a:spcPts val="0"/>
                        </a:spcAft>
                      </a:pPr>
                      <a:r>
                        <a:rPr lang="en-CA" sz="900" dirty="0">
                          <a:latin typeface="Calibri"/>
                          <a:ea typeface="Calibri"/>
                          <a:cs typeface="Times New Roman"/>
                        </a:rPr>
                        <a:t>Over half of the IDFdk1 is proposed to be IDFxh subzone by 2020.  This lower drier unit lacks Pl (too hot and dry) and has more Py.  If the scenario occurs, Pl will become an unsuitable species throughout the lower half of the IDFdk1 in a few years and 3/4 of the BGC unit by 2050</a:t>
                      </a:r>
                      <a:r>
                        <a:rPr lang="en-CA" sz="900" dirty="0">
                          <a:solidFill>
                            <a:srgbClr val="FF0000"/>
                          </a:solidFill>
                          <a:latin typeface="Calibri"/>
                          <a:ea typeface="Calibri"/>
                          <a:cs typeface="Times New Roman"/>
                        </a:rPr>
                        <a:t>.  </a:t>
                      </a:r>
                      <a:r>
                        <a:rPr lang="en-CA" sz="900" b="1" dirty="0" smtClean="0">
                          <a:solidFill>
                            <a:srgbClr val="FF0000"/>
                          </a:solidFill>
                          <a:latin typeface="Calibri"/>
                          <a:ea typeface="Calibri"/>
                          <a:cs typeface="Times New Roman"/>
                        </a:rPr>
                        <a:t>Consider only using Pl as a preferred species on sites unsuitable for other species (cold air drainages and frost pockets) and where the previous stand was dominated by Pl.</a:t>
                      </a:r>
                      <a:endParaRPr lang="en-CA" sz="1000" dirty="0">
                        <a:solidFill>
                          <a:srgbClr val="FF0000"/>
                        </a:solidFill>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2953">
                <a:tc>
                  <a:txBody>
                    <a:bodyPr/>
                    <a:lstStyle/>
                    <a:p>
                      <a:pPr algn="l">
                        <a:lnSpc>
                          <a:spcPct val="115000"/>
                        </a:lnSpc>
                        <a:spcAft>
                          <a:spcPts val="0"/>
                        </a:spcAft>
                      </a:pPr>
                      <a:r>
                        <a:rPr lang="en-CA" sz="900" b="1">
                          <a:latin typeface="Calibri"/>
                          <a:ea typeface="Calibri"/>
                          <a:cs typeface="Times New Roman"/>
                        </a:rPr>
                        <a:t>Py</a:t>
                      </a:r>
                      <a:endParaRPr lang="en-CA" sz="100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900" b="1">
                          <a:latin typeface="Calibri"/>
                          <a:ea typeface="Calibri"/>
                          <a:cs typeface="Times New Roman"/>
                        </a:rPr>
                        <a:t>2 Py (</a:t>
                      </a:r>
                      <a:r>
                        <a:rPr lang="en-CA" sz="900" b="1" baseline="30000">
                          <a:latin typeface="Calibri"/>
                          <a:ea typeface="Calibri"/>
                          <a:cs typeface="Times New Roman"/>
                        </a:rPr>
                        <a:t>9, 14</a:t>
                      </a:r>
                      <a:r>
                        <a:rPr lang="en-CA" sz="900" b="1">
                          <a:latin typeface="Calibri"/>
                          <a:ea typeface="Calibri"/>
                          <a:cs typeface="Times New Roman"/>
                        </a:rPr>
                        <a:t>)</a:t>
                      </a:r>
                      <a:endParaRPr lang="en-CA" sz="100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900" b="1">
                          <a:latin typeface="Calibri"/>
                          <a:ea typeface="Calibri"/>
                          <a:cs typeface="Times New Roman"/>
                        </a:rPr>
                        <a:t>2 Py (</a:t>
                      </a:r>
                      <a:r>
                        <a:rPr lang="en-CA" sz="900" b="1" baseline="30000">
                          <a:latin typeface="Calibri"/>
                          <a:ea typeface="Calibri"/>
                          <a:cs typeface="Times New Roman"/>
                        </a:rPr>
                        <a:t>9, 14</a:t>
                      </a:r>
                      <a:r>
                        <a:rPr lang="en-CA" sz="900" b="1">
                          <a:latin typeface="Calibri"/>
                          <a:ea typeface="Calibri"/>
                          <a:cs typeface="Times New Roman"/>
                        </a:rPr>
                        <a:t>)</a:t>
                      </a:r>
                      <a:endParaRPr lang="en-CA" sz="100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900" b="1">
                          <a:latin typeface="Calibri"/>
                          <a:ea typeface="Calibri"/>
                          <a:cs typeface="Times New Roman"/>
                        </a:rPr>
                        <a:t>Preferred</a:t>
                      </a:r>
                      <a:endParaRPr lang="en-CA" sz="100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900" b="1" dirty="0">
                          <a:latin typeface="Calibri"/>
                          <a:ea typeface="Calibri"/>
                          <a:cs typeface="Times New Roman"/>
                        </a:rPr>
                        <a:t>Promotion</a:t>
                      </a:r>
                      <a:endParaRPr lang="en-CA" sz="1000" dirty="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900" dirty="0">
                          <a:latin typeface="Calibri"/>
                          <a:ea typeface="Calibri"/>
                          <a:cs typeface="Times New Roman"/>
                        </a:rPr>
                        <a:t>Shift to preferred.  Opportunity for greater use at low elevations on warm aspects</a:t>
                      </a:r>
                      <a:endParaRPr lang="en-CA" sz="1000" dirty="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970">
                <a:tc>
                  <a:txBody>
                    <a:bodyPr/>
                    <a:lstStyle/>
                    <a:p>
                      <a:pPr algn="l">
                        <a:lnSpc>
                          <a:spcPct val="115000"/>
                        </a:lnSpc>
                        <a:spcAft>
                          <a:spcPts val="0"/>
                        </a:spcAft>
                      </a:pPr>
                      <a:r>
                        <a:rPr lang="en-CA" sz="900">
                          <a:latin typeface="Calibri"/>
                          <a:ea typeface="Calibri"/>
                          <a:cs typeface="Times New Roman"/>
                        </a:rPr>
                        <a:t>Sx</a:t>
                      </a:r>
                      <a:endParaRPr lang="en-CA" sz="100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900">
                          <a:solidFill>
                            <a:srgbClr val="FF0000"/>
                          </a:solidFill>
                          <a:latin typeface="Calibri"/>
                          <a:ea typeface="Calibri"/>
                          <a:cs typeface="Times New Roman"/>
                        </a:rPr>
                        <a:t>3 Sx (</a:t>
                      </a:r>
                      <a:r>
                        <a:rPr lang="en-CA" sz="900" baseline="30000">
                          <a:solidFill>
                            <a:srgbClr val="FF0000"/>
                          </a:solidFill>
                          <a:latin typeface="Calibri"/>
                          <a:ea typeface="Calibri"/>
                          <a:cs typeface="Times New Roman"/>
                        </a:rPr>
                        <a:t>10, 13</a:t>
                      </a:r>
                      <a:r>
                        <a:rPr lang="en-CA" sz="900">
                          <a:solidFill>
                            <a:srgbClr val="FF0000"/>
                          </a:solidFill>
                          <a:latin typeface="Calibri"/>
                          <a:ea typeface="Calibri"/>
                          <a:cs typeface="Times New Roman"/>
                        </a:rPr>
                        <a:t>)</a:t>
                      </a:r>
                      <a:endParaRPr lang="en-CA" sz="100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900">
                          <a:solidFill>
                            <a:srgbClr val="FF0000"/>
                          </a:solidFill>
                          <a:latin typeface="Calibri"/>
                          <a:ea typeface="Calibri"/>
                          <a:cs typeface="Times New Roman"/>
                        </a:rPr>
                        <a:t>0</a:t>
                      </a:r>
                      <a:endParaRPr lang="en-CA" sz="100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900">
                          <a:latin typeface="Calibri"/>
                          <a:ea typeface="Calibri"/>
                          <a:cs typeface="Times New Roman"/>
                        </a:rPr>
                        <a:t>Not suitable</a:t>
                      </a:r>
                      <a:endParaRPr lang="en-CA" sz="100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900" dirty="0">
                          <a:latin typeface="Calibri"/>
                          <a:ea typeface="Calibri"/>
                          <a:cs typeface="Times New Roman"/>
                        </a:rPr>
                        <a:t>Demotion</a:t>
                      </a:r>
                      <a:endParaRPr lang="en-CA" sz="1000" dirty="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900" dirty="0">
                          <a:latin typeface="Calibri"/>
                          <a:ea typeface="Calibri"/>
                          <a:cs typeface="Times New Roman"/>
                        </a:rPr>
                        <a:t>Increased risk due to drought - should avoid planting on zonal sites</a:t>
                      </a:r>
                      <a:endParaRPr lang="en-CA" sz="1000" dirty="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4923">
                <a:tc>
                  <a:txBody>
                    <a:bodyPr/>
                    <a:lstStyle/>
                    <a:p>
                      <a:pPr algn="l">
                        <a:lnSpc>
                          <a:spcPct val="115000"/>
                        </a:lnSpc>
                        <a:spcAft>
                          <a:spcPts val="0"/>
                        </a:spcAft>
                      </a:pPr>
                      <a:r>
                        <a:rPr lang="en-CA" sz="900">
                          <a:latin typeface="Calibri"/>
                          <a:ea typeface="Calibri"/>
                          <a:cs typeface="Times New Roman"/>
                        </a:rPr>
                        <a:t>Lw</a:t>
                      </a:r>
                      <a:endParaRPr lang="en-CA" sz="100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900">
                          <a:solidFill>
                            <a:srgbClr val="FF0000"/>
                          </a:solidFill>
                          <a:latin typeface="Calibri"/>
                          <a:ea typeface="Calibri"/>
                          <a:cs typeface="Times New Roman"/>
                        </a:rPr>
                        <a:t>3 Lw (</a:t>
                      </a:r>
                      <a:r>
                        <a:rPr lang="en-CA" sz="900" baseline="30000">
                          <a:solidFill>
                            <a:srgbClr val="FF0000"/>
                          </a:solidFill>
                          <a:latin typeface="Calibri"/>
                          <a:ea typeface="Calibri"/>
                          <a:cs typeface="Times New Roman"/>
                        </a:rPr>
                        <a:t>9,14, 23, 32</a:t>
                      </a:r>
                      <a:r>
                        <a:rPr lang="en-CA" sz="900">
                          <a:solidFill>
                            <a:srgbClr val="FF0000"/>
                          </a:solidFill>
                          <a:latin typeface="Calibri"/>
                          <a:ea typeface="Calibri"/>
                          <a:cs typeface="Times New Roman"/>
                        </a:rPr>
                        <a:t>)</a:t>
                      </a:r>
                      <a:endParaRPr lang="en-CA" sz="100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900">
                          <a:solidFill>
                            <a:srgbClr val="FF0000"/>
                          </a:solidFill>
                          <a:latin typeface="Calibri"/>
                          <a:ea typeface="Calibri"/>
                          <a:cs typeface="Times New Roman"/>
                        </a:rPr>
                        <a:t>0</a:t>
                      </a:r>
                      <a:endParaRPr lang="en-CA" sz="100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900">
                          <a:latin typeface="Calibri"/>
                          <a:ea typeface="Calibri"/>
                          <a:cs typeface="Times New Roman"/>
                        </a:rPr>
                        <a:t>Not suitable</a:t>
                      </a:r>
                      <a:endParaRPr lang="en-CA" sz="100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900" dirty="0">
                          <a:latin typeface="Calibri"/>
                          <a:ea typeface="Calibri"/>
                          <a:cs typeface="Times New Roman"/>
                        </a:rPr>
                        <a:t>Demotion</a:t>
                      </a:r>
                      <a:endParaRPr lang="en-CA" sz="1000" dirty="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900" dirty="0">
                          <a:latin typeface="Calibri"/>
                          <a:ea typeface="Calibri"/>
                          <a:cs typeface="Times New Roman"/>
                        </a:rPr>
                        <a:t>Increased risk due to drought - should avoid planting on zonal sites.  Appears to be error in footnotes – Lw should not be planted on warm aspects at low elevations in the IDFdk1</a:t>
                      </a:r>
                      <a:endParaRPr lang="en-CA" sz="1000" dirty="0">
                        <a:latin typeface="Calibri"/>
                        <a:ea typeface="Times New Roman"/>
                        <a:cs typeface="Times New Roman"/>
                      </a:endParaRPr>
                    </a:p>
                  </a:txBody>
                  <a:tcPr marL="46635" marR="466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 name="Rectangle 9"/>
          <p:cNvSpPr/>
          <p:nvPr/>
        </p:nvSpPr>
        <p:spPr>
          <a:xfrm>
            <a:off x="6300192" y="1556792"/>
            <a:ext cx="1781944" cy="4801314"/>
          </a:xfrm>
          <a:prstGeom prst="rect">
            <a:avLst/>
          </a:prstGeom>
        </p:spPr>
        <p:txBody>
          <a:bodyPr wrap="square">
            <a:spAutoFit/>
          </a:bodyPr>
          <a:lstStyle/>
          <a:p>
            <a:r>
              <a:rPr lang="en-CA" b="1" dirty="0" smtClean="0">
                <a:solidFill>
                  <a:srgbClr val="FF0000"/>
                </a:solidFill>
                <a:latin typeface="Calibri"/>
                <a:ea typeface="Calibri"/>
                <a:cs typeface="Times New Roman"/>
              </a:rPr>
              <a:t>Consider only using Pl as a preferred species on sites unsuitable for other species (cold air drainages and frost pockets) and where the previous stand was dominated by Pl.</a:t>
            </a:r>
          </a:p>
          <a:p>
            <a:endParaRPr lang="en-CA" b="1" dirty="0" smtClean="0">
              <a:solidFill>
                <a:srgbClr val="FF0000"/>
              </a:solidFill>
              <a:latin typeface="Calibri"/>
              <a:cs typeface="Times New Roman"/>
            </a:endParaRPr>
          </a:p>
          <a:p>
            <a:r>
              <a:rPr lang="en-CA" dirty="0" smtClean="0">
                <a:latin typeface="Calibri"/>
                <a:cs typeface="Times New Roman"/>
              </a:rPr>
              <a:t>Make changes to trends or targets on previous slide</a:t>
            </a:r>
            <a:endParaRPr lang="en-CA"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sz="3600" dirty="0" smtClean="0"/>
              <a:t>EXAMPLE</a:t>
            </a:r>
            <a:endParaRPr lang="en-CA" sz="3600" dirty="0"/>
          </a:p>
        </p:txBody>
      </p:sp>
      <p:sp>
        <p:nvSpPr>
          <p:cNvPr id="11" name="TextBox 10"/>
          <p:cNvSpPr txBox="1"/>
          <p:nvPr/>
        </p:nvSpPr>
        <p:spPr>
          <a:xfrm>
            <a:off x="467544" y="980728"/>
            <a:ext cx="7488832" cy="461665"/>
          </a:xfrm>
          <a:prstGeom prst="rect">
            <a:avLst/>
          </a:prstGeom>
          <a:noFill/>
        </p:spPr>
        <p:txBody>
          <a:bodyPr wrap="square" rtlCol="0">
            <a:spAutoFit/>
          </a:bodyPr>
          <a:lstStyle/>
          <a:p>
            <a:r>
              <a:rPr lang="en-CA" sz="2400" dirty="0" err="1" smtClean="0"/>
              <a:t>MSdc</a:t>
            </a:r>
            <a:r>
              <a:rPr lang="en-CA" sz="2400" dirty="0" smtClean="0"/>
              <a:t> – with a lens of Climate Change</a:t>
            </a:r>
            <a:endParaRPr lang="en-CA" sz="2400" dirty="0"/>
          </a:p>
        </p:txBody>
      </p:sp>
      <p:sp>
        <p:nvSpPr>
          <p:cNvPr id="8" name="TextBox 7"/>
          <p:cNvSpPr txBox="1"/>
          <p:nvPr/>
        </p:nvSpPr>
        <p:spPr>
          <a:xfrm>
            <a:off x="5940152" y="1700808"/>
            <a:ext cx="2160240" cy="1200329"/>
          </a:xfrm>
          <a:prstGeom prst="rect">
            <a:avLst/>
          </a:prstGeom>
          <a:noFill/>
        </p:spPr>
        <p:txBody>
          <a:bodyPr wrap="square" rtlCol="0">
            <a:spAutoFit/>
          </a:bodyPr>
          <a:lstStyle/>
          <a:p>
            <a:endParaRPr lang="en-CA" dirty="0" smtClean="0"/>
          </a:p>
          <a:p>
            <a:r>
              <a:rPr lang="en-CA" dirty="0" smtClean="0"/>
              <a:t>Consensus output for 2050 shown (Wang 2013)</a:t>
            </a:r>
            <a:endParaRPr lang="en-CA" dirty="0"/>
          </a:p>
        </p:txBody>
      </p:sp>
      <p:pic>
        <p:nvPicPr>
          <p:cNvPr id="9218" name="Picture 2"/>
          <p:cNvPicPr>
            <a:picLocks noChangeAspect="1" noChangeArrowheads="1"/>
          </p:cNvPicPr>
          <p:nvPr/>
        </p:nvPicPr>
        <p:blipFill>
          <a:blip r:embed="rId3" cstate="print"/>
          <a:srcRect/>
          <a:stretch>
            <a:fillRect/>
          </a:stretch>
        </p:blipFill>
        <p:spPr bwMode="auto">
          <a:xfrm>
            <a:off x="467544" y="1556792"/>
            <a:ext cx="4143375" cy="3352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Climate Change Updates to Reference Guide</a:t>
            </a:r>
            <a:endParaRPr lang="en-CA" dirty="0"/>
          </a:p>
        </p:txBody>
      </p:sp>
      <p:pic>
        <p:nvPicPr>
          <p:cNvPr id="1030" name="Picture 6"/>
          <p:cNvPicPr>
            <a:picLocks noChangeAspect="1" noChangeArrowheads="1"/>
          </p:cNvPicPr>
          <p:nvPr/>
        </p:nvPicPr>
        <p:blipFill>
          <a:blip r:embed="rId2" cstate="print"/>
          <a:srcRect/>
          <a:stretch>
            <a:fillRect/>
          </a:stretch>
        </p:blipFill>
        <p:spPr bwMode="auto">
          <a:xfrm>
            <a:off x="395536" y="1916832"/>
            <a:ext cx="8352928" cy="775471"/>
          </a:xfrm>
          <a:prstGeom prst="rect">
            <a:avLst/>
          </a:prstGeom>
          <a:noFill/>
          <a:ln w="9525">
            <a:noFill/>
            <a:miter lim="800000"/>
            <a:headEnd/>
            <a:tailEnd/>
          </a:ln>
        </p:spPr>
      </p:pic>
      <p:pic>
        <p:nvPicPr>
          <p:cNvPr id="1031" name="Picture 7"/>
          <p:cNvPicPr>
            <a:picLocks noGrp="1" noChangeAspect="1" noChangeArrowheads="1"/>
          </p:cNvPicPr>
          <p:nvPr>
            <p:ph idx="1"/>
          </p:nvPr>
        </p:nvPicPr>
        <p:blipFill>
          <a:blip r:embed="rId3" cstate="print"/>
          <a:srcRect/>
          <a:stretch>
            <a:fillRect/>
          </a:stretch>
        </p:blipFill>
        <p:spPr bwMode="auto">
          <a:xfrm>
            <a:off x="395535" y="2924944"/>
            <a:ext cx="8374539" cy="288032"/>
          </a:xfrm>
          <a:prstGeom prst="rect">
            <a:avLst/>
          </a:prstGeom>
          <a:noFill/>
          <a:ln w="9525">
            <a:noFill/>
            <a:miter lim="800000"/>
            <a:headEnd/>
            <a:tailEnd/>
          </a:ln>
        </p:spPr>
      </p:pic>
      <p:sp>
        <p:nvSpPr>
          <p:cNvPr id="15" name="TextBox 14"/>
          <p:cNvSpPr txBox="1"/>
          <p:nvPr/>
        </p:nvSpPr>
        <p:spPr>
          <a:xfrm>
            <a:off x="395536" y="3717032"/>
            <a:ext cx="8208912" cy="1477328"/>
          </a:xfrm>
          <a:prstGeom prst="rect">
            <a:avLst/>
          </a:prstGeom>
          <a:noFill/>
        </p:spPr>
        <p:txBody>
          <a:bodyPr wrap="square" rtlCol="0">
            <a:spAutoFit/>
          </a:bodyPr>
          <a:lstStyle/>
          <a:p>
            <a:pPr>
              <a:buFont typeface="Arial" pitchFamily="34" charset="0"/>
              <a:buChar char="•"/>
            </a:pPr>
            <a:r>
              <a:rPr lang="en-CA" dirty="0" smtClean="0"/>
              <a:t>Incorporate into reference guide as an additional line</a:t>
            </a:r>
          </a:p>
          <a:p>
            <a:endParaRPr lang="en-CA" dirty="0" smtClean="0"/>
          </a:p>
          <a:p>
            <a:pPr>
              <a:buFont typeface="Arial" pitchFamily="34" charset="0"/>
              <a:buChar char="•"/>
            </a:pPr>
            <a:r>
              <a:rPr lang="en-CA" dirty="0" smtClean="0"/>
              <a:t>Should be used in conjunction the background information/rationale from ecologists</a:t>
            </a:r>
          </a:p>
          <a:p>
            <a:endParaRPr lang="en-C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Other Tools</a:t>
            </a:r>
            <a:endParaRPr lang="en-CA" dirty="0"/>
          </a:p>
        </p:txBody>
      </p:sp>
      <p:sp>
        <p:nvSpPr>
          <p:cNvPr id="6" name="Slide Number Placeholder 5"/>
          <p:cNvSpPr>
            <a:spLocks noGrp="1"/>
          </p:cNvSpPr>
          <p:nvPr>
            <p:ph type="sldNum" sz="quarter" idx="12"/>
          </p:nvPr>
        </p:nvSpPr>
        <p:spPr/>
        <p:txBody>
          <a:bodyPr/>
          <a:lstStyle/>
          <a:p>
            <a:pPr>
              <a:defRPr/>
            </a:pPr>
            <a:fld id="{8A3D1B82-0819-4853-A699-F4BA3A1615D0}" type="slidenum">
              <a:rPr lang="en-CA" smtClean="0"/>
              <a:pPr>
                <a:defRPr/>
              </a:pPr>
              <a:t>17</a:t>
            </a:fld>
            <a:endParaRPr lang="en-CA"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395536" y="1268760"/>
            <a:ext cx="5988054" cy="4525963"/>
          </a:xfrm>
          <a:prstGeom prst="rect">
            <a:avLst/>
          </a:prstGeom>
          <a:noFill/>
          <a:ln w="9525">
            <a:noFill/>
            <a:miter lim="800000"/>
            <a:headEnd/>
            <a:tailEnd/>
          </a:ln>
        </p:spPr>
      </p:pic>
      <p:pic>
        <p:nvPicPr>
          <p:cNvPr id="1028" name="Picture 4"/>
          <p:cNvPicPr>
            <a:picLocks noChangeAspect="1" noChangeArrowheads="1"/>
          </p:cNvPicPr>
          <p:nvPr/>
        </p:nvPicPr>
        <p:blipFill>
          <a:blip r:embed="rId3" cstate="print"/>
          <a:srcRect/>
          <a:stretch>
            <a:fillRect/>
          </a:stretch>
        </p:blipFill>
        <p:spPr bwMode="auto">
          <a:xfrm>
            <a:off x="3347864" y="3212976"/>
            <a:ext cx="5305425" cy="3267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Summary</a:t>
            </a:r>
            <a:endParaRPr lang="en-CA" dirty="0"/>
          </a:p>
        </p:txBody>
      </p:sp>
      <p:sp>
        <p:nvSpPr>
          <p:cNvPr id="3" name="Content Placeholder 2"/>
          <p:cNvSpPr>
            <a:spLocks noGrp="1"/>
          </p:cNvSpPr>
          <p:nvPr>
            <p:ph idx="1"/>
          </p:nvPr>
        </p:nvSpPr>
        <p:spPr/>
        <p:txBody>
          <a:bodyPr/>
          <a:lstStyle/>
          <a:p>
            <a:r>
              <a:rPr lang="en-CA" sz="2400" dirty="0" smtClean="0">
                <a:solidFill>
                  <a:schemeClr val="tx1"/>
                </a:solidFill>
              </a:rPr>
              <a:t>Tree Species Diversity at multiple scales</a:t>
            </a:r>
          </a:p>
          <a:p>
            <a:r>
              <a:rPr lang="en-CA" sz="2400" dirty="0" smtClean="0">
                <a:solidFill>
                  <a:schemeClr val="tx1"/>
                </a:solidFill>
              </a:rPr>
              <a:t>Tools available to aid in understanding diversity of natural forests and managed stands</a:t>
            </a:r>
          </a:p>
          <a:p>
            <a:r>
              <a:rPr lang="en-CA" sz="2400" dirty="0" smtClean="0">
                <a:solidFill>
                  <a:schemeClr val="tx1"/>
                </a:solidFill>
              </a:rPr>
              <a:t>Landscape level and stand level guidance is available/in development</a:t>
            </a:r>
          </a:p>
          <a:p>
            <a:r>
              <a:rPr lang="en-CA" sz="2400" dirty="0" smtClean="0">
                <a:solidFill>
                  <a:schemeClr val="tx1"/>
                </a:solidFill>
              </a:rPr>
              <a:t>Information will be in a permanent state of flux as climate change science and models change over time (Flying BEC version 3?)</a:t>
            </a:r>
          </a:p>
          <a:p>
            <a:r>
              <a:rPr lang="en-CA" sz="2400" dirty="0" smtClean="0">
                <a:solidFill>
                  <a:schemeClr val="tx1"/>
                </a:solidFill>
              </a:rPr>
              <a:t>“In the interim I expect that we will utilize the diversity of desirable tree species that are currently recognized as ecologically suitable” (Chief Forester 2009)</a:t>
            </a:r>
          </a:p>
          <a:p>
            <a:endParaRPr lang="en-CA" dirty="0" smtClean="0"/>
          </a:p>
          <a:p>
            <a:endParaRPr lang="en-CA"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43485</TotalTime>
  <Words>1116</Words>
  <Application>Microsoft Office PowerPoint</Application>
  <PresentationFormat>On-screen Show (4:3)</PresentationFormat>
  <Paragraphs>121</Paragraphs>
  <Slides>18</Slides>
  <Notes>6</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Climate Change and Species selection</vt:lpstr>
      <vt:lpstr>Consensus Projections – Wang et al</vt:lpstr>
      <vt:lpstr>Chief Forester Guidance</vt:lpstr>
      <vt:lpstr>Tree Species Selection tool</vt:lpstr>
      <vt:lpstr>Tree Species Selection Tool</vt:lpstr>
      <vt:lpstr>Tree Species Selection Tool</vt:lpstr>
      <vt:lpstr>Tree Species Selection Tool</vt:lpstr>
      <vt:lpstr>Species Diversity</vt:lpstr>
      <vt:lpstr>Landscape Level Species Strategies</vt:lpstr>
      <vt:lpstr>Ecological Benchmarks</vt:lpstr>
      <vt:lpstr>Landscape Level Species Strategies</vt:lpstr>
      <vt:lpstr>Consensus Projections – Wang et al</vt:lpstr>
      <vt:lpstr>Adding the Climate Change Lens</vt:lpstr>
      <vt:lpstr>Example</vt:lpstr>
      <vt:lpstr>EXAMPLE</vt:lpstr>
      <vt:lpstr>Climate Change Updates to Reference Guide</vt:lpstr>
      <vt:lpstr>Other Tools</vt:lpstr>
      <vt:lpstr>Summary</vt:lpstr>
    </vt:vector>
  </TitlesOfParts>
  <Company>Province of British Columbia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braymer</dc:creator>
  <cp:lastModifiedBy>keastrid</cp:lastModifiedBy>
  <cp:revision>747</cp:revision>
  <cp:lastPrinted>2013-04-01T16:48:51Z</cp:lastPrinted>
  <dcterms:created xsi:type="dcterms:W3CDTF">2011-03-31T22:58:04Z</dcterms:created>
  <dcterms:modified xsi:type="dcterms:W3CDTF">2013-09-15T02:46:44Z</dcterms:modified>
</cp:coreProperties>
</file>