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4"/>
  </p:notesMasterIdLst>
  <p:sldIdLst>
    <p:sldId id="256" r:id="rId2"/>
    <p:sldId id="260" r:id="rId3"/>
    <p:sldId id="310" r:id="rId4"/>
    <p:sldId id="314" r:id="rId5"/>
    <p:sldId id="313" r:id="rId6"/>
    <p:sldId id="292" r:id="rId7"/>
    <p:sldId id="296" r:id="rId8"/>
    <p:sldId id="312" r:id="rId9"/>
    <p:sldId id="295" r:id="rId10"/>
    <p:sldId id="297" r:id="rId11"/>
    <p:sldId id="298" r:id="rId12"/>
    <p:sldId id="317" r:id="rId13"/>
    <p:sldId id="300" r:id="rId14"/>
    <p:sldId id="321" r:id="rId15"/>
    <p:sldId id="320" r:id="rId16"/>
    <p:sldId id="304" r:id="rId17"/>
    <p:sldId id="305" r:id="rId18"/>
    <p:sldId id="266" r:id="rId19"/>
    <p:sldId id="306" r:id="rId20"/>
    <p:sldId id="309" r:id="rId21"/>
    <p:sldId id="311" r:id="rId22"/>
    <p:sldId id="31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52" autoAdjust="0"/>
    <p:restoredTop sz="94531" autoAdjust="0"/>
  </p:normalViewPr>
  <p:slideViewPr>
    <p:cSldViewPr>
      <p:cViewPr varScale="1">
        <p:scale>
          <a:sx n="77" d="100"/>
          <a:sy n="77" d="100"/>
        </p:scale>
        <p:origin x="-643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Jch_ws\nps\200910\chartpsforpestforu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Sheet3!$C$1</c:f>
              <c:strCache>
                <c:ptCount val="1"/>
                <c:pt idx="0">
                  <c:v>CountOfPestType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1216768266869874"/>
                  <c:y val="0.14852559055118159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All MFD</a:t>
                    </a:r>
                    <a:r>
                      <a:rPr lang="en-US"/>
                      <a:t>
12%</a:t>
                    </a:r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0.14345982793817438"/>
                  <c:y val="-0.20485411198600176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Sheet3!$B$2:$B$4</c:f>
              <c:strCache>
                <c:ptCount val="3"/>
                <c:pt idx="0">
                  <c:v>All</c:v>
                </c:pt>
                <c:pt idx="1">
                  <c:v>Disease</c:v>
                </c:pt>
                <c:pt idx="2">
                  <c:v>Insect</c:v>
                </c:pt>
              </c:strCache>
            </c:strRef>
          </c:cat>
          <c:val>
            <c:numRef>
              <c:f>Sheet3!$C$2:$C$4</c:f>
              <c:numCache>
                <c:formatCode>General</c:formatCode>
                <c:ptCount val="3"/>
                <c:pt idx="0">
                  <c:v>1461</c:v>
                </c:pt>
                <c:pt idx="1">
                  <c:v>1317</c:v>
                </c:pt>
                <c:pt idx="2">
                  <c:v>9344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spPr>
    <a:noFill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Sheet2!$B$1</c:f>
              <c:strCache>
                <c:ptCount val="1"/>
                <c:pt idx="0">
                  <c:v>CountOfSurGroup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  <c:showLeaderLines val="1"/>
          </c:dLbls>
          <c:cat>
            <c:strRef>
              <c:f>Sheet2!$A$2:$A$7</c:f>
              <c:strCache>
                <c:ptCount val="6"/>
                <c:pt idx="0">
                  <c:v>Population Monitoring</c:v>
                </c:pt>
                <c:pt idx="1">
                  <c:v>Incidence and Impact</c:v>
                </c:pt>
                <c:pt idx="2">
                  <c:v>Damage Assessment</c:v>
                </c:pt>
                <c:pt idx="3">
                  <c:v>Tree Species Monitoring</c:v>
                </c:pt>
                <c:pt idx="4">
                  <c:v>Young Stand Monitoring</c:v>
                </c:pt>
                <c:pt idx="5">
                  <c:v>Seed Orchard Monitoring</c:v>
                </c:pt>
              </c:strCache>
            </c:strRef>
          </c:cat>
          <c:val>
            <c:numRef>
              <c:f>Sheet2!$B$2:$B$7</c:f>
              <c:numCache>
                <c:formatCode>General</c:formatCode>
                <c:ptCount val="6"/>
                <c:pt idx="0">
                  <c:v>10194</c:v>
                </c:pt>
                <c:pt idx="1">
                  <c:v>1728</c:v>
                </c:pt>
                <c:pt idx="2">
                  <c:v>1282</c:v>
                </c:pt>
                <c:pt idx="3">
                  <c:v>774</c:v>
                </c:pt>
                <c:pt idx="4">
                  <c:v>432</c:v>
                </c:pt>
                <c:pt idx="5">
                  <c:v>39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2391845850999639"/>
          <c:y val="0.15360106757313041"/>
          <c:w val="0.36496428931960678"/>
          <c:h val="0.72652467766993045"/>
        </c:manualLayout>
      </c:layout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B6387E-8844-4A3B-8C8F-1E73FCC25DFD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768DECC-43EC-468D-9E34-05CAD443BB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6A236B-62EE-486C-856D-C3057CBEBD2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BADC5E-135C-4E17-8DD2-43004AF0280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2DEA96-849F-4100-9D1B-00B216EABFD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DD2A27-26E5-4E10-B304-39BF599A3A3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4114AF-85C5-445A-82E8-0F29FE235BD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F5B8DE-FECC-4725-A4D3-6215406BFA1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41323D-0AB2-43BA-B747-F8784B22CC6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F2A96D-F0E5-407E-A62F-1EB04267E54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F9F7712-1D28-42EF-B798-49F55D66E19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7B287F-453B-4B8E-8484-CEAB4FFF38E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BF1B4B-7525-4E15-8E05-3E6F226DCD6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6DA1AD-511F-4C29-A62B-251F3D0C5F3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C38D4B-07D3-4721-9835-3D0698D225B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BD8585-8FC7-455B-A216-8B5AD733793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1E285F0-4BBE-4B2F-BE77-8D0151E3C0C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628EA8-08D2-472E-AEDE-D24ACED88AF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8E8D91-DCB5-49BD-A3CE-010DD126FEE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C963C-07DF-4265-A522-10C2024B37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C8B25D-84E0-47EA-B212-CFE7E02519E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D68F6C-8E8B-430C-B2F9-B2A1CAD7E1C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FA5159-8156-4756-9113-87302D69A67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68DECC-43EC-468D-9E34-05CAD443BB4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8A572-81E1-42A6-81A9-83689819B662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7C8B7-8375-42AC-AABB-38543D952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A8F9C-618E-4EE7-BAC1-3C2ABE744838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0E76A-9607-4A24-9769-4ECFF86A0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F878A-8CF3-4E53-8430-B97CEBC42DC4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451AC-DBBC-48F4-AA8D-E1C6EF991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AAE7E-4AA4-43E1-8ED4-B624B90DA7E2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F8A9D-E024-4892-BF08-158063110C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22F81-3D24-46D0-9461-94FADE0F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875A0-C5A6-4A8D-8DBC-6D07ADAAC8EB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59F55-A214-451A-9CE9-BF1D88FEB1AC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179C7-D0E0-41A2-8207-CE68EE877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2A917-A320-4D2B-89AE-58491C64A016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392B1-6C63-4E80-9D7F-41BFC6C1F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5C8A5-BE6C-4E71-BB20-14257B379079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BCF9B-D376-4731-932F-4B90BE96D2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A1468-5194-40A5-805D-1C0D1194017C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4EF5F-399D-48C2-AB49-DA64D62B6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035F9-4C43-4704-9088-ACC2A898CC59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CD3E8-DD3E-4D5F-A468-5204AC096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DC0B0-526F-4362-8E4B-A34146CF5019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29584-8F54-4B70-B1E5-2F9924FA2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1FCB4D-40BB-48C5-B5D0-10C3B1D229FB}" type="datetimeFigureOut">
              <a:rPr lang="en-US"/>
              <a:pPr>
                <a:defRPr/>
              </a:pPr>
              <a:t>1/31/2010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A18141-9923-43D9-913B-0FCFE1FA8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01" r:id="rId1"/>
    <p:sldLayoutId id="2147483993" r:id="rId2"/>
    <p:sldLayoutId id="2147484002" r:id="rId3"/>
    <p:sldLayoutId id="2147483994" r:id="rId4"/>
    <p:sldLayoutId id="2147484003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w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/>
          <p:cNvPicPr>
            <a:picLocks noChangeAspect="1" noChangeArrowheads="1"/>
          </p:cNvPicPr>
          <p:nvPr/>
        </p:nvPicPr>
        <p:blipFill>
          <a:blip r:embed="rId3" cstate="print">
            <a:lum contrast="100000"/>
          </a:blip>
          <a:srcRect t="3911" b="20670"/>
          <a:stretch>
            <a:fillRect/>
          </a:stretch>
        </p:blipFill>
        <p:spPr bwMode="auto">
          <a:xfrm>
            <a:off x="1828800" y="914400"/>
            <a:ext cx="518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953000"/>
            <a:ext cx="8001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National Surveillance and Monitoring Standards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685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National Forest Pest Strategy</a:t>
            </a:r>
            <a:endParaRPr/>
          </a:p>
        </p:txBody>
      </p:sp>
      <p:pic>
        <p:nvPicPr>
          <p:cNvPr id="5125" name="Picture 4" descr="pestlogo_small_origin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048000"/>
            <a:ext cx="9493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Box 2683"/>
          <p:cNvSpPr txBox="1">
            <a:spLocks noChangeArrowheads="1"/>
          </p:cNvSpPr>
          <p:nvPr/>
        </p:nvSpPr>
        <p:spPr bwMode="auto">
          <a:xfrm>
            <a:off x="4038600" y="5715000"/>
            <a:ext cx="2038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onstantia" pitchFamily="18" charset="0"/>
              </a:rPr>
              <a:t>Tim Ebata</a:t>
            </a:r>
          </a:p>
          <a:p>
            <a:r>
              <a:rPr lang="en-US" sz="1200">
                <a:latin typeface="Constantia" pitchFamily="18" charset="0"/>
              </a:rPr>
              <a:t>Ministry of Forests and Range</a:t>
            </a:r>
          </a:p>
          <a:p>
            <a:r>
              <a:rPr lang="en-US" sz="1200">
                <a:latin typeface="Constantia" pitchFamily="18" charset="0"/>
              </a:rPr>
              <a:t>Victoria, British Columbia</a:t>
            </a:r>
          </a:p>
        </p:txBody>
      </p:sp>
      <p:pic>
        <p:nvPicPr>
          <p:cNvPr id="5127" name="Picture 268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5715000"/>
            <a:ext cx="563563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Box 2685"/>
          <p:cNvSpPr txBox="1">
            <a:spLocks noChangeArrowheads="1"/>
          </p:cNvSpPr>
          <p:nvPr/>
        </p:nvSpPr>
        <p:spPr bwMode="auto">
          <a:xfrm>
            <a:off x="1219200" y="5715000"/>
            <a:ext cx="2362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nstantia" pitchFamily="18" charset="0"/>
              </a:rPr>
              <a:t>Janice Hodge</a:t>
            </a:r>
          </a:p>
          <a:p>
            <a:r>
              <a:rPr lang="en-US" sz="1200">
                <a:latin typeface="Constantia" pitchFamily="18" charset="0"/>
              </a:rPr>
              <a:t>JCH Forest Pest Management</a:t>
            </a:r>
          </a:p>
          <a:p>
            <a:r>
              <a:rPr lang="en-US" sz="1200">
                <a:latin typeface="Constantia" pitchFamily="18" charset="0"/>
              </a:rPr>
              <a:t>Coldstream, British Columbia</a:t>
            </a:r>
          </a:p>
          <a:p>
            <a:endParaRPr lang="en-US">
              <a:latin typeface="Constantia" pitchFamily="18" charset="0"/>
            </a:endParaRPr>
          </a:p>
        </p:txBody>
      </p:sp>
      <p:sp>
        <p:nvSpPr>
          <p:cNvPr id="5129" name="TextBox 2686"/>
          <p:cNvSpPr txBox="1">
            <a:spLocks noChangeArrowheads="1"/>
          </p:cNvSpPr>
          <p:nvPr/>
        </p:nvSpPr>
        <p:spPr bwMode="auto">
          <a:xfrm>
            <a:off x="6858000" y="5715000"/>
            <a:ext cx="2057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nstantia" pitchFamily="18" charset="0"/>
              </a:rPr>
              <a:t>Joan Westfall</a:t>
            </a:r>
          </a:p>
          <a:p>
            <a:r>
              <a:rPr lang="en-US" sz="1200">
                <a:latin typeface="Constantia" pitchFamily="18" charset="0"/>
              </a:rPr>
              <a:t>Entopath Management</a:t>
            </a:r>
          </a:p>
          <a:p>
            <a:r>
              <a:rPr lang="en-US" sz="1200">
                <a:latin typeface="Constantia" pitchFamily="18" charset="0"/>
              </a:rPr>
              <a:t>Kamloops, British Columbia</a:t>
            </a:r>
          </a:p>
          <a:p>
            <a:endParaRPr lang="en-US">
              <a:latin typeface="Constantia" pitchFamily="18" charset="0"/>
            </a:endParaRPr>
          </a:p>
        </p:txBody>
      </p:sp>
      <p:sp>
        <p:nvSpPr>
          <p:cNvPr id="5130" name="AutoShape 2"/>
          <p:cNvSpPr>
            <a:spLocks noChangeAspect="1" noChangeArrowheads="1"/>
          </p:cNvSpPr>
          <p:nvPr/>
        </p:nvSpPr>
        <p:spPr bwMode="auto">
          <a:xfrm>
            <a:off x="1981200" y="1066800"/>
            <a:ext cx="506730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pic>
        <p:nvPicPr>
          <p:cNvPr id="5131" name="Picture 11" descr="EPM tree and moth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5715000"/>
            <a:ext cx="542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12" descr="MOF Logo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5200" y="5715000"/>
            <a:ext cx="515938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Identify compatibilities and define methods for data standardization.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 startAt="2"/>
              <a:defRPr/>
            </a:pPr>
            <a:r>
              <a:rPr lang="en-US" dirty="0" smtClean="0"/>
              <a:t>Recommend a forest health monitoring regime to address monitoring gaps. </a:t>
            </a:r>
          </a:p>
          <a:p>
            <a:pPr marL="514350" indent="-514350" eaLnBrk="1" hangingPunct="1">
              <a:buFont typeface="+mj-lt"/>
              <a:buAutoNum type="arabicPeriod" startAt="2"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 startAt="2"/>
              <a:defRPr/>
            </a:pPr>
            <a:r>
              <a:rPr lang="en-US" dirty="0" smtClean="0"/>
              <a:t>Identify data format requirements for inclusion into the  National Forest Pest Information System.  </a:t>
            </a:r>
          </a:p>
          <a:p>
            <a:pPr marL="881063" lvl="1" indent="-51435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 </a:t>
            </a:r>
          </a:p>
          <a:p>
            <a:pPr marL="514350" indent="-514350" eaLnBrk="1" hangingPunct="1">
              <a:buFont typeface="+mj-lt"/>
              <a:buAutoNum type="arabicPeriod" startAt="2"/>
              <a:defRPr/>
            </a:pPr>
            <a:endParaRPr lang="en-US" dirty="0" smtClean="0"/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buFont typeface="+mj-lt"/>
              <a:buAutoNum type="arabicPeriod" startAt="2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3800" smtClean="0"/>
              <a:t>Objectives</a:t>
            </a:r>
            <a:endParaRPr sz="38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077200" cy="1676400"/>
          </a:xfrm>
        </p:spPr>
        <p:txBody>
          <a:bodyPr/>
          <a:lstStyle/>
          <a:p>
            <a:r>
              <a:rPr lang="en-US" sz="2000" smtClean="0"/>
              <a:t>Developing national ground plot standards for collecting and reporting data are not appropriate due to differences in pest behavior, host types, etc.</a:t>
            </a:r>
          </a:p>
          <a:p>
            <a:endParaRPr lang="en-US" sz="200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>
              <a:defRPr/>
            </a:pPr>
            <a:r>
              <a:rPr smtClean="0"/>
              <a:t>Data standardizaton:   </a:t>
            </a:r>
            <a:endParaRPr/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457200" y="3429000"/>
            <a:ext cx="822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en-US" sz="2000" dirty="0">
                <a:latin typeface="+mn-lt"/>
                <a:cs typeface="+mn-cs"/>
              </a:rPr>
              <a:t>Develop algorithms to convert ground plot data into a common reporting format  in collaboration with IIM</a:t>
            </a: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en-US" sz="2000" dirty="0">
                <a:latin typeface="+mn-lt"/>
                <a:cs typeface="+mn-cs"/>
              </a:rPr>
              <a:t>Update monitoring matrix with new information (ex. lure formulation) and update compatibilities. </a:t>
            </a: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000" dirty="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600" dirty="0"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19200"/>
            <a:ext cx="31242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200" b="1" dirty="0">
                <a:latin typeface="+mj-lt"/>
              </a:rPr>
              <a:t>Previous Conclusions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95600"/>
            <a:ext cx="31242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200" b="1" dirty="0">
                <a:latin typeface="+mj-lt"/>
              </a:rPr>
              <a:t>Outstanding Tasks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8229600" cy="231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09600"/>
                <a:gridCol w="685800"/>
                <a:gridCol w="685800"/>
                <a:gridCol w="685800"/>
                <a:gridCol w="609600"/>
                <a:gridCol w="609600"/>
                <a:gridCol w="914400"/>
                <a:gridCol w="685800"/>
                <a:gridCol w="685800"/>
                <a:gridCol w="685800"/>
                <a:gridCol w="685800"/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ON</a:t>
                      </a:r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QB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Hardwood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Conifer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Light</a:t>
                      </a:r>
                      <a:r>
                        <a:rPr lang="en-US" sz="1400" baseline="30000" dirty="0" err="1" smtClean="0"/>
                        <a:t>a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1-30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 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&lt;35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&lt;50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1-25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1-34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1-30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10-29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 -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30-50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26-65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36-70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30-69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35-70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51-75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26-60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35-69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31-70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30-69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31-70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Sev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&gt;50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&gt;65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&gt;60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&gt;70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 gridSpan="12">
                  <a:txBody>
                    <a:bodyPr/>
                    <a:lstStyle/>
                    <a:p>
                      <a:r>
                        <a:rPr lang="en-US" sz="1200" baseline="30000" dirty="0" smtClean="0"/>
                        <a:t>a</a:t>
                      </a:r>
                      <a:r>
                        <a:rPr lang="en-US" sz="1200" baseline="0" dirty="0" smtClean="0"/>
                        <a:t> Defoliation severities based on average defoliation characteristics at a polygon level</a:t>
                      </a:r>
                    </a:p>
                    <a:p>
                      <a:r>
                        <a:rPr lang="en-US" sz="1200" baseline="30000" dirty="0" smtClean="0"/>
                        <a:t>b</a:t>
                      </a:r>
                      <a:r>
                        <a:rPr lang="en-US" sz="1200" baseline="0" dirty="0" smtClean="0"/>
                        <a:t> BC categories for L and M do not include % but the authors consider these to be as noted.</a:t>
                      </a:r>
                      <a:endParaRPr lang="en-US" sz="1200" baseline="30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/>
              <a:t>Data Standardization</a:t>
            </a:r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33400" y="1600200"/>
            <a:ext cx="79248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cap="small" dirty="0">
                <a:latin typeface="+mn-lt"/>
              </a:rPr>
              <a:t>Standardization of aerial survey categories 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/>
          <a:lstStyle/>
          <a:p>
            <a:pPr>
              <a:defRPr/>
            </a:pPr>
            <a:r>
              <a:rPr smtClean="0"/>
              <a:t>Data Standardization</a:t>
            </a: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3400" y="1371600"/>
            <a:ext cx="79248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cap="small" dirty="0">
                <a:latin typeface="+mn-lt"/>
              </a:rPr>
              <a:t>Standardization of pest codes and host species codes ?</a:t>
            </a:r>
          </a:p>
        </p:txBody>
      </p:sp>
      <p:sp>
        <p:nvSpPr>
          <p:cNvPr id="9220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886200"/>
          </a:xfrm>
        </p:spPr>
        <p:txBody>
          <a:bodyPr/>
          <a:lstStyle/>
          <a:p>
            <a:r>
              <a:rPr lang="en-US" sz="2000" smtClean="0"/>
              <a:t>Only a few provinces have  pest codes (BC 3 letter codes) </a:t>
            </a:r>
          </a:p>
          <a:p>
            <a:pPr>
              <a:buFont typeface="Wingdings 2" pitchFamily="18" charset="2"/>
              <a:buNone/>
            </a:pPr>
            <a:r>
              <a:rPr lang="en-US" sz="2000" smtClean="0"/>
              <a:t>      ex.  I</a:t>
            </a:r>
            <a:r>
              <a:rPr lang="en-US" sz="2000" b="1" smtClean="0"/>
              <a:t>DW </a:t>
            </a:r>
            <a:r>
              <a:rPr lang="en-US" sz="2000" i="1" smtClean="0"/>
              <a:t>= </a:t>
            </a:r>
            <a:r>
              <a:rPr lang="en-US" sz="2000" b="1" smtClean="0"/>
              <a:t>I</a:t>
            </a:r>
            <a:r>
              <a:rPr lang="en-US" sz="2000" smtClean="0"/>
              <a:t>nsect, </a:t>
            </a:r>
            <a:r>
              <a:rPr lang="en-US" sz="2000" b="1" smtClean="0"/>
              <a:t>D</a:t>
            </a:r>
            <a:r>
              <a:rPr lang="en-US" sz="2000" smtClean="0"/>
              <a:t>efoliator, </a:t>
            </a:r>
            <a:r>
              <a:rPr lang="en-US" sz="2000" b="1" smtClean="0"/>
              <a:t>W</a:t>
            </a:r>
            <a:r>
              <a:rPr lang="en-US" sz="2000" smtClean="0"/>
              <a:t>estern spruce budworm</a:t>
            </a:r>
          </a:p>
          <a:p>
            <a:pPr lvl="1">
              <a:buFont typeface="Wingdings 2" pitchFamily="18" charset="2"/>
              <a:buNone/>
            </a:pPr>
            <a:r>
              <a:rPr lang="en-US" sz="2000" smtClean="0"/>
              <a:t>    could be expanded to 4 letters to accommodate hardwoods</a:t>
            </a:r>
          </a:p>
          <a:p>
            <a:pPr lvl="1">
              <a:buFont typeface="Wingdings 2" pitchFamily="18" charset="2"/>
              <a:buNone/>
            </a:pPr>
            <a:r>
              <a:rPr lang="en-US" sz="2000" b="1" smtClean="0"/>
              <a:t>    IDCW </a:t>
            </a:r>
            <a:r>
              <a:rPr lang="en-US" sz="2000" smtClean="0"/>
              <a:t>= </a:t>
            </a:r>
            <a:r>
              <a:rPr lang="en-US" sz="2000" b="1" smtClean="0"/>
              <a:t>I</a:t>
            </a:r>
            <a:r>
              <a:rPr lang="en-US" sz="2000" smtClean="0"/>
              <a:t>nsect, </a:t>
            </a:r>
            <a:r>
              <a:rPr lang="en-US" sz="2000" b="1" smtClean="0"/>
              <a:t>D</a:t>
            </a:r>
            <a:r>
              <a:rPr lang="en-US" sz="2000" smtClean="0"/>
              <a:t>efoliator, </a:t>
            </a:r>
            <a:r>
              <a:rPr lang="en-US" sz="2000" b="1" smtClean="0"/>
              <a:t>C</a:t>
            </a:r>
            <a:r>
              <a:rPr lang="en-US" sz="2000" smtClean="0"/>
              <a:t>onifer, </a:t>
            </a:r>
            <a:r>
              <a:rPr lang="en-US" sz="2000" b="1" smtClean="0"/>
              <a:t>W</a:t>
            </a:r>
            <a:r>
              <a:rPr lang="en-US" sz="2000" smtClean="0"/>
              <a:t>estern spruce budworm</a:t>
            </a:r>
          </a:p>
          <a:p>
            <a:pPr lvl="1">
              <a:buFont typeface="Wingdings 2" pitchFamily="18" charset="2"/>
              <a:buNone/>
            </a:pPr>
            <a:r>
              <a:rPr lang="en-US" sz="2000" smtClean="0"/>
              <a:t>    </a:t>
            </a:r>
            <a:r>
              <a:rPr lang="en-US" sz="2000" b="1" smtClean="0"/>
              <a:t>IDHF  </a:t>
            </a:r>
            <a:r>
              <a:rPr lang="en-US" sz="2000" smtClean="0"/>
              <a:t>= </a:t>
            </a:r>
            <a:r>
              <a:rPr lang="en-US" sz="2000" b="1" smtClean="0"/>
              <a:t>I</a:t>
            </a:r>
            <a:r>
              <a:rPr lang="en-US" sz="2000" smtClean="0"/>
              <a:t>nsect, </a:t>
            </a:r>
            <a:r>
              <a:rPr lang="en-US" sz="2000" b="1" smtClean="0"/>
              <a:t>D</a:t>
            </a:r>
            <a:r>
              <a:rPr lang="en-US" sz="2000" smtClean="0"/>
              <a:t>efoliator, </a:t>
            </a:r>
            <a:r>
              <a:rPr lang="en-US" sz="2000" b="1" smtClean="0"/>
              <a:t>H</a:t>
            </a:r>
            <a:r>
              <a:rPr lang="en-US" sz="2000" smtClean="0"/>
              <a:t>ardwood, Forest tent caterpillar</a:t>
            </a:r>
          </a:p>
          <a:p>
            <a:pPr lvl="1">
              <a:buFont typeface="Wingdings 2" pitchFamily="18" charset="2"/>
              <a:buNone/>
            </a:pPr>
            <a:endParaRPr lang="en-US" sz="2000" smtClean="0"/>
          </a:p>
          <a:p>
            <a:pPr lvl="1">
              <a:buFont typeface="Wingdings 2" pitchFamily="18" charset="2"/>
              <a:buNone/>
            </a:pPr>
            <a:endParaRPr lang="en-US" sz="2000" smtClean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auto">
          <a:xfrm>
            <a:off x="457200" y="3962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000" dirty="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en-US" sz="2000" dirty="0">
                <a:latin typeface="+mn-lt"/>
                <a:cs typeface="+mn-cs"/>
              </a:rPr>
              <a:t>Host species coding</a:t>
            </a:r>
          </a:p>
          <a:p>
            <a:pPr marL="730250" lvl="1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Presently no consistency between provinces</a:t>
            </a:r>
          </a:p>
          <a:p>
            <a:pPr marL="1187450" lvl="2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cs typeface="+mn-cs"/>
              </a:rPr>
              <a:t> 2001 CANFI numeric </a:t>
            </a:r>
            <a:r>
              <a:rPr lang="en-US" sz="2000">
                <a:latin typeface="+mn-lt"/>
                <a:cs typeface="+mn-cs"/>
              </a:rPr>
              <a:t>coding ?</a:t>
            </a:r>
            <a:endParaRPr lang="en-US" sz="2000" dirty="0">
              <a:latin typeface="+mn-lt"/>
              <a:cs typeface="+mn-cs"/>
            </a:endParaRPr>
          </a:p>
          <a:p>
            <a:pPr marL="1187450" lvl="2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Arial" pitchFamily="34" charset="0"/>
              <a:buChar char="•"/>
              <a:defRPr/>
            </a:pPr>
            <a:r>
              <a:rPr lang="en-US" sz="2000" dirty="0">
                <a:latin typeface="+mn-lt"/>
                <a:cs typeface="+mn-cs"/>
              </a:rPr>
              <a:t>2006 NFI coding – genus + species  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609600" y="1447800"/>
            <a:ext cx="8001000" cy="48768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2400" smtClean="0"/>
              <a:t> Collected data required to identify monitoring gaps: </a:t>
            </a:r>
          </a:p>
          <a:p>
            <a:pPr marL="823913" lvl="1" indent="-457200">
              <a:buFont typeface="Wingdings" pitchFamily="2" charset="2"/>
              <a:buChar char="§"/>
            </a:pPr>
            <a:r>
              <a:rPr lang="en-US" smtClean="0"/>
              <a:t>Information on location of monitoring plots, type of plots (PSS or PSP), MFD sampled, and monitoring frequency.</a:t>
            </a:r>
          </a:p>
          <a:p>
            <a:pPr marL="823913" lvl="1" indent="-457200">
              <a:buFont typeface="Wingdings" pitchFamily="2" charset="2"/>
              <a:buChar char="§"/>
            </a:pPr>
            <a:r>
              <a:rPr lang="en-US" smtClean="0"/>
              <a:t>Information on spatial extent of aerial surveys.</a:t>
            </a:r>
          </a:p>
          <a:p>
            <a:pPr marL="823913" lvl="1" indent="-457200">
              <a:buFont typeface="Wingdings 2" pitchFamily="18" charset="2"/>
              <a:buNone/>
            </a:pPr>
            <a:endParaRPr lang="en-US" smtClean="0"/>
          </a:p>
          <a:p>
            <a:r>
              <a:rPr lang="en-US" sz="2400" smtClean="0"/>
              <a:t>Participation by all Provinces and the Yukon</a:t>
            </a:r>
          </a:p>
          <a:p>
            <a:r>
              <a:rPr lang="en-US" sz="2400" smtClean="0"/>
              <a:t>Data in shapefiles, Access or Excel</a:t>
            </a:r>
          </a:p>
          <a:p>
            <a:r>
              <a:rPr lang="en-US" sz="2400" smtClean="0"/>
              <a:t>Cross-referenced with monitoring matrix </a:t>
            </a:r>
          </a:p>
          <a:p>
            <a:r>
              <a:rPr lang="en-US" sz="2400" smtClean="0"/>
              <a:t>Imported into ArcMap and geodatabase</a:t>
            </a:r>
          </a:p>
          <a:p>
            <a:pPr marL="823913" lvl="1" indent="-457200">
              <a:buFont typeface="Wingdings" pitchFamily="2" charset="2"/>
              <a:buChar char="§"/>
            </a:pPr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/>
              <a:t>Forest Health Monitoring regime</a:t>
            </a:r>
            <a:endParaRPr/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533400" y="35814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600" dirty="0">
              <a:latin typeface="+mn-lt"/>
              <a:cs typeface="+mn-cs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066800" y="5715000"/>
            <a:ext cx="78486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endParaRPr lang="en-US"/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</a:pP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4724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smtClean="0"/>
              <a:t>Ground Monitoring Summary</a:t>
            </a:r>
            <a:endParaRPr/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4876800" y="3048000"/>
            <a:ext cx="3810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r>
              <a:rPr lang="en-US" sz="2400" dirty="0">
                <a:latin typeface="+mn-lt"/>
                <a:cs typeface="+mn-cs"/>
              </a:rPr>
              <a:t>    Some P/T’s submitted data spanning a number of years</a:t>
            </a: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defRPr/>
            </a:pPr>
            <a:endParaRPr lang="en-US" sz="2400" dirty="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400" dirty="0">
              <a:latin typeface="+mn-lt"/>
              <a:cs typeface="+mn-cs"/>
            </a:endParaRPr>
          </a:p>
          <a:p>
            <a:pPr marL="273050" indent="-273050" eaLnBrk="0" hangingPunct="0">
              <a:spcBef>
                <a:spcPts val="600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/>
            </a:pPr>
            <a:endParaRPr lang="en-US" sz="26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/>
              <a:t>Ground Monitoring Summary</a:t>
            </a:r>
            <a:endParaRPr/>
          </a:p>
        </p:txBody>
      </p:sp>
      <p:graphicFrame>
        <p:nvGraphicFramePr>
          <p:cNvPr id="4" name="Chart 3"/>
          <p:cNvGraphicFramePr/>
          <p:nvPr/>
        </p:nvGraphicFramePr>
        <p:xfrm>
          <a:off x="533400" y="1676400"/>
          <a:ext cx="7924800" cy="451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1143000"/>
          <a:ext cx="68580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# of sites</a:t>
                      </a:r>
                      <a:endParaRPr lang="en-US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% sampled annually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% with multiple</a:t>
                      </a:r>
                      <a:r>
                        <a:rPr lang="en-US" sz="1200" baseline="0" dirty="0" smtClean="0"/>
                        <a:t> pest sampling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% with same pest sampled</a:t>
                      </a:r>
                      <a:r>
                        <a:rPr lang="en-US" sz="1200" baseline="0" dirty="0" smtClean="0"/>
                        <a:t> (life stages)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r>
                        <a:rPr lang="en-US" baseline="30000" dirty="0" smtClean="0"/>
                        <a:t>1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r>
                        <a:rPr lang="en-US" baseline="30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r>
                        <a:rPr lang="en-US" baseline="30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r>
                        <a:rPr lang="en-US" baseline="30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smtClean="0"/>
              <a:t>Ground Monitoring Summary</a:t>
            </a:r>
            <a:endParaRPr/>
          </a:p>
        </p:txBody>
      </p:sp>
      <p:sp>
        <p:nvSpPr>
          <p:cNvPr id="13389" name="TextBox 4"/>
          <p:cNvSpPr txBox="1">
            <a:spLocks noChangeArrowheads="1"/>
          </p:cNvSpPr>
          <p:nvPr/>
        </p:nvSpPr>
        <p:spPr bwMode="auto">
          <a:xfrm>
            <a:off x="1143000" y="5943600"/>
            <a:ext cx="7620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* Yukon did not report any monitoring sites</a:t>
            </a:r>
          </a:p>
        </p:txBody>
      </p:sp>
      <p:sp>
        <p:nvSpPr>
          <p:cNvPr id="13390" name="TextBox 7"/>
          <p:cNvSpPr txBox="1">
            <a:spLocks noChangeArrowheads="1"/>
          </p:cNvSpPr>
          <p:nvPr/>
        </p:nvSpPr>
        <p:spPr bwMode="auto">
          <a:xfrm>
            <a:off x="1143000" y="5638800"/>
            <a:ext cx="6858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aseline="30000"/>
              <a:t>1</a:t>
            </a:r>
            <a:r>
              <a:rPr lang="en-US" sz="1400"/>
              <a:t> Some may be assessed annually but are not considered annual plots.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63" y="485775"/>
            <a:ext cx="7610475" cy="588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990600" y="762000"/>
            <a:ext cx="2209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Ground Monitoring Sites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91200" y="762000"/>
            <a:ext cx="22098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Spatial Distribution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90600" y="762000"/>
            <a:ext cx="2209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Ground Monitoring Sites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91200" y="762000"/>
            <a:ext cx="22098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Monitoring Frequency</a:t>
            </a:r>
          </a:p>
        </p:txBody>
      </p:sp>
      <p:pic>
        <p:nvPicPr>
          <p:cNvPr id="1536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938" y="484188"/>
            <a:ext cx="7602537" cy="588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90600" y="762000"/>
            <a:ext cx="22098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Aerial Monitoring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938" y="484188"/>
            <a:ext cx="7602537" cy="588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r>
              <a:rPr lang="en-US" dirty="0" smtClean="0"/>
              <a:t>Forest as defined by Canadian National Forest Inventory 2001 is a CANFI cell where forested land is the dominant feature.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smtClean="0"/>
              <a:t>How well are we monitoring our 'forests'?</a:t>
            </a:r>
            <a:endParaRPr/>
          </a:p>
        </p:txBody>
      </p:sp>
      <p:pic>
        <p:nvPicPr>
          <p:cNvPr id="17412" name="Picture 3" descr="DSC0729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743200"/>
            <a:ext cx="39878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RIMG0020_t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276600"/>
            <a:ext cx="42418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90600" y="762000"/>
            <a:ext cx="22098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Ground </a:t>
            </a:r>
          </a:p>
          <a:p>
            <a:pPr algn="ctr">
              <a:defRPr/>
            </a:pPr>
            <a:r>
              <a:rPr lang="en-US" sz="2400" dirty="0">
                <a:latin typeface="+mn-lt"/>
              </a:rPr>
              <a:t>Monitoring 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938" y="484188"/>
            <a:ext cx="7602537" cy="588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38200" y="609600"/>
            <a:ext cx="2209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Ground and Aerial Monitoring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938" y="484188"/>
            <a:ext cx="7604125" cy="588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419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smtClean="0"/>
          </a:p>
          <a:p>
            <a:pPr>
              <a:buFont typeface="Wingdings" pitchFamily="2" charset="2"/>
              <a:buChar char="§"/>
            </a:pPr>
            <a:r>
              <a:rPr lang="en-US" smtClean="0"/>
              <a:t>NFPS  -  ecosystem-based reporting</a:t>
            </a:r>
          </a:p>
          <a:p>
            <a:pPr>
              <a:buFont typeface="Wingdings" pitchFamily="2" charset="2"/>
              <a:buChar char="§"/>
            </a:pPr>
            <a:r>
              <a:rPr lang="en-US" smtClean="0"/>
              <a:t>Ecozones somewhat similar to Forest Regions of Canada</a:t>
            </a:r>
          </a:p>
          <a:p>
            <a:pPr>
              <a:buFont typeface="Wingdings" pitchFamily="2" charset="2"/>
              <a:buChar char="§"/>
            </a:pPr>
            <a:r>
              <a:rPr lang="en-US" smtClean="0"/>
              <a:t>Ecozones as defined by the National Ecological Framework for Canada are:</a:t>
            </a:r>
          </a:p>
          <a:p>
            <a:pPr lvl="1">
              <a:buFont typeface="Wingdings 2" pitchFamily="18" charset="2"/>
              <a:buNone/>
            </a:pPr>
            <a:r>
              <a:rPr lang="en-US" smtClean="0"/>
              <a:t>“ an area of the earth’s surface representative of large and very generalized ecological units characterized by interactive and adjusting abiotic and biotic factors.”</a:t>
            </a:r>
          </a:p>
          <a:p>
            <a:pPr>
              <a:buFont typeface="Wingdings" pitchFamily="2" charset="2"/>
              <a:buChar char="§"/>
            </a:pPr>
            <a:r>
              <a:rPr lang="en-US" smtClean="0"/>
              <a:t>Ecozones used in NFI stratification </a:t>
            </a:r>
          </a:p>
          <a:p>
            <a:pPr lvl="1">
              <a:buFont typeface="Wingdings 2" pitchFamily="18" charset="2"/>
              <a:buNone/>
            </a:pPr>
            <a:endParaRPr lang="en-US" smtClean="0"/>
          </a:p>
          <a:p>
            <a:pPr lvl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19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smtClean="0"/>
              <a:t>How well are we monitoring at an ecosystem-level?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175" y="484188"/>
            <a:ext cx="7612063" cy="588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90600" y="762000"/>
            <a:ext cx="2209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latin typeface="+mn-lt"/>
              </a:rPr>
              <a:t>Ecozones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09600" y="1371600"/>
          <a:ext cx="8001008" cy="4953175"/>
        </p:xfrm>
        <a:graphic>
          <a:graphicData uri="http://schemas.openxmlformats.org/drawingml/2006/table">
            <a:tbl>
              <a:tblPr/>
              <a:tblGrid>
                <a:gridCol w="1967145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257783"/>
                <a:gridCol w="347495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302639"/>
                <a:gridCol w="283722"/>
              </a:tblGrid>
              <a:tr h="3048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BC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QB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NB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plots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Ecozone</a:t>
                      </a:r>
                    </a:p>
                  </a:txBody>
                  <a:tcPr marL="7620" marR="7620" marT="762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52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Atlantic Maritime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Boreal Cordillera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Boreal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0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Boreal Shield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Hudson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Mixedwood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01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Montane Cordillera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Pacific Maritime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Prairies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Taiga Plains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01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Taiga Shield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2531" name="TextBox 10"/>
          <p:cNvSpPr txBox="1">
            <a:spLocks noChangeArrowheads="1"/>
          </p:cNvSpPr>
          <p:nvPr/>
        </p:nvSpPr>
        <p:spPr bwMode="auto">
          <a:xfrm>
            <a:off x="457200" y="609600"/>
            <a:ext cx="830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Ground monitoring (annual and variable) summary by Forested portions of Ecozones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Gaps in Northern Canada and urban areas</a:t>
            </a:r>
          </a:p>
          <a:p>
            <a:endParaRPr lang="en-US" smtClean="0"/>
          </a:p>
          <a:p>
            <a:r>
              <a:rPr lang="en-US" smtClean="0"/>
              <a:t>Low percentage of plots monitored annually</a:t>
            </a:r>
          </a:p>
          <a:p>
            <a:endParaRPr lang="en-US" smtClean="0"/>
          </a:p>
          <a:p>
            <a:r>
              <a:rPr lang="en-US" smtClean="0"/>
              <a:t>Majority of ground monitoring plots are pest specific; very few at an ecosystem or forest type level ex. CIPHA. </a:t>
            </a:r>
          </a:p>
          <a:p>
            <a:endParaRPr lang="en-US" smtClean="0"/>
          </a:p>
          <a:p>
            <a:r>
              <a:rPr lang="en-US" smtClean="0"/>
              <a:t>Although some ecozones appear adequately monitored (proportional representation) the spatial distribution may not be adequate.</a:t>
            </a:r>
          </a:p>
          <a:p>
            <a:endParaRPr lang="en-US" smtClean="0"/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/>
              <a:t>Monitoring Summary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720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smtClean="0"/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>
              <a:defRPr/>
            </a:pPr>
            <a:r>
              <a:rPr smtClean="0"/>
              <a:t>Approach to Monitoring Scheme</a:t>
            </a:r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600200"/>
          <a:ext cx="8458201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2789"/>
                <a:gridCol w="1698811"/>
                <a:gridCol w="1524000"/>
                <a:gridCol w="175260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Establish</a:t>
                      </a:r>
                      <a:r>
                        <a:rPr lang="en-US" baseline="0" dirty="0" smtClean="0"/>
                        <a:t> fixed radius plots @ established PS*’s and collect additional FH and climate change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(covered by ecosystem-based PSPs)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Ecosystem based reporting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Retrospective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Retrospective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Establish</a:t>
                      </a:r>
                      <a:r>
                        <a:rPr lang="en-US" baseline="0" dirty="0" smtClean="0"/>
                        <a:t> and monitor ecosystem-based PSP’s (using existing or historical FIDS where appropriate)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Remote sensing of northern</a:t>
                      </a:r>
                      <a:r>
                        <a:rPr lang="en-US" baseline="0" dirty="0" smtClean="0"/>
                        <a:t> Canada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Improved</a:t>
                      </a:r>
                      <a:r>
                        <a:rPr lang="en-US" baseline="0" dirty="0" smtClean="0"/>
                        <a:t> communication ex. meetings, NFIS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r>
              <a:rPr lang="en-US" smtClean="0"/>
              <a:t>What attributes should be collected in the better and best scenario ground plots?</a:t>
            </a:r>
          </a:p>
          <a:p>
            <a:r>
              <a:rPr lang="en-US" smtClean="0"/>
              <a:t>Fixed radius plots? No tagging. </a:t>
            </a:r>
          </a:p>
          <a:p>
            <a:r>
              <a:rPr lang="en-US" smtClean="0"/>
              <a:t>Is remote sensing a feasible and reliable option for remote areas?</a:t>
            </a:r>
          </a:p>
          <a:p>
            <a:pPr lvl="1"/>
            <a:r>
              <a:rPr lang="en-US" smtClean="0"/>
              <a:t>northern Canada predicted to have greatest warming due to climate change</a:t>
            </a:r>
          </a:p>
          <a:p>
            <a:r>
              <a:rPr lang="en-US" smtClean="0"/>
              <a:t>For the best scenario how do we stratify the landbase? Ex. proportional by ? (forest type, ecozone, host species)</a:t>
            </a:r>
          </a:p>
          <a:p>
            <a:pPr lvl="1">
              <a:buFont typeface="Wingdings 2" pitchFamily="18" charset="2"/>
              <a:buNone/>
            </a:pPr>
            <a:endParaRPr lang="en-US" smtClean="0"/>
          </a:p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/>
              <a:t>Moving Forward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DSC071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8458200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Content Placeholder 1"/>
          <p:cNvSpPr>
            <a:spLocks noGrp="1"/>
          </p:cNvSpPr>
          <p:nvPr>
            <p:ph idx="1"/>
          </p:nvPr>
        </p:nvSpPr>
        <p:spPr>
          <a:xfrm>
            <a:off x="3733800" y="1524000"/>
            <a:ext cx="4876800" cy="10668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Many thanks to all participants whom contributed to this process.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7000" y="152400"/>
            <a:ext cx="6019800" cy="1219200"/>
          </a:xfrm>
        </p:spPr>
        <p:txBody>
          <a:bodyPr/>
          <a:lstStyle/>
          <a:p>
            <a:pPr>
              <a:defRPr/>
            </a:pPr>
            <a:r>
              <a:rPr smtClean="0"/>
              <a:t>Acknowledgements	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2556</TotalTime>
  <Words>1036</Words>
  <Application>Microsoft Office PowerPoint</Application>
  <PresentationFormat>On-screen Show (4:3)</PresentationFormat>
  <Paragraphs>497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National Forest Pest Strategy</vt:lpstr>
      <vt:lpstr>Objectives</vt:lpstr>
      <vt:lpstr>Data standardizaton:   </vt:lpstr>
      <vt:lpstr>Data Standardization</vt:lpstr>
      <vt:lpstr>Data Standardization</vt:lpstr>
      <vt:lpstr>Forest Health Monitoring regime</vt:lpstr>
      <vt:lpstr>Ground Monitoring Summary</vt:lpstr>
      <vt:lpstr>Ground Monitoring Summary</vt:lpstr>
      <vt:lpstr>Ground Monitoring Summary</vt:lpstr>
      <vt:lpstr>Slide 10</vt:lpstr>
      <vt:lpstr>Slide 11</vt:lpstr>
      <vt:lpstr>Slide 12</vt:lpstr>
      <vt:lpstr>How well are we monitoring our 'forests'?</vt:lpstr>
      <vt:lpstr>Slide 14</vt:lpstr>
      <vt:lpstr>Slide 15</vt:lpstr>
      <vt:lpstr>How well are we monitoring at an ecosystem-level?</vt:lpstr>
      <vt:lpstr>Slide 17</vt:lpstr>
      <vt:lpstr>Slide 18</vt:lpstr>
      <vt:lpstr>Monitoring Summary</vt:lpstr>
      <vt:lpstr>Approach to Monitoring Scheme</vt:lpstr>
      <vt:lpstr>Moving Forward</vt:lpstr>
      <vt:lpstr>Acknowledgements 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Janice Hodge</cp:lastModifiedBy>
  <cp:revision>251</cp:revision>
  <dcterms:created xsi:type="dcterms:W3CDTF">2009-02-07T17:42:33Z</dcterms:created>
  <dcterms:modified xsi:type="dcterms:W3CDTF">2010-01-31T19:18:58Z</dcterms:modified>
</cp:coreProperties>
</file>