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notesMasterIdLst>
    <p:notesMasterId r:id="rId22"/>
  </p:notesMasterIdLst>
  <p:sldIdLst>
    <p:sldId id="334" r:id="rId2"/>
    <p:sldId id="260" r:id="rId3"/>
    <p:sldId id="322" r:id="rId4"/>
    <p:sldId id="324" r:id="rId5"/>
    <p:sldId id="312" r:id="rId6"/>
    <p:sldId id="326" r:id="rId7"/>
    <p:sldId id="314" r:id="rId8"/>
    <p:sldId id="333" r:id="rId9"/>
    <p:sldId id="300" r:id="rId10"/>
    <p:sldId id="320" r:id="rId11"/>
    <p:sldId id="295" r:id="rId12"/>
    <p:sldId id="323" r:id="rId13"/>
    <p:sldId id="330" r:id="rId14"/>
    <p:sldId id="327" r:id="rId15"/>
    <p:sldId id="329" r:id="rId16"/>
    <p:sldId id="328" r:id="rId17"/>
    <p:sldId id="325" r:id="rId18"/>
    <p:sldId id="310" r:id="rId19"/>
    <p:sldId id="331" r:id="rId20"/>
    <p:sldId id="318"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94531" autoAdjust="0"/>
  </p:normalViewPr>
  <p:slideViewPr>
    <p:cSldViewPr>
      <p:cViewPr varScale="1">
        <p:scale>
          <a:sx n="75" d="100"/>
          <a:sy n="75" d="100"/>
        </p:scale>
        <p:origin x="-326"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Jch_ws\nps\200910\chartpsforpestforum.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Sheet2!$B$1</c:f>
              <c:strCache>
                <c:ptCount val="1"/>
                <c:pt idx="0">
                  <c:v>CountOfSurGroup</c:v>
                </c:pt>
              </c:strCache>
            </c:strRef>
          </c:tx>
          <c:explosion val="25"/>
          <c:dLbls>
            <c:txPr>
              <a:bodyPr/>
              <a:lstStyle/>
              <a:p>
                <a:pPr>
                  <a:defRPr lang="en-US" sz="1400"/>
                </a:pPr>
                <a:endParaRPr lang="en-US"/>
              </a:p>
            </c:txPr>
            <c:showPercent val="1"/>
            <c:showLeaderLines val="1"/>
          </c:dLbls>
          <c:cat>
            <c:strRef>
              <c:f>Sheet2!$A$2:$A$7</c:f>
              <c:strCache>
                <c:ptCount val="6"/>
                <c:pt idx="0">
                  <c:v>Population Monitoring</c:v>
                </c:pt>
                <c:pt idx="1">
                  <c:v>Incidence and Impact</c:v>
                </c:pt>
                <c:pt idx="2">
                  <c:v>Damage Assessment</c:v>
                </c:pt>
                <c:pt idx="3">
                  <c:v>Tree Species Monitoring</c:v>
                </c:pt>
                <c:pt idx="4">
                  <c:v>Young Stand Monitoring</c:v>
                </c:pt>
                <c:pt idx="5">
                  <c:v>Seed Orchard Monitoring</c:v>
                </c:pt>
              </c:strCache>
            </c:strRef>
          </c:cat>
          <c:val>
            <c:numRef>
              <c:f>Sheet2!$B$2:$B$7</c:f>
              <c:numCache>
                <c:formatCode>General</c:formatCode>
                <c:ptCount val="6"/>
                <c:pt idx="0">
                  <c:v>10194</c:v>
                </c:pt>
                <c:pt idx="1">
                  <c:v>1728</c:v>
                </c:pt>
                <c:pt idx="2">
                  <c:v>1282</c:v>
                </c:pt>
                <c:pt idx="3">
                  <c:v>774</c:v>
                </c:pt>
                <c:pt idx="4">
                  <c:v>432</c:v>
                </c:pt>
                <c:pt idx="5">
                  <c:v>39</c:v>
                </c:pt>
              </c:numCache>
            </c:numRef>
          </c:val>
        </c:ser>
      </c:pie3DChart>
    </c:plotArea>
    <c:legend>
      <c:legendPos val="r"/>
      <c:layout>
        <c:manualLayout>
          <c:xMode val="edge"/>
          <c:yMode val="edge"/>
          <c:x val="0.62391845850999716"/>
          <c:y val="0.15360106757313041"/>
          <c:w val="0.36496428931960778"/>
          <c:h val="0.72652467766993123"/>
        </c:manualLayout>
      </c:layout>
      <c:txPr>
        <a:bodyPr/>
        <a:lstStyle/>
        <a:p>
          <a:pPr>
            <a:defRPr lang="en-US" sz="1600"/>
          </a:pPr>
          <a:endParaRPr lang="en-US"/>
        </a:p>
      </c:txPr>
    </c:legend>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04B6387E-8844-4A3B-8C8F-1E73FCC25DFD}" type="datetimeFigureOut">
              <a:rPr lang="en-US"/>
              <a:pPr>
                <a:defRPr/>
              </a:pPr>
              <a:t>2/5/2010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768DECC-43EC-468D-9E34-05CAD443BB43}"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60EEAE7-EC73-4FEE-BD20-2346C639A226}"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BADC5E-135C-4E17-8DD2-43004AF02802}"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19AFC2-9F18-4DAC-8A9B-65D813957D74}"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BF2A96D-F0E5-407E-A62F-1EB04267E540}"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smtClean="0"/>
          </a:p>
        </p:txBody>
      </p:sp>
      <p:sp>
        <p:nvSpPr>
          <p:cNvPr id="624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EB0375-7CC1-47CD-86C1-88C7564F97FB}"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D3DD2A27-26E5-4E10-B304-39BF599A3A3A}"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678C7BF-88EE-40D3-A773-A939D40BA415}"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FBC38D4B-07D3-4721-9835-3D0698D225B4}" type="slidenum">
              <a:rPr lang="en-US" smtClean="0"/>
              <a:pPr>
                <a:defRPr/>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91E285F0-4BBE-4B2F-BE77-8D0151E3C0C3}"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5F9F7712-1D28-42EF-B798-49F55D66E196}"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dirty="0" smtClean="0"/>
          </a:p>
        </p:txBody>
      </p:sp>
      <p:sp>
        <p:nvSpPr>
          <p:cNvPr id="573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759E00F-B5D8-4677-8478-5EEC188A7B97}" type="slidenum">
              <a:rPr lang="en-US" smtClean="0"/>
              <a:pPr fontAlgn="base">
                <a:spcBef>
                  <a:spcPct val="0"/>
                </a:spcBef>
                <a:spcAft>
                  <a:spcPct val="0"/>
                </a:spcAft>
                <a:defRPr/>
              </a:pPr>
              <a:t>17</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E82DEA96-849F-4100-9D1B-00B216EABFD9}"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E82DEA96-849F-4100-9D1B-00B216EABFD9}"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C768DECC-43EC-468D-9E34-05CAD443BB43}" type="slidenum">
              <a:rPr lang="en-US" smtClean="0"/>
              <a:pPr>
                <a:defRPr/>
              </a:pPr>
              <a:t>20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8" name="Title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en-US" smtClean="0"/>
              <a:t>Click to edit Master title style</a:t>
            </a:r>
            <a:endParaRPr lang="en-US"/>
          </a:p>
        </p:txBody>
      </p:sp>
      <p:sp>
        <p:nvSpPr>
          <p:cNvPr id="7" name="Date Placeholder 14"/>
          <p:cNvSpPr>
            <a:spLocks noGrp="1"/>
          </p:cNvSpPr>
          <p:nvPr>
            <p:ph type="dt" sz="half" idx="10"/>
          </p:nvPr>
        </p:nvSpPr>
        <p:spPr/>
        <p:txBody>
          <a:bodyPr/>
          <a:lstStyle>
            <a:lvl1pPr>
              <a:defRPr/>
            </a:lvl1pPr>
          </a:lstStyle>
          <a:p>
            <a:pPr>
              <a:defRPr/>
            </a:pPr>
            <a:fld id="{91BBE20A-978C-4940-9BA7-31871E60D0FC}" type="datetime1">
              <a:rPr lang="en-US" smtClean="0"/>
              <a:pPr>
                <a:defRPr/>
              </a:pPr>
              <a:t>2/5/2010</a:t>
            </a:fld>
            <a:endParaRPr lang="en-US"/>
          </a:p>
        </p:txBody>
      </p:sp>
      <p:sp>
        <p:nvSpPr>
          <p:cNvPr id="8" name="Slide Number Placeholder 15"/>
          <p:cNvSpPr>
            <a:spLocks noGrp="1"/>
          </p:cNvSpPr>
          <p:nvPr>
            <p:ph type="sldNum" sz="quarter" idx="11"/>
          </p:nvPr>
        </p:nvSpPr>
        <p:spPr/>
        <p:txBody>
          <a:bodyPr/>
          <a:lstStyle>
            <a:lvl1pPr>
              <a:defRPr/>
            </a:lvl1pPr>
          </a:lstStyle>
          <a:p>
            <a:pPr>
              <a:defRPr/>
            </a:pPr>
            <a:fld id="{B387C8B7-8375-42AC-AABB-38543D952E11}" type="slidenum">
              <a:rPr lang="en-US"/>
              <a:pPr>
                <a:defRPr/>
              </a:pPr>
              <a:t>‹#›</a:t>
            </a:fld>
            <a:endParaRPr lang="en-US"/>
          </a:p>
        </p:txBody>
      </p:sp>
      <p:sp>
        <p:nvSpPr>
          <p:cNvPr id="10" name="Footer Placeholder 16"/>
          <p:cNvSpPr>
            <a:spLocks noGrp="1"/>
          </p:cNvSpPr>
          <p:nvPr>
            <p:ph type="ftr" sz="quarter" idx="12"/>
          </p:nvPr>
        </p:nvSpPr>
        <p:spPr/>
        <p:txBody>
          <a:bodyPr/>
          <a:lstStyle>
            <a:lvl1pPr>
              <a:defRPr/>
            </a:lvl1pPr>
          </a:lstStyle>
          <a:p>
            <a:pPr>
              <a:defRPr/>
            </a:pPr>
            <a:r>
              <a:rPr lang="en-US" smtClean="0"/>
              <a:t>89 repsondents from 664 questionnaires sent out</a:t>
            </a:r>
            <a:endParaRPr lang="en-US"/>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6"/>
          <p:cNvSpPr>
            <a:spLocks noGrp="1"/>
          </p:cNvSpPr>
          <p:nvPr>
            <p:ph type="title"/>
          </p:nvPr>
        </p:nvSpPr>
        <p:spPr/>
        <p:txBody>
          <a:bodyPr rtlCol="0"/>
          <a:lstStyle/>
          <a:p>
            <a:r>
              <a:rPr lang="en-US" smtClean="0"/>
              <a:t>Click to edit Master title style</a:t>
            </a:r>
            <a:endParaRPr lang="en-US"/>
          </a:p>
        </p:txBody>
      </p:sp>
      <p:sp>
        <p:nvSpPr>
          <p:cNvPr id="4" name="Date Placeholder 23"/>
          <p:cNvSpPr>
            <a:spLocks noGrp="1"/>
          </p:cNvSpPr>
          <p:nvPr>
            <p:ph type="dt" sz="half" idx="10"/>
          </p:nvPr>
        </p:nvSpPr>
        <p:spPr/>
        <p:txBody>
          <a:bodyPr/>
          <a:lstStyle>
            <a:lvl1pPr>
              <a:defRPr/>
            </a:lvl1pPr>
          </a:lstStyle>
          <a:p>
            <a:pPr>
              <a:defRPr/>
            </a:pPr>
            <a:fld id="{1810E698-9316-40EB-8029-14488F32D523}" type="datetime1">
              <a:rPr lang="en-US" smtClean="0"/>
              <a:pPr>
                <a:defRPr/>
              </a:pPr>
              <a:t>2/5/2010</a:t>
            </a:fld>
            <a:endParaRPr lang="en-US"/>
          </a:p>
        </p:txBody>
      </p:sp>
      <p:sp>
        <p:nvSpPr>
          <p:cNvPr id="5"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6" name="Slide Number Placeholder 21"/>
          <p:cNvSpPr>
            <a:spLocks noGrp="1"/>
          </p:cNvSpPr>
          <p:nvPr>
            <p:ph type="sldNum" sz="quarter" idx="12"/>
          </p:nvPr>
        </p:nvSpPr>
        <p:spPr/>
        <p:txBody>
          <a:bodyPr/>
          <a:lstStyle>
            <a:lvl1pPr>
              <a:defRPr/>
            </a:lvl1pPr>
          </a:lstStyle>
          <a:p>
            <a:pPr>
              <a:defRPr/>
            </a:pPr>
            <a:fld id="{5D00E76A-9607-4A24-9769-4ECFF86A0306}" type="slidenum">
              <a:rPr lang="en-US"/>
              <a:pPr>
                <a:defRPr/>
              </a:pPr>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33F13C1-E831-4CB5-9B66-C1CFDB61DA9E}" type="datetime1">
              <a:rPr lang="en-US" smtClean="0"/>
              <a:pPr>
                <a:defRPr/>
              </a:pPr>
              <a:t>2/5/2010</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7" name="Slide Number Placeholder 5"/>
          <p:cNvSpPr>
            <a:spLocks noGrp="1"/>
          </p:cNvSpPr>
          <p:nvPr>
            <p:ph type="sldNum" sz="quarter" idx="12"/>
          </p:nvPr>
        </p:nvSpPr>
        <p:spPr/>
        <p:txBody>
          <a:bodyPr/>
          <a:lstStyle>
            <a:lvl1pPr>
              <a:defRPr/>
            </a:lvl1pPr>
          </a:lstStyle>
          <a:p>
            <a:pPr>
              <a:defRPr/>
            </a:pPr>
            <a:fld id="{B93451AC-DBBC-48F4-AA8D-E1C6EF9916F5}" type="slidenum">
              <a:rPr lang="en-US"/>
              <a:pPr>
                <a:defRPr/>
              </a:pPr>
              <a:t>‹#›</a:t>
            </a:fld>
            <a:endParaRPr lang="en-US"/>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11" name="Content Placeholder 10"/>
          <p:cNvSpPr>
            <a:spLocks noGrp="1"/>
          </p:cNvSpPr>
          <p:nvPr>
            <p:ph sz="half" idx="1"/>
          </p:nvPr>
        </p:nvSpPr>
        <p:spPr>
          <a:xfrm>
            <a:off x="457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2"/>
          </p:nvPr>
        </p:nvSpPr>
        <p:spPr>
          <a:xfrm>
            <a:off x="4648200" y="1524000"/>
            <a:ext cx="4059936"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0ED3B47B-439F-4625-B6FB-B8564C2144A3}" type="datetime1">
              <a:rPr lang="en-US" smtClean="0"/>
              <a:pPr>
                <a:defRPr/>
              </a:pPr>
              <a:t>2/5/2010</a:t>
            </a:fld>
            <a:endParaRPr lang="en-US"/>
          </a:p>
        </p:txBody>
      </p:sp>
      <p:sp>
        <p:nvSpPr>
          <p:cNvPr id="6"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7" name="Slide Number Placeholder 21"/>
          <p:cNvSpPr>
            <a:spLocks noGrp="1"/>
          </p:cNvSpPr>
          <p:nvPr>
            <p:ph type="sldNum" sz="quarter" idx="12"/>
          </p:nvPr>
        </p:nvSpPr>
        <p:spPr/>
        <p:txBody>
          <a:bodyPr/>
          <a:lstStyle>
            <a:lvl1pPr>
              <a:defRPr/>
            </a:lvl1pPr>
          </a:lstStyle>
          <a:p>
            <a:pPr>
              <a:defRPr/>
            </a:pPr>
            <a:fld id="{BA8F8A9D-E024-4892-BF08-158063110C69}" type="slidenum">
              <a:rPr lang="en-US"/>
              <a:pPr>
                <a:defRPr/>
              </a:pPr>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4" name="Content Placeholder 33"/>
          <p:cNvSpPr>
            <a:spLocks noGrp="1"/>
          </p:cNvSpPr>
          <p:nvPr>
            <p:ph sz="quarter" idx="4"/>
          </p:nvPr>
        </p:nvSpPr>
        <p:spPr>
          <a:xfrm>
            <a:off x="4649788" y="2201896"/>
            <a:ext cx="4038600"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Title 1"/>
          <p:cNvSpPr>
            <a:spLocks noGrp="1"/>
          </p:cNvSpPr>
          <p:nvPr>
            <p:ph type="title"/>
          </p:nvPr>
        </p:nvSpPr>
        <p:spPr>
          <a:xfrm>
            <a:off x="457200" y="155448"/>
            <a:ext cx="8229600" cy="1143000"/>
          </a:xfrm>
        </p:spPr>
        <p:txBody>
          <a:bodyPr/>
          <a:lstStyle>
            <a:lvl1pPr>
              <a:defRPr/>
            </a:lvl1pPr>
          </a:lstStyle>
          <a:p>
            <a:r>
              <a:rPr lang="en-US" smtClean="0"/>
              <a:t>Click to edit Master title style</a:t>
            </a:r>
            <a:endParaRPr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9" name="Slide Number Placeholder 8"/>
          <p:cNvSpPr>
            <a:spLocks noGrp="1"/>
          </p:cNvSpPr>
          <p:nvPr>
            <p:ph type="sldNum" sz="quarter" idx="10"/>
          </p:nvPr>
        </p:nvSpPr>
        <p:spPr/>
        <p:txBody>
          <a:bodyPr/>
          <a:lstStyle>
            <a:lvl1pPr>
              <a:defRPr/>
            </a:lvl1pPr>
          </a:lstStyle>
          <a:p>
            <a:pPr>
              <a:defRPr/>
            </a:pPr>
            <a:fld id="{C4422F81-3D24-46D0-9461-94FADE0FF451}" type="slidenum">
              <a:rPr lang="en-US"/>
              <a:pPr>
                <a:defRPr/>
              </a:pPr>
              <a:t>‹#›</a:t>
            </a:fld>
            <a:endParaRPr lang="en-US"/>
          </a:p>
        </p:txBody>
      </p:sp>
      <p:sp>
        <p:nvSpPr>
          <p:cNvPr id="10" name="Footer Placeholder 7"/>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11" name="Date Placeholder 6"/>
          <p:cNvSpPr>
            <a:spLocks noGrp="1"/>
          </p:cNvSpPr>
          <p:nvPr>
            <p:ph type="dt" sz="half" idx="12"/>
          </p:nvPr>
        </p:nvSpPr>
        <p:spPr/>
        <p:txBody>
          <a:bodyPr/>
          <a:lstStyle>
            <a:lvl1pPr>
              <a:defRPr/>
            </a:lvl1pPr>
          </a:lstStyle>
          <a:p>
            <a:pPr>
              <a:defRPr/>
            </a:pPr>
            <a:fld id="{9B89D1B6-0B2D-4707-94B8-9A13CADDCB11}" type="datetime1">
              <a:rPr lang="en-US" smtClean="0"/>
              <a:pPr>
                <a:defRPr/>
              </a:pPr>
              <a:t>2/5/2010</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484EA06B-3F84-449F-925A-BC877B28B49E}" type="datetime1">
              <a:rPr lang="en-US" smtClean="0"/>
              <a:pPr>
                <a:defRPr/>
              </a:pPr>
              <a:t>2/5/2010</a:t>
            </a:fld>
            <a:endParaRPr lang="en-US"/>
          </a:p>
        </p:txBody>
      </p:sp>
      <p:sp>
        <p:nvSpPr>
          <p:cNvPr id="4"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5" name="Slide Number Placeholder 21"/>
          <p:cNvSpPr>
            <a:spLocks noGrp="1"/>
          </p:cNvSpPr>
          <p:nvPr>
            <p:ph type="sldNum" sz="quarter" idx="12"/>
          </p:nvPr>
        </p:nvSpPr>
        <p:spPr/>
        <p:txBody>
          <a:bodyPr/>
          <a:lstStyle>
            <a:lvl1pPr>
              <a:defRPr/>
            </a:lvl1pPr>
          </a:lstStyle>
          <a:p>
            <a:pPr>
              <a:defRPr/>
            </a:pPr>
            <a:fld id="{D26179C7-D0E0-41A2-8207-CE68EE877A53}" type="slidenum">
              <a:rPr lang="en-US"/>
              <a:pPr>
                <a:defRPr/>
              </a:pPr>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3"/>
          <p:cNvSpPr>
            <a:spLocks noGrp="1"/>
          </p:cNvSpPr>
          <p:nvPr>
            <p:ph type="dt" sz="half" idx="10"/>
          </p:nvPr>
        </p:nvSpPr>
        <p:spPr/>
        <p:txBody>
          <a:bodyPr/>
          <a:lstStyle>
            <a:lvl1pPr>
              <a:defRPr/>
            </a:lvl1pPr>
          </a:lstStyle>
          <a:p>
            <a:pPr>
              <a:defRPr/>
            </a:pPr>
            <a:fld id="{61446012-583A-4F22-9313-1BD2C8F12259}" type="datetime1">
              <a:rPr lang="en-US" smtClean="0"/>
              <a:pPr>
                <a:defRPr/>
              </a:pPr>
              <a:t>2/5/2010</a:t>
            </a:fld>
            <a:endParaRPr lang="en-US"/>
          </a:p>
        </p:txBody>
      </p:sp>
      <p:sp>
        <p:nvSpPr>
          <p:cNvPr id="3"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4" name="Slide Number Placeholder 21"/>
          <p:cNvSpPr>
            <a:spLocks noGrp="1"/>
          </p:cNvSpPr>
          <p:nvPr>
            <p:ph type="sldNum" sz="quarter" idx="12"/>
          </p:nvPr>
        </p:nvSpPr>
        <p:spPr/>
        <p:txBody>
          <a:bodyPr/>
          <a:lstStyle>
            <a:lvl1pPr>
              <a:defRPr/>
            </a:lvl1pPr>
          </a:lstStyle>
          <a:p>
            <a:pPr>
              <a:defRPr/>
            </a:pPr>
            <a:fld id="{BB3392B1-6C63-4E80-9D7F-41BFC6C1FE11}" type="slidenum">
              <a:rPr lang="en-US"/>
              <a:pPr>
                <a:defRPr/>
              </a:pPr>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Text Placeholder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5" name="Date Placeholder 23"/>
          <p:cNvSpPr>
            <a:spLocks noGrp="1"/>
          </p:cNvSpPr>
          <p:nvPr>
            <p:ph type="dt" sz="half" idx="10"/>
          </p:nvPr>
        </p:nvSpPr>
        <p:spPr/>
        <p:txBody>
          <a:bodyPr/>
          <a:lstStyle>
            <a:lvl1pPr>
              <a:defRPr/>
            </a:lvl1pPr>
          </a:lstStyle>
          <a:p>
            <a:pPr>
              <a:defRPr/>
            </a:pPr>
            <a:fld id="{D0B422FC-78D3-4B90-B185-ED7785A5A77D}" type="datetime1">
              <a:rPr lang="en-US" smtClean="0"/>
              <a:pPr>
                <a:defRPr/>
              </a:pPr>
              <a:t>2/5/2010</a:t>
            </a:fld>
            <a:endParaRPr lang="en-US"/>
          </a:p>
        </p:txBody>
      </p:sp>
      <p:sp>
        <p:nvSpPr>
          <p:cNvPr id="6"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7" name="Slide Number Placeholder 21"/>
          <p:cNvSpPr>
            <a:spLocks noGrp="1"/>
          </p:cNvSpPr>
          <p:nvPr>
            <p:ph type="sldNum" sz="quarter" idx="12"/>
          </p:nvPr>
        </p:nvSpPr>
        <p:spPr/>
        <p:txBody>
          <a:bodyPr/>
          <a:lstStyle>
            <a:lvl1pPr>
              <a:defRPr/>
            </a:lvl1pPr>
          </a:lstStyle>
          <a:p>
            <a:pPr>
              <a:defRPr/>
            </a:pPr>
            <a:fld id="{2A4BCF9B-D376-4731-932F-4B90BE96D22D}" type="slidenum">
              <a:rPr lang="en-US"/>
              <a:pPr>
                <a:defRPr/>
              </a:pPr>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en-US" smtClean="0"/>
              <a:t>Click to edit Master title style</a:t>
            </a:r>
            <a:endParaRPr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5" name="Date Placeholder 23"/>
          <p:cNvSpPr>
            <a:spLocks noGrp="1"/>
          </p:cNvSpPr>
          <p:nvPr>
            <p:ph type="dt" sz="half" idx="10"/>
          </p:nvPr>
        </p:nvSpPr>
        <p:spPr/>
        <p:txBody>
          <a:bodyPr/>
          <a:lstStyle>
            <a:lvl1pPr>
              <a:defRPr/>
            </a:lvl1pPr>
          </a:lstStyle>
          <a:p>
            <a:pPr>
              <a:defRPr/>
            </a:pPr>
            <a:fld id="{38C8341C-3748-4AA1-997A-36556852955D}" type="datetime1">
              <a:rPr lang="en-US" smtClean="0"/>
              <a:pPr>
                <a:defRPr/>
              </a:pPr>
              <a:t>2/5/2010</a:t>
            </a:fld>
            <a:endParaRPr lang="en-US"/>
          </a:p>
        </p:txBody>
      </p:sp>
      <p:sp>
        <p:nvSpPr>
          <p:cNvPr id="6"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7" name="Slide Number Placeholder 21"/>
          <p:cNvSpPr>
            <a:spLocks noGrp="1"/>
          </p:cNvSpPr>
          <p:nvPr>
            <p:ph type="sldNum" sz="quarter" idx="12"/>
          </p:nvPr>
        </p:nvSpPr>
        <p:spPr/>
        <p:txBody>
          <a:bodyPr/>
          <a:lstStyle>
            <a:lvl1pPr>
              <a:defRPr/>
            </a:lvl1pPr>
          </a:lstStyle>
          <a:p>
            <a:pPr>
              <a:defRPr/>
            </a:pPr>
            <a:fld id="{93E4EF5F-399D-48C2-AB49-DA64D62B600C}" type="slidenum">
              <a:rPr lang="en-US"/>
              <a:pPr>
                <a:defRPr/>
              </a:pPr>
              <a:t>‹#›</a:t>
            </a:fld>
            <a:endParaRPr lang="en-US"/>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22A9A9CE-CEC1-439A-9609-40E78FFC37C7}" type="datetime1">
              <a:rPr lang="en-US" smtClean="0"/>
              <a:pPr>
                <a:defRPr/>
              </a:pPr>
              <a:t>2/5/2010</a:t>
            </a:fld>
            <a:endParaRPr lang="en-US"/>
          </a:p>
        </p:txBody>
      </p:sp>
      <p:sp>
        <p:nvSpPr>
          <p:cNvPr id="5"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6" name="Slide Number Placeholder 21"/>
          <p:cNvSpPr>
            <a:spLocks noGrp="1"/>
          </p:cNvSpPr>
          <p:nvPr>
            <p:ph type="sldNum" sz="quarter" idx="12"/>
          </p:nvPr>
        </p:nvSpPr>
        <p:spPr/>
        <p:txBody>
          <a:bodyPr/>
          <a:lstStyle>
            <a:lvl1pPr>
              <a:defRPr/>
            </a:lvl1pPr>
          </a:lstStyle>
          <a:p>
            <a:pPr>
              <a:defRPr/>
            </a:pPr>
            <a:fld id="{C05CD3E8-DD3E-4D5F-A468-5204AC09615F}" type="slidenum">
              <a:rPr lang="en-US"/>
              <a:pPr>
                <a:defRPr/>
              </a:pPr>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4E20EE0F-BAE4-4884-A53D-DD7191FC04DF}" type="datetime1">
              <a:rPr lang="en-US" smtClean="0"/>
              <a:pPr>
                <a:defRPr/>
              </a:pPr>
              <a:t>2/5/2010</a:t>
            </a:fld>
            <a:endParaRPr lang="en-US"/>
          </a:p>
        </p:txBody>
      </p:sp>
      <p:sp>
        <p:nvSpPr>
          <p:cNvPr id="5" name="Footer Placeholder 9"/>
          <p:cNvSpPr>
            <a:spLocks noGrp="1"/>
          </p:cNvSpPr>
          <p:nvPr>
            <p:ph type="ftr" sz="quarter" idx="11"/>
          </p:nvPr>
        </p:nvSpPr>
        <p:spPr/>
        <p:txBody>
          <a:bodyPr/>
          <a:lstStyle>
            <a:lvl1pPr>
              <a:defRPr/>
            </a:lvl1pPr>
          </a:lstStyle>
          <a:p>
            <a:pPr>
              <a:defRPr/>
            </a:pPr>
            <a:r>
              <a:rPr lang="en-US" smtClean="0"/>
              <a:t>89 repsondents from 664 questionnaires sent out</a:t>
            </a:r>
            <a:endParaRPr lang="en-US"/>
          </a:p>
        </p:txBody>
      </p:sp>
      <p:sp>
        <p:nvSpPr>
          <p:cNvPr id="6" name="Slide Number Placeholder 21"/>
          <p:cNvSpPr>
            <a:spLocks noGrp="1"/>
          </p:cNvSpPr>
          <p:nvPr>
            <p:ph type="sldNum" sz="quarter" idx="12"/>
          </p:nvPr>
        </p:nvSpPr>
        <p:spPr/>
        <p:txBody>
          <a:bodyPr/>
          <a:lstStyle>
            <a:lvl1pPr>
              <a:defRPr/>
            </a:lvl1pPr>
          </a:lstStyle>
          <a:p>
            <a:pPr>
              <a:defRPr/>
            </a:pPr>
            <a:fld id="{6F529584-8F54-4B70-B1E5-2F9924FA2738}" type="slidenum">
              <a:rPr lang="en-US"/>
              <a:pPr>
                <a:defRPr/>
              </a:pPr>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ext Placeholder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fld id="{25B29D28-57D4-4DDE-9EE6-E96AB8883FC9}" type="datetime1">
              <a:rPr lang="en-US" smtClean="0"/>
              <a:pPr>
                <a:defRPr/>
              </a:pPr>
              <a:t>2/5/2010</a:t>
            </a:fld>
            <a:endParaRPr lang="en-US" dirty="0"/>
          </a:p>
        </p:txBody>
      </p:sp>
      <p:sp>
        <p:nvSpPr>
          <p:cNvPr id="10" name="Footer Placeholder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r>
              <a:rPr lang="en-US" dirty="0" smtClean="0"/>
              <a:t>89 </a:t>
            </a:r>
            <a:r>
              <a:rPr lang="en-US" dirty="0" err="1" smtClean="0"/>
              <a:t>repsondents</a:t>
            </a:r>
            <a:r>
              <a:rPr lang="en-US" dirty="0" smtClean="0"/>
              <a:t> from 664 questionnaires sent out</a:t>
            </a:r>
            <a:endParaRPr lang="en-US" dirty="0"/>
          </a:p>
        </p:txBody>
      </p:sp>
      <p:sp>
        <p:nvSpPr>
          <p:cNvPr id="22" name="Slide Number Placehold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a:solidFill>
                  <a:schemeClr val="tx2"/>
                </a:solidFill>
                <a:latin typeface="+mn-lt"/>
                <a:cs typeface="+mn-cs"/>
              </a:defRPr>
            </a:lvl1pPr>
          </a:lstStyle>
          <a:p>
            <a:pPr>
              <a:defRPr/>
            </a:pPr>
            <a:fld id="{09A18141-9923-43D9-913B-0FCFE1FA8EBB}" type="slidenum">
              <a:rPr lang="en-US"/>
              <a:pPr>
                <a:defRPr/>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en-US" smtClean="0"/>
              <a:t>Click to edit Master title style</a:t>
            </a:r>
            <a:endParaRPr lang="en-US"/>
          </a:p>
        </p:txBody>
      </p:sp>
    </p:spTree>
  </p:cSld>
  <p:clrMap bg1="dk1" tx1="lt1" bg2="dk2" tx2="lt2" accent1="accent1" accent2="accent2" accent3="accent3" accent4="accent4" accent5="accent5" accent6="accent6" hlink="hlink" folHlink="folHlink"/>
  <p:sldLayoutIdLst>
    <p:sldLayoutId id="2147484001" r:id="rId1"/>
    <p:sldLayoutId id="2147483993" r:id="rId2"/>
    <p:sldLayoutId id="2147484002" r:id="rId3"/>
    <p:sldLayoutId id="2147483994" r:id="rId4"/>
    <p:sldLayoutId id="2147484003" r:id="rId5"/>
    <p:sldLayoutId id="2147483995" r:id="rId6"/>
    <p:sldLayoutId id="2147483996" r:id="rId7"/>
    <p:sldLayoutId id="2147483997" r:id="rId8"/>
    <p:sldLayoutId id="2147483998" r:id="rId9"/>
    <p:sldLayoutId id="2147483999" r:id="rId10"/>
    <p:sldLayoutId id="2147484000" r:id="rId11"/>
  </p:sldLayoutIdLst>
  <p:transition>
    <p:fade/>
  </p:transition>
  <p:hf sldNum="0" hdr="0" ftr="0" dt="0"/>
  <p:txStyles>
    <p:titleStyle>
      <a:lvl1pPr algn="l" rtl="0" eaLnBrk="0" fontAlgn="base" hangingPunct="0">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eaLnBrk="0" fontAlgn="base" hangingPunct="0">
        <a:spcBef>
          <a:spcPct val="0"/>
        </a:spcBef>
        <a:spcAft>
          <a:spcPct val="0"/>
        </a:spcAft>
        <a:defRPr sz="4200">
          <a:solidFill>
            <a:srgbClr val="F9F9F9"/>
          </a:solidFill>
          <a:latin typeface="Constantia" pitchFamily="18" charset="0"/>
        </a:defRPr>
      </a:lvl2pPr>
      <a:lvl3pPr algn="l" rtl="0" eaLnBrk="0" fontAlgn="base" hangingPunct="0">
        <a:spcBef>
          <a:spcPct val="0"/>
        </a:spcBef>
        <a:spcAft>
          <a:spcPct val="0"/>
        </a:spcAft>
        <a:defRPr sz="4200">
          <a:solidFill>
            <a:srgbClr val="F9F9F9"/>
          </a:solidFill>
          <a:latin typeface="Constantia" pitchFamily="18" charset="0"/>
        </a:defRPr>
      </a:lvl3pPr>
      <a:lvl4pPr algn="l" rtl="0" eaLnBrk="0" fontAlgn="base" hangingPunct="0">
        <a:spcBef>
          <a:spcPct val="0"/>
        </a:spcBef>
        <a:spcAft>
          <a:spcPct val="0"/>
        </a:spcAft>
        <a:defRPr sz="4200">
          <a:solidFill>
            <a:srgbClr val="F9F9F9"/>
          </a:solidFill>
          <a:latin typeface="Constantia" pitchFamily="18" charset="0"/>
        </a:defRPr>
      </a:lvl4pPr>
      <a:lvl5pPr algn="l" rtl="0" eaLnBrk="0" fontAlgn="base" hangingPunct="0">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eaLnBrk="0" fontAlgn="base" hangingPunct="0">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eaLnBrk="0" fontAlgn="base" hangingPunct="0">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eaLnBrk="0" fontAlgn="base" hangingPunct="0">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eaLnBrk="0" fontAlgn="base" hangingPunct="0">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eaLnBrk="0" fontAlgn="base" hangingPunct="0">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wmf"/><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forestryimages.org/images/768x512/2252020.jpg"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2" name="Picture 6"/>
          <p:cNvPicPr>
            <a:picLocks noChangeAspect="1" noChangeArrowheads="1"/>
          </p:cNvPicPr>
          <p:nvPr/>
        </p:nvPicPr>
        <p:blipFill>
          <a:blip r:embed="rId3" cstate="screen">
            <a:lum contrast="100000"/>
          </a:blip>
          <a:srcRect t="3911" b="20670"/>
          <a:stretch>
            <a:fillRect/>
          </a:stretch>
        </p:blipFill>
        <p:spPr bwMode="auto">
          <a:xfrm>
            <a:off x="1828800" y="914400"/>
            <a:ext cx="5181600" cy="4114800"/>
          </a:xfrm>
          <a:prstGeom prst="rect">
            <a:avLst/>
          </a:prstGeom>
          <a:noFill/>
          <a:ln w="9525">
            <a:noFill/>
            <a:miter lim="800000"/>
            <a:headEnd/>
            <a:tailEnd/>
          </a:ln>
        </p:spPr>
      </p:pic>
      <p:sp>
        <p:nvSpPr>
          <p:cNvPr id="3" name="Subtitle 2"/>
          <p:cNvSpPr>
            <a:spLocks noGrp="1"/>
          </p:cNvSpPr>
          <p:nvPr>
            <p:ph type="subTitle" idx="1"/>
          </p:nvPr>
        </p:nvSpPr>
        <p:spPr>
          <a:xfrm>
            <a:off x="609600" y="4953000"/>
            <a:ext cx="8001000" cy="762000"/>
          </a:xfrm>
        </p:spPr>
        <p:txBody>
          <a:bodyPr/>
          <a:lstStyle/>
          <a:p>
            <a:pPr eaLnBrk="1" fontAlgn="auto" hangingPunct="1">
              <a:spcAft>
                <a:spcPts val="0"/>
              </a:spcAft>
              <a:buFont typeface="Wingdings 2"/>
              <a:buNone/>
              <a:defRPr/>
            </a:pPr>
            <a:r>
              <a:rPr lang="en-US" sz="2800" dirty="0" smtClean="0"/>
              <a:t>Monitoring and Diagnostics Update</a:t>
            </a:r>
          </a:p>
        </p:txBody>
      </p:sp>
      <p:sp>
        <p:nvSpPr>
          <p:cNvPr id="2" name="Title 1"/>
          <p:cNvSpPr>
            <a:spLocks noGrp="1"/>
          </p:cNvSpPr>
          <p:nvPr>
            <p:ph type="ctrTitle"/>
          </p:nvPr>
        </p:nvSpPr>
        <p:spPr>
          <a:xfrm>
            <a:off x="609600" y="381000"/>
            <a:ext cx="7772400" cy="685800"/>
          </a:xfrm>
        </p:spPr>
        <p:txBody>
          <a:bodyPr>
            <a:normAutofit fontScale="90000"/>
          </a:bodyPr>
          <a:lstStyle/>
          <a:p>
            <a:pPr eaLnBrk="1" fontAlgn="auto" hangingPunct="1">
              <a:spcAft>
                <a:spcPts val="0"/>
              </a:spcAft>
              <a:defRPr/>
            </a:pPr>
            <a:r>
              <a:rPr dirty="0" smtClean="0"/>
              <a:t>National Forest Pest Strategy</a:t>
            </a:r>
            <a:endParaRPr dirty="0"/>
          </a:p>
        </p:txBody>
      </p:sp>
      <p:pic>
        <p:nvPicPr>
          <p:cNvPr id="5125" name="Picture 4" descr="pestlogo_small_original"/>
          <p:cNvPicPr>
            <a:picLocks noChangeAspect="1" noChangeArrowheads="1"/>
          </p:cNvPicPr>
          <p:nvPr/>
        </p:nvPicPr>
        <p:blipFill>
          <a:blip r:embed="rId4" cstate="screen"/>
          <a:srcRect/>
          <a:stretch>
            <a:fillRect/>
          </a:stretch>
        </p:blipFill>
        <p:spPr bwMode="auto">
          <a:xfrm>
            <a:off x="3886200" y="3048000"/>
            <a:ext cx="949325" cy="962025"/>
          </a:xfrm>
          <a:prstGeom prst="rect">
            <a:avLst/>
          </a:prstGeom>
          <a:noFill/>
          <a:ln w="9525">
            <a:noFill/>
            <a:miter lim="800000"/>
            <a:headEnd/>
            <a:tailEnd/>
          </a:ln>
        </p:spPr>
      </p:pic>
      <p:grpSp>
        <p:nvGrpSpPr>
          <p:cNvPr id="4" name="Group 12"/>
          <p:cNvGrpSpPr/>
          <p:nvPr/>
        </p:nvGrpSpPr>
        <p:grpSpPr>
          <a:xfrm>
            <a:off x="3276600" y="5638800"/>
            <a:ext cx="2800350" cy="898525"/>
            <a:chOff x="457200" y="5638800"/>
            <a:chExt cx="2800350" cy="898525"/>
          </a:xfrm>
        </p:grpSpPr>
        <p:pic>
          <p:nvPicPr>
            <p:cNvPr id="5126" name="Picture 6" descr="FORSERV"/>
            <p:cNvPicPr>
              <a:picLocks noChangeAspect="1" noChangeArrowheads="1"/>
            </p:cNvPicPr>
            <p:nvPr/>
          </p:nvPicPr>
          <p:blipFill>
            <a:blip r:embed="rId5" cstate="screen"/>
            <a:srcRect/>
            <a:stretch>
              <a:fillRect/>
            </a:stretch>
          </p:blipFill>
          <p:spPr bwMode="auto">
            <a:xfrm>
              <a:off x="457200" y="5638800"/>
              <a:ext cx="709613" cy="898525"/>
            </a:xfrm>
            <a:prstGeom prst="rect">
              <a:avLst/>
            </a:prstGeom>
            <a:noFill/>
            <a:ln w="9525">
              <a:noFill/>
              <a:miter lim="800000"/>
              <a:headEnd/>
              <a:tailEnd/>
            </a:ln>
          </p:spPr>
        </p:pic>
        <p:sp>
          <p:nvSpPr>
            <p:cNvPr id="5127" name="TextBox 2683"/>
            <p:cNvSpPr txBox="1">
              <a:spLocks noChangeArrowheads="1"/>
            </p:cNvSpPr>
            <p:nvPr/>
          </p:nvSpPr>
          <p:spPr bwMode="auto">
            <a:xfrm>
              <a:off x="1219200" y="5715000"/>
              <a:ext cx="2038350" cy="646113"/>
            </a:xfrm>
            <a:prstGeom prst="rect">
              <a:avLst/>
            </a:prstGeom>
            <a:noFill/>
            <a:ln w="9525">
              <a:noFill/>
              <a:miter lim="800000"/>
              <a:headEnd/>
              <a:tailEnd/>
            </a:ln>
          </p:spPr>
          <p:txBody>
            <a:bodyPr wrap="none">
              <a:spAutoFit/>
            </a:bodyPr>
            <a:lstStyle/>
            <a:p>
              <a:r>
                <a:rPr lang="en-US" sz="1200" dirty="0">
                  <a:latin typeface="Constantia" pitchFamily="18" charset="0"/>
                </a:rPr>
                <a:t>Tim Ebata</a:t>
              </a:r>
            </a:p>
            <a:p>
              <a:r>
                <a:rPr lang="en-US" sz="1200" dirty="0">
                  <a:latin typeface="Constantia" pitchFamily="18" charset="0"/>
                </a:rPr>
                <a:t>Ministry of Forests and Range</a:t>
              </a:r>
            </a:p>
            <a:p>
              <a:r>
                <a:rPr lang="en-US" sz="1200" dirty="0">
                  <a:latin typeface="Constantia" pitchFamily="18" charset="0"/>
                </a:rPr>
                <a:t>Victoria, British Columbia</a:t>
              </a:r>
            </a:p>
          </p:txBody>
        </p:sp>
      </p:grpSp>
      <p:grpSp>
        <p:nvGrpSpPr>
          <p:cNvPr id="5" name="Group 13"/>
          <p:cNvGrpSpPr/>
          <p:nvPr/>
        </p:nvGrpSpPr>
        <p:grpSpPr>
          <a:xfrm>
            <a:off x="457200" y="5715000"/>
            <a:ext cx="2971800" cy="923925"/>
            <a:chOff x="3505200" y="5715000"/>
            <a:chExt cx="2971800" cy="923925"/>
          </a:xfrm>
        </p:grpSpPr>
        <p:pic>
          <p:nvPicPr>
            <p:cNvPr id="5128" name="Picture 2684"/>
            <p:cNvPicPr>
              <a:picLocks noChangeAspect="1" noChangeArrowheads="1"/>
            </p:cNvPicPr>
            <p:nvPr/>
          </p:nvPicPr>
          <p:blipFill>
            <a:blip r:embed="rId6" cstate="screen"/>
            <a:srcRect/>
            <a:stretch>
              <a:fillRect/>
            </a:stretch>
          </p:blipFill>
          <p:spPr bwMode="auto">
            <a:xfrm>
              <a:off x="3505200" y="5715000"/>
              <a:ext cx="563563" cy="655638"/>
            </a:xfrm>
            <a:prstGeom prst="rect">
              <a:avLst/>
            </a:prstGeom>
            <a:noFill/>
            <a:ln w="9525">
              <a:noFill/>
              <a:miter lim="800000"/>
              <a:headEnd/>
              <a:tailEnd/>
            </a:ln>
          </p:spPr>
        </p:pic>
        <p:sp>
          <p:nvSpPr>
            <p:cNvPr id="5129" name="TextBox 2685"/>
            <p:cNvSpPr txBox="1">
              <a:spLocks noChangeArrowheads="1"/>
            </p:cNvSpPr>
            <p:nvPr/>
          </p:nvSpPr>
          <p:spPr bwMode="auto">
            <a:xfrm>
              <a:off x="4114800" y="5715000"/>
              <a:ext cx="2362200" cy="923925"/>
            </a:xfrm>
            <a:prstGeom prst="rect">
              <a:avLst/>
            </a:prstGeom>
            <a:noFill/>
            <a:ln w="9525">
              <a:noFill/>
              <a:miter lim="800000"/>
              <a:headEnd/>
              <a:tailEnd/>
            </a:ln>
          </p:spPr>
          <p:txBody>
            <a:bodyPr>
              <a:spAutoFit/>
            </a:bodyPr>
            <a:lstStyle/>
            <a:p>
              <a:r>
                <a:rPr lang="en-US" sz="1200" dirty="0">
                  <a:latin typeface="Constantia" pitchFamily="18" charset="0"/>
                </a:rPr>
                <a:t>Janice Hodge</a:t>
              </a:r>
            </a:p>
            <a:p>
              <a:r>
                <a:rPr lang="en-US" sz="1200" dirty="0">
                  <a:latin typeface="Constantia" pitchFamily="18" charset="0"/>
                </a:rPr>
                <a:t>JCH Forest Pest Management</a:t>
              </a:r>
            </a:p>
            <a:p>
              <a:r>
                <a:rPr lang="en-US" sz="1200" dirty="0" err="1">
                  <a:latin typeface="Constantia" pitchFamily="18" charset="0"/>
                </a:rPr>
                <a:t>Coldstream</a:t>
              </a:r>
              <a:r>
                <a:rPr lang="en-US" sz="1200" dirty="0">
                  <a:latin typeface="Constantia" pitchFamily="18" charset="0"/>
                </a:rPr>
                <a:t>, British Columbia</a:t>
              </a:r>
            </a:p>
            <a:p>
              <a:endParaRPr lang="en-US" dirty="0">
                <a:latin typeface="Constantia" pitchFamily="18" charset="0"/>
              </a:endParaRPr>
            </a:p>
          </p:txBody>
        </p:sp>
      </p:grpSp>
      <p:sp>
        <p:nvSpPr>
          <p:cNvPr id="5130" name="TextBox 2686"/>
          <p:cNvSpPr txBox="1">
            <a:spLocks noChangeArrowheads="1"/>
          </p:cNvSpPr>
          <p:nvPr/>
        </p:nvSpPr>
        <p:spPr bwMode="auto">
          <a:xfrm>
            <a:off x="6858000" y="5715000"/>
            <a:ext cx="2057400" cy="923925"/>
          </a:xfrm>
          <a:prstGeom prst="rect">
            <a:avLst/>
          </a:prstGeom>
          <a:noFill/>
          <a:ln w="9525">
            <a:noFill/>
            <a:miter lim="800000"/>
            <a:headEnd/>
            <a:tailEnd/>
          </a:ln>
        </p:spPr>
        <p:txBody>
          <a:bodyPr>
            <a:spAutoFit/>
          </a:bodyPr>
          <a:lstStyle/>
          <a:p>
            <a:r>
              <a:rPr lang="en-US" sz="1200">
                <a:latin typeface="Constantia" pitchFamily="18" charset="0"/>
              </a:rPr>
              <a:t>Joan Westfall</a:t>
            </a:r>
          </a:p>
          <a:p>
            <a:r>
              <a:rPr lang="en-US" sz="1200">
                <a:latin typeface="Constantia" pitchFamily="18" charset="0"/>
              </a:rPr>
              <a:t>Entopath Management</a:t>
            </a:r>
          </a:p>
          <a:p>
            <a:r>
              <a:rPr lang="en-US" sz="1200">
                <a:latin typeface="Constantia" pitchFamily="18" charset="0"/>
              </a:rPr>
              <a:t>Kamloops, British Columbia</a:t>
            </a:r>
          </a:p>
          <a:p>
            <a:endParaRPr lang="en-US">
              <a:latin typeface="Constantia" pitchFamily="18" charset="0"/>
            </a:endParaRPr>
          </a:p>
        </p:txBody>
      </p:sp>
      <p:sp>
        <p:nvSpPr>
          <p:cNvPr id="5131" name="AutoShape 2"/>
          <p:cNvSpPr>
            <a:spLocks noChangeAspect="1" noChangeArrowheads="1"/>
          </p:cNvSpPr>
          <p:nvPr/>
        </p:nvSpPr>
        <p:spPr bwMode="auto">
          <a:xfrm>
            <a:off x="1981200" y="1066800"/>
            <a:ext cx="5067300" cy="4159250"/>
          </a:xfrm>
          <a:prstGeom prst="rect">
            <a:avLst/>
          </a:prstGeom>
          <a:noFill/>
          <a:ln w="9525">
            <a:noFill/>
            <a:miter lim="800000"/>
            <a:headEnd/>
            <a:tailEnd/>
          </a:ln>
        </p:spPr>
        <p:txBody>
          <a:bodyPr/>
          <a:lstStyle/>
          <a:p>
            <a:endParaRPr lang="en-CA"/>
          </a:p>
        </p:txBody>
      </p:sp>
      <p:pic>
        <p:nvPicPr>
          <p:cNvPr id="5132" name="Picture 11" descr="EPM tree and moth.jpg"/>
          <p:cNvPicPr>
            <a:picLocks noChangeAspect="1"/>
          </p:cNvPicPr>
          <p:nvPr/>
        </p:nvPicPr>
        <p:blipFill>
          <a:blip r:embed="rId7" cstate="screen"/>
          <a:srcRect/>
          <a:stretch>
            <a:fillRect/>
          </a:stretch>
        </p:blipFill>
        <p:spPr bwMode="auto">
          <a:xfrm>
            <a:off x="6324600" y="5715000"/>
            <a:ext cx="542925" cy="6858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1"/>
          <p:cNvSpPr>
            <a:spLocks noGrp="1"/>
          </p:cNvSpPr>
          <p:nvPr>
            <p:ph idx="1"/>
          </p:nvPr>
        </p:nvSpPr>
        <p:spPr>
          <a:xfrm>
            <a:off x="533400" y="1447800"/>
            <a:ext cx="8229600" cy="4724400"/>
          </a:xfrm>
        </p:spPr>
        <p:txBody>
          <a:bodyPr/>
          <a:lstStyle/>
          <a:p>
            <a:pPr marL="514350" indent="-514350" eaLnBrk="1" hangingPunct="1">
              <a:buFont typeface="+mj-lt"/>
              <a:buAutoNum type="arabicPeriod"/>
              <a:defRPr/>
            </a:pPr>
            <a:r>
              <a:rPr lang="en-US" sz="2400" dirty="0" smtClean="0"/>
              <a:t>Identify current monitoring activities and gaps and develop a range of monitoring regimes (including approximate costs) required to fulfill NFPS objectives. </a:t>
            </a:r>
          </a:p>
          <a:p>
            <a:pPr marL="514350" indent="-514350" eaLnBrk="1" hangingPunct="1">
              <a:buFont typeface="+mj-lt"/>
              <a:buAutoNum type="arabicPeriod"/>
              <a:defRPr/>
            </a:pPr>
            <a:endParaRPr lang="en-US" sz="2400" dirty="0" smtClean="0"/>
          </a:p>
          <a:p>
            <a:pPr marL="514350" indent="-514350" eaLnBrk="1" hangingPunct="1">
              <a:buFont typeface="+mj-lt"/>
              <a:buAutoNum type="arabicPeriod"/>
              <a:defRPr/>
            </a:pPr>
            <a:r>
              <a:rPr lang="en-US" sz="2400" dirty="0" smtClean="0"/>
              <a:t>Identify compatibilities and opportunities for standardization of methodologies, thresholds, etc.</a:t>
            </a:r>
          </a:p>
          <a:p>
            <a:pPr marL="514350" indent="-514350" eaLnBrk="1" hangingPunct="1">
              <a:buFont typeface="+mj-lt"/>
              <a:buAutoNum type="arabicPeriod"/>
              <a:defRPr/>
            </a:pPr>
            <a:endParaRPr lang="en-US" sz="2400" dirty="0" smtClean="0"/>
          </a:p>
          <a:p>
            <a:pPr marL="514350" indent="-514350" eaLnBrk="1" hangingPunct="1">
              <a:buFont typeface="+mj-lt"/>
              <a:buAutoNum type="arabicPeriod"/>
              <a:defRPr/>
            </a:pPr>
            <a:r>
              <a:rPr lang="en-US" sz="2400" dirty="0" smtClean="0"/>
              <a:t>Capture and store existing and historical data.</a:t>
            </a:r>
          </a:p>
          <a:p>
            <a:pPr marL="514350" indent="-514350" eaLnBrk="1" hangingPunct="1">
              <a:buFont typeface="+mj-lt"/>
              <a:buAutoNum type="arabicPeriod"/>
              <a:defRPr/>
            </a:pPr>
            <a:endParaRPr lang="en-US" sz="2400" dirty="0" smtClean="0"/>
          </a:p>
          <a:p>
            <a:pPr marL="514350" indent="-514350" eaLnBrk="1" hangingPunct="1">
              <a:buFont typeface="+mj-lt"/>
              <a:buAutoNum type="arabicPeriod"/>
              <a:defRPr/>
            </a:pPr>
            <a:r>
              <a:rPr lang="en-US" sz="2400" dirty="0" smtClean="0"/>
              <a:t>Identify current diagnostic capacity.  </a:t>
            </a:r>
          </a:p>
          <a:p>
            <a:pPr marL="514350" indent="-514350" eaLnBrk="1" hangingPunct="1">
              <a:buFont typeface="+mj-lt"/>
              <a:buAutoNum type="arabicPeriod"/>
              <a:defRPr/>
            </a:pPr>
            <a:endParaRPr lang="en-US" dirty="0" smtClean="0"/>
          </a:p>
          <a:p>
            <a:pPr marL="514350" indent="-514350" eaLnBrk="1" hangingPunct="1">
              <a:buNone/>
              <a:defRPr/>
            </a:pPr>
            <a:endParaRPr lang="en-US" dirty="0" smtClean="0"/>
          </a:p>
          <a:p>
            <a:pPr marL="881063" lvl="1" indent="-514350" eaLnBrk="1" hangingPunct="1">
              <a:buFont typeface="Wingdings 2" pitchFamily="18" charset="2"/>
              <a:buNone/>
              <a:defRPr/>
            </a:pPr>
            <a:endParaRPr lang="en-US" dirty="0" smtClean="0"/>
          </a:p>
          <a:p>
            <a:pPr marL="514350" indent="-514350" eaLnBrk="1" hangingPunct="1">
              <a:buFont typeface="+mj-lt"/>
              <a:buAutoNum type="arabicPeriod" startAt="2"/>
              <a:defRPr/>
            </a:pPr>
            <a:endParaRPr lang="en-US" dirty="0" smtClean="0"/>
          </a:p>
          <a:p>
            <a:pPr marL="514350" indent="-514350" eaLnBrk="1" hangingPunct="1">
              <a:buFont typeface="Wingdings 2" pitchFamily="18" charset="2"/>
              <a:buNone/>
              <a:defRPr/>
            </a:pPr>
            <a:endParaRPr lang="en-US" dirty="0" smtClean="0"/>
          </a:p>
          <a:p>
            <a:pPr marL="514350" indent="-514350" eaLnBrk="1" hangingPunct="1">
              <a:buFont typeface="+mj-lt"/>
              <a:buAutoNum type="arabicPeriod" startAt="2"/>
              <a:defRPr/>
            </a:pPr>
            <a:endParaRPr lang="en-US" dirty="0" smtClean="0"/>
          </a:p>
          <a:p>
            <a:pPr eaLnBrk="1" hangingPunct="1">
              <a:defRPr/>
            </a:pPr>
            <a:endParaRPr lang="en-US" dirty="0" smtClean="0"/>
          </a:p>
        </p:txBody>
      </p:sp>
      <p:sp>
        <p:nvSpPr>
          <p:cNvPr id="3" name="Title 2"/>
          <p:cNvSpPr>
            <a:spLocks noGrp="1"/>
          </p:cNvSpPr>
          <p:nvPr>
            <p:ph type="title"/>
          </p:nvPr>
        </p:nvSpPr>
        <p:spPr>
          <a:xfrm>
            <a:off x="457200" y="457200"/>
            <a:ext cx="8229600" cy="762000"/>
          </a:xfrm>
        </p:spPr>
        <p:txBody>
          <a:bodyPr/>
          <a:lstStyle/>
          <a:p>
            <a:pPr algn="ctr" eaLnBrk="1" fontAlgn="auto" hangingPunct="1">
              <a:spcAft>
                <a:spcPts val="0"/>
              </a:spcAft>
              <a:defRPr/>
            </a:pPr>
            <a:r>
              <a:rPr sz="3800" dirty="0" smtClean="0"/>
              <a:t>Objectives</a:t>
            </a:r>
            <a:endParaRPr sz="3800"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572000"/>
          </a:xfrm>
        </p:spPr>
        <p:txBody>
          <a:bodyPr/>
          <a:lstStyle/>
          <a:p>
            <a:r>
              <a:rPr lang="en-US" sz="2400" dirty="0" smtClean="0"/>
              <a:t>Summarized nationwide monitoring activities</a:t>
            </a:r>
          </a:p>
          <a:p>
            <a:pPr lvl="1"/>
            <a:r>
              <a:rPr lang="en-US" sz="2000" dirty="0" smtClean="0"/>
              <a:t>Pest, frequency, methodology, thresholds, lure formulations, data format and availability</a:t>
            </a:r>
          </a:p>
          <a:p>
            <a:pPr lvl="1"/>
            <a:r>
              <a:rPr lang="en-US" sz="2000" dirty="0" smtClean="0"/>
              <a:t>Spatial data for permanent sample sites and aerial surveys</a:t>
            </a:r>
          </a:p>
          <a:p>
            <a:r>
              <a:rPr lang="en-US" sz="2400" dirty="0" smtClean="0"/>
              <a:t>Identified compatibilities and opportunities for standardization</a:t>
            </a:r>
          </a:p>
          <a:p>
            <a:r>
              <a:rPr lang="en-US" sz="2400" dirty="0" smtClean="0"/>
              <a:t>New Brunswick monitoring data submitted to IIM, BC in progress</a:t>
            </a:r>
          </a:p>
          <a:p>
            <a:r>
              <a:rPr lang="en-US" dirty="0" smtClean="0"/>
              <a:t>Identified M and D objectives and developed a list of National major forest pests</a:t>
            </a:r>
          </a:p>
          <a:p>
            <a:r>
              <a:rPr lang="en-US" dirty="0" smtClean="0"/>
              <a:t>Developed 3 Monitoring Scenarios</a:t>
            </a:r>
          </a:p>
          <a:p>
            <a:r>
              <a:rPr lang="en-US" dirty="0" smtClean="0"/>
              <a:t>Completed diagnostic capacity survey</a:t>
            </a:r>
          </a:p>
          <a:p>
            <a:pPr>
              <a:buNone/>
            </a:pPr>
            <a:r>
              <a:rPr lang="en-US" dirty="0" smtClean="0"/>
              <a:t>		</a:t>
            </a:r>
          </a:p>
          <a:p>
            <a:pPr>
              <a:buNone/>
            </a:pPr>
            <a:endParaRPr lang="en-US" dirty="0"/>
          </a:p>
        </p:txBody>
      </p:sp>
      <p:sp>
        <p:nvSpPr>
          <p:cNvPr id="3" name="Title 2"/>
          <p:cNvSpPr>
            <a:spLocks noGrp="1"/>
          </p:cNvSpPr>
          <p:nvPr>
            <p:ph type="title"/>
          </p:nvPr>
        </p:nvSpPr>
        <p:spPr/>
        <p:txBody>
          <a:bodyPr/>
          <a:lstStyle/>
          <a:p>
            <a:r>
              <a:rPr dirty="0" smtClean="0"/>
              <a:t>Achievements  to Date</a:t>
            </a:r>
            <a:endParaRPr lang="en-US" dirty="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Content Placeholder 1"/>
          <p:cNvSpPr>
            <a:spLocks noGrp="1"/>
          </p:cNvSpPr>
          <p:nvPr>
            <p:ph idx="1"/>
          </p:nvPr>
        </p:nvSpPr>
        <p:spPr>
          <a:xfrm>
            <a:off x="457200" y="1676400"/>
            <a:ext cx="8229600" cy="4419600"/>
          </a:xfrm>
        </p:spPr>
        <p:txBody>
          <a:bodyPr/>
          <a:lstStyle/>
          <a:p>
            <a:pPr algn="ctr" eaLnBrk="1" hangingPunct="1">
              <a:buFont typeface="Wingdings 2" pitchFamily="18" charset="2"/>
              <a:buNone/>
            </a:pPr>
            <a:r>
              <a:rPr lang="en-US" dirty="0" smtClean="0"/>
              <a:t>74 Major Forest Disturbances</a:t>
            </a:r>
          </a:p>
          <a:p>
            <a:pPr eaLnBrk="1" hangingPunct="1">
              <a:buFont typeface="Wingdings 2" pitchFamily="18" charset="2"/>
              <a:buNone/>
            </a:pPr>
            <a:endParaRPr lang="en-US" dirty="0" smtClean="0"/>
          </a:p>
        </p:txBody>
      </p:sp>
      <p:sp>
        <p:nvSpPr>
          <p:cNvPr id="3" name="Title 2"/>
          <p:cNvSpPr>
            <a:spLocks noGrp="1"/>
          </p:cNvSpPr>
          <p:nvPr>
            <p:ph type="title"/>
          </p:nvPr>
        </p:nvSpPr>
        <p:spPr/>
        <p:txBody>
          <a:bodyPr>
            <a:normAutofit/>
          </a:bodyPr>
          <a:lstStyle/>
          <a:p>
            <a:pPr eaLnBrk="1" fontAlgn="auto" hangingPunct="1">
              <a:spcAft>
                <a:spcPts val="0"/>
              </a:spcAft>
              <a:defRPr/>
            </a:pPr>
            <a:r>
              <a:rPr dirty="0" smtClean="0"/>
              <a:t>Current Monitoring Surveys  </a:t>
            </a:r>
            <a:endParaRPr dirty="0"/>
          </a:p>
        </p:txBody>
      </p:sp>
      <p:graphicFrame>
        <p:nvGraphicFramePr>
          <p:cNvPr id="1026" name="Chart 5"/>
          <p:cNvGraphicFramePr>
            <a:graphicFrameLocks/>
          </p:cNvGraphicFramePr>
          <p:nvPr/>
        </p:nvGraphicFramePr>
        <p:xfrm>
          <a:off x="1219200" y="2362200"/>
          <a:ext cx="6629400" cy="3759200"/>
        </p:xfrm>
        <a:graphic>
          <a:graphicData uri="http://schemas.openxmlformats.org/presentationml/2006/ole">
            <p:oleObj spid="_x0000_s1026" r:id="rId4" imgW="6633023" imgH="3755461" progId="Excel.Sheet.8">
              <p:embed/>
            </p:oleObj>
          </a:graphicData>
        </a:graphic>
      </p:graphicFrame>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smtClean="0"/>
              <a:t>Ground Monitoring Summary</a:t>
            </a:r>
            <a:endParaRPr/>
          </a:p>
        </p:txBody>
      </p:sp>
      <p:graphicFrame>
        <p:nvGraphicFramePr>
          <p:cNvPr id="4" name="Chart 3"/>
          <p:cNvGraphicFramePr/>
          <p:nvPr/>
        </p:nvGraphicFramePr>
        <p:xfrm>
          <a:off x="533400" y="1676400"/>
          <a:ext cx="7924800" cy="45186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90600" y="304800"/>
            <a:ext cx="7467600" cy="762000"/>
          </a:xfrm>
        </p:spPr>
        <p:txBody>
          <a:bodyPr>
            <a:normAutofit fontScale="90000"/>
          </a:bodyPr>
          <a:lstStyle/>
          <a:p>
            <a:pPr eaLnBrk="1" fontAlgn="auto" hangingPunct="1">
              <a:spcAft>
                <a:spcPts val="0"/>
              </a:spcAft>
              <a:defRPr/>
            </a:pPr>
            <a:r>
              <a:rPr smtClean="0"/>
              <a:t>Compatibility Example </a:t>
            </a:r>
            <a:r>
              <a:rPr lang="en-CA" smtClean="0"/>
              <a:t>–</a:t>
            </a:r>
            <a:r>
              <a:rPr smtClean="0"/>
              <a:t> Egg stage</a:t>
            </a:r>
            <a:endParaRPr/>
          </a:p>
        </p:txBody>
      </p:sp>
      <p:graphicFrame>
        <p:nvGraphicFramePr>
          <p:cNvPr id="7" name="Table 6"/>
          <p:cNvGraphicFramePr>
            <a:graphicFrameLocks noGrp="1"/>
          </p:cNvGraphicFramePr>
          <p:nvPr/>
        </p:nvGraphicFramePr>
        <p:xfrm>
          <a:off x="1676400" y="5562600"/>
          <a:ext cx="5770245" cy="1029462"/>
        </p:xfrm>
        <a:graphic>
          <a:graphicData uri="http://schemas.openxmlformats.org/drawingml/2006/table">
            <a:tbl>
              <a:tblPr/>
              <a:tblGrid>
                <a:gridCol w="549910"/>
                <a:gridCol w="5220335"/>
              </a:tblGrid>
              <a:tr h="214630">
                <a:tc>
                  <a:txBody>
                    <a:bodyPr/>
                    <a:lstStyle/>
                    <a:p>
                      <a:pPr>
                        <a:lnSpc>
                          <a:spcPct val="115000"/>
                        </a:lnSpc>
                        <a:spcAft>
                          <a:spcPts val="0"/>
                        </a:spcAft>
                      </a:pPr>
                      <a:r>
                        <a:rPr lang="en-CA" sz="1100" baseline="0" dirty="0">
                          <a:solidFill>
                            <a:schemeClr val="tx1"/>
                          </a:solidFill>
                          <a:latin typeface="Calibri"/>
                          <a:ea typeface="Times New Roman"/>
                          <a:cs typeface="Times New Roman"/>
                        </a:rPr>
                        <a:t> </a:t>
                      </a:r>
                      <a:endParaRPr lang="en-CA" sz="1100" baseline="0" dirty="0">
                        <a:solidFill>
                          <a:schemeClr val="tx1"/>
                        </a:solidFill>
                        <a:latin typeface="Constantia"/>
                        <a:ea typeface="Times New Roman"/>
                        <a:cs typeface="Times New Roman"/>
                      </a:endParaRPr>
                    </a:p>
                  </a:txBody>
                  <a:tcPr marL="68580" marR="68580" marT="0" marB="0" anchor="ctr">
                    <a:lnL>
                      <a:noFill/>
                    </a:lnL>
                    <a:lnR>
                      <a:noFill/>
                    </a:lnR>
                    <a:lnT>
                      <a:noFill/>
                    </a:lnT>
                    <a:lnB>
                      <a:noFill/>
                    </a:lnB>
                    <a:solidFill>
                      <a:srgbClr val="92D050"/>
                    </a:solidFill>
                  </a:tcPr>
                </a:tc>
                <a:tc>
                  <a:txBody>
                    <a:bodyPr/>
                    <a:lstStyle/>
                    <a:p>
                      <a:pPr>
                        <a:lnSpc>
                          <a:spcPct val="115000"/>
                        </a:lnSpc>
                        <a:spcAft>
                          <a:spcPts val="0"/>
                        </a:spcAft>
                      </a:pPr>
                      <a:r>
                        <a:rPr lang="en-CA" sz="1100" baseline="0" dirty="0">
                          <a:solidFill>
                            <a:schemeClr val="tx1"/>
                          </a:solidFill>
                          <a:latin typeface="Calibri"/>
                          <a:ea typeface="Times New Roman"/>
                          <a:cs typeface="Times New Roman"/>
                        </a:rPr>
                        <a:t>Compatible:   Conversion possible as reporting variable (ex. predicted defoliation) or  unit  being reported on (ex. avg # of eggs/10m2) the same but thresholds different. </a:t>
                      </a:r>
                      <a:endParaRPr lang="en-CA" sz="1100" baseline="0" dirty="0">
                        <a:solidFill>
                          <a:schemeClr val="tx1"/>
                        </a:solidFill>
                        <a:latin typeface="Constantia"/>
                        <a:ea typeface="Times New Roman"/>
                        <a:cs typeface="Times New Roman"/>
                      </a:endParaRPr>
                    </a:p>
                  </a:txBody>
                  <a:tcPr marL="68580" marR="68580" marT="0" marB="0" anchor="ctr">
                    <a:lnL>
                      <a:noFill/>
                    </a:lnL>
                    <a:lnR>
                      <a:noFill/>
                    </a:lnR>
                    <a:lnT>
                      <a:noFill/>
                    </a:lnT>
                    <a:lnB>
                      <a:noFill/>
                    </a:lnB>
                  </a:tcPr>
                </a:tc>
              </a:tr>
              <a:tr h="214630">
                <a:tc>
                  <a:txBody>
                    <a:bodyPr/>
                    <a:lstStyle/>
                    <a:p>
                      <a:pPr>
                        <a:lnSpc>
                          <a:spcPct val="115000"/>
                        </a:lnSpc>
                        <a:spcAft>
                          <a:spcPts val="0"/>
                        </a:spcAft>
                      </a:pPr>
                      <a:r>
                        <a:rPr lang="en-CA" sz="1100" baseline="0">
                          <a:solidFill>
                            <a:schemeClr val="tx1"/>
                          </a:solidFill>
                          <a:latin typeface="Calibri"/>
                          <a:ea typeface="Times New Roman"/>
                          <a:cs typeface="Times New Roman"/>
                        </a:rPr>
                        <a:t> </a:t>
                      </a:r>
                      <a:endParaRPr lang="en-CA" sz="1100" baseline="0">
                        <a:solidFill>
                          <a:schemeClr val="tx1"/>
                        </a:solidFill>
                        <a:latin typeface="Constantia"/>
                        <a:ea typeface="Times New Roman"/>
                        <a:cs typeface="Times New Roman"/>
                      </a:endParaRPr>
                    </a:p>
                  </a:txBody>
                  <a:tcPr marL="68580" marR="68580" marT="0" marB="0" anchor="ctr">
                    <a:lnL>
                      <a:noFill/>
                    </a:lnL>
                    <a:lnR>
                      <a:noFill/>
                    </a:lnR>
                    <a:lnT>
                      <a:noFill/>
                    </a:lnT>
                    <a:lnB>
                      <a:noFill/>
                    </a:lnB>
                    <a:solidFill>
                      <a:srgbClr val="95B3D7"/>
                    </a:solidFill>
                  </a:tcPr>
                </a:tc>
                <a:tc>
                  <a:txBody>
                    <a:bodyPr/>
                    <a:lstStyle/>
                    <a:p>
                      <a:pPr>
                        <a:lnSpc>
                          <a:spcPct val="115000"/>
                        </a:lnSpc>
                        <a:spcAft>
                          <a:spcPts val="0"/>
                        </a:spcAft>
                      </a:pPr>
                      <a:r>
                        <a:rPr lang="en-CA" sz="1100" baseline="0" dirty="0">
                          <a:solidFill>
                            <a:schemeClr val="tx1"/>
                          </a:solidFill>
                          <a:latin typeface="Calibri"/>
                          <a:ea typeface="Times New Roman"/>
                          <a:cs typeface="Times New Roman"/>
                        </a:rPr>
                        <a:t>Similar; threshold numbers the same or vary slightly.</a:t>
                      </a:r>
                      <a:endParaRPr lang="en-CA" sz="1100" baseline="0" dirty="0">
                        <a:solidFill>
                          <a:schemeClr val="tx1"/>
                        </a:solidFill>
                        <a:latin typeface="Constantia"/>
                        <a:ea typeface="Times New Roman"/>
                        <a:cs typeface="Times New Roman"/>
                      </a:endParaRPr>
                    </a:p>
                  </a:txBody>
                  <a:tcPr marL="68580" marR="68580" marT="0" marB="0" anchor="ctr">
                    <a:lnL>
                      <a:noFill/>
                    </a:lnL>
                    <a:lnR>
                      <a:noFill/>
                    </a:lnR>
                    <a:lnT>
                      <a:noFill/>
                    </a:lnT>
                    <a:lnB>
                      <a:noFill/>
                    </a:lnB>
                  </a:tcPr>
                </a:tc>
              </a:tr>
              <a:tr h="214630">
                <a:tc>
                  <a:txBody>
                    <a:bodyPr/>
                    <a:lstStyle/>
                    <a:p>
                      <a:pPr>
                        <a:lnSpc>
                          <a:spcPct val="115000"/>
                        </a:lnSpc>
                        <a:spcAft>
                          <a:spcPts val="0"/>
                        </a:spcAft>
                      </a:pPr>
                      <a:r>
                        <a:rPr lang="en-CA" sz="1100" baseline="0">
                          <a:solidFill>
                            <a:schemeClr val="tx1"/>
                          </a:solidFill>
                          <a:latin typeface="Calibri"/>
                          <a:ea typeface="Times New Roman"/>
                          <a:cs typeface="Times New Roman"/>
                        </a:rPr>
                        <a:t> </a:t>
                      </a:r>
                      <a:endParaRPr lang="en-CA" sz="1100" baseline="0">
                        <a:solidFill>
                          <a:schemeClr val="tx1"/>
                        </a:solidFill>
                        <a:latin typeface="Constantia"/>
                        <a:ea typeface="Times New Roman"/>
                        <a:cs typeface="Times New Roman"/>
                      </a:endParaRPr>
                    </a:p>
                  </a:txBody>
                  <a:tcPr marL="68580" marR="68580" marT="0" marB="0" anchor="ctr">
                    <a:lnL>
                      <a:noFill/>
                    </a:lnL>
                    <a:lnR>
                      <a:noFill/>
                    </a:lnR>
                    <a:lnT>
                      <a:noFill/>
                    </a:lnT>
                    <a:lnB>
                      <a:noFill/>
                    </a:lnB>
                    <a:solidFill>
                      <a:srgbClr val="D8D8D8"/>
                    </a:solidFill>
                  </a:tcPr>
                </a:tc>
                <a:tc>
                  <a:txBody>
                    <a:bodyPr/>
                    <a:lstStyle/>
                    <a:p>
                      <a:pPr>
                        <a:lnSpc>
                          <a:spcPct val="115000"/>
                        </a:lnSpc>
                        <a:spcAft>
                          <a:spcPts val="0"/>
                        </a:spcAft>
                      </a:pPr>
                      <a:r>
                        <a:rPr lang="en-CA" sz="1100" baseline="0" dirty="0">
                          <a:solidFill>
                            <a:schemeClr val="tx1"/>
                          </a:solidFill>
                          <a:latin typeface="Calibri"/>
                          <a:ea typeface="Times New Roman"/>
                          <a:cs typeface="Times New Roman"/>
                        </a:rPr>
                        <a:t>Not the same thresholds and/or reporting parameter and/or reporting unit.</a:t>
                      </a:r>
                      <a:endParaRPr lang="en-CA" sz="1100" baseline="0" dirty="0">
                        <a:solidFill>
                          <a:schemeClr val="tx1"/>
                        </a:solidFill>
                        <a:latin typeface="Constantia"/>
                        <a:ea typeface="Times New Roman"/>
                        <a:cs typeface="Times New Roman"/>
                      </a:endParaRPr>
                    </a:p>
                  </a:txBody>
                  <a:tcPr marL="68580" marR="68580" marT="0" marB="0" anchor="ctr">
                    <a:lnL>
                      <a:noFill/>
                    </a:lnL>
                    <a:lnR>
                      <a:noFill/>
                    </a:lnR>
                    <a:lnT>
                      <a:noFill/>
                    </a:lnT>
                    <a:lnB>
                      <a:noFill/>
                    </a:lnB>
                  </a:tcPr>
                </a:tc>
              </a:tr>
              <a:tr h="214630">
                <a:tc>
                  <a:txBody>
                    <a:bodyPr/>
                    <a:lstStyle/>
                    <a:p>
                      <a:pPr>
                        <a:lnSpc>
                          <a:spcPct val="115000"/>
                        </a:lnSpc>
                        <a:spcAft>
                          <a:spcPts val="0"/>
                        </a:spcAft>
                      </a:pPr>
                      <a:r>
                        <a:rPr lang="en-CA" sz="1100" baseline="0">
                          <a:solidFill>
                            <a:schemeClr val="tx1"/>
                          </a:solidFill>
                          <a:latin typeface="Calibri"/>
                          <a:ea typeface="Times New Roman"/>
                          <a:cs typeface="Times New Roman"/>
                        </a:rPr>
                        <a:t>N/A</a:t>
                      </a:r>
                      <a:endParaRPr lang="en-CA" sz="1100" baseline="0">
                        <a:solidFill>
                          <a:schemeClr val="tx1"/>
                        </a:solidFill>
                        <a:latin typeface="Constantia"/>
                        <a:ea typeface="Times New Roman"/>
                        <a:cs typeface="Times New Roman"/>
                      </a:endParaRPr>
                    </a:p>
                  </a:txBody>
                  <a:tcPr marL="68580" marR="68580" marT="0" marB="0" anchor="ctr">
                    <a:lnL>
                      <a:noFill/>
                    </a:lnL>
                    <a:lnR>
                      <a:noFill/>
                    </a:lnR>
                    <a:lnT>
                      <a:noFill/>
                    </a:lnT>
                    <a:lnB>
                      <a:noFill/>
                    </a:lnB>
                  </a:tcPr>
                </a:tc>
                <a:tc>
                  <a:txBody>
                    <a:bodyPr/>
                    <a:lstStyle/>
                    <a:p>
                      <a:pPr>
                        <a:lnSpc>
                          <a:spcPct val="115000"/>
                        </a:lnSpc>
                        <a:spcAft>
                          <a:spcPts val="0"/>
                        </a:spcAft>
                      </a:pPr>
                      <a:r>
                        <a:rPr lang="en-CA" sz="1100" baseline="0" dirty="0">
                          <a:solidFill>
                            <a:schemeClr val="tx1"/>
                          </a:solidFill>
                          <a:latin typeface="Calibri"/>
                          <a:ea typeface="Times New Roman"/>
                          <a:cs typeface="Times New Roman"/>
                        </a:rPr>
                        <a:t>Only P/T conducting this survey</a:t>
                      </a:r>
                      <a:endParaRPr lang="en-CA" sz="1100" baseline="0" dirty="0">
                        <a:solidFill>
                          <a:schemeClr val="tx1"/>
                        </a:solidFill>
                        <a:latin typeface="Constantia"/>
                        <a:ea typeface="Times New Roman"/>
                        <a:cs typeface="Times New Roman"/>
                      </a:endParaRPr>
                    </a:p>
                  </a:txBody>
                  <a:tcPr marL="68580" marR="68580" marT="0" marB="0" anchor="ctr">
                    <a:lnL>
                      <a:noFill/>
                    </a:lnL>
                    <a:lnR>
                      <a:noFill/>
                    </a:lnR>
                    <a:lnT>
                      <a:noFill/>
                    </a:lnT>
                    <a:lnB>
                      <a:noFill/>
                    </a:lnB>
                  </a:tcPr>
                </a:tc>
              </a:tr>
            </a:tbl>
          </a:graphicData>
        </a:graphic>
      </p:graphicFrame>
      <p:sp>
        <p:nvSpPr>
          <p:cNvPr id="20492"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graphicFrame>
        <p:nvGraphicFramePr>
          <p:cNvPr id="9" name="Table 8"/>
          <p:cNvGraphicFramePr>
            <a:graphicFrameLocks noGrp="1"/>
          </p:cNvGraphicFramePr>
          <p:nvPr/>
        </p:nvGraphicFramePr>
        <p:xfrm>
          <a:off x="762000" y="1143000"/>
          <a:ext cx="7543800" cy="4323088"/>
        </p:xfrm>
        <a:graphic>
          <a:graphicData uri="http://schemas.openxmlformats.org/drawingml/2006/table">
            <a:tbl>
              <a:tblPr/>
              <a:tblGrid>
                <a:gridCol w="2011680"/>
                <a:gridCol w="502920"/>
                <a:gridCol w="502920"/>
                <a:gridCol w="502920"/>
                <a:gridCol w="502920"/>
                <a:gridCol w="502920"/>
                <a:gridCol w="502920"/>
                <a:gridCol w="502920"/>
                <a:gridCol w="502920"/>
                <a:gridCol w="502920"/>
                <a:gridCol w="502920"/>
                <a:gridCol w="502920"/>
              </a:tblGrid>
              <a:tr h="277412">
                <a:tc>
                  <a:txBody>
                    <a:bodyPr/>
                    <a:lstStyle/>
                    <a:p>
                      <a:r>
                        <a:rPr lang="en-CA" sz="1200" baseline="0" dirty="0" smtClean="0">
                          <a:solidFill>
                            <a:schemeClr val="tx1"/>
                          </a:solidFill>
                          <a:latin typeface="Calibri" pitchFamily="34" charset="0"/>
                        </a:rPr>
                        <a:t>Common Name</a:t>
                      </a:r>
                      <a:endParaRPr lang="en-CA" sz="1200" baseline="0" dirty="0">
                        <a:solidFill>
                          <a:schemeClr val="tx1"/>
                        </a:solidFill>
                        <a:latin typeface="Calibri" pitchFamily="34" charset="0"/>
                      </a:endParaRPr>
                    </a:p>
                  </a:txBody>
                  <a:tcPr marL="68580" marR="68580" marT="0" marB="0" anchor="b">
                    <a:lnL>
                      <a:noFill/>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BC</a:t>
                      </a:r>
                      <a:endParaRPr lang="en-CA" sz="1200" baseline="0">
                        <a:solidFill>
                          <a:schemeClr val="tx1"/>
                        </a:solidFill>
                        <a:latin typeface="Constantia"/>
                        <a:ea typeface="Times New Roman"/>
                        <a:cs typeface="Times New Roman"/>
                      </a:endParaRPr>
                    </a:p>
                  </a:txBody>
                  <a:tcPr marL="68580" marR="68580" marT="0" marB="0" anchor="b">
                    <a:lnL w="12700" cap="flat" cmpd="sng" algn="ctr">
                      <a:solidFill>
                        <a:srgbClr val="D8D8D8"/>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YT</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AB</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SK</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MB</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ON</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QB</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NB</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NS</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NL</a:t>
                      </a:r>
                      <a:endParaRPr lang="en-CA" sz="1200" baseline="0">
                        <a:solidFill>
                          <a:schemeClr val="tx1"/>
                        </a:solidFill>
                        <a:latin typeface="Constantia"/>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smtClean="0">
                          <a:solidFill>
                            <a:schemeClr val="tx1"/>
                          </a:solidFill>
                          <a:latin typeface="Calibri"/>
                          <a:ea typeface="Times New Roman"/>
                          <a:cs typeface="Times New Roman"/>
                        </a:rPr>
                        <a:t>PEI</a:t>
                      </a:r>
                      <a:endParaRPr lang="en-CA" sz="1200" baseline="0" dirty="0">
                        <a:solidFill>
                          <a:schemeClr val="tx1"/>
                        </a:solidFill>
                        <a:latin typeface="Calibri"/>
                        <a:ea typeface="Times New Roman"/>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Balsam fir sawfly</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Douglas-fir tussock moth</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N/A</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308011">
                <a:tc>
                  <a:txBody>
                    <a:bodyPr/>
                    <a:lstStyle/>
                    <a:p>
                      <a:pPr>
                        <a:lnSpc>
                          <a:spcPct val="115000"/>
                        </a:lnSpc>
                        <a:spcAft>
                          <a:spcPts val="0"/>
                        </a:spcAft>
                      </a:pPr>
                      <a:r>
                        <a:rPr lang="en-CA" sz="1200" baseline="0" dirty="0">
                          <a:solidFill>
                            <a:schemeClr val="tx1"/>
                          </a:solidFill>
                          <a:latin typeface="Calibri"/>
                          <a:ea typeface="Times New Roman"/>
                          <a:cs typeface="Times New Roman"/>
                        </a:rPr>
                        <a:t>Eastern blackheaded budworm</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D8D8D8"/>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Eastern hemlock looper</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8DB4E3"/>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8DB4E3"/>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Eastern spruce budworm</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321821">
                <a:tc>
                  <a:txBody>
                    <a:bodyPr/>
                    <a:lstStyle/>
                    <a:p>
                      <a:pPr>
                        <a:lnSpc>
                          <a:spcPct val="115000"/>
                        </a:lnSpc>
                        <a:spcAft>
                          <a:spcPts val="0"/>
                        </a:spcAft>
                      </a:pPr>
                      <a:r>
                        <a:rPr lang="en-CA" sz="1200" baseline="0" dirty="0" smtClean="0">
                          <a:solidFill>
                            <a:schemeClr val="tx1"/>
                          </a:solidFill>
                          <a:latin typeface="Calibri"/>
                          <a:ea typeface="Times New Roman"/>
                          <a:cs typeface="Times New Roman"/>
                        </a:rPr>
                        <a:t>Forest tent </a:t>
                      </a:r>
                      <a:r>
                        <a:rPr lang="en-CA" sz="1200" baseline="0" dirty="0">
                          <a:solidFill>
                            <a:schemeClr val="tx1"/>
                          </a:solidFill>
                          <a:latin typeface="Calibri"/>
                          <a:ea typeface="Times New Roman"/>
                          <a:cs typeface="Times New Roman"/>
                        </a:rPr>
                        <a:t>caterpillar</a:t>
                      </a: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nSpc>
                          <a:spcPct val="115000"/>
                        </a:lnSpc>
                        <a:spcAft>
                          <a:spcPts val="0"/>
                        </a:spcAft>
                      </a:pP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Jack pine budworm</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92D050"/>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Pale winged grey</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N/A</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Spruce bud moth</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N/A</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401150">
                <a:tc>
                  <a:txBody>
                    <a:bodyPr/>
                    <a:lstStyle/>
                    <a:p>
                      <a:pPr>
                        <a:lnSpc>
                          <a:spcPct val="115000"/>
                        </a:lnSpc>
                        <a:spcAft>
                          <a:spcPts val="0"/>
                        </a:spcAft>
                      </a:pPr>
                      <a:r>
                        <a:rPr lang="en-CA" sz="1200" baseline="0" dirty="0">
                          <a:solidFill>
                            <a:schemeClr val="tx1"/>
                          </a:solidFill>
                          <a:latin typeface="Calibri"/>
                          <a:ea typeface="Times New Roman"/>
                          <a:cs typeface="Times New Roman"/>
                        </a:rPr>
                        <a:t>Two-year-cycle spruce budworm</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N/A</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Western hemlock looper</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N/A</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6098">
                <a:tc>
                  <a:txBody>
                    <a:bodyPr/>
                    <a:lstStyle/>
                    <a:p>
                      <a:pPr>
                        <a:lnSpc>
                          <a:spcPct val="115000"/>
                        </a:lnSpc>
                        <a:spcAft>
                          <a:spcPts val="0"/>
                        </a:spcAft>
                      </a:pPr>
                      <a:r>
                        <a:rPr lang="en-CA" sz="1200" baseline="0">
                          <a:solidFill>
                            <a:schemeClr val="tx1"/>
                          </a:solidFill>
                          <a:latin typeface="Calibri"/>
                          <a:ea typeface="Times New Roman"/>
                          <a:cs typeface="Times New Roman"/>
                        </a:rPr>
                        <a:t>Western spruce budworm</a:t>
                      </a:r>
                      <a:endParaRPr lang="en-CA" sz="1200" baseline="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8DB4E3"/>
                    </a:solidFill>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solidFill>
                      <a:srgbClr val="8DB3E2"/>
                    </a:solidFill>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a:solidFill>
                            <a:schemeClr val="tx1"/>
                          </a:solidFill>
                          <a:latin typeface="Calibri"/>
                          <a:ea typeface="Times New Roman"/>
                          <a:cs typeface="Times New Roman"/>
                        </a:rPr>
                        <a:t> </a:t>
                      </a:r>
                      <a:endParaRPr lang="en-CA" sz="1200" baseline="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D8D8D8"/>
                      </a:solidFill>
                      <a:prstDash val="solid"/>
                      <a:round/>
                      <a:headEnd type="none" w="med" len="med"/>
                      <a:tailEnd type="none" w="med" len="med"/>
                    </a:lnB>
                  </a:tcPr>
                </a:tc>
              </a:tr>
              <a:tr h="288501">
                <a:tc>
                  <a:txBody>
                    <a:bodyPr/>
                    <a:lstStyle/>
                    <a:p>
                      <a:pPr>
                        <a:lnSpc>
                          <a:spcPct val="115000"/>
                        </a:lnSpc>
                        <a:spcAft>
                          <a:spcPts val="0"/>
                        </a:spcAft>
                      </a:pPr>
                      <a:r>
                        <a:rPr lang="en-CA" sz="1200" baseline="0" dirty="0">
                          <a:solidFill>
                            <a:schemeClr val="tx1"/>
                          </a:solidFill>
                          <a:latin typeface="Calibri"/>
                          <a:ea typeface="Times New Roman"/>
                          <a:cs typeface="Times New Roman"/>
                        </a:rPr>
                        <a:t>Whitemarked tussock moth</a:t>
                      </a:r>
                      <a:endParaRPr lang="en-CA" sz="1200" baseline="0" dirty="0">
                        <a:solidFill>
                          <a:schemeClr val="tx1"/>
                        </a:solidFill>
                        <a:latin typeface="Constantia"/>
                        <a:ea typeface="Times New Roman"/>
                        <a:cs typeface="Times New Roman"/>
                      </a:endParaRPr>
                    </a:p>
                  </a:txBody>
                  <a:tcPr marL="68580" marR="68580" marT="0" marB="0" anchor="ctr">
                    <a:lnL>
                      <a:noFill/>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N/A</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w="12700" cap="flat" cmpd="sng" algn="ctr">
                      <a:solidFill>
                        <a:srgbClr val="D8D8D8"/>
                      </a:solidFill>
                      <a:prstDash val="solid"/>
                      <a:round/>
                      <a:headEnd type="none" w="med" len="med"/>
                      <a:tailEnd type="none" w="med" len="med"/>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CA" sz="1200" baseline="0" dirty="0">
                          <a:solidFill>
                            <a:schemeClr val="tx1"/>
                          </a:solidFill>
                          <a:latin typeface="Calibri"/>
                          <a:ea typeface="Times New Roman"/>
                          <a:cs typeface="Times New Roman"/>
                        </a:rPr>
                        <a:t> </a:t>
                      </a:r>
                      <a:endParaRPr lang="en-CA" sz="1200" baseline="0" dirty="0">
                        <a:solidFill>
                          <a:schemeClr val="tx1"/>
                        </a:solidFill>
                        <a:latin typeface="Constantia"/>
                        <a:ea typeface="Times New Roman"/>
                        <a:cs typeface="Times New Roman"/>
                      </a:endParaRPr>
                    </a:p>
                  </a:txBody>
                  <a:tcPr marL="68580" marR="68580" marT="0" marB="0" anchor="ctr">
                    <a:lnL w="12700" cap="flat" cmpd="sng" algn="ctr">
                      <a:solidFill>
                        <a:srgbClr val="D8D8D8"/>
                      </a:solidFill>
                      <a:prstDash val="solid"/>
                      <a:round/>
                      <a:headEnd type="none" w="med" len="med"/>
                      <a:tailEnd type="none" w="med" len="med"/>
                    </a:lnL>
                    <a:lnR>
                      <a:noFill/>
                    </a:lnR>
                    <a:lnT w="12700" cap="flat" cmpd="sng" algn="ctr">
                      <a:solidFill>
                        <a:srgbClr val="D8D8D8"/>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688"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3429000"/>
          <a:ext cx="8229600" cy="2311400"/>
        </p:xfrm>
        <a:graphic>
          <a:graphicData uri="http://schemas.openxmlformats.org/drawingml/2006/table">
            <a:tbl>
              <a:tblPr firstRow="1" bandRow="1">
                <a:tableStyleId>{5C22544A-7EE6-4342-B048-85BDC9FD1C3A}</a:tableStyleId>
              </a:tblPr>
              <a:tblGrid>
                <a:gridCol w="685800"/>
                <a:gridCol w="609600"/>
                <a:gridCol w="685800"/>
                <a:gridCol w="685800"/>
                <a:gridCol w="685800"/>
                <a:gridCol w="609600"/>
                <a:gridCol w="609600"/>
                <a:gridCol w="914400"/>
                <a:gridCol w="685800"/>
                <a:gridCol w="685800"/>
                <a:gridCol w="685800"/>
                <a:gridCol w="685800"/>
              </a:tblGrid>
              <a:tr h="370840">
                <a:tc>
                  <a:txBody>
                    <a:bodyPr/>
                    <a:lstStyle/>
                    <a:p>
                      <a:endParaRPr lang="en-US" sz="1400" dirty="0"/>
                    </a:p>
                  </a:txBody>
                  <a:tcPr/>
                </a:tc>
                <a:tc>
                  <a:txBody>
                    <a:bodyPr/>
                    <a:lstStyle/>
                    <a:p>
                      <a:r>
                        <a:rPr lang="en-US" sz="1400" dirty="0" smtClean="0"/>
                        <a:t>BC</a:t>
                      </a:r>
                      <a:endParaRPr lang="en-US" sz="1400" dirty="0"/>
                    </a:p>
                  </a:txBody>
                  <a:tcPr/>
                </a:tc>
                <a:tc>
                  <a:txBody>
                    <a:bodyPr/>
                    <a:lstStyle/>
                    <a:p>
                      <a:r>
                        <a:rPr lang="en-US" sz="1400" dirty="0" smtClean="0"/>
                        <a:t>YT</a:t>
                      </a:r>
                      <a:endParaRPr lang="en-US" sz="1400" dirty="0"/>
                    </a:p>
                  </a:txBody>
                  <a:tcPr/>
                </a:tc>
                <a:tc>
                  <a:txBody>
                    <a:bodyPr/>
                    <a:lstStyle/>
                    <a:p>
                      <a:r>
                        <a:rPr lang="en-US" sz="1400" dirty="0" smtClean="0"/>
                        <a:t>AB</a:t>
                      </a:r>
                      <a:endParaRPr lang="en-US" sz="1400" dirty="0"/>
                    </a:p>
                  </a:txBody>
                  <a:tcPr/>
                </a:tc>
                <a:tc>
                  <a:txBody>
                    <a:bodyPr/>
                    <a:lstStyle/>
                    <a:p>
                      <a:r>
                        <a:rPr lang="en-US" sz="1400" dirty="0" smtClean="0"/>
                        <a:t>SK</a:t>
                      </a:r>
                      <a:endParaRPr lang="en-US" sz="1400" dirty="0"/>
                    </a:p>
                  </a:txBody>
                  <a:tcPr/>
                </a:tc>
                <a:tc>
                  <a:txBody>
                    <a:bodyPr/>
                    <a:lstStyle/>
                    <a:p>
                      <a:r>
                        <a:rPr lang="en-US" sz="1400" dirty="0" smtClean="0"/>
                        <a:t>MB</a:t>
                      </a:r>
                      <a:endParaRPr lang="en-US" sz="1400" dirty="0"/>
                    </a:p>
                  </a:txBody>
                  <a:tcPr/>
                </a:tc>
                <a:tc>
                  <a:txBody>
                    <a:bodyPr/>
                    <a:lstStyle/>
                    <a:p>
                      <a:r>
                        <a:rPr lang="en-US" sz="1400" dirty="0" smtClean="0"/>
                        <a:t>ON</a:t>
                      </a:r>
                      <a:endParaRPr lang="en-US" sz="1400" dirty="0"/>
                    </a:p>
                  </a:txBody>
                  <a:tcPr/>
                </a:tc>
                <a:tc gridSpan="2">
                  <a:txBody>
                    <a:bodyPr/>
                    <a:lstStyle/>
                    <a:p>
                      <a:pPr algn="ctr"/>
                      <a:r>
                        <a:rPr lang="en-US" sz="1400" dirty="0" smtClean="0"/>
                        <a:t>QB</a:t>
                      </a:r>
                      <a:endParaRPr lang="en-US" sz="1400" dirty="0"/>
                    </a:p>
                  </a:txBody>
                  <a:tcPr/>
                </a:tc>
                <a:tc hMerge="1">
                  <a:txBody>
                    <a:bodyPr/>
                    <a:lstStyle/>
                    <a:p>
                      <a:endParaRPr lang="en-US" sz="1400" dirty="0"/>
                    </a:p>
                  </a:txBody>
                  <a:tcPr/>
                </a:tc>
                <a:tc>
                  <a:txBody>
                    <a:bodyPr/>
                    <a:lstStyle/>
                    <a:p>
                      <a:r>
                        <a:rPr lang="en-US" sz="1400" dirty="0" smtClean="0"/>
                        <a:t>NB</a:t>
                      </a:r>
                      <a:endParaRPr lang="en-US" sz="1400" dirty="0"/>
                    </a:p>
                  </a:txBody>
                  <a:tcPr/>
                </a:tc>
                <a:tc>
                  <a:txBody>
                    <a:bodyPr/>
                    <a:lstStyle/>
                    <a:p>
                      <a:r>
                        <a:rPr lang="en-US" sz="1400" dirty="0" smtClean="0"/>
                        <a:t>NS</a:t>
                      </a:r>
                      <a:endParaRPr lang="en-US" sz="1400" dirty="0"/>
                    </a:p>
                  </a:txBody>
                  <a:tcPr/>
                </a:tc>
                <a:tc>
                  <a:txBody>
                    <a:bodyPr/>
                    <a:lstStyle/>
                    <a:p>
                      <a:r>
                        <a:rPr lang="en-US" sz="1400" dirty="0" smtClean="0"/>
                        <a:t>NL</a:t>
                      </a:r>
                      <a:endParaRPr lang="en-US" sz="1400" dirty="0"/>
                    </a:p>
                  </a:txBody>
                  <a:tcPr/>
                </a:tc>
              </a:tr>
              <a:tr h="370840">
                <a:tc>
                  <a:txBody>
                    <a:bodyPr/>
                    <a:lstStyle/>
                    <a:p>
                      <a:r>
                        <a:rPr lang="en-US" sz="1400" dirty="0" smtClean="0"/>
                        <a:t> </a:t>
                      </a:r>
                      <a:endParaRPr lang="en-US" sz="1400" dirty="0"/>
                    </a:p>
                  </a:txBody>
                  <a:tcPr/>
                </a:tc>
                <a:tc>
                  <a:txBody>
                    <a:bodyPr/>
                    <a:lstStyle/>
                    <a:p>
                      <a:endParaRPr lang="en-US" sz="1400" dirty="0"/>
                    </a:p>
                  </a:txBody>
                  <a:tcPr/>
                </a:tc>
                <a:tc>
                  <a:txBody>
                    <a:bodyPr/>
                    <a:lstStyle/>
                    <a:p>
                      <a:endParaRPr lang="en-US" sz="1400" dirty="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endParaRPr lang="en-US" sz="1400"/>
                    </a:p>
                  </a:txBody>
                  <a:tcPr/>
                </a:tc>
                <a:tc>
                  <a:txBody>
                    <a:bodyPr/>
                    <a:lstStyle/>
                    <a:p>
                      <a:r>
                        <a:rPr lang="en-US" sz="1200" dirty="0" smtClean="0"/>
                        <a:t>Hardwood</a:t>
                      </a:r>
                      <a:endParaRPr lang="en-US" sz="1200" dirty="0"/>
                    </a:p>
                  </a:txBody>
                  <a:tcPr/>
                </a:tc>
                <a:tc>
                  <a:txBody>
                    <a:bodyPr/>
                    <a:lstStyle/>
                    <a:p>
                      <a:r>
                        <a:rPr lang="en-US" sz="1200" dirty="0" smtClean="0"/>
                        <a:t>Conifer</a:t>
                      </a:r>
                      <a:endParaRPr lang="en-US" sz="1200" dirty="0"/>
                    </a:p>
                  </a:txBody>
                  <a:tcPr/>
                </a:tc>
                <a:tc>
                  <a:txBody>
                    <a:bodyPr/>
                    <a:lstStyle/>
                    <a:p>
                      <a:endParaRPr lang="en-US" sz="1400"/>
                    </a:p>
                  </a:txBody>
                  <a:tcPr/>
                </a:tc>
                <a:tc>
                  <a:txBody>
                    <a:bodyPr/>
                    <a:lstStyle/>
                    <a:p>
                      <a:endParaRPr lang="en-US" sz="1400"/>
                    </a:p>
                  </a:txBody>
                  <a:tcPr/>
                </a:tc>
                <a:tc>
                  <a:txBody>
                    <a:bodyPr/>
                    <a:lstStyle/>
                    <a:p>
                      <a:endParaRPr lang="en-US" sz="1400"/>
                    </a:p>
                  </a:txBody>
                  <a:tcPr/>
                </a:tc>
              </a:tr>
              <a:tr h="370840">
                <a:tc>
                  <a:txBody>
                    <a:bodyPr/>
                    <a:lstStyle/>
                    <a:p>
                      <a:r>
                        <a:rPr lang="en-US" sz="1400" dirty="0" err="1" smtClean="0"/>
                        <a:t>Light</a:t>
                      </a:r>
                      <a:r>
                        <a:rPr lang="en-US" sz="1400" baseline="30000" dirty="0" err="1" smtClean="0"/>
                        <a:t>a</a:t>
                      </a:r>
                      <a:endParaRPr lang="en-US" sz="1400" baseline="30000" dirty="0"/>
                    </a:p>
                  </a:txBody>
                  <a:tcPr/>
                </a:tc>
                <a:tc>
                  <a:txBody>
                    <a:bodyPr/>
                    <a:lstStyle/>
                    <a:p>
                      <a:pPr algn="ctr"/>
                      <a:r>
                        <a:rPr lang="en-US" sz="1400" dirty="0" smtClean="0"/>
                        <a:t>1-30</a:t>
                      </a:r>
                      <a:endParaRPr lang="en-US" sz="1400" dirty="0"/>
                    </a:p>
                  </a:txBody>
                  <a:tcPr/>
                </a:tc>
                <a:tc>
                  <a:txBody>
                    <a:bodyPr/>
                    <a:lstStyle/>
                    <a:p>
                      <a:pPr algn="ctr"/>
                      <a:r>
                        <a:rPr lang="en-US" sz="1400" dirty="0" smtClean="0"/>
                        <a:t>&lt;25</a:t>
                      </a:r>
                      <a:endParaRPr lang="en-US" sz="1400" dirty="0"/>
                    </a:p>
                  </a:txBody>
                  <a:tcPr/>
                </a:tc>
                <a:tc>
                  <a:txBody>
                    <a:bodyPr/>
                    <a:lstStyle/>
                    <a:p>
                      <a:pPr algn="ctr"/>
                      <a:r>
                        <a:rPr lang="en-US" sz="1400" dirty="0" smtClean="0"/>
                        <a:t>&lt;35</a:t>
                      </a:r>
                      <a:endParaRPr lang="en-US" sz="1400" dirty="0"/>
                    </a:p>
                  </a:txBody>
                  <a:tcPr/>
                </a:tc>
                <a:tc>
                  <a:txBody>
                    <a:bodyPr/>
                    <a:lstStyle/>
                    <a:p>
                      <a:pPr algn="ctr"/>
                      <a:r>
                        <a:rPr lang="en-US" sz="1400" baseline="0" dirty="0" smtClean="0"/>
                        <a:t> -</a:t>
                      </a:r>
                      <a:endParaRPr lang="en-US" sz="1400" dirty="0"/>
                    </a:p>
                  </a:txBody>
                  <a:tcPr/>
                </a:tc>
                <a:tc>
                  <a:txBody>
                    <a:bodyPr/>
                    <a:lstStyle/>
                    <a:p>
                      <a:pPr algn="ctr"/>
                      <a:r>
                        <a:rPr lang="en-US" sz="1400" dirty="0" smtClean="0"/>
                        <a:t>&lt;35</a:t>
                      </a:r>
                      <a:endParaRPr lang="en-US" sz="1400" dirty="0"/>
                    </a:p>
                  </a:txBody>
                  <a:tcPr/>
                </a:tc>
                <a:tc>
                  <a:txBody>
                    <a:bodyPr/>
                    <a:lstStyle/>
                    <a:p>
                      <a:pPr algn="ctr"/>
                      <a:r>
                        <a:rPr lang="en-US" sz="1400" dirty="0" smtClean="0">
                          <a:solidFill>
                            <a:srgbClr val="FF0000"/>
                          </a:solidFill>
                        </a:rPr>
                        <a:t>&lt;50</a:t>
                      </a:r>
                      <a:endParaRPr lang="en-US" sz="1400" dirty="0">
                        <a:solidFill>
                          <a:srgbClr val="FF0000"/>
                        </a:solidFill>
                      </a:endParaRPr>
                    </a:p>
                  </a:txBody>
                  <a:tcPr/>
                </a:tc>
                <a:tc>
                  <a:txBody>
                    <a:bodyPr/>
                    <a:lstStyle/>
                    <a:p>
                      <a:pPr algn="ctr"/>
                      <a:r>
                        <a:rPr lang="en-US" sz="1400" dirty="0" smtClean="0"/>
                        <a:t>1-25</a:t>
                      </a:r>
                      <a:endParaRPr lang="en-US" sz="1400" dirty="0"/>
                    </a:p>
                  </a:txBody>
                  <a:tcPr/>
                </a:tc>
                <a:tc>
                  <a:txBody>
                    <a:bodyPr/>
                    <a:lstStyle/>
                    <a:p>
                      <a:pPr algn="ctr"/>
                      <a:r>
                        <a:rPr lang="en-US" sz="1400" dirty="0" smtClean="0"/>
                        <a:t>1-34</a:t>
                      </a:r>
                      <a:endParaRPr lang="en-US" sz="1400" dirty="0"/>
                    </a:p>
                  </a:txBody>
                  <a:tcPr/>
                </a:tc>
                <a:tc>
                  <a:txBody>
                    <a:bodyPr/>
                    <a:lstStyle/>
                    <a:p>
                      <a:pPr algn="ctr"/>
                      <a:r>
                        <a:rPr lang="en-US" sz="1400" dirty="0" smtClean="0"/>
                        <a:t>1-30</a:t>
                      </a:r>
                      <a:endParaRPr lang="en-US" sz="1400" dirty="0"/>
                    </a:p>
                  </a:txBody>
                  <a:tcPr/>
                </a:tc>
                <a:tc>
                  <a:txBody>
                    <a:bodyPr/>
                    <a:lstStyle/>
                    <a:p>
                      <a:pPr algn="ctr"/>
                      <a:r>
                        <a:rPr lang="en-US" sz="1400" dirty="0" smtClean="0"/>
                        <a:t>10-29</a:t>
                      </a:r>
                      <a:endParaRPr lang="en-US" sz="1400" dirty="0"/>
                    </a:p>
                  </a:txBody>
                  <a:tcPr/>
                </a:tc>
                <a:tc>
                  <a:txBody>
                    <a:bodyPr/>
                    <a:lstStyle/>
                    <a:p>
                      <a:pPr algn="ctr"/>
                      <a:r>
                        <a:rPr lang="en-US" sz="1400" dirty="0" smtClean="0"/>
                        <a:t> -</a:t>
                      </a:r>
                      <a:endParaRPr lang="en-US" sz="1400" dirty="0"/>
                    </a:p>
                  </a:txBody>
                  <a:tcPr/>
                </a:tc>
              </a:tr>
              <a:tr h="370840">
                <a:tc>
                  <a:txBody>
                    <a:bodyPr/>
                    <a:lstStyle/>
                    <a:p>
                      <a:r>
                        <a:rPr lang="en-US" sz="1400" dirty="0" smtClean="0"/>
                        <a:t>Mod </a:t>
                      </a:r>
                      <a:endParaRPr lang="en-US" sz="1400" dirty="0"/>
                    </a:p>
                  </a:txBody>
                  <a:tcPr/>
                </a:tc>
                <a:tc>
                  <a:txBody>
                    <a:bodyPr/>
                    <a:lstStyle/>
                    <a:p>
                      <a:pPr algn="ctr"/>
                      <a:r>
                        <a:rPr lang="en-US" sz="1400" dirty="0" smtClean="0"/>
                        <a:t>30-50</a:t>
                      </a:r>
                      <a:endParaRPr lang="en-US" sz="1400" dirty="0"/>
                    </a:p>
                  </a:txBody>
                  <a:tcPr/>
                </a:tc>
                <a:tc>
                  <a:txBody>
                    <a:bodyPr/>
                    <a:lstStyle/>
                    <a:p>
                      <a:pPr algn="ctr"/>
                      <a:r>
                        <a:rPr lang="en-US" sz="1400" dirty="0" smtClean="0"/>
                        <a:t>26-65</a:t>
                      </a:r>
                      <a:endParaRPr lang="en-US" sz="1400" dirty="0"/>
                    </a:p>
                  </a:txBody>
                  <a:tcPr/>
                </a:tc>
                <a:tc>
                  <a:txBody>
                    <a:bodyPr/>
                    <a:lstStyle/>
                    <a:p>
                      <a:pPr algn="ctr"/>
                      <a:r>
                        <a:rPr lang="en-US" sz="1400" dirty="0" smtClean="0"/>
                        <a:t>36-70</a:t>
                      </a:r>
                      <a:endParaRPr lang="en-US" sz="1400" dirty="0"/>
                    </a:p>
                  </a:txBody>
                  <a:tcPr/>
                </a:tc>
                <a:tc>
                  <a:txBody>
                    <a:bodyPr/>
                    <a:lstStyle/>
                    <a:p>
                      <a:pPr algn="ctr"/>
                      <a:r>
                        <a:rPr lang="en-US" sz="1400" dirty="0" smtClean="0"/>
                        <a:t>30-69</a:t>
                      </a:r>
                      <a:endParaRPr lang="en-US" sz="1400" dirty="0"/>
                    </a:p>
                  </a:txBody>
                  <a:tcPr/>
                </a:tc>
                <a:tc>
                  <a:txBody>
                    <a:bodyPr/>
                    <a:lstStyle/>
                    <a:p>
                      <a:pPr algn="ctr"/>
                      <a:r>
                        <a:rPr lang="en-US" sz="1400" dirty="0" smtClean="0"/>
                        <a:t>35-70</a:t>
                      </a:r>
                      <a:endParaRPr lang="en-US" sz="1400" dirty="0"/>
                    </a:p>
                  </a:txBody>
                  <a:tcPr/>
                </a:tc>
                <a:tc>
                  <a:txBody>
                    <a:bodyPr/>
                    <a:lstStyle/>
                    <a:p>
                      <a:pPr algn="ctr"/>
                      <a:r>
                        <a:rPr lang="en-US" sz="1400" dirty="0" smtClean="0"/>
                        <a:t>51-75</a:t>
                      </a:r>
                      <a:endParaRPr lang="en-US" sz="1400" dirty="0"/>
                    </a:p>
                  </a:txBody>
                  <a:tcPr/>
                </a:tc>
                <a:tc>
                  <a:txBody>
                    <a:bodyPr/>
                    <a:lstStyle/>
                    <a:p>
                      <a:pPr algn="ctr"/>
                      <a:r>
                        <a:rPr lang="en-US" sz="1400" dirty="0" smtClean="0"/>
                        <a:t>26-60</a:t>
                      </a:r>
                      <a:endParaRPr lang="en-US" sz="1400" dirty="0"/>
                    </a:p>
                  </a:txBody>
                  <a:tcPr/>
                </a:tc>
                <a:tc>
                  <a:txBody>
                    <a:bodyPr/>
                    <a:lstStyle/>
                    <a:p>
                      <a:pPr algn="ctr"/>
                      <a:r>
                        <a:rPr lang="en-US" sz="1400" dirty="0" smtClean="0"/>
                        <a:t>35-69</a:t>
                      </a:r>
                      <a:endParaRPr lang="en-US" sz="1400" dirty="0"/>
                    </a:p>
                  </a:txBody>
                  <a:tcPr/>
                </a:tc>
                <a:tc>
                  <a:txBody>
                    <a:bodyPr/>
                    <a:lstStyle/>
                    <a:p>
                      <a:pPr algn="ctr"/>
                      <a:r>
                        <a:rPr lang="en-US" sz="1400" dirty="0" smtClean="0"/>
                        <a:t>31-70</a:t>
                      </a:r>
                      <a:endParaRPr lang="en-US" sz="1400" dirty="0"/>
                    </a:p>
                  </a:txBody>
                  <a:tcPr/>
                </a:tc>
                <a:tc>
                  <a:txBody>
                    <a:bodyPr/>
                    <a:lstStyle/>
                    <a:p>
                      <a:pPr algn="ctr"/>
                      <a:r>
                        <a:rPr lang="en-US" sz="1400" dirty="0" smtClean="0"/>
                        <a:t>30-69</a:t>
                      </a:r>
                      <a:endParaRPr lang="en-US" sz="1400" dirty="0"/>
                    </a:p>
                  </a:txBody>
                  <a:tcPr/>
                </a:tc>
                <a:tc>
                  <a:txBody>
                    <a:bodyPr/>
                    <a:lstStyle/>
                    <a:p>
                      <a:pPr algn="ctr"/>
                      <a:r>
                        <a:rPr lang="en-US" sz="1400" dirty="0" smtClean="0"/>
                        <a:t>31-70</a:t>
                      </a:r>
                      <a:endParaRPr lang="en-US" sz="1400" dirty="0"/>
                    </a:p>
                  </a:txBody>
                  <a:tcPr/>
                </a:tc>
              </a:tr>
              <a:tr h="370840">
                <a:tc>
                  <a:txBody>
                    <a:bodyPr/>
                    <a:lstStyle/>
                    <a:p>
                      <a:r>
                        <a:rPr lang="en-US" sz="1400" dirty="0" err="1" smtClean="0"/>
                        <a:t>Sev</a:t>
                      </a:r>
                      <a:endParaRPr lang="en-US" sz="1400" dirty="0"/>
                    </a:p>
                  </a:txBody>
                  <a:tcPr/>
                </a:tc>
                <a:tc>
                  <a:txBody>
                    <a:bodyPr/>
                    <a:lstStyle/>
                    <a:p>
                      <a:pPr algn="ctr"/>
                      <a:r>
                        <a:rPr lang="en-US" sz="1400" dirty="0" smtClean="0">
                          <a:solidFill>
                            <a:srgbClr val="FF0000"/>
                          </a:solidFill>
                        </a:rPr>
                        <a:t>&gt;50</a:t>
                      </a:r>
                      <a:endParaRPr lang="en-US" sz="1400" dirty="0">
                        <a:solidFill>
                          <a:srgbClr val="FF0000"/>
                        </a:solidFill>
                      </a:endParaRPr>
                    </a:p>
                  </a:txBody>
                  <a:tcPr/>
                </a:tc>
                <a:tc>
                  <a:txBody>
                    <a:bodyPr/>
                    <a:lstStyle/>
                    <a:p>
                      <a:pPr algn="ctr"/>
                      <a:r>
                        <a:rPr lang="en-US" sz="1400" dirty="0" smtClean="0"/>
                        <a:t>&gt;65</a:t>
                      </a:r>
                      <a:endParaRPr lang="en-US" sz="1400" dirty="0"/>
                    </a:p>
                  </a:txBody>
                  <a:tcPr/>
                </a:tc>
                <a:tc>
                  <a:txBody>
                    <a:bodyPr/>
                    <a:lstStyle/>
                    <a:p>
                      <a:pPr algn="ctr"/>
                      <a:r>
                        <a:rPr lang="en-US" sz="1400" dirty="0" smtClean="0"/>
                        <a:t>&gt;70</a:t>
                      </a:r>
                      <a:endParaRPr lang="en-US" sz="1400" dirty="0"/>
                    </a:p>
                  </a:txBody>
                  <a:tcPr/>
                </a:tc>
                <a:tc>
                  <a:txBody>
                    <a:bodyPr/>
                    <a:lstStyle/>
                    <a:p>
                      <a:pPr algn="ctr"/>
                      <a:r>
                        <a:rPr lang="en-US" sz="1400" dirty="0" smtClean="0"/>
                        <a:t>&gt;70</a:t>
                      </a:r>
                      <a:endParaRPr lang="en-US" sz="1400" dirty="0"/>
                    </a:p>
                  </a:txBody>
                  <a:tcPr/>
                </a:tc>
                <a:tc>
                  <a:txBody>
                    <a:bodyPr/>
                    <a:lstStyle/>
                    <a:p>
                      <a:pPr algn="ctr"/>
                      <a:r>
                        <a:rPr lang="en-US" sz="1400" dirty="0" smtClean="0"/>
                        <a:t>&gt;70</a:t>
                      </a:r>
                      <a:endParaRPr lang="en-US" sz="1400" dirty="0"/>
                    </a:p>
                  </a:txBody>
                  <a:tcPr/>
                </a:tc>
                <a:tc>
                  <a:txBody>
                    <a:bodyPr/>
                    <a:lstStyle/>
                    <a:p>
                      <a:pPr algn="ctr"/>
                      <a:r>
                        <a:rPr lang="en-US" sz="1400" dirty="0" smtClean="0"/>
                        <a:t>&gt;75</a:t>
                      </a:r>
                      <a:endParaRPr lang="en-US" sz="1400" dirty="0"/>
                    </a:p>
                  </a:txBody>
                  <a:tcPr/>
                </a:tc>
                <a:tc>
                  <a:txBody>
                    <a:bodyPr/>
                    <a:lstStyle/>
                    <a:p>
                      <a:pPr algn="ctr"/>
                      <a:r>
                        <a:rPr lang="en-US" sz="1400" dirty="0" smtClean="0"/>
                        <a:t>&gt;60</a:t>
                      </a:r>
                      <a:endParaRPr lang="en-US" sz="1400" dirty="0"/>
                    </a:p>
                  </a:txBody>
                  <a:tcPr/>
                </a:tc>
                <a:tc>
                  <a:txBody>
                    <a:bodyPr/>
                    <a:lstStyle/>
                    <a:p>
                      <a:pPr algn="ctr"/>
                      <a:r>
                        <a:rPr lang="en-US" sz="1400" dirty="0" smtClean="0"/>
                        <a:t>&gt;70</a:t>
                      </a:r>
                      <a:endParaRPr lang="en-US" sz="1400" dirty="0"/>
                    </a:p>
                  </a:txBody>
                  <a:tcPr/>
                </a:tc>
                <a:tc>
                  <a:txBody>
                    <a:bodyPr/>
                    <a:lstStyle/>
                    <a:p>
                      <a:pPr algn="ctr"/>
                      <a:r>
                        <a:rPr lang="en-US" sz="1400" dirty="0" smtClean="0"/>
                        <a:t>&gt;70</a:t>
                      </a:r>
                      <a:endParaRPr lang="en-US" sz="1400" dirty="0"/>
                    </a:p>
                  </a:txBody>
                  <a:tcPr/>
                </a:tc>
                <a:tc>
                  <a:txBody>
                    <a:bodyPr/>
                    <a:lstStyle/>
                    <a:p>
                      <a:pPr algn="ctr"/>
                      <a:r>
                        <a:rPr lang="en-US" sz="1400" dirty="0" smtClean="0"/>
                        <a:t>&gt;70</a:t>
                      </a:r>
                      <a:endParaRPr lang="en-US" sz="1400" dirty="0"/>
                    </a:p>
                  </a:txBody>
                  <a:tcPr/>
                </a:tc>
                <a:tc>
                  <a:txBody>
                    <a:bodyPr/>
                    <a:lstStyle/>
                    <a:p>
                      <a:pPr algn="ctr"/>
                      <a:r>
                        <a:rPr lang="en-US" sz="1400" dirty="0" smtClean="0"/>
                        <a:t>&gt;70</a:t>
                      </a:r>
                      <a:endParaRPr lang="en-US" sz="1400" dirty="0"/>
                    </a:p>
                  </a:txBody>
                  <a:tcPr/>
                </a:tc>
              </a:tr>
              <a:tr h="370840">
                <a:tc gridSpan="12">
                  <a:txBody>
                    <a:bodyPr/>
                    <a:lstStyle/>
                    <a:p>
                      <a:r>
                        <a:rPr lang="en-US" sz="1200" baseline="30000" dirty="0" smtClean="0"/>
                        <a:t>a</a:t>
                      </a:r>
                      <a:r>
                        <a:rPr lang="en-US" sz="1200" baseline="0" dirty="0" smtClean="0"/>
                        <a:t> Defoliation severities based on average defoliation characteristics at a polygon level</a:t>
                      </a:r>
                    </a:p>
                    <a:p>
                      <a:r>
                        <a:rPr lang="en-US" sz="1200" baseline="30000" dirty="0" smtClean="0"/>
                        <a:t>b</a:t>
                      </a:r>
                      <a:r>
                        <a:rPr lang="en-US" sz="1200" baseline="0" dirty="0" smtClean="0"/>
                        <a:t> BC categories for L and M do not include % but the authors consider these to be as noted.</a:t>
                      </a:r>
                      <a:endParaRPr lang="en-US" sz="1200" baseline="300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c hMerge="1">
                  <a:txBody>
                    <a:bodyPr/>
                    <a:lstStyle/>
                    <a:p>
                      <a:endParaRPr lang="en-US" sz="1400" dirty="0"/>
                    </a:p>
                  </a:txBody>
                  <a:tcPr/>
                </a:tc>
              </a:tr>
            </a:tbl>
          </a:graphicData>
        </a:graphic>
      </p:graphicFrame>
      <p:sp>
        <p:nvSpPr>
          <p:cNvPr id="3" name="Title 2"/>
          <p:cNvSpPr>
            <a:spLocks noGrp="1"/>
          </p:cNvSpPr>
          <p:nvPr>
            <p:ph type="title"/>
          </p:nvPr>
        </p:nvSpPr>
        <p:spPr/>
        <p:txBody>
          <a:bodyPr/>
          <a:lstStyle/>
          <a:p>
            <a:pPr>
              <a:defRPr/>
            </a:pPr>
            <a:r>
              <a:rPr dirty="0" smtClean="0"/>
              <a:t>Data Standardization</a:t>
            </a:r>
            <a:endParaRPr dirty="0"/>
          </a:p>
        </p:txBody>
      </p:sp>
      <p:sp>
        <p:nvSpPr>
          <p:cNvPr id="6" name="TextBox 5"/>
          <p:cNvSpPr txBox="1"/>
          <p:nvPr/>
        </p:nvSpPr>
        <p:spPr>
          <a:xfrm>
            <a:off x="533400" y="3048000"/>
            <a:ext cx="7924800" cy="381000"/>
          </a:xfrm>
          <a:prstGeom prst="rect">
            <a:avLst/>
          </a:prstGeom>
          <a:noFill/>
        </p:spPr>
        <p:txBody>
          <a:bodyPr>
            <a:spAutoFit/>
          </a:bodyPr>
          <a:lstStyle/>
          <a:p>
            <a:pPr>
              <a:defRPr/>
            </a:pPr>
            <a:r>
              <a:rPr lang="en-US" cap="small" dirty="0" smtClean="0">
                <a:latin typeface="+mn-lt"/>
              </a:rPr>
              <a:t>Aerial </a:t>
            </a:r>
            <a:r>
              <a:rPr lang="en-US" cap="small" dirty="0">
                <a:latin typeface="+mn-lt"/>
              </a:rPr>
              <a:t>survey categories </a:t>
            </a:r>
          </a:p>
        </p:txBody>
      </p:sp>
      <p:sp>
        <p:nvSpPr>
          <p:cNvPr id="7" name="Rectangle 6"/>
          <p:cNvSpPr/>
          <p:nvPr/>
        </p:nvSpPr>
        <p:spPr>
          <a:xfrm>
            <a:off x="533400" y="1371600"/>
            <a:ext cx="7696200" cy="1754326"/>
          </a:xfrm>
          <a:prstGeom prst="rect">
            <a:avLst/>
          </a:prstGeom>
        </p:spPr>
        <p:txBody>
          <a:bodyPr wrap="square">
            <a:spAutoFit/>
          </a:bodyPr>
          <a:lstStyle/>
          <a:p>
            <a:r>
              <a:rPr lang="en-US" dirty="0" smtClean="0">
                <a:latin typeface="+mj-lt"/>
              </a:rPr>
              <a:t>Need to review pest methodologies and thresholds (origin, rationale, etc) where they are not compatible.</a:t>
            </a:r>
          </a:p>
          <a:p>
            <a:pPr lvl="1"/>
            <a:r>
              <a:rPr lang="en-US" dirty="0" smtClean="0">
                <a:latin typeface="+mj-lt"/>
              </a:rPr>
              <a:t>Meeting used to be held in conjunction with the National Forest Pest Forum to discuss best practices and opportunities for standardization.  This is the “Forest Pest Technology” meeting that is held on the Monday of Forum week.   </a:t>
            </a: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28596" y="2071678"/>
          <a:ext cx="8229600" cy="3714774"/>
        </p:xfrm>
        <a:graphic>
          <a:graphicData uri="http://schemas.openxmlformats.org/drawingml/2006/table">
            <a:tbl>
              <a:tblPr firstRow="1" bandRow="1">
                <a:tableStyleId>{5C22544A-7EE6-4342-B048-85BDC9FD1C3A}</a:tableStyleId>
              </a:tblPr>
              <a:tblGrid>
                <a:gridCol w="1645920"/>
                <a:gridCol w="1645920"/>
                <a:gridCol w="1645920"/>
                <a:gridCol w="1645920"/>
                <a:gridCol w="1645920"/>
              </a:tblGrid>
              <a:tr h="619129">
                <a:tc>
                  <a:txBody>
                    <a:bodyPr/>
                    <a:lstStyle/>
                    <a:p>
                      <a:endParaRPr lang="en-CA" dirty="0"/>
                    </a:p>
                  </a:txBody>
                  <a:tcPr/>
                </a:tc>
                <a:tc gridSpan="2">
                  <a:txBody>
                    <a:bodyPr/>
                    <a:lstStyle/>
                    <a:p>
                      <a:pPr algn="ctr"/>
                      <a:r>
                        <a:rPr lang="en-CA" dirty="0" smtClean="0"/>
                        <a:t>Pathology</a:t>
                      </a:r>
                      <a:endParaRPr lang="en-CA" dirty="0"/>
                    </a:p>
                  </a:txBody>
                  <a:tcPr/>
                </a:tc>
                <a:tc hMerge="1">
                  <a:txBody>
                    <a:bodyPr/>
                    <a:lstStyle/>
                    <a:p>
                      <a:endParaRPr lang="en-CA" dirty="0"/>
                    </a:p>
                  </a:txBody>
                  <a:tcPr/>
                </a:tc>
                <a:tc gridSpan="2">
                  <a:txBody>
                    <a:bodyPr/>
                    <a:lstStyle/>
                    <a:p>
                      <a:pPr algn="ctr"/>
                      <a:r>
                        <a:rPr lang="en-CA" dirty="0" smtClean="0"/>
                        <a:t>Entomology</a:t>
                      </a:r>
                      <a:endParaRPr lang="en-CA" dirty="0"/>
                    </a:p>
                  </a:txBody>
                  <a:tcPr/>
                </a:tc>
                <a:tc hMerge="1">
                  <a:txBody>
                    <a:bodyPr/>
                    <a:lstStyle/>
                    <a:p>
                      <a:endParaRPr lang="en-CA" dirty="0"/>
                    </a:p>
                  </a:txBody>
                  <a:tcPr/>
                </a:tc>
              </a:tr>
              <a:tr h="619129">
                <a:tc>
                  <a:txBody>
                    <a:bodyPr/>
                    <a:lstStyle/>
                    <a:p>
                      <a:endParaRPr lang="en-CA" dirty="0"/>
                    </a:p>
                  </a:txBody>
                  <a:tcPr/>
                </a:tc>
                <a:tc>
                  <a:txBody>
                    <a:bodyPr/>
                    <a:lstStyle/>
                    <a:p>
                      <a:r>
                        <a:rPr lang="en-CA" dirty="0" smtClean="0"/>
                        <a:t>Taxonomy</a:t>
                      </a:r>
                      <a:endParaRPr lang="en-CA" dirty="0"/>
                    </a:p>
                  </a:txBody>
                  <a:tcPr/>
                </a:tc>
                <a:tc>
                  <a:txBody>
                    <a:bodyPr/>
                    <a:lstStyle/>
                    <a:p>
                      <a:r>
                        <a:rPr lang="en-CA" dirty="0" smtClean="0"/>
                        <a:t>Diagnostics</a:t>
                      </a:r>
                      <a:endParaRPr lang="en-CA" dirty="0"/>
                    </a:p>
                  </a:txBody>
                  <a:tcPr/>
                </a:tc>
                <a:tc>
                  <a:txBody>
                    <a:bodyPr/>
                    <a:lstStyle/>
                    <a:p>
                      <a:r>
                        <a:rPr lang="en-CA" dirty="0" smtClean="0"/>
                        <a:t>Taxonomy</a:t>
                      </a:r>
                      <a:endParaRPr lang="en-CA" dirty="0"/>
                    </a:p>
                  </a:txBody>
                  <a:tcPr/>
                </a:tc>
                <a:tc>
                  <a:txBody>
                    <a:bodyPr/>
                    <a:lstStyle/>
                    <a:p>
                      <a:r>
                        <a:rPr lang="en-CA" dirty="0" smtClean="0"/>
                        <a:t>Diagnostics</a:t>
                      </a:r>
                      <a:endParaRPr lang="en-CA" dirty="0"/>
                    </a:p>
                  </a:txBody>
                  <a:tcPr/>
                </a:tc>
              </a:tr>
              <a:tr h="619129">
                <a:tc>
                  <a:txBody>
                    <a:bodyPr/>
                    <a:lstStyle/>
                    <a:p>
                      <a:r>
                        <a:rPr lang="en-CA" dirty="0" smtClean="0"/>
                        <a:t>Federal</a:t>
                      </a:r>
                      <a:endParaRPr lang="en-CA" dirty="0"/>
                    </a:p>
                  </a:txBody>
                  <a:tcPr/>
                </a:tc>
                <a:tc>
                  <a:txBody>
                    <a:bodyPr/>
                    <a:lstStyle/>
                    <a:p>
                      <a:pPr algn="ctr"/>
                      <a:r>
                        <a:rPr lang="en-CA" dirty="0" smtClean="0"/>
                        <a:t>4</a:t>
                      </a:r>
                      <a:endParaRPr lang="en-CA" dirty="0"/>
                    </a:p>
                  </a:txBody>
                  <a:tcPr/>
                </a:tc>
                <a:tc>
                  <a:txBody>
                    <a:bodyPr/>
                    <a:lstStyle/>
                    <a:p>
                      <a:pPr algn="ctr"/>
                      <a:r>
                        <a:rPr lang="en-CA" dirty="0" smtClean="0"/>
                        <a:t>2</a:t>
                      </a:r>
                      <a:endParaRPr lang="en-CA" dirty="0"/>
                    </a:p>
                  </a:txBody>
                  <a:tcPr/>
                </a:tc>
                <a:tc>
                  <a:txBody>
                    <a:bodyPr/>
                    <a:lstStyle/>
                    <a:p>
                      <a:pPr algn="ctr"/>
                      <a:r>
                        <a:rPr lang="en-CA" dirty="0" smtClean="0"/>
                        <a:t>6</a:t>
                      </a:r>
                      <a:endParaRPr lang="en-CA" dirty="0"/>
                    </a:p>
                  </a:txBody>
                  <a:tcPr/>
                </a:tc>
                <a:tc>
                  <a:txBody>
                    <a:bodyPr/>
                    <a:lstStyle/>
                    <a:p>
                      <a:pPr algn="ctr"/>
                      <a:r>
                        <a:rPr lang="en-CA" dirty="0" smtClean="0"/>
                        <a:t>7</a:t>
                      </a:r>
                      <a:endParaRPr lang="en-CA" dirty="0"/>
                    </a:p>
                  </a:txBody>
                  <a:tcPr/>
                </a:tc>
              </a:tr>
              <a:tr h="619129">
                <a:tc>
                  <a:txBody>
                    <a:bodyPr/>
                    <a:lstStyle/>
                    <a:p>
                      <a:r>
                        <a:rPr lang="en-CA" dirty="0" smtClean="0"/>
                        <a:t>Provincial</a:t>
                      </a:r>
                      <a:endParaRPr lang="en-CA" dirty="0"/>
                    </a:p>
                  </a:txBody>
                  <a:tcPr/>
                </a:tc>
                <a:tc>
                  <a:txBody>
                    <a:bodyPr/>
                    <a:lstStyle/>
                    <a:p>
                      <a:pPr algn="ctr"/>
                      <a:r>
                        <a:rPr lang="en-CA" dirty="0" smtClean="0"/>
                        <a:t>0</a:t>
                      </a:r>
                      <a:endParaRPr lang="en-CA" dirty="0"/>
                    </a:p>
                  </a:txBody>
                  <a:tcPr/>
                </a:tc>
                <a:tc>
                  <a:txBody>
                    <a:bodyPr/>
                    <a:lstStyle/>
                    <a:p>
                      <a:pPr algn="ctr"/>
                      <a:r>
                        <a:rPr lang="en-CA" dirty="0" smtClean="0"/>
                        <a:t>2</a:t>
                      </a:r>
                      <a:endParaRPr lang="en-CA" dirty="0"/>
                    </a:p>
                  </a:txBody>
                  <a:tcPr/>
                </a:tc>
                <a:tc>
                  <a:txBody>
                    <a:bodyPr/>
                    <a:lstStyle/>
                    <a:p>
                      <a:pPr algn="ctr"/>
                      <a:r>
                        <a:rPr lang="en-CA" dirty="0" smtClean="0"/>
                        <a:t>0</a:t>
                      </a:r>
                      <a:endParaRPr lang="en-CA" dirty="0"/>
                    </a:p>
                  </a:txBody>
                  <a:tcPr/>
                </a:tc>
                <a:tc>
                  <a:txBody>
                    <a:bodyPr/>
                    <a:lstStyle/>
                    <a:p>
                      <a:pPr algn="ctr"/>
                      <a:r>
                        <a:rPr lang="en-CA" dirty="0" smtClean="0"/>
                        <a:t>1</a:t>
                      </a:r>
                      <a:endParaRPr lang="en-CA" dirty="0"/>
                    </a:p>
                  </a:txBody>
                  <a:tcPr/>
                </a:tc>
              </a:tr>
              <a:tr h="619129">
                <a:tc>
                  <a:txBody>
                    <a:bodyPr/>
                    <a:lstStyle/>
                    <a:p>
                      <a:r>
                        <a:rPr lang="en-CA" dirty="0" smtClean="0"/>
                        <a:t>Academia</a:t>
                      </a:r>
                      <a:endParaRPr lang="en-CA" dirty="0"/>
                    </a:p>
                  </a:txBody>
                  <a:tcPr/>
                </a:tc>
                <a:tc>
                  <a:txBody>
                    <a:bodyPr/>
                    <a:lstStyle/>
                    <a:p>
                      <a:pPr algn="ctr"/>
                      <a:r>
                        <a:rPr lang="en-CA" dirty="0" smtClean="0"/>
                        <a:t>0</a:t>
                      </a:r>
                      <a:endParaRPr lang="en-CA" dirty="0"/>
                    </a:p>
                  </a:txBody>
                  <a:tcPr/>
                </a:tc>
                <a:tc>
                  <a:txBody>
                    <a:bodyPr/>
                    <a:lstStyle/>
                    <a:p>
                      <a:pPr algn="ctr"/>
                      <a:r>
                        <a:rPr lang="en-CA" dirty="0" smtClean="0"/>
                        <a:t>0</a:t>
                      </a:r>
                      <a:endParaRPr lang="en-CA" dirty="0"/>
                    </a:p>
                  </a:txBody>
                  <a:tcPr/>
                </a:tc>
                <a:tc>
                  <a:txBody>
                    <a:bodyPr/>
                    <a:lstStyle/>
                    <a:p>
                      <a:pPr algn="ctr"/>
                      <a:r>
                        <a:rPr lang="en-CA" dirty="0" smtClean="0"/>
                        <a:t>0</a:t>
                      </a:r>
                      <a:endParaRPr lang="en-CA" dirty="0"/>
                    </a:p>
                  </a:txBody>
                  <a:tcPr/>
                </a:tc>
                <a:tc>
                  <a:txBody>
                    <a:bodyPr/>
                    <a:lstStyle/>
                    <a:p>
                      <a:pPr algn="ctr"/>
                      <a:r>
                        <a:rPr lang="en-CA" dirty="0" smtClean="0"/>
                        <a:t>0</a:t>
                      </a:r>
                      <a:endParaRPr lang="en-CA" dirty="0"/>
                    </a:p>
                  </a:txBody>
                  <a:tcPr/>
                </a:tc>
              </a:tr>
              <a:tr h="619129">
                <a:tc>
                  <a:txBody>
                    <a:bodyPr/>
                    <a:lstStyle/>
                    <a:p>
                      <a:r>
                        <a:rPr lang="en-CA" dirty="0" smtClean="0"/>
                        <a:t>Private/Ind</a:t>
                      </a:r>
                      <a:endParaRPr lang="en-CA" dirty="0"/>
                    </a:p>
                  </a:txBody>
                  <a:tcPr/>
                </a:tc>
                <a:tc>
                  <a:txBody>
                    <a:bodyPr/>
                    <a:lstStyle/>
                    <a:p>
                      <a:pPr algn="ctr"/>
                      <a:r>
                        <a:rPr lang="en-CA" dirty="0" smtClean="0"/>
                        <a:t>0</a:t>
                      </a:r>
                      <a:endParaRPr lang="en-CA" dirty="0"/>
                    </a:p>
                  </a:txBody>
                  <a:tcPr/>
                </a:tc>
                <a:tc>
                  <a:txBody>
                    <a:bodyPr/>
                    <a:lstStyle/>
                    <a:p>
                      <a:pPr algn="ctr"/>
                      <a:r>
                        <a:rPr lang="en-CA" dirty="0" smtClean="0"/>
                        <a:t>1</a:t>
                      </a:r>
                      <a:endParaRPr lang="en-CA" dirty="0"/>
                    </a:p>
                  </a:txBody>
                  <a:tcPr/>
                </a:tc>
                <a:tc>
                  <a:txBody>
                    <a:bodyPr/>
                    <a:lstStyle/>
                    <a:p>
                      <a:pPr algn="ctr"/>
                      <a:r>
                        <a:rPr lang="en-CA" dirty="0" smtClean="0"/>
                        <a:t>0</a:t>
                      </a:r>
                      <a:endParaRPr lang="en-CA" dirty="0"/>
                    </a:p>
                  </a:txBody>
                  <a:tcPr/>
                </a:tc>
                <a:tc>
                  <a:txBody>
                    <a:bodyPr/>
                    <a:lstStyle/>
                    <a:p>
                      <a:pPr algn="ctr"/>
                      <a:r>
                        <a:rPr lang="en-CA" dirty="0" smtClean="0"/>
                        <a:t>1</a:t>
                      </a:r>
                      <a:endParaRPr lang="en-CA" dirty="0"/>
                    </a:p>
                  </a:txBody>
                  <a:tcPr/>
                </a:tc>
              </a:tr>
            </a:tbl>
          </a:graphicData>
        </a:graphic>
      </p:graphicFrame>
      <p:sp>
        <p:nvSpPr>
          <p:cNvPr id="3" name="Title 2"/>
          <p:cNvSpPr>
            <a:spLocks noGrp="1"/>
          </p:cNvSpPr>
          <p:nvPr>
            <p:ph type="title"/>
          </p:nvPr>
        </p:nvSpPr>
        <p:spPr>
          <a:xfrm>
            <a:off x="457200" y="274638"/>
            <a:ext cx="8229600" cy="1654164"/>
          </a:xfrm>
          <a:ln>
            <a:noFill/>
          </a:ln>
        </p:spPr>
        <p:txBody>
          <a:bodyPr>
            <a:normAutofit fontScale="90000"/>
          </a:bodyPr>
          <a:lstStyle/>
          <a:p>
            <a:r>
              <a:rPr lang="en-CA" dirty="0" smtClean="0">
                <a:effectLst/>
              </a:rPr>
              <a:t>Diagnostic capacity survey </a:t>
            </a:r>
            <a:br>
              <a:rPr lang="en-CA" dirty="0" smtClean="0">
                <a:effectLst/>
              </a:rPr>
            </a:br>
            <a:r>
              <a:rPr lang="en-CA" dirty="0" smtClean="0">
                <a:effectLst/>
              </a:rPr>
              <a:t/>
            </a:r>
            <a:br>
              <a:rPr lang="en-CA" dirty="0" smtClean="0">
                <a:effectLst/>
              </a:rPr>
            </a:br>
            <a:r>
              <a:rPr lang="en-CA" sz="2800" dirty="0" smtClean="0">
                <a:effectLst/>
              </a:rPr>
              <a:t>Who provides free services?</a:t>
            </a:r>
            <a:endParaRPr lang="en-CA" dirty="0">
              <a:effectLst/>
            </a:endParaRPr>
          </a:p>
        </p:txBody>
      </p:sp>
      <p:sp>
        <p:nvSpPr>
          <p:cNvPr id="7" name="TextBox 6"/>
          <p:cNvSpPr txBox="1"/>
          <p:nvPr/>
        </p:nvSpPr>
        <p:spPr>
          <a:xfrm>
            <a:off x="533400" y="5867400"/>
            <a:ext cx="8001000" cy="830997"/>
          </a:xfrm>
          <a:prstGeom prst="rect">
            <a:avLst/>
          </a:prstGeom>
          <a:noFill/>
        </p:spPr>
        <p:txBody>
          <a:bodyPr wrap="square" rtlCol="0">
            <a:spAutoFit/>
          </a:bodyPr>
          <a:lstStyle/>
          <a:p>
            <a:r>
              <a:rPr lang="en-US" sz="1600" dirty="0" smtClean="0">
                <a:latin typeface="+mn-lt"/>
              </a:rPr>
              <a:t>89 respondents (61 Federal, 21 Provincial, 4 Academia, 3 Industry/Private) – over 600 surveys sent out.  However, question was never asked if they would or could handle “buckets of bugs”  from a trapping program.</a:t>
            </a:r>
            <a:endParaRPr lang="en-US" sz="1600" dirty="0">
              <a:latin typeface="+mn-lt"/>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381000" y="1600200"/>
            <a:ext cx="8229600" cy="4572000"/>
          </a:xfrm>
        </p:spPr>
        <p:txBody>
          <a:bodyPr/>
          <a:lstStyle/>
          <a:p>
            <a:r>
              <a:rPr lang="en-US" sz="2400" dirty="0" smtClean="0"/>
              <a:t>Forest as defined by Canadian National Forest Inventory 2001 is a CANFI cell where forested land is the dominant feature.  </a:t>
            </a:r>
          </a:p>
        </p:txBody>
      </p:sp>
      <p:sp>
        <p:nvSpPr>
          <p:cNvPr id="3" name="Title 2"/>
          <p:cNvSpPr>
            <a:spLocks noGrp="1"/>
          </p:cNvSpPr>
          <p:nvPr>
            <p:ph type="title"/>
          </p:nvPr>
        </p:nvSpPr>
        <p:spPr>
          <a:xfrm>
            <a:off x="457200" y="304800"/>
            <a:ext cx="8229600" cy="1219200"/>
          </a:xfrm>
        </p:spPr>
        <p:txBody>
          <a:bodyPr>
            <a:normAutofit fontScale="90000"/>
          </a:bodyPr>
          <a:lstStyle/>
          <a:p>
            <a:pPr>
              <a:defRPr/>
            </a:pPr>
            <a:r>
              <a:rPr dirty="0" smtClean="0"/>
              <a:t>How well are we currently monitoring our 'forests'?</a:t>
            </a:r>
            <a:endParaRPr dirty="0"/>
          </a:p>
        </p:txBody>
      </p:sp>
      <p:pic>
        <p:nvPicPr>
          <p:cNvPr id="7" name="Picture 6" descr="ME.JPG"/>
          <p:cNvPicPr>
            <a:picLocks noChangeAspect="1"/>
          </p:cNvPicPr>
          <p:nvPr/>
        </p:nvPicPr>
        <p:blipFill>
          <a:blip r:embed="rId3" cstate="screen"/>
          <a:stretch>
            <a:fillRect/>
          </a:stretch>
        </p:blipFill>
        <p:spPr>
          <a:xfrm>
            <a:off x="3860800" y="3657600"/>
            <a:ext cx="4842933" cy="2724150"/>
          </a:xfrm>
          <a:prstGeom prst="rect">
            <a:avLst/>
          </a:prstGeom>
        </p:spPr>
      </p:pic>
      <p:pic>
        <p:nvPicPr>
          <p:cNvPr id="8" name="Picture 7" descr="IMG_3856.JPG"/>
          <p:cNvPicPr>
            <a:picLocks noChangeAspect="1"/>
          </p:cNvPicPr>
          <p:nvPr/>
        </p:nvPicPr>
        <p:blipFill>
          <a:blip r:embed="rId4" cstate="screen"/>
          <a:stretch>
            <a:fillRect/>
          </a:stretch>
        </p:blipFill>
        <p:spPr>
          <a:xfrm>
            <a:off x="685800" y="2819400"/>
            <a:ext cx="4368800" cy="3276600"/>
          </a:xfrm>
          <a:prstGeom prst="rect">
            <a:avLst/>
          </a:prstGeom>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838200" y="609600"/>
            <a:ext cx="2209800" cy="1200150"/>
          </a:xfrm>
          <a:prstGeom prst="rect">
            <a:avLst/>
          </a:prstGeom>
          <a:noFill/>
        </p:spPr>
        <p:txBody>
          <a:bodyPr>
            <a:spAutoFit/>
          </a:bodyPr>
          <a:lstStyle/>
          <a:p>
            <a:pPr algn="ctr">
              <a:defRPr/>
            </a:pPr>
            <a:r>
              <a:rPr lang="en-US" sz="2400" dirty="0">
                <a:latin typeface="+mn-lt"/>
              </a:rPr>
              <a:t>Ground and Aerial Monitoring</a:t>
            </a:r>
          </a:p>
        </p:txBody>
      </p:sp>
      <p:pic>
        <p:nvPicPr>
          <p:cNvPr id="1027" name="Picture 3"/>
          <p:cNvPicPr>
            <a:picLocks noChangeAspect="1" noChangeArrowheads="1"/>
          </p:cNvPicPr>
          <p:nvPr/>
        </p:nvPicPr>
        <p:blipFill>
          <a:blip r:embed="rId3" cstate="screen"/>
          <a:srcRect/>
          <a:stretch>
            <a:fillRect/>
          </a:stretch>
        </p:blipFill>
        <p:spPr bwMode="auto">
          <a:xfrm>
            <a:off x="769938" y="484188"/>
            <a:ext cx="7604125" cy="5889625"/>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295400" y="1143000"/>
          <a:ext cx="6858000" cy="4348480"/>
        </p:xfrm>
        <a:graphic>
          <a:graphicData uri="http://schemas.openxmlformats.org/drawingml/2006/table">
            <a:tbl>
              <a:tblPr firstRow="1" bandRow="1">
                <a:tableStyleId>{5C22544A-7EE6-4342-B048-85BDC9FD1C3A}</a:tableStyleId>
              </a:tblPr>
              <a:tblGrid>
                <a:gridCol w="1371600"/>
                <a:gridCol w="1371600"/>
                <a:gridCol w="1371600"/>
                <a:gridCol w="1371600"/>
                <a:gridCol w="1371600"/>
              </a:tblGrid>
              <a:tr h="370840">
                <a:tc>
                  <a:txBody>
                    <a:bodyPr/>
                    <a:lstStyle/>
                    <a:p>
                      <a:endParaRPr lang="en-US" sz="1200" dirty="0"/>
                    </a:p>
                  </a:txBody>
                  <a:tcPr/>
                </a:tc>
                <a:tc>
                  <a:txBody>
                    <a:bodyPr/>
                    <a:lstStyle/>
                    <a:p>
                      <a:pPr algn="ctr"/>
                      <a:r>
                        <a:rPr lang="en-US" sz="1200" dirty="0" smtClean="0"/>
                        <a:t># of sites</a:t>
                      </a:r>
                      <a:endParaRPr lang="en-US" sz="1200" dirty="0"/>
                    </a:p>
                  </a:txBody>
                  <a:tcPr anchor="ctr" anchorCtr="1"/>
                </a:tc>
                <a:tc>
                  <a:txBody>
                    <a:bodyPr/>
                    <a:lstStyle/>
                    <a:p>
                      <a:pPr algn="ctr"/>
                      <a:r>
                        <a:rPr lang="en-US" sz="1200" dirty="0" smtClean="0"/>
                        <a:t>% sampled annually</a:t>
                      </a:r>
                      <a:endParaRPr lang="en-US" sz="1200" dirty="0"/>
                    </a:p>
                  </a:txBody>
                  <a:tcPr/>
                </a:tc>
                <a:tc>
                  <a:txBody>
                    <a:bodyPr/>
                    <a:lstStyle/>
                    <a:p>
                      <a:pPr algn="ctr"/>
                      <a:r>
                        <a:rPr lang="en-US" sz="1200" dirty="0" smtClean="0"/>
                        <a:t>% with multiple</a:t>
                      </a:r>
                      <a:r>
                        <a:rPr lang="en-US" sz="1200" baseline="0" dirty="0" smtClean="0"/>
                        <a:t> pest sampling</a:t>
                      </a:r>
                      <a:endParaRPr lang="en-US" sz="1200" dirty="0"/>
                    </a:p>
                  </a:txBody>
                  <a:tcPr/>
                </a:tc>
                <a:tc>
                  <a:txBody>
                    <a:bodyPr/>
                    <a:lstStyle/>
                    <a:p>
                      <a:pPr algn="ctr"/>
                      <a:r>
                        <a:rPr lang="en-US" sz="1200" dirty="0" smtClean="0"/>
                        <a:t>% with same pest sampled</a:t>
                      </a:r>
                      <a:r>
                        <a:rPr lang="en-US" sz="1200" baseline="0" dirty="0" smtClean="0"/>
                        <a:t> (life stages)</a:t>
                      </a:r>
                      <a:endParaRPr lang="en-US" sz="1200" dirty="0"/>
                    </a:p>
                  </a:txBody>
                  <a:tcPr/>
                </a:tc>
              </a:tr>
              <a:tr h="370840">
                <a:tc>
                  <a:txBody>
                    <a:bodyPr/>
                    <a:lstStyle/>
                    <a:p>
                      <a:r>
                        <a:rPr lang="en-US" dirty="0" smtClean="0"/>
                        <a:t>BC</a:t>
                      </a:r>
                      <a:endParaRPr lang="en-US" dirty="0"/>
                    </a:p>
                  </a:txBody>
                  <a:tcPr/>
                </a:tc>
                <a:tc>
                  <a:txBody>
                    <a:bodyPr/>
                    <a:lstStyle/>
                    <a:p>
                      <a:pPr algn="ctr"/>
                      <a:r>
                        <a:rPr lang="en-US" dirty="0" smtClean="0"/>
                        <a:t>2547</a:t>
                      </a:r>
                      <a:endParaRPr lang="en-US" dirty="0"/>
                    </a:p>
                  </a:txBody>
                  <a:tcPr/>
                </a:tc>
                <a:tc>
                  <a:txBody>
                    <a:bodyPr/>
                    <a:lstStyle/>
                    <a:p>
                      <a:pPr algn="ctr"/>
                      <a:r>
                        <a:rPr lang="en-US" dirty="0" smtClean="0"/>
                        <a:t>28</a:t>
                      </a:r>
                      <a:endParaRPr lang="en-US" dirty="0"/>
                    </a:p>
                  </a:txBody>
                  <a:tcPr/>
                </a:tc>
                <a:tc>
                  <a:txBody>
                    <a:bodyPr/>
                    <a:lstStyle/>
                    <a:p>
                      <a:pPr algn="ctr"/>
                      <a:r>
                        <a:rPr lang="en-US" dirty="0" smtClean="0"/>
                        <a:t>7</a:t>
                      </a:r>
                      <a:endParaRPr lang="en-US" dirty="0"/>
                    </a:p>
                  </a:txBody>
                  <a:tcPr/>
                </a:tc>
                <a:tc>
                  <a:txBody>
                    <a:bodyPr/>
                    <a:lstStyle/>
                    <a:p>
                      <a:pPr algn="ctr"/>
                      <a:r>
                        <a:rPr lang="en-US" dirty="0" smtClean="0"/>
                        <a:t>2</a:t>
                      </a:r>
                      <a:endParaRPr lang="en-US" dirty="0"/>
                    </a:p>
                  </a:txBody>
                  <a:tcPr/>
                </a:tc>
              </a:tr>
              <a:tr h="370840">
                <a:tc>
                  <a:txBody>
                    <a:bodyPr/>
                    <a:lstStyle/>
                    <a:p>
                      <a:r>
                        <a:rPr lang="en-US" dirty="0" smtClean="0"/>
                        <a:t>AB</a:t>
                      </a:r>
                      <a:endParaRPr lang="en-US" dirty="0"/>
                    </a:p>
                  </a:txBody>
                  <a:tcPr/>
                </a:tc>
                <a:tc>
                  <a:txBody>
                    <a:bodyPr/>
                    <a:lstStyle/>
                    <a:p>
                      <a:pPr algn="ctr"/>
                      <a:r>
                        <a:rPr lang="en-US" dirty="0" smtClean="0"/>
                        <a:t>1493</a:t>
                      </a:r>
                      <a:endParaRPr lang="en-US" dirty="0"/>
                    </a:p>
                  </a:txBody>
                  <a:tcPr/>
                </a:tc>
                <a:tc>
                  <a:txBody>
                    <a:bodyPr/>
                    <a:lstStyle/>
                    <a:p>
                      <a:pPr algn="ctr"/>
                      <a:r>
                        <a:rPr lang="en-US" dirty="0" smtClean="0"/>
                        <a:t>0</a:t>
                      </a:r>
                      <a:r>
                        <a:rPr lang="en-US" baseline="30000" dirty="0" smtClean="0"/>
                        <a:t>1</a:t>
                      </a:r>
                      <a:endParaRPr lang="en-US" baseline="30000" dirty="0"/>
                    </a:p>
                  </a:txBody>
                  <a:tcPr/>
                </a:tc>
                <a:tc>
                  <a:txBody>
                    <a:bodyPr/>
                    <a:lstStyle/>
                    <a:p>
                      <a:pPr algn="ctr"/>
                      <a:r>
                        <a:rPr lang="en-US" dirty="0" smtClean="0"/>
                        <a:t>2</a:t>
                      </a:r>
                      <a:endParaRPr lang="en-US" dirty="0"/>
                    </a:p>
                  </a:txBody>
                  <a:tcPr/>
                </a:tc>
                <a:tc>
                  <a:txBody>
                    <a:bodyPr/>
                    <a:lstStyle/>
                    <a:p>
                      <a:pPr algn="ctr"/>
                      <a:r>
                        <a:rPr lang="en-US" dirty="0" smtClean="0"/>
                        <a:t>4</a:t>
                      </a:r>
                      <a:endParaRPr lang="en-US" dirty="0"/>
                    </a:p>
                  </a:txBody>
                  <a:tcPr/>
                </a:tc>
              </a:tr>
              <a:tr h="370840">
                <a:tc>
                  <a:txBody>
                    <a:bodyPr/>
                    <a:lstStyle/>
                    <a:p>
                      <a:r>
                        <a:rPr lang="en-US" dirty="0" smtClean="0"/>
                        <a:t>SK</a:t>
                      </a:r>
                      <a:endParaRPr lang="en-US" dirty="0"/>
                    </a:p>
                  </a:txBody>
                  <a:tcPr/>
                </a:tc>
                <a:tc>
                  <a:txBody>
                    <a:bodyPr/>
                    <a:lstStyle/>
                    <a:p>
                      <a:pPr algn="ctr"/>
                      <a:r>
                        <a:rPr lang="en-US" dirty="0" smtClean="0"/>
                        <a:t>953</a:t>
                      </a:r>
                      <a:endParaRPr lang="en-US" dirty="0"/>
                    </a:p>
                  </a:txBody>
                  <a:tcPr/>
                </a:tc>
                <a:tc>
                  <a:txBody>
                    <a:bodyPr/>
                    <a:lstStyle/>
                    <a:p>
                      <a:pPr algn="ctr"/>
                      <a:r>
                        <a:rPr lang="en-US" dirty="0" smtClean="0"/>
                        <a:t>14</a:t>
                      </a: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r>
                        <a:rPr lang="en-US" dirty="0" smtClean="0"/>
                        <a:t>MB</a:t>
                      </a:r>
                      <a:endParaRPr lang="en-US" dirty="0"/>
                    </a:p>
                  </a:txBody>
                  <a:tcPr/>
                </a:tc>
                <a:tc>
                  <a:txBody>
                    <a:bodyPr/>
                    <a:lstStyle/>
                    <a:p>
                      <a:pPr algn="ctr"/>
                      <a:r>
                        <a:rPr lang="en-US" dirty="0" smtClean="0"/>
                        <a:t>1014</a:t>
                      </a:r>
                      <a:endParaRPr lang="en-US" dirty="0"/>
                    </a:p>
                  </a:txBody>
                  <a:tcPr/>
                </a:tc>
                <a:tc>
                  <a:txBody>
                    <a:bodyPr/>
                    <a:lstStyle/>
                    <a:p>
                      <a:pPr algn="ctr"/>
                      <a:r>
                        <a:rPr lang="en-US" dirty="0" smtClean="0"/>
                        <a:t>21</a:t>
                      </a:r>
                      <a:endParaRPr lang="en-US" dirty="0"/>
                    </a:p>
                  </a:txBody>
                  <a:tcPr/>
                </a:tc>
                <a:tc>
                  <a:txBody>
                    <a:bodyPr/>
                    <a:lstStyle/>
                    <a:p>
                      <a:pPr algn="ctr"/>
                      <a:r>
                        <a:rPr lang="en-US" dirty="0" smtClean="0"/>
                        <a:t>2</a:t>
                      </a:r>
                      <a:endParaRPr lang="en-US" dirty="0"/>
                    </a:p>
                  </a:txBody>
                  <a:tcPr/>
                </a:tc>
                <a:tc>
                  <a:txBody>
                    <a:bodyPr/>
                    <a:lstStyle/>
                    <a:p>
                      <a:pPr algn="ctr"/>
                      <a:endParaRPr lang="en-US" dirty="0"/>
                    </a:p>
                  </a:txBody>
                  <a:tcPr/>
                </a:tc>
              </a:tr>
              <a:tr h="370840">
                <a:tc>
                  <a:txBody>
                    <a:bodyPr/>
                    <a:lstStyle/>
                    <a:p>
                      <a:r>
                        <a:rPr lang="en-US" dirty="0" smtClean="0"/>
                        <a:t>ON</a:t>
                      </a:r>
                      <a:endParaRPr lang="en-US" dirty="0"/>
                    </a:p>
                  </a:txBody>
                  <a:tcPr/>
                </a:tc>
                <a:tc>
                  <a:txBody>
                    <a:bodyPr/>
                    <a:lstStyle/>
                    <a:p>
                      <a:pPr algn="ctr"/>
                      <a:r>
                        <a:rPr lang="en-US" dirty="0" smtClean="0"/>
                        <a:t>253</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86</a:t>
                      </a:r>
                    </a:p>
                  </a:txBody>
                  <a:tcPr/>
                </a:tc>
                <a:tc>
                  <a:txBody>
                    <a:bodyPr/>
                    <a:lstStyle/>
                    <a:p>
                      <a:pPr algn="ctr"/>
                      <a:r>
                        <a:rPr lang="en-US" dirty="0" smtClean="0"/>
                        <a:t>86</a:t>
                      </a:r>
                      <a:endParaRPr lang="en-US" dirty="0"/>
                    </a:p>
                  </a:txBody>
                  <a:tcPr/>
                </a:tc>
                <a:tc>
                  <a:txBody>
                    <a:bodyPr/>
                    <a:lstStyle/>
                    <a:p>
                      <a:pPr algn="ctr"/>
                      <a:endParaRPr lang="en-US" dirty="0"/>
                    </a:p>
                  </a:txBody>
                  <a:tcPr/>
                </a:tc>
              </a:tr>
              <a:tr h="370840">
                <a:tc>
                  <a:txBody>
                    <a:bodyPr/>
                    <a:lstStyle/>
                    <a:p>
                      <a:r>
                        <a:rPr lang="en-US" dirty="0" smtClean="0"/>
                        <a:t>QB</a:t>
                      </a:r>
                      <a:endParaRPr lang="en-US" dirty="0"/>
                    </a:p>
                  </a:txBody>
                  <a:tcPr/>
                </a:tc>
                <a:tc>
                  <a:txBody>
                    <a:bodyPr/>
                    <a:lstStyle/>
                    <a:p>
                      <a:pPr algn="ctr"/>
                      <a:r>
                        <a:rPr lang="en-US" dirty="0" smtClean="0"/>
                        <a:t>2510</a:t>
                      </a:r>
                      <a:endParaRPr lang="en-US" dirty="0"/>
                    </a:p>
                  </a:txBody>
                  <a:tcPr/>
                </a:tc>
                <a:tc>
                  <a:txBody>
                    <a:bodyPr/>
                    <a:lstStyle/>
                    <a:p>
                      <a:pPr algn="ctr"/>
                      <a:r>
                        <a:rPr lang="en-US" dirty="0" smtClean="0"/>
                        <a:t>0</a:t>
                      </a:r>
                      <a:r>
                        <a:rPr lang="en-US" baseline="30000" dirty="0" smtClean="0"/>
                        <a:t>1</a:t>
                      </a: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r>
                        <a:rPr lang="en-US" dirty="0" smtClean="0"/>
                        <a:t>NB</a:t>
                      </a:r>
                      <a:endParaRPr lang="en-US" dirty="0"/>
                    </a:p>
                  </a:txBody>
                  <a:tcPr/>
                </a:tc>
                <a:tc>
                  <a:txBody>
                    <a:bodyPr/>
                    <a:lstStyle/>
                    <a:p>
                      <a:pPr algn="ctr"/>
                      <a:r>
                        <a:rPr lang="en-US" dirty="0" smtClean="0"/>
                        <a:t>675</a:t>
                      </a:r>
                      <a:endParaRPr lang="en-US" dirty="0"/>
                    </a:p>
                  </a:txBody>
                  <a:tcPr/>
                </a:tc>
                <a:tc>
                  <a:txBody>
                    <a:bodyPr/>
                    <a:lstStyle/>
                    <a:p>
                      <a:pPr algn="ctr"/>
                      <a:r>
                        <a:rPr lang="en-US" dirty="0" smtClean="0"/>
                        <a:t>92</a:t>
                      </a:r>
                      <a:endParaRPr lang="en-US" dirty="0"/>
                    </a:p>
                  </a:txBody>
                  <a:tcPr/>
                </a:tc>
                <a:tc>
                  <a:txBody>
                    <a:bodyPr/>
                    <a:lstStyle/>
                    <a:p>
                      <a:pPr algn="ctr"/>
                      <a:r>
                        <a:rPr lang="en-US" dirty="0" smtClean="0"/>
                        <a:t>50</a:t>
                      </a:r>
                      <a:endParaRPr lang="en-US" dirty="0"/>
                    </a:p>
                  </a:txBody>
                  <a:tcPr/>
                </a:tc>
                <a:tc>
                  <a:txBody>
                    <a:bodyPr/>
                    <a:lstStyle/>
                    <a:p>
                      <a:pPr algn="ctr"/>
                      <a:r>
                        <a:rPr lang="en-US" dirty="0" smtClean="0"/>
                        <a:t>22</a:t>
                      </a:r>
                      <a:endParaRPr lang="en-US" dirty="0"/>
                    </a:p>
                  </a:txBody>
                  <a:tcPr/>
                </a:tc>
              </a:tr>
              <a:tr h="370840">
                <a:tc>
                  <a:txBody>
                    <a:bodyPr/>
                    <a:lstStyle/>
                    <a:p>
                      <a:r>
                        <a:rPr lang="en-US" dirty="0" smtClean="0"/>
                        <a:t>NS</a:t>
                      </a:r>
                      <a:endParaRPr lang="en-US" dirty="0"/>
                    </a:p>
                  </a:txBody>
                  <a:tcPr/>
                </a:tc>
                <a:tc>
                  <a:txBody>
                    <a:bodyPr/>
                    <a:lstStyle/>
                    <a:p>
                      <a:pPr algn="ctr"/>
                      <a:r>
                        <a:rPr lang="en-US" dirty="0" smtClean="0"/>
                        <a:t>856</a:t>
                      </a:r>
                      <a:endParaRPr lang="en-US" dirty="0"/>
                    </a:p>
                  </a:txBody>
                  <a:tcPr/>
                </a:tc>
                <a:tc>
                  <a:txBody>
                    <a:bodyPr/>
                    <a:lstStyle/>
                    <a:p>
                      <a:pPr algn="ctr"/>
                      <a:r>
                        <a:rPr lang="en-US" dirty="0" smtClean="0"/>
                        <a:t>100</a:t>
                      </a:r>
                      <a:endParaRPr lang="en-US" dirty="0"/>
                    </a:p>
                  </a:txBody>
                  <a:tcPr/>
                </a:tc>
                <a:tc>
                  <a:txBody>
                    <a:bodyPr/>
                    <a:lstStyle/>
                    <a:p>
                      <a:pPr algn="ctr"/>
                      <a:r>
                        <a:rPr lang="en-US" dirty="0" smtClean="0"/>
                        <a:t>35</a:t>
                      </a:r>
                      <a:endParaRPr lang="en-US" dirty="0"/>
                    </a:p>
                  </a:txBody>
                  <a:tcPr/>
                </a:tc>
                <a:tc>
                  <a:txBody>
                    <a:bodyPr/>
                    <a:lstStyle/>
                    <a:p>
                      <a:pPr algn="ctr"/>
                      <a:r>
                        <a:rPr lang="en-US" dirty="0" smtClean="0"/>
                        <a:t>16</a:t>
                      </a:r>
                      <a:endParaRPr lang="en-US" dirty="0"/>
                    </a:p>
                  </a:txBody>
                  <a:tcPr/>
                </a:tc>
              </a:tr>
              <a:tr h="370840">
                <a:tc>
                  <a:txBody>
                    <a:bodyPr/>
                    <a:lstStyle/>
                    <a:p>
                      <a:r>
                        <a:rPr lang="en-US" dirty="0" smtClean="0"/>
                        <a:t>PE</a:t>
                      </a:r>
                      <a:endParaRPr lang="en-US" dirty="0"/>
                    </a:p>
                  </a:txBody>
                  <a:tcPr/>
                </a:tc>
                <a:tc>
                  <a:txBody>
                    <a:bodyPr/>
                    <a:lstStyle/>
                    <a:p>
                      <a:pPr algn="ctr"/>
                      <a:r>
                        <a:rPr lang="en-US" dirty="0" smtClean="0"/>
                        <a:t>14</a:t>
                      </a:r>
                      <a:endParaRPr lang="en-US" dirty="0"/>
                    </a:p>
                  </a:txBody>
                  <a:tcPr/>
                </a:tc>
                <a:tc>
                  <a:txBody>
                    <a:bodyPr/>
                    <a:lstStyle/>
                    <a:p>
                      <a:pPr algn="ctr"/>
                      <a:r>
                        <a:rPr lang="en-US" dirty="0" smtClean="0"/>
                        <a:t>0</a:t>
                      </a:r>
                      <a:r>
                        <a:rPr lang="en-US" baseline="30000" dirty="0" smtClean="0"/>
                        <a:t>1</a:t>
                      </a:r>
                      <a:endParaRPr lang="en-US" dirty="0"/>
                    </a:p>
                  </a:txBody>
                  <a:tcPr/>
                </a:tc>
                <a:tc>
                  <a:txBody>
                    <a:bodyPr/>
                    <a:lstStyle/>
                    <a:p>
                      <a:pPr algn="ctr"/>
                      <a:endParaRPr lang="en-US" dirty="0"/>
                    </a:p>
                  </a:txBody>
                  <a:tcPr/>
                </a:tc>
                <a:tc>
                  <a:txBody>
                    <a:bodyPr/>
                    <a:lstStyle/>
                    <a:p>
                      <a:pPr algn="ctr"/>
                      <a:endParaRPr lang="en-US" dirty="0"/>
                    </a:p>
                  </a:txBody>
                  <a:tcPr/>
                </a:tc>
              </a:tr>
              <a:tr h="370840">
                <a:tc>
                  <a:txBody>
                    <a:bodyPr/>
                    <a:lstStyle/>
                    <a:p>
                      <a:r>
                        <a:rPr lang="en-US" dirty="0" smtClean="0"/>
                        <a:t>NL</a:t>
                      </a:r>
                      <a:endParaRPr lang="en-US" dirty="0"/>
                    </a:p>
                  </a:txBody>
                  <a:tcPr/>
                </a:tc>
                <a:tc>
                  <a:txBody>
                    <a:bodyPr/>
                    <a:lstStyle/>
                    <a:p>
                      <a:pPr algn="ctr"/>
                      <a:r>
                        <a:rPr lang="en-US" dirty="0" smtClean="0"/>
                        <a:t>1817</a:t>
                      </a:r>
                      <a:endParaRPr lang="en-US" dirty="0"/>
                    </a:p>
                  </a:txBody>
                  <a:tcPr/>
                </a:tc>
                <a:tc>
                  <a:txBody>
                    <a:bodyPr/>
                    <a:lstStyle/>
                    <a:p>
                      <a:pPr algn="ctr"/>
                      <a:r>
                        <a:rPr lang="en-US" dirty="0" smtClean="0"/>
                        <a:t>0</a:t>
                      </a:r>
                      <a:r>
                        <a:rPr lang="en-US" baseline="30000" dirty="0" smtClean="0"/>
                        <a:t>1</a:t>
                      </a:r>
                      <a:endParaRPr lang="en-US" dirty="0"/>
                    </a:p>
                  </a:txBody>
                  <a:tcPr/>
                </a:tc>
                <a:tc>
                  <a:txBody>
                    <a:bodyPr/>
                    <a:lstStyle/>
                    <a:p>
                      <a:pPr algn="ctr"/>
                      <a:endParaRPr lang="en-US"/>
                    </a:p>
                  </a:txBody>
                  <a:tcPr/>
                </a:tc>
                <a:tc>
                  <a:txBody>
                    <a:bodyPr/>
                    <a:lstStyle/>
                    <a:p>
                      <a:pPr algn="ctr"/>
                      <a:endParaRPr lang="en-US" dirty="0"/>
                    </a:p>
                  </a:txBody>
                  <a:tcPr/>
                </a:tc>
              </a:tr>
            </a:tbl>
          </a:graphicData>
        </a:graphic>
      </p:graphicFrame>
      <p:sp>
        <p:nvSpPr>
          <p:cNvPr id="3" name="Title 2"/>
          <p:cNvSpPr>
            <a:spLocks noGrp="1"/>
          </p:cNvSpPr>
          <p:nvPr>
            <p:ph type="title"/>
          </p:nvPr>
        </p:nvSpPr>
        <p:spPr>
          <a:xfrm>
            <a:off x="457200" y="304800"/>
            <a:ext cx="8229600" cy="609600"/>
          </a:xfrm>
        </p:spPr>
        <p:txBody>
          <a:bodyPr>
            <a:normAutofit fontScale="90000"/>
          </a:bodyPr>
          <a:lstStyle/>
          <a:p>
            <a:pPr algn="ctr">
              <a:defRPr/>
            </a:pPr>
            <a:r>
              <a:rPr smtClean="0"/>
              <a:t>Ground Monitoring Summary</a:t>
            </a:r>
            <a:endParaRPr/>
          </a:p>
        </p:txBody>
      </p:sp>
      <p:sp>
        <p:nvSpPr>
          <p:cNvPr id="13389" name="TextBox 4"/>
          <p:cNvSpPr txBox="1">
            <a:spLocks noChangeArrowheads="1"/>
          </p:cNvSpPr>
          <p:nvPr/>
        </p:nvSpPr>
        <p:spPr bwMode="auto">
          <a:xfrm>
            <a:off x="1143000" y="5943600"/>
            <a:ext cx="7620000" cy="276225"/>
          </a:xfrm>
          <a:prstGeom prst="rect">
            <a:avLst/>
          </a:prstGeom>
          <a:noFill/>
          <a:ln w="9525">
            <a:noFill/>
            <a:miter lim="800000"/>
            <a:headEnd/>
            <a:tailEnd/>
          </a:ln>
        </p:spPr>
        <p:txBody>
          <a:bodyPr>
            <a:spAutoFit/>
          </a:bodyPr>
          <a:lstStyle/>
          <a:p>
            <a:r>
              <a:rPr lang="en-US" sz="1200" dirty="0" smtClean="0"/>
              <a:t>*Some P/T already employing enhanced surveillance </a:t>
            </a:r>
            <a:endParaRPr lang="en-US" sz="1200" dirty="0"/>
          </a:p>
        </p:txBody>
      </p:sp>
      <p:sp>
        <p:nvSpPr>
          <p:cNvPr id="13390" name="TextBox 7"/>
          <p:cNvSpPr txBox="1">
            <a:spLocks noChangeArrowheads="1"/>
          </p:cNvSpPr>
          <p:nvPr/>
        </p:nvSpPr>
        <p:spPr bwMode="auto">
          <a:xfrm>
            <a:off x="1143000" y="5638800"/>
            <a:ext cx="6858000" cy="307975"/>
          </a:xfrm>
          <a:prstGeom prst="rect">
            <a:avLst/>
          </a:prstGeom>
          <a:noFill/>
          <a:ln w="9525">
            <a:noFill/>
            <a:miter lim="800000"/>
            <a:headEnd/>
            <a:tailEnd/>
          </a:ln>
        </p:spPr>
        <p:txBody>
          <a:bodyPr>
            <a:spAutoFit/>
          </a:bodyPr>
          <a:lstStyle/>
          <a:p>
            <a:r>
              <a:rPr lang="en-US" sz="1400" baseline="30000" dirty="0"/>
              <a:t>1</a:t>
            </a:r>
            <a:r>
              <a:rPr lang="en-US" sz="1400" dirty="0"/>
              <a:t> Some may be assessed annually but are not considered annual plots.</a:t>
            </a: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Defined Monitoring and Diagnostic objectives</a:t>
            </a:r>
          </a:p>
          <a:p>
            <a:r>
              <a:rPr lang="en-US" dirty="0" smtClean="0"/>
              <a:t>Developed 3 Monitoring Scenarios</a:t>
            </a:r>
          </a:p>
          <a:p>
            <a:r>
              <a:rPr lang="en-US" dirty="0" smtClean="0"/>
              <a:t>Identified the need to develop a National list of major   forest pests</a:t>
            </a:r>
          </a:p>
          <a:p>
            <a:r>
              <a:rPr lang="en-US" dirty="0" smtClean="0"/>
              <a:t>Discussed the need to review pest methodologies and thresholds (origin, rationale, etc).</a:t>
            </a:r>
          </a:p>
          <a:p>
            <a:pPr lvl="1"/>
            <a:r>
              <a:rPr lang="en-US" dirty="0" smtClean="0"/>
              <a:t>Recommend reviving the opportunity to have this discussion of best practices and opportunities for standardization during the week of the National Forest Pest Forum (FPT Meeting?)</a:t>
            </a:r>
          </a:p>
          <a:p>
            <a:pPr lvl="2">
              <a:buNone/>
            </a:pPr>
            <a:endParaRPr lang="en-US" dirty="0" smtClean="0"/>
          </a:p>
          <a:p>
            <a:endParaRPr lang="en-US" dirty="0"/>
          </a:p>
        </p:txBody>
      </p:sp>
      <p:sp>
        <p:nvSpPr>
          <p:cNvPr id="3" name="Title 2"/>
          <p:cNvSpPr>
            <a:spLocks noGrp="1"/>
          </p:cNvSpPr>
          <p:nvPr>
            <p:ph type="title"/>
          </p:nvPr>
        </p:nvSpPr>
        <p:spPr/>
        <p:txBody>
          <a:bodyPr/>
          <a:lstStyle/>
          <a:p>
            <a:r>
              <a:rPr lang="en-US" dirty="0" smtClean="0"/>
              <a:t>Outcome of Victoria meeting</a:t>
            </a:r>
            <a:endParaRPr lang="en-US" dirty="0"/>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724400"/>
          </a:xfrm>
        </p:spPr>
        <p:txBody>
          <a:bodyPr/>
          <a:lstStyle/>
          <a:p>
            <a:pPr marL="342900" lvl="0" indent="-342900">
              <a:buFont typeface="+mj-lt"/>
              <a:buAutoNum type="arabicPeriod"/>
            </a:pPr>
            <a:r>
              <a:rPr lang="en-CA" sz="2000" dirty="0" smtClean="0"/>
              <a:t>To collect, record and maintain historical and current pest (native and invasive) data and associated methodologies/standards) to facilitate: </a:t>
            </a:r>
            <a:endParaRPr lang="en-US" sz="2000" dirty="0" smtClean="0"/>
          </a:p>
          <a:p>
            <a:pPr marL="709613" lvl="1" indent="-342900"/>
            <a:r>
              <a:rPr lang="en-CA" sz="1800" dirty="0" smtClean="0"/>
              <a:t>spatial and temporal ecosystem-based reporting of pest status (abundance, severity, trends, damage),   </a:t>
            </a:r>
            <a:endParaRPr lang="en-US" sz="1800" dirty="0" smtClean="0"/>
          </a:p>
          <a:p>
            <a:pPr marL="709613" lvl="1" indent="-342900"/>
            <a:r>
              <a:rPr lang="en-CA" sz="1800" dirty="0" smtClean="0"/>
              <a:t>informing short and long-term risk responses,</a:t>
            </a:r>
            <a:endParaRPr lang="en-US" sz="1800" dirty="0" smtClean="0"/>
          </a:p>
          <a:p>
            <a:pPr marL="709613" lvl="1" indent="-342900"/>
            <a:r>
              <a:rPr lang="en-CA" sz="1800" dirty="0" smtClean="0"/>
              <a:t>forest depletion estimates, </a:t>
            </a:r>
            <a:endParaRPr lang="en-US" sz="1800" dirty="0" smtClean="0"/>
          </a:p>
          <a:p>
            <a:pPr marL="709613" lvl="1" indent="-342900"/>
            <a:r>
              <a:rPr lang="en-CA" sz="1800" dirty="0" smtClean="0"/>
              <a:t>quantification of impacts on trade and carbon accounting, and, </a:t>
            </a:r>
            <a:endParaRPr lang="en-US" sz="1800" dirty="0" smtClean="0"/>
          </a:p>
          <a:p>
            <a:pPr marL="709613" lvl="1" indent="-342900"/>
            <a:r>
              <a:rPr lang="en-CA" sz="1800" dirty="0" smtClean="0"/>
              <a:t>identification of climate-related changes caused by pest behaviour and/or impact.</a:t>
            </a:r>
          </a:p>
          <a:p>
            <a:pPr marL="709613" lvl="1" indent="-342900">
              <a:buNone/>
            </a:pPr>
            <a:endParaRPr lang="en-US" sz="1800" dirty="0" smtClean="0"/>
          </a:p>
          <a:p>
            <a:pPr marL="342900" lvl="0" indent="-342900">
              <a:buFont typeface="+mj-lt"/>
              <a:buAutoNum type="arabicPeriod"/>
            </a:pPr>
            <a:r>
              <a:rPr lang="en-CA" sz="2000" dirty="0" smtClean="0"/>
              <a:t>To build upon national monitoring capacity and improve on diagnostic capacity. </a:t>
            </a:r>
          </a:p>
          <a:p>
            <a:pPr marL="342900" lvl="0" indent="-342900" algn="r">
              <a:buFont typeface="+mj-lt"/>
              <a:buAutoNum type="arabicPeriod"/>
            </a:pPr>
            <a:endParaRPr lang="en-CA" sz="2000" dirty="0" smtClean="0"/>
          </a:p>
          <a:p>
            <a:pPr marL="342900" lvl="0" indent="-342900" algn="r">
              <a:buNone/>
            </a:pPr>
            <a:r>
              <a:rPr lang="en-CA" sz="2000" i="1" dirty="0" smtClean="0"/>
              <a:t>Cont’d</a:t>
            </a:r>
          </a:p>
          <a:p>
            <a:pPr marL="2630170" lvl="8" indent="-342900">
              <a:buNone/>
            </a:pPr>
            <a:endParaRPr lang="en-US" sz="900" dirty="0"/>
          </a:p>
        </p:txBody>
      </p:sp>
      <p:sp>
        <p:nvSpPr>
          <p:cNvPr id="3" name="Title 2"/>
          <p:cNvSpPr>
            <a:spLocks noGrp="1"/>
          </p:cNvSpPr>
          <p:nvPr>
            <p:ph type="title"/>
          </p:nvPr>
        </p:nvSpPr>
        <p:spPr/>
        <p:txBody>
          <a:bodyPr>
            <a:normAutofit fontScale="90000"/>
          </a:bodyPr>
          <a:lstStyle/>
          <a:p>
            <a:r>
              <a:rPr lang="en-US" dirty="0" smtClean="0"/>
              <a:t>Monitoring and Diagnostics Objectives</a:t>
            </a:r>
            <a:endParaRPr lang="en-US" dirty="0"/>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724400"/>
          </a:xfrm>
        </p:spPr>
        <p:txBody>
          <a:bodyPr/>
          <a:lstStyle/>
          <a:p>
            <a:pPr marL="342900" lvl="0" indent="-342900">
              <a:buFont typeface="+mj-lt"/>
              <a:buAutoNum type="arabicPeriod"/>
            </a:pPr>
            <a:endParaRPr lang="en-US" sz="1800" dirty="0" smtClean="0"/>
          </a:p>
          <a:p>
            <a:pPr marL="457200" lvl="0" indent="-457200">
              <a:buFont typeface="+mj-lt"/>
              <a:buAutoNum type="arabicPeriod" startAt="3"/>
            </a:pPr>
            <a:r>
              <a:rPr lang="en-CA" sz="2000" dirty="0" smtClean="0"/>
              <a:t>To identify/develop national best practices thru improved communication, evaluation of management decisions and harmonization / improvement of forest pest methodologies, i.e. adaptive management.</a:t>
            </a:r>
          </a:p>
          <a:p>
            <a:pPr marL="342900" lvl="0" indent="-342900">
              <a:buFont typeface="+mj-lt"/>
              <a:buAutoNum type="arabicPeriod" startAt="3"/>
            </a:pPr>
            <a:endParaRPr lang="en-US" sz="1800" dirty="0" smtClean="0"/>
          </a:p>
          <a:p>
            <a:pPr marL="457200" lvl="0" indent="-457200">
              <a:buFont typeface="+mj-lt"/>
              <a:buAutoNum type="arabicPeriod" startAt="3"/>
            </a:pPr>
            <a:r>
              <a:rPr lang="en-CA" sz="2000" dirty="0" smtClean="0"/>
              <a:t>Incorporation of monitoring results into the other technical advisory group activities including information for risk analysis and the national database,  and identification of national research needs. </a:t>
            </a:r>
            <a:endParaRPr lang="en-US" sz="2000" dirty="0" smtClean="0"/>
          </a:p>
          <a:p>
            <a:endParaRPr lang="en-US" sz="1800" dirty="0"/>
          </a:p>
        </p:txBody>
      </p:sp>
      <p:sp>
        <p:nvSpPr>
          <p:cNvPr id="3" name="Title 2"/>
          <p:cNvSpPr>
            <a:spLocks noGrp="1"/>
          </p:cNvSpPr>
          <p:nvPr>
            <p:ph type="title"/>
          </p:nvPr>
        </p:nvSpPr>
        <p:spPr/>
        <p:txBody>
          <a:bodyPr>
            <a:normAutofit fontScale="90000"/>
          </a:bodyPr>
          <a:lstStyle/>
          <a:p>
            <a:r>
              <a:rPr lang="en-US" dirty="0" smtClean="0"/>
              <a:t>Monitoring and Diagnostics Objectives</a:t>
            </a:r>
            <a:endParaRPr lang="en-US"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Good, Better, Best</a:t>
            </a:r>
          </a:p>
          <a:p>
            <a:pPr>
              <a:buNone/>
            </a:pPr>
            <a:endParaRPr lang="en-US" dirty="0" smtClean="0"/>
          </a:p>
          <a:p>
            <a:pPr lvl="1"/>
            <a:r>
              <a:rPr lang="en-US" dirty="0" smtClean="0"/>
              <a:t>Where surveys are being conducted (land status)</a:t>
            </a:r>
          </a:p>
          <a:p>
            <a:pPr lvl="1"/>
            <a:r>
              <a:rPr lang="en-US" dirty="0" smtClean="0"/>
              <a:t>What is being surveyed (major, minor, all) and how</a:t>
            </a:r>
          </a:p>
          <a:p>
            <a:pPr lvl="1"/>
            <a:r>
              <a:rPr lang="en-US" dirty="0" smtClean="0"/>
              <a:t>Frequency of surveys</a:t>
            </a:r>
          </a:p>
          <a:p>
            <a:pPr lvl="1"/>
            <a:r>
              <a:rPr lang="en-US" dirty="0" smtClean="0"/>
              <a:t>Sampling distribution</a:t>
            </a:r>
          </a:p>
          <a:p>
            <a:pPr lvl="1"/>
            <a:r>
              <a:rPr lang="en-US" dirty="0" smtClean="0"/>
              <a:t>Harmonized best practices</a:t>
            </a:r>
          </a:p>
          <a:p>
            <a:pPr lvl="1"/>
            <a:r>
              <a:rPr lang="en-US" dirty="0" smtClean="0"/>
              <a:t>Ability to inform Risk Analysis</a:t>
            </a:r>
          </a:p>
          <a:p>
            <a:pPr lvl="1"/>
            <a:r>
              <a:rPr lang="en-US" dirty="0" smtClean="0"/>
              <a:t>Costs for each scenario – </a:t>
            </a:r>
            <a:r>
              <a:rPr lang="en-US" i="1" dirty="0" smtClean="0"/>
              <a:t>in progress</a:t>
            </a:r>
          </a:p>
          <a:p>
            <a:pPr lvl="1"/>
            <a:endParaRPr lang="en-US" dirty="0" smtClean="0"/>
          </a:p>
          <a:p>
            <a:pPr lvl="1">
              <a:buNone/>
            </a:pPr>
            <a:endParaRPr lang="en-US" dirty="0" smtClean="0"/>
          </a:p>
          <a:p>
            <a:pPr lvl="1"/>
            <a:endParaRPr lang="en-US" dirty="0" smtClean="0"/>
          </a:p>
          <a:p>
            <a:pPr lvl="1">
              <a:buNone/>
            </a:pPr>
            <a:endParaRPr lang="en-US" dirty="0" smtClean="0"/>
          </a:p>
          <a:p>
            <a:pPr lvl="1">
              <a:buNone/>
            </a:pPr>
            <a:endParaRPr lang="en-US" dirty="0"/>
          </a:p>
        </p:txBody>
      </p:sp>
      <p:sp>
        <p:nvSpPr>
          <p:cNvPr id="3" name="Title 2"/>
          <p:cNvSpPr>
            <a:spLocks noGrp="1"/>
          </p:cNvSpPr>
          <p:nvPr>
            <p:ph type="title"/>
          </p:nvPr>
        </p:nvSpPr>
        <p:spPr/>
        <p:txBody>
          <a:bodyPr/>
          <a:lstStyle/>
          <a:p>
            <a:r>
              <a:rPr lang="en-US" dirty="0" smtClean="0"/>
              <a:t>Monitoring Scenarios</a:t>
            </a:r>
            <a:endParaRPr lang="en-US" dirty="0"/>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1"/>
          <a:ext cx="9144000" cy="6792534"/>
        </p:xfrm>
        <a:graphic>
          <a:graphicData uri="http://schemas.openxmlformats.org/drawingml/2006/table">
            <a:tbl>
              <a:tblPr firstRow="1" bandRow="1">
                <a:tableStyleId>{5C22544A-7EE6-4342-B048-85BDC9FD1C3A}</a:tableStyleId>
              </a:tblPr>
              <a:tblGrid>
                <a:gridCol w="2133274"/>
                <a:gridCol w="1575071"/>
                <a:gridCol w="2669033"/>
                <a:gridCol w="2766622"/>
              </a:tblGrid>
              <a:tr h="421804">
                <a:tc>
                  <a:txBody>
                    <a:bodyPr/>
                    <a:lstStyle/>
                    <a:p>
                      <a:pPr marL="0" marR="0">
                        <a:lnSpc>
                          <a:spcPct val="115000"/>
                        </a:lnSpc>
                        <a:spcBef>
                          <a:spcPts val="0"/>
                        </a:spcBef>
                        <a:spcAft>
                          <a:spcPts val="0"/>
                        </a:spcAft>
                      </a:pPr>
                      <a:r>
                        <a:rPr lang="en-CA" sz="900" dirty="0"/>
                        <a:t> </a:t>
                      </a:r>
                      <a:endParaRPr lang="en-US" sz="900" dirty="0">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800" dirty="0" smtClean="0"/>
                        <a:t>Good</a:t>
                      </a:r>
                      <a:endParaRPr lang="en-US" sz="1800" dirty="0">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800" dirty="0"/>
                        <a:t>Better </a:t>
                      </a:r>
                      <a:endParaRPr lang="en-US" sz="1800" dirty="0">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800" dirty="0" smtClean="0"/>
                        <a:t>Best</a:t>
                      </a:r>
                      <a:endParaRPr lang="en-US" sz="1800" dirty="0">
                        <a:latin typeface="Calibri"/>
                        <a:ea typeface="Times New Roman"/>
                        <a:cs typeface="Times New Roman"/>
                      </a:endParaRPr>
                    </a:p>
                  </a:txBody>
                  <a:tcPr marL="55604" marR="55604" marT="0" marB="0"/>
                </a:tc>
              </a:tr>
              <a:tr h="1033976">
                <a:tc>
                  <a:txBody>
                    <a:bodyPr/>
                    <a:lstStyle/>
                    <a:p>
                      <a:pPr marL="0" marR="0">
                        <a:lnSpc>
                          <a:spcPct val="115000"/>
                        </a:lnSpc>
                        <a:spcBef>
                          <a:spcPts val="0"/>
                        </a:spcBef>
                        <a:spcAft>
                          <a:spcPts val="0"/>
                        </a:spcAft>
                      </a:pPr>
                      <a:r>
                        <a:rPr lang="en-CA" sz="1500" dirty="0"/>
                        <a:t>Overview surveys  (aerial or remote </a:t>
                      </a:r>
                      <a:r>
                        <a:rPr lang="en-CA" sz="1500" dirty="0" smtClean="0"/>
                        <a:t>sensing)</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Partial forest (accessible ground checks)</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All managed forests including parks, DND, IR (aerial and/or ground checks)</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All forested (aerial and/or ground checks)</a:t>
                      </a:r>
                      <a:endParaRPr lang="en-US" sz="1500" dirty="0">
                        <a:solidFill>
                          <a:schemeClr val="tx1"/>
                        </a:solidFill>
                        <a:latin typeface="Calibri"/>
                        <a:ea typeface="Times New Roman"/>
                        <a:cs typeface="Times New Roman"/>
                      </a:endParaRPr>
                    </a:p>
                  </a:txBody>
                  <a:tcPr marL="55604" marR="55604" marT="0" marB="0"/>
                </a:tc>
              </a:tr>
              <a:tr h="1613542">
                <a:tc>
                  <a:txBody>
                    <a:bodyPr/>
                    <a:lstStyle/>
                    <a:p>
                      <a:pPr marL="0" marR="0">
                        <a:lnSpc>
                          <a:spcPct val="115000"/>
                        </a:lnSpc>
                        <a:spcBef>
                          <a:spcPts val="0"/>
                        </a:spcBef>
                        <a:spcAft>
                          <a:spcPts val="0"/>
                        </a:spcAft>
                      </a:pPr>
                      <a:r>
                        <a:rPr lang="en-CA" sz="1500" dirty="0"/>
                        <a:t>Ground survey</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Respond to P/T high priority major pests and general surveillance</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Annual/periodic monitoring points with quantitative estimates of all major and potential pests in all managed forests, including parks, DND, and IR</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Annual monitoring points with quantitative estimates of all pest conditions in all forest (enhanced FIDS)</a:t>
                      </a:r>
                      <a:endParaRPr lang="en-US" sz="1500" dirty="0">
                        <a:solidFill>
                          <a:schemeClr val="tx1"/>
                        </a:solidFill>
                        <a:latin typeface="Calibri"/>
                        <a:ea typeface="Times New Roman"/>
                        <a:cs typeface="Times New Roman"/>
                      </a:endParaRPr>
                    </a:p>
                  </a:txBody>
                  <a:tcPr marL="55604" marR="55604" marT="0" marB="0"/>
                </a:tc>
              </a:tr>
              <a:tr h="1033976">
                <a:tc>
                  <a:txBody>
                    <a:bodyPr/>
                    <a:lstStyle/>
                    <a:p>
                      <a:pPr marL="0" marR="0">
                        <a:lnSpc>
                          <a:spcPct val="115000"/>
                        </a:lnSpc>
                        <a:spcBef>
                          <a:spcPts val="0"/>
                        </a:spcBef>
                        <a:spcAft>
                          <a:spcPts val="0"/>
                        </a:spcAft>
                      </a:pPr>
                      <a:r>
                        <a:rPr lang="en-CA" sz="1500"/>
                        <a:t>Sampling design</a:t>
                      </a:r>
                      <a:endParaRPr lang="en-US" sz="150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smtClean="0"/>
                        <a:t>Historical </a:t>
                      </a:r>
                      <a:r>
                        <a:rPr lang="en-CA" sz="1500" dirty="0"/>
                        <a:t>distribution of major pests</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50 sample </a:t>
                      </a:r>
                      <a:r>
                        <a:rPr lang="en-CA" sz="1500" dirty="0" smtClean="0"/>
                        <a:t>points/leading</a:t>
                      </a:r>
                      <a:r>
                        <a:rPr lang="en-CA" sz="1500" baseline="0" dirty="0" smtClean="0"/>
                        <a:t> </a:t>
                      </a:r>
                      <a:r>
                        <a:rPr lang="en-CA" sz="1500" dirty="0" smtClean="0"/>
                        <a:t>tree </a:t>
                      </a:r>
                      <a:r>
                        <a:rPr lang="en-CA" sz="1500" dirty="0"/>
                        <a:t>species for managed forests including parks, DND, and IR</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50 + sample points/leading tree species on all forested lands and enhanced surveillance.</a:t>
                      </a:r>
                      <a:endParaRPr lang="en-US" sz="1500" dirty="0">
                        <a:solidFill>
                          <a:schemeClr val="tx1"/>
                        </a:solidFill>
                        <a:latin typeface="Calibri"/>
                        <a:ea typeface="Times New Roman"/>
                        <a:cs typeface="Times New Roman"/>
                      </a:endParaRPr>
                    </a:p>
                  </a:txBody>
                  <a:tcPr marL="55604" marR="55604" marT="0" marB="0"/>
                </a:tc>
              </a:tr>
              <a:tr h="537847">
                <a:tc>
                  <a:txBody>
                    <a:bodyPr/>
                    <a:lstStyle/>
                    <a:p>
                      <a:pPr marL="0" marR="0">
                        <a:lnSpc>
                          <a:spcPct val="115000"/>
                        </a:lnSpc>
                        <a:spcBef>
                          <a:spcPts val="0"/>
                        </a:spcBef>
                        <a:spcAft>
                          <a:spcPts val="0"/>
                        </a:spcAft>
                      </a:pPr>
                      <a:r>
                        <a:rPr lang="en-CA" sz="1500" dirty="0"/>
                        <a:t>Ecosystem based reporting </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Retrospective </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Retrospective </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Retrospective</a:t>
                      </a:r>
                      <a:endParaRPr lang="en-US" sz="1500" dirty="0">
                        <a:solidFill>
                          <a:schemeClr val="tx1"/>
                        </a:solidFill>
                        <a:latin typeface="Calibri"/>
                        <a:ea typeface="Times New Roman"/>
                        <a:cs typeface="Times New Roman"/>
                      </a:endParaRPr>
                    </a:p>
                  </a:txBody>
                  <a:tcPr marL="55604" marR="55604" marT="0" marB="0"/>
                </a:tc>
              </a:tr>
              <a:tr h="806771">
                <a:tc>
                  <a:txBody>
                    <a:bodyPr/>
                    <a:lstStyle/>
                    <a:p>
                      <a:pPr marL="0" marR="0">
                        <a:lnSpc>
                          <a:spcPct val="115000"/>
                        </a:lnSpc>
                        <a:spcBef>
                          <a:spcPts val="0"/>
                        </a:spcBef>
                        <a:spcAft>
                          <a:spcPts val="0"/>
                        </a:spcAft>
                      </a:pPr>
                      <a:r>
                        <a:rPr lang="en-CA" sz="1500"/>
                        <a:t>Improved communication e.g. meetings, NFIS </a:t>
                      </a:r>
                      <a:endParaRPr lang="en-US" sz="150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Yes</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Yes </a:t>
                      </a:r>
                      <a:endParaRPr lang="en-US" sz="1500" dirty="0">
                        <a:solidFill>
                          <a:schemeClr val="tx1"/>
                        </a:solidFill>
                        <a:latin typeface="Calibri"/>
                        <a:ea typeface="Times New Roman"/>
                        <a:cs typeface="Times New Roman"/>
                      </a:endParaRPr>
                    </a:p>
                  </a:txBody>
                  <a:tcPr marL="55604" marR="55604" marT="0" marB="0"/>
                </a:tc>
                <a:tc>
                  <a:txBody>
                    <a:bodyPr/>
                    <a:lstStyle/>
                    <a:p>
                      <a:pPr marL="0" marR="0" algn="ctr">
                        <a:lnSpc>
                          <a:spcPct val="115000"/>
                        </a:lnSpc>
                        <a:spcBef>
                          <a:spcPts val="0"/>
                        </a:spcBef>
                        <a:spcAft>
                          <a:spcPts val="0"/>
                        </a:spcAft>
                      </a:pPr>
                      <a:r>
                        <a:rPr lang="en-CA" sz="1500" dirty="0"/>
                        <a:t>Yes </a:t>
                      </a:r>
                      <a:endParaRPr lang="en-US" sz="1500" dirty="0">
                        <a:solidFill>
                          <a:schemeClr val="tx1"/>
                        </a:solidFill>
                        <a:latin typeface="Calibri"/>
                        <a:ea typeface="Times New Roman"/>
                        <a:cs typeface="Times New Roman"/>
                      </a:endParaRPr>
                    </a:p>
                  </a:txBody>
                  <a:tcPr marL="55604" marR="55604" marT="0" marB="0"/>
                </a:tc>
              </a:tr>
              <a:tr h="806771">
                <a:tc>
                  <a:txBody>
                    <a:bodyPr/>
                    <a:lstStyle/>
                    <a:p>
                      <a:pPr marL="0" marR="0">
                        <a:lnSpc>
                          <a:spcPct val="115000"/>
                        </a:lnSpc>
                        <a:spcBef>
                          <a:spcPts val="0"/>
                        </a:spcBef>
                        <a:spcAft>
                          <a:spcPts val="0"/>
                        </a:spcAft>
                      </a:pPr>
                      <a:r>
                        <a:rPr lang="en-CA" sz="1500"/>
                        <a:t>Harmonized best practices to meet NFPS objectives</a:t>
                      </a:r>
                      <a:endParaRPr lang="en-US" sz="1500">
                        <a:solidFill>
                          <a:schemeClr val="tx1"/>
                        </a:solidFill>
                        <a:latin typeface="Calibri"/>
                        <a:ea typeface="Times New Roman"/>
                        <a:cs typeface="Times New Roman"/>
                      </a:endParaRPr>
                    </a:p>
                  </a:txBody>
                  <a:tcPr marL="55604" marR="55604" marT="0" marB="0" anchor="ctr"/>
                </a:tc>
                <a:tc>
                  <a:txBody>
                    <a:bodyPr/>
                    <a:lstStyle/>
                    <a:p>
                      <a:pPr marL="0" marR="0" algn="ctr">
                        <a:lnSpc>
                          <a:spcPct val="115000"/>
                        </a:lnSpc>
                        <a:spcBef>
                          <a:spcPts val="0"/>
                        </a:spcBef>
                        <a:spcAft>
                          <a:spcPts val="0"/>
                        </a:spcAft>
                      </a:pPr>
                      <a:r>
                        <a:rPr lang="en-CA" sz="1500"/>
                        <a:t>No</a:t>
                      </a:r>
                      <a:endParaRPr lang="en-US" sz="1500">
                        <a:solidFill>
                          <a:schemeClr val="tx1"/>
                        </a:solidFill>
                        <a:latin typeface="Calibri"/>
                        <a:ea typeface="Times New Roman"/>
                        <a:cs typeface="Times New Roman"/>
                      </a:endParaRPr>
                    </a:p>
                  </a:txBody>
                  <a:tcPr marL="55604" marR="55604" marT="0" marB="0" anchor="ctr"/>
                </a:tc>
                <a:tc>
                  <a:txBody>
                    <a:bodyPr/>
                    <a:lstStyle/>
                    <a:p>
                      <a:pPr marL="0" marR="0" algn="ctr">
                        <a:lnSpc>
                          <a:spcPct val="115000"/>
                        </a:lnSpc>
                        <a:spcBef>
                          <a:spcPts val="0"/>
                        </a:spcBef>
                        <a:spcAft>
                          <a:spcPts val="0"/>
                        </a:spcAft>
                      </a:pPr>
                      <a:r>
                        <a:rPr lang="en-CA" sz="1500" dirty="0"/>
                        <a:t>Yes </a:t>
                      </a:r>
                      <a:endParaRPr lang="en-US" sz="1500" dirty="0">
                        <a:solidFill>
                          <a:schemeClr val="tx1"/>
                        </a:solidFill>
                        <a:latin typeface="Calibri"/>
                        <a:ea typeface="Times New Roman"/>
                        <a:cs typeface="Times New Roman"/>
                      </a:endParaRPr>
                    </a:p>
                  </a:txBody>
                  <a:tcPr marL="55604" marR="55604" marT="0" marB="0" anchor="ctr"/>
                </a:tc>
                <a:tc>
                  <a:txBody>
                    <a:bodyPr/>
                    <a:lstStyle/>
                    <a:p>
                      <a:pPr marL="0" marR="0" algn="ctr">
                        <a:lnSpc>
                          <a:spcPct val="115000"/>
                        </a:lnSpc>
                        <a:spcBef>
                          <a:spcPts val="0"/>
                        </a:spcBef>
                        <a:spcAft>
                          <a:spcPts val="0"/>
                        </a:spcAft>
                      </a:pPr>
                      <a:r>
                        <a:rPr lang="en-CA" sz="1500" dirty="0"/>
                        <a:t>Yes </a:t>
                      </a:r>
                      <a:endParaRPr lang="en-US" sz="1500" dirty="0">
                        <a:solidFill>
                          <a:schemeClr val="tx1"/>
                        </a:solidFill>
                        <a:latin typeface="Calibri"/>
                        <a:ea typeface="Times New Roman"/>
                        <a:cs typeface="Times New Roman"/>
                      </a:endParaRPr>
                    </a:p>
                  </a:txBody>
                  <a:tcPr marL="55604" marR="55604" marT="0" marB="0" anchor="ctr"/>
                </a:tc>
              </a:tr>
              <a:tr h="537847">
                <a:tc>
                  <a:txBody>
                    <a:bodyPr/>
                    <a:lstStyle/>
                    <a:p>
                      <a:pPr marL="0" marR="0">
                        <a:lnSpc>
                          <a:spcPct val="115000"/>
                        </a:lnSpc>
                        <a:spcBef>
                          <a:spcPts val="0"/>
                        </a:spcBef>
                        <a:spcAft>
                          <a:spcPts val="0"/>
                        </a:spcAft>
                      </a:pPr>
                      <a:r>
                        <a:rPr lang="en-CA" sz="1500" dirty="0"/>
                        <a:t>Ability to inform </a:t>
                      </a:r>
                      <a:r>
                        <a:rPr lang="en-CA" sz="1500" dirty="0" smtClean="0"/>
                        <a:t>Risk Analysis</a:t>
                      </a:r>
                      <a:endParaRPr lang="en-US" sz="1500" dirty="0">
                        <a:solidFill>
                          <a:schemeClr val="tx1"/>
                        </a:solidFill>
                        <a:latin typeface="Calibri"/>
                        <a:ea typeface="Times New Roman"/>
                        <a:cs typeface="Times New Roman"/>
                      </a:endParaRPr>
                    </a:p>
                  </a:txBody>
                  <a:tcPr marL="55604" marR="55604" marT="0" marB="0" anchor="b"/>
                </a:tc>
                <a:tc gridSpan="3">
                  <a:txBody>
                    <a:bodyPr/>
                    <a:lstStyle/>
                    <a:p>
                      <a:pPr marL="0" marR="0" algn="ctr">
                        <a:lnSpc>
                          <a:spcPct val="115000"/>
                        </a:lnSpc>
                        <a:spcBef>
                          <a:spcPts val="0"/>
                        </a:spcBef>
                        <a:spcAft>
                          <a:spcPts val="0"/>
                        </a:spcAft>
                      </a:pPr>
                      <a:r>
                        <a:rPr lang="en-CA" sz="1500" dirty="0"/>
                        <a:t>Increases with monitoring effort</a:t>
                      </a:r>
                      <a:endParaRPr lang="en-US" sz="1500" dirty="0">
                        <a:solidFill>
                          <a:schemeClr val="tx1"/>
                        </a:solidFill>
                        <a:latin typeface="Calibri"/>
                        <a:ea typeface="Times New Roman"/>
                        <a:cs typeface="Times New Roman"/>
                      </a:endParaRPr>
                    </a:p>
                  </a:txBody>
                  <a:tcPr marL="55604" marR="55604" marT="0" marB="0" anchor="b"/>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8" descr="spruce budworm, Choristoneura fumiferana  (Lepidoptera: Tortricidae)">
            <a:hlinkClick r:id="rId3"/>
          </p:cNvPr>
          <p:cNvPicPr>
            <a:picLocks noChangeAspect="1" noChangeArrowheads="1"/>
          </p:cNvPicPr>
          <p:nvPr/>
        </p:nvPicPr>
        <p:blipFill>
          <a:blip r:embed="rId4" cstate="screen"/>
          <a:srcRect/>
          <a:stretch>
            <a:fillRect/>
          </a:stretch>
        </p:blipFill>
        <p:spPr bwMode="auto">
          <a:xfrm>
            <a:off x="5715000" y="4114800"/>
            <a:ext cx="838200" cy="558800"/>
          </a:xfrm>
          <a:prstGeom prst="rect">
            <a:avLst/>
          </a:prstGeom>
          <a:noFill/>
          <a:ln w="9525">
            <a:noFill/>
            <a:miter lim="800000"/>
            <a:headEnd/>
            <a:tailEnd/>
          </a:ln>
        </p:spPr>
      </p:pic>
      <p:graphicFrame>
        <p:nvGraphicFramePr>
          <p:cNvPr id="6" name="Table 5"/>
          <p:cNvGraphicFramePr>
            <a:graphicFrameLocks noGrp="1"/>
          </p:cNvGraphicFramePr>
          <p:nvPr/>
        </p:nvGraphicFramePr>
        <p:xfrm>
          <a:off x="609600" y="1295400"/>
          <a:ext cx="7086600" cy="4242435"/>
        </p:xfrm>
        <a:graphic>
          <a:graphicData uri="http://schemas.openxmlformats.org/drawingml/2006/table">
            <a:tbl>
              <a:tblPr firstRow="1" bandRow="1">
                <a:tableStyleId>{5C22544A-7EE6-4342-B048-85BDC9FD1C3A}</a:tableStyleId>
              </a:tblPr>
              <a:tblGrid>
                <a:gridCol w="5867400"/>
                <a:gridCol w="1219200"/>
              </a:tblGrid>
              <a:tr h="676275">
                <a:tc>
                  <a:txBody>
                    <a:bodyPr/>
                    <a:lstStyle/>
                    <a:p>
                      <a:r>
                        <a:rPr lang="en-US" dirty="0" smtClean="0"/>
                        <a:t>Pest</a:t>
                      </a:r>
                      <a:endParaRPr lang="en-US" dirty="0"/>
                    </a:p>
                  </a:txBody>
                  <a:tcPr/>
                </a:tc>
                <a:tc>
                  <a:txBody>
                    <a:bodyPr/>
                    <a:lstStyle/>
                    <a:p>
                      <a:pPr algn="ctr"/>
                      <a:r>
                        <a:rPr lang="en-US" dirty="0" smtClean="0"/>
                        <a:t>Number</a:t>
                      </a:r>
                      <a:r>
                        <a:rPr lang="en-US" baseline="0" dirty="0" smtClean="0"/>
                        <a:t> of P/T</a:t>
                      </a:r>
                      <a:endParaRPr lang="en-US" dirty="0"/>
                    </a:p>
                  </a:txBody>
                  <a:tcPr/>
                </a:tc>
              </a:tr>
              <a:tr h="274320">
                <a:tc>
                  <a:txBody>
                    <a:bodyPr/>
                    <a:lstStyle/>
                    <a:p>
                      <a:r>
                        <a:rPr lang="en-US" dirty="0" smtClean="0"/>
                        <a:t>Eastern spruce budworm</a:t>
                      </a:r>
                      <a:endParaRPr lang="en-US" dirty="0"/>
                    </a:p>
                  </a:txBody>
                  <a:tcPr/>
                </a:tc>
                <a:tc>
                  <a:txBody>
                    <a:bodyPr/>
                    <a:lstStyle/>
                    <a:p>
                      <a:pPr algn="ctr"/>
                      <a:r>
                        <a:rPr lang="en-US" dirty="0" smtClean="0"/>
                        <a:t>10</a:t>
                      </a:r>
                      <a:endParaRPr lang="en-US" dirty="0"/>
                    </a:p>
                  </a:txBody>
                  <a:tcPr/>
                </a:tc>
              </a:tr>
              <a:tr h="274320">
                <a:tc>
                  <a:txBody>
                    <a:bodyPr/>
                    <a:lstStyle/>
                    <a:p>
                      <a:r>
                        <a:rPr lang="en-US" dirty="0" smtClean="0"/>
                        <a:t>Forest tent caterpillar</a:t>
                      </a:r>
                      <a:endParaRPr lang="en-US" dirty="0"/>
                    </a:p>
                  </a:txBody>
                  <a:tcPr/>
                </a:tc>
                <a:tc>
                  <a:txBody>
                    <a:bodyPr/>
                    <a:lstStyle/>
                    <a:p>
                      <a:pPr algn="ctr"/>
                      <a:r>
                        <a:rPr lang="en-US" dirty="0" smtClean="0"/>
                        <a:t>10</a:t>
                      </a:r>
                      <a:endParaRPr lang="en-US" dirty="0"/>
                    </a:p>
                  </a:txBody>
                  <a:tcPr/>
                </a:tc>
              </a:tr>
              <a:tr h="274320">
                <a:tc>
                  <a:txBody>
                    <a:bodyPr/>
                    <a:lstStyle/>
                    <a:p>
                      <a:r>
                        <a:rPr lang="en-US" dirty="0" smtClean="0"/>
                        <a:t>White pine (spruce) weevil</a:t>
                      </a:r>
                      <a:endParaRPr lang="en-US" dirty="0"/>
                    </a:p>
                  </a:txBody>
                  <a:tcPr/>
                </a:tc>
                <a:tc>
                  <a:txBody>
                    <a:bodyPr/>
                    <a:lstStyle/>
                    <a:p>
                      <a:pPr algn="ctr"/>
                      <a:r>
                        <a:rPr lang="en-US" dirty="0" smtClean="0"/>
                        <a:t>9</a:t>
                      </a:r>
                      <a:endParaRPr lang="en-US" dirty="0"/>
                    </a:p>
                  </a:txBody>
                  <a:tcPr/>
                </a:tc>
              </a:tr>
              <a:tr h="274320">
                <a:tc>
                  <a:txBody>
                    <a:bodyPr/>
                    <a:lstStyle/>
                    <a:p>
                      <a:r>
                        <a:rPr lang="en-US" dirty="0" smtClean="0"/>
                        <a:t>Large aspen tortrix</a:t>
                      </a:r>
                      <a:endParaRPr lang="en-US" dirty="0"/>
                    </a:p>
                  </a:txBody>
                  <a:tcPr/>
                </a:tc>
                <a:tc>
                  <a:txBody>
                    <a:bodyPr/>
                    <a:lstStyle/>
                    <a:p>
                      <a:pPr algn="ctr"/>
                      <a:r>
                        <a:rPr lang="en-US" dirty="0" smtClean="0"/>
                        <a:t>7</a:t>
                      </a:r>
                      <a:endParaRPr lang="en-US" dirty="0"/>
                    </a:p>
                  </a:txBody>
                  <a:tcPr/>
                </a:tc>
              </a:tr>
              <a:tr h="274320">
                <a:tc>
                  <a:txBody>
                    <a:bodyPr/>
                    <a:lstStyle/>
                    <a:p>
                      <a:r>
                        <a:rPr lang="en-US" dirty="0" smtClean="0"/>
                        <a:t>Armillaria root disease</a:t>
                      </a:r>
                      <a:endParaRPr lang="en-US" dirty="0"/>
                    </a:p>
                  </a:txBody>
                  <a:tcPr/>
                </a:tc>
                <a:tc>
                  <a:txBody>
                    <a:bodyPr/>
                    <a:lstStyle/>
                    <a:p>
                      <a:pPr algn="ctr"/>
                      <a:r>
                        <a:rPr lang="en-US" dirty="0" smtClean="0"/>
                        <a:t>6</a:t>
                      </a:r>
                      <a:endParaRPr lang="en-US" dirty="0"/>
                    </a:p>
                  </a:txBody>
                  <a:tcPr/>
                </a:tc>
              </a:tr>
              <a:tr h="274320">
                <a:tc>
                  <a:txBody>
                    <a:bodyPr/>
                    <a:lstStyle/>
                    <a:p>
                      <a:r>
                        <a:rPr lang="en-US" dirty="0" smtClean="0"/>
                        <a:t>Jack pine budworm</a:t>
                      </a:r>
                      <a:endParaRPr lang="en-US" dirty="0"/>
                    </a:p>
                  </a:txBody>
                  <a:tcPr/>
                </a:tc>
                <a:tc>
                  <a:txBody>
                    <a:bodyPr/>
                    <a:lstStyle/>
                    <a:p>
                      <a:pPr algn="ctr"/>
                      <a:r>
                        <a:rPr lang="en-US" dirty="0" smtClean="0"/>
                        <a:t>6</a:t>
                      </a:r>
                      <a:endParaRPr lang="en-US" dirty="0"/>
                    </a:p>
                  </a:txBody>
                  <a:tcPr/>
                </a:tc>
              </a:tr>
              <a:tr h="274320">
                <a:tc>
                  <a:txBody>
                    <a:bodyPr/>
                    <a:lstStyle/>
                    <a:p>
                      <a:r>
                        <a:rPr lang="en-US" dirty="0" smtClean="0"/>
                        <a:t>Spruce beetle</a:t>
                      </a:r>
                      <a:endParaRPr lang="en-US" dirty="0"/>
                    </a:p>
                  </a:txBody>
                  <a:tcPr/>
                </a:tc>
                <a:tc>
                  <a:txBody>
                    <a:bodyPr/>
                    <a:lstStyle/>
                    <a:p>
                      <a:pPr algn="ctr"/>
                      <a:r>
                        <a:rPr lang="en-US" dirty="0" smtClean="0"/>
                        <a:t>6</a:t>
                      </a:r>
                      <a:endParaRPr lang="en-US" dirty="0"/>
                    </a:p>
                  </a:txBody>
                  <a:tcPr/>
                </a:tc>
              </a:tr>
              <a:tr h="274320">
                <a:tc>
                  <a:txBody>
                    <a:bodyPr/>
                    <a:lstStyle/>
                    <a:p>
                      <a:r>
                        <a:rPr lang="en-US" dirty="0" smtClean="0"/>
                        <a:t>Mountain pine</a:t>
                      </a:r>
                      <a:r>
                        <a:rPr lang="en-US" baseline="0" dirty="0" smtClean="0"/>
                        <a:t> beetle</a:t>
                      </a:r>
                      <a:endParaRPr lang="en-US" dirty="0"/>
                    </a:p>
                  </a:txBody>
                  <a:tcPr/>
                </a:tc>
                <a:tc>
                  <a:txBody>
                    <a:bodyPr/>
                    <a:lstStyle/>
                    <a:p>
                      <a:pPr algn="ctr"/>
                      <a:r>
                        <a:rPr lang="en-US" dirty="0" smtClean="0"/>
                        <a:t>5</a:t>
                      </a:r>
                      <a:endParaRPr lang="en-US" dirty="0"/>
                    </a:p>
                  </a:txBody>
                  <a:tcPr/>
                </a:tc>
              </a:tr>
              <a:tr h="274320">
                <a:tc>
                  <a:txBody>
                    <a:bodyPr/>
                    <a:lstStyle/>
                    <a:p>
                      <a:r>
                        <a:rPr lang="en-US" dirty="0" smtClean="0"/>
                        <a:t>Balsam</a:t>
                      </a:r>
                      <a:r>
                        <a:rPr lang="en-US" baseline="0" dirty="0" smtClean="0"/>
                        <a:t> woolly adelgid, pine shoot beetle, Warren’ root collar  weevil, western gall rust, white pine blister rust</a:t>
                      </a:r>
                      <a:endParaRPr lang="en-US" dirty="0"/>
                    </a:p>
                  </a:txBody>
                  <a:tcPr/>
                </a:tc>
                <a:tc>
                  <a:txBody>
                    <a:bodyPr/>
                    <a:lstStyle/>
                    <a:p>
                      <a:pPr algn="ctr"/>
                      <a:r>
                        <a:rPr lang="en-US" dirty="0" smtClean="0"/>
                        <a:t>4</a:t>
                      </a:r>
                      <a:endParaRPr lang="en-US" dirty="0"/>
                    </a:p>
                  </a:txBody>
                  <a:tcPr/>
                </a:tc>
              </a:tr>
            </a:tbl>
          </a:graphicData>
        </a:graphic>
      </p:graphicFrame>
      <p:sp>
        <p:nvSpPr>
          <p:cNvPr id="8" name="TextBox 7"/>
          <p:cNvSpPr txBox="1"/>
          <p:nvPr/>
        </p:nvSpPr>
        <p:spPr>
          <a:xfrm>
            <a:off x="609600" y="609600"/>
            <a:ext cx="6858000" cy="523220"/>
          </a:xfrm>
          <a:prstGeom prst="rect">
            <a:avLst/>
          </a:prstGeom>
          <a:noFill/>
        </p:spPr>
        <p:txBody>
          <a:bodyPr wrap="square" rtlCol="0">
            <a:spAutoFit/>
          </a:bodyPr>
          <a:lstStyle/>
          <a:p>
            <a:r>
              <a:rPr lang="en-US" sz="2800" dirty="0" smtClean="0">
                <a:latin typeface="+mj-lt"/>
              </a:rPr>
              <a:t>Major Forest Pests</a:t>
            </a:r>
            <a:endParaRPr lang="en-US" sz="2800" dirty="0">
              <a:latin typeface="+mj-lt"/>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762000"/>
          </a:xfrm>
        </p:spPr>
        <p:txBody>
          <a:bodyPr/>
          <a:lstStyle/>
          <a:p>
            <a:pPr>
              <a:defRPr/>
            </a:pPr>
            <a:r>
              <a:rPr lang="en-US" dirty="0" smtClean="0"/>
              <a:t>Outstanding Tasks</a:t>
            </a:r>
            <a:endParaRPr dirty="0"/>
          </a:p>
        </p:txBody>
      </p:sp>
      <p:sp>
        <p:nvSpPr>
          <p:cNvPr id="4" name="Content Placeholder 1"/>
          <p:cNvSpPr txBox="1">
            <a:spLocks/>
          </p:cNvSpPr>
          <p:nvPr/>
        </p:nvSpPr>
        <p:spPr bwMode="auto">
          <a:xfrm>
            <a:off x="457200" y="1066800"/>
            <a:ext cx="8229600" cy="5334000"/>
          </a:xfrm>
          <a:prstGeom prst="rect">
            <a:avLst/>
          </a:prstGeom>
          <a:noFill/>
          <a:ln w="9525">
            <a:noFill/>
            <a:miter lim="800000"/>
            <a:headEnd/>
            <a:tailEnd/>
          </a:ln>
        </p:spPr>
        <p:txBody>
          <a:bodyPr/>
          <a:lstStyle/>
          <a:p>
            <a:pPr marL="273050" indent="-273050" eaLnBrk="0" hangingPunct="0">
              <a:spcBef>
                <a:spcPts val="600"/>
              </a:spcBef>
              <a:buClr>
                <a:schemeClr val="accent2"/>
              </a:buClr>
              <a:buSzPct val="85000"/>
              <a:defRPr/>
            </a:pPr>
            <a:r>
              <a:rPr lang="en-US" sz="2400" dirty="0" smtClean="0">
                <a:latin typeface="+mn-lt"/>
                <a:cs typeface="+mn-cs"/>
              </a:rPr>
              <a:t>MONITORING</a:t>
            </a:r>
          </a:p>
          <a:p>
            <a:pPr marL="273050" indent="-273050" eaLnBrk="0" hangingPunct="0">
              <a:spcBef>
                <a:spcPts val="600"/>
              </a:spcBef>
              <a:buClr>
                <a:schemeClr val="accent2"/>
              </a:buClr>
              <a:buSzPct val="85000"/>
              <a:defRPr/>
            </a:pPr>
            <a:endParaRPr lang="en-US" sz="2400" dirty="0" smtClean="0">
              <a:latin typeface="+mn-lt"/>
              <a:cs typeface="+mn-cs"/>
            </a:endParaRPr>
          </a:p>
          <a:p>
            <a:pPr marL="273050"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Prepare final report which will include:</a:t>
            </a:r>
          </a:p>
          <a:p>
            <a:pPr marL="730250" lvl="1" indent="-273050" eaLnBrk="0" hangingPunct="0">
              <a:spcBef>
                <a:spcPts val="600"/>
              </a:spcBef>
              <a:buClr>
                <a:schemeClr val="accent2"/>
              </a:buClr>
              <a:buSzPct val="85000"/>
              <a:buFont typeface="Wingdings" pitchFamily="2" charset="2"/>
              <a:buChar char="§"/>
              <a:defRPr/>
            </a:pPr>
            <a:r>
              <a:rPr lang="en-US" sz="2000" dirty="0" smtClean="0">
                <a:latin typeface="+mn-lt"/>
                <a:cs typeface="+mn-cs"/>
              </a:rPr>
              <a:t>approximate budgets for each monitoring scenario;</a:t>
            </a:r>
          </a:p>
          <a:p>
            <a:pPr marL="730250" lvl="1" indent="-273050" eaLnBrk="0" hangingPunct="0">
              <a:spcBef>
                <a:spcPts val="600"/>
              </a:spcBef>
              <a:buClr>
                <a:schemeClr val="accent2"/>
              </a:buClr>
              <a:buSzPct val="85000"/>
              <a:buFont typeface="Wingdings" pitchFamily="2" charset="2"/>
              <a:buChar char="§"/>
              <a:defRPr/>
            </a:pPr>
            <a:r>
              <a:rPr lang="en-US" sz="2000" dirty="0" smtClean="0">
                <a:latin typeface="+mn-lt"/>
                <a:cs typeface="+mn-cs"/>
              </a:rPr>
              <a:t>comparison of current spatial distribution of PSS’s with leading species distribution and identification of gaps;</a:t>
            </a:r>
          </a:p>
          <a:p>
            <a:pPr marL="730250" lvl="1" indent="-273050" eaLnBrk="0" hangingPunct="0">
              <a:spcBef>
                <a:spcPts val="600"/>
              </a:spcBef>
              <a:buClr>
                <a:schemeClr val="accent2"/>
              </a:buClr>
              <a:buSzPct val="85000"/>
              <a:buFont typeface="Wingdings" pitchFamily="2" charset="2"/>
              <a:buChar char="§"/>
              <a:defRPr/>
            </a:pPr>
            <a:r>
              <a:rPr lang="en-US" sz="2000" dirty="0" smtClean="0">
                <a:latin typeface="+mn-lt"/>
                <a:cs typeface="+mn-cs"/>
              </a:rPr>
              <a:t>update monitoring matrix and corresponding compatibility tables  i.e. lure formulations; and</a:t>
            </a:r>
          </a:p>
          <a:p>
            <a:pPr marL="730250" lvl="1" indent="-273050" eaLnBrk="0" hangingPunct="0">
              <a:spcBef>
                <a:spcPts val="600"/>
              </a:spcBef>
              <a:buClr>
                <a:schemeClr val="accent2"/>
              </a:buClr>
              <a:buSzPct val="85000"/>
              <a:buFont typeface="Wingdings" pitchFamily="2" charset="2"/>
              <a:buChar char="§"/>
              <a:defRPr/>
            </a:pPr>
            <a:r>
              <a:rPr lang="en-US" sz="2000" dirty="0" smtClean="0">
                <a:latin typeface="+mn-lt"/>
                <a:cs typeface="+mn-cs"/>
              </a:rPr>
              <a:t>summarize  compatibilities or incompatibilities of major forest pests methodologies and/or thresholds.</a:t>
            </a:r>
          </a:p>
          <a:p>
            <a:pPr marL="273050"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Assist with developing </a:t>
            </a:r>
            <a:r>
              <a:rPr lang="en-US" sz="2000" dirty="0">
                <a:latin typeface="+mn-lt"/>
                <a:cs typeface="+mn-cs"/>
              </a:rPr>
              <a:t>algorithms to convert ground plot data into a common reporting format  in collaboration with </a:t>
            </a:r>
            <a:r>
              <a:rPr lang="en-US" sz="2000" dirty="0" smtClean="0">
                <a:latin typeface="+mn-lt"/>
                <a:cs typeface="+mn-cs"/>
              </a:rPr>
              <a:t>IIM.</a:t>
            </a:r>
            <a:endParaRPr lang="en-US" sz="2000" dirty="0">
              <a:latin typeface="+mn-lt"/>
              <a:cs typeface="+mn-cs"/>
            </a:endParaRPr>
          </a:p>
          <a:p>
            <a:pPr marL="273050"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Complete BC pest monitoring database and deliver to IIM.</a:t>
            </a:r>
            <a:endParaRPr lang="en-US" sz="2000" dirty="0">
              <a:latin typeface="+mn-lt"/>
              <a:cs typeface="+mn-cs"/>
            </a:endParaRPr>
          </a:p>
          <a:p>
            <a:pPr marL="273050" indent="-273050" eaLnBrk="0" hangingPunct="0">
              <a:spcBef>
                <a:spcPts val="600"/>
              </a:spcBef>
              <a:buClr>
                <a:schemeClr val="accent2"/>
              </a:buClr>
              <a:buSzPct val="85000"/>
              <a:buFont typeface="Wingdings 2" pitchFamily="18" charset="2"/>
              <a:buChar char=""/>
              <a:defRPr/>
            </a:pPr>
            <a:endParaRPr lang="en-US" sz="2000" dirty="0">
              <a:latin typeface="+mn-lt"/>
              <a:cs typeface="+mn-cs"/>
            </a:endParaRPr>
          </a:p>
          <a:p>
            <a:pPr marL="273050" indent="-273050" eaLnBrk="0" hangingPunct="0">
              <a:spcBef>
                <a:spcPts val="600"/>
              </a:spcBef>
              <a:buClr>
                <a:schemeClr val="accent2"/>
              </a:buClr>
              <a:buSzPct val="85000"/>
              <a:buFont typeface="Wingdings 2" pitchFamily="18" charset="2"/>
              <a:buChar char=""/>
              <a:defRPr/>
            </a:pPr>
            <a:endParaRPr lang="en-US" sz="2600" dirty="0">
              <a:latin typeface="+mn-lt"/>
              <a:cs typeface="+mn-cs"/>
            </a:endParaRPr>
          </a:p>
        </p:txBody>
      </p:sp>
      <p:sp>
        <p:nvSpPr>
          <p:cNvPr id="8" name="TextBox 7"/>
          <p:cNvSpPr txBox="1"/>
          <p:nvPr/>
        </p:nvSpPr>
        <p:spPr>
          <a:xfrm>
            <a:off x="7696200" y="5867400"/>
            <a:ext cx="990600" cy="369332"/>
          </a:xfrm>
          <a:prstGeom prst="rect">
            <a:avLst/>
          </a:prstGeom>
          <a:noFill/>
        </p:spPr>
        <p:txBody>
          <a:bodyPr wrap="square" rtlCol="0">
            <a:spAutoFit/>
          </a:bodyPr>
          <a:lstStyle/>
          <a:p>
            <a:r>
              <a:rPr lang="en-US" i="1" dirty="0" smtClean="0"/>
              <a:t>cont’d</a:t>
            </a:r>
            <a:endParaRPr lang="en-US" i="1"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762000"/>
          </a:xfrm>
        </p:spPr>
        <p:txBody>
          <a:bodyPr/>
          <a:lstStyle/>
          <a:p>
            <a:pPr>
              <a:defRPr/>
            </a:pPr>
            <a:r>
              <a:rPr lang="en-US" dirty="0" smtClean="0"/>
              <a:t>Outstanding Tasks</a:t>
            </a:r>
            <a:endParaRPr dirty="0"/>
          </a:p>
        </p:txBody>
      </p:sp>
      <p:sp>
        <p:nvSpPr>
          <p:cNvPr id="4" name="Content Placeholder 1"/>
          <p:cNvSpPr txBox="1">
            <a:spLocks/>
          </p:cNvSpPr>
          <p:nvPr/>
        </p:nvSpPr>
        <p:spPr bwMode="auto">
          <a:xfrm>
            <a:off x="533400" y="1219200"/>
            <a:ext cx="8229600" cy="5334000"/>
          </a:xfrm>
          <a:prstGeom prst="rect">
            <a:avLst/>
          </a:prstGeom>
          <a:noFill/>
          <a:ln w="9525">
            <a:noFill/>
            <a:miter lim="800000"/>
            <a:headEnd/>
            <a:tailEnd/>
          </a:ln>
        </p:spPr>
        <p:txBody>
          <a:bodyPr/>
          <a:lstStyle/>
          <a:p>
            <a:pPr marL="273050" indent="-273050" eaLnBrk="0" hangingPunct="0">
              <a:spcBef>
                <a:spcPts val="600"/>
              </a:spcBef>
              <a:buClr>
                <a:schemeClr val="accent2"/>
              </a:buClr>
              <a:buSzPct val="85000"/>
              <a:defRPr/>
            </a:pPr>
            <a:r>
              <a:rPr lang="en-US" sz="2400" dirty="0" smtClean="0">
                <a:latin typeface="+mn-lt"/>
                <a:cs typeface="+mn-cs"/>
              </a:rPr>
              <a:t>DIAGNOSTICS</a:t>
            </a:r>
          </a:p>
          <a:p>
            <a:pPr marL="273050" indent="-273050" eaLnBrk="0" hangingPunct="0">
              <a:spcBef>
                <a:spcPts val="600"/>
              </a:spcBef>
              <a:buClr>
                <a:schemeClr val="accent2"/>
              </a:buClr>
              <a:buSzPct val="85000"/>
              <a:defRPr/>
            </a:pPr>
            <a:endParaRPr lang="en-US" sz="2000" dirty="0" smtClean="0">
              <a:latin typeface="+mn-lt"/>
              <a:cs typeface="+mn-cs"/>
            </a:endParaRPr>
          </a:p>
          <a:p>
            <a:pPr marL="273050" indent="-273050" eaLnBrk="0" hangingPunct="0">
              <a:spcBef>
                <a:spcPts val="600"/>
              </a:spcBef>
              <a:buClr>
                <a:schemeClr val="accent2"/>
              </a:buClr>
              <a:buSzPct val="85000"/>
              <a:defRPr/>
            </a:pPr>
            <a:r>
              <a:rPr lang="en-US" sz="2000" dirty="0" smtClean="0">
                <a:latin typeface="+mn-lt"/>
                <a:cs typeface="+mn-cs"/>
              </a:rPr>
              <a:t>Compile a database which identifies facilities which: </a:t>
            </a:r>
          </a:p>
          <a:p>
            <a:pPr marL="273050" indent="-273050" eaLnBrk="0" hangingPunct="0">
              <a:spcBef>
                <a:spcPts val="600"/>
              </a:spcBef>
              <a:buClr>
                <a:schemeClr val="accent2"/>
              </a:buClr>
              <a:buSzPct val="85000"/>
              <a:defRPr/>
            </a:pPr>
            <a:endParaRPr lang="en-US" sz="2000" dirty="0" smtClean="0">
              <a:latin typeface="+mn-lt"/>
              <a:cs typeface="+mn-cs"/>
            </a:endParaRPr>
          </a:p>
          <a:p>
            <a:pPr marL="730250" lvl="1"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Provide a free service,</a:t>
            </a:r>
          </a:p>
          <a:p>
            <a:pPr marL="730250" lvl="1"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Provide a diagnostic and/or taxonomic service;</a:t>
            </a:r>
          </a:p>
          <a:p>
            <a:pPr marL="730250" lvl="1"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Have Pathology and/or Entomology expertise; and</a:t>
            </a:r>
          </a:p>
          <a:p>
            <a:pPr marL="730250" lvl="1" indent="-273050" eaLnBrk="0" hangingPunct="0">
              <a:spcBef>
                <a:spcPts val="600"/>
              </a:spcBef>
              <a:buClr>
                <a:schemeClr val="accent2"/>
              </a:buClr>
              <a:buSzPct val="85000"/>
              <a:buFont typeface="Wingdings 2" pitchFamily="18" charset="2"/>
              <a:buChar char=""/>
              <a:defRPr/>
            </a:pPr>
            <a:r>
              <a:rPr lang="en-US" sz="2000" dirty="0" smtClean="0">
                <a:latin typeface="+mn-lt"/>
                <a:cs typeface="+mn-cs"/>
              </a:rPr>
              <a:t>Will provide natural history and management information.</a:t>
            </a:r>
          </a:p>
          <a:p>
            <a:pPr marL="730250" lvl="1" indent="-273050" eaLnBrk="0" hangingPunct="0">
              <a:spcBef>
                <a:spcPts val="600"/>
              </a:spcBef>
              <a:buClr>
                <a:schemeClr val="accent2"/>
              </a:buClr>
              <a:buSzPct val="85000"/>
              <a:buFont typeface="Wingdings 2" pitchFamily="18" charset="2"/>
              <a:buChar char=""/>
              <a:defRPr/>
            </a:pPr>
            <a:endParaRPr lang="en-US" sz="2000" dirty="0" smtClean="0">
              <a:latin typeface="+mn-lt"/>
              <a:cs typeface="+mn-cs"/>
            </a:endParaRPr>
          </a:p>
          <a:p>
            <a:pPr marL="273050" indent="-273050" eaLnBrk="0" hangingPunct="0">
              <a:spcBef>
                <a:spcPts val="600"/>
              </a:spcBef>
              <a:buClr>
                <a:schemeClr val="accent2"/>
              </a:buClr>
              <a:buSzPct val="85000"/>
              <a:buFont typeface="Wingdings 2" pitchFamily="18" charset="2"/>
              <a:buChar char=""/>
              <a:defRPr/>
            </a:pPr>
            <a:endParaRPr lang="en-US" sz="2000" dirty="0" smtClean="0">
              <a:latin typeface="+mn-lt"/>
              <a:cs typeface="+mn-cs"/>
            </a:endParaRPr>
          </a:p>
          <a:p>
            <a:pPr marL="273050" indent="-273050" eaLnBrk="0" hangingPunct="0">
              <a:spcBef>
                <a:spcPts val="600"/>
              </a:spcBef>
              <a:buClr>
                <a:schemeClr val="accent2"/>
              </a:buClr>
              <a:buSzPct val="85000"/>
              <a:buFont typeface="Wingdings 2" pitchFamily="18" charset="2"/>
              <a:buChar char=""/>
              <a:defRPr/>
            </a:pPr>
            <a:endParaRPr lang="en-US" sz="2600" dirty="0">
              <a:latin typeface="+mn-lt"/>
              <a:cs typeface="+mn-cs"/>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SC05654.JPG"/>
          <p:cNvPicPr>
            <a:picLocks noChangeAspect="1"/>
          </p:cNvPicPr>
          <p:nvPr/>
        </p:nvPicPr>
        <p:blipFill>
          <a:blip r:embed="rId3" cstate="screen"/>
          <a:stretch>
            <a:fillRect/>
          </a:stretch>
        </p:blipFill>
        <p:spPr>
          <a:xfrm>
            <a:off x="0" y="0"/>
            <a:ext cx="9144000" cy="6858000"/>
          </a:xfrm>
          <a:prstGeom prst="rect">
            <a:avLst/>
          </a:prstGeom>
        </p:spPr>
      </p:pic>
      <p:sp>
        <p:nvSpPr>
          <p:cNvPr id="26627" name="Content Placeholder 1"/>
          <p:cNvSpPr>
            <a:spLocks noGrp="1"/>
          </p:cNvSpPr>
          <p:nvPr>
            <p:ph idx="1"/>
          </p:nvPr>
        </p:nvSpPr>
        <p:spPr>
          <a:xfrm>
            <a:off x="2971800" y="1219200"/>
            <a:ext cx="5562600" cy="1066800"/>
          </a:xfrm>
        </p:spPr>
        <p:txBody>
          <a:bodyPr/>
          <a:lstStyle/>
          <a:p>
            <a:pPr>
              <a:buFont typeface="Wingdings 2" pitchFamily="18" charset="2"/>
              <a:buNone/>
            </a:pPr>
            <a:r>
              <a:rPr lang="en-US" dirty="0" smtClean="0">
                <a:solidFill>
                  <a:schemeClr val="bg2"/>
                </a:solidFill>
              </a:rPr>
              <a:t>Many thanks to all participants whom contributed to this process.</a:t>
            </a:r>
          </a:p>
        </p:txBody>
      </p:sp>
      <p:sp>
        <p:nvSpPr>
          <p:cNvPr id="3" name="Title 2"/>
          <p:cNvSpPr>
            <a:spLocks noGrp="1"/>
          </p:cNvSpPr>
          <p:nvPr>
            <p:ph type="title"/>
          </p:nvPr>
        </p:nvSpPr>
        <p:spPr>
          <a:xfrm>
            <a:off x="1219200" y="228600"/>
            <a:ext cx="5257800" cy="685800"/>
          </a:xfrm>
        </p:spPr>
        <p:txBody>
          <a:bodyPr>
            <a:normAutofit fontScale="90000"/>
          </a:bodyPr>
          <a:lstStyle/>
          <a:p>
            <a:pPr algn="ctr">
              <a:defRPr/>
            </a:pPr>
            <a:r>
              <a:rPr dirty="0" smtClean="0">
                <a:solidFill>
                  <a:schemeClr val="bg1"/>
                </a:solidFill>
              </a:rPr>
              <a:t>Acknowledgements	</a:t>
            </a:r>
            <a:endParaRPr dirty="0">
              <a:solidFill>
                <a:schemeClr val="bg1"/>
              </a:solidFill>
            </a:endParaRPr>
          </a:p>
        </p:txBody>
      </p:sp>
    </p:spTree>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2959</TotalTime>
  <Words>1310</Words>
  <Application>Microsoft Office PowerPoint</Application>
  <PresentationFormat>On-screen Show (4:3)</PresentationFormat>
  <Paragraphs>475</Paragraphs>
  <Slides>20</Slides>
  <Notes>20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Paper</vt:lpstr>
      <vt:lpstr>Microsoft Office Excel 97-2003 Worksheet</vt:lpstr>
      <vt:lpstr>National Forest Pest Strategy</vt:lpstr>
      <vt:lpstr>Objectives</vt:lpstr>
      <vt:lpstr>Achievements  to Date</vt:lpstr>
      <vt:lpstr>Current Monitoring Surveys  </vt:lpstr>
      <vt:lpstr>Ground Monitoring Summary</vt:lpstr>
      <vt:lpstr>Compatibility Example – Egg stage</vt:lpstr>
      <vt:lpstr>Data Standardization</vt:lpstr>
      <vt:lpstr>Diagnostic capacity survey   Who provides free services?</vt:lpstr>
      <vt:lpstr>How well are we currently monitoring our 'forests'?</vt:lpstr>
      <vt:lpstr>Slide 10</vt:lpstr>
      <vt:lpstr>Ground Monitoring Summary</vt:lpstr>
      <vt:lpstr>Outcome of Victoria meeting</vt:lpstr>
      <vt:lpstr>Monitoring and Diagnostics Objectives</vt:lpstr>
      <vt:lpstr>Monitoring and Diagnostics Objectives</vt:lpstr>
      <vt:lpstr>Monitoring Scenarios</vt:lpstr>
      <vt:lpstr>Slide 16</vt:lpstr>
      <vt:lpstr>Slide 17</vt:lpstr>
      <vt:lpstr>Outstanding Tasks</vt:lpstr>
      <vt:lpstr>Outstanding Tasks</vt:lpstr>
      <vt:lpstr>Acknowledgements </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dc:creator>
  <cp:lastModifiedBy> </cp:lastModifiedBy>
  <cp:revision>292</cp:revision>
  <dcterms:created xsi:type="dcterms:W3CDTF">2009-02-07T17:42:33Z</dcterms:created>
  <dcterms:modified xsi:type="dcterms:W3CDTF">2010-02-05T16:51:52Z</dcterms:modified>
</cp:coreProperties>
</file>