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6"/>
  </p:notesMasterIdLst>
  <p:sldIdLst>
    <p:sldId id="256" r:id="rId2"/>
    <p:sldId id="260" r:id="rId3"/>
    <p:sldId id="319" r:id="rId4"/>
    <p:sldId id="325" r:id="rId5"/>
    <p:sldId id="306" r:id="rId6"/>
    <p:sldId id="315" r:id="rId7"/>
    <p:sldId id="266" r:id="rId8"/>
    <p:sldId id="309" r:id="rId9"/>
    <p:sldId id="322" r:id="rId10"/>
    <p:sldId id="314" r:id="rId11"/>
    <p:sldId id="313" r:id="rId12"/>
    <p:sldId id="321" r:id="rId13"/>
    <p:sldId id="323" r:id="rId14"/>
    <p:sldId id="32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05" autoAdjust="0"/>
  </p:normalViewPr>
  <p:slideViewPr>
    <p:cSldViewPr>
      <p:cViewPr varScale="1">
        <p:scale>
          <a:sx n="79" d="100"/>
          <a:sy n="79" d="100"/>
        </p:scale>
        <p:origin x="-187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627" y="-7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percentStacked"/>
        <c:ser>
          <c:idx val="0"/>
          <c:order val="0"/>
          <c:tx>
            <c:strRef>
              <c:f>Sheet1!$B$2</c:f>
              <c:strCache>
                <c:ptCount val="1"/>
                <c:pt idx="0">
                  <c:v>Provincial</c:v>
                </c:pt>
              </c:strCache>
            </c:strRef>
          </c:tx>
          <c:cat>
            <c:strRef>
              <c:f>Sheet1!$A$3:$A$15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Sheet1!$B$3:$B$15</c:f>
              <c:numCache>
                <c:formatCode>General</c:formatCode>
                <c:ptCount val="13"/>
                <c:pt idx="0">
                  <c:v>19817</c:v>
                </c:pt>
                <c:pt idx="1">
                  <c:v>1274</c:v>
                </c:pt>
                <c:pt idx="2">
                  <c:v>23</c:v>
                </c:pt>
                <c:pt idx="3">
                  <c:v>2984</c:v>
                </c:pt>
                <c:pt idx="4">
                  <c:v>74906</c:v>
                </c:pt>
                <c:pt idx="5">
                  <c:v>62085</c:v>
                </c:pt>
                <c:pt idx="6">
                  <c:v>34567</c:v>
                </c:pt>
                <c:pt idx="7">
                  <c:v>21828</c:v>
                </c:pt>
                <c:pt idx="8">
                  <c:v>32532</c:v>
                </c:pt>
                <c:pt idx="9">
                  <c:v>61822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Federal</c:v>
                </c:pt>
              </c:strCache>
            </c:strRef>
          </c:tx>
          <c:cat>
            <c:strRef>
              <c:f>Sheet1!$A$3:$A$15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Sheet1!$C$3:$C$15</c:f>
              <c:numCache>
                <c:formatCode>General</c:formatCode>
                <c:ptCount val="13"/>
                <c:pt idx="0">
                  <c:v>96</c:v>
                </c:pt>
                <c:pt idx="1">
                  <c:v>117</c:v>
                </c:pt>
                <c:pt idx="2">
                  <c:v>1</c:v>
                </c:pt>
                <c:pt idx="3">
                  <c:v>133</c:v>
                </c:pt>
                <c:pt idx="4">
                  <c:v>398</c:v>
                </c:pt>
                <c:pt idx="5">
                  <c:v>723</c:v>
                </c:pt>
                <c:pt idx="6">
                  <c:v>650</c:v>
                </c:pt>
                <c:pt idx="7">
                  <c:v>954</c:v>
                </c:pt>
                <c:pt idx="8">
                  <c:v>2772</c:v>
                </c:pt>
                <c:pt idx="9">
                  <c:v>651</c:v>
                </c:pt>
                <c:pt idx="10">
                  <c:v>22789</c:v>
                </c:pt>
                <c:pt idx="11">
                  <c:v>33346</c:v>
                </c:pt>
                <c:pt idx="12">
                  <c:v>939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Private</c:v>
                </c:pt>
              </c:strCache>
            </c:strRef>
          </c:tx>
          <c:cat>
            <c:strRef>
              <c:f>Sheet1!$A$3:$A$15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Sheet1!$D$3:$D$15</c:f>
              <c:numCache>
                <c:formatCode>General</c:formatCode>
                <c:ptCount val="13"/>
                <c:pt idx="0">
                  <c:v>155</c:v>
                </c:pt>
                <c:pt idx="1">
                  <c:v>2956</c:v>
                </c:pt>
                <c:pt idx="2">
                  <c:v>247</c:v>
                </c:pt>
                <c:pt idx="3">
                  <c:v>3089</c:v>
                </c:pt>
                <c:pt idx="4">
                  <c:v>9264</c:v>
                </c:pt>
                <c:pt idx="5">
                  <c:v>5486</c:v>
                </c:pt>
                <c:pt idx="6">
                  <c:v>1138</c:v>
                </c:pt>
                <c:pt idx="7">
                  <c:v>1476</c:v>
                </c:pt>
                <c:pt idx="8">
                  <c:v>1084</c:v>
                </c:pt>
                <c:pt idx="9">
                  <c:v>1775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gapWidth val="66"/>
        <c:overlap val="100"/>
        <c:axId val="80811520"/>
        <c:axId val="80813056"/>
      </c:barChart>
      <c:catAx>
        <c:axId val="80811520"/>
        <c:scaling>
          <c:orientation val="minMax"/>
        </c:scaling>
        <c:axPos val="b"/>
        <c:tickLblPos val="nextTo"/>
        <c:crossAx val="80813056"/>
        <c:crosses val="autoZero"/>
        <c:auto val="1"/>
        <c:lblAlgn val="ctr"/>
        <c:lblOffset val="100"/>
      </c:catAx>
      <c:valAx>
        <c:axId val="80813056"/>
        <c:scaling>
          <c:orientation val="minMax"/>
          <c:max val="1"/>
        </c:scaling>
        <c:axPos val="l"/>
        <c:majorGridlines/>
        <c:numFmt formatCode="0%" sourceLinked="1"/>
        <c:tickLblPos val="nextTo"/>
        <c:crossAx val="80811520"/>
        <c:crosses val="autoZero"/>
        <c:crossBetween val="between"/>
        <c:majorUnit val="0.2"/>
      </c:valAx>
    </c:plotArea>
    <c:legend>
      <c:legendPos val="b"/>
      <c:layout/>
    </c:legend>
    <c:plotVisOnly val="1"/>
  </c:chart>
  <c:txPr>
    <a:bodyPr/>
    <a:lstStyle/>
    <a:p>
      <a:pPr>
        <a:defRPr sz="12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percentStacked"/>
        <c:ser>
          <c:idx val="0"/>
          <c:order val="0"/>
          <c:tx>
            <c:strRef>
              <c:f>Sheet2!$B$1</c:f>
              <c:strCache>
                <c:ptCount val="1"/>
                <c:pt idx="0">
                  <c:v>Reserved</c:v>
                </c:pt>
              </c:strCache>
            </c:strRef>
          </c:tx>
          <c:cat>
            <c:strRef>
              <c:f>Sheet2!$A$2:$A$14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Sheet2!$B$2:$B$14</c:f>
              <c:numCache>
                <c:formatCode>General</c:formatCode>
                <c:ptCount val="13"/>
                <c:pt idx="0">
                  <c:v>106</c:v>
                </c:pt>
                <c:pt idx="1">
                  <c:v>335</c:v>
                </c:pt>
                <c:pt idx="2">
                  <c:v>1</c:v>
                </c:pt>
                <c:pt idx="3">
                  <c:v>33</c:v>
                </c:pt>
                <c:pt idx="4">
                  <c:v>729</c:v>
                </c:pt>
                <c:pt idx="5">
                  <c:v>4481</c:v>
                </c:pt>
                <c:pt idx="6">
                  <c:v>2199</c:v>
                </c:pt>
                <c:pt idx="7">
                  <c:v>693</c:v>
                </c:pt>
                <c:pt idx="8">
                  <c:v>3908</c:v>
                </c:pt>
                <c:pt idx="9">
                  <c:v>4777</c:v>
                </c:pt>
                <c:pt idx="10">
                  <c:v>214</c:v>
                </c:pt>
                <c:pt idx="11">
                  <c:v>972</c:v>
                </c:pt>
                <c:pt idx="1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Allocated</c:v>
                </c:pt>
              </c:strCache>
            </c:strRef>
          </c:tx>
          <c:spPr>
            <a:solidFill>
              <a:srgbClr val="F3A447"/>
            </a:solidFill>
          </c:spPr>
          <c:cat>
            <c:strRef>
              <c:f>Sheet2!$A$2:$A$14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Sheet2!$C$2:$C$14</c:f>
              <c:numCache>
                <c:formatCode>General</c:formatCode>
                <c:ptCount val="13"/>
                <c:pt idx="0">
                  <c:v>19804</c:v>
                </c:pt>
                <c:pt idx="1">
                  <c:v>1052</c:v>
                </c:pt>
                <c:pt idx="2">
                  <c:v>21</c:v>
                </c:pt>
                <c:pt idx="3">
                  <c:v>3085</c:v>
                </c:pt>
                <c:pt idx="4">
                  <c:v>74575</c:v>
                </c:pt>
                <c:pt idx="5">
                  <c:v>58327</c:v>
                </c:pt>
                <c:pt idx="6">
                  <c:v>32415</c:v>
                </c:pt>
                <c:pt idx="7">
                  <c:v>22096</c:v>
                </c:pt>
                <c:pt idx="8">
                  <c:v>29962</c:v>
                </c:pt>
                <c:pt idx="9">
                  <c:v>57695</c:v>
                </c:pt>
                <c:pt idx="10">
                  <c:v>22575</c:v>
                </c:pt>
                <c:pt idx="11">
                  <c:v>32374</c:v>
                </c:pt>
                <c:pt idx="12">
                  <c:v>939</c:v>
                </c:pt>
              </c:numCache>
            </c:numRef>
          </c:val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Other</c:v>
                </c:pt>
              </c:strCache>
            </c:strRef>
          </c:tx>
          <c:cat>
            <c:strRef>
              <c:f>Sheet2!$A$2:$A$14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Sheet2!$D$2:$D$14</c:f>
              <c:numCache>
                <c:formatCode>General</c:formatCode>
                <c:ptCount val="13"/>
                <c:pt idx="0">
                  <c:v>158</c:v>
                </c:pt>
                <c:pt idx="1">
                  <c:v>2960</c:v>
                </c:pt>
                <c:pt idx="2">
                  <c:v>247</c:v>
                </c:pt>
                <c:pt idx="3">
                  <c:v>3089</c:v>
                </c:pt>
                <c:pt idx="4">
                  <c:v>9264</c:v>
                </c:pt>
                <c:pt idx="5">
                  <c:v>5486</c:v>
                </c:pt>
                <c:pt idx="6">
                  <c:v>1740</c:v>
                </c:pt>
                <c:pt idx="7">
                  <c:v>1469</c:v>
                </c:pt>
                <c:pt idx="8">
                  <c:v>1064</c:v>
                </c:pt>
                <c:pt idx="9">
                  <c:v>1775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Unclassifed</c:v>
                </c:pt>
              </c:strCache>
            </c:strRef>
          </c:tx>
          <c:cat>
            <c:strRef>
              <c:f>Sheet2!$A$2:$A$14</c:f>
              <c:strCache>
                <c:ptCount val="13"/>
                <c:pt idx="0">
                  <c:v>NL</c:v>
                </c:pt>
                <c:pt idx="1">
                  <c:v>NS</c:v>
                </c:pt>
                <c:pt idx="2">
                  <c:v>PE</c:v>
                </c:pt>
                <c:pt idx="3">
                  <c:v>NB</c:v>
                </c:pt>
                <c:pt idx="4">
                  <c:v>QC</c:v>
                </c:pt>
                <c:pt idx="5">
                  <c:v>ON</c:v>
                </c:pt>
                <c:pt idx="6">
                  <c:v>MB</c:v>
                </c:pt>
                <c:pt idx="7">
                  <c:v>SK</c:v>
                </c:pt>
                <c:pt idx="8">
                  <c:v>AB</c:v>
                </c:pt>
                <c:pt idx="9">
                  <c:v>BC</c:v>
                </c:pt>
                <c:pt idx="10">
                  <c:v>YT</c:v>
                </c:pt>
                <c:pt idx="11">
                  <c:v>NT</c:v>
                </c:pt>
                <c:pt idx="12">
                  <c:v>NU</c:v>
                </c:pt>
              </c:strCache>
            </c:strRef>
          </c:cat>
          <c:val>
            <c:numRef>
              <c:f>Sheet2!$E$2:$E$14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1454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gapWidth val="89"/>
        <c:overlap val="100"/>
        <c:axId val="80908288"/>
        <c:axId val="80909824"/>
      </c:barChart>
      <c:catAx>
        <c:axId val="80908288"/>
        <c:scaling>
          <c:orientation val="minMax"/>
        </c:scaling>
        <c:axPos val="b"/>
        <c:tickLblPos val="nextTo"/>
        <c:crossAx val="80909824"/>
        <c:crosses val="autoZero"/>
        <c:auto val="1"/>
        <c:lblAlgn val="ctr"/>
        <c:lblOffset val="100"/>
      </c:catAx>
      <c:valAx>
        <c:axId val="80909824"/>
        <c:scaling>
          <c:orientation val="minMax"/>
          <c:max val="1"/>
        </c:scaling>
        <c:axPos val="l"/>
        <c:majorGridlines/>
        <c:numFmt formatCode="0%" sourceLinked="1"/>
        <c:tickLblPos val="nextTo"/>
        <c:crossAx val="80908288"/>
        <c:crosses val="autoZero"/>
        <c:crossBetween val="between"/>
        <c:majorUnit val="0.2"/>
      </c:valAx>
    </c:plotArea>
    <c:legend>
      <c:legendPos val="b"/>
      <c:layout/>
    </c:legend>
    <c:plotVisOnly val="1"/>
  </c:chart>
  <c:txPr>
    <a:bodyPr/>
    <a:lstStyle/>
    <a:p>
      <a:pPr>
        <a:defRPr sz="12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7910DC-D5F8-4E2C-A3ED-71D786FBAF48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8B1BD1-9D24-45D6-9071-9019B937F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0EEAE7-EC73-4FEE-BD20-2346C639A2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623C60-A225-47B1-978E-B8C69C9FFA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1C7442-EDFB-40D5-B0AE-D28C15EC434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8AADE3-F31E-4A55-8150-392CC2CEF1F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B9C0FA-4B62-4772-8862-BF430A527A3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9C6EB6-E2A4-49F9-A1AD-1D297412F87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C86E1C-0294-4339-B64A-8D273DA98C6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671333-D08D-458B-9425-A4D4C6AD771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8B1BD1-9D24-45D6-9071-9019B937FC5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C519C-BC1F-4321-838C-1C40479E7DE9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13ECF-687A-4DB2-85FE-B8DE277A3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6F25-12D9-4909-9248-0571A8BD69A2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E59BF-9758-4609-9796-43EDF7D25B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94930-1229-46C1-95E6-4C4D8286C830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C93FF-C1CE-4341-9864-A5782BF6F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E9C5-0FD1-4222-857B-F5CE9E5F7556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4B678-147E-494C-A5E7-045DBBBAA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89D2D-AF9A-48F7-87DE-00A8B30BA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88479-6FA3-4E0F-B74E-D10199C3222C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3CC89-1451-461D-8A01-2AF2F4D88704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C70DB-A733-42CE-ABF4-81C0D6506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7003F-63E3-44A0-83B6-DB6B42929ED8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AA6F5-041A-445E-9440-B28649211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BBDEA-9831-415E-AC38-1D417365AA81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C4FF-CD70-4686-90C9-E6C4C8DC8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EAA8-FB63-4969-9F4F-6ED7D949EEF7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ECAB4-B6A3-4E04-874D-83B765271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FC049-4448-49A4-9B7F-B758456CD7D7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27C1F-F1AA-41EC-AB32-5741F6AF4A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B7362-28B2-4AE1-B43D-806BEC5F0CB8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8A2B0-3FFB-4A79-A125-EBB3BFE2F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D93DFE-8263-499B-9DAA-1ACB270096A3}" type="datetimeFigureOut">
              <a:rPr lang="en-US"/>
              <a:pPr>
                <a:defRPr/>
              </a:pPr>
              <a:t>1/11/2010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5F3D65-CF9D-4124-9EF7-A37C08886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65" r:id="rId2"/>
    <p:sldLayoutId id="2147483974" r:id="rId3"/>
    <p:sldLayoutId id="2147483966" r:id="rId4"/>
    <p:sldLayoutId id="2147483975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ransition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 noChangeArrowheads="1"/>
          </p:cNvPicPr>
          <p:nvPr/>
        </p:nvPicPr>
        <p:blipFill>
          <a:blip r:embed="rId3" cstate="print">
            <a:lum contrast="100000"/>
          </a:blip>
          <a:srcRect t="3911" b="20670"/>
          <a:stretch>
            <a:fillRect/>
          </a:stretch>
        </p:blipFill>
        <p:spPr bwMode="auto">
          <a:xfrm>
            <a:off x="1828800" y="914400"/>
            <a:ext cx="518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953000"/>
            <a:ext cx="8001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 smtClean="0"/>
              <a:t>Monitoring and Diagnostics Workshop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National Forest Pest Strategy</a:t>
            </a:r>
            <a:endParaRPr dirty="0"/>
          </a:p>
        </p:txBody>
      </p:sp>
      <p:pic>
        <p:nvPicPr>
          <p:cNvPr id="5125" name="Picture 4" descr="pestlogo_small_origin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048000"/>
            <a:ext cx="9493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/>
          <p:cNvGrpSpPr/>
          <p:nvPr/>
        </p:nvGrpSpPr>
        <p:grpSpPr>
          <a:xfrm>
            <a:off x="3276600" y="5638800"/>
            <a:ext cx="2800350" cy="898525"/>
            <a:chOff x="457200" y="5638800"/>
            <a:chExt cx="2800350" cy="898525"/>
          </a:xfrm>
        </p:grpSpPr>
        <p:pic>
          <p:nvPicPr>
            <p:cNvPr id="5126" name="Picture 6" descr="FORSERV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" y="5638800"/>
              <a:ext cx="709613" cy="898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7" name="TextBox 2683"/>
            <p:cNvSpPr txBox="1">
              <a:spLocks noChangeArrowheads="1"/>
            </p:cNvSpPr>
            <p:nvPr/>
          </p:nvSpPr>
          <p:spPr bwMode="auto">
            <a:xfrm>
              <a:off x="1219200" y="5715000"/>
              <a:ext cx="2038350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tantia" pitchFamily="18" charset="0"/>
                </a:rPr>
                <a:t>Tim Ebata</a:t>
              </a:r>
            </a:p>
            <a:p>
              <a:r>
                <a:rPr lang="en-US" sz="1200" dirty="0">
                  <a:latin typeface="Constantia" pitchFamily="18" charset="0"/>
                </a:rPr>
                <a:t>Ministry of Forests and Range</a:t>
              </a:r>
            </a:p>
            <a:p>
              <a:r>
                <a:rPr lang="en-US" sz="1200" dirty="0">
                  <a:latin typeface="Constantia" pitchFamily="18" charset="0"/>
                </a:rPr>
                <a:t>Victoria, British Columbia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200" y="5715000"/>
            <a:ext cx="2971800" cy="923925"/>
            <a:chOff x="3505200" y="5715000"/>
            <a:chExt cx="2971800" cy="923925"/>
          </a:xfrm>
        </p:grpSpPr>
        <p:pic>
          <p:nvPicPr>
            <p:cNvPr id="5128" name="Picture 268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5200" y="5715000"/>
              <a:ext cx="563563" cy="655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9" name="TextBox 2685"/>
            <p:cNvSpPr txBox="1">
              <a:spLocks noChangeArrowheads="1"/>
            </p:cNvSpPr>
            <p:nvPr/>
          </p:nvSpPr>
          <p:spPr bwMode="auto">
            <a:xfrm>
              <a:off x="4114800" y="5715000"/>
              <a:ext cx="23622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latin typeface="Constantia" pitchFamily="18" charset="0"/>
                </a:rPr>
                <a:t>Janice Hodge</a:t>
              </a:r>
            </a:p>
            <a:p>
              <a:r>
                <a:rPr lang="en-US" sz="1200" dirty="0">
                  <a:latin typeface="Constantia" pitchFamily="18" charset="0"/>
                </a:rPr>
                <a:t>JCH Forest Pest Management</a:t>
              </a:r>
            </a:p>
            <a:p>
              <a:r>
                <a:rPr lang="en-US" sz="1200" dirty="0" err="1">
                  <a:latin typeface="Constantia" pitchFamily="18" charset="0"/>
                </a:rPr>
                <a:t>Coldstream</a:t>
              </a:r>
              <a:r>
                <a:rPr lang="en-US" sz="1200" dirty="0">
                  <a:latin typeface="Constantia" pitchFamily="18" charset="0"/>
                </a:rPr>
                <a:t>, British Columbia</a:t>
              </a:r>
            </a:p>
            <a:p>
              <a:endParaRPr lang="en-US" dirty="0">
                <a:latin typeface="Constantia" pitchFamily="18" charset="0"/>
              </a:endParaRPr>
            </a:p>
          </p:txBody>
        </p:sp>
      </p:grpSp>
      <p:sp>
        <p:nvSpPr>
          <p:cNvPr id="5130" name="TextBox 2686"/>
          <p:cNvSpPr txBox="1">
            <a:spLocks noChangeArrowheads="1"/>
          </p:cNvSpPr>
          <p:nvPr/>
        </p:nvSpPr>
        <p:spPr bwMode="auto">
          <a:xfrm>
            <a:off x="6858000" y="5715000"/>
            <a:ext cx="2057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nstantia" pitchFamily="18" charset="0"/>
              </a:rPr>
              <a:t>Joan Westfall</a:t>
            </a:r>
          </a:p>
          <a:p>
            <a:r>
              <a:rPr lang="en-US" sz="1200">
                <a:latin typeface="Constantia" pitchFamily="18" charset="0"/>
              </a:rPr>
              <a:t>Entopath Management</a:t>
            </a:r>
          </a:p>
          <a:p>
            <a:r>
              <a:rPr lang="en-US" sz="1200">
                <a:latin typeface="Constantia" pitchFamily="18" charset="0"/>
              </a:rPr>
              <a:t>Kamloops, British Columbia</a:t>
            </a:r>
          </a:p>
          <a:p>
            <a:endParaRPr lang="en-US">
              <a:latin typeface="Constantia" pitchFamily="18" charset="0"/>
            </a:endParaRPr>
          </a:p>
        </p:txBody>
      </p:sp>
      <p:sp>
        <p:nvSpPr>
          <p:cNvPr id="5131" name="AutoShape 2"/>
          <p:cNvSpPr>
            <a:spLocks noChangeAspect="1" noChangeArrowheads="1"/>
          </p:cNvSpPr>
          <p:nvPr/>
        </p:nvSpPr>
        <p:spPr bwMode="auto">
          <a:xfrm>
            <a:off x="1981200" y="1066800"/>
            <a:ext cx="506730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pic>
        <p:nvPicPr>
          <p:cNvPr id="5132" name="Picture 11" descr="EPM tree and moth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5715000"/>
            <a:ext cx="542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724400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Year 1 – 2008/09 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Collated P/T monitoring information and produced year-end report.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Year 2 – 2009/10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Collected additional monitoring information; 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Updated monitoring database; 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Created spatial database of ‘permanent sample plots’ and aerial survey coverages;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Requested all high priority monitoring data from British Columbia forest health specialists and began developing  a geodatabase for BC; and</a:t>
            </a:r>
          </a:p>
          <a:p>
            <a:pPr marL="881063" lvl="1" indent="-514350">
              <a:buFont typeface="Wingdings" pitchFamily="2" charset="2"/>
              <a:buChar char="§"/>
              <a:defRPr/>
            </a:pPr>
            <a:r>
              <a:rPr lang="en-US" dirty="0" smtClean="0"/>
              <a:t>Developed a draft monitoring scheme (good, better, best). </a:t>
            </a:r>
          </a:p>
          <a:p>
            <a:pPr marL="881063" lvl="1" indent="-514350">
              <a:buNone/>
              <a:defRPr/>
            </a:pPr>
            <a:r>
              <a:rPr lang="en-US" dirty="0" smtClean="0"/>
              <a:t> </a:t>
            </a:r>
          </a:p>
          <a:p>
            <a:pPr marL="881063" lvl="1" indent="-514350">
              <a:buNone/>
              <a:defRPr/>
            </a:pPr>
            <a:endParaRPr lang="en-US" dirty="0" smtClean="0"/>
          </a:p>
          <a:p>
            <a:pPr marL="514350" indent="-514350" eaLnBrk="1" hangingPunct="1"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endParaRPr lang="en-US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800" dirty="0" smtClean="0"/>
              <a:t>Progress to Date</a:t>
            </a:r>
            <a:endParaRPr sz="3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524000"/>
          </a:xfrm>
        </p:spPr>
        <p:txBody>
          <a:bodyPr/>
          <a:lstStyle/>
          <a:p>
            <a:r>
              <a:rPr lang="en-US" dirty="0" smtClean="0"/>
              <a:t>Summary of National Monitoring Capacity (revised)</a:t>
            </a:r>
          </a:p>
          <a:p>
            <a:r>
              <a:rPr lang="en-US" dirty="0" smtClean="0"/>
              <a:t>Current National Monitoring database </a:t>
            </a:r>
          </a:p>
          <a:p>
            <a:r>
              <a:rPr lang="en-US" dirty="0" smtClean="0"/>
              <a:t>Proposed National Monitoring Scheme/Plan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2009/2010 Deliverables</a:t>
            </a:r>
            <a:endParaRPr lang="en-US" dirty="0"/>
          </a:p>
        </p:txBody>
      </p:sp>
      <p:pic>
        <p:nvPicPr>
          <p:cNvPr id="1026" name="Picture 2" descr="C:\Documents and Settings\Janice Hodge\Local Settings\Temporary Internet Files\Content.IE5\4L4JKJ4F\MMj0288870000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276600"/>
            <a:ext cx="1371600" cy="17936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096000" y="403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76400"/>
            <a:ext cx="7620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“ </a:t>
            </a:r>
            <a:r>
              <a:rPr lang="en-US" sz="2000" i="1" dirty="0" smtClean="0"/>
              <a:t>A </a:t>
            </a:r>
            <a:r>
              <a:rPr lang="en-US" sz="2000" i="1" dirty="0" smtClean="0"/>
              <a:t>key initial decision in designing a </a:t>
            </a:r>
            <a:r>
              <a:rPr lang="en-US" sz="2000" i="1" dirty="0" smtClean="0"/>
              <a:t>monitoring program </a:t>
            </a:r>
            <a:r>
              <a:rPr lang="en-US" sz="2000" i="1" dirty="0" smtClean="0"/>
              <a:t>is balancing the need to </a:t>
            </a:r>
            <a:r>
              <a:rPr lang="en-US" sz="2000" i="1" dirty="0" smtClean="0"/>
              <a:t> monitor </a:t>
            </a:r>
            <a:r>
              <a:rPr lang="en-US" sz="2000" i="1" dirty="0" smtClean="0"/>
              <a:t>for </a:t>
            </a:r>
            <a:r>
              <a:rPr lang="en-US" sz="2000" i="1" dirty="0" smtClean="0"/>
              <a:t>current management </a:t>
            </a:r>
            <a:r>
              <a:rPr lang="en-US" sz="2000" i="1" dirty="0" smtClean="0"/>
              <a:t>issues against the need to detect </a:t>
            </a:r>
            <a:r>
              <a:rPr lang="en-US" sz="2000" i="1" dirty="0" smtClean="0"/>
              <a:t>future, perhaps </a:t>
            </a:r>
            <a:r>
              <a:rPr lang="en-US" sz="2000" i="1" dirty="0" smtClean="0"/>
              <a:t>unforeseen threats to </a:t>
            </a:r>
            <a:r>
              <a:rPr lang="en-US" sz="2000" i="1" dirty="0" smtClean="0"/>
              <a:t>(park) ecosystems.   A monitoring program  that </a:t>
            </a:r>
            <a:r>
              <a:rPr lang="en-US" sz="2000" i="1" dirty="0" smtClean="0"/>
              <a:t>only focuses </a:t>
            </a:r>
            <a:r>
              <a:rPr lang="en-US" sz="2000" i="1" dirty="0" smtClean="0"/>
              <a:t>on well-known </a:t>
            </a:r>
            <a:r>
              <a:rPr lang="en-US" sz="2000" i="1" dirty="0" smtClean="0"/>
              <a:t>threat</a:t>
            </a:r>
            <a:r>
              <a:rPr lang="en-US" sz="2000" i="1" dirty="0" smtClean="0"/>
              <a:t>/ response </a:t>
            </a:r>
            <a:r>
              <a:rPr lang="en-US" sz="2000" i="1" dirty="0" smtClean="0"/>
              <a:t>relationships will not </a:t>
            </a:r>
            <a:r>
              <a:rPr lang="en-US" sz="2000" i="1" dirty="0" smtClean="0"/>
              <a:t>provide </a:t>
            </a:r>
            <a:r>
              <a:rPr lang="en-US" sz="2000" i="1" dirty="0" smtClean="0"/>
              <a:t>the </a:t>
            </a:r>
            <a:r>
              <a:rPr lang="en-US" sz="2000" i="1" dirty="0" smtClean="0"/>
              <a:t>long-term information </a:t>
            </a:r>
            <a:r>
              <a:rPr lang="en-US" sz="2000" i="1" dirty="0" smtClean="0"/>
              <a:t>and understanding necessary to </a:t>
            </a:r>
            <a:r>
              <a:rPr lang="en-US" sz="2000" i="1" dirty="0" smtClean="0"/>
              <a:t>address unanticipated</a:t>
            </a:r>
            <a:r>
              <a:rPr lang="en-US" sz="2000" i="1" dirty="0" smtClean="0"/>
              <a:t>, </a:t>
            </a:r>
            <a:r>
              <a:rPr lang="en-US" sz="2000" i="1" dirty="0" smtClean="0"/>
              <a:t>high-priority </a:t>
            </a:r>
            <a:r>
              <a:rPr lang="en-US" sz="2000" i="1" dirty="0" smtClean="0"/>
              <a:t>issues that will arise </a:t>
            </a:r>
            <a:r>
              <a:rPr lang="en-US" sz="2000" i="1" dirty="0" smtClean="0"/>
              <a:t>in the future.”</a:t>
            </a:r>
            <a:endParaRPr lang="en-US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4953000"/>
            <a:ext cx="5245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Excerpt from “Northeast Temperate Network Vital Sings Monitoring Plan”,  </a:t>
            </a:r>
          </a:p>
          <a:p>
            <a:r>
              <a:rPr lang="en-US" sz="1200" dirty="0" smtClean="0"/>
              <a:t>National Park Service, Technical Report NPS/NER/NRTR –206/059</a:t>
            </a:r>
            <a:endParaRPr lang="en-US" sz="12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Gaps in Northern Canada and urban areas</a:t>
            </a:r>
          </a:p>
          <a:p>
            <a:endParaRPr lang="en-US" smtClean="0"/>
          </a:p>
          <a:p>
            <a:r>
              <a:rPr lang="en-US" smtClean="0"/>
              <a:t>Low percentage of plots monitored annually</a:t>
            </a:r>
          </a:p>
          <a:p>
            <a:endParaRPr lang="en-US" smtClean="0"/>
          </a:p>
          <a:p>
            <a:r>
              <a:rPr lang="en-US" smtClean="0"/>
              <a:t>Majority of ground monitoring plots are pest specific; very few at an ecosystem or forest type level ex. CIPHA. </a:t>
            </a:r>
          </a:p>
          <a:p>
            <a:endParaRPr lang="en-US" smtClean="0"/>
          </a:p>
          <a:p>
            <a:r>
              <a:rPr lang="en-US" smtClean="0"/>
              <a:t>Although some ecozones appear adequately monitored (proportional representation) the spatial distribution may not be adequate.</a:t>
            </a:r>
          </a:p>
          <a:p>
            <a:endParaRPr lang="en-US" smtClean="0"/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/>
              <a:t>Monitoring Summary - Recap </a:t>
            </a:r>
            <a:endParaRPr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90600" y="762000"/>
            <a:ext cx="2209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Ground and Aerial Monitoring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938" y="484188"/>
            <a:ext cx="7602537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9600" y="1371600"/>
          <a:ext cx="8001008" cy="4953175"/>
        </p:xfrm>
        <a:graphic>
          <a:graphicData uri="http://schemas.openxmlformats.org/drawingml/2006/table">
            <a:tbl>
              <a:tblPr/>
              <a:tblGrid>
                <a:gridCol w="1967145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257783"/>
                <a:gridCol w="347495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283722"/>
              </a:tblGrid>
              <a:tr h="304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52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Atlantic Maritime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Cordillera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0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Shield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Hudson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Mixedwood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1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Montane Cordillera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Pacific Maritime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Prairies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Taiga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Taiga Shield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2531" name="TextBox 10"/>
          <p:cNvSpPr txBox="1">
            <a:spLocks noChangeArrowheads="1"/>
          </p:cNvSpPr>
          <p:nvPr/>
        </p:nvSpPr>
        <p:spPr bwMode="auto">
          <a:xfrm>
            <a:off x="457200" y="609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Ground monitoring (annual and variable) summary by Forested portions of Ecozones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>
              <a:defRPr/>
            </a:pPr>
            <a:r>
              <a:rPr dirty="0" smtClean="0"/>
              <a:t>Approach to Monitoring Scheme</a:t>
            </a: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600200"/>
          <a:ext cx="8458201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789"/>
                <a:gridCol w="1824318"/>
                <a:gridCol w="1627094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</a:t>
                      </a:r>
                      <a:r>
                        <a:rPr lang="en-US" baseline="0" dirty="0" smtClean="0"/>
                        <a:t> fixed radius plots @ established PS*’s and collect additional FH and climate change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(covered)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Ecosystem based reporting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Retrospective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Retrospective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</a:t>
                      </a:r>
                      <a:r>
                        <a:rPr lang="en-US" baseline="0" dirty="0" smtClean="0"/>
                        <a:t> and monitor ecosystem-based PSP’s (using existing or historical FIDS where appropriate)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Remote sensing of northern</a:t>
                      </a:r>
                      <a:r>
                        <a:rPr lang="en-US" baseline="0" dirty="0" smtClean="0"/>
                        <a:t> Canada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Improved</a:t>
                      </a:r>
                      <a:r>
                        <a:rPr lang="en-US" baseline="0" dirty="0" smtClean="0"/>
                        <a:t> communication ex. meetings, NFIS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0" y="1524000"/>
          <a:ext cx="7132320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914400"/>
                <a:gridCol w="914400"/>
                <a:gridCol w="914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r>
                        <a:rPr lang="en-US" baseline="0" dirty="0" smtClean="0"/>
                        <a:t> and D TAG principles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Better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Build</a:t>
                      </a:r>
                      <a:r>
                        <a:rPr lang="en-US" sz="1400" baseline="0" dirty="0" smtClean="0"/>
                        <a:t> on current info and existing capacities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Include native and</a:t>
                      </a:r>
                      <a:r>
                        <a:rPr lang="en-US" sz="1400" baseline="0" dirty="0" smtClean="0"/>
                        <a:t> invasive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Cover public and forested lands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Fulfill provincial ,</a:t>
                      </a:r>
                      <a:r>
                        <a:rPr lang="en-US" sz="1400" baseline="0" dirty="0" smtClean="0"/>
                        <a:t> national and international reporting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Info sufficient quality and resolution to be used</a:t>
                      </a:r>
                      <a:r>
                        <a:rPr lang="en-US" sz="1400" baseline="0" dirty="0" smtClean="0"/>
                        <a:t> for risk assessment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Include insects, diseases and</a:t>
                      </a:r>
                      <a:r>
                        <a:rPr lang="en-US" sz="1400" baseline="0" dirty="0" smtClean="0"/>
                        <a:t> major abiotic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Detection and evaluation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Accessible</a:t>
                      </a:r>
                      <a:r>
                        <a:rPr lang="en-US" sz="1400" baseline="0" dirty="0" smtClean="0"/>
                        <a:t> to all participants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298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09600"/>
                <a:gridCol w="685800"/>
                <a:gridCol w="685800"/>
                <a:gridCol w="685800"/>
                <a:gridCol w="609600"/>
                <a:gridCol w="609600"/>
                <a:gridCol w="9144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QB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Hardwood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Conifer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Light</a:t>
                      </a:r>
                      <a:r>
                        <a:rPr lang="en-US" sz="1400" baseline="30000" dirty="0" err="1" smtClean="0"/>
                        <a:t>a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&lt;25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&lt;35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 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&lt;35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&lt;50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1-30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10-29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30-50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26-65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36-70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35-70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51-75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26-60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35-69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31-70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30-69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31-70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Sev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&gt;50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mort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&gt;</a:t>
                      </a:r>
                      <a:r>
                        <a:rPr lang="en-US" sz="1200" dirty="0" smtClean="0"/>
                        <a:t>70 with mort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gridSpan="12">
                  <a:txBody>
                    <a:bodyPr/>
                    <a:lstStyle/>
                    <a:p>
                      <a:r>
                        <a:rPr lang="en-US" sz="1200" baseline="30000" dirty="0" smtClean="0"/>
                        <a:t>a</a:t>
                      </a:r>
                      <a:r>
                        <a:rPr lang="en-US" sz="1200" baseline="0" dirty="0" smtClean="0"/>
                        <a:t> Defoliation severities based on average defoliation characteristics at a polygon level</a:t>
                      </a:r>
                    </a:p>
                    <a:p>
                      <a:r>
                        <a:rPr lang="en-US" sz="1200" baseline="30000" dirty="0" smtClean="0"/>
                        <a:t>b</a:t>
                      </a:r>
                      <a:r>
                        <a:rPr lang="en-US" sz="1200" baseline="0" dirty="0" smtClean="0"/>
                        <a:t> BC categories for L and M do not include % but the authors consider these to be as noted.</a:t>
                      </a:r>
                      <a:endParaRPr lang="en-US" sz="1200" baseline="30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1600200"/>
            <a:ext cx="79248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cap="small" dirty="0">
                <a:latin typeface="+mn-lt"/>
              </a:rPr>
              <a:t>Standardization of aerial survey </a:t>
            </a:r>
            <a:r>
              <a:rPr lang="en-US" cap="small" dirty="0" smtClean="0">
                <a:latin typeface="+mn-lt"/>
              </a:rPr>
              <a:t>categories ?</a:t>
            </a:r>
            <a:endParaRPr lang="en-US" cap="small" dirty="0"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1371600"/>
            <a:ext cx="79248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cap="small" dirty="0">
                <a:latin typeface="+mn-lt"/>
              </a:rPr>
              <a:t>Standardization of pest codes and host species codes</a:t>
            </a:r>
          </a:p>
        </p:txBody>
      </p:sp>
      <p:sp>
        <p:nvSpPr>
          <p:cNvPr id="9220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667000"/>
          </a:xfrm>
        </p:spPr>
        <p:txBody>
          <a:bodyPr/>
          <a:lstStyle/>
          <a:p>
            <a:r>
              <a:rPr lang="en-US" sz="2000" dirty="0" smtClean="0"/>
              <a:t>BC pest codes 3 letter codes could be expanded to include all MFD’s</a:t>
            </a:r>
          </a:p>
          <a:p>
            <a:pPr lvl="1">
              <a:buFont typeface="Wingdings 2" pitchFamily="18" charset="2"/>
              <a:buNone/>
            </a:pPr>
            <a:r>
              <a:rPr lang="en-US" sz="2000" dirty="0" smtClean="0"/>
              <a:t>    I</a:t>
            </a:r>
            <a:r>
              <a:rPr lang="en-US" sz="2000" b="1" dirty="0" smtClean="0"/>
              <a:t>DW </a:t>
            </a:r>
            <a:r>
              <a:rPr lang="en-US" sz="2000" i="1" dirty="0" smtClean="0"/>
              <a:t>= </a:t>
            </a:r>
            <a:r>
              <a:rPr lang="en-US" sz="2000" b="1" dirty="0" smtClean="0"/>
              <a:t>I</a:t>
            </a:r>
            <a:r>
              <a:rPr lang="en-US" sz="2000" dirty="0" smtClean="0"/>
              <a:t>nsect, </a:t>
            </a:r>
            <a:r>
              <a:rPr lang="en-US" sz="2000" b="1" dirty="0" smtClean="0"/>
              <a:t>D</a:t>
            </a:r>
            <a:r>
              <a:rPr lang="en-US" sz="2000" dirty="0" smtClean="0"/>
              <a:t>efoliator, </a:t>
            </a:r>
            <a:r>
              <a:rPr lang="en-US" sz="2000" b="1" dirty="0" smtClean="0"/>
              <a:t>W</a:t>
            </a:r>
            <a:r>
              <a:rPr lang="en-US" sz="2000" dirty="0" smtClean="0"/>
              <a:t>estern spruce budworm</a:t>
            </a:r>
          </a:p>
          <a:p>
            <a:pPr lvl="1">
              <a:buFont typeface="Wingdings 2" pitchFamily="18" charset="2"/>
              <a:buNone/>
            </a:pPr>
            <a:r>
              <a:rPr lang="en-US" sz="2000" dirty="0" smtClean="0"/>
              <a:t>    could be expanded to 4 letters to accommodate hardwoods</a:t>
            </a:r>
          </a:p>
          <a:p>
            <a:pPr lvl="1">
              <a:buFont typeface="Wingdings 2" pitchFamily="18" charset="2"/>
              <a:buNone/>
            </a:pPr>
            <a:r>
              <a:rPr lang="en-US" sz="2000" b="1" dirty="0" smtClean="0"/>
              <a:t>    IDCW </a:t>
            </a:r>
            <a:r>
              <a:rPr lang="en-US" sz="2000" dirty="0" smtClean="0"/>
              <a:t>= </a:t>
            </a:r>
            <a:r>
              <a:rPr lang="en-US" sz="2000" b="1" dirty="0" smtClean="0"/>
              <a:t>I</a:t>
            </a:r>
            <a:r>
              <a:rPr lang="en-US" sz="2000" dirty="0" smtClean="0"/>
              <a:t>nsect, </a:t>
            </a:r>
            <a:r>
              <a:rPr lang="en-US" sz="2000" b="1" dirty="0" smtClean="0"/>
              <a:t>D</a:t>
            </a:r>
            <a:r>
              <a:rPr lang="en-US" sz="2000" dirty="0" smtClean="0"/>
              <a:t>efoliator, </a:t>
            </a:r>
            <a:r>
              <a:rPr lang="en-US" sz="2000" b="1" dirty="0" smtClean="0"/>
              <a:t>C</a:t>
            </a:r>
            <a:r>
              <a:rPr lang="en-US" sz="2000" dirty="0" smtClean="0"/>
              <a:t>onifer, </a:t>
            </a:r>
            <a:r>
              <a:rPr lang="en-US" sz="2000" b="1" dirty="0" smtClean="0"/>
              <a:t>W</a:t>
            </a:r>
            <a:r>
              <a:rPr lang="en-US" sz="2000" dirty="0" smtClean="0"/>
              <a:t>estern spruce budworm</a:t>
            </a:r>
          </a:p>
          <a:p>
            <a:pPr lvl="1">
              <a:buFont typeface="Wingdings 2" pitchFamily="18" charset="2"/>
              <a:buNone/>
            </a:pPr>
            <a:r>
              <a:rPr lang="en-US" sz="2000" dirty="0" smtClean="0"/>
              <a:t>    </a:t>
            </a:r>
            <a:r>
              <a:rPr lang="en-US" sz="2000" b="1" dirty="0" smtClean="0"/>
              <a:t>IDHF  </a:t>
            </a:r>
            <a:r>
              <a:rPr lang="en-US" sz="2000" dirty="0" smtClean="0"/>
              <a:t>= </a:t>
            </a:r>
            <a:r>
              <a:rPr lang="en-US" sz="2000" b="1" dirty="0" smtClean="0"/>
              <a:t>I</a:t>
            </a:r>
            <a:r>
              <a:rPr lang="en-US" sz="2000" dirty="0" smtClean="0"/>
              <a:t>nsect, </a:t>
            </a:r>
            <a:r>
              <a:rPr lang="en-US" sz="2000" b="1" dirty="0" smtClean="0"/>
              <a:t>D</a:t>
            </a:r>
            <a:r>
              <a:rPr lang="en-US" sz="2000" dirty="0" smtClean="0"/>
              <a:t>efoliator, </a:t>
            </a:r>
            <a:r>
              <a:rPr lang="en-US" sz="2000" b="1" dirty="0" smtClean="0"/>
              <a:t>H</a:t>
            </a:r>
            <a:r>
              <a:rPr lang="en-US" sz="2000" dirty="0" smtClean="0"/>
              <a:t>ardwood, Forest tent caterpillar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09600" y="3962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00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latin typeface="+mn-lt"/>
                <a:cs typeface="+mn-cs"/>
              </a:rPr>
              <a:t>Host species coding</a:t>
            </a:r>
          </a:p>
          <a:p>
            <a:pPr marL="730250" lvl="1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Presently no consistency between provinces</a:t>
            </a:r>
          </a:p>
          <a:p>
            <a:pPr marL="1187450" lvl="2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 2001 CANFI numeric coding ?</a:t>
            </a:r>
          </a:p>
          <a:p>
            <a:pPr marL="1187450" lvl="2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2006 NFI coding – genus + species  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r>
              <a:rPr lang="en-US" sz="2200" dirty="0" smtClean="0"/>
              <a:t>What are our objectives? What  are we trying to measure? What question are we trying to answer (a la Taylor Scarr!)?</a:t>
            </a:r>
          </a:p>
          <a:p>
            <a:r>
              <a:rPr lang="en-US" sz="2200" dirty="0" smtClean="0"/>
              <a:t>Ecosystem or pest-based?</a:t>
            </a:r>
          </a:p>
          <a:p>
            <a:r>
              <a:rPr lang="en-US" sz="2200" dirty="0" smtClean="0"/>
              <a:t>Commercial forest or all forest? Or vary by monitoring scenario?</a:t>
            </a:r>
          </a:p>
          <a:p>
            <a:r>
              <a:rPr lang="en-US" sz="2200" dirty="0" smtClean="0"/>
              <a:t>Is there a need for methodology/threshold standardization or are algorithms adequate? </a:t>
            </a:r>
            <a:r>
              <a:rPr lang="en-US" sz="2200" dirty="0" smtClean="0"/>
              <a:t> Host </a:t>
            </a:r>
            <a:r>
              <a:rPr lang="en-US" sz="2200" dirty="0" smtClean="0"/>
              <a:t>and pest coding standards</a:t>
            </a:r>
            <a:r>
              <a:rPr lang="en-US" sz="2200" dirty="0" smtClean="0"/>
              <a:t>?</a:t>
            </a:r>
          </a:p>
          <a:p>
            <a:r>
              <a:rPr lang="en-US" sz="2200" dirty="0" smtClean="0"/>
              <a:t>Identify linkage with risk analysis.  </a:t>
            </a:r>
            <a:endParaRPr lang="en-US" sz="2200" dirty="0" smtClean="0"/>
          </a:p>
          <a:p>
            <a:r>
              <a:rPr lang="en-US" sz="2200" dirty="0" smtClean="0"/>
              <a:t>What attributes should be collected in the better and best scenario ground plots?  What type of plot (ex. fixed radius)?</a:t>
            </a:r>
          </a:p>
          <a:p>
            <a:r>
              <a:rPr lang="en-US" sz="2200" dirty="0" smtClean="0"/>
              <a:t>Is remote sensing a feasible and reliable option for remote areas?</a:t>
            </a:r>
          </a:p>
          <a:p>
            <a:r>
              <a:rPr lang="en-US" sz="2200" dirty="0" smtClean="0"/>
              <a:t>For plot placement </a:t>
            </a:r>
            <a:r>
              <a:rPr lang="en-US" sz="2200" dirty="0" smtClean="0"/>
              <a:t>h</a:t>
            </a:r>
            <a:r>
              <a:rPr lang="en-US" sz="2200" dirty="0" smtClean="0"/>
              <a:t>ow </a:t>
            </a:r>
            <a:r>
              <a:rPr lang="en-US" sz="2200" dirty="0" smtClean="0"/>
              <a:t>do we stratify the </a:t>
            </a:r>
            <a:r>
              <a:rPr lang="en-US" sz="2200" dirty="0" err="1" smtClean="0"/>
              <a:t>landbase</a:t>
            </a:r>
            <a:r>
              <a:rPr lang="en-US" sz="2200" dirty="0" smtClean="0"/>
              <a:t>? Ex. proportional </a:t>
            </a:r>
            <a:r>
              <a:rPr lang="en-US" sz="2200" dirty="0" smtClean="0"/>
              <a:t>representation by </a:t>
            </a:r>
            <a:r>
              <a:rPr lang="en-US" sz="2200" dirty="0" smtClean="0"/>
              <a:t>? </a:t>
            </a:r>
            <a:r>
              <a:rPr lang="en-US" sz="2200" dirty="0" smtClean="0"/>
              <a:t> Is statistical validity required?</a:t>
            </a:r>
            <a:endParaRPr lang="en-US" sz="2200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Workshop Wish List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19200" y="1066800"/>
            <a:ext cx="6583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Ownership class of forest and other wooded land, CANFI 2001.</a:t>
            </a:r>
            <a:endParaRPr lang="en-US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1066800" y="1905000"/>
          <a:ext cx="6812280" cy="4061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524000" y="1524000"/>
          <a:ext cx="6400800" cy="425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47800" y="914400"/>
            <a:ext cx="619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Forest and other wooded land by land status, CANFI 2001.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nitoring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Monitoring</Template>
  <TotalTime>434</TotalTime>
  <Words>957</Words>
  <Application>Microsoft Office PowerPoint</Application>
  <PresentationFormat>On-screen Show (4:3)</PresentationFormat>
  <Paragraphs>441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Monitoring</vt:lpstr>
      <vt:lpstr>National Forest Pest Strategy</vt:lpstr>
      <vt:lpstr>Progress to Date</vt:lpstr>
      <vt:lpstr>2009/2010 Deliverables</vt:lpstr>
      <vt:lpstr>Slide 4</vt:lpstr>
      <vt:lpstr>Monitoring Summary - Recap </vt:lpstr>
      <vt:lpstr>Slide 6</vt:lpstr>
      <vt:lpstr>Slide 7</vt:lpstr>
      <vt:lpstr>Approach to Monitoring Scheme</vt:lpstr>
      <vt:lpstr>Slide 9</vt:lpstr>
      <vt:lpstr>Slide 10</vt:lpstr>
      <vt:lpstr>Slide 11</vt:lpstr>
      <vt:lpstr>Workshop Wish List</vt:lpstr>
      <vt:lpstr>Slide 13</vt:lpstr>
      <vt:lpstr>Slide 14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Forest Pest Strategy</dc:title>
  <dc:creator> </dc:creator>
  <cp:lastModifiedBy> </cp:lastModifiedBy>
  <cp:revision>30</cp:revision>
  <dcterms:created xsi:type="dcterms:W3CDTF">2010-01-10T21:57:56Z</dcterms:created>
  <dcterms:modified xsi:type="dcterms:W3CDTF">2010-01-11T21:31:24Z</dcterms:modified>
</cp:coreProperties>
</file>