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256" r:id="rId2"/>
    <p:sldId id="301" r:id="rId3"/>
    <p:sldId id="257" r:id="rId4"/>
    <p:sldId id="259" r:id="rId5"/>
    <p:sldId id="303" r:id="rId6"/>
    <p:sldId id="304" r:id="rId7"/>
    <p:sldId id="273" r:id="rId8"/>
    <p:sldId id="290" r:id="rId9"/>
    <p:sldId id="292" r:id="rId10"/>
    <p:sldId id="297" r:id="rId11"/>
    <p:sldId id="298" r:id="rId12"/>
    <p:sldId id="300" r:id="rId13"/>
    <p:sldId id="285" r:id="rId14"/>
    <p:sldId id="308" r:id="rId15"/>
    <p:sldId id="309" r:id="rId16"/>
    <p:sldId id="310" r:id="rId17"/>
    <p:sldId id="311" r:id="rId18"/>
    <p:sldId id="307" r:id="rId19"/>
    <p:sldId id="306" r:id="rId20"/>
    <p:sldId id="312" r:id="rId21"/>
    <p:sldId id="315" r:id="rId22"/>
    <p:sldId id="316" r:id="rId23"/>
    <p:sldId id="313" r:id="rId24"/>
    <p:sldId id="317" r:id="rId25"/>
    <p:sldId id="318" r:id="rId26"/>
    <p:sldId id="314" r:id="rId27"/>
    <p:sldId id="319" r:id="rId28"/>
    <p:sldId id="320" r:id="rId29"/>
    <p:sldId id="286" r:id="rId30"/>
    <p:sldId id="287" r:id="rId31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raig Wickland" initials="cm" lastIdx="15" clrIdx="0"/>
  <p:cmAuthor id="1" name="kltelfer" initials="k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8" autoAdjust="0"/>
    <p:restoredTop sz="86458" autoAdjust="0"/>
  </p:normalViewPr>
  <p:slideViewPr>
    <p:cSldViewPr>
      <p:cViewPr varScale="1">
        <p:scale>
          <a:sx n="58" d="100"/>
          <a:sy n="58" d="100"/>
        </p:scale>
        <p:origin x="-748" y="-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723650-9A89-4552-8397-A5798BFFBA33}" type="datetimeFigureOut">
              <a:rPr lang="en-CA" smtClean="0"/>
              <a:pPr/>
              <a:t>2012-09-27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59460-7F24-485A-98FA-E989C40F0947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A2DB5-3D1B-46F9-BB30-A77DD14FF099}" type="datetimeFigureOut">
              <a:rPr lang="en-CA" smtClean="0"/>
              <a:pPr/>
              <a:t>2012-09-27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C926D-60A7-4EBD-946A-6950BBDAB191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I am a Biologist</a:t>
            </a:r>
            <a:r>
              <a:rPr lang="en-CA" baseline="0" dirty="0" smtClean="0"/>
              <a:t> from the Ecosystem Section asked to help out with development of 5 year LBIS plan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</a:t>
            </a:fld>
            <a:endParaRPr lang="en-C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2</a:t>
            </a:fld>
            <a:endParaRPr lang="en-C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baseline="0" dirty="0" smtClean="0"/>
              <a:t> Local input (licensees, districts staff, stakeholders) into the development of the 5 silviculture plan is encouraged.  This local input will be balanced with provincial and regional needs.</a:t>
            </a:r>
          </a:p>
          <a:p>
            <a:endParaRPr lang="en-CA" baseline="0" dirty="0" smtClean="0"/>
          </a:p>
          <a:p>
            <a:r>
              <a:rPr lang="en-CA" baseline="0" dirty="0" smtClean="0"/>
              <a:t>It is hoped that local resource needs will assist in the development of Regional and provincial goals, objectives and priorities.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4</a:t>
            </a:fld>
            <a:endParaRPr lang="en-C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baseline="0" dirty="0" smtClean="0"/>
              <a:t> Local input (licensees, districts staff, stakeholders) into the development of the 5 silviculture plan is encouraged.  This local input will be balanced with provincial and regional needs.</a:t>
            </a:r>
          </a:p>
          <a:p>
            <a:endParaRPr lang="en-CA" baseline="0" dirty="0" smtClean="0"/>
          </a:p>
          <a:p>
            <a:r>
              <a:rPr lang="en-CA" baseline="0" dirty="0" smtClean="0"/>
              <a:t>It is hoped that local resource needs will assist in the development of Regional and provincial goals, objectives and priorities.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5</a:t>
            </a:fld>
            <a:endParaRPr lang="en-CA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baseline="0" dirty="0" smtClean="0"/>
              <a:t> Local input (licensees, districts staff, stakeholders) into the development of the 5 silviculture plan is encouraged.  This local input will be balanced with provincial and regional needs.</a:t>
            </a:r>
          </a:p>
          <a:p>
            <a:endParaRPr lang="en-CA" baseline="0" dirty="0" smtClean="0"/>
          </a:p>
          <a:p>
            <a:r>
              <a:rPr lang="en-CA" baseline="0" dirty="0" smtClean="0"/>
              <a:t>It is hoped that local resource needs will assist in the development of Regional and provincial goals, objectives and priorities.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6</a:t>
            </a:fld>
            <a:endParaRPr lang="en-CA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Timber supply mitigation</a:t>
            </a:r>
            <a:r>
              <a:rPr lang="en-CA" baseline="0" dirty="0" smtClean="0"/>
              <a:t> is especially focused </a:t>
            </a:r>
            <a:r>
              <a:rPr lang="en-CA" strike="noStrike" baseline="0" dirty="0" smtClean="0">
                <a:solidFill>
                  <a:schemeClr val="tx2"/>
                </a:solidFill>
              </a:rPr>
              <a:t>on those management units where there is a documented and projected mid term timber supply fall down (20-30 years out), and best Return on Investment (ROI)</a:t>
            </a:r>
            <a:endParaRPr lang="en-CA" strike="sngStrike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7</a:t>
            </a:fld>
            <a:endParaRPr lang="en-CA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8</a:t>
            </a:fld>
            <a:endParaRPr lang="en-CA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Silviculture Opportunity</a:t>
            </a:r>
            <a:r>
              <a:rPr lang="en-CA" baseline="0" dirty="0" smtClean="0"/>
              <a:t> Mapping generated from RESULTS reporting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10</a:t>
            </a:fld>
            <a:endParaRPr lang="en-CA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LBIS Planning Maps show incidence of forest health factors that could be opportunities for investment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11</a:t>
            </a:fld>
            <a:endParaRPr lang="en-CA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LBIS Fire mapping</a:t>
            </a:r>
            <a:r>
              <a:rPr lang="en-CA" baseline="0" dirty="0" smtClean="0"/>
              <a:t> is another Resource for silviculture opportunities.  The wildfire mapping shows the location of all wildfires between 2003 and 2010.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12</a:t>
            </a:fld>
            <a:endParaRPr lang="en-CA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Helpful if Tree Farm Licence</a:t>
            </a:r>
            <a:r>
              <a:rPr lang="en-CA" baseline="0" dirty="0" smtClean="0"/>
              <a:t> has supply blocks that straddle districts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14</a:t>
            </a:fld>
            <a:endParaRPr lang="en-CA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Ask a silly question....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16</a:t>
            </a:fld>
            <a:endParaRPr lang="en-CA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Meanwhile</a:t>
            </a:r>
            <a:r>
              <a:rPr lang="en-CA" baseline="0" dirty="0" smtClean="0"/>
              <a:t> at the Coastal Silviculture meeting in June, great this will be a big help...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17</a:t>
            </a:fld>
            <a:endParaRPr lang="en-CA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Uh oh....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18</a:t>
            </a:fld>
            <a:endParaRPr lang="en-CA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Some very strong opinions one way or</a:t>
            </a:r>
            <a:r>
              <a:rPr lang="en-CA" baseline="0" dirty="0" smtClean="0"/>
              <a:t> the other on incremental silviculture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19</a:t>
            </a:fld>
            <a:endParaRPr lang="en-CA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Decreased volumes due to fewer stems and baiting harvest into spaced stands near to town, made worse by inability to “lock up”</a:t>
            </a:r>
            <a:r>
              <a:rPr lang="en-CA" baseline="0" dirty="0" smtClean="0"/>
              <a:t> stands until investment return is realized.  TSR impacts as we are not harvesting “oldest stands first”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21</a:t>
            </a:fld>
            <a:endParaRPr lang="en-CA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23</a:t>
            </a:fld>
            <a:endParaRPr lang="en-CA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Spacing of Red alder is important for</a:t>
            </a:r>
            <a:r>
              <a:rPr lang="en-CA" baseline="0" dirty="0" smtClean="0"/>
              <a:t> managing density dependent stem form </a:t>
            </a:r>
            <a:r>
              <a:rPr lang="en-CA" baseline="0" smtClean="0"/>
              <a:t>and branching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28</a:t>
            </a:fld>
            <a:endParaRPr lang="en-C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6"/>
          <p:cNvGrpSpPr/>
          <p:nvPr/>
        </p:nvGrpSpPr>
        <p:grpSpPr>
          <a:xfrm>
            <a:off x="0" y="3268345"/>
            <a:ext cx="9144000" cy="146304"/>
            <a:chOff x="0" y="3268345"/>
            <a:chExt cx="9144000" cy="14630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52600"/>
            <a:ext cx="7924800" cy="1470025"/>
          </a:xfrm>
          <a:prstGeom prst="rect">
            <a:avLst/>
          </a:prstGeom>
        </p:spPr>
        <p:txBody>
          <a:bodyPr anchor="b"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2012-09-27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9616"/>
            <a:ext cx="8229600" cy="462654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2012-09-27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grpSp>
        <p:nvGrpSpPr>
          <p:cNvPr id="2" name="Group 13"/>
          <p:cNvGrpSpPr/>
          <p:nvPr/>
        </p:nvGrpSpPr>
        <p:grpSpPr>
          <a:xfrm>
            <a:off x="0" y="1371600"/>
            <a:ext cx="9144000" cy="73152"/>
            <a:chOff x="0" y="3268345"/>
            <a:chExt cx="9144000" cy="146304"/>
          </a:xfrm>
        </p:grpSpPr>
        <p:sp>
          <p:nvSpPr>
            <p:cNvPr id="15" name="Rectangle 14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512" y="4406900"/>
            <a:ext cx="78272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2667000"/>
            <a:ext cx="78272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2012-09-27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grpSp>
        <p:nvGrpSpPr>
          <p:cNvPr id="7" name="Group 12"/>
          <p:cNvGrpSpPr/>
          <p:nvPr/>
        </p:nvGrpSpPr>
        <p:grpSpPr>
          <a:xfrm flipH="1">
            <a:off x="0" y="4228465"/>
            <a:ext cx="9144000" cy="146304"/>
            <a:chOff x="0" y="3268345"/>
            <a:chExt cx="9144000" cy="146304"/>
          </a:xfrm>
        </p:grpSpPr>
        <p:sp>
          <p:nvSpPr>
            <p:cNvPr id="14" name="Rectangle 13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2012-09-27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2" name="Group 14"/>
          <p:cNvGrpSpPr/>
          <p:nvPr/>
        </p:nvGrpSpPr>
        <p:grpSpPr>
          <a:xfrm>
            <a:off x="0" y="1371600"/>
            <a:ext cx="9144000" cy="73152"/>
            <a:chOff x="0" y="3268345"/>
            <a:chExt cx="9144000" cy="146304"/>
          </a:xfrm>
        </p:grpSpPr>
        <p:sp>
          <p:nvSpPr>
            <p:cNvPr id="16" name="Rectangle 15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971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971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2012-09-27</a:t>
            </a:fld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371600"/>
            <a:ext cx="9144000" cy="73152"/>
            <a:chOff x="0" y="3268345"/>
            <a:chExt cx="9144000" cy="146304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2012-09-27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2" name="Group 12"/>
          <p:cNvGrpSpPr/>
          <p:nvPr/>
        </p:nvGrpSpPr>
        <p:grpSpPr>
          <a:xfrm flipH="1">
            <a:off x="0" y="1371600"/>
            <a:ext cx="9144000" cy="73152"/>
            <a:chOff x="0" y="3268345"/>
            <a:chExt cx="9144000" cy="146304"/>
          </a:xfrm>
        </p:grpSpPr>
        <p:sp>
          <p:nvSpPr>
            <p:cNvPr id="14" name="Rectangle 13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2012-09-27</a:t>
            </a:fld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grpSp>
        <p:nvGrpSpPr>
          <p:cNvPr id="5" name="Group 10"/>
          <p:cNvGrpSpPr/>
          <p:nvPr/>
        </p:nvGrpSpPr>
        <p:grpSpPr>
          <a:xfrm>
            <a:off x="-9144" y="-18288"/>
            <a:ext cx="9144000" cy="146304"/>
            <a:chOff x="0" y="3268345"/>
            <a:chExt cx="9144000" cy="146304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5495544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6592824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7690104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7937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5111750" cy="4754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371600"/>
            <a:ext cx="3008313" cy="47545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2012-09-27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grpSp>
        <p:nvGrpSpPr>
          <p:cNvPr id="8" name="Group 13"/>
          <p:cNvGrpSpPr/>
          <p:nvPr/>
        </p:nvGrpSpPr>
        <p:grpSpPr>
          <a:xfrm flipH="1">
            <a:off x="0" y="1143000"/>
            <a:ext cx="9144000" cy="73152"/>
            <a:chOff x="0" y="3268345"/>
            <a:chExt cx="9144000" cy="146304"/>
          </a:xfrm>
        </p:grpSpPr>
        <p:sp>
          <p:nvSpPr>
            <p:cNvPr id="15" name="Rectangle 14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1801368" y="685800"/>
            <a:ext cx="5495544" cy="3886200"/>
          </a:xfrm>
          <a:solidFill>
            <a:schemeClr val="accent1"/>
          </a:solidFill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contrasting" dir="t"/>
          </a:scene3d>
          <a:sp3d contourW="12700" prstMaterial="softEdge">
            <a:bevelT prst="cross"/>
            <a:contourClr>
              <a:srgbClr val="FFFFFF"/>
            </a:contourClr>
          </a:sp3d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2012-09-27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grpSp>
        <p:nvGrpSpPr>
          <p:cNvPr id="3" name="Group 15"/>
          <p:cNvGrpSpPr/>
          <p:nvPr/>
        </p:nvGrpSpPr>
        <p:grpSpPr>
          <a:xfrm>
            <a:off x="-9144" y="-18288"/>
            <a:ext cx="9144000" cy="146304"/>
            <a:chOff x="0" y="3268345"/>
            <a:chExt cx="9144000" cy="146304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5495544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6592824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7690104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2012-09-27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2" name="Group 7"/>
          <p:cNvGrpSpPr/>
          <p:nvPr/>
        </p:nvGrpSpPr>
        <p:grpSpPr>
          <a:xfrm flipH="1">
            <a:off x="0" y="1371600"/>
            <a:ext cx="9144000" cy="73152"/>
            <a:chOff x="0" y="3268345"/>
            <a:chExt cx="9144000" cy="146304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8"/>
            <a:ext cx="18288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172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39712" y="6356350"/>
            <a:ext cx="1868424" cy="365125"/>
          </a:xfrm>
        </p:spPr>
        <p:txBody>
          <a:bodyPr/>
          <a:lstStyle/>
          <a:p>
            <a:fld id="{92CDD127-6BC7-4772-A9B7-0F996BD32EBD}" type="datetimeFigureOut">
              <a:rPr lang="en-CA" smtClean="0"/>
              <a:pPr/>
              <a:t>2012-09-27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grpSp>
        <p:nvGrpSpPr>
          <p:cNvPr id="7" name="Group 6"/>
          <p:cNvGrpSpPr/>
          <p:nvPr/>
        </p:nvGrpSpPr>
        <p:grpSpPr>
          <a:xfrm rot="5400000" flipH="1">
            <a:off x="3332988" y="3384804"/>
            <a:ext cx="6867144" cy="73152"/>
            <a:chOff x="0" y="3268345"/>
            <a:chExt cx="9144000" cy="146304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26" y="0"/>
            <a:ext cx="9144000" cy="6286520"/>
          </a:xfrm>
          <a:prstGeom prst="rect">
            <a:avLst/>
          </a:prstGeom>
          <a:gradFill flip="none" rotWithShape="1">
            <a:gsLst>
              <a:gs pos="1000">
                <a:schemeClr val="bg2">
                  <a:alpha val="0"/>
                </a:schemeClr>
              </a:gs>
              <a:gs pos="100000">
                <a:schemeClr val="bg1">
                  <a:alpha val="92000"/>
                </a:schemeClr>
              </a:gs>
            </a:gsLst>
            <a:lin ang="16200000" scaled="1"/>
            <a:tileRect/>
          </a:gradFill>
          <a:ln w="285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7453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ysClr val="windowText" lastClr="000000"/>
                </a:solidFill>
              </a:defRPr>
            </a:lvl1pPr>
          </a:lstStyle>
          <a:p>
            <a:fld id="{92CDD127-6BC7-4772-A9B7-0F996BD32EBD}" type="datetimeFigureOut">
              <a:rPr lang="en-CA" smtClean="0"/>
              <a:pPr/>
              <a:t>2012-09-27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ysClr val="windowText" lastClr="000000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0248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ysClr val="windowText" lastClr="000000"/>
                </a:solidFill>
              </a:defRPr>
            </a:lvl1pPr>
          </a:lstStyle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ln>
            <a:noFill/>
          </a:ln>
          <a:solidFill>
            <a:srgbClr val="FFFFFF"/>
          </a:solidFill>
          <a:effectLst>
            <a:glow rad="101600">
              <a:schemeClr val="tx2"/>
            </a:glo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/>
        </a:buClr>
        <a:buSzPct val="70000"/>
        <a:buFont typeface="Wingdings 2" pitchFamily="18" charset="2"/>
        <a:buChar char="¥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4"/>
        </a:buClr>
        <a:buSzPct val="60000"/>
        <a:buFont typeface="Wingdings 2" pitchFamily="18" charset="2"/>
        <a:buChar char="¥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5"/>
        </a:buClr>
        <a:buSzPct val="57000"/>
        <a:buFont typeface="Wingdings 2" pitchFamily="18" charset="2"/>
        <a:buChar char="¥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6"/>
        </a:buClr>
        <a:buSzPct val="55000"/>
        <a:buFont typeface="Wingdings 2" pitchFamily="18" charset="2"/>
        <a:buChar char="¥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2"/>
        </a:buClr>
        <a:buSzPct val="50000"/>
        <a:buFont typeface="Wingdings 2" pitchFamily="18" charset="2"/>
        <a:buChar char="¥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lbis.forestpracticesbranch.com/LBIS/node/180" TargetMode="Externa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for.gov.bc.ca/ftp/hfp/external/!publish/fft_standards_on_cms_web/SilvicultureStrategyDocuments/Strathcona_TSA_37/Strathcona%20Type%202%20Final%2019Mar03.pdf" TargetMode="Externa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for.gov.bc.ca/ftp/hfp/external/!publish/LBIS_web/LBIS_Fibre_Basket_Mapping/coast/Exp_Silv_Opp_Chilliwack_Poster_byLeading_Species_2011_42x60in.pdf" TargetMode="Externa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Land Based Investment Strategy: Forest For Tomorrow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 smtClean="0"/>
              <a:t>5 Year Silviculture Plan Development Process</a:t>
            </a:r>
          </a:p>
          <a:p>
            <a:r>
              <a:rPr lang="en-CA" dirty="0" smtClean="0"/>
              <a:t>Presented by </a:t>
            </a:r>
          </a:p>
          <a:p>
            <a:r>
              <a:rPr lang="en-CA" dirty="0" smtClean="0"/>
              <a:t>Kevin Telfer </a:t>
            </a:r>
            <a:r>
              <a:rPr lang="en-CA" sz="1900" i="1" dirty="0" smtClean="0"/>
              <a:t>R.P.Bio., R.P.F.</a:t>
            </a:r>
          </a:p>
          <a:p>
            <a:r>
              <a:rPr lang="en-CA" sz="2300" dirty="0" smtClean="0"/>
              <a:t>Stewardship Forester</a:t>
            </a:r>
          </a:p>
          <a:p>
            <a:r>
              <a:rPr lang="en-CA" sz="2300" dirty="0" smtClean="0"/>
              <a:t>Coast Region</a:t>
            </a:r>
            <a:endParaRPr lang="en-CA" sz="2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Land Based Investment Strategy: Forest For Tomorrow</a:t>
            </a:r>
            <a:br>
              <a:rPr lang="en-CA" dirty="0" smtClean="0"/>
            </a:br>
            <a:r>
              <a:rPr lang="en-CA" sz="3600" dirty="0" smtClean="0"/>
              <a:t>( A Biologist lost in the woods...)</a:t>
            </a:r>
            <a:endParaRPr lang="en-CA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 smtClean="0"/>
              <a:t>5 Year Silviculture Plan Development Process</a:t>
            </a:r>
          </a:p>
          <a:p>
            <a:r>
              <a:rPr lang="en-CA" dirty="0" smtClean="0"/>
              <a:t>Presented by </a:t>
            </a:r>
          </a:p>
          <a:p>
            <a:r>
              <a:rPr lang="en-CA" dirty="0" smtClean="0"/>
              <a:t>Kevin Telfer </a:t>
            </a:r>
            <a:r>
              <a:rPr lang="en-CA" sz="1900" i="1" dirty="0" smtClean="0"/>
              <a:t>R.P.Bio., R.P.F.</a:t>
            </a:r>
          </a:p>
          <a:p>
            <a:r>
              <a:rPr lang="en-CA" sz="2300" dirty="0" smtClean="0"/>
              <a:t>Stewardship Forester</a:t>
            </a:r>
          </a:p>
          <a:p>
            <a:r>
              <a:rPr lang="en-CA" sz="2300" dirty="0" smtClean="0"/>
              <a:t>Coast Region</a:t>
            </a:r>
            <a:endParaRPr lang="en-CA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CA" b="1" u="sng" dirty="0" smtClean="0"/>
              <a:t>Mission:  </a:t>
            </a:r>
          </a:p>
          <a:p>
            <a:pPr>
              <a:buNone/>
            </a:pPr>
            <a:endParaRPr lang="en-CA" dirty="0" smtClean="0"/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Familiarize District Staff &amp; licensees with LBIS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Obtain detailed input about investment opportunities/priorities 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Draft a defendable 5 year FFT plan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(oh,  and could you do a little talk in Richmond???)</a:t>
            </a:r>
            <a:endParaRPr lang="en-CA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CA" b="1" u="sng" dirty="0" smtClean="0"/>
              <a:t>Tasks:</a:t>
            </a:r>
            <a:endParaRPr lang="en-CA" dirty="0" smtClean="0"/>
          </a:p>
          <a:p>
            <a:pPr marL="0" indent="0">
              <a:buNone/>
            </a:pPr>
            <a:endParaRPr lang="en-CA" sz="2800" dirty="0" smtClean="0"/>
          </a:p>
          <a:p>
            <a:pPr marL="0" indent="0">
              <a:buFont typeface="Arial" pitchFamily="34" charset="0"/>
              <a:buChar char="•"/>
            </a:pPr>
            <a:r>
              <a:rPr lang="en-CA" sz="2800" dirty="0" smtClean="0"/>
              <a:t>Familiarize </a:t>
            </a:r>
            <a:r>
              <a:rPr lang="en-CA" sz="2800" i="1" u="sng" dirty="0" smtClean="0"/>
              <a:t>myself</a:t>
            </a:r>
            <a:r>
              <a:rPr lang="en-CA" sz="2800" dirty="0" smtClean="0"/>
              <a:t> with LBIS</a:t>
            </a:r>
          </a:p>
          <a:p>
            <a:pPr marL="0" indent="0">
              <a:buFont typeface="Arial" pitchFamily="34" charset="0"/>
              <a:buChar char="•"/>
            </a:pPr>
            <a:r>
              <a:rPr lang="en-CA" sz="2800" dirty="0" smtClean="0"/>
              <a:t>Get a list of district contacts</a:t>
            </a:r>
          </a:p>
          <a:p>
            <a:pPr marL="0" indent="0">
              <a:buFont typeface="Arial" pitchFamily="34" charset="0"/>
              <a:buChar char="•"/>
            </a:pPr>
            <a:r>
              <a:rPr lang="en-CA" sz="2800" dirty="0" smtClean="0"/>
              <a:t>Schedule a brief PowerPoint presentation at the district Forest Management Leadership Team meetings</a:t>
            </a:r>
          </a:p>
          <a:p>
            <a:pPr marL="0" indent="0">
              <a:buFont typeface="Arial" pitchFamily="34" charset="0"/>
              <a:buChar char="•"/>
            </a:pPr>
            <a:r>
              <a:rPr lang="en-CA" sz="2800" dirty="0" smtClean="0"/>
              <a:t>Canvas Licensees for information</a:t>
            </a:r>
          </a:p>
          <a:p>
            <a:pPr marL="0" indent="0">
              <a:buFont typeface="Arial" pitchFamily="34" charset="0"/>
              <a:buChar char="•"/>
            </a:pPr>
            <a:r>
              <a:rPr lang="en-CA" sz="2800" dirty="0" smtClean="0"/>
              <a:t>Compile a plan that optimises FFT investment</a:t>
            </a:r>
          </a:p>
          <a:p>
            <a:pPr marL="0" indent="0">
              <a:buNone/>
            </a:pPr>
            <a:r>
              <a:rPr lang="en-CA" sz="2800" dirty="0" smtClean="0"/>
              <a:t>	  </a:t>
            </a:r>
          </a:p>
          <a:p>
            <a:pPr marL="0" indent="0">
              <a:buNone/>
            </a:pPr>
            <a:endParaRPr lang="en-CA" sz="2800" dirty="0" smtClean="0"/>
          </a:p>
          <a:p>
            <a:pPr>
              <a:buNone/>
            </a:pPr>
            <a:endParaRPr lang="en-CA" sz="2800" dirty="0" smtClean="0"/>
          </a:p>
          <a:p>
            <a:pPr>
              <a:buNone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CA" b="1" u="sng" dirty="0" smtClean="0"/>
              <a:t>PowerPoint for FMLT’s :</a:t>
            </a:r>
          </a:p>
          <a:p>
            <a:pPr>
              <a:buFont typeface="Arial" pitchFamily="34" charset="0"/>
              <a:buChar char="•"/>
            </a:pPr>
            <a:endParaRPr lang="en-CA" dirty="0" smtClean="0"/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Outline LBIS Goals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Stress Activities consistent with Silvicultural investment criteria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Describe District role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Provide planning resources and timeline</a:t>
            </a:r>
          </a:p>
          <a:p>
            <a:pPr>
              <a:buNone/>
            </a:pPr>
            <a:r>
              <a:rPr lang="en-CA" dirty="0" smtClean="0"/>
              <a:t>		...and canvas interest to join a committee?</a:t>
            </a:r>
          </a:p>
          <a:p>
            <a:pPr marL="0" indent="0">
              <a:buNone/>
            </a:pPr>
            <a:r>
              <a:rPr lang="en-CA" sz="2800" dirty="0" smtClean="0"/>
              <a:t>  </a:t>
            </a:r>
          </a:p>
          <a:p>
            <a:pPr marL="0" indent="0">
              <a:buNone/>
            </a:pPr>
            <a:endParaRPr lang="en-CA" sz="2800" dirty="0" smtClean="0"/>
          </a:p>
          <a:p>
            <a:pPr>
              <a:buNone/>
            </a:pPr>
            <a:endParaRPr lang="en-CA" sz="2800" dirty="0" smtClean="0"/>
          </a:p>
          <a:p>
            <a:pPr>
              <a:buNone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CA" b="1" u="sng" dirty="0" smtClean="0"/>
              <a:t>Presentations in:</a:t>
            </a:r>
          </a:p>
          <a:p>
            <a:pPr>
              <a:buFont typeface="Arial" pitchFamily="34" charset="0"/>
              <a:buChar char="•"/>
            </a:pPr>
            <a:endParaRPr lang="en-CA" dirty="0" smtClean="0"/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Port McNeill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Campbell River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Port Alberni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Chilliwack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Powel River</a:t>
            </a:r>
          </a:p>
          <a:p>
            <a:pPr marL="0" indent="0">
              <a:buNone/>
            </a:pPr>
            <a:endParaRPr lang="en-CA" sz="2800" dirty="0" smtClean="0"/>
          </a:p>
          <a:p>
            <a:pPr marL="0" indent="0">
              <a:buNone/>
            </a:pPr>
            <a:r>
              <a:rPr lang="en-CA" sz="2800" dirty="0" smtClean="0"/>
              <a:t>	  </a:t>
            </a:r>
          </a:p>
          <a:p>
            <a:pPr marL="0" indent="0">
              <a:buNone/>
            </a:pPr>
            <a:endParaRPr lang="en-CA" sz="2800" dirty="0" smtClean="0"/>
          </a:p>
          <a:p>
            <a:pPr>
              <a:buNone/>
            </a:pPr>
            <a:endParaRPr lang="en-CA" sz="2800" dirty="0" smtClean="0"/>
          </a:p>
          <a:p>
            <a:pPr>
              <a:buNone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2"/>
          </p:nvPr>
        </p:nvSpPr>
        <p:spPr>
          <a:xfrm>
            <a:off x="179512" y="1916832"/>
            <a:ext cx="2778968" cy="4021907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Timber supply mitigation: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Enhanced stock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Spacing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Fertilization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Pruning</a:t>
            </a:r>
            <a:endParaRPr lang="en-CA" sz="2000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1916832"/>
            <a:ext cx="5607430" cy="4320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23528" y="1916833"/>
            <a:ext cx="410445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/>
              <a:t>Information sources to guide plan development:</a:t>
            </a:r>
          </a:p>
          <a:p>
            <a:endParaRPr lang="en-CA" sz="2400" dirty="0" smtClean="0"/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TSR Analysis Reports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Silviculture Opportunity maps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Wildfire mapping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Forest Health mapping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RESULTS reporting  of planned activities</a:t>
            </a:r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060848"/>
            <a:ext cx="4038600" cy="2125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716016" y="4941168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hlinkClick r:id="rId5"/>
              </a:rPr>
              <a:t>http://lbis.forestpracticesbranch.com/LBIS/node/180</a:t>
            </a:r>
            <a:r>
              <a:rPr lang="en-CA" dirty="0" smtClean="0"/>
              <a:t> </a:t>
            </a:r>
            <a:endParaRPr lang="en-C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7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59632" y="623731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Silviculture Strategy</a:t>
            </a:r>
            <a:endParaRPr lang="en-CA" dirty="0"/>
          </a:p>
        </p:txBody>
      </p:sp>
      <p:sp>
        <p:nvSpPr>
          <p:cNvPr id="9" name="TextBox 8"/>
          <p:cNvSpPr txBox="1"/>
          <p:nvPr/>
        </p:nvSpPr>
        <p:spPr>
          <a:xfrm>
            <a:off x="4355976" y="4653136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Incremental Silviculture offsets TSR impacts </a:t>
            </a:r>
            <a:endParaRPr lang="en-CA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8422" y="1600200"/>
            <a:ext cx="281615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1700808"/>
            <a:ext cx="463790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4139952" y="5445225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hlinkClick r:id="rId5"/>
              </a:rPr>
              <a:t>http://www.for.gov.bc.ca/ftp/hfp/external/!publish/fft_standards_on_cms_web/SilvicultureStrategyDocuments/Strathcona_TSA_37/Strathcona%20Type%202%20Final%2019Mar03.pdf</a:t>
            </a:r>
            <a:r>
              <a:rPr lang="en-CA" dirty="0" smtClean="0"/>
              <a:t> </a:t>
            </a:r>
            <a:endParaRPr lang="en-CA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7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275856" y="5949280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Silviculture Opportunity Mapping</a:t>
            </a:r>
            <a:endParaRPr lang="en-C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1020" y="1412776"/>
            <a:ext cx="6597708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827584" y="6309320"/>
            <a:ext cx="76328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000" dirty="0" smtClean="0">
                <a:hlinkClick r:id="rId5"/>
              </a:rPr>
              <a:t>http://www.for.gov.bc.ca/ftp/hfp/external/!publish/LBIS_web/LBIS_Fibre_Basket_Mapping/coast/Exp_Silv_Opp_Chilliwack_Poster_byLeading_Species_2011_42x60in.pdf</a:t>
            </a:r>
            <a:endParaRPr lang="en-CA" sz="1000" dirty="0" smtClean="0"/>
          </a:p>
          <a:p>
            <a:endParaRPr lang="en-CA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337050" y="1434306"/>
            <a:ext cx="3587750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en-CA" sz="2800" dirty="0" smtClean="0"/>
          </a:p>
          <a:p>
            <a:r>
              <a:rPr lang="en-CA" sz="2800" dirty="0" smtClean="0"/>
              <a:t>LBIS Planning maps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Forest Health Issues: a potential investment opportunity to off-set losses due to pest and disease </a:t>
            </a:r>
          </a:p>
        </p:txBody>
      </p:sp>
      <p:pic>
        <p:nvPicPr>
          <p:cNvPr id="7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932040" y="6237312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Forest Health Mapping</a:t>
            </a:r>
            <a:endParaRPr lang="en-CA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23528" y="1916833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12" name="TextBox 11"/>
          <p:cNvSpPr txBox="1"/>
          <p:nvPr/>
        </p:nvSpPr>
        <p:spPr>
          <a:xfrm>
            <a:off x="1835696" y="6488668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South Coast and Strathcona TSAs Fire mapping</a:t>
            </a:r>
            <a:endParaRPr lang="en-CA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1412776"/>
            <a:ext cx="7488832" cy="5019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4294967295"/>
          </p:nvPr>
        </p:nvSpPr>
        <p:spPr>
          <a:xfrm>
            <a:off x="467544" y="1556792"/>
            <a:ext cx="8208911" cy="4525963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Other information gathering: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Meet with licensees directly to discuss their needs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Telephone interviews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Provide an excel spreadsheet to standardize responses</a:t>
            </a:r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  <a:r>
              <a:rPr lang="en-CA" sz="2400" dirty="0" smtClean="0"/>
              <a:t>Land Based Investment Strategy Licensee Planning Input</a:t>
            </a:r>
          </a:p>
          <a:p>
            <a:pPr>
              <a:buNone/>
            </a:pPr>
            <a:r>
              <a:rPr lang="en-CA" sz="2000" dirty="0" smtClean="0"/>
              <a:t>Tenure________ Mgt Unit/TSA_______ Forest District__________</a:t>
            </a:r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4294967295"/>
          </p:nvPr>
        </p:nvGraphicFramePr>
        <p:xfrm>
          <a:off x="467544" y="2852936"/>
          <a:ext cx="8207375" cy="276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1080120"/>
                <a:gridCol w="792088"/>
                <a:gridCol w="5183039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Planning</a:t>
                      </a:r>
                    </a:p>
                    <a:p>
                      <a:r>
                        <a:rPr lang="en-CA" dirty="0" smtClean="0"/>
                        <a:t> Year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Activity </a:t>
                      </a:r>
                    </a:p>
                    <a:p>
                      <a:r>
                        <a:rPr lang="en-CA" dirty="0" smtClean="0"/>
                        <a:t>type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Ha. to </a:t>
                      </a:r>
                    </a:p>
                    <a:p>
                      <a:r>
                        <a:rPr lang="en-CA" dirty="0" smtClean="0"/>
                        <a:t>treat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Treatment Rational</a:t>
                      </a:r>
                    </a:p>
                    <a:p>
                      <a:r>
                        <a:rPr lang="en-CA" dirty="0" smtClean="0"/>
                        <a:t>(Timber</a:t>
                      </a:r>
                      <a:r>
                        <a:rPr lang="en-CA" baseline="0" dirty="0" smtClean="0"/>
                        <a:t> Supply constraint, forest health, fire, etc...)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_______________________________________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_______________________________________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_______________________________________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_______________________________________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5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_______________________________________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4294967295"/>
          </p:nvPr>
        </p:nvSpPr>
        <p:spPr>
          <a:xfrm>
            <a:off x="467544" y="1556792"/>
            <a:ext cx="8208911" cy="4525963"/>
          </a:xfrm>
        </p:spPr>
        <p:txBody>
          <a:bodyPr/>
          <a:lstStyle/>
          <a:p>
            <a:pPr>
              <a:buNone/>
            </a:pPr>
            <a:endParaRPr lang="en-CA" dirty="0" smtClean="0"/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Outcome of Information gathering:</a:t>
            </a:r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 </a:t>
            </a:r>
            <a:endParaRPr lang="en-CA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4294967295"/>
          </p:nvPr>
        </p:nvSpPr>
        <p:spPr>
          <a:xfrm>
            <a:off x="323528" y="1700808"/>
            <a:ext cx="8208911" cy="4525963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   Many respondents wanted to conduct unsupported activities such as: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Fertilizing Coastal Western Hemlock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Barge based fertilization in the North Gulf Islands and mainland coast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Hand apply fertilizer for “job creation”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/>
              <a:t>Spacing to create habitat for Northern Goshawk to offset Wildlife Habitat Area impacts....</a:t>
            </a:r>
          </a:p>
          <a:p>
            <a:pPr lvl="1">
              <a:buFont typeface="Arial" pitchFamily="34" charset="0"/>
              <a:buChar char="•"/>
            </a:pPr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 </a:t>
            </a:r>
            <a:endParaRPr lang="en-CA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4294967295"/>
          </p:nvPr>
        </p:nvSpPr>
        <p:spPr>
          <a:xfrm>
            <a:off x="323528" y="1700808"/>
            <a:ext cx="8208911" cy="4525963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   Results: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5 year LBIS Plan became very much a       “top-down” process, with activities driven more by the investment criteria, than licensee aspirations 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Many licensees discouraged by the “process”</a:t>
            </a:r>
          </a:p>
          <a:p>
            <a:pPr lvl="1">
              <a:buFont typeface="Arial" pitchFamily="34" charset="0"/>
              <a:buChar char="•"/>
            </a:pPr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4294967295"/>
          </p:nvPr>
        </p:nvSpPr>
        <p:spPr>
          <a:xfrm>
            <a:off x="467544" y="1556792"/>
            <a:ext cx="8208911" cy="4525963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Coastal Silviculture Committee summer workshop in Mission BC:</a:t>
            </a:r>
          </a:p>
          <a:p>
            <a:pPr>
              <a:buFont typeface="Arial" pitchFamily="34" charset="0"/>
              <a:buChar char="•"/>
            </a:pPr>
            <a:endParaRPr lang="en-CA" dirty="0" smtClean="0"/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Incremental Silviculture: Miracle or Myth?</a:t>
            </a:r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4294967295"/>
          </p:nvPr>
        </p:nvSpPr>
        <p:spPr>
          <a:xfrm>
            <a:off x="467544" y="1556792"/>
            <a:ext cx="8208911" cy="4525963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                        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smtClean="0"/>
              <a:t>                               Myth</a:t>
            </a:r>
            <a:r>
              <a:rPr lang="en-CA" dirty="0" smtClean="0"/>
              <a:t>?</a:t>
            </a:r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4294967295"/>
          </p:nvPr>
        </p:nvSpPr>
        <p:spPr>
          <a:xfrm>
            <a:off x="467544" y="1556792"/>
            <a:ext cx="8208911" cy="4525963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       Dichotomous key to Silviculturalists </a:t>
            </a:r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cxnSp>
        <p:nvCxnSpPr>
          <p:cNvPr id="9" name="Straight Arrow Connector 8"/>
          <p:cNvCxnSpPr/>
          <p:nvPr/>
        </p:nvCxnSpPr>
        <p:spPr>
          <a:xfrm flipH="1">
            <a:off x="2195736" y="2204864"/>
            <a:ext cx="1800200" cy="7920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139952" y="2204864"/>
            <a:ext cx="1584176" cy="72008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11560" y="3140968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/>
              <a:t>Silvo-Pessimists</a:t>
            </a:r>
            <a:endParaRPr lang="en-CA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5148064" y="3140968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/>
              <a:t>Silvo-Optimists</a:t>
            </a:r>
            <a:endParaRPr lang="en-CA" sz="2000" dirty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267744" y="3356992"/>
            <a:ext cx="792088" cy="136815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rc 21"/>
          <p:cNvSpPr/>
          <p:nvPr/>
        </p:nvSpPr>
        <p:spPr>
          <a:xfrm rot="6885402">
            <a:off x="2518901" y="3265646"/>
            <a:ext cx="914400" cy="504056"/>
          </a:xfrm>
          <a:prstGeom prst="arc">
            <a:avLst>
              <a:gd name="adj1" fmla="val 16200000"/>
              <a:gd name="adj2" fmla="val 6354737"/>
            </a:avLst>
          </a:prstGeom>
          <a:ln w="3810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Oval 24"/>
          <p:cNvSpPr/>
          <p:nvPr/>
        </p:nvSpPr>
        <p:spPr>
          <a:xfrm rot="18951898">
            <a:off x="7332405" y="3060900"/>
            <a:ext cx="554360" cy="914400"/>
          </a:xfrm>
          <a:prstGeom prst="ellipse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2" name="Content Placeholder 11"/>
          <p:cNvSpPr>
            <a:spLocks noGrp="1"/>
          </p:cNvSpPr>
          <p:nvPr>
            <p:ph type="body" sz="half" idx="2"/>
          </p:nvPr>
        </p:nvSpPr>
        <p:spPr>
          <a:xfrm>
            <a:off x="457200" y="1371600"/>
            <a:ext cx="3898776" cy="4754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CA" dirty="0" smtClean="0"/>
              <a:t>                        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sz="2800" b="1" dirty="0" smtClean="0"/>
              <a:t>Silvo-Pessimist</a:t>
            </a:r>
            <a:r>
              <a:rPr lang="en-CA" sz="2400" dirty="0" smtClean="0"/>
              <a:t> </a:t>
            </a:r>
          </a:p>
          <a:p>
            <a:pPr>
              <a:buNone/>
            </a:pPr>
            <a:r>
              <a:rPr lang="en-CA" sz="2400" dirty="0" smtClean="0"/>
              <a:t>Spacing leads to: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Decreased future volumes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Poor stem form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Decreased stand values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Weakening of moral values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Decline of western civilization</a:t>
            </a:r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sp>
        <p:nvSpPr>
          <p:cNvPr id="11" name="Arc 10"/>
          <p:cNvSpPr/>
          <p:nvPr/>
        </p:nvSpPr>
        <p:spPr>
          <a:xfrm rot="6885402">
            <a:off x="3455005" y="1465446"/>
            <a:ext cx="914400" cy="504056"/>
          </a:xfrm>
          <a:prstGeom prst="arc">
            <a:avLst>
              <a:gd name="adj1" fmla="val 16200000"/>
              <a:gd name="adj2" fmla="val 6354737"/>
            </a:avLst>
          </a:prstGeom>
          <a:ln w="3810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3203848" y="1628800"/>
            <a:ext cx="792088" cy="136815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Content Placeholder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772816"/>
            <a:ext cx="3240360" cy="4040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228184" y="5445224"/>
            <a:ext cx="1368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dirty="0" err="1" smtClean="0"/>
              <a:t>Phote</a:t>
            </a:r>
            <a:r>
              <a:rPr lang="en-CA" sz="1000" dirty="0" smtClean="0"/>
              <a:t>: Suzanne </a:t>
            </a:r>
            <a:r>
              <a:rPr lang="en-CA" sz="1000" dirty="0" err="1" smtClean="0"/>
              <a:t>Simard</a:t>
            </a:r>
            <a:endParaRPr lang="en-CA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2" name="Content Placeholder 11"/>
          <p:cNvSpPr>
            <a:spLocks noGrp="1"/>
          </p:cNvSpPr>
          <p:nvPr>
            <p:ph type="body" sz="half" idx="2"/>
          </p:nvPr>
        </p:nvSpPr>
        <p:spPr>
          <a:xfrm>
            <a:off x="467544" y="1340768"/>
            <a:ext cx="3008313" cy="47545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CA" dirty="0" smtClean="0"/>
              <a:t>                        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sz="2800" b="1" dirty="0" smtClean="0"/>
              <a:t>Silvo-Optimist</a:t>
            </a:r>
            <a:r>
              <a:rPr lang="en-CA" sz="2400" dirty="0" smtClean="0"/>
              <a:t> </a:t>
            </a:r>
          </a:p>
          <a:p>
            <a:pPr>
              <a:buNone/>
            </a:pPr>
            <a:r>
              <a:rPr lang="en-CA" sz="2400" dirty="0" smtClean="0"/>
              <a:t>Spacing leads to: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Earlier harvests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Increased piece size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More clear wood (especially with pruning $$)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Product diversity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An abundance of half full glasses</a:t>
            </a:r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1340768"/>
            <a:ext cx="4335483" cy="475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Oval 13"/>
          <p:cNvSpPr/>
          <p:nvPr/>
        </p:nvSpPr>
        <p:spPr>
          <a:xfrm rot="18951898">
            <a:off x="3001495" y="1408942"/>
            <a:ext cx="554360" cy="884448"/>
          </a:xfrm>
          <a:prstGeom prst="ellipse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4294967295"/>
          </p:nvPr>
        </p:nvSpPr>
        <p:spPr>
          <a:xfrm>
            <a:off x="467544" y="1556792"/>
            <a:ext cx="8208911" cy="4525963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                        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              So what’s a biologist to do?</a:t>
            </a:r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2" name="Content Placeholder 11"/>
          <p:cNvSpPr>
            <a:spLocks noGrp="1"/>
          </p:cNvSpPr>
          <p:nvPr>
            <p:ph type="body" sz="half" idx="2"/>
          </p:nvPr>
        </p:nvSpPr>
        <p:spPr>
          <a:xfrm>
            <a:off x="467544" y="1340768"/>
            <a:ext cx="3008313" cy="4754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CA" dirty="0" smtClean="0"/>
              <a:t>                        </a:t>
            </a:r>
          </a:p>
          <a:p>
            <a:pPr>
              <a:buNone/>
            </a:pPr>
            <a:endParaRPr lang="en-CA" sz="2800" dirty="0" smtClean="0"/>
          </a:p>
          <a:p>
            <a:pPr>
              <a:buNone/>
            </a:pPr>
            <a:endParaRPr lang="en-CA" sz="2800" dirty="0" smtClean="0"/>
          </a:p>
          <a:p>
            <a:pPr>
              <a:buNone/>
            </a:pPr>
            <a:r>
              <a:rPr lang="en-CA" sz="2800" dirty="0" smtClean="0"/>
              <a:t>Publish an article in the BC Forest Professional??</a:t>
            </a:r>
          </a:p>
          <a:p>
            <a:pPr>
              <a:buNone/>
            </a:pPr>
            <a:r>
              <a:rPr lang="en-CA" sz="1800" dirty="0" smtClean="0"/>
              <a:t>                     (page 17)</a:t>
            </a:r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78325" y="1504156"/>
            <a:ext cx="3505200" cy="448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644008" y="2132856"/>
            <a:ext cx="2858616" cy="38164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2" name="Content Placeholder 11"/>
          <p:cNvSpPr>
            <a:spLocks noGrp="1"/>
          </p:cNvSpPr>
          <p:nvPr>
            <p:ph type="body" sz="half" idx="2"/>
          </p:nvPr>
        </p:nvSpPr>
        <p:spPr>
          <a:xfrm>
            <a:off x="467544" y="1340768"/>
            <a:ext cx="3008313" cy="4754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CA" dirty="0" smtClean="0"/>
              <a:t>                        </a:t>
            </a:r>
          </a:p>
          <a:p>
            <a:pPr>
              <a:buNone/>
            </a:pPr>
            <a:endParaRPr lang="en-CA" sz="2800" dirty="0" smtClean="0"/>
          </a:p>
          <a:p>
            <a:pPr>
              <a:buNone/>
            </a:pPr>
            <a:endParaRPr lang="en-CA" sz="2800" dirty="0" smtClean="0"/>
          </a:p>
          <a:p>
            <a:pPr>
              <a:buNone/>
            </a:pPr>
            <a:r>
              <a:rPr lang="en-CA" sz="3200" dirty="0" smtClean="0"/>
              <a:t>Become a wandering recluse?</a:t>
            </a:r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284984"/>
            <a:ext cx="2478757" cy="265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5148064" y="270892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Engravers MT" pitchFamily="18" charset="0"/>
              </a:rPr>
              <a:t>$ Wanted </a:t>
            </a:r>
            <a:r>
              <a:rPr lang="en-CA" dirty="0" smtClean="0">
                <a:latin typeface="Engravers MT" pitchFamily="18" charset="0"/>
              </a:rPr>
              <a:t> </a:t>
            </a:r>
            <a:r>
              <a:rPr lang="en-CA" b="1" dirty="0" smtClean="0">
                <a:latin typeface="Engravers MT" pitchFamily="18" charset="0"/>
              </a:rPr>
              <a:t>$</a:t>
            </a:r>
            <a:endParaRPr lang="en-CA" dirty="0">
              <a:latin typeface="Engravers MT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         Draft a compromise Plan?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endParaRPr lang="en-CA" dirty="0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 </a:t>
            </a:r>
            <a:endParaRPr lang="en-CA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4294967295"/>
          </p:nvPr>
        </p:nvSpPr>
        <p:spPr>
          <a:xfrm>
            <a:off x="5105400" y="1600200"/>
            <a:ext cx="4038600" cy="4525963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       </a:t>
            </a:r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67544" y="1484784"/>
            <a:ext cx="4752528" cy="4525963"/>
          </a:xfrm>
        </p:spPr>
        <p:txBody>
          <a:bodyPr/>
          <a:lstStyle/>
          <a:p>
            <a:pPr>
              <a:buNone/>
            </a:pPr>
            <a:r>
              <a:rPr lang="en-CA" b="1" dirty="0" smtClean="0"/>
              <a:t>Compromise Plan: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Current reforestation (fires)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Lots of fertilization 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Some Red alder spacing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Some spacing &amp; pruning if supported by TSR, licensees, District staff,  Branch, budgets,  &amp; etc...			</a:t>
            </a:r>
          </a:p>
          <a:p>
            <a:pPr>
              <a:buFont typeface="Arial" pitchFamily="34" charset="0"/>
              <a:buChar char="•"/>
            </a:pPr>
            <a:endParaRPr lang="en-CA" dirty="0" smtClean="0"/>
          </a:p>
          <a:p>
            <a:pPr>
              <a:buFont typeface="Arial" pitchFamily="34" charset="0"/>
              <a:buChar char="•"/>
            </a:pPr>
            <a:endParaRPr lang="en-CA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5364088" y="1600200"/>
            <a:ext cx="3322712" cy="4525963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  </a:t>
            </a:r>
            <a:r>
              <a:rPr lang="en-CA" sz="2400" dirty="0" smtClean="0"/>
              <a:t>Rationale Document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Assumptions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Priorities in order of which activities to drop 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Opportunities should investment criteria change</a:t>
            </a:r>
          </a:p>
          <a:p>
            <a:pPr>
              <a:buFont typeface="Arial" pitchFamily="34" charset="0"/>
              <a:buChar char="•"/>
            </a:pPr>
            <a:endParaRPr lang="en-CA" dirty="0" smtClean="0"/>
          </a:p>
          <a:p>
            <a:pPr>
              <a:buFont typeface="Arial" pitchFamily="34" charset="0"/>
              <a:buChar char="•"/>
            </a:pPr>
            <a:endParaRPr lang="en-CA" dirty="0" smtClean="0"/>
          </a:p>
          <a:p>
            <a:pPr>
              <a:buFont typeface="Arial" pitchFamily="34" charset="0"/>
              <a:buChar char="•"/>
            </a:pPr>
            <a:endParaRPr lang="en-CA" dirty="0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 </a:t>
            </a:r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67544" y="1484784"/>
            <a:ext cx="828092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CA" b="1" dirty="0" smtClean="0"/>
              <a:t>Compromise Plan: </a:t>
            </a:r>
            <a:r>
              <a:rPr lang="en-CA" dirty="0" smtClean="0"/>
              <a:t>Similar budget as 2012-13</a:t>
            </a:r>
            <a:endParaRPr lang="en-CA" b="1" dirty="0" smtClean="0"/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Current reforestation (150 ha.)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Lots of aerial fertilization (8,500 ha.)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Removal of Vexar tubing from defunct licensees in DHG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Some Red alder spacing (~100 ha./year)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Spacing (280 ha.) Chilliwack (Fd) &amp; Haida Gwai (Ss) with PITA surveys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Pruning (100 ha. </a:t>
            </a:r>
            <a:r>
              <a:rPr lang="en-CA" i="1" u="sng" dirty="0" smtClean="0"/>
              <a:t>2015</a:t>
            </a:r>
            <a:r>
              <a:rPr lang="en-CA" dirty="0" smtClean="0"/>
              <a:t>) high SI stands, budget permitting 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Some hand fertilization (~80 ha) </a:t>
            </a:r>
            <a:r>
              <a:rPr lang="en-CA" i="1" u="sng" dirty="0" smtClean="0"/>
              <a:t>where feasible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Consider barge based fertilization in </a:t>
            </a:r>
            <a:r>
              <a:rPr lang="en-CA" i="1" u="sng" dirty="0" smtClean="0"/>
              <a:t>future years</a:t>
            </a:r>
            <a:r>
              <a:rPr lang="en-CA" dirty="0" smtClean="0"/>
              <a:t>  	</a:t>
            </a:r>
          </a:p>
          <a:p>
            <a:pPr>
              <a:buFont typeface="Arial" pitchFamily="34" charset="0"/>
              <a:buChar char="•"/>
            </a:pPr>
            <a:endParaRPr lang="en-CA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5364088" y="1600200"/>
            <a:ext cx="3322712" cy="4525963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  </a:t>
            </a:r>
          </a:p>
          <a:p>
            <a:pPr>
              <a:buFont typeface="Arial" pitchFamily="34" charset="0"/>
              <a:buChar char="•"/>
            </a:pPr>
            <a:endParaRPr lang="en-CA" dirty="0" smtClean="0"/>
          </a:p>
          <a:p>
            <a:pPr>
              <a:buFont typeface="Arial" pitchFamily="34" charset="0"/>
              <a:buChar char="•"/>
            </a:pPr>
            <a:endParaRPr lang="en-CA" dirty="0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 </a:t>
            </a:r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764704"/>
            <a:ext cx="7180501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5076056" y="5157192"/>
            <a:ext cx="3491880" cy="1470025"/>
          </a:xfrm>
        </p:spPr>
        <p:txBody>
          <a:bodyPr/>
          <a:lstStyle/>
          <a:p>
            <a:r>
              <a:rPr lang="en-CA" dirty="0" smtClean="0"/>
              <a:t>Thank you</a:t>
            </a:r>
            <a:endParaRPr lang="en-CA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2987824" y="2636912"/>
            <a:ext cx="349188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chemeClr val="tx2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Questions?</a:t>
            </a:r>
            <a:endParaRPr kumimoji="0" lang="en-CA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101600">
                  <a:schemeClr val="tx2"/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untain">
  <a:themeElements>
    <a:clrScheme name="Mountain">
      <a:dk1>
        <a:srgbClr val="000000"/>
      </a:dk1>
      <a:lt1>
        <a:srgbClr val="FFFFFF"/>
      </a:lt1>
      <a:dk2>
        <a:srgbClr val="0536B3"/>
      </a:dk2>
      <a:lt2>
        <a:srgbClr val="7CB7F8"/>
      </a:lt2>
      <a:accent1>
        <a:srgbClr val="3F9EE4"/>
      </a:accent1>
      <a:accent2>
        <a:srgbClr val="77B559"/>
      </a:accent2>
      <a:accent3>
        <a:srgbClr val="E4A81B"/>
      </a:accent3>
      <a:accent4>
        <a:srgbClr val="108BB4"/>
      </a:accent4>
      <a:accent5>
        <a:srgbClr val="DA7328"/>
      </a:accent5>
      <a:accent6>
        <a:srgbClr val="AE589F"/>
      </a:accent6>
      <a:hlink>
        <a:srgbClr val="460245"/>
      </a:hlink>
      <a:folHlink>
        <a:srgbClr val="AC17D6"/>
      </a:folHlink>
    </a:clrScheme>
    <a:fontScheme name="Mountain">
      <a:majorFont>
        <a:latin typeface="Gill Sans MT"/>
        <a:ea typeface=""/>
        <a:cs typeface=""/>
        <a:font script="Cyrl" typeface="Arial"/>
        <a:font script="Grek" typeface="Arial"/>
        <a:font script="Jpan" typeface="HG丸ｺﾞｼｯｸM-PRO"/>
        <a:font script="Hang" typeface="HY 헤드라인 M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ill Sans MT"/>
        <a:ea typeface=""/>
        <a:cs typeface=""/>
        <a:font script="Cyrl" typeface="Arial"/>
        <a:font script="Grek" typeface="Arial"/>
        <a:font script="Jpan" typeface="HG丸ｺﾞｼｯｸM-PRO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untain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50000">
              <a:schemeClr val="phClr">
                <a:tint val="2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100000"/>
              </a:schemeClr>
            </a:gs>
            <a:gs pos="30000">
              <a:schemeClr val="phClr">
                <a:tint val="100000"/>
                <a:shade val="100000"/>
                <a:hueMod val="100000"/>
                <a:satMod val="100000"/>
              </a:schemeClr>
            </a:gs>
            <a:gs pos="6800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40000"/>
                <a:shade val="100000"/>
                <a:hueMod val="100000"/>
                <a:sat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br" rotWithShape="0">
              <a:srgbClr val="000000">
                <a:alpha val="0"/>
              </a:srgbClr>
            </a:outerShdw>
          </a:effectLst>
        </a:effectStyle>
        <a:effectStyle>
          <a:effectLst>
            <a:outerShdw blurRad="38100" dist="25400" dir="5400000" algn="ctr" rotWithShape="0">
              <a:srgbClr val="EBE9ED">
                <a:alpha val="0"/>
              </a:srgbClr>
            </a:outerShdw>
          </a:effectLst>
          <a:scene3d>
            <a:camera prst="orthographicFront">
              <a:rot lat="0" lon="0" rev="0"/>
            </a:camera>
            <a:lightRig rig="glow" dir="b"/>
          </a:scene3d>
          <a:sp3d contourW="6350" prstMaterial="softEdge">
            <a:bevelT w="25400" h="25400"/>
            <a:contourClr>
              <a:schemeClr val="phClr">
                <a:tint val="9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reflection blurRad="12700" stA="40000" endPos="40000" dist="25400" dir="5400000" sy="-100000" rotWithShape="0"/>
          </a:effectLst>
          <a:scene3d>
            <a:camera prst="perspectiveFront"/>
            <a:lightRig rig="glow" dir="b"/>
          </a:scene3d>
          <a:sp3d contourW="6350" prstMaterial="softEdge">
            <a:bevelT w="50800" h="25400"/>
            <a:contourClr>
              <a:schemeClr val="phClr">
                <a:tint val="100000"/>
                <a:shade val="8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95000"/>
                <a:satMod val="100000"/>
              </a:schemeClr>
            </a:gs>
            <a:gs pos="100000">
              <a:schemeClr val="phClr">
                <a:tint val="10000"/>
                <a:satMod val="300000"/>
              </a:schemeClr>
            </a:gs>
          </a:gsLst>
          <a:lin ang="13000000" scaled="0"/>
        </a:gradFill>
        <a:blipFill>
          <a:blip xmlns:r="http://schemas.openxmlformats.org/officeDocument/2006/relationships" r:embed="rId1">
            <a:duotone>
              <a:schemeClr val="phClr">
                <a:shade val="75000"/>
              </a:schemeClr>
              <a:schemeClr val="phClr">
                <a:tint val="55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</Template>
  <TotalTime>1420</TotalTime>
  <Words>1042</Words>
  <Application>Microsoft Office PowerPoint</Application>
  <PresentationFormat>On-screen Show (4:3)</PresentationFormat>
  <Paragraphs>254</Paragraphs>
  <Slides>30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Mountain</vt:lpstr>
      <vt:lpstr>Land Based Investment Strategy: Forest For Tomorrow</vt:lpstr>
      <vt:lpstr>Land Based Investment Strategy: Forest For Tomorrow ( A Biologist lost in the woods...)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 </vt:lpstr>
      <vt:lpstr> 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D </vt:lpstr>
      <vt:lpstr>D </vt:lpstr>
      <vt:lpstr>D </vt:lpstr>
      <vt:lpstr>Thank you</vt:lpstr>
      <vt:lpstr>Slide 30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 Based Investment Strategy (LBIS)</dc:title>
  <dc:creator>kltelfer</dc:creator>
  <cp:lastModifiedBy>kltelfer</cp:lastModifiedBy>
  <cp:revision>149</cp:revision>
  <dcterms:created xsi:type="dcterms:W3CDTF">2012-04-16T23:43:30Z</dcterms:created>
  <dcterms:modified xsi:type="dcterms:W3CDTF">2012-09-27T22:37:41Z</dcterms:modified>
</cp:coreProperties>
</file>