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handoutMasterIdLst>
    <p:handoutMasterId r:id="rId41"/>
  </p:handoutMasterIdLst>
  <p:sldIdLst>
    <p:sldId id="256" r:id="rId2"/>
    <p:sldId id="270" r:id="rId3"/>
    <p:sldId id="274" r:id="rId4"/>
    <p:sldId id="258" r:id="rId5"/>
    <p:sldId id="257" r:id="rId6"/>
    <p:sldId id="259" r:id="rId7"/>
    <p:sldId id="260" r:id="rId8"/>
    <p:sldId id="266" r:id="rId9"/>
    <p:sldId id="261" r:id="rId10"/>
    <p:sldId id="262" r:id="rId11"/>
    <p:sldId id="263" r:id="rId12"/>
    <p:sldId id="264" r:id="rId13"/>
    <p:sldId id="265" r:id="rId14"/>
    <p:sldId id="267" r:id="rId15"/>
    <p:sldId id="268" r:id="rId16"/>
    <p:sldId id="269" r:id="rId17"/>
    <p:sldId id="271" r:id="rId18"/>
    <p:sldId id="272" r:id="rId19"/>
    <p:sldId id="276" r:id="rId20"/>
    <p:sldId id="277" r:id="rId21"/>
    <p:sldId id="278" r:id="rId22"/>
    <p:sldId id="275" r:id="rId23"/>
    <p:sldId id="284" r:id="rId24"/>
    <p:sldId id="279" r:id="rId25"/>
    <p:sldId id="285" r:id="rId26"/>
    <p:sldId id="286" r:id="rId27"/>
    <p:sldId id="287" r:id="rId28"/>
    <p:sldId id="288" r:id="rId29"/>
    <p:sldId id="289" r:id="rId30"/>
    <p:sldId id="290" r:id="rId31"/>
    <p:sldId id="291" r:id="rId32"/>
    <p:sldId id="293" r:id="rId33"/>
    <p:sldId id="292" r:id="rId34"/>
    <p:sldId id="294" r:id="rId35"/>
    <p:sldId id="295" r:id="rId36"/>
    <p:sldId id="296" r:id="rId37"/>
    <p:sldId id="297" r:id="rId38"/>
    <p:sldId id="29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59" autoAdjust="0"/>
  </p:normalViewPr>
  <p:slideViewPr>
    <p:cSldViewPr>
      <p:cViewPr varScale="1">
        <p:scale>
          <a:sx n="107" d="100"/>
          <a:sy n="107" d="100"/>
        </p:scale>
        <p:origin x="-990" y="-78"/>
      </p:cViewPr>
      <p:guideLst>
        <p:guide orient="horz" pos="2160"/>
        <p:guide pos="2880"/>
      </p:guideLst>
    </p:cSldViewPr>
  </p:slideViewPr>
  <p:outlineViewPr>
    <p:cViewPr>
      <p:scale>
        <a:sx n="33" d="100"/>
        <a:sy n="33" d="100"/>
      </p:scale>
      <p:origin x="0" y="2338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7EC043-0BDD-472F-B488-972F8B03D8B7}" type="datetimeFigureOut">
              <a:rPr lang="en-US" smtClean="0"/>
              <a:pPr/>
              <a:t>9/9/2009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BC7AA39-F983-4D6D-B85A-A3221A905E1C}"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D86926-5850-4E68-9858-320D9E4969E6}" type="datetimeFigureOut">
              <a:rPr lang="en-US" smtClean="0"/>
              <a:pPr/>
              <a:t>9/9/2009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4BCFDC-D550-40DE-8DD7-83F897FB4A17}"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4BCFDC-D550-40DE-8DD7-83F897FB4A17}" type="slidenum">
              <a:rPr lang="en-US" smtClean="0"/>
              <a:pPr/>
              <a:t>16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7"/>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1"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r>
              <a:rPr lang="en-US" dirty="0" smtClean="0"/>
              <a:t>09/09/09</a:t>
            </a:r>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DB980C7A-25CF-4F03-BE3C-C9FEF0C874B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980C7A-25CF-4F03-BE3C-C9FEF0C874B2}" type="slidenum">
              <a:rPr lang="en-US" smtClean="0"/>
              <a:pPr/>
              <a:t>‹#›</a:t>
            </a:fld>
            <a:endParaRPr lang="en-US" dirty="0"/>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7"/>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a:off x="685800" y="3583839"/>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1"/>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980C7A-25CF-4F03-BE3C-C9FEF0C874B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2"/>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2"/>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en-US" dirty="0" smtClean="0"/>
              <a:t>09/09/09</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980C7A-25CF-4F03-BE3C-C9FEF0C874B2}" type="slidenum">
              <a:rPr lang="en-US" smtClean="0"/>
              <a:pPr/>
              <a:t>‹#›</a:t>
            </a:fld>
            <a:endParaRPr lang="en-US" dirty="0"/>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2"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7"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2"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7"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r>
              <a:rPr lang="en-US" dirty="0" smtClean="0"/>
              <a:t>09/09/09</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980C7A-25CF-4F03-BE3C-C9FEF0C874B2}" type="slidenum">
              <a:rPr lang="en-US" smtClean="0"/>
              <a:pPr/>
              <a:t>‹#›</a:t>
            </a:fld>
            <a:endParaRPr lang="en-US" dirty="0"/>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r>
              <a:rPr lang="en-US" dirty="0" smtClean="0"/>
              <a:t>09/09/09</a:t>
            </a:r>
            <a:endParaRPr lang="en-US" dirty="0"/>
          </a:p>
        </p:txBody>
      </p:sp>
      <p:sp>
        <p:nvSpPr>
          <p:cNvPr id="8" name="Slide Number Placeholder 7"/>
          <p:cNvSpPr>
            <a:spLocks noGrp="1"/>
          </p:cNvSpPr>
          <p:nvPr>
            <p:ph type="sldNum" sz="quarter" idx="11"/>
          </p:nvPr>
        </p:nvSpPr>
        <p:spPr/>
        <p:txBody>
          <a:bodyPr/>
          <a:lstStyle/>
          <a:p>
            <a:fld id="{DB980C7A-25CF-4F03-BE3C-C9FEF0C874B2}"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09/09/09</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B980C7A-25CF-4F03-BE3C-C9FEF0C874B2}" type="slidenum">
              <a:rPr lang="en-US" smtClean="0"/>
              <a:pPr/>
              <a:t>‹#›</a:t>
            </a:fld>
            <a:endParaRPr lang="en-US" dirty="0"/>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9"/>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en-US" dirty="0" smtClean="0"/>
              <a:t>09/09/09</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156448" y="6422066"/>
            <a:ext cx="762000" cy="365125"/>
          </a:xfrm>
        </p:spPr>
        <p:txBody>
          <a:bodyPr/>
          <a:lstStyle/>
          <a:p>
            <a:fld id="{DB980C7A-25CF-4F03-BE3C-C9FEF0C874B2}" type="slidenum">
              <a:rPr lang="en-US" smtClean="0"/>
              <a:pPr/>
              <a:t>‹#›</a:t>
            </a:fld>
            <a:endParaRPr lang="en-US" dirty="0"/>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4"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5556733" y="2998767"/>
            <a:ext cx="3053867"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6"/>
            <a:ext cx="2133600" cy="365125"/>
          </a:xfrm>
        </p:spPr>
        <p:txBody>
          <a:bodyPr/>
          <a:lstStyle/>
          <a:p>
            <a:r>
              <a:rPr lang="en-US" dirty="0" smtClean="0"/>
              <a:t>09/09/09</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980C7A-25CF-4F03-BE3C-C9FEF0C874B2}" type="slidenum">
              <a:rPr lang="en-US" smtClean="0"/>
              <a:pPr/>
              <a:t>‹#›</a:t>
            </a:fld>
            <a:endParaRPr lang="en-US" dirty="0"/>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980C7A-25CF-4F03-BE3C-C9FEF0C874B2}" type="slidenum">
              <a:rPr lang="en-US" smtClean="0"/>
              <a:pPr/>
              <a:t>‹#›</a:t>
            </a:fld>
            <a:endParaRPr lang="en-US" dirty="0"/>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980C7A-25CF-4F03-BE3C-C9FEF0C874B2}" type="slidenum">
              <a:rPr lang="en-US" smtClean="0"/>
              <a:pPr/>
              <a:t>‹#›</a:t>
            </a:fld>
            <a:endParaRPr lang="en-US" dirty="0"/>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7"/>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2"/>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6"/>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r>
              <a:rPr lang="en-US" dirty="0" smtClean="0"/>
              <a:t>09/09/09</a:t>
            </a:r>
            <a:endParaRPr lang="en-US" dirty="0"/>
          </a:p>
        </p:txBody>
      </p:sp>
      <p:sp>
        <p:nvSpPr>
          <p:cNvPr id="22" name="Footer Placeholder 21"/>
          <p:cNvSpPr>
            <a:spLocks noGrp="1"/>
          </p:cNvSpPr>
          <p:nvPr>
            <p:ph type="ftr" sz="quarter" idx="3"/>
          </p:nvPr>
        </p:nvSpPr>
        <p:spPr>
          <a:xfrm>
            <a:off x="3124200" y="6422066"/>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8153400" y="6422066"/>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DB980C7A-25CF-4F03-BE3C-C9FEF0C874B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fade thruBlk="1"/>
  </p:transition>
  <p:hf hdr="0" ftr="0"/>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905003"/>
            <a:ext cx="7772400" cy="685798"/>
          </a:xfrm>
        </p:spPr>
        <p:txBody>
          <a:bodyPr>
            <a:normAutofit fontScale="90000"/>
          </a:bodyPr>
          <a:lstStyle/>
          <a:p>
            <a:r>
              <a:rPr lang="en-US" sz="4000" dirty="0">
                <a:solidFill>
                  <a:schemeClr val="accent3">
                    <a:lumMod val="75000"/>
                  </a:schemeClr>
                </a:solidFill>
              </a:rPr>
              <a:t>Forests For </a:t>
            </a:r>
            <a:r>
              <a:rPr lang="en-US" sz="4000" dirty="0" smtClean="0">
                <a:solidFill>
                  <a:schemeClr val="accent3">
                    <a:lumMod val="75000"/>
                  </a:schemeClr>
                </a:solidFill>
              </a:rPr>
              <a:t>Tomorrow (FFT)</a:t>
            </a:r>
            <a:r>
              <a:rPr lang="en-US" dirty="0" smtClean="0"/>
              <a:t/>
            </a:r>
            <a:br>
              <a:rPr lang="en-US" dirty="0" smtClean="0"/>
            </a:br>
            <a:r>
              <a:rPr lang="en-US" dirty="0" smtClean="0"/>
              <a:t/>
            </a:r>
            <a:br>
              <a:rPr lang="en-US" dirty="0" smtClean="0"/>
            </a:br>
            <a:r>
              <a:rPr lang="en-US" dirty="0" smtClean="0"/>
              <a:t/>
            </a:r>
            <a:br>
              <a:rPr lang="en-US" dirty="0" smtClean="0"/>
            </a:br>
            <a:r>
              <a:rPr lang="en-US" sz="2200" dirty="0" smtClean="0"/>
              <a:t/>
            </a:r>
            <a:br>
              <a:rPr lang="en-US" sz="2200" dirty="0" smtClean="0"/>
            </a:br>
            <a:r>
              <a:rPr lang="en-US" sz="4000" dirty="0" smtClean="0"/>
              <a:t>“FFT </a:t>
            </a:r>
            <a:r>
              <a:rPr lang="en-US" sz="4000" dirty="0"/>
              <a:t>Auditing 101”</a:t>
            </a:r>
          </a:p>
        </p:txBody>
      </p:sp>
      <p:sp>
        <p:nvSpPr>
          <p:cNvPr id="3" name="Subtitle 2"/>
          <p:cNvSpPr>
            <a:spLocks noGrp="1"/>
          </p:cNvSpPr>
          <p:nvPr>
            <p:ph type="subTitle" idx="1"/>
          </p:nvPr>
        </p:nvSpPr>
        <p:spPr>
          <a:xfrm>
            <a:off x="5562602" y="3124200"/>
            <a:ext cx="2919751" cy="630412"/>
          </a:xfrm>
        </p:spPr>
        <p:txBody>
          <a:bodyPr>
            <a:normAutofit fontScale="25000" lnSpcReduction="20000"/>
          </a:bodyPr>
          <a:lstStyle/>
          <a:p>
            <a:endParaRPr lang="en-US" sz="2400" dirty="0" smtClean="0"/>
          </a:p>
          <a:p>
            <a:endParaRPr lang="en-US" sz="2400" dirty="0" smtClean="0"/>
          </a:p>
          <a:p>
            <a:endParaRPr lang="en-US" sz="2400" dirty="0" smtClean="0"/>
          </a:p>
          <a:p>
            <a:endParaRPr lang="en-US" sz="2400" dirty="0" smtClean="0"/>
          </a:p>
          <a:p>
            <a:r>
              <a:rPr lang="en-US" sz="6200" dirty="0" smtClean="0">
                <a:solidFill>
                  <a:srgbClr val="00B050"/>
                </a:solidFill>
              </a:rPr>
              <a:t>September </a:t>
            </a:r>
            <a:r>
              <a:rPr lang="en-US" sz="6200" dirty="0">
                <a:solidFill>
                  <a:srgbClr val="00B050"/>
                </a:solidFill>
              </a:rPr>
              <a:t>24, </a:t>
            </a:r>
            <a:r>
              <a:rPr lang="en-US" sz="6200" dirty="0" smtClean="0">
                <a:solidFill>
                  <a:srgbClr val="00B050"/>
                </a:solidFill>
              </a:rPr>
              <a:t>2009 - SIFR</a:t>
            </a:r>
          </a:p>
          <a:p>
            <a:r>
              <a:rPr lang="en-US" sz="6200" dirty="0" smtClean="0">
                <a:solidFill>
                  <a:srgbClr val="FF0000"/>
                </a:solidFill>
              </a:rPr>
              <a:t>October 7, 2009 - NIFR</a:t>
            </a:r>
            <a:endParaRPr lang="en-US" sz="6200" dirty="0">
              <a:solidFill>
                <a:srgbClr val="FF0000"/>
              </a:solidFill>
            </a:endParaRPr>
          </a:p>
          <a:p>
            <a:endParaRPr lang="en-US" dirty="0"/>
          </a:p>
        </p:txBody>
      </p:sp>
      <p:pic>
        <p:nvPicPr>
          <p:cNvPr id="4" name="Picture 3"/>
          <p:cNvPicPr>
            <a:picLocks noChangeAspect="1" noChangeArrowheads="1"/>
          </p:cNvPicPr>
          <p:nvPr/>
        </p:nvPicPr>
        <p:blipFill>
          <a:blip r:embed="rId3" cstate="print"/>
          <a:srcRect/>
          <a:stretch>
            <a:fillRect/>
          </a:stretch>
        </p:blipFill>
        <p:spPr bwMode="auto">
          <a:xfrm>
            <a:off x="8229601" y="5943600"/>
            <a:ext cx="716307" cy="685800"/>
          </a:xfrm>
          <a:prstGeom prst="rect">
            <a:avLst/>
          </a:prstGeom>
          <a:blipFill>
            <a:blip r:embed="rId4" cstate="print"/>
            <a:tile tx="0" ty="0" sx="100000" sy="100000" flip="none" algn="tl"/>
          </a:blipFill>
          <a:ln w="9525">
            <a:noFill/>
            <a:miter lim="800000"/>
            <a:headEnd/>
            <a:tailEnd/>
          </a:ln>
          <a:effectLst>
            <a:outerShdw blurRad="50800" dist="50800" dir="5400000" algn="ctr" rotWithShape="0">
              <a:schemeClr val="tx1">
                <a:lumMod val="50000"/>
              </a:schemeClr>
            </a:outerShdw>
          </a:effectLst>
        </p:spPr>
      </p:pic>
      <p:sp>
        <p:nvSpPr>
          <p:cNvPr id="7" name="TextBox 6"/>
          <p:cNvSpPr txBox="1"/>
          <p:nvPr/>
        </p:nvSpPr>
        <p:spPr>
          <a:xfrm>
            <a:off x="5105400" y="5996228"/>
            <a:ext cx="2667000" cy="877163"/>
          </a:xfrm>
          <a:prstGeom prst="rect">
            <a:avLst/>
          </a:prstGeom>
          <a:noFill/>
        </p:spPr>
        <p:txBody>
          <a:bodyPr wrap="square" rtlCol="0">
            <a:spAutoFit/>
          </a:bodyPr>
          <a:lstStyle/>
          <a:p>
            <a:r>
              <a:rPr lang="en-US" sz="1000" dirty="0" smtClean="0"/>
              <a:t>Silent Running Forestry Consultants</a:t>
            </a:r>
          </a:p>
          <a:p>
            <a:r>
              <a:rPr lang="en-US" sz="1000" dirty="0" smtClean="0"/>
              <a:t>Dennis B. Sabourin</a:t>
            </a:r>
          </a:p>
          <a:p>
            <a:r>
              <a:rPr lang="en-US" sz="1000" dirty="0" smtClean="0"/>
              <a:t>7205 Mountridge Rd., Vernon, BC, V1B 3S8</a:t>
            </a:r>
          </a:p>
          <a:p>
            <a:r>
              <a:rPr lang="en-US" sz="1000" dirty="0" smtClean="0"/>
              <a:t>250-545-8511</a:t>
            </a:r>
          </a:p>
          <a:p>
            <a:r>
              <a:rPr lang="en-US" sz="1000" dirty="0" smtClean="0"/>
              <a:t>silentrunning@telus.net</a:t>
            </a:r>
            <a:endParaRPr lang="en-US" sz="1000" dirty="0"/>
          </a:p>
        </p:txBody>
      </p:sp>
      <p:sp>
        <p:nvSpPr>
          <p:cNvPr id="8" name="Date Placeholder 7"/>
          <p:cNvSpPr>
            <a:spLocks noGrp="1"/>
          </p:cNvSpPr>
          <p:nvPr>
            <p:ph type="dt" sz="half" idx="10"/>
          </p:nvPr>
        </p:nvSpPr>
        <p:spPr/>
        <p:txBody>
          <a:bodyPr/>
          <a:lstStyle/>
          <a:p>
            <a:r>
              <a:rPr lang="en-US" dirty="0" smtClean="0"/>
              <a:t>09/09/09</a:t>
            </a:r>
          </a:p>
        </p:txBody>
      </p:sp>
      <p:sp>
        <p:nvSpPr>
          <p:cNvPr id="9" name="Slide Number Placeholder 8"/>
          <p:cNvSpPr>
            <a:spLocks noGrp="1"/>
          </p:cNvSpPr>
          <p:nvPr>
            <p:ph type="sldNum" sz="quarter" idx="12"/>
          </p:nvPr>
        </p:nvSpPr>
        <p:spPr/>
        <p:txBody>
          <a:bodyPr/>
          <a:lstStyle/>
          <a:p>
            <a:fld id="{DB980C7A-25CF-4F03-BE3C-C9FEF0C874B2}" type="slidenum">
              <a:rPr lang="en-US" smtClean="0"/>
              <a:pPr/>
              <a:t>1</a:t>
            </a:fld>
            <a:endParaRPr lang="en-US" dirty="0"/>
          </a:p>
        </p:txBody>
      </p:sp>
      <p:pic>
        <p:nvPicPr>
          <p:cNvPr id="10" name="Picture 9" descr="http://forestsfortomorrow.ca/ProgramManagement/Communications/Logos/Three_Tree_Words/ThreeTreeWords1.jpg"/>
          <p:cNvPicPr>
            <a:picLocks noChangeAspect="1" noChangeArrowheads="1"/>
          </p:cNvPicPr>
          <p:nvPr/>
        </p:nvPicPr>
        <p:blipFill>
          <a:blip r:embed="rId5" cstate="print"/>
          <a:srcRect/>
          <a:stretch>
            <a:fillRect/>
          </a:stretch>
        </p:blipFill>
        <p:spPr bwMode="auto">
          <a:xfrm>
            <a:off x="228601" y="228600"/>
            <a:ext cx="1695451" cy="971550"/>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8077202" y="228602"/>
          <a:ext cx="809625" cy="1095375"/>
        </p:xfrm>
        <a:graphic>
          <a:graphicData uri="http://schemas.openxmlformats.org/presentationml/2006/ole">
            <p:oleObj spid="_x0000_s1026" r:id="rId6" imgW="1076155" imgH="1371252" progId="">
              <p:embed/>
            </p:oleObj>
          </a:graphicData>
        </a:graphic>
      </p:graphicFrame>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a:scene3d>
              <a:camera prst="orthographicFront">
                <a:rot lat="0" lon="21599991" rev="0"/>
              </a:camera>
              <a:lightRig rig="threePt" dir="t"/>
            </a:scene3d>
            <a:sp3d contourW="12700">
              <a:bevelT w="6350"/>
              <a:contourClr>
                <a:schemeClr val="bg1"/>
              </a:contourClr>
            </a:sp3d>
          </a:bodyPr>
          <a:lstStyle/>
          <a:p>
            <a:pPr algn="ctr"/>
            <a:r>
              <a:rPr lang="en-US" sz="4000" dirty="0" smtClean="0">
                <a:ln w="4953">
                  <a:solidFill>
                    <a:schemeClr val="accent1">
                      <a:tint val="80000"/>
                      <a:shade val="99000"/>
                      <a:satMod val="500000"/>
                    </a:schemeClr>
                  </a:solidFill>
                </a:ln>
                <a:solidFill>
                  <a:srgbClr val="00B0F0"/>
                </a:solidFill>
                <a:effectLst>
                  <a:outerShdw blurRad="50800" dist="38100" dir="5400000" algn="tl">
                    <a:srgbClr val="FF0000">
                      <a:alpha val="50000"/>
                    </a:srgbClr>
                  </a:outerShdw>
                </a:effectLst>
              </a:rPr>
              <a:t>Definition of an Auditor</a:t>
            </a:r>
            <a:endParaRPr lang="en-US" sz="4000" dirty="0">
              <a:ln w="4953">
                <a:solidFill>
                  <a:schemeClr val="accent1">
                    <a:tint val="80000"/>
                    <a:shade val="99000"/>
                    <a:satMod val="500000"/>
                  </a:schemeClr>
                </a:solidFill>
              </a:ln>
              <a:solidFill>
                <a:srgbClr val="00B0F0"/>
              </a:solidFill>
              <a:effectLst>
                <a:outerShdw blurRad="50800" dist="38100" dir="5400000" algn="tl">
                  <a:srgbClr val="FF0000">
                    <a:alpha val="50000"/>
                  </a:srgbClr>
                </a:outerShdw>
              </a:effectLst>
            </a:endParaRPr>
          </a:p>
        </p:txBody>
      </p:sp>
      <p:sp>
        <p:nvSpPr>
          <p:cNvPr id="3" name="Content Placeholder 2"/>
          <p:cNvSpPr>
            <a:spLocks noGrp="1"/>
          </p:cNvSpPr>
          <p:nvPr>
            <p:ph idx="1"/>
          </p:nvPr>
        </p:nvSpPr>
        <p:spPr>
          <a:xfrm>
            <a:off x="457200" y="1600202"/>
            <a:ext cx="8382000" cy="4525963"/>
          </a:xfrm>
        </p:spPr>
        <p:txBody>
          <a:bodyPr/>
          <a:lstStyle/>
          <a:p>
            <a:pPr>
              <a:buNone/>
            </a:pPr>
            <a:endParaRPr lang="en-US" dirty="0" smtClean="0"/>
          </a:p>
          <a:p>
            <a:pPr algn="ctr">
              <a:buNone/>
            </a:pPr>
            <a:endParaRPr lang="en-US" dirty="0" smtClean="0"/>
          </a:p>
          <a:p>
            <a:pPr algn="ctr">
              <a:buNone/>
            </a:pPr>
            <a:r>
              <a:rPr lang="en-US" dirty="0" smtClean="0"/>
              <a:t>“An auditor is the guy who comes in</a:t>
            </a:r>
          </a:p>
          <a:p>
            <a:pPr algn="ctr">
              <a:buNone/>
            </a:pPr>
            <a:r>
              <a:rPr lang="en-US" dirty="0" smtClean="0"/>
              <a:t>after the battle</a:t>
            </a:r>
          </a:p>
          <a:p>
            <a:pPr algn="ctr">
              <a:buNone/>
            </a:pPr>
            <a:r>
              <a:rPr lang="en-US" dirty="0" smtClean="0"/>
              <a:t>to bayonet the wounded.”</a:t>
            </a:r>
          </a:p>
          <a:p>
            <a:pPr algn="ctr">
              <a:buNone/>
            </a:pPr>
            <a:endParaRPr lang="en-US" dirty="0" smtClean="0"/>
          </a:p>
          <a:p>
            <a:pPr>
              <a:buNone/>
            </a:pPr>
            <a:endParaRPr lang="en-US" dirty="0" smtClean="0"/>
          </a:p>
          <a:p>
            <a:pPr>
              <a:buNone/>
            </a:pPr>
            <a:endParaRPr lang="en-US"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2</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effectLst>
            <a:innerShdw blurRad="63500" dist="50800" dir="2700000">
              <a:srgbClr val="00B050">
                <a:alpha val="50000"/>
              </a:srgbClr>
            </a:innerShdw>
          </a:effectLst>
        </p:spPr>
        <p:txBody>
          <a:bodyPr>
            <a:normAutofit fontScale="90000"/>
          </a:bodyPr>
          <a:lstStyle/>
          <a:p>
            <a:pPr algn="ctr"/>
            <a:r>
              <a:rPr lang="en-US" sz="4800" dirty="0" smtClean="0">
                <a:solidFill>
                  <a:srgbClr val="00B0F0"/>
                </a:solidFill>
                <a:effectLst>
                  <a:outerShdw blurRad="50800" dist="50800" dir="5400000" algn="ctr" rotWithShape="0">
                    <a:schemeClr val="bg1"/>
                  </a:outerShdw>
                </a:effectLst>
              </a:rPr>
              <a:t>FFT Auditing 101 </a:t>
            </a:r>
            <a:r>
              <a:rPr lang="en-US" dirty="0" smtClean="0">
                <a:solidFill>
                  <a:srgbClr val="00B0F0"/>
                </a:solidFill>
                <a:effectLst>
                  <a:outerShdw blurRad="50800" dist="50800" dir="5400000" algn="ctr" rotWithShape="0">
                    <a:schemeClr val="bg1"/>
                  </a:outerShdw>
                </a:effectLst>
              </a:rPr>
              <a:t>Agenda</a:t>
            </a:r>
            <a:endParaRPr lang="en-US" dirty="0">
              <a:solidFill>
                <a:srgbClr val="00B0F0"/>
              </a:solidFill>
              <a:effectLst>
                <a:outerShdw blurRad="50800" dist="50800" dir="5400000" algn="ctr" rotWithShape="0">
                  <a:schemeClr val="bg1"/>
                </a:outerShdw>
              </a:effectLst>
            </a:endParaRPr>
          </a:p>
        </p:txBody>
      </p:sp>
      <p:sp>
        <p:nvSpPr>
          <p:cNvPr id="3" name="Content Placeholder 2"/>
          <p:cNvSpPr>
            <a:spLocks noGrp="1"/>
          </p:cNvSpPr>
          <p:nvPr>
            <p:ph idx="1"/>
          </p:nvPr>
        </p:nvSpPr>
        <p:spPr>
          <a:xfrm>
            <a:off x="457200" y="1600202"/>
            <a:ext cx="8305800" cy="4525963"/>
          </a:xfrm>
        </p:spPr>
        <p:txBody>
          <a:bodyPr>
            <a:normAutofit/>
          </a:bodyPr>
          <a:lstStyle/>
          <a:p>
            <a:pPr>
              <a:tabLst>
                <a:tab pos="2058988" algn="l"/>
              </a:tabLst>
            </a:pPr>
            <a:r>
              <a:rPr lang="en-US" sz="2000" dirty="0" smtClean="0"/>
              <a:t>8:15–9:30	Comparison of PwC Audit to MFR FFT Audit Process</a:t>
            </a:r>
          </a:p>
          <a:p>
            <a:pPr>
              <a:tabLst>
                <a:tab pos="2058988" algn="l"/>
              </a:tabLst>
            </a:pPr>
            <a:r>
              <a:rPr lang="en-US" sz="2000" dirty="0" smtClean="0"/>
              <a:t>9:30-9:45	Break</a:t>
            </a:r>
          </a:p>
          <a:p>
            <a:pPr>
              <a:tabLst>
                <a:tab pos="2058988" algn="l"/>
              </a:tabLst>
            </a:pPr>
            <a:r>
              <a:rPr lang="en-US" sz="2000" dirty="0" smtClean="0"/>
              <a:t>9:45–11:45 	The Audit Process</a:t>
            </a:r>
          </a:p>
          <a:p>
            <a:pPr>
              <a:tabLst>
                <a:tab pos="2058988" algn="l"/>
              </a:tabLst>
            </a:pPr>
            <a:r>
              <a:rPr lang="en-US" sz="2000" dirty="0" smtClean="0"/>
              <a:t>11:45–12:15	Lunch</a:t>
            </a:r>
          </a:p>
          <a:p>
            <a:pPr>
              <a:tabLst>
                <a:tab pos="2058988" algn="l"/>
              </a:tabLst>
            </a:pPr>
            <a:r>
              <a:rPr lang="en-US" sz="2000" dirty="0" smtClean="0"/>
              <a:t>12:15–1:45	The Audit Process cont’d</a:t>
            </a:r>
          </a:p>
          <a:p>
            <a:pPr>
              <a:tabLst>
                <a:tab pos="2058988" algn="l"/>
              </a:tabLst>
            </a:pPr>
            <a:r>
              <a:rPr lang="en-US" sz="2000" dirty="0" smtClean="0"/>
              <a:t>1:45-3:00	Audit Findings</a:t>
            </a:r>
          </a:p>
          <a:p>
            <a:pPr>
              <a:tabLst>
                <a:tab pos="2058988" algn="l"/>
              </a:tabLst>
            </a:pPr>
            <a:r>
              <a:rPr lang="en-US" sz="2000" dirty="0" smtClean="0"/>
              <a:t>3:00-3:15	Break</a:t>
            </a:r>
          </a:p>
          <a:p>
            <a:pPr>
              <a:tabLst>
                <a:tab pos="2058988" algn="l"/>
              </a:tabLst>
            </a:pPr>
            <a:r>
              <a:rPr lang="en-US" sz="2000" dirty="0" smtClean="0"/>
              <a:t>3:15-4:30	Audit Findings cont’d</a:t>
            </a:r>
          </a:p>
          <a:p>
            <a:pPr>
              <a:tabLst>
                <a:tab pos="2058988" algn="l"/>
              </a:tabLst>
            </a:pPr>
            <a:r>
              <a:rPr lang="en-US" sz="2000" dirty="0" smtClean="0"/>
              <a:t>4:30-?	General Topics</a:t>
            </a:r>
            <a:endParaRPr lang="en-US" sz="2000"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3</a:t>
            </a:fld>
            <a:endParaRPr lang="en-US" dirty="0"/>
          </a:p>
        </p:txBody>
      </p:sp>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u="sng" dirty="0" smtClean="0">
                <a:solidFill>
                  <a:srgbClr val="0070C0"/>
                </a:solidFill>
              </a:rPr>
              <a:t>Auditing Basics – What is an Audit?</a:t>
            </a:r>
            <a:endParaRPr lang="en-US" sz="2800" u="sng" dirty="0">
              <a:solidFill>
                <a:srgbClr val="0070C0"/>
              </a:solidFill>
            </a:endParaRPr>
          </a:p>
        </p:txBody>
      </p:sp>
      <p:sp>
        <p:nvSpPr>
          <p:cNvPr id="3" name="Content Placeholder 2"/>
          <p:cNvSpPr>
            <a:spLocks noGrp="1"/>
          </p:cNvSpPr>
          <p:nvPr>
            <p:ph idx="1"/>
          </p:nvPr>
        </p:nvSpPr>
        <p:spPr>
          <a:xfrm>
            <a:off x="457200" y="1295402"/>
            <a:ext cx="8229600" cy="4830763"/>
          </a:xfrm>
        </p:spPr>
        <p:txBody>
          <a:bodyPr>
            <a:normAutofit/>
          </a:bodyPr>
          <a:lstStyle/>
          <a:p>
            <a:r>
              <a:rPr lang="en-US" sz="2000" dirty="0" smtClean="0"/>
              <a:t>noun </a:t>
            </a:r>
            <a:r>
              <a:rPr lang="en-US" sz="2000" b="1" dirty="0"/>
              <a:t>1</a:t>
            </a:r>
            <a:r>
              <a:rPr lang="en-US" sz="2000" dirty="0"/>
              <a:t>. </a:t>
            </a:r>
            <a:r>
              <a:rPr lang="en-US" sz="2000" b="1" u="sng" dirty="0">
                <a:solidFill>
                  <a:srgbClr val="FF0000"/>
                </a:solidFill>
              </a:rPr>
              <a:t>an official examination and verification of accounts and records</a:t>
            </a:r>
            <a:r>
              <a:rPr lang="en-US" sz="2000" dirty="0"/>
              <a:t>, esp. of financial accounts. 2. </a:t>
            </a:r>
            <a:r>
              <a:rPr lang="en-US" sz="2000" b="1" u="sng" dirty="0">
                <a:solidFill>
                  <a:srgbClr val="FF0000"/>
                </a:solidFill>
              </a:rPr>
              <a:t>a report or statement reflecting an audit; a final statement of account</a:t>
            </a:r>
            <a:r>
              <a:rPr lang="en-US" sz="2000" dirty="0"/>
              <a:t>. 3. the inspection or examination of a building or other facility to evaluate or improve its appropriateness, safety, efficiency, or the </a:t>
            </a:r>
            <a:r>
              <a:rPr lang="en-US" sz="2000" dirty="0" smtClean="0"/>
              <a:t>like. </a:t>
            </a:r>
            <a:r>
              <a:rPr lang="en-US" sz="1200" dirty="0" smtClean="0"/>
              <a:t>Dictionary.com Unabridged</a:t>
            </a:r>
          </a:p>
          <a:p>
            <a:endParaRPr lang="en-US" sz="1200" dirty="0" smtClean="0"/>
          </a:p>
          <a:p>
            <a:r>
              <a:rPr lang="en-US" sz="2000" b="1" dirty="0"/>
              <a:t>2</a:t>
            </a:r>
            <a:r>
              <a:rPr lang="en-US" sz="2000" dirty="0"/>
              <a:t> </a:t>
            </a:r>
            <a:r>
              <a:rPr lang="en-US" sz="2000" b="1" dirty="0"/>
              <a:t>:</a:t>
            </a:r>
            <a:r>
              <a:rPr lang="en-US" sz="2000" dirty="0"/>
              <a:t> </a:t>
            </a:r>
            <a:r>
              <a:rPr lang="en-US" sz="2000" b="1" u="sng" dirty="0">
                <a:solidFill>
                  <a:srgbClr val="FF0000"/>
                </a:solidFill>
              </a:rPr>
              <a:t>a methodical examination and review</a:t>
            </a:r>
            <a:r>
              <a:rPr lang="en-US" sz="2000" dirty="0">
                <a:solidFill>
                  <a:srgbClr val="FF0000"/>
                </a:solidFill>
              </a:rPr>
              <a:t> </a:t>
            </a:r>
            <a:r>
              <a:rPr lang="en-US" sz="2000" dirty="0" smtClean="0"/>
              <a:t>- audit </a:t>
            </a:r>
            <a:r>
              <a:rPr lang="en-US" sz="2000" i="1" dirty="0" smtClean="0"/>
              <a:t>verb   </a:t>
            </a:r>
            <a:r>
              <a:rPr lang="en-US" sz="1200" dirty="0" smtClean="0"/>
              <a:t>Merriam-Webster's </a:t>
            </a:r>
            <a:r>
              <a:rPr lang="en-US" sz="1200" dirty="0"/>
              <a:t>Dictionary of Law, © 1996 Merriam-Webster, Inc</a:t>
            </a:r>
          </a:p>
          <a:p>
            <a:endParaRPr lang="en-US" sz="1600" dirty="0" smtClean="0"/>
          </a:p>
          <a:p>
            <a:endParaRPr lang="en-US" sz="1600" dirty="0"/>
          </a:p>
          <a:p>
            <a:endParaRPr lang="en-US"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4</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70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477962"/>
          </a:xfrm>
        </p:spPr>
        <p:txBody>
          <a:bodyPr>
            <a:noAutofit/>
          </a:bodyPr>
          <a:lstStyle/>
          <a:p>
            <a:pPr algn="ctr"/>
            <a:r>
              <a:rPr lang="en-US" sz="2600" u="sng" dirty="0" smtClean="0">
                <a:solidFill>
                  <a:srgbClr val="0070C0"/>
                </a:solidFill>
              </a:rPr>
              <a:t>A Comparison of the</a:t>
            </a:r>
            <a:br>
              <a:rPr lang="en-US" sz="2600" u="sng" dirty="0" smtClean="0">
                <a:solidFill>
                  <a:srgbClr val="0070C0"/>
                </a:solidFill>
              </a:rPr>
            </a:br>
            <a:r>
              <a:rPr lang="en-US" sz="2600" u="sng" dirty="0" smtClean="0">
                <a:solidFill>
                  <a:srgbClr val="0070C0"/>
                </a:solidFill>
              </a:rPr>
              <a:t>PricewaterhouseCoopers (PwC) Audit Process to the Ministry of Forests and Range (MFR) FFT </a:t>
            </a:r>
            <a:r>
              <a:rPr lang="en-US" sz="2600" u="sng" dirty="0">
                <a:solidFill>
                  <a:srgbClr val="0070C0"/>
                </a:solidFill>
              </a:rPr>
              <a:t>Audit </a:t>
            </a:r>
            <a:r>
              <a:rPr lang="en-US" sz="2600" u="sng" dirty="0" smtClean="0">
                <a:solidFill>
                  <a:srgbClr val="0070C0"/>
                </a:solidFill>
              </a:rPr>
              <a:t>Process</a:t>
            </a:r>
            <a:endParaRPr lang="en-US" sz="2600" dirty="0">
              <a:solidFill>
                <a:srgbClr val="0070C0"/>
              </a:solidFill>
            </a:endParaRPr>
          </a:p>
        </p:txBody>
      </p:sp>
      <p:sp>
        <p:nvSpPr>
          <p:cNvPr id="3" name="Content Placeholder 2"/>
          <p:cNvSpPr>
            <a:spLocks noGrp="1"/>
          </p:cNvSpPr>
          <p:nvPr>
            <p:ph idx="1"/>
          </p:nvPr>
        </p:nvSpPr>
        <p:spPr>
          <a:xfrm>
            <a:off x="457200" y="2057402"/>
            <a:ext cx="8229600" cy="4068763"/>
          </a:xfrm>
        </p:spPr>
        <p:txBody>
          <a:bodyPr>
            <a:noAutofit/>
          </a:bodyPr>
          <a:lstStyle/>
          <a:p>
            <a:pPr>
              <a:buNone/>
            </a:pPr>
            <a:r>
              <a:rPr lang="en-US" sz="2000" b="1" u="sng" dirty="0" smtClean="0">
                <a:solidFill>
                  <a:srgbClr val="0070C0"/>
                </a:solidFill>
              </a:rPr>
              <a:t>PwC Audit Process</a:t>
            </a:r>
            <a:r>
              <a:rPr lang="en-US" sz="2000" dirty="0" smtClean="0">
                <a:solidFill>
                  <a:srgbClr val="0070C0"/>
                </a:solidFill>
              </a:rPr>
              <a:t> </a:t>
            </a:r>
            <a:r>
              <a:rPr lang="en-US" sz="2000" dirty="0" smtClean="0"/>
              <a:t>– PwC completed two types of audits, financial and performance:</a:t>
            </a:r>
          </a:p>
          <a:p>
            <a:pPr>
              <a:buNone/>
            </a:pPr>
            <a:endParaRPr lang="en-US" sz="2000" dirty="0" smtClean="0"/>
          </a:p>
          <a:p>
            <a:r>
              <a:rPr lang="en-US" sz="2000" b="1" u="sng" dirty="0" smtClean="0"/>
              <a:t>Financial Audits</a:t>
            </a:r>
            <a:r>
              <a:rPr lang="en-US" sz="2000" b="1" dirty="0" smtClean="0"/>
              <a:t> - W</a:t>
            </a:r>
            <a:r>
              <a:rPr lang="en-US" sz="2000" dirty="0" smtClean="0"/>
              <a:t>ere completed either by Chartered Accountants (CA) or in some instances experienced Forestry Staff. Both methods have merit, CA’s have specific procedures that allow them to “follow the money” much easier; while an exp. Forester can better analyze the costs to determine if they are appropriate, i.e., a CA would not necessarily know if charging a Forester rate for payplots would be appropriate.</a:t>
            </a:r>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5</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solidFill>
                  <a:srgbClr val="0070C0"/>
                </a:solidFill>
              </a:rPr>
              <a:t>PwC Audit Process</a:t>
            </a:r>
            <a:endParaRPr lang="en-US" sz="2800" dirty="0">
              <a:solidFill>
                <a:srgbClr val="0070C0"/>
              </a:solidFill>
            </a:endParaRPr>
          </a:p>
        </p:txBody>
      </p:sp>
      <p:sp>
        <p:nvSpPr>
          <p:cNvPr id="3" name="Content Placeholder 2"/>
          <p:cNvSpPr>
            <a:spLocks noGrp="1"/>
          </p:cNvSpPr>
          <p:nvPr>
            <p:ph idx="1"/>
          </p:nvPr>
        </p:nvSpPr>
        <p:spPr>
          <a:xfrm>
            <a:off x="457200" y="914400"/>
            <a:ext cx="8229600" cy="5638800"/>
          </a:xfrm>
        </p:spPr>
        <p:txBody>
          <a:bodyPr>
            <a:normAutofit/>
          </a:bodyPr>
          <a:lstStyle/>
          <a:p>
            <a:r>
              <a:rPr lang="en-US" sz="2000" u="sng" dirty="0" smtClean="0"/>
              <a:t>Performance Audits</a:t>
            </a:r>
            <a:r>
              <a:rPr lang="en-US" sz="2000" dirty="0" smtClean="0"/>
              <a:t> - Were conducted by PwC Staff or by Foresters on contract. Typically performance audits were undertaken post PINES Project Completion Approval; however, on occasion, “during” (or in-stream) audits were also conducted.</a:t>
            </a:r>
          </a:p>
          <a:p>
            <a:endParaRPr lang="en-US" sz="2000" dirty="0" smtClean="0"/>
          </a:p>
          <a:p>
            <a:pPr lvl="1"/>
            <a:r>
              <a:rPr lang="en-US" sz="2000" dirty="0" smtClean="0"/>
              <a:t>“During” audits were generally inconclusive in their reporting. In that, the Recipient Agreement Holder (RAH) would simply state that the work was “incomplete” and that any issue uncovered would be “taken care of” prior to completion submission.</a:t>
            </a:r>
          </a:p>
          <a:p>
            <a:endParaRPr lang="en-US" sz="2000" dirty="0" smtClean="0"/>
          </a:p>
          <a:p>
            <a:r>
              <a:rPr lang="en-US" sz="2000" dirty="0" smtClean="0"/>
              <a:t>This resulted in a significant number of performance audits conducted in the spring of the following fiscal. As per the definition of an audit it’s </a:t>
            </a:r>
            <a:r>
              <a:rPr lang="en-US" sz="2000" b="1" u="sng" dirty="0" smtClean="0"/>
              <a:t>an official examination and verification of accounts and records</a:t>
            </a:r>
            <a:r>
              <a:rPr lang="en-US" sz="2000" dirty="0" smtClean="0"/>
              <a:t> which can only be undertaken once the project is completed, therefore typically April/May of the next fiscal.</a:t>
            </a:r>
          </a:p>
          <a:p>
            <a:endParaRPr lang="en-US"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6</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solidFill>
                  <a:srgbClr val="0070C0"/>
                </a:solidFill>
              </a:rPr>
              <a:t>PwC Audit Process </a:t>
            </a:r>
            <a:r>
              <a:rPr lang="en-US" sz="1400" dirty="0" smtClean="0">
                <a:solidFill>
                  <a:srgbClr val="0070C0"/>
                </a:solidFill>
              </a:rPr>
              <a:t>(Performance Audit cont’d)</a:t>
            </a:r>
            <a:endParaRPr lang="en-US" sz="1400" dirty="0">
              <a:solidFill>
                <a:srgbClr val="0070C0"/>
              </a:solidFill>
            </a:endParaRPr>
          </a:p>
        </p:txBody>
      </p:sp>
      <p:sp>
        <p:nvSpPr>
          <p:cNvPr id="3" name="Content Placeholder 2"/>
          <p:cNvSpPr>
            <a:spLocks noGrp="1"/>
          </p:cNvSpPr>
          <p:nvPr>
            <p:ph idx="1"/>
          </p:nvPr>
        </p:nvSpPr>
        <p:spPr>
          <a:xfrm>
            <a:off x="457200" y="1219200"/>
            <a:ext cx="8229600" cy="5334000"/>
          </a:xfrm>
        </p:spPr>
        <p:txBody>
          <a:bodyPr>
            <a:normAutofit/>
          </a:bodyPr>
          <a:lstStyle/>
          <a:p>
            <a:r>
              <a:rPr lang="en-US" sz="2000" dirty="0" smtClean="0"/>
              <a:t>A PwC Performance Audit was comprised of field inspections (where possible and practicable), project office review, and general administrative overview of the RAH Investment Schedule (I.S.) and projects.</a:t>
            </a:r>
          </a:p>
          <a:p>
            <a:endParaRPr lang="en-US" sz="1900" dirty="0"/>
          </a:p>
          <a:p>
            <a:endParaRPr lang="en-US" sz="2400" dirty="0" smtClean="0"/>
          </a:p>
          <a:p>
            <a:endParaRPr lang="en-US" sz="2400"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7</a:t>
            </a:fld>
            <a:endParaRPr lang="en-US" dirty="0"/>
          </a:p>
        </p:txBody>
      </p: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normAutofit/>
          </a:bodyPr>
          <a:lstStyle/>
          <a:p>
            <a:r>
              <a:rPr lang="en-US" sz="2800" dirty="0" smtClean="0">
                <a:solidFill>
                  <a:srgbClr val="0070C0"/>
                </a:solidFill>
              </a:rPr>
              <a:t>MFR Audit Process</a:t>
            </a:r>
            <a:endParaRPr lang="en-US" sz="2800" dirty="0"/>
          </a:p>
        </p:txBody>
      </p:sp>
      <p:sp>
        <p:nvSpPr>
          <p:cNvPr id="3" name="Content Placeholder 2"/>
          <p:cNvSpPr>
            <a:spLocks noGrp="1"/>
          </p:cNvSpPr>
          <p:nvPr>
            <p:ph idx="1"/>
          </p:nvPr>
        </p:nvSpPr>
        <p:spPr>
          <a:xfrm>
            <a:off x="457200" y="914400"/>
            <a:ext cx="8153400" cy="5791200"/>
          </a:xfrm>
        </p:spPr>
        <p:txBody>
          <a:bodyPr>
            <a:noAutofit/>
          </a:bodyPr>
          <a:lstStyle/>
          <a:p>
            <a:pPr>
              <a:buNone/>
            </a:pPr>
            <a:r>
              <a:rPr lang="en-US" sz="2000" b="1" u="sng" dirty="0" smtClean="0">
                <a:solidFill>
                  <a:srgbClr val="0070C0"/>
                </a:solidFill>
              </a:rPr>
              <a:t>MFR Audit Process</a:t>
            </a:r>
            <a:r>
              <a:rPr lang="en-US" sz="2000" dirty="0" smtClean="0">
                <a:solidFill>
                  <a:srgbClr val="0070C0"/>
                </a:solidFill>
              </a:rPr>
              <a:t> </a:t>
            </a:r>
            <a:r>
              <a:rPr lang="en-US" sz="2000" dirty="0" smtClean="0"/>
              <a:t>- As designed by the FFT Audit Team, the MFR Performance Audit Process will take a slightly different approach, comprising five systems: monitoring, in-stream inspections, completion, recipient agreement reviews, and financial audits.</a:t>
            </a:r>
          </a:p>
          <a:p>
            <a:pPr>
              <a:buNone/>
            </a:pPr>
            <a:endParaRPr lang="en-US" sz="2000" dirty="0" smtClean="0"/>
          </a:p>
          <a:p>
            <a:pPr marL="914400" lvl="1" indent="-457200">
              <a:buFont typeface="+mj-lt"/>
              <a:buAutoNum type="arabicPeriod"/>
            </a:pPr>
            <a:r>
              <a:rPr lang="en-US" sz="2000" b="1" u="sng" dirty="0" smtClean="0"/>
              <a:t>Monitoring</a:t>
            </a:r>
            <a:r>
              <a:rPr lang="en-US" sz="2000" dirty="0" smtClean="0"/>
              <a:t> – Informal walk-thru’s, checkplots.</a:t>
            </a:r>
          </a:p>
          <a:p>
            <a:pPr marL="914400" lvl="1" indent="-457200">
              <a:buFont typeface="+mj-lt"/>
              <a:buAutoNum type="arabicPeriod"/>
            </a:pPr>
            <a:r>
              <a:rPr lang="en-US" sz="2000" b="1" u="sng" dirty="0" smtClean="0"/>
              <a:t>In-stream</a:t>
            </a:r>
            <a:r>
              <a:rPr lang="en-US" sz="2000" dirty="0" smtClean="0"/>
              <a:t> – Formal inspection plots.</a:t>
            </a:r>
          </a:p>
          <a:p>
            <a:pPr marL="914400" lvl="1" indent="-457200">
              <a:buFont typeface="+mj-lt"/>
              <a:buAutoNum type="arabicPeriod"/>
            </a:pPr>
            <a:r>
              <a:rPr lang="en-US" sz="2000" b="1" u="sng" dirty="0" smtClean="0"/>
              <a:t>Completion</a:t>
            </a:r>
            <a:r>
              <a:rPr lang="en-US" sz="2000" dirty="0" smtClean="0"/>
              <a:t> – Formal office project review.</a:t>
            </a:r>
          </a:p>
          <a:p>
            <a:pPr marL="914400" lvl="1" indent="-457200">
              <a:buFont typeface="+mj-lt"/>
              <a:buAutoNum type="arabicPeriod"/>
            </a:pPr>
            <a:r>
              <a:rPr lang="en-US" sz="2000" b="1" u="sng" dirty="0" smtClean="0"/>
              <a:t>Recipient Agreement </a:t>
            </a:r>
            <a:r>
              <a:rPr lang="en-US" sz="2000" dirty="0" smtClean="0"/>
              <a:t>– Formal office review of general administrative I.S. and project activities.</a:t>
            </a:r>
          </a:p>
          <a:p>
            <a:pPr marL="914400" lvl="1" indent="-457200">
              <a:buFont typeface="+mj-lt"/>
              <a:buAutoNum type="arabicPeriod"/>
            </a:pPr>
            <a:r>
              <a:rPr lang="en-US" sz="2000" b="1" u="sng" dirty="0" smtClean="0"/>
              <a:t>Financial</a:t>
            </a:r>
            <a:r>
              <a:rPr lang="en-US" sz="2000" dirty="0" smtClean="0"/>
              <a:t> – Formal review of all financial records.</a:t>
            </a:r>
          </a:p>
          <a:p>
            <a:endParaRPr lang="en-US" sz="2000" dirty="0" smtClean="0"/>
          </a:p>
          <a:p>
            <a:r>
              <a:rPr lang="en-US" sz="2000" dirty="0" smtClean="0"/>
              <a:t>Note: MFR Monitoring, In-stream, &amp; Completion Processes equal PwC’s Performance Audit.</a:t>
            </a:r>
            <a:endParaRPr lang="en-US" sz="2000"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8</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solidFill>
                  <a:srgbClr val="0070C0"/>
                </a:solidFill>
              </a:rPr>
              <a:t>MFR Audit Process </a:t>
            </a:r>
            <a:r>
              <a:rPr lang="en-US" sz="1400" dirty="0" smtClean="0">
                <a:solidFill>
                  <a:srgbClr val="0070C0"/>
                </a:solidFill>
              </a:rPr>
              <a:t>(cont’d)</a:t>
            </a:r>
            <a:endParaRPr lang="en-US" sz="1400" dirty="0"/>
          </a:p>
        </p:txBody>
      </p:sp>
      <p:sp>
        <p:nvSpPr>
          <p:cNvPr id="3" name="Content Placeholder 2"/>
          <p:cNvSpPr>
            <a:spLocks noGrp="1"/>
          </p:cNvSpPr>
          <p:nvPr>
            <p:ph idx="1"/>
          </p:nvPr>
        </p:nvSpPr>
        <p:spPr>
          <a:xfrm>
            <a:off x="457200" y="838202"/>
            <a:ext cx="8229600" cy="5714998"/>
          </a:xfrm>
        </p:spPr>
        <p:txBody>
          <a:bodyPr>
            <a:normAutofit fontScale="92500"/>
          </a:bodyPr>
          <a:lstStyle/>
          <a:p>
            <a:pPr marL="514350" indent="-457200">
              <a:buNone/>
            </a:pPr>
            <a:endParaRPr lang="en-US" sz="2200" b="1" dirty="0" smtClean="0"/>
          </a:p>
          <a:p>
            <a:pPr marL="514350" indent="-457200">
              <a:buNone/>
            </a:pPr>
            <a:r>
              <a:rPr lang="en-US" sz="2200" b="1" dirty="0" smtClean="0"/>
              <a:t>1.	</a:t>
            </a:r>
            <a:r>
              <a:rPr lang="en-US" sz="2200" b="1" u="sng" dirty="0" smtClean="0">
                <a:solidFill>
                  <a:schemeClr val="accent4"/>
                </a:solidFill>
              </a:rPr>
              <a:t>Monitoring:</a:t>
            </a:r>
            <a:r>
              <a:rPr lang="en-US" sz="2200" dirty="0" smtClean="0"/>
              <a:t> Monitoring would be informal walk-thru’s and observations of field activities. Informal in that the RAH may not be necessarily informed of your presence prior to the review. This would not preclude the installation of checkplots, to ensure the work is achieving the required standards.</a:t>
            </a:r>
          </a:p>
          <a:p>
            <a:pPr lvl="1">
              <a:buFont typeface="Wingdings" pitchFamily="2" charset="2"/>
              <a:buChar char="§"/>
            </a:pPr>
            <a:r>
              <a:rPr lang="en-US" sz="2200" dirty="0" smtClean="0"/>
              <a:t>Checkplot data and observations would be recorded on the applicable fieldcards (e.g., FS704) and incorporated into the in-stream audit protocol and audit report.</a:t>
            </a:r>
          </a:p>
          <a:p>
            <a:pPr lvl="1">
              <a:buFont typeface="Wingdings" pitchFamily="2" charset="2"/>
              <a:buChar char="§"/>
            </a:pPr>
            <a:r>
              <a:rPr lang="en-US" sz="2200" dirty="0" smtClean="0"/>
              <a:t>Where an issue is noted and there is still the possibility for it to be corrected, a Notice of Instruction (FS242) would be given to the RAH. A follow-up to ensure the non-conformance has been rectified would be required. If due to circumstances the issue cannot be corrected (e.g., planting contractor has completed the contract and left) the issue becomes a non-conformance and subsequently would be included as a finding within the formal audit.</a:t>
            </a:r>
          </a:p>
          <a:p>
            <a:endParaRPr lang="en-US" sz="2400"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9</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solidFill>
                  <a:srgbClr val="0070C0"/>
                </a:solidFill>
              </a:rPr>
              <a:t>MFR Audit Process </a:t>
            </a:r>
            <a:r>
              <a:rPr lang="en-US" sz="1400" dirty="0" smtClean="0">
                <a:solidFill>
                  <a:srgbClr val="0070C0"/>
                </a:solidFill>
              </a:rPr>
              <a:t>(cont’d)</a:t>
            </a:r>
            <a:endParaRPr lang="en-US" sz="1400" dirty="0"/>
          </a:p>
        </p:txBody>
      </p:sp>
      <p:sp>
        <p:nvSpPr>
          <p:cNvPr id="3" name="Content Placeholder 2"/>
          <p:cNvSpPr>
            <a:spLocks noGrp="1"/>
          </p:cNvSpPr>
          <p:nvPr>
            <p:ph idx="1"/>
          </p:nvPr>
        </p:nvSpPr>
        <p:spPr>
          <a:xfrm>
            <a:off x="457200" y="838200"/>
            <a:ext cx="8229600" cy="5486400"/>
          </a:xfrm>
        </p:spPr>
        <p:txBody>
          <a:bodyPr>
            <a:normAutofit lnSpcReduction="10000"/>
          </a:bodyPr>
          <a:lstStyle/>
          <a:p>
            <a:pPr marL="514350" indent="-514350">
              <a:buAutoNum type="arabicPeriod" startAt="2"/>
            </a:pPr>
            <a:r>
              <a:rPr lang="en-US" sz="2000" b="1" u="sng" dirty="0" smtClean="0">
                <a:solidFill>
                  <a:schemeClr val="accent4"/>
                </a:solidFill>
              </a:rPr>
              <a:t>In-stream Inspections:</a:t>
            </a:r>
            <a:r>
              <a:rPr lang="en-US" sz="2000" dirty="0" smtClean="0">
                <a:solidFill>
                  <a:schemeClr val="accent4"/>
                </a:solidFill>
              </a:rPr>
              <a:t> </a:t>
            </a:r>
            <a:r>
              <a:rPr lang="en-US" sz="2000" dirty="0" smtClean="0"/>
              <a:t>An in-stream inspection would be a review of the fieldworks of an activity. It could be performed while the work is ongoing or it may also be conducted post fieldwork completion. It would be a more formal process where you would notify the RAH of the units that you would like to inspect (or come to an agreement on, based on where Crews are working etc.). Typically the RAH is asked to participate in the In-stream Inspections.</a:t>
            </a:r>
          </a:p>
          <a:p>
            <a:pPr marL="514350" indent="-514350">
              <a:buAutoNum type="arabicPeriod" startAt="2"/>
            </a:pPr>
            <a:endParaRPr lang="en-US" sz="1300" dirty="0" smtClean="0"/>
          </a:p>
          <a:p>
            <a:pPr marL="461963" lvl="2" indent="-7938">
              <a:buNone/>
            </a:pPr>
            <a:r>
              <a:rPr lang="en-US" sz="1600" dirty="0" smtClean="0">
                <a:solidFill>
                  <a:srgbClr val="FFFF00"/>
                </a:solidFill>
              </a:rPr>
              <a:t>1.</a:t>
            </a:r>
            <a:r>
              <a:rPr lang="en-US" sz="1600" dirty="0" smtClean="0">
                <a:solidFill>
                  <a:srgbClr val="FF0000"/>
                </a:solidFill>
              </a:rPr>
              <a:t> Discussion Point: Due to the added cost for RAH participation in audits, do you want to make it an open invitation for their attendance on all in-stream audits (potentially very expensive)? Or, do you want to “select invite” the RAH to some in-stream inspections and only require their presence during a 100% audit? Note: Monitoring is intended to be a walk-thru recce of the site and “instruction” for the RAH.</a:t>
            </a:r>
          </a:p>
          <a:p>
            <a:pPr lvl="1">
              <a:buFont typeface="Wingdings" pitchFamily="2" charset="2"/>
              <a:buChar char="§"/>
            </a:pPr>
            <a:endParaRPr lang="en-US" sz="1300" dirty="0" smtClean="0"/>
          </a:p>
          <a:p>
            <a:pPr lvl="1">
              <a:buFont typeface="Wingdings" pitchFamily="2" charset="2"/>
              <a:buChar char="§"/>
            </a:pPr>
            <a:r>
              <a:rPr lang="en-US" sz="2000" dirty="0" smtClean="0"/>
              <a:t>Formal inspection plots would be performed and recorded on the applicable fieldcards (e.g., FS704). A comparison between the RAH and Inspector results would be performed. RAH must be within acceptable tolerances (e.g., +/-5% PQC for planting).</a:t>
            </a:r>
            <a:endParaRPr lang="en-US" sz="2000"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10</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solidFill>
                  <a:srgbClr val="0070C0"/>
                </a:solidFill>
              </a:rPr>
              <a:t>MFR Audit Process </a:t>
            </a:r>
            <a:r>
              <a:rPr lang="en-US" sz="1400" dirty="0" smtClean="0">
                <a:solidFill>
                  <a:srgbClr val="0070C0"/>
                </a:solidFill>
              </a:rPr>
              <a:t>(In-stream Inspections cont’d)</a:t>
            </a:r>
            <a:endParaRPr lang="en-US" sz="1400" dirty="0"/>
          </a:p>
        </p:txBody>
      </p:sp>
      <p:sp>
        <p:nvSpPr>
          <p:cNvPr id="3" name="Content Placeholder 2"/>
          <p:cNvSpPr>
            <a:spLocks noGrp="1"/>
          </p:cNvSpPr>
          <p:nvPr>
            <p:ph idx="1"/>
          </p:nvPr>
        </p:nvSpPr>
        <p:spPr>
          <a:xfrm>
            <a:off x="457200" y="990602"/>
            <a:ext cx="8229600" cy="5135563"/>
          </a:xfrm>
        </p:spPr>
        <p:txBody>
          <a:bodyPr>
            <a:normAutofit/>
          </a:bodyPr>
          <a:lstStyle/>
          <a:p>
            <a:pPr lvl="1">
              <a:buFont typeface="Wingdings" pitchFamily="2" charset="2"/>
              <a:buChar char="§"/>
            </a:pPr>
            <a:r>
              <a:rPr lang="en-US" sz="2000" dirty="0" smtClean="0"/>
              <a:t>The FFT Audit Team has determined the minimum required Quality Assurance or Control (QA/QC) for the various activities. E.g., Planting = 5% of payplots and a review of 20% of the project area.</a:t>
            </a:r>
          </a:p>
          <a:p>
            <a:pPr lvl="1">
              <a:buFont typeface="Wingdings" pitchFamily="2" charset="2"/>
              <a:buChar char="§"/>
            </a:pPr>
            <a:r>
              <a:rPr lang="en-US" sz="2000" dirty="0" smtClean="0"/>
              <a:t>If the work does not meet the tolerances, non-conformances are assessed and may then instigate a further process of an 100% inspection of the area under non-conformance.</a:t>
            </a:r>
          </a:p>
          <a:p>
            <a:pPr lvl="1">
              <a:buFont typeface="Wingdings" pitchFamily="2" charset="2"/>
              <a:buChar char="§"/>
            </a:pPr>
            <a:r>
              <a:rPr lang="en-US" sz="2000" dirty="0" smtClean="0"/>
              <a:t>Note: It is acceptable to perform an inspection while the project is on-going, as long as the work has been completed in the area being inspected. A “release” of the area is not required.</a:t>
            </a:r>
          </a:p>
          <a:p>
            <a:pPr lvl="1">
              <a:buFont typeface="Wingdings" pitchFamily="2" charset="2"/>
              <a:buChar char="§"/>
            </a:pPr>
            <a:r>
              <a:rPr lang="en-US" sz="2000" dirty="0" smtClean="0"/>
              <a:t>In addition, as the work has been completed in the area undergoing inspection, findings can be assessed.</a:t>
            </a:r>
          </a:p>
          <a:p>
            <a:pPr lvl="1">
              <a:buFont typeface="Wingdings" pitchFamily="2" charset="2"/>
              <a:buChar char="§"/>
            </a:pPr>
            <a:r>
              <a:rPr lang="en-US" sz="2000" dirty="0" smtClean="0"/>
              <a:t>As the in-stream audit can be a formal audit an “Audit Planning Letter” may be required, especially where the RAH is directed to attend the audit.</a:t>
            </a:r>
          </a:p>
          <a:p>
            <a:pPr lvl="1">
              <a:buFont typeface="Wingdings" pitchFamily="2" charset="2"/>
              <a:buChar char="§"/>
            </a:pPr>
            <a:endParaRPr lang="en-US" sz="2400"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11</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a:bodyPr>
          <a:lstStyle/>
          <a:p>
            <a:r>
              <a:rPr lang="en-US" sz="2800" dirty="0" smtClean="0">
                <a:solidFill>
                  <a:srgbClr val="0070C0"/>
                </a:solidFill>
              </a:rPr>
              <a:t>MFR Audit Process </a:t>
            </a:r>
            <a:r>
              <a:rPr lang="en-US" sz="1400" dirty="0" smtClean="0">
                <a:solidFill>
                  <a:srgbClr val="0070C0"/>
                </a:solidFill>
              </a:rPr>
              <a:t>(In-stream Inspections cont’d)</a:t>
            </a:r>
            <a:endParaRPr lang="en-US" sz="1400" dirty="0"/>
          </a:p>
        </p:txBody>
      </p:sp>
      <p:sp>
        <p:nvSpPr>
          <p:cNvPr id="3" name="Content Placeholder 2"/>
          <p:cNvSpPr>
            <a:spLocks noGrp="1"/>
          </p:cNvSpPr>
          <p:nvPr>
            <p:ph idx="1"/>
          </p:nvPr>
        </p:nvSpPr>
        <p:spPr>
          <a:xfrm>
            <a:off x="457200" y="838202"/>
            <a:ext cx="8229600" cy="5287963"/>
          </a:xfrm>
        </p:spPr>
        <p:txBody>
          <a:bodyPr>
            <a:noAutofit/>
          </a:bodyPr>
          <a:lstStyle/>
          <a:p>
            <a:pPr marL="457200" indent="-457200">
              <a:buNone/>
            </a:pPr>
            <a:r>
              <a:rPr lang="en-US" sz="2200" b="1" dirty="0" smtClean="0"/>
              <a:t>3.	</a:t>
            </a:r>
            <a:r>
              <a:rPr lang="en-US" sz="2000" b="1" u="sng" dirty="0" smtClean="0">
                <a:solidFill>
                  <a:schemeClr val="accent4"/>
                </a:solidFill>
              </a:rPr>
              <a:t>Completion Audits:</a:t>
            </a:r>
            <a:r>
              <a:rPr lang="en-US" sz="2000" dirty="0" smtClean="0">
                <a:solidFill>
                  <a:schemeClr val="accent4"/>
                </a:solidFill>
              </a:rPr>
              <a:t> </a:t>
            </a:r>
            <a:r>
              <a:rPr lang="en-US" sz="2000" dirty="0" smtClean="0"/>
              <a:t>Completion audits are conducted once the project has been approved for completion in PINES. The completion audit would include a review of all project files, RAH inspections, and deliverables.</a:t>
            </a:r>
          </a:p>
          <a:p>
            <a:pPr lvl="1">
              <a:buFont typeface="Wingdings" pitchFamily="2" charset="2"/>
              <a:buChar char="§"/>
            </a:pPr>
            <a:r>
              <a:rPr lang="en-US" sz="2000" dirty="0" smtClean="0"/>
              <a:t>This is a formal process and would require an Audit Planning Letter to be submitted to the RAH.</a:t>
            </a:r>
          </a:p>
          <a:p>
            <a:pPr lvl="1">
              <a:buFont typeface="Wingdings" pitchFamily="2" charset="2"/>
              <a:buChar char="§"/>
            </a:pPr>
            <a:r>
              <a:rPr lang="en-US" sz="2000" dirty="0" smtClean="0"/>
              <a:t>Generally a Completion Audit would not require a field inspection. However, if field inspections were not previously performed, then an In-stream Audit would be required.</a:t>
            </a:r>
            <a:endParaRPr lang="en-US" sz="2000"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12</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solidFill>
                  <a:srgbClr val="0070C0"/>
                </a:solidFill>
              </a:rPr>
              <a:t>MFR Audit Process </a:t>
            </a:r>
            <a:r>
              <a:rPr lang="en-US" sz="1400" dirty="0" smtClean="0">
                <a:solidFill>
                  <a:srgbClr val="0070C0"/>
                </a:solidFill>
              </a:rPr>
              <a:t>(cont’d)</a:t>
            </a:r>
            <a:endParaRPr lang="en-US" sz="1400" dirty="0"/>
          </a:p>
        </p:txBody>
      </p:sp>
      <p:sp>
        <p:nvSpPr>
          <p:cNvPr id="3" name="Content Placeholder 2"/>
          <p:cNvSpPr>
            <a:spLocks noGrp="1"/>
          </p:cNvSpPr>
          <p:nvPr>
            <p:ph idx="1"/>
          </p:nvPr>
        </p:nvSpPr>
        <p:spPr>
          <a:xfrm>
            <a:off x="457200" y="914400"/>
            <a:ext cx="8229600" cy="5486400"/>
          </a:xfrm>
        </p:spPr>
        <p:txBody>
          <a:bodyPr>
            <a:normAutofit/>
          </a:bodyPr>
          <a:lstStyle/>
          <a:p>
            <a:pPr lvl="0">
              <a:buNone/>
            </a:pPr>
            <a:r>
              <a:rPr lang="en-US" sz="2600" b="1" dirty="0" smtClean="0"/>
              <a:t>4.</a:t>
            </a:r>
            <a:r>
              <a:rPr lang="en-US" sz="2400" b="1" dirty="0" smtClean="0"/>
              <a:t>	</a:t>
            </a:r>
            <a:r>
              <a:rPr lang="en-US" sz="2000" b="1" u="sng" dirty="0" smtClean="0">
                <a:solidFill>
                  <a:schemeClr val="accent4"/>
                </a:solidFill>
              </a:rPr>
              <a:t>Recipient Agreement and Project Audits:</a:t>
            </a:r>
            <a:r>
              <a:rPr lang="en-US" sz="2000" dirty="0" smtClean="0">
                <a:solidFill>
                  <a:schemeClr val="accent4"/>
                </a:solidFill>
              </a:rPr>
              <a:t> </a:t>
            </a:r>
            <a:r>
              <a:rPr lang="en-US" sz="2000" dirty="0" smtClean="0"/>
              <a:t>Are a formal review of general or administrative Investment Schedule and Project activities, such as: WCB, insurance, tendering, and First Nations info sharing. This audit can be completed at the time of the Completion Audit; however, most often it will be completed at the end of the fiscal year (due to the need to review the RAH tendering, First Nations commitments, and in-house limits).</a:t>
            </a:r>
          </a:p>
          <a:p>
            <a:pPr marL="742950" lvl="2" indent="-342900">
              <a:buFont typeface="Wingdings" pitchFamily="2" charset="2"/>
              <a:buChar char="q"/>
            </a:pPr>
            <a:r>
              <a:rPr lang="en-US" sz="2000" dirty="0" smtClean="0"/>
              <a:t>This is a formal process and would require an Audit Planning Letter to be submitted to the RAH.</a:t>
            </a:r>
          </a:p>
          <a:p>
            <a:endParaRPr lang="en-US" sz="2000" dirty="0" smtClean="0"/>
          </a:p>
          <a:p>
            <a:r>
              <a:rPr lang="en-US" sz="2000" dirty="0" smtClean="0"/>
              <a:t>Note: An inspection or review of a project equals one audit.</a:t>
            </a:r>
          </a:p>
          <a:p>
            <a:r>
              <a:rPr lang="en-US" sz="2000" dirty="0" smtClean="0"/>
              <a:t>Completed Audit Protocols (e.g., In-stream, Completion, Recipient Agreement) and an Audit Report are required for each audit. Multiple audits may be included in one report.</a:t>
            </a:r>
          </a:p>
          <a:p>
            <a:endParaRPr lang="en-US"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13</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a:bodyPr>
          <a:lstStyle/>
          <a:p>
            <a:r>
              <a:rPr lang="en-US" sz="2800" dirty="0" smtClean="0">
                <a:solidFill>
                  <a:srgbClr val="0070C0"/>
                </a:solidFill>
              </a:rPr>
              <a:t>MFR Audit Process </a:t>
            </a:r>
            <a:r>
              <a:rPr lang="en-US" sz="1400" dirty="0" smtClean="0">
                <a:solidFill>
                  <a:srgbClr val="0070C0"/>
                </a:solidFill>
              </a:rPr>
              <a:t>(cont’d)</a:t>
            </a:r>
            <a:endParaRPr lang="en-US" sz="1400" dirty="0"/>
          </a:p>
        </p:txBody>
      </p:sp>
      <p:sp>
        <p:nvSpPr>
          <p:cNvPr id="3" name="Content Placeholder 2"/>
          <p:cNvSpPr>
            <a:spLocks noGrp="1"/>
          </p:cNvSpPr>
          <p:nvPr>
            <p:ph idx="1"/>
          </p:nvPr>
        </p:nvSpPr>
        <p:spPr>
          <a:xfrm>
            <a:off x="457200" y="1066802"/>
            <a:ext cx="8305800" cy="5059363"/>
          </a:xfrm>
        </p:spPr>
        <p:txBody>
          <a:bodyPr>
            <a:normAutofit/>
          </a:bodyPr>
          <a:lstStyle/>
          <a:p>
            <a:pPr marL="493776" indent="-457200">
              <a:buNone/>
            </a:pPr>
            <a:r>
              <a:rPr lang="en-US" sz="2200" b="1" dirty="0" smtClean="0"/>
              <a:t>5.</a:t>
            </a:r>
            <a:r>
              <a:rPr lang="en-US" sz="2200" b="1" dirty="0" smtClean="0">
                <a:solidFill>
                  <a:schemeClr val="accent4"/>
                </a:solidFill>
              </a:rPr>
              <a:t>	</a:t>
            </a:r>
            <a:r>
              <a:rPr lang="en-US" sz="2000" b="1" u="sng" dirty="0" smtClean="0">
                <a:solidFill>
                  <a:schemeClr val="accent4"/>
                </a:solidFill>
              </a:rPr>
              <a:t>Financial Audits:</a:t>
            </a:r>
            <a:r>
              <a:rPr lang="en-US" sz="2000" dirty="0" smtClean="0">
                <a:solidFill>
                  <a:schemeClr val="accent4"/>
                </a:solidFill>
              </a:rPr>
              <a:t> </a:t>
            </a:r>
            <a:r>
              <a:rPr lang="en-US" sz="2000" dirty="0" smtClean="0"/>
              <a:t>Is a formal review of all financial records conducted by CA’s.</a:t>
            </a:r>
          </a:p>
          <a:p>
            <a:pPr marL="461963" indent="0">
              <a:buNone/>
            </a:pPr>
            <a:r>
              <a:rPr lang="en-US" sz="1600" dirty="0" smtClean="0">
                <a:solidFill>
                  <a:srgbClr val="FFC000"/>
                </a:solidFill>
              </a:rPr>
              <a:t>2</a:t>
            </a:r>
            <a:r>
              <a:rPr lang="en-US" sz="2200" dirty="0" smtClean="0"/>
              <a:t>.</a:t>
            </a:r>
            <a:r>
              <a:rPr lang="en-US" sz="2400" dirty="0" smtClean="0">
                <a:solidFill>
                  <a:srgbClr val="FF0000"/>
                </a:solidFill>
              </a:rPr>
              <a:t> </a:t>
            </a:r>
            <a:r>
              <a:rPr lang="en-US" sz="1600" dirty="0" smtClean="0">
                <a:solidFill>
                  <a:srgbClr val="FF0000"/>
                </a:solidFill>
              </a:rPr>
              <a:t>Discussion Point: </a:t>
            </a:r>
            <a:r>
              <a:rPr lang="en-US" sz="1600" dirty="0" smtClean="0">
                <a:solidFill>
                  <a:srgbClr val="FF0000"/>
                </a:solidFill>
              </a:rPr>
              <a:t>Do you think </a:t>
            </a:r>
            <a:r>
              <a:rPr lang="en-US" sz="1600" dirty="0" smtClean="0">
                <a:solidFill>
                  <a:srgbClr val="FF0000"/>
                </a:solidFill>
              </a:rPr>
              <a:t>experienced foresters </a:t>
            </a:r>
            <a:r>
              <a:rPr lang="en-US" sz="1600" dirty="0" smtClean="0">
                <a:solidFill>
                  <a:srgbClr val="FF0000"/>
                </a:solidFill>
              </a:rPr>
              <a:t>should be </a:t>
            </a:r>
            <a:r>
              <a:rPr lang="en-US" sz="1600" dirty="0" smtClean="0">
                <a:solidFill>
                  <a:srgbClr val="FF0000"/>
                </a:solidFill>
              </a:rPr>
              <a:t>included within some of the </a:t>
            </a:r>
            <a:r>
              <a:rPr lang="en-US" sz="1600" dirty="0" smtClean="0">
                <a:solidFill>
                  <a:srgbClr val="FF0000"/>
                </a:solidFill>
              </a:rPr>
              <a:t>more complicated financial </a:t>
            </a:r>
            <a:r>
              <a:rPr lang="en-US" sz="1600" dirty="0" smtClean="0">
                <a:solidFill>
                  <a:srgbClr val="FF0000"/>
                </a:solidFill>
              </a:rPr>
              <a:t>audits?</a:t>
            </a:r>
          </a:p>
          <a:p>
            <a:endParaRPr lang="en-US" sz="1600" dirty="0" smtClean="0">
              <a:solidFill>
                <a:srgbClr val="FF0000"/>
              </a:solidFill>
            </a:endParaRPr>
          </a:p>
          <a:p>
            <a:pPr>
              <a:buNone/>
            </a:pPr>
            <a:endParaRPr lang="en-US" sz="1600" dirty="0" smtClean="0">
              <a:solidFill>
                <a:srgbClr val="FF0000"/>
              </a:solidFill>
            </a:endParaRPr>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14</a:t>
            </a:fld>
            <a:endParaRPr lang="en-US" dirty="0"/>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467600" cy="639762"/>
          </a:xfrm>
        </p:spPr>
        <p:txBody>
          <a:bodyPr>
            <a:normAutofit/>
          </a:bodyPr>
          <a:lstStyle/>
          <a:p>
            <a:r>
              <a:rPr lang="en-US" sz="2800" b="1" dirty="0" smtClean="0">
                <a:solidFill>
                  <a:schemeClr val="accent4"/>
                </a:solidFill>
              </a:rPr>
              <a:t>Why Create a New Process?</a:t>
            </a:r>
            <a:endParaRPr lang="en-US" sz="2800" dirty="0"/>
          </a:p>
        </p:txBody>
      </p:sp>
      <p:sp>
        <p:nvSpPr>
          <p:cNvPr id="3" name="Content Placeholder 2"/>
          <p:cNvSpPr>
            <a:spLocks noGrp="1"/>
          </p:cNvSpPr>
          <p:nvPr>
            <p:ph idx="1"/>
          </p:nvPr>
        </p:nvSpPr>
        <p:spPr>
          <a:xfrm>
            <a:off x="457200" y="990600"/>
            <a:ext cx="8153400" cy="5562600"/>
          </a:xfrm>
        </p:spPr>
        <p:txBody>
          <a:bodyPr>
            <a:normAutofit/>
          </a:bodyPr>
          <a:lstStyle/>
          <a:p>
            <a:r>
              <a:rPr lang="en-US" sz="2000" dirty="0" smtClean="0"/>
              <a:t>It was felt that the PwC Process may not have adequately assessed fieldworks, in that activities were either:</a:t>
            </a:r>
          </a:p>
          <a:p>
            <a:pPr lvl="1"/>
            <a:r>
              <a:rPr lang="en-US" sz="2000" dirty="0" smtClean="0"/>
              <a:t> Reviewed “during” the works and, generally, findings could not be assessed;</a:t>
            </a:r>
          </a:p>
          <a:p>
            <a:pPr lvl="1"/>
            <a:r>
              <a:rPr lang="en-US" sz="2000" dirty="0" smtClean="0"/>
              <a:t>Or, fieldworks were reviewed the following field season, once completion was approved, often resulting in much different field conditions and therefore eliminating possible non-conformances. E.g., A planting review the following field season could not assess exposed plugs due to possible frost heaving.</a:t>
            </a:r>
          </a:p>
          <a:p>
            <a:pPr lvl="1"/>
            <a:endParaRPr lang="en-US" sz="2000" dirty="0" smtClean="0"/>
          </a:p>
          <a:p>
            <a:r>
              <a:rPr lang="en-US" sz="2000" dirty="0" smtClean="0"/>
              <a:t>The MFR Process takes into account the monitoring that Ministry Staff would have typically undertaken (e.g., walk thru’s, checkplots, etc.) and incorporated it into the mandated formal audit system (e.g., field inspections and office review).</a:t>
            </a:r>
          </a:p>
          <a:p>
            <a:endParaRPr lang="en-US" sz="2200"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15</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normAutofit/>
          </a:bodyPr>
          <a:lstStyle/>
          <a:p>
            <a:r>
              <a:rPr lang="en-US" sz="2800" b="1" dirty="0" smtClean="0">
                <a:solidFill>
                  <a:schemeClr val="accent4"/>
                </a:solidFill>
              </a:rPr>
              <a:t>Why Create a New Process? </a:t>
            </a:r>
            <a:r>
              <a:rPr lang="en-US" sz="1400" b="1" dirty="0" smtClean="0">
                <a:solidFill>
                  <a:schemeClr val="accent4"/>
                </a:solidFill>
              </a:rPr>
              <a:t>(cont’d)</a:t>
            </a:r>
            <a:endParaRPr lang="en-US" sz="1400" dirty="0"/>
          </a:p>
        </p:txBody>
      </p:sp>
      <p:sp>
        <p:nvSpPr>
          <p:cNvPr id="3" name="Content Placeholder 2"/>
          <p:cNvSpPr>
            <a:spLocks noGrp="1"/>
          </p:cNvSpPr>
          <p:nvPr>
            <p:ph idx="1"/>
          </p:nvPr>
        </p:nvSpPr>
        <p:spPr>
          <a:xfrm>
            <a:off x="457200" y="1066802"/>
            <a:ext cx="8153400" cy="5059363"/>
          </a:xfrm>
        </p:spPr>
        <p:txBody>
          <a:bodyPr>
            <a:normAutofit/>
          </a:bodyPr>
          <a:lstStyle/>
          <a:p>
            <a:r>
              <a:rPr lang="en-US" sz="2000" dirty="0" smtClean="0"/>
              <a:t>It is hoped that the new process would better mimic what Ministry Staff are already doing and have it flow into the audit process as seamlessly as possible.</a:t>
            </a:r>
          </a:p>
          <a:p>
            <a:r>
              <a:rPr lang="en-US" sz="2000" dirty="0" smtClean="0"/>
              <a:t>It would also allow for the inclusion of other personnel (District Staff, Contractors) in the process. Where they would complete the field portions (monitoring and in-stream) of the audit and the data gathered would be used by the Lead Auditor to complete the in-stream protocol and the audit report.</a:t>
            </a:r>
          </a:p>
          <a:p>
            <a:pPr marL="461963" indent="0">
              <a:buNone/>
            </a:pPr>
            <a:endParaRPr lang="en-US" sz="1600" dirty="0" smtClean="0">
              <a:solidFill>
                <a:srgbClr val="FFC000"/>
              </a:solidFill>
            </a:endParaRPr>
          </a:p>
          <a:p>
            <a:pPr marL="461963" indent="0">
              <a:buNone/>
            </a:pPr>
            <a:r>
              <a:rPr lang="en-US" sz="1600" dirty="0" smtClean="0">
                <a:solidFill>
                  <a:srgbClr val="FFC000"/>
                </a:solidFill>
              </a:rPr>
              <a:t>3</a:t>
            </a:r>
            <a:r>
              <a:rPr lang="en-US" sz="1600" dirty="0" smtClean="0"/>
              <a:t>. </a:t>
            </a:r>
            <a:r>
              <a:rPr lang="en-US" sz="1600" dirty="0" smtClean="0">
                <a:solidFill>
                  <a:srgbClr val="FF0000"/>
                </a:solidFill>
              </a:rPr>
              <a:t>Discussion Point: Do you feel this system meets your needs? How do you see yourself, District Staff, or Contractors fitting in to this process?</a:t>
            </a:r>
            <a:endParaRPr lang="en-US" sz="1600" dirty="0"/>
          </a:p>
        </p:txBody>
      </p:sp>
      <p:sp>
        <p:nvSpPr>
          <p:cNvPr id="5" name="Date Placeholder 4"/>
          <p:cNvSpPr>
            <a:spLocks noGrp="1"/>
          </p:cNvSpPr>
          <p:nvPr>
            <p:ph type="dt" sz="half" idx="10"/>
          </p:nvPr>
        </p:nvSpPr>
        <p:spPr/>
        <p:txBody>
          <a:bodyPr/>
          <a:lstStyle/>
          <a:p>
            <a:r>
              <a:rPr lang="en-US" dirty="0" smtClean="0"/>
              <a:t>09/09/09</a:t>
            </a:r>
          </a:p>
        </p:txBody>
      </p:sp>
      <p:sp>
        <p:nvSpPr>
          <p:cNvPr id="6" name="Slide Number Placeholder 5"/>
          <p:cNvSpPr>
            <a:spLocks noGrp="1"/>
          </p:cNvSpPr>
          <p:nvPr>
            <p:ph type="sldNum" sz="quarter" idx="12"/>
          </p:nvPr>
        </p:nvSpPr>
        <p:spPr/>
        <p:txBody>
          <a:bodyPr/>
          <a:lstStyle/>
          <a:p>
            <a:fld id="{DB980C7A-25CF-4F03-BE3C-C9FEF0C874B2}" type="slidenum">
              <a:rPr lang="en-US" smtClean="0"/>
              <a:pPr/>
              <a:t>16</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1143000"/>
          </a:xfrm>
        </p:spPr>
        <p:txBody>
          <a:bodyPr>
            <a:normAutofit/>
          </a:bodyPr>
          <a:lstStyle/>
          <a:p>
            <a:pPr algn="ctr"/>
            <a:r>
              <a:rPr lang="en-US" sz="4800" dirty="0" smtClean="0">
                <a:ln w="4953">
                  <a:solidFill>
                    <a:schemeClr val="tx1"/>
                  </a:solidFill>
                </a:ln>
                <a:solidFill>
                  <a:srgbClr val="0070C0"/>
                </a:solidFill>
                <a:effectLst>
                  <a:outerShdw blurRad="50800" dist="38100" dir="5400000" algn="ctr" rotWithShape="0">
                    <a:schemeClr val="tx1">
                      <a:alpha val="50000"/>
                    </a:schemeClr>
                  </a:outerShdw>
                </a:effectLst>
              </a:rPr>
              <a:t>Break Time! Take 15 </a:t>
            </a:r>
            <a:r>
              <a:rPr lang="en-US" sz="4800" dirty="0" smtClean="0">
                <a:ln w="4953">
                  <a:solidFill>
                    <a:schemeClr val="tx1"/>
                  </a:solidFill>
                </a:ln>
                <a:solidFill>
                  <a:schemeClr val="accent2">
                    <a:lumMod val="60000"/>
                    <a:lumOff val="40000"/>
                  </a:schemeClr>
                </a:solidFill>
                <a:effectLst>
                  <a:outerShdw blurRad="50800" dist="38100" dir="5400000" algn="ctr" rotWithShape="0">
                    <a:schemeClr val="tx1">
                      <a:alpha val="50000"/>
                    </a:schemeClr>
                  </a:outerShdw>
                </a:effectLst>
                <a:sym typeface="Wingdings" pitchFamily="2" charset="2"/>
              </a:rPr>
              <a:t></a:t>
            </a:r>
            <a:endParaRPr lang="en-US" dirty="0">
              <a:ln w="4953">
                <a:solidFill>
                  <a:schemeClr val="tx1"/>
                </a:solidFill>
              </a:ln>
              <a:solidFill>
                <a:schemeClr val="accent2">
                  <a:lumMod val="60000"/>
                  <a:lumOff val="40000"/>
                </a:schemeClr>
              </a:solidFill>
              <a:effectLst>
                <a:outerShdw blurRad="50800" dist="38100" dir="5400000" algn="ctr" rotWithShape="0">
                  <a:schemeClr val="tx1">
                    <a:alpha val="50000"/>
                  </a:schemeClr>
                </a:outerShdw>
              </a:effectLst>
            </a:endParaRPr>
          </a:p>
        </p:txBody>
      </p:sp>
      <p:sp>
        <p:nvSpPr>
          <p:cNvPr id="3" name="Content Placeholder 2"/>
          <p:cNvSpPr>
            <a:spLocks noGrp="1"/>
          </p:cNvSpPr>
          <p:nvPr>
            <p:ph idx="1"/>
          </p:nvPr>
        </p:nvSpPr>
        <p:spPr>
          <a:xfrm>
            <a:off x="457200" y="1600202"/>
            <a:ext cx="8153400" cy="4525963"/>
          </a:xfrm>
        </p:spPr>
        <p:txBody>
          <a:bodyPr/>
          <a:lstStyle/>
          <a:p>
            <a:endParaRPr lang="en-US" sz="2200" dirty="0" smtClean="0"/>
          </a:p>
          <a:p>
            <a:endParaRPr lang="en-US" sz="2200" dirty="0" smtClean="0"/>
          </a:p>
          <a:p>
            <a:endParaRPr lang="en-US" sz="2200" dirty="0" smtClean="0"/>
          </a:p>
          <a:p>
            <a:r>
              <a:rPr lang="en-US" sz="2400" dirty="0" smtClean="0"/>
              <a:t>Q: When does a person decide to become an Auditor?</a:t>
            </a:r>
          </a:p>
          <a:p>
            <a:endParaRPr lang="en-US" sz="2400" dirty="0" smtClean="0"/>
          </a:p>
          <a:p>
            <a:r>
              <a:rPr lang="en-US" sz="2400" dirty="0" smtClean="0"/>
              <a:t>A: When he realizes he does not have the charisma to succeed as an undertaker.</a:t>
            </a:r>
          </a:p>
          <a:p>
            <a:endParaRPr lang="en-US" sz="2200" dirty="0" smtClean="0"/>
          </a:p>
          <a:p>
            <a:endParaRPr lang="en-US" dirty="0" smtClean="0"/>
          </a:p>
          <a:p>
            <a:endParaRPr lang="en-US"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17</a:t>
            </a:fld>
            <a:endParaRPr lang="en-US" dirty="0"/>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533400"/>
          </a:xfrm>
        </p:spPr>
        <p:txBody>
          <a:bodyPr>
            <a:normAutofit/>
          </a:bodyPr>
          <a:lstStyle/>
          <a:p>
            <a:r>
              <a:rPr lang="en-US" sz="2800" dirty="0" smtClean="0">
                <a:solidFill>
                  <a:schemeClr val="accent1">
                    <a:lumMod val="60000"/>
                    <a:lumOff val="40000"/>
                  </a:schemeClr>
                </a:solidFill>
              </a:rPr>
              <a:t>The Audit Process</a:t>
            </a:r>
            <a:endParaRPr lang="en-US" sz="2800" dirty="0">
              <a:solidFill>
                <a:schemeClr val="accent1">
                  <a:lumMod val="60000"/>
                  <a:lumOff val="40000"/>
                </a:schemeClr>
              </a:solidFill>
            </a:endParaRPr>
          </a:p>
        </p:txBody>
      </p:sp>
      <p:sp>
        <p:nvSpPr>
          <p:cNvPr id="3" name="Content Placeholder 2"/>
          <p:cNvSpPr>
            <a:spLocks noGrp="1"/>
          </p:cNvSpPr>
          <p:nvPr>
            <p:ph idx="1"/>
          </p:nvPr>
        </p:nvSpPr>
        <p:spPr>
          <a:xfrm>
            <a:off x="457200" y="838200"/>
            <a:ext cx="8382000" cy="5638800"/>
          </a:xfrm>
        </p:spPr>
        <p:txBody>
          <a:bodyPr>
            <a:normAutofit fontScale="92500" lnSpcReduction="10000"/>
          </a:bodyPr>
          <a:lstStyle/>
          <a:p>
            <a:pPr lvl="0">
              <a:buNone/>
            </a:pPr>
            <a:r>
              <a:rPr lang="en-US" sz="2200" dirty="0" smtClean="0"/>
              <a:t>The following section is an overview of the process from project to audit.</a:t>
            </a:r>
          </a:p>
          <a:p>
            <a:pPr lvl="0">
              <a:buNone/>
            </a:pPr>
            <a:endParaRPr lang="en-US" sz="2200" dirty="0" smtClean="0"/>
          </a:p>
          <a:p>
            <a:pPr>
              <a:buFont typeface="Wingdings" pitchFamily="2" charset="2"/>
              <a:buChar char="q"/>
            </a:pPr>
            <a:r>
              <a:rPr lang="en-US" sz="2200" dirty="0" smtClean="0"/>
              <a:t>Project Risk Rating – A project is submitted by the RAH to the Regional Silviculture Specialist (RSS). The RSS rates the overall “risk” of the project based on a combination of the risk of two criteria:</a:t>
            </a:r>
          </a:p>
          <a:p>
            <a:pPr marL="790956" lvl="1" indent="-342900">
              <a:buFont typeface="+mj-lt"/>
              <a:buAutoNum type="arabicPeriod"/>
            </a:pPr>
            <a:r>
              <a:rPr lang="en-US" sz="2200" dirty="0" smtClean="0"/>
              <a:t>The risk of the project (based on complexity, cost, environmental &amp; safety concerns, etc.) and,</a:t>
            </a:r>
          </a:p>
          <a:p>
            <a:pPr marL="790956" lvl="1" indent="-342900">
              <a:buFont typeface="+mj-lt"/>
              <a:buAutoNum type="arabicPeriod"/>
            </a:pPr>
            <a:r>
              <a:rPr lang="en-US" sz="2200" dirty="0" smtClean="0"/>
              <a:t> The risk rating of the RAH (as determined by the RAH Report Card). </a:t>
            </a:r>
          </a:p>
          <a:p>
            <a:pPr lvl="0">
              <a:buFont typeface="Wingdings" pitchFamily="2" charset="2"/>
              <a:buChar char="q"/>
            </a:pPr>
            <a:endParaRPr lang="en-US" sz="1100" dirty="0" smtClean="0"/>
          </a:p>
          <a:p>
            <a:pPr lvl="0">
              <a:buFont typeface="Wingdings" pitchFamily="2" charset="2"/>
              <a:buChar char="q"/>
            </a:pPr>
            <a:r>
              <a:rPr lang="en-US" sz="2200" dirty="0" smtClean="0"/>
              <a:t>Where the Project Risk Rating is “high” or “very high” the RSS notifies Branch. These projects are automatically added to the Audit Matrix for inclusion in the audit plan.</a:t>
            </a:r>
          </a:p>
          <a:p>
            <a:pPr lvl="0">
              <a:buFont typeface="Wingdings" pitchFamily="2" charset="2"/>
              <a:buChar char="q"/>
            </a:pPr>
            <a:r>
              <a:rPr lang="en-US" sz="2200" dirty="0" smtClean="0"/>
              <a:t>Audit Matrix / Plan – Branch creates an annual audit plan (listed by project) based upon the individual project risk ratings (high and very high), annual audit focus (e.g., all FLTC projects), target percent of projects to be audited (e.g., 33%), and target percent of program investment (e.g., 50% of FFT funds).</a:t>
            </a:r>
          </a:p>
          <a:p>
            <a:pPr lvl="0"/>
            <a:endParaRPr lang="en-US" sz="2400" dirty="0" smtClean="0"/>
          </a:p>
          <a:p>
            <a:pPr lvl="0"/>
            <a:endParaRPr lang="en-US" sz="2400" dirty="0" smtClean="0"/>
          </a:p>
          <a:p>
            <a:pPr lvl="0"/>
            <a:endParaRPr lang="en-US" sz="2400" dirty="0" smtClean="0"/>
          </a:p>
          <a:p>
            <a:endParaRPr lang="en-US"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18</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20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685800"/>
          </a:xfrm>
        </p:spPr>
        <p:txBody>
          <a:bodyPr>
            <a:normAutofit/>
          </a:bodyPr>
          <a:lstStyle/>
          <a:p>
            <a:r>
              <a:rPr lang="en-US" sz="2800" dirty="0" smtClean="0">
                <a:solidFill>
                  <a:schemeClr val="accent1">
                    <a:lumMod val="60000"/>
                    <a:lumOff val="40000"/>
                  </a:schemeClr>
                </a:solidFill>
              </a:rPr>
              <a:t>The Audit Process </a:t>
            </a:r>
            <a:r>
              <a:rPr lang="en-US" sz="1400" dirty="0" smtClean="0">
                <a:solidFill>
                  <a:schemeClr val="accent1">
                    <a:lumMod val="60000"/>
                    <a:lumOff val="40000"/>
                  </a:schemeClr>
                </a:solidFill>
              </a:rPr>
              <a:t>(Audit Matrix/Plan cont’d)</a:t>
            </a:r>
            <a:endParaRPr lang="en-US" sz="1400" dirty="0"/>
          </a:p>
        </p:txBody>
      </p:sp>
      <p:sp>
        <p:nvSpPr>
          <p:cNvPr id="3" name="Content Placeholder 2"/>
          <p:cNvSpPr>
            <a:spLocks noGrp="1"/>
          </p:cNvSpPr>
          <p:nvPr>
            <p:ph idx="1"/>
          </p:nvPr>
        </p:nvSpPr>
        <p:spPr>
          <a:xfrm>
            <a:off x="457200" y="914400"/>
            <a:ext cx="8305800" cy="5562600"/>
          </a:xfrm>
        </p:spPr>
        <p:txBody>
          <a:bodyPr>
            <a:normAutofit fontScale="85000" lnSpcReduction="10000"/>
          </a:bodyPr>
          <a:lstStyle/>
          <a:p>
            <a:pPr>
              <a:buFont typeface="Wingdings" pitchFamily="2" charset="2"/>
              <a:buChar char="q"/>
            </a:pPr>
            <a:r>
              <a:rPr lang="en-US" sz="2400" dirty="0" smtClean="0"/>
              <a:t>Audit Matrix / Plan (cont’d) – Branch notifies each Region of the projects that must be audited annually.</a:t>
            </a:r>
          </a:p>
          <a:p>
            <a:pPr marL="790956" lvl="1" indent="-342900">
              <a:buFont typeface="+mj-lt"/>
              <a:buAutoNum type="arabicPeriod"/>
            </a:pPr>
            <a:r>
              <a:rPr lang="en-US" sz="2400" dirty="0" smtClean="0"/>
              <a:t>The Region should inform Branch as to any risk rating changes to a project. In that, on occasion, a seemingly high risk project at submission is revised down to a moderate or low risk during the project or at completion.</a:t>
            </a:r>
          </a:p>
          <a:p>
            <a:pPr marL="790956" lvl="1" indent="-342900">
              <a:buFont typeface="+mj-lt"/>
              <a:buAutoNum type="arabicPeriod"/>
            </a:pPr>
            <a:r>
              <a:rPr lang="en-US" sz="2400" dirty="0" smtClean="0"/>
              <a:t>Most often the reverse occurs where a project is originally assessed as a low or moderate risk and is revised to high or very high.</a:t>
            </a:r>
          </a:p>
          <a:p>
            <a:pPr marL="790956" lvl="1" indent="-342900">
              <a:buFont typeface="+mj-lt"/>
              <a:buAutoNum type="arabicPeriod"/>
            </a:pPr>
            <a:r>
              <a:rPr lang="en-US" sz="2400" dirty="0" smtClean="0"/>
              <a:t>The Audit Plan is revised by Branch to accommodate the revised risk ratings.</a:t>
            </a:r>
          </a:p>
          <a:p>
            <a:pPr marL="790956" lvl="1" indent="-342900">
              <a:buFont typeface="+mj-lt"/>
              <a:buAutoNum type="arabicPeriod"/>
            </a:pPr>
            <a:endParaRPr lang="en-US" sz="2400" dirty="0" smtClean="0"/>
          </a:p>
          <a:p>
            <a:pPr>
              <a:buFont typeface="Wingdings" pitchFamily="2" charset="2"/>
              <a:buChar char="q"/>
            </a:pPr>
            <a:r>
              <a:rPr lang="en-US" sz="2400" dirty="0" smtClean="0"/>
              <a:t> The Audit Coordinator and the RSS work together to determine the audit schedule.</a:t>
            </a:r>
          </a:p>
          <a:p>
            <a:pPr>
              <a:buNone/>
            </a:pPr>
            <a:r>
              <a:rPr lang="en-US" sz="1700" dirty="0" smtClean="0">
                <a:solidFill>
                  <a:srgbClr val="FFC000"/>
                </a:solidFill>
              </a:rPr>
              <a:t>	</a:t>
            </a:r>
            <a:endParaRPr lang="en-US" sz="2400" dirty="0" smtClean="0">
              <a:solidFill>
                <a:srgbClr val="FFC000"/>
              </a:solidFill>
            </a:endParaRPr>
          </a:p>
          <a:p>
            <a:pPr marL="461963" indent="0">
              <a:buNone/>
            </a:pPr>
            <a:r>
              <a:rPr lang="en-US" sz="1900" dirty="0" smtClean="0">
                <a:solidFill>
                  <a:srgbClr val="FFC000"/>
                </a:solidFill>
              </a:rPr>
              <a:t>4</a:t>
            </a:r>
            <a:r>
              <a:rPr lang="en-US" sz="1900" dirty="0" smtClean="0"/>
              <a:t>.</a:t>
            </a:r>
            <a:r>
              <a:rPr lang="en-US" sz="1900" dirty="0" smtClean="0">
                <a:solidFill>
                  <a:srgbClr val="FF0000"/>
                </a:solidFill>
              </a:rPr>
              <a:t> Discussion Point: The role of the Audit Coordinator is to act as a liaison between Branch (and the Audit Matrix/Plan) and the RSS and provide support to the Regions in respect of planning and coordinating of their audits. How do you see the role and responsibilities of the Audit Coordinator assisting you your audit program?</a:t>
            </a:r>
          </a:p>
          <a:p>
            <a:pPr>
              <a:buNone/>
            </a:pPr>
            <a:endParaRPr lang="en-US" sz="1700" dirty="0" smtClean="0">
              <a:solidFill>
                <a:srgbClr val="FF0000"/>
              </a:solidFill>
            </a:endParaRPr>
          </a:p>
          <a:p>
            <a:pPr>
              <a:buNone/>
            </a:pPr>
            <a:endParaRPr lang="en-US" sz="1700" dirty="0" smtClean="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19</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20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solidFill>
                  <a:schemeClr val="accent1">
                    <a:lumMod val="60000"/>
                    <a:lumOff val="40000"/>
                  </a:schemeClr>
                </a:solidFill>
              </a:rPr>
              <a:t>The Audit Process </a:t>
            </a:r>
            <a:r>
              <a:rPr lang="en-US" sz="1400" dirty="0" smtClean="0">
                <a:solidFill>
                  <a:schemeClr val="accent1">
                    <a:lumMod val="60000"/>
                    <a:lumOff val="40000"/>
                  </a:schemeClr>
                </a:solidFill>
              </a:rPr>
              <a:t>(Audit Scheduling/Planning cont’d)</a:t>
            </a:r>
            <a:endParaRPr lang="en-US" sz="1400" dirty="0"/>
          </a:p>
        </p:txBody>
      </p:sp>
      <p:sp>
        <p:nvSpPr>
          <p:cNvPr id="3" name="Content Placeholder 2"/>
          <p:cNvSpPr>
            <a:spLocks noGrp="1"/>
          </p:cNvSpPr>
          <p:nvPr>
            <p:ph idx="1"/>
          </p:nvPr>
        </p:nvSpPr>
        <p:spPr>
          <a:xfrm>
            <a:off x="457200" y="1066802"/>
            <a:ext cx="8077200" cy="5059363"/>
          </a:xfrm>
        </p:spPr>
        <p:txBody>
          <a:bodyPr/>
          <a:lstStyle/>
          <a:p>
            <a:pPr>
              <a:buFont typeface="Wingdings" pitchFamily="2" charset="2"/>
              <a:buChar char="q"/>
            </a:pPr>
            <a:r>
              <a:rPr lang="en-US" sz="2000" dirty="0" smtClean="0"/>
              <a:t>RSS – Arranges for or completes the monitoring and in-stream inspections of the audits. </a:t>
            </a:r>
          </a:p>
          <a:p>
            <a:pPr>
              <a:buFont typeface="Wingdings" pitchFamily="2" charset="2"/>
              <a:buChar char="q"/>
            </a:pPr>
            <a:r>
              <a:rPr lang="en-US" sz="2000" dirty="0" smtClean="0"/>
              <a:t>Where the RSS determines that a formal in-stream audit process is required, the </a:t>
            </a:r>
            <a:r>
              <a:rPr lang="en-US" sz="2000" dirty="0" smtClean="0"/>
              <a:t>Lead Auditor </a:t>
            </a:r>
            <a:r>
              <a:rPr lang="en-US" sz="2000" dirty="0" smtClean="0"/>
              <a:t>develops the audit planning letter in consultation with the RSS and the RAH and may be involved in the Inspection.</a:t>
            </a:r>
          </a:p>
          <a:p>
            <a:pPr>
              <a:buFont typeface="Wingdings" pitchFamily="2" charset="2"/>
              <a:buChar char="q"/>
            </a:pPr>
            <a:r>
              <a:rPr lang="en-US" sz="2000" dirty="0" smtClean="0"/>
              <a:t>When a 100% inspection is necessary (the in-stream audit identifies a non-compliance with the standards e.g., &gt;5% variance between RAH Planting Quality Calculation and the RSS) the </a:t>
            </a:r>
            <a:r>
              <a:rPr lang="en-US" sz="2000" dirty="0" smtClean="0"/>
              <a:t>Lead Auditor </a:t>
            </a:r>
            <a:r>
              <a:rPr lang="en-US" sz="2000" dirty="0" smtClean="0"/>
              <a:t>develops the audit planning letter and where possible should be involved in the inspection.</a:t>
            </a:r>
          </a:p>
          <a:p>
            <a:pPr>
              <a:buFont typeface="Wingdings" pitchFamily="2" charset="2"/>
              <a:buChar char="q"/>
            </a:pPr>
            <a:endParaRPr lang="en-US" sz="2200" dirty="0" smtClean="0"/>
          </a:p>
          <a:p>
            <a:pPr>
              <a:buFont typeface="Wingdings" pitchFamily="2" charset="2"/>
              <a:buChar char="q"/>
            </a:pPr>
            <a:endParaRPr lang="en-US" sz="2200" dirty="0" smtClean="0"/>
          </a:p>
          <a:p>
            <a:endParaRPr lang="en-US"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20</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dirty="0" smtClean="0">
                <a:solidFill>
                  <a:schemeClr val="accent1">
                    <a:lumMod val="60000"/>
                    <a:lumOff val="40000"/>
                  </a:schemeClr>
                </a:solidFill>
              </a:rPr>
              <a:t>The Audit Process </a:t>
            </a:r>
            <a:r>
              <a:rPr lang="en-US" sz="1400" dirty="0" smtClean="0">
                <a:solidFill>
                  <a:schemeClr val="accent1">
                    <a:lumMod val="60000"/>
                    <a:lumOff val="40000"/>
                  </a:schemeClr>
                </a:solidFill>
              </a:rPr>
              <a:t>(Audit Roles &amp; Responsibilities)</a:t>
            </a:r>
            <a:endParaRPr lang="en-US" sz="1400" dirty="0"/>
          </a:p>
        </p:txBody>
      </p:sp>
      <p:sp>
        <p:nvSpPr>
          <p:cNvPr id="3" name="Content Placeholder 2"/>
          <p:cNvSpPr>
            <a:spLocks noGrp="1"/>
          </p:cNvSpPr>
          <p:nvPr>
            <p:ph idx="1"/>
          </p:nvPr>
        </p:nvSpPr>
        <p:spPr>
          <a:xfrm>
            <a:off x="457200" y="1066800"/>
            <a:ext cx="8229600" cy="5334000"/>
          </a:xfrm>
        </p:spPr>
        <p:txBody>
          <a:bodyPr>
            <a:normAutofit lnSpcReduction="10000"/>
          </a:bodyPr>
          <a:lstStyle/>
          <a:p>
            <a:pPr>
              <a:buFont typeface="Wingdings" pitchFamily="2" charset="2"/>
              <a:buChar char="q"/>
            </a:pPr>
            <a:r>
              <a:rPr lang="en-US" sz="2000" dirty="0" smtClean="0"/>
              <a:t>Lead Auditor – The Lead Auditor is responsible for liaison with the RAH about the audit, compiling the completed audit protocols, writing and signing the audit report, informing the RAH the results of the audit and ensuring that “action plans” for non-conformances are completed by the RAH. The Lead Auditor, may also conduct the formal inspections (of a 100% Audit) where required. </a:t>
            </a:r>
          </a:p>
          <a:p>
            <a:pPr lvl="1">
              <a:buFont typeface="Wingdings" pitchFamily="2" charset="2"/>
              <a:buChar char="q"/>
            </a:pPr>
            <a:endParaRPr lang="en-US" sz="1600" dirty="0" smtClean="0"/>
          </a:p>
          <a:p>
            <a:pPr lvl="1">
              <a:buFont typeface="Wingdings" pitchFamily="2" charset="2"/>
              <a:buChar char="q"/>
            </a:pPr>
            <a:r>
              <a:rPr lang="en-US" sz="1600" dirty="0" smtClean="0"/>
              <a:t>Note: The information for the Audit Protocols potentially may be completed by more than person (especially the in-stream protocols).</a:t>
            </a:r>
          </a:p>
          <a:p>
            <a:pPr>
              <a:buFont typeface="Wingdings" pitchFamily="2" charset="2"/>
              <a:buChar char="q"/>
            </a:pPr>
            <a:endParaRPr lang="en-US" sz="2000" dirty="0" smtClean="0"/>
          </a:p>
          <a:p>
            <a:pPr>
              <a:buNone/>
            </a:pPr>
            <a:r>
              <a:rPr lang="en-US" sz="2000" dirty="0" smtClean="0">
                <a:solidFill>
                  <a:srgbClr val="FFFF00"/>
                </a:solidFill>
              </a:rPr>
              <a:t>	</a:t>
            </a:r>
            <a:r>
              <a:rPr lang="en-US" sz="1600" dirty="0" smtClean="0">
                <a:solidFill>
                  <a:srgbClr val="FFFF00"/>
                </a:solidFill>
              </a:rPr>
              <a:t>5</a:t>
            </a:r>
            <a:r>
              <a:rPr lang="en-US" sz="1600" dirty="0" smtClean="0">
                <a:solidFill>
                  <a:srgbClr val="FF0000"/>
                </a:solidFill>
              </a:rPr>
              <a:t>. Discussion Point: How do you see the role of the “Lead Auditor” assisting you in your audit program?</a:t>
            </a:r>
            <a:endParaRPr lang="en-US" sz="2000" dirty="0" smtClean="0"/>
          </a:p>
          <a:p>
            <a:pPr lvl="1">
              <a:buFont typeface="Wingdings" pitchFamily="2" charset="2"/>
              <a:buChar char="q"/>
            </a:pPr>
            <a:endParaRPr lang="en-US" sz="1600" dirty="0" smtClean="0"/>
          </a:p>
          <a:p>
            <a:pPr>
              <a:buFont typeface="Wingdings" pitchFamily="2" charset="2"/>
              <a:buChar char="q"/>
            </a:pPr>
            <a:r>
              <a:rPr lang="en-US" sz="2000" dirty="0" smtClean="0"/>
              <a:t>The RSS provides direction and support to the Audit Coordinator and Lead Auditor.</a:t>
            </a:r>
          </a:p>
          <a:p>
            <a:pPr>
              <a:buFont typeface="Wingdings" pitchFamily="2" charset="2"/>
              <a:buChar char="q"/>
            </a:pPr>
            <a:r>
              <a:rPr lang="en-US" sz="2000" dirty="0" smtClean="0"/>
              <a:t>Ministry Staff (e.g., District) and/or QA Contractors provide assistance in completing the in-stream audit fieldwork.</a:t>
            </a:r>
            <a:endParaRPr lang="en-US" sz="2000"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21</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2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2000"/>
                                        <p:tgtEl>
                                          <p:spTgt spid="3">
                                            <p:txEl>
                                              <p:pRg st="6" end="6"/>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solidFill>
                  <a:schemeClr val="accent1">
                    <a:lumMod val="60000"/>
                    <a:lumOff val="40000"/>
                  </a:schemeClr>
                </a:solidFill>
              </a:rPr>
              <a:t>The Audit Process </a:t>
            </a:r>
            <a:r>
              <a:rPr lang="en-US" sz="1400" dirty="0" smtClean="0">
                <a:solidFill>
                  <a:schemeClr val="accent1">
                    <a:lumMod val="60000"/>
                    <a:lumOff val="40000"/>
                  </a:schemeClr>
                </a:solidFill>
              </a:rPr>
              <a:t>(Audit Roles &amp; Responsibilities cont’d)</a:t>
            </a:r>
            <a:endParaRPr lang="en-US" sz="1400" dirty="0"/>
          </a:p>
        </p:txBody>
      </p:sp>
      <p:sp>
        <p:nvSpPr>
          <p:cNvPr id="3" name="Content Placeholder 2"/>
          <p:cNvSpPr>
            <a:spLocks noGrp="1"/>
          </p:cNvSpPr>
          <p:nvPr>
            <p:ph idx="1"/>
          </p:nvPr>
        </p:nvSpPr>
        <p:spPr>
          <a:xfrm>
            <a:off x="457200" y="990600"/>
            <a:ext cx="8229600" cy="5486400"/>
          </a:xfrm>
        </p:spPr>
        <p:txBody>
          <a:bodyPr>
            <a:normAutofit/>
          </a:bodyPr>
          <a:lstStyle/>
          <a:p>
            <a:pPr lvl="0"/>
            <a:r>
              <a:rPr lang="en-US" sz="2000" dirty="0" smtClean="0"/>
              <a:t>Discussion of the Regional Audit </a:t>
            </a:r>
            <a:r>
              <a:rPr lang="en-US" sz="2000" dirty="0" smtClean="0"/>
              <a:t>workload and Staffing:</a:t>
            </a:r>
            <a:endParaRPr lang="en-US" sz="2000" dirty="0" smtClean="0"/>
          </a:p>
          <a:p>
            <a:pPr marL="800100" lvl="0" indent="-382588">
              <a:tabLst>
                <a:tab pos="798513" algn="l"/>
              </a:tabLst>
            </a:pPr>
            <a:r>
              <a:rPr lang="en-US" sz="2000" dirty="0" smtClean="0"/>
              <a:t>Audit </a:t>
            </a:r>
            <a:r>
              <a:rPr lang="en-US" sz="2000" dirty="0" smtClean="0"/>
              <a:t>Matrix &amp; Plan – Audit Coordinator.</a:t>
            </a:r>
          </a:p>
          <a:p>
            <a:pPr marL="800100" lvl="0" indent="-382588">
              <a:tabLst>
                <a:tab pos="798513" algn="l"/>
              </a:tabLst>
            </a:pPr>
            <a:r>
              <a:rPr lang="en-US" sz="2000" dirty="0" smtClean="0"/>
              <a:t>In-stream Audits – RSS, Regional MFR Staff, District MFR Staff, QA Contractors. </a:t>
            </a:r>
          </a:p>
          <a:p>
            <a:pPr marL="800100" lvl="0" indent="-382588">
              <a:tabLst>
                <a:tab pos="798513" algn="l"/>
              </a:tabLst>
            </a:pPr>
            <a:r>
              <a:rPr lang="en-US" sz="2000" dirty="0" smtClean="0"/>
              <a:t>Completion Audits – RSS, Regional MFR Staff, and Lead Auditor.</a:t>
            </a:r>
          </a:p>
          <a:p>
            <a:pPr marL="800100" lvl="0" indent="-382588">
              <a:tabLst>
                <a:tab pos="798513" algn="l"/>
              </a:tabLst>
            </a:pPr>
            <a:r>
              <a:rPr lang="en-US" sz="2000" dirty="0" smtClean="0"/>
              <a:t>Recipient Agreement and Project Audits – RSS, Regional MFR Staff, and Lead Auditor.</a:t>
            </a:r>
          </a:p>
          <a:p>
            <a:pPr marL="1101852" lvl="1" indent="-382588">
              <a:tabLst>
                <a:tab pos="798513" algn="l"/>
              </a:tabLst>
            </a:pPr>
            <a:endParaRPr lang="en-US" sz="1600" dirty="0" smtClean="0"/>
          </a:p>
          <a:p>
            <a:pPr marL="1101852" lvl="1" indent="-382588">
              <a:tabLst>
                <a:tab pos="798513" algn="l"/>
              </a:tabLst>
            </a:pPr>
            <a:r>
              <a:rPr lang="en-US" sz="1600" dirty="0" smtClean="0"/>
              <a:t>Note: Audit protocols and report coordinated/written by Lead Auditor.</a:t>
            </a:r>
          </a:p>
          <a:p>
            <a:pPr lvl="0">
              <a:buNone/>
            </a:pPr>
            <a:r>
              <a:rPr lang="en-US" sz="3200" dirty="0" smtClean="0">
                <a:solidFill>
                  <a:srgbClr val="FFC000"/>
                </a:solidFill>
              </a:rPr>
              <a:t>	</a:t>
            </a:r>
            <a:r>
              <a:rPr lang="en-US" sz="1700" dirty="0" smtClean="0">
                <a:solidFill>
                  <a:srgbClr val="FFC000"/>
                </a:solidFill>
              </a:rPr>
              <a:t>6</a:t>
            </a:r>
            <a:r>
              <a:rPr lang="en-US" sz="1700" dirty="0" smtClean="0"/>
              <a:t>.</a:t>
            </a:r>
            <a:r>
              <a:rPr lang="en-US" sz="1700" dirty="0" smtClean="0">
                <a:solidFill>
                  <a:srgbClr val="FF0000"/>
                </a:solidFill>
              </a:rPr>
              <a:t> Discussion Point: How do you feel about the audit workload in respect of your other FFT responsibilities?</a:t>
            </a:r>
            <a:endParaRPr lang="en-US" sz="1700" dirty="0" smtClean="0"/>
          </a:p>
          <a:p>
            <a:endParaRPr lang="en-US"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22</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pPr algn="ctr"/>
            <a:r>
              <a:rPr lang="en-US" sz="4400" dirty="0" smtClean="0">
                <a:ln w="4953">
                  <a:solidFill>
                    <a:schemeClr val="tx1"/>
                  </a:solidFill>
                </a:ln>
                <a:solidFill>
                  <a:schemeClr val="accent1">
                    <a:lumMod val="75000"/>
                  </a:schemeClr>
                </a:solidFill>
                <a:effectLst>
                  <a:outerShdw blurRad="50800" dist="38100" dir="5400000" algn="ctr" rotWithShape="0">
                    <a:schemeClr val="tx1">
                      <a:alpha val="50000"/>
                    </a:schemeClr>
                  </a:outerShdw>
                </a:effectLst>
              </a:rPr>
              <a:t>Lunch Break! Take 30 </a:t>
            </a:r>
            <a:r>
              <a:rPr lang="en-US" sz="4400" dirty="0" smtClean="0">
                <a:ln w="4953">
                  <a:solidFill>
                    <a:schemeClr val="tx1"/>
                  </a:solidFill>
                </a:ln>
                <a:solidFill>
                  <a:schemeClr val="accent2">
                    <a:lumMod val="60000"/>
                    <a:lumOff val="40000"/>
                  </a:schemeClr>
                </a:solidFill>
                <a:effectLst>
                  <a:outerShdw blurRad="50800" dist="38100" dir="5400000" algn="ctr" rotWithShape="0">
                    <a:schemeClr val="tx1">
                      <a:alpha val="50000"/>
                    </a:schemeClr>
                  </a:outerShdw>
                </a:effectLst>
                <a:sym typeface="Wingdings" pitchFamily="2" charset="2"/>
              </a:rPr>
              <a:t></a:t>
            </a:r>
            <a:endParaRPr lang="en-US" dirty="0"/>
          </a:p>
        </p:txBody>
      </p:sp>
      <p:sp>
        <p:nvSpPr>
          <p:cNvPr id="3" name="Content Placeholder 2"/>
          <p:cNvSpPr>
            <a:spLocks noGrp="1"/>
          </p:cNvSpPr>
          <p:nvPr>
            <p:ph idx="1"/>
          </p:nvPr>
        </p:nvSpPr>
        <p:spPr>
          <a:xfrm>
            <a:off x="457200" y="1600200"/>
            <a:ext cx="8229600" cy="4876800"/>
          </a:xfrm>
        </p:spPr>
        <p:txBody>
          <a:bodyPr/>
          <a:lstStyle/>
          <a:p>
            <a:endParaRPr lang="en-US" sz="2200" dirty="0" smtClean="0"/>
          </a:p>
          <a:p>
            <a:endParaRPr lang="en-US" sz="2200" dirty="0" smtClean="0"/>
          </a:p>
          <a:p>
            <a:endParaRPr lang="en-US" sz="2200" dirty="0" smtClean="0"/>
          </a:p>
          <a:p>
            <a:endParaRPr lang="en-US" sz="2200" dirty="0" smtClean="0"/>
          </a:p>
          <a:p>
            <a:pPr>
              <a:buNone/>
            </a:pPr>
            <a:r>
              <a:rPr lang="en-US" sz="2200" dirty="0" smtClean="0"/>
              <a:t>Q: Why are they putting Auditors at the bottom of the ocean?</a:t>
            </a:r>
          </a:p>
          <a:p>
            <a:pPr>
              <a:buNone/>
            </a:pPr>
            <a:r>
              <a:rPr lang="en-US" sz="2200" dirty="0" smtClean="0"/>
              <a:t>A: They found out that deep down they're really not so bad.</a:t>
            </a:r>
          </a:p>
          <a:p>
            <a:endParaRPr lang="en-US"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23</a:t>
            </a:fld>
            <a:endParaRPr lang="en-US" dirty="0"/>
          </a:p>
        </p:txBody>
      </p:sp>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solidFill>
                  <a:schemeClr val="accent1">
                    <a:lumMod val="60000"/>
                    <a:lumOff val="40000"/>
                  </a:schemeClr>
                </a:solidFill>
              </a:rPr>
              <a:t>The Audit Process </a:t>
            </a:r>
            <a:r>
              <a:rPr lang="en-US" sz="1400" dirty="0" smtClean="0">
                <a:solidFill>
                  <a:schemeClr val="accent1">
                    <a:lumMod val="60000"/>
                    <a:lumOff val="40000"/>
                  </a:schemeClr>
                </a:solidFill>
              </a:rPr>
              <a:t>(The Audit Planning Letter)</a:t>
            </a:r>
            <a:endParaRPr lang="en-US" sz="1400"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24</a:t>
            </a:fld>
            <a:endParaRPr lang="en-US" dirty="0"/>
          </a:p>
        </p:txBody>
      </p:sp>
      <p:sp>
        <p:nvSpPr>
          <p:cNvPr id="7" name="Content Placeholder 6"/>
          <p:cNvSpPr>
            <a:spLocks noGrp="1"/>
          </p:cNvSpPr>
          <p:nvPr>
            <p:ph idx="1"/>
          </p:nvPr>
        </p:nvSpPr>
        <p:spPr>
          <a:xfrm>
            <a:off x="457200" y="990600"/>
            <a:ext cx="8229600" cy="5486400"/>
          </a:xfrm>
        </p:spPr>
        <p:txBody>
          <a:bodyPr/>
          <a:lstStyle/>
          <a:p>
            <a:r>
              <a:rPr lang="en-US" sz="2000" dirty="0" smtClean="0"/>
              <a:t>Audit Planning Letter – Where a formal audit/inspection is required a formal notification to the RAH is mandatory. Where the RAH presence is required during the audit a formal process is initiated. Note:  Monitoring would be considered informal, where as In-stream, Completion, Recipient Agreement, or Financial audits are formal processes.</a:t>
            </a:r>
          </a:p>
          <a:p>
            <a:r>
              <a:rPr lang="en-US" sz="2000" dirty="0" smtClean="0"/>
              <a:t>The Audit Planning Letter is a formal letter that notifies the RAH the time/date, purpose, and requirements of the audit.</a:t>
            </a:r>
          </a:p>
          <a:p>
            <a:endParaRPr lang="en-US" sz="2000" dirty="0" smtClean="0"/>
          </a:p>
          <a:p>
            <a:r>
              <a:rPr lang="en-US" sz="2000" dirty="0" smtClean="0"/>
              <a:t>Please see the following example:</a:t>
            </a:r>
          </a:p>
          <a:p>
            <a:pPr lvl="1"/>
            <a:r>
              <a:rPr lang="en-US" sz="1600" dirty="0" smtClean="0"/>
              <a:t>FFT Audit Planning Letter </a:t>
            </a:r>
            <a:r>
              <a:rPr lang="en-US" sz="1600" dirty="0" smtClean="0"/>
              <a:t>Template.doc</a:t>
            </a:r>
            <a:endParaRPr lang="en-US" sz="1600" dirty="0" smtClean="0"/>
          </a:p>
          <a:p>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2000"/>
                                        <p:tgtEl>
                                          <p:spTgt spid="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3" end="3"/>
                                            </p:txEl>
                                          </p:spTgt>
                                        </p:tgtEl>
                                        <p:attrNameLst>
                                          <p:attrName>style.visibility</p:attrName>
                                        </p:attrNameLst>
                                      </p:cBhvr>
                                      <p:to>
                                        <p:strVal val="visible"/>
                                      </p:to>
                                    </p:set>
                                    <p:animEffect transition="in" filter="fade">
                                      <p:cBhvr>
                                        <p:cTn id="10" dur="2000"/>
                                        <p:tgtEl>
                                          <p:spTgt spid="7">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animEffect transition="in" filter="fade">
                                      <p:cBhvr>
                                        <p:cTn id="13" dur="2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solidFill>
                  <a:schemeClr val="accent1">
                    <a:lumMod val="60000"/>
                    <a:lumOff val="40000"/>
                  </a:schemeClr>
                </a:solidFill>
              </a:rPr>
              <a:t>The Audit Process </a:t>
            </a:r>
            <a:r>
              <a:rPr lang="en-US" sz="1400" dirty="0" smtClean="0">
                <a:solidFill>
                  <a:schemeClr val="accent1">
                    <a:lumMod val="60000"/>
                    <a:lumOff val="40000"/>
                  </a:schemeClr>
                </a:solidFill>
              </a:rPr>
              <a:t>(Audit Protocols)</a:t>
            </a:r>
            <a:endParaRPr lang="en-US" sz="1400" dirty="0"/>
          </a:p>
        </p:txBody>
      </p:sp>
      <p:sp>
        <p:nvSpPr>
          <p:cNvPr id="3" name="Content Placeholder 2"/>
          <p:cNvSpPr>
            <a:spLocks noGrp="1"/>
          </p:cNvSpPr>
          <p:nvPr>
            <p:ph idx="1"/>
          </p:nvPr>
        </p:nvSpPr>
        <p:spPr>
          <a:xfrm>
            <a:off x="457200" y="990600"/>
            <a:ext cx="8229600" cy="5562600"/>
          </a:xfrm>
        </p:spPr>
        <p:txBody>
          <a:bodyPr>
            <a:normAutofit/>
          </a:bodyPr>
          <a:lstStyle/>
          <a:p>
            <a:pPr lvl="0"/>
            <a:r>
              <a:rPr lang="en-US" sz="2000" dirty="0" smtClean="0"/>
              <a:t>Audit Workbook – Depending upon the focus of an audit, the audit workbook is comprised of one or more protocols: in-stream, completion, recipient agreement</a:t>
            </a:r>
            <a:r>
              <a:rPr lang="en-US" sz="2000" dirty="0" smtClean="0"/>
              <a:t>.</a:t>
            </a:r>
          </a:p>
          <a:p>
            <a:pPr lvl="0"/>
            <a:r>
              <a:rPr lang="en-US" sz="2000" dirty="0" smtClean="0"/>
              <a:t>Please see the following example:</a:t>
            </a:r>
          </a:p>
          <a:p>
            <a:pPr lvl="1"/>
            <a:r>
              <a:rPr lang="en-US" sz="1600" dirty="0" smtClean="0"/>
              <a:t>FFT_Audit Protocol Training Workbook Sept 5, </a:t>
            </a:r>
            <a:r>
              <a:rPr lang="en-US" sz="1600" dirty="0" smtClean="0"/>
              <a:t>2009.xls</a:t>
            </a:r>
            <a:endParaRPr lang="en-US" sz="1600" dirty="0" smtClean="0"/>
          </a:p>
          <a:p>
            <a:pPr lvl="0"/>
            <a:r>
              <a:rPr lang="en-US" sz="2000" dirty="0" smtClean="0"/>
              <a:t>A “protocol” is a series of audit questions taken from the standards used for a particular activity. Note: In most instances the question is written almost verbatim from the standard. </a:t>
            </a:r>
            <a:r>
              <a:rPr lang="en-US" sz="2000" dirty="0" smtClean="0"/>
              <a:t>B</a:t>
            </a:r>
            <a:r>
              <a:rPr lang="en-US" sz="2000" dirty="0" smtClean="0"/>
              <a:t>asically, </a:t>
            </a:r>
            <a:r>
              <a:rPr lang="en-US" sz="2000" dirty="0" smtClean="0"/>
              <a:t>the standard is rephrased as a question and in the past tense.</a:t>
            </a:r>
          </a:p>
          <a:p>
            <a:pPr lvl="0"/>
            <a:r>
              <a:rPr lang="en-US" sz="2000" dirty="0" smtClean="0"/>
              <a:t>All questions are answered in a positive manner, meaning that if the RAH has met the standard the answer to the question would be, “Yes</a:t>
            </a:r>
            <a:r>
              <a:rPr lang="en-US" sz="2000" dirty="0" smtClean="0"/>
              <a:t>” and if not, the answer is “No”.</a:t>
            </a:r>
          </a:p>
          <a:p>
            <a:pPr lvl="0"/>
            <a:r>
              <a:rPr lang="en-US" sz="2000" dirty="0" smtClean="0"/>
              <a:t>In some instances questions (i.e., standards) are not applicable in respect of the project objectives. These questions are answered as “N/A”.</a:t>
            </a:r>
            <a:endParaRPr lang="en-US" sz="2000" dirty="0" smtClean="0"/>
          </a:p>
          <a:p>
            <a:pPr lvl="0"/>
            <a:endParaRPr lang="en-US" sz="2200" dirty="0" smtClean="0"/>
          </a:p>
          <a:p>
            <a:endParaRPr lang="en-US"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25</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20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400" dirty="0" smtClean="0">
                <a:solidFill>
                  <a:schemeClr val="accent1">
                    <a:lumMod val="60000"/>
                    <a:lumOff val="40000"/>
                  </a:schemeClr>
                </a:solidFill>
              </a:rPr>
              <a:t>The Audit Process </a:t>
            </a:r>
            <a:r>
              <a:rPr lang="en-US" sz="1400" dirty="0" smtClean="0">
                <a:solidFill>
                  <a:schemeClr val="accent1">
                    <a:lumMod val="60000"/>
                    <a:lumOff val="40000"/>
                  </a:schemeClr>
                </a:solidFill>
              </a:rPr>
              <a:t>(Audit Protocols cont’d)</a:t>
            </a:r>
            <a:endParaRPr lang="en-US" sz="1400" dirty="0"/>
          </a:p>
        </p:txBody>
      </p:sp>
      <p:sp>
        <p:nvSpPr>
          <p:cNvPr id="3" name="Content Placeholder 2"/>
          <p:cNvSpPr>
            <a:spLocks noGrp="1"/>
          </p:cNvSpPr>
          <p:nvPr>
            <p:ph idx="1"/>
          </p:nvPr>
        </p:nvSpPr>
        <p:spPr>
          <a:xfrm>
            <a:off x="457200" y="990600"/>
            <a:ext cx="8229600" cy="5486400"/>
          </a:xfrm>
        </p:spPr>
        <p:txBody>
          <a:bodyPr>
            <a:normAutofit/>
          </a:bodyPr>
          <a:lstStyle/>
          <a:p>
            <a:pPr lvl="0"/>
            <a:r>
              <a:rPr lang="en-US" sz="2000" dirty="0" smtClean="0"/>
              <a:t>In-stream Protocols – Are to be used for monitoring and inspections of the fieldwork component of a project. The in-stream protocols are specific to each activity (e.g., planting); however, multiple projects can be used in one protocol.</a:t>
            </a:r>
          </a:p>
          <a:p>
            <a:pPr marL="874712" lvl="0" indent="-457200">
              <a:buFont typeface="+mj-lt"/>
              <a:buAutoNum type="arabicPeriod"/>
            </a:pPr>
            <a:r>
              <a:rPr lang="en-US" sz="2000" dirty="0" smtClean="0"/>
              <a:t>Review of the Performance Guidance Document – The guidance document describes how to complete an in-stream or completion protocol.</a:t>
            </a:r>
          </a:p>
          <a:p>
            <a:pPr marL="874712" lvl="0" indent="-457200">
              <a:buFont typeface="+mj-lt"/>
              <a:buAutoNum type="arabicPeriod"/>
            </a:pPr>
            <a:r>
              <a:rPr lang="en-US" sz="2000" dirty="0" smtClean="0"/>
              <a:t>Review of a completed in-stream protocol (e.g., planting).</a:t>
            </a:r>
          </a:p>
          <a:p>
            <a:pPr marL="874712" lvl="0" indent="-457200">
              <a:buFont typeface="+mj-lt"/>
              <a:buAutoNum type="arabicPeriod"/>
            </a:pPr>
            <a:r>
              <a:rPr lang="en-US" sz="2000" dirty="0" smtClean="0"/>
              <a:t>Explanation of how the monitoring and inspections fit into the filling-out of the protocol.</a:t>
            </a:r>
          </a:p>
          <a:p>
            <a:r>
              <a:rPr lang="en-US" sz="2000" dirty="0" smtClean="0"/>
              <a:t>Completion Protocols – Are to be used for a review of the office portion of a project (reports, deliverables, etc.) and PINES Completion Reporting. The completion protocols are specific to each activity (e.g., planting ); however, multiple projects can be used in one protocol.</a:t>
            </a:r>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26</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solidFill>
                  <a:schemeClr val="accent1">
                    <a:lumMod val="60000"/>
                    <a:lumOff val="40000"/>
                  </a:schemeClr>
                </a:solidFill>
              </a:rPr>
              <a:t>The Audit Process </a:t>
            </a:r>
            <a:r>
              <a:rPr lang="en-US" sz="1400" dirty="0" smtClean="0">
                <a:solidFill>
                  <a:schemeClr val="accent1">
                    <a:lumMod val="60000"/>
                    <a:lumOff val="40000"/>
                  </a:schemeClr>
                </a:solidFill>
              </a:rPr>
              <a:t>(Audit Protocols cont’d)</a:t>
            </a:r>
            <a:endParaRPr lang="en-US" sz="1400" dirty="0"/>
          </a:p>
        </p:txBody>
      </p:sp>
      <p:sp>
        <p:nvSpPr>
          <p:cNvPr id="3" name="Content Placeholder 2"/>
          <p:cNvSpPr>
            <a:spLocks noGrp="1"/>
          </p:cNvSpPr>
          <p:nvPr>
            <p:ph idx="1"/>
          </p:nvPr>
        </p:nvSpPr>
        <p:spPr>
          <a:xfrm>
            <a:off x="457200" y="990600"/>
            <a:ext cx="8229600" cy="5486400"/>
          </a:xfrm>
        </p:spPr>
        <p:txBody>
          <a:bodyPr/>
          <a:lstStyle/>
          <a:p>
            <a:r>
              <a:rPr lang="en-US" sz="2000" dirty="0" smtClean="0"/>
              <a:t>Recipient Agreement (RA) Protocol – Is a general review of the Investment Schedules and Projects, such as: tendering, First Nations info sharing, in-house limits, insurance, etc. The RA protocol is generic and, therefore, can be used for several investment schedules and project types at the same time.</a:t>
            </a:r>
          </a:p>
          <a:p>
            <a:pPr marL="860425" indent="-460375">
              <a:buFont typeface="+mj-lt"/>
              <a:buAutoNum type="arabicPeriod"/>
            </a:pPr>
            <a:r>
              <a:rPr lang="en-US" sz="2000" dirty="0" smtClean="0"/>
              <a:t>Typically the RA protocol would be completed after the project/s have been approved for Completion in PINES.</a:t>
            </a:r>
          </a:p>
          <a:p>
            <a:pPr marL="860425" indent="-460375">
              <a:buFont typeface="+mj-lt"/>
              <a:buAutoNum type="arabicPeriod"/>
            </a:pPr>
            <a:r>
              <a:rPr lang="en-US" sz="2000" dirty="0" smtClean="0"/>
              <a:t>Depending upon risk the RA protocol could be completed post project completion (</a:t>
            </a:r>
            <a:r>
              <a:rPr lang="en-US" sz="2000" dirty="0" smtClean="0"/>
              <a:t>higher </a:t>
            </a:r>
            <a:r>
              <a:rPr lang="en-US" sz="2000" dirty="0" smtClean="0"/>
              <a:t>risk </a:t>
            </a:r>
            <a:r>
              <a:rPr lang="en-US" sz="2000" dirty="0" smtClean="0"/>
              <a:t>projects) </a:t>
            </a:r>
            <a:r>
              <a:rPr lang="en-US" sz="2000" dirty="0" smtClean="0"/>
              <a:t>or at the end of the fiscal (</a:t>
            </a:r>
            <a:r>
              <a:rPr lang="en-US" sz="2000" dirty="0" smtClean="0"/>
              <a:t>lower </a:t>
            </a:r>
            <a:r>
              <a:rPr lang="en-US" sz="2000" dirty="0" smtClean="0"/>
              <a:t>risk).</a:t>
            </a:r>
          </a:p>
          <a:p>
            <a:pPr marL="860425" indent="-460375">
              <a:buFont typeface="+mj-lt"/>
              <a:buAutoNum type="arabicPeriod"/>
            </a:pPr>
            <a:r>
              <a:rPr lang="en-US" sz="2000" dirty="0" smtClean="0"/>
              <a:t>Review of the RA Guidance Document – The guidance document describes how to complete a RA protocol.</a:t>
            </a:r>
          </a:p>
          <a:p>
            <a:endParaRPr lang="en-US" dirty="0"/>
          </a:p>
        </p:txBody>
      </p:sp>
      <p:sp>
        <p:nvSpPr>
          <p:cNvPr id="4" name="Date Placeholder 3"/>
          <p:cNvSpPr>
            <a:spLocks noGrp="1"/>
          </p:cNvSpPr>
          <p:nvPr>
            <p:ph type="dt" sz="half" idx="10"/>
          </p:nvPr>
        </p:nvSpPr>
        <p:spPr/>
        <p:txBody>
          <a:bodyPr/>
          <a:lstStyle/>
          <a:p>
            <a:r>
              <a:rPr lang="en-US" dirty="0" smtClean="0"/>
              <a:t>09/09/09</a:t>
            </a:r>
          </a:p>
        </p:txBody>
      </p:sp>
      <p:sp>
        <p:nvSpPr>
          <p:cNvPr id="5" name="Slide Number Placeholder 4"/>
          <p:cNvSpPr>
            <a:spLocks noGrp="1"/>
          </p:cNvSpPr>
          <p:nvPr>
            <p:ph type="sldNum" sz="quarter" idx="12"/>
          </p:nvPr>
        </p:nvSpPr>
        <p:spPr/>
        <p:txBody>
          <a:bodyPr/>
          <a:lstStyle/>
          <a:p>
            <a:fld id="{DB980C7A-25CF-4F03-BE3C-C9FEF0C874B2}" type="slidenum">
              <a:rPr lang="en-US" smtClean="0"/>
              <a:pPr/>
              <a:t>27</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solidFill>
                  <a:schemeClr val="accent1">
                    <a:lumMod val="60000"/>
                    <a:lumOff val="40000"/>
                  </a:schemeClr>
                </a:solidFill>
              </a:rPr>
              <a:t>The Audit Process </a:t>
            </a:r>
            <a:r>
              <a:rPr lang="en-US" sz="1400" dirty="0" smtClean="0">
                <a:solidFill>
                  <a:schemeClr val="accent1">
                    <a:lumMod val="60000"/>
                    <a:lumOff val="40000"/>
                  </a:schemeClr>
                </a:solidFill>
              </a:rPr>
              <a:t>(Audit Report)</a:t>
            </a:r>
            <a:endParaRPr lang="en-US" sz="1400" dirty="0"/>
          </a:p>
        </p:txBody>
      </p:sp>
      <p:sp>
        <p:nvSpPr>
          <p:cNvPr id="3" name="Content Placeholder 2"/>
          <p:cNvSpPr>
            <a:spLocks noGrp="1"/>
          </p:cNvSpPr>
          <p:nvPr>
            <p:ph idx="1"/>
          </p:nvPr>
        </p:nvSpPr>
        <p:spPr>
          <a:xfrm>
            <a:off x="457200" y="914400"/>
            <a:ext cx="8229600" cy="5562600"/>
          </a:xfrm>
        </p:spPr>
        <p:txBody>
          <a:bodyPr>
            <a:normAutofit lnSpcReduction="10000"/>
          </a:bodyPr>
          <a:lstStyle/>
          <a:p>
            <a:r>
              <a:rPr lang="en-US" sz="2000" dirty="0" smtClean="0"/>
              <a:t>Audit Report – Is a formal report documenting the procedures, Investment Schedules, projects, and findings of an audit.</a:t>
            </a:r>
          </a:p>
          <a:p>
            <a:pPr marL="790956" lvl="1" indent="-342900">
              <a:buFont typeface="+mj-lt"/>
              <a:buAutoNum type="arabicPeriod"/>
            </a:pPr>
            <a:r>
              <a:rPr lang="en-US" sz="1600" dirty="0" smtClean="0"/>
              <a:t>An audit report is required for each project. However, an audit report may encompass several I.S. and projects.</a:t>
            </a:r>
          </a:p>
          <a:p>
            <a:pPr marL="790956" lvl="1" indent="-342900">
              <a:buFont typeface="+mj-lt"/>
              <a:buAutoNum type="arabicPeriod"/>
            </a:pPr>
            <a:r>
              <a:rPr lang="en-US" sz="1600" dirty="0" smtClean="0"/>
              <a:t>A review of a project equates to one audit. The Audit Matrix is comprised of varying factors, the number of projects required to be audited being one of the matrices.</a:t>
            </a:r>
          </a:p>
          <a:p>
            <a:pPr marL="790956" lvl="1" indent="-342900">
              <a:buFont typeface="+mj-lt"/>
              <a:buAutoNum type="arabicPeriod"/>
            </a:pPr>
            <a:r>
              <a:rPr lang="en-US" sz="1600" dirty="0" smtClean="0"/>
              <a:t>Review of the Audit Report Template. Note: The current headers and footers have to be removed for incorporation onto MFR letterhead.</a:t>
            </a:r>
          </a:p>
          <a:p>
            <a:pPr marL="790956" lvl="1" indent="-342900">
              <a:buFont typeface="+mj-lt"/>
              <a:buAutoNum type="arabicPeriod"/>
            </a:pPr>
            <a:r>
              <a:rPr lang="en-US" sz="1600" dirty="0" smtClean="0"/>
              <a:t>The Lead Auditor is responsible for taking the Audit Protocols and incorporating the findings (non-conformances, opportunities for improvement, good management practices) into the audit report. </a:t>
            </a:r>
          </a:p>
          <a:p>
            <a:pPr marL="790956" lvl="1" indent="-342900">
              <a:buFont typeface="+mj-lt"/>
              <a:buAutoNum type="arabicPeriod"/>
            </a:pPr>
            <a:r>
              <a:rPr lang="en-US" sz="1600" dirty="0" smtClean="0"/>
              <a:t>The audit report details the findings and, where applicable, states the Action Plan required to address the non-conformances.</a:t>
            </a:r>
          </a:p>
          <a:p>
            <a:pPr marL="790956" lvl="1" indent="-342900">
              <a:buFont typeface="+mj-lt"/>
              <a:buAutoNum type="arabicPeriod"/>
            </a:pPr>
            <a:r>
              <a:rPr lang="en-US" sz="1600" dirty="0" smtClean="0"/>
              <a:t>The “Action Plan” affirms measures required by the RAH to either correct the non-conformance or to ensure that they do not occur in the future. Note: Some non-conformances may not be able to be corrected (e.g., poor stock handling). The Action Plan should be an agreed action between the MFR, RAH, and Auditors.</a:t>
            </a:r>
          </a:p>
          <a:p>
            <a:pPr marL="790956" lvl="1" indent="-342900">
              <a:buFont typeface="+mj-lt"/>
              <a:buAutoNum type="arabicPeriod"/>
            </a:pPr>
            <a:r>
              <a:rPr lang="en-US" sz="1600" dirty="0" smtClean="0"/>
              <a:t>The Lead Auditor signs the report and is sent to the FFT Administrator, RAH, District Managers, and RSS.</a:t>
            </a:r>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28</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20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20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ctr"/>
            <a:r>
              <a:rPr lang="en-US" sz="4400" dirty="0" smtClean="0">
                <a:ln w="4953">
                  <a:solidFill>
                    <a:schemeClr val="tx1"/>
                  </a:solidFill>
                </a:ln>
                <a:solidFill>
                  <a:srgbClr val="0070C0"/>
                </a:solidFill>
                <a:effectLst>
                  <a:outerShdw blurRad="50800" dist="38100" dir="5400000" algn="ctr" rotWithShape="0">
                    <a:schemeClr val="tx1">
                      <a:alpha val="50000"/>
                    </a:schemeClr>
                  </a:outerShdw>
                </a:effectLst>
              </a:rPr>
              <a:t>Break Time! Take 15 </a:t>
            </a:r>
            <a:r>
              <a:rPr lang="en-US" sz="4400" dirty="0" smtClean="0">
                <a:ln w="4953">
                  <a:solidFill>
                    <a:schemeClr val="tx1"/>
                  </a:solidFill>
                </a:ln>
                <a:solidFill>
                  <a:schemeClr val="accent2">
                    <a:lumMod val="60000"/>
                    <a:lumOff val="40000"/>
                  </a:schemeClr>
                </a:solidFill>
                <a:effectLst>
                  <a:outerShdw blurRad="50800" dist="38100" dir="5400000" algn="ctr" rotWithShape="0">
                    <a:schemeClr val="tx1">
                      <a:alpha val="50000"/>
                    </a:schemeClr>
                  </a:outerShdw>
                </a:effectLst>
                <a:sym typeface="Wingdings" pitchFamily="2" charset="2"/>
              </a:rPr>
              <a:t></a:t>
            </a:r>
            <a:endParaRPr lang="en-US" dirty="0"/>
          </a:p>
        </p:txBody>
      </p:sp>
      <p:sp>
        <p:nvSpPr>
          <p:cNvPr id="3" name="Content Placeholder 2"/>
          <p:cNvSpPr>
            <a:spLocks noGrp="1"/>
          </p:cNvSpPr>
          <p:nvPr>
            <p:ph idx="1"/>
          </p:nvPr>
        </p:nvSpPr>
        <p:spPr>
          <a:xfrm>
            <a:off x="457200" y="1219200"/>
            <a:ext cx="8229600" cy="5257800"/>
          </a:xfrm>
        </p:spPr>
        <p:txBody>
          <a:bodyPr/>
          <a:lstStyle/>
          <a:p>
            <a:pPr algn="ctr">
              <a:buNone/>
            </a:pPr>
            <a:endParaRPr lang="en-US" dirty="0" smtClean="0"/>
          </a:p>
          <a:p>
            <a:pPr algn="ctr">
              <a:buNone/>
            </a:pPr>
            <a:endParaRPr lang="en-US" dirty="0" smtClean="0"/>
          </a:p>
          <a:p>
            <a:pPr algn="ctr">
              <a:buNone/>
            </a:pPr>
            <a:r>
              <a:rPr lang="en-US" dirty="0" smtClean="0"/>
              <a:t>“</a:t>
            </a:r>
            <a:r>
              <a:rPr lang="en-US" dirty="0" smtClean="0"/>
              <a:t>Those that can … Do,</a:t>
            </a:r>
          </a:p>
          <a:p>
            <a:pPr algn="ctr">
              <a:buNone/>
            </a:pPr>
            <a:r>
              <a:rPr lang="en-US" dirty="0" smtClean="0"/>
              <a:t>Those that can’t Do … Teach,</a:t>
            </a:r>
          </a:p>
          <a:p>
            <a:pPr algn="ctr">
              <a:buNone/>
            </a:pPr>
            <a:r>
              <a:rPr lang="en-US" dirty="0" smtClean="0"/>
              <a:t>Those that can’t Teach … Audit.”</a:t>
            </a:r>
          </a:p>
          <a:p>
            <a:endParaRPr lang="en-US" dirty="0"/>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29</a:t>
            </a:fld>
            <a:endParaRPr lang="en-US" dirty="0"/>
          </a:p>
        </p:txBody>
      </p:sp>
    </p:spTree>
  </p:cSld>
  <p:clrMapOvr>
    <a:masterClrMapping/>
  </p:clrMapOvr>
  <p:transition spd="slow">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sz="2800" dirty="0" smtClean="0">
                <a:solidFill>
                  <a:schemeClr val="accent1">
                    <a:lumMod val="60000"/>
                    <a:lumOff val="40000"/>
                  </a:schemeClr>
                </a:solidFill>
              </a:rPr>
              <a:t>The Audit Process </a:t>
            </a:r>
            <a:r>
              <a:rPr lang="en-US" sz="1400" dirty="0" smtClean="0">
                <a:solidFill>
                  <a:schemeClr val="accent1">
                    <a:lumMod val="60000"/>
                    <a:lumOff val="40000"/>
                  </a:schemeClr>
                </a:solidFill>
              </a:rPr>
              <a:t>(Audit Findings)</a:t>
            </a:r>
            <a:endParaRPr lang="en-US" sz="1400" dirty="0"/>
          </a:p>
        </p:txBody>
      </p:sp>
      <p:sp>
        <p:nvSpPr>
          <p:cNvPr id="3" name="Content Placeholder 2"/>
          <p:cNvSpPr>
            <a:spLocks noGrp="1"/>
          </p:cNvSpPr>
          <p:nvPr>
            <p:ph idx="1"/>
          </p:nvPr>
        </p:nvSpPr>
        <p:spPr>
          <a:xfrm>
            <a:off x="457200" y="1066800"/>
            <a:ext cx="8229600" cy="5562600"/>
          </a:xfrm>
        </p:spPr>
        <p:txBody>
          <a:bodyPr>
            <a:normAutofit lnSpcReduction="10000"/>
          </a:bodyPr>
          <a:lstStyle/>
          <a:p>
            <a:pPr lvl="0"/>
            <a:r>
              <a:rPr lang="en-US" sz="2000" dirty="0" smtClean="0"/>
              <a:t>Audit Findings – </a:t>
            </a:r>
          </a:p>
          <a:p>
            <a:pPr marL="790956" lvl="1" indent="-342900">
              <a:buFont typeface="+mj-lt"/>
              <a:buAutoNum type="arabicPeriod"/>
            </a:pPr>
            <a:r>
              <a:rPr lang="en-US" sz="1700" dirty="0" smtClean="0"/>
              <a:t>What is a non-conformance, i.e., major (MaNC) versus minor (MiNC) non-conformance and how are they assessed?</a:t>
            </a:r>
          </a:p>
          <a:p>
            <a:pPr marL="790956" lvl="1" indent="-342900">
              <a:buFont typeface="+mj-lt"/>
              <a:buAutoNum type="arabicPeriod"/>
            </a:pPr>
            <a:r>
              <a:rPr lang="en-US" sz="1700" dirty="0" smtClean="0"/>
              <a:t>Opportunities For Improvement (OFI) – What is an OFI and how does it differentiate from a MiNC?</a:t>
            </a:r>
          </a:p>
          <a:p>
            <a:pPr marL="790956" lvl="1" indent="-342900">
              <a:buFont typeface="+mj-lt"/>
              <a:buAutoNum type="arabicPeriod"/>
            </a:pPr>
            <a:r>
              <a:rPr lang="en-US" sz="1700" dirty="0" smtClean="0"/>
              <a:t>Good Management Practice (GMP) – What is a GMP and when are they assessed?</a:t>
            </a:r>
          </a:p>
          <a:p>
            <a:pPr marL="790956" lvl="1" indent="-342900">
              <a:buFont typeface="+mj-lt"/>
              <a:buAutoNum type="arabicPeriod"/>
            </a:pPr>
            <a:endParaRPr lang="en-US" sz="1700" dirty="0" smtClean="0"/>
          </a:p>
          <a:p>
            <a:pPr marL="790956" lvl="1" indent="-342900"/>
            <a:r>
              <a:rPr lang="en-GB" sz="1600" dirty="0" smtClean="0"/>
              <a:t>Note: The definitions are verbatim from PwC’s audit report that has been used for FFT since its inception.</a:t>
            </a:r>
          </a:p>
          <a:p>
            <a:pPr marL="790956" lvl="1" indent="-342900"/>
            <a:r>
              <a:rPr lang="en-GB" sz="1600" dirty="0" smtClean="0"/>
              <a:t>Note: The correction of non-conformances (MaNC and MiNC) are undertaken at the RAH expense and may include additional Auditor’s expenses. Example: If a 100% re-inspection of a planting unit were to find that the Rah was not within the +/-5% tolerance, the RAH would have to pay for the entire cost.</a:t>
            </a:r>
          </a:p>
          <a:p>
            <a:pPr marL="790956" lvl="1" indent="-342900"/>
            <a:r>
              <a:rPr lang="en-GB" sz="1600" dirty="0" smtClean="0"/>
              <a:t>If the non-conformance cannot be rectified and the project brought up to standard, then funds advanced to a Recipient may be recovered in accordance with the terms of the Recipient Agreement.</a:t>
            </a:r>
          </a:p>
          <a:p>
            <a:pPr marL="790956" lvl="1" indent="-342900"/>
            <a:r>
              <a:rPr lang="en-GB" sz="1600" dirty="0" smtClean="0"/>
              <a:t>For all non-conformances, the Recipient must provide an acceptable action plan to the MFR within 15 days of the audit closing meeting to correct , if possible, any deficiencies and to ensure the finding does not arise in the future.  The Lead Auditor will follow-up on all non-conformance action plans to ensure these have been implemented.</a:t>
            </a:r>
            <a:endParaRPr lang="en-US" sz="1600" dirty="0" smtClean="0"/>
          </a:p>
          <a:p>
            <a:pPr marL="790956" lvl="1" indent="-342900"/>
            <a:endParaRPr lang="en-US" sz="1700" dirty="0" smtClean="0"/>
          </a:p>
          <a:p>
            <a:pPr lvl="0"/>
            <a:endParaRPr lang="en-US" sz="2000" dirty="0" smtClean="0"/>
          </a:p>
          <a:p>
            <a:endParaRPr lang="en-US" sz="2000" dirty="0"/>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30</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20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20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20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100" dirty="0" smtClean="0">
                <a:solidFill>
                  <a:schemeClr val="accent1">
                    <a:lumMod val="60000"/>
                    <a:lumOff val="40000"/>
                  </a:schemeClr>
                </a:solidFill>
              </a:rPr>
              <a:t>The Audit Process </a:t>
            </a:r>
            <a:r>
              <a:rPr lang="en-US" sz="1400" dirty="0" smtClean="0">
                <a:solidFill>
                  <a:schemeClr val="accent1">
                    <a:lumMod val="60000"/>
                    <a:lumOff val="40000"/>
                  </a:schemeClr>
                </a:solidFill>
              </a:rPr>
              <a:t>(Audit Findings cont’d)</a:t>
            </a:r>
            <a:endParaRPr lang="en-US" sz="1400" dirty="0"/>
          </a:p>
        </p:txBody>
      </p:sp>
      <p:sp>
        <p:nvSpPr>
          <p:cNvPr id="3" name="Content Placeholder 2"/>
          <p:cNvSpPr>
            <a:spLocks noGrp="1"/>
          </p:cNvSpPr>
          <p:nvPr>
            <p:ph idx="1"/>
          </p:nvPr>
        </p:nvSpPr>
        <p:spPr>
          <a:xfrm>
            <a:off x="457200" y="1066800"/>
            <a:ext cx="8229600" cy="5410200"/>
          </a:xfrm>
        </p:spPr>
        <p:txBody>
          <a:bodyPr>
            <a:normAutofit lnSpcReduction="10000"/>
          </a:bodyPr>
          <a:lstStyle/>
          <a:p>
            <a:r>
              <a:rPr lang="en-US" sz="2000" dirty="0" smtClean="0"/>
              <a:t>Major Non-conformance (MaNC): </a:t>
            </a:r>
            <a:r>
              <a:rPr lang="en-GB" sz="2000" dirty="0" smtClean="0"/>
              <a:t>A non-conformance issue that resulted in the project objective(s) not being met.  Where possible, the Recipient must take, at their expense, whatever action is necessary to rectify the non-conformance and bring the project up to the applicable standard(s).  The audit report will be finalized upon receipt of the agreed upon action plan.  Should a second site visit or significant time be required to follow-up on the implementation of the action plan, this will be conducted at the Recipient’s expense (time, travel, disbursements, etc.).</a:t>
            </a:r>
          </a:p>
          <a:p>
            <a:endParaRPr lang="en-US" sz="2200" dirty="0" smtClean="0"/>
          </a:p>
          <a:p>
            <a:r>
              <a:rPr lang="en-GB" sz="2000" dirty="0" smtClean="0"/>
              <a:t>Minor Non-conformances (MiNC):  A non-conformance issue occurred, however the project objective(s) were met.  In general, minor non-conformances are administrative in nature but it should be noted that incorrect professional sign-off of Schedule A may be classified either as a major or minor non-conformance depending on the circumstances.</a:t>
            </a:r>
          </a:p>
          <a:p>
            <a:pPr lvl="1"/>
            <a:endParaRPr lang="en-US" sz="1600" dirty="0" smtClean="0"/>
          </a:p>
          <a:p>
            <a:pPr lvl="1"/>
            <a:r>
              <a:rPr lang="en-US" sz="1600" dirty="0" smtClean="0"/>
              <a:t>Note: Findings do not compound, e.g., 2 MiNC do not equal 1 MaNC.</a:t>
            </a:r>
            <a:endParaRPr lang="en-US" dirty="0"/>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31</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100" dirty="0" smtClean="0">
                <a:solidFill>
                  <a:schemeClr val="accent1">
                    <a:lumMod val="60000"/>
                    <a:lumOff val="40000"/>
                  </a:schemeClr>
                </a:solidFill>
              </a:rPr>
              <a:t>The Audit Process </a:t>
            </a:r>
            <a:r>
              <a:rPr lang="en-US" sz="1600" dirty="0" smtClean="0">
                <a:solidFill>
                  <a:schemeClr val="accent1">
                    <a:lumMod val="60000"/>
                    <a:lumOff val="40000"/>
                  </a:schemeClr>
                </a:solidFill>
              </a:rPr>
              <a:t>(Audit Findings cont’d)</a:t>
            </a:r>
            <a:endParaRPr lang="en-US" sz="1600" dirty="0"/>
          </a:p>
        </p:txBody>
      </p:sp>
      <p:sp>
        <p:nvSpPr>
          <p:cNvPr id="3" name="Content Placeholder 2"/>
          <p:cNvSpPr>
            <a:spLocks noGrp="1"/>
          </p:cNvSpPr>
          <p:nvPr>
            <p:ph idx="1"/>
          </p:nvPr>
        </p:nvSpPr>
        <p:spPr>
          <a:xfrm>
            <a:off x="457200" y="990600"/>
            <a:ext cx="8229600" cy="5562600"/>
          </a:xfrm>
        </p:spPr>
        <p:txBody>
          <a:bodyPr>
            <a:normAutofit lnSpcReduction="10000"/>
          </a:bodyPr>
          <a:lstStyle/>
          <a:p>
            <a:r>
              <a:rPr lang="en-GB" sz="2000" dirty="0" smtClean="0"/>
              <a:t>Opportunities for Improvement (OFI): Serve to identify areas where a Recipient’s forest practices may be improved.  These issues indicate isolated instances of low risk non-conformance with FFT standards that </a:t>
            </a:r>
            <a:r>
              <a:rPr lang="en-GB" sz="2000" dirty="0" smtClean="0">
                <a:solidFill>
                  <a:srgbClr val="FFFF00"/>
                </a:solidFill>
              </a:rPr>
              <a:t>should</a:t>
            </a:r>
            <a:r>
              <a:rPr lang="en-GB" sz="2000" dirty="0" smtClean="0"/>
              <a:t> be addressed, or practices that have the potential to become non-conformances in the future if not addressed.</a:t>
            </a:r>
          </a:p>
          <a:p>
            <a:pPr marL="790956" lvl="1" indent="-342900"/>
            <a:r>
              <a:rPr lang="en-US" sz="1600" dirty="0" smtClean="0"/>
              <a:t>Note: Corrective action/s and an action plan are not required for OFI. OFI are where the RAH </a:t>
            </a:r>
            <a:r>
              <a:rPr lang="en-US" sz="1600" dirty="0" smtClean="0">
                <a:solidFill>
                  <a:srgbClr val="FFFF00"/>
                </a:solidFill>
              </a:rPr>
              <a:t>should</a:t>
            </a:r>
            <a:r>
              <a:rPr lang="en-US" sz="1600" dirty="0" smtClean="0"/>
              <a:t> revise their practices so that they do not become high risk non-conformances.</a:t>
            </a:r>
          </a:p>
          <a:p>
            <a:pPr marL="790956" lvl="1" indent="-342900"/>
            <a:endParaRPr lang="en-US" sz="1600" dirty="0" smtClean="0"/>
          </a:p>
          <a:p>
            <a:r>
              <a:rPr lang="en-GB" sz="2000" dirty="0" smtClean="0"/>
              <a:t>Good Management Practices (GMP): Serve to identify where a Recipient’s forest management practices are considered to be above average. </a:t>
            </a:r>
            <a:r>
              <a:rPr lang="en-US" sz="2000" dirty="0" smtClean="0"/>
              <a:t>i.e., the forest management practices would be “over and above” the standards. </a:t>
            </a:r>
          </a:p>
          <a:p>
            <a:pPr lvl="1"/>
            <a:r>
              <a:rPr lang="en-US" sz="1600" dirty="0" smtClean="0"/>
              <a:t>Conforming to the standards is not a good management practice ... it is expected.</a:t>
            </a:r>
          </a:p>
          <a:p>
            <a:pPr lvl="1"/>
            <a:r>
              <a:rPr lang="en-US" sz="1600" dirty="0" smtClean="0"/>
              <a:t>Note: If a RAH were to undertake "good management practices" to the extent that it greatly increased the cost of an activity, without any appreciable benefit, it could be considered a MaNC or MiNC depending upon the severity of the unit cost increase.</a:t>
            </a:r>
          </a:p>
          <a:p>
            <a:endParaRPr lang="en-US" dirty="0"/>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32</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20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100" dirty="0" smtClean="0">
                <a:solidFill>
                  <a:schemeClr val="accent1">
                    <a:lumMod val="60000"/>
                    <a:lumOff val="40000"/>
                  </a:schemeClr>
                </a:solidFill>
              </a:rPr>
              <a:t>The Audit Process </a:t>
            </a:r>
            <a:r>
              <a:rPr lang="en-US" sz="1600" dirty="0" smtClean="0">
                <a:solidFill>
                  <a:schemeClr val="accent1">
                    <a:lumMod val="60000"/>
                    <a:lumOff val="40000"/>
                  </a:schemeClr>
                </a:solidFill>
              </a:rPr>
              <a:t>(Audit Findings cont’d)</a:t>
            </a:r>
            <a:endParaRPr lang="en-US" sz="1600" dirty="0"/>
          </a:p>
        </p:txBody>
      </p:sp>
      <p:sp>
        <p:nvSpPr>
          <p:cNvPr id="3" name="Content Placeholder 2"/>
          <p:cNvSpPr>
            <a:spLocks noGrp="1"/>
          </p:cNvSpPr>
          <p:nvPr>
            <p:ph idx="1"/>
          </p:nvPr>
        </p:nvSpPr>
        <p:spPr>
          <a:xfrm>
            <a:off x="457200" y="1066800"/>
            <a:ext cx="8229600" cy="5486400"/>
          </a:xfrm>
        </p:spPr>
        <p:txBody>
          <a:bodyPr>
            <a:normAutofit lnSpcReduction="10000"/>
          </a:bodyPr>
          <a:lstStyle/>
          <a:p>
            <a:r>
              <a:rPr lang="en-US" sz="2000" dirty="0" smtClean="0"/>
              <a:t>An audit program should have consistent assessment of non-conformances (i.e., Is it a MaNC, MiNC, or OFI?) bearing in mind regional or local issues (e.g., First Nations info sharing). The Audit Coordinator will help to ensure this consistency province wide.</a:t>
            </a:r>
          </a:p>
          <a:p>
            <a:pPr lvl="1"/>
            <a:endParaRPr lang="en-US" sz="1600" dirty="0" smtClean="0"/>
          </a:p>
          <a:p>
            <a:pPr lvl="0"/>
            <a:r>
              <a:rPr lang="en-US" sz="2000" dirty="0" smtClean="0"/>
              <a:t>Audit Objective – The main purpose of an audit is to determine if there are systemic issues in the RAH procedures and performance.</a:t>
            </a:r>
          </a:p>
          <a:p>
            <a:pPr lvl="0"/>
            <a:r>
              <a:rPr lang="en-US" sz="2000" dirty="0" smtClean="0"/>
              <a:t>However, “one-off” issues are also noted and can be very significant, depending upon it’s severity.</a:t>
            </a:r>
          </a:p>
          <a:p>
            <a:pPr lvl="1"/>
            <a:r>
              <a:rPr lang="en-US" sz="1600" dirty="0" smtClean="0"/>
              <a:t>The primary concern is where systemic issues exist … as they are much harder to address and correct.</a:t>
            </a:r>
          </a:p>
          <a:p>
            <a:pPr lvl="1"/>
            <a:endParaRPr lang="en-US" sz="1600" dirty="0" smtClean="0"/>
          </a:p>
          <a:p>
            <a:pPr lvl="0"/>
            <a:r>
              <a:rPr lang="en-US" sz="2000" dirty="0" smtClean="0"/>
              <a:t>Sampling Plan – The Auditor is required to “sample” the data to the extent that they feel comfortable with their assessment.</a:t>
            </a:r>
          </a:p>
          <a:p>
            <a:pPr lvl="1"/>
            <a:r>
              <a:rPr lang="en-US" sz="1600" dirty="0" smtClean="0"/>
              <a:t>However, for field activities (e.g., planting, surveys) the Audit Team has determined that a minimum 5% plot inspection and 20% ground recce of the project area is required.</a:t>
            </a:r>
          </a:p>
          <a:p>
            <a:pPr lvl="1"/>
            <a:r>
              <a:rPr lang="en-US" sz="1600" dirty="0" smtClean="0"/>
              <a:t>For file review, typically I will review 10% of the Openings. However, if I have encountered findings, I will increase the intensity to 20-25%.</a:t>
            </a:r>
          </a:p>
          <a:p>
            <a:pPr lvl="1"/>
            <a:endParaRPr lang="en-US" sz="1600" dirty="0" smtClean="0"/>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33</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20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2000"/>
                                        <p:tgtEl>
                                          <p:spTgt spid="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normAutofit fontScale="90000"/>
          </a:bodyPr>
          <a:lstStyle/>
          <a:p>
            <a:r>
              <a:rPr lang="en-US" sz="3100" dirty="0" smtClean="0">
                <a:solidFill>
                  <a:schemeClr val="accent1">
                    <a:lumMod val="60000"/>
                    <a:lumOff val="40000"/>
                  </a:schemeClr>
                </a:solidFill>
              </a:rPr>
              <a:t>The Audit Process </a:t>
            </a:r>
            <a:endParaRPr lang="en-US" sz="1600" dirty="0"/>
          </a:p>
        </p:txBody>
      </p:sp>
      <p:sp>
        <p:nvSpPr>
          <p:cNvPr id="3" name="Content Placeholder 2"/>
          <p:cNvSpPr>
            <a:spLocks noGrp="1"/>
          </p:cNvSpPr>
          <p:nvPr>
            <p:ph idx="1"/>
          </p:nvPr>
        </p:nvSpPr>
        <p:spPr>
          <a:xfrm>
            <a:off x="457200" y="762000"/>
            <a:ext cx="8229600" cy="5791200"/>
          </a:xfrm>
        </p:spPr>
        <p:txBody>
          <a:bodyPr>
            <a:normAutofit fontScale="62500" lnSpcReduction="20000"/>
          </a:bodyPr>
          <a:lstStyle/>
          <a:p>
            <a:r>
              <a:rPr lang="en-US" sz="3200" dirty="0" smtClean="0"/>
              <a:t>The Auditor has the authority to exercise their right to inspect any aspect of the project as they deem appropriate. This would include areas not covered off under the general understanding of the audit type (e.g., in-stream, completion, financial, etc.) as discussed between the Auditor and the RAH, prior to the audit commencing. However, this should not be generally used by 3</a:t>
            </a:r>
            <a:r>
              <a:rPr lang="en-US" sz="3200" baseline="30000" dirty="0" smtClean="0"/>
              <a:t>rd</a:t>
            </a:r>
            <a:r>
              <a:rPr lang="en-US" sz="3200" dirty="0" smtClean="0"/>
              <a:t> Party Auditors. If a 3</a:t>
            </a:r>
            <a:r>
              <a:rPr lang="en-US" sz="3200" baseline="30000" dirty="0" smtClean="0"/>
              <a:t>rd</a:t>
            </a:r>
            <a:r>
              <a:rPr lang="en-US" sz="3200" dirty="0" smtClean="0"/>
              <a:t> party Auditor notes something outside of the general audit plan, the Auditor must contact FFT Staff and they should explore the issues further.</a:t>
            </a:r>
          </a:p>
          <a:p>
            <a:pPr lvl="1"/>
            <a:r>
              <a:rPr lang="en-US" dirty="0" smtClean="0"/>
              <a:t>Note: Which may include having the 3</a:t>
            </a:r>
            <a:r>
              <a:rPr lang="en-US" baseline="30000" dirty="0" smtClean="0"/>
              <a:t>rd</a:t>
            </a:r>
            <a:r>
              <a:rPr lang="en-US" dirty="0" smtClean="0"/>
              <a:t> Party Auditor proceed with the new avenue of exploration.</a:t>
            </a:r>
          </a:p>
          <a:p>
            <a:endParaRPr lang="en-US" dirty="0" smtClean="0"/>
          </a:p>
          <a:p>
            <a:r>
              <a:rPr lang="en-US" sz="3200" dirty="0" smtClean="0"/>
              <a:t>The Auditor has the flexibility to add questions as they deem appropriate. However, the protocol questions must be in adherence with accepted standards and practices. Note: It has happened on occasion where a project was approved without a required standard stated. Either, (prior to Project Completion approval) the Investment Manager requests the RAH to amend their project to include the standard or those questions must be excluded from the audit. In that, you cannot audit to something the RAH did not agree to in the submitted and approved project. Frustrating yes, but the only fair way to proceed. Due diligence at the project approval stage is key to ensure this does not happen.</a:t>
            </a:r>
            <a:endParaRPr lang="en-US" sz="3200" dirty="0"/>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34</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solidFill>
                  <a:schemeClr val="accent1">
                    <a:lumMod val="60000"/>
                    <a:lumOff val="40000"/>
                  </a:schemeClr>
                </a:solidFill>
              </a:rPr>
              <a:t>The Audit Process </a:t>
            </a:r>
            <a:endParaRPr lang="en-US" sz="2800" dirty="0"/>
          </a:p>
        </p:txBody>
      </p:sp>
      <p:sp>
        <p:nvSpPr>
          <p:cNvPr id="3" name="Content Placeholder 2"/>
          <p:cNvSpPr>
            <a:spLocks noGrp="1"/>
          </p:cNvSpPr>
          <p:nvPr>
            <p:ph idx="1"/>
          </p:nvPr>
        </p:nvSpPr>
        <p:spPr>
          <a:xfrm>
            <a:off x="457200" y="990600"/>
            <a:ext cx="8229600" cy="5562600"/>
          </a:xfrm>
        </p:spPr>
        <p:txBody>
          <a:bodyPr>
            <a:normAutofit/>
          </a:bodyPr>
          <a:lstStyle/>
          <a:p>
            <a:pPr marL="461963" lvl="1" indent="0">
              <a:buNone/>
            </a:pPr>
            <a:r>
              <a:rPr lang="en-US" sz="1600" dirty="0" smtClean="0">
                <a:solidFill>
                  <a:srgbClr val="FFC000"/>
                </a:solidFill>
              </a:rPr>
              <a:t>7</a:t>
            </a:r>
            <a:r>
              <a:rPr lang="en-US" sz="1600" dirty="0" smtClean="0"/>
              <a:t>.</a:t>
            </a:r>
            <a:r>
              <a:rPr lang="en-US" sz="1600" dirty="0" smtClean="0">
                <a:solidFill>
                  <a:srgbClr val="FF0000"/>
                </a:solidFill>
              </a:rPr>
              <a:t>  Discussion Point: Do you have suggestions for RAH outcomes for non-conformances? Should the outcomes for systemic issues be differentiated from “one-off” issues? Should outcomes be putative and punitive?</a:t>
            </a:r>
          </a:p>
          <a:p>
            <a:pPr marL="461963" lvl="1" indent="0">
              <a:buNone/>
            </a:pPr>
            <a:endParaRPr lang="en-US" sz="1600" dirty="0" smtClean="0">
              <a:solidFill>
                <a:srgbClr val="FF0000"/>
              </a:solidFill>
            </a:endParaRPr>
          </a:p>
          <a:p>
            <a:pPr marL="461963" lvl="1" indent="0">
              <a:buNone/>
            </a:pPr>
            <a:r>
              <a:rPr lang="en-US" sz="1600" dirty="0" smtClean="0">
                <a:solidFill>
                  <a:srgbClr val="FF0000"/>
                </a:solidFill>
              </a:rPr>
              <a:t>Examples of Non-conformances and potential Outcomes:</a:t>
            </a:r>
          </a:p>
          <a:p>
            <a:pPr marL="461963" lvl="1" indent="0"/>
            <a:r>
              <a:rPr lang="en-US" sz="1600" dirty="0" smtClean="0">
                <a:solidFill>
                  <a:srgbClr val="FF0000"/>
                </a:solidFill>
              </a:rPr>
              <a:t> Nonconformance: The Recipient exceeds their percentage of in-house work. </a:t>
            </a:r>
          </a:p>
          <a:p>
            <a:pPr marL="461963" lvl="1" indent="0"/>
            <a:r>
              <a:rPr lang="en-US" sz="1600" dirty="0" smtClean="0">
                <a:solidFill>
                  <a:srgbClr val="FF0000"/>
                </a:solidFill>
              </a:rPr>
              <a:t> Outcome: For each percent over the limit, they are deducted that percent the following fiscal. I.e., 5% over the limit = 5% under the limit next year.</a:t>
            </a:r>
          </a:p>
          <a:p>
            <a:pPr marL="461963" lvl="1" indent="0"/>
            <a:r>
              <a:rPr lang="en-US" sz="1600" dirty="0" smtClean="0">
                <a:solidFill>
                  <a:srgbClr val="FF0000"/>
                </a:solidFill>
              </a:rPr>
              <a:t> Nonconformance: Recipient  completed work not in the approved PINES project.</a:t>
            </a:r>
          </a:p>
          <a:p>
            <a:pPr marL="461963" lvl="1" indent="0"/>
            <a:r>
              <a:rPr lang="en-US" sz="1600" dirty="0" smtClean="0">
                <a:solidFill>
                  <a:srgbClr val="FF0000"/>
                </a:solidFill>
              </a:rPr>
              <a:t>Outcome: Repayment of all the costs.</a:t>
            </a:r>
          </a:p>
          <a:p>
            <a:pPr marL="461963" lvl="1" indent="0"/>
            <a:endParaRPr lang="en-US" sz="1600" dirty="0" smtClean="0">
              <a:solidFill>
                <a:srgbClr val="FF0000"/>
              </a:solidFill>
            </a:endParaRPr>
          </a:p>
          <a:p>
            <a:pPr marL="629539" lvl="2" indent="-346075">
              <a:buFont typeface="Wingdings" pitchFamily="2" charset="2"/>
              <a:buChar char="q"/>
            </a:pPr>
            <a:endParaRPr lang="en-US" sz="1600" dirty="0" smtClean="0"/>
          </a:p>
          <a:p>
            <a:pPr marL="346075" lvl="1" indent="-346075">
              <a:buFont typeface="Wingdings" pitchFamily="2" charset="2"/>
              <a:buChar char="q"/>
            </a:pPr>
            <a:endParaRPr lang="en-US" sz="2000" dirty="0"/>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35</a:t>
            </a:fld>
            <a:endParaRPr lang="en-US" dirty="0"/>
          </a:p>
        </p:txBody>
      </p:sp>
    </p:spTree>
  </p:cSld>
  <p:clrMapOvr>
    <a:masterClrMapping/>
  </p:clrMapOvr>
  <p:transition spd="slow">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solidFill>
                  <a:schemeClr val="accent1">
                    <a:lumMod val="60000"/>
                    <a:lumOff val="40000"/>
                  </a:schemeClr>
                </a:solidFill>
              </a:rPr>
              <a:t>The Audit Process </a:t>
            </a:r>
            <a:r>
              <a:rPr lang="en-US" sz="1400" dirty="0" smtClean="0">
                <a:solidFill>
                  <a:schemeClr val="accent1">
                    <a:lumMod val="60000"/>
                    <a:lumOff val="40000"/>
                  </a:schemeClr>
                </a:solidFill>
              </a:rPr>
              <a:t>Risk Assessment</a:t>
            </a:r>
            <a:r>
              <a:rPr lang="en-US" sz="2800" dirty="0" smtClean="0">
                <a:solidFill>
                  <a:schemeClr val="accent1">
                    <a:lumMod val="60000"/>
                    <a:lumOff val="40000"/>
                  </a:schemeClr>
                </a:solidFill>
              </a:rPr>
              <a:t> </a:t>
            </a:r>
            <a:endParaRPr lang="en-US" sz="2800" dirty="0"/>
          </a:p>
        </p:txBody>
      </p:sp>
      <p:sp>
        <p:nvSpPr>
          <p:cNvPr id="3" name="Content Placeholder 2"/>
          <p:cNvSpPr>
            <a:spLocks noGrp="1"/>
          </p:cNvSpPr>
          <p:nvPr>
            <p:ph idx="1"/>
          </p:nvPr>
        </p:nvSpPr>
        <p:spPr>
          <a:xfrm>
            <a:off x="457200" y="990600"/>
            <a:ext cx="8229600" cy="5486400"/>
          </a:xfrm>
        </p:spPr>
        <p:txBody>
          <a:bodyPr>
            <a:normAutofit lnSpcReduction="10000"/>
          </a:bodyPr>
          <a:lstStyle/>
          <a:p>
            <a:pPr marL="346075" lvl="1" indent="-346075">
              <a:buFont typeface="Wingdings" pitchFamily="2" charset="2"/>
              <a:buChar char="q"/>
            </a:pPr>
            <a:r>
              <a:rPr lang="en-US" sz="1600" dirty="0" smtClean="0">
                <a:solidFill>
                  <a:srgbClr val="FF0000"/>
                </a:solidFill>
              </a:rPr>
              <a:t> </a:t>
            </a:r>
            <a:r>
              <a:rPr lang="en-US" sz="2000" dirty="0" smtClean="0"/>
              <a:t>Audit Findings and their Relation to the Annual Recipient Risk Assessment – At the end of the fiscal the accumulated audit findings, by RAH by Region, are used in the RAH Report Card to help calculate the annual Recipient Risk Rating.</a:t>
            </a:r>
          </a:p>
          <a:p>
            <a:pPr marL="629539" lvl="2" indent="-346075">
              <a:buFont typeface="Wingdings" pitchFamily="2" charset="2"/>
              <a:buChar char="q"/>
            </a:pPr>
            <a:r>
              <a:rPr lang="en-US" sz="1600" dirty="0" smtClean="0"/>
              <a:t>More audit findings equals higher RAH risk. Higher RAH risk means a higher level of monitoring of the RAH is required.</a:t>
            </a:r>
          </a:p>
          <a:p>
            <a:pPr marL="629539" lvl="2" indent="-346075">
              <a:buFont typeface="Wingdings" pitchFamily="2" charset="2"/>
              <a:buChar char="q"/>
            </a:pPr>
            <a:r>
              <a:rPr lang="en-US" sz="1600" dirty="0" smtClean="0"/>
              <a:t>The RAH Risk Rating in conjunction with the activity risk give an overall assessment of the potential risk that project has or Project Risk Rating. </a:t>
            </a:r>
          </a:p>
          <a:p>
            <a:pPr marL="629539" lvl="2" indent="-346075">
              <a:buFont typeface="Wingdings" pitchFamily="2" charset="2"/>
              <a:buChar char="q"/>
            </a:pPr>
            <a:r>
              <a:rPr lang="en-US" sz="1600" dirty="0" smtClean="0"/>
              <a:t>The higher the project risk, the higher the audit potential. Projects with a high to very high risk will automatically require an audit.</a:t>
            </a:r>
          </a:p>
          <a:p>
            <a:pPr marL="629539" lvl="2" indent="-346075">
              <a:buFont typeface="Wingdings" pitchFamily="2" charset="2"/>
              <a:buChar char="q"/>
            </a:pPr>
            <a:r>
              <a:rPr lang="en-US" sz="1600" dirty="0" smtClean="0"/>
              <a:t>Projects with a very low to moderate risk rating may be audited due to annual audit matrices, such as an audit focus on all site prep projects or are required to achieve certain thresholds (e.g., 50% of all funds audited).</a:t>
            </a:r>
          </a:p>
          <a:p>
            <a:pPr marL="629539" lvl="2" indent="-346075">
              <a:buNone/>
            </a:pPr>
            <a:endParaRPr lang="en-US" sz="1600" dirty="0" smtClean="0"/>
          </a:p>
          <a:p>
            <a:pPr>
              <a:buFont typeface="Wingdings" pitchFamily="2" charset="2"/>
              <a:buChar char="q"/>
            </a:pPr>
            <a:r>
              <a:rPr lang="en-US" sz="2000" dirty="0" smtClean="0"/>
              <a:t>As the project progresses or is submitted for completion the RSS can modify the Project Risk Rating based on new information.</a:t>
            </a:r>
          </a:p>
          <a:p>
            <a:pPr lvl="1">
              <a:buFont typeface="Wingdings" pitchFamily="2" charset="2"/>
              <a:buChar char="q"/>
            </a:pPr>
            <a:r>
              <a:rPr lang="en-US" sz="1600" dirty="0" smtClean="0"/>
              <a:t>Typically that means the risk is increased (e.g., moderate to high) based on concerns the RSS may have during the course of their monitoring or inspections. However, risk can also be decreased if the RSS was initially concerned about an activity or process but after further consultation feels more comfortable with the RAH ability to ensure the project is completed successfully.</a:t>
            </a:r>
            <a:endParaRPr lang="en-US" sz="1600" dirty="0"/>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36</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20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100" dirty="0" smtClean="0">
                <a:solidFill>
                  <a:schemeClr val="accent1">
                    <a:lumMod val="60000"/>
                    <a:lumOff val="40000"/>
                  </a:schemeClr>
                </a:solidFill>
              </a:rPr>
              <a:t>Additional Topics </a:t>
            </a:r>
            <a:r>
              <a:rPr lang="en-US" sz="1400" dirty="0" smtClean="0">
                <a:solidFill>
                  <a:schemeClr val="accent1">
                    <a:lumMod val="60000"/>
                    <a:lumOff val="40000"/>
                  </a:schemeClr>
                </a:solidFill>
              </a:rPr>
              <a:t>Unit Cost Benchmarks</a:t>
            </a:r>
            <a:endParaRPr lang="en-US" sz="1400" dirty="0"/>
          </a:p>
        </p:txBody>
      </p:sp>
      <p:sp>
        <p:nvSpPr>
          <p:cNvPr id="3" name="Content Placeholder 2"/>
          <p:cNvSpPr>
            <a:spLocks noGrp="1"/>
          </p:cNvSpPr>
          <p:nvPr>
            <p:ph idx="1"/>
          </p:nvPr>
        </p:nvSpPr>
        <p:spPr>
          <a:xfrm>
            <a:off x="457200" y="1143000"/>
            <a:ext cx="8229600" cy="5334000"/>
          </a:xfrm>
        </p:spPr>
        <p:txBody>
          <a:bodyPr/>
          <a:lstStyle/>
          <a:p>
            <a:pPr marL="420624" lvl="1" indent="-384048">
              <a:buSzPct val="80000"/>
              <a:buFont typeface="Wingdings 2"/>
              <a:buChar char=""/>
            </a:pPr>
            <a:r>
              <a:rPr lang="en-US" sz="2000" dirty="0" smtClean="0"/>
              <a:t>Unit Cost Benchmarks - Are used to ensure that a RAH proposed budget falls within an acceptable unit cost range for each activity. For proposed activities where the unit cost is outside the benchmarks (especially if higher) the RSS must ask for supporting documentation from the RAH rationalizing the costs.</a:t>
            </a:r>
          </a:p>
          <a:p>
            <a:pPr marL="704088" lvl="2" indent="-384048">
              <a:buSzPct val="80000"/>
              <a:buFont typeface="Wingdings 2"/>
              <a:buChar char=""/>
            </a:pPr>
            <a:r>
              <a:rPr lang="en-US" sz="1800" dirty="0" smtClean="0"/>
              <a:t>If the rationalization is insufficient the project should not be approved.</a:t>
            </a:r>
          </a:p>
          <a:p>
            <a:pPr marL="704088" lvl="2" indent="-384048">
              <a:buSzPct val="80000"/>
              <a:buFont typeface="Wingdings 2"/>
              <a:buChar char=""/>
            </a:pPr>
            <a:r>
              <a:rPr lang="en-US" sz="1800" dirty="0" smtClean="0"/>
              <a:t>Benchmarks are also used for all amendments, particularly when the budget is amended.</a:t>
            </a:r>
          </a:p>
          <a:p>
            <a:pPr marL="704088" lvl="2" indent="-384048">
              <a:buSzPct val="80000"/>
              <a:buFont typeface="Wingdings 2"/>
              <a:buChar char=""/>
            </a:pPr>
            <a:endParaRPr lang="en-US" sz="1800" dirty="0" smtClean="0"/>
          </a:p>
          <a:p>
            <a:pPr marL="118872">
              <a:buFont typeface="Wingdings" pitchFamily="2" charset="2"/>
              <a:buChar char="q"/>
            </a:pPr>
            <a:r>
              <a:rPr lang="en-US" sz="2000" dirty="0" smtClean="0"/>
              <a:t>Conversely, the benchmarks are also used at the Completion stage by the RSS for Completion approval. Again, where the unit cost is outside the benchmarks (especially if higher) the RSS must ask for supporting documentation from the RAH rationalizing the costs.</a:t>
            </a:r>
          </a:p>
          <a:p>
            <a:pPr marL="704088" lvl="2">
              <a:buFont typeface="Wingdings" pitchFamily="2" charset="2"/>
              <a:buChar char="q"/>
            </a:pPr>
            <a:r>
              <a:rPr lang="en-US" sz="1600" dirty="0" smtClean="0"/>
              <a:t>If the rationalization is insufficient the project completion should not be approved.</a:t>
            </a:r>
          </a:p>
          <a:p>
            <a:pPr marL="420624" lvl="1"/>
            <a:endParaRPr lang="en-US" sz="1600" dirty="0" smtClean="0">
              <a:solidFill>
                <a:srgbClr val="00B050"/>
              </a:solidFill>
            </a:endParaRPr>
          </a:p>
          <a:p>
            <a:pPr marL="420624" lvl="1"/>
            <a:endParaRPr lang="en-US" sz="1600" dirty="0"/>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37</a:t>
            </a:fld>
            <a:endParaRPr lang="en-US"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19200"/>
          </a:xfrm>
        </p:spPr>
        <p:txBody>
          <a:bodyPr>
            <a:normAutofit fontScale="90000"/>
          </a:bodyPr>
          <a:lstStyle/>
          <a:p>
            <a:pPr algn="ctr"/>
            <a:r>
              <a:rPr lang="en-US" sz="4800" dirty="0" smtClean="0">
                <a:solidFill>
                  <a:schemeClr val="accent1">
                    <a:lumMod val="75000"/>
                  </a:schemeClr>
                </a:solidFill>
                <a:effectLst>
                  <a:outerShdw blurRad="50800" dist="50800" dir="5400000" algn="ctr" rotWithShape="0">
                    <a:schemeClr val="bg1"/>
                  </a:outerShdw>
                </a:effectLst>
              </a:rPr>
              <a:t>Forests For Tomorrow</a:t>
            </a:r>
            <a:br>
              <a:rPr lang="en-US" sz="4800" dirty="0" smtClean="0">
                <a:solidFill>
                  <a:schemeClr val="accent1">
                    <a:lumMod val="75000"/>
                  </a:schemeClr>
                </a:solidFill>
                <a:effectLst>
                  <a:outerShdw blurRad="50800" dist="50800" dir="5400000" algn="ctr" rotWithShape="0">
                    <a:schemeClr val="bg1"/>
                  </a:outerShdw>
                </a:effectLst>
              </a:rPr>
            </a:br>
            <a:r>
              <a:rPr lang="en-US" sz="4800" dirty="0" smtClean="0">
                <a:solidFill>
                  <a:schemeClr val="accent1">
                    <a:lumMod val="75000"/>
                  </a:schemeClr>
                </a:solidFill>
                <a:effectLst>
                  <a:outerShdw blurRad="50800" dist="50800" dir="5400000" algn="ctr" rotWithShape="0">
                    <a:schemeClr val="bg1"/>
                  </a:outerShdw>
                </a:effectLst>
              </a:rPr>
              <a:t>Auditing 101</a:t>
            </a:r>
            <a:endParaRPr lang="en-US" dirty="0">
              <a:solidFill>
                <a:schemeClr val="accent1">
                  <a:lumMod val="75000"/>
                </a:schemeClr>
              </a:solidFill>
              <a:effectLst>
                <a:outerShdw blurRad="50800" dist="50800" dir="5400000" algn="ctr" rotWithShape="0">
                  <a:schemeClr val="bg1"/>
                </a:outerShdw>
              </a:effectLst>
            </a:endParaRPr>
          </a:p>
        </p:txBody>
      </p:sp>
      <p:sp>
        <p:nvSpPr>
          <p:cNvPr id="3" name="Content Placeholder 2"/>
          <p:cNvSpPr>
            <a:spLocks noGrp="1"/>
          </p:cNvSpPr>
          <p:nvPr>
            <p:ph idx="1"/>
          </p:nvPr>
        </p:nvSpPr>
        <p:spPr>
          <a:xfrm>
            <a:off x="457200" y="1600200"/>
            <a:ext cx="8229600" cy="4876800"/>
          </a:xfrm>
        </p:spPr>
        <p:txBody>
          <a:bodyPr/>
          <a:lstStyle/>
          <a:p>
            <a:pPr algn="ctr">
              <a:buNone/>
            </a:pPr>
            <a:endParaRPr lang="en-US" sz="1600" dirty="0" smtClean="0"/>
          </a:p>
          <a:p>
            <a:pPr algn="ctr">
              <a:buNone/>
            </a:pPr>
            <a:endParaRPr lang="en-US" sz="1600" dirty="0" smtClean="0"/>
          </a:p>
          <a:p>
            <a:pPr algn="ctr">
              <a:buNone/>
            </a:pPr>
            <a:endParaRPr lang="en-US" sz="1600" dirty="0" smtClean="0"/>
          </a:p>
          <a:p>
            <a:pPr algn="ctr">
              <a:buNone/>
            </a:pPr>
            <a:r>
              <a:rPr lang="en-US" dirty="0" smtClean="0"/>
              <a:t>Questions &amp; Answers</a:t>
            </a:r>
            <a:endParaRPr lang="en-US" dirty="0" smtClean="0"/>
          </a:p>
          <a:p>
            <a:pPr algn="ctr">
              <a:buNone/>
            </a:pPr>
            <a:endParaRPr lang="en-US" dirty="0" smtClean="0"/>
          </a:p>
          <a:p>
            <a:pPr algn="ctr">
              <a:buNone/>
            </a:pPr>
            <a:endParaRPr lang="en-US" dirty="0" smtClean="0"/>
          </a:p>
          <a:p>
            <a:pPr algn="ctr">
              <a:buNone/>
            </a:pPr>
            <a:r>
              <a:rPr lang="en-US" sz="2000" dirty="0" smtClean="0"/>
              <a:t>Thanks for your participation …</a:t>
            </a:r>
          </a:p>
          <a:p>
            <a:pPr algn="ctr">
              <a:buNone/>
            </a:pPr>
            <a:endParaRPr lang="en-US" sz="2000" dirty="0" smtClean="0"/>
          </a:p>
          <a:p>
            <a:pPr algn="ctr">
              <a:buNone/>
            </a:pPr>
            <a:r>
              <a:rPr lang="en-US" sz="2000" dirty="0" smtClean="0"/>
              <a:t>Good Luck and Happy Auditing!</a:t>
            </a:r>
          </a:p>
          <a:p>
            <a:endParaRPr lang="en-US" dirty="0"/>
          </a:p>
        </p:txBody>
      </p:sp>
      <p:sp>
        <p:nvSpPr>
          <p:cNvPr id="4" name="Date Placeholder 3"/>
          <p:cNvSpPr>
            <a:spLocks noGrp="1"/>
          </p:cNvSpPr>
          <p:nvPr>
            <p:ph type="dt" sz="half" idx="10"/>
          </p:nvPr>
        </p:nvSpPr>
        <p:spPr/>
        <p:txBody>
          <a:bodyPr/>
          <a:lstStyle/>
          <a:p>
            <a:r>
              <a:rPr lang="en-US" dirty="0" smtClean="0"/>
              <a:t>09/09/09</a:t>
            </a:r>
            <a:endParaRPr lang="en-US" dirty="0"/>
          </a:p>
        </p:txBody>
      </p:sp>
      <p:sp>
        <p:nvSpPr>
          <p:cNvPr id="5" name="Slide Number Placeholder 4"/>
          <p:cNvSpPr>
            <a:spLocks noGrp="1"/>
          </p:cNvSpPr>
          <p:nvPr>
            <p:ph type="sldNum" sz="quarter" idx="12"/>
          </p:nvPr>
        </p:nvSpPr>
        <p:spPr/>
        <p:txBody>
          <a:bodyPr/>
          <a:lstStyle/>
          <a:p>
            <a:fld id="{DB980C7A-25CF-4F03-BE3C-C9FEF0C874B2}" type="slidenum">
              <a:rPr lang="en-US" smtClean="0"/>
              <a:pPr/>
              <a:t>38</a:t>
            </a:fld>
            <a:endParaRPr lang="en-US" dirty="0"/>
          </a:p>
        </p:txBody>
      </p:sp>
      <p:pic>
        <p:nvPicPr>
          <p:cNvPr id="6" name="Picture 5"/>
          <p:cNvPicPr>
            <a:picLocks noChangeAspect="1" noChangeArrowheads="1"/>
          </p:cNvPicPr>
          <p:nvPr/>
        </p:nvPicPr>
        <p:blipFill>
          <a:blip r:embed="rId2" cstate="print"/>
          <a:srcRect/>
          <a:stretch>
            <a:fillRect/>
          </a:stretch>
        </p:blipFill>
        <p:spPr bwMode="auto">
          <a:xfrm>
            <a:off x="8229600" y="5867400"/>
            <a:ext cx="716307" cy="685800"/>
          </a:xfrm>
          <a:prstGeom prst="rect">
            <a:avLst/>
          </a:prstGeom>
          <a:blipFill>
            <a:blip r:embed="rId3" cstate="print"/>
            <a:tile tx="0" ty="0" sx="100000" sy="100000" flip="none" algn="tl"/>
          </a:blipFill>
          <a:ln w="9525">
            <a:noFill/>
            <a:miter lim="800000"/>
            <a:headEnd/>
            <a:tailEnd/>
          </a:ln>
          <a:effectLst>
            <a:outerShdw blurRad="50800" dist="50800" dir="5400000" algn="ctr" rotWithShape="0">
              <a:schemeClr val="tx1">
                <a:lumMod val="50000"/>
              </a:schemeClr>
            </a:outerShdw>
          </a:effectLst>
        </p:spPr>
      </p:pic>
      <p:sp>
        <p:nvSpPr>
          <p:cNvPr id="7" name="TextBox 6"/>
          <p:cNvSpPr txBox="1"/>
          <p:nvPr/>
        </p:nvSpPr>
        <p:spPr>
          <a:xfrm>
            <a:off x="6781800" y="6172200"/>
            <a:ext cx="1295400" cy="400110"/>
          </a:xfrm>
          <a:prstGeom prst="rect">
            <a:avLst/>
          </a:prstGeom>
          <a:noFill/>
        </p:spPr>
        <p:txBody>
          <a:bodyPr wrap="square" rtlCol="0">
            <a:spAutoFit/>
          </a:bodyPr>
          <a:lstStyle/>
          <a:p>
            <a:r>
              <a:rPr lang="en-US" sz="1000" dirty="0" smtClean="0"/>
              <a:t>Dennis B. Sabourin</a:t>
            </a:r>
          </a:p>
          <a:p>
            <a:r>
              <a:rPr lang="en-US" sz="1000" dirty="0" smtClean="0"/>
              <a:t>Silent Running</a:t>
            </a:r>
            <a:endParaRPr lang="en-US" sz="1000"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20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2067</TotalTime>
  <Words>4437</Words>
  <Application>Microsoft Office PowerPoint</Application>
  <PresentationFormat>On-screen Show (4:3)</PresentationFormat>
  <Paragraphs>348</Paragraphs>
  <Slides>38</Slides>
  <Notes>1</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38</vt:i4>
      </vt:variant>
    </vt:vector>
  </HeadingPairs>
  <TitlesOfParts>
    <vt:vector size="39" baseType="lpstr">
      <vt:lpstr>Technic</vt:lpstr>
      <vt:lpstr>Forests For Tomorrow (FFT)    “FFT Auditing 101”</vt:lpstr>
      <vt:lpstr>Definition of an Auditor</vt:lpstr>
      <vt:lpstr>FFT Auditing 101 Agenda</vt:lpstr>
      <vt:lpstr>Auditing Basics – What is an Audit?</vt:lpstr>
      <vt:lpstr>A Comparison of the PricewaterhouseCoopers (PwC) Audit Process to the Ministry of Forests and Range (MFR) FFT Audit Process</vt:lpstr>
      <vt:lpstr>PwC Audit Process</vt:lpstr>
      <vt:lpstr>PwC Audit Process (Performance Audit cont’d)</vt:lpstr>
      <vt:lpstr>MFR Audit Process</vt:lpstr>
      <vt:lpstr>MFR Audit Process (cont’d)</vt:lpstr>
      <vt:lpstr>MFR Audit Process (cont’d)</vt:lpstr>
      <vt:lpstr>MFR Audit Process (In-stream Inspections cont’d)</vt:lpstr>
      <vt:lpstr>MFR Audit Process (In-stream Inspections cont’d)</vt:lpstr>
      <vt:lpstr>MFR Audit Process (cont’d)</vt:lpstr>
      <vt:lpstr>MFR Audit Process (cont’d)</vt:lpstr>
      <vt:lpstr>Why Create a New Process?</vt:lpstr>
      <vt:lpstr>Why Create a New Process? (cont’d)</vt:lpstr>
      <vt:lpstr>Break Time! Take 15 </vt:lpstr>
      <vt:lpstr>The Audit Process</vt:lpstr>
      <vt:lpstr>The Audit Process (Audit Matrix/Plan cont’d)</vt:lpstr>
      <vt:lpstr>The Audit Process (Audit Scheduling/Planning cont’d)</vt:lpstr>
      <vt:lpstr>The Audit Process (Audit Roles &amp; Responsibilities)</vt:lpstr>
      <vt:lpstr>The Audit Process (Audit Roles &amp; Responsibilities cont’d)</vt:lpstr>
      <vt:lpstr>Lunch Break! Take 30 </vt:lpstr>
      <vt:lpstr>The Audit Process (The Audit Planning Letter)</vt:lpstr>
      <vt:lpstr>The Audit Process (Audit Protocols)</vt:lpstr>
      <vt:lpstr>The Audit Process (Audit Protocols cont’d)</vt:lpstr>
      <vt:lpstr>The Audit Process (Audit Protocols cont’d)</vt:lpstr>
      <vt:lpstr>The Audit Process (Audit Report)</vt:lpstr>
      <vt:lpstr>Break Time! Take 15 </vt:lpstr>
      <vt:lpstr>The Audit Process (Audit Findings)</vt:lpstr>
      <vt:lpstr>The Audit Process (Audit Findings cont’d)</vt:lpstr>
      <vt:lpstr>The Audit Process (Audit Findings cont’d)</vt:lpstr>
      <vt:lpstr>The Audit Process (Audit Findings cont’d)</vt:lpstr>
      <vt:lpstr>The Audit Process </vt:lpstr>
      <vt:lpstr>The Audit Process </vt:lpstr>
      <vt:lpstr>The Audit Process Risk Assessment </vt:lpstr>
      <vt:lpstr>Additional Topics Unit Cost Benchmarks</vt:lpstr>
      <vt:lpstr>Forests For Tomorrow Auditing 101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FFT Auditing 101</dc:title>
  <dc:creator>Silent Running</dc:creator>
  <cp:lastModifiedBy>Silent Running</cp:lastModifiedBy>
  <cp:revision>554</cp:revision>
  <dcterms:created xsi:type="dcterms:W3CDTF">2009-08-24T18:50:28Z</dcterms:created>
  <dcterms:modified xsi:type="dcterms:W3CDTF">2009-09-09T23:14:06Z</dcterms:modified>
</cp:coreProperties>
</file>