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5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501" r:id="rId2"/>
    <p:sldId id="502" r:id="rId3"/>
    <p:sldId id="487" r:id="rId4"/>
    <p:sldId id="539" r:id="rId5"/>
    <p:sldId id="506" r:id="rId6"/>
    <p:sldId id="540" r:id="rId7"/>
    <p:sldId id="534" r:id="rId8"/>
    <p:sldId id="515" r:id="rId9"/>
    <p:sldId id="516" r:id="rId10"/>
    <p:sldId id="517" r:id="rId11"/>
    <p:sldId id="505" r:id="rId12"/>
    <p:sldId id="489" r:id="rId13"/>
    <p:sldId id="509" r:id="rId14"/>
    <p:sldId id="491" r:id="rId15"/>
    <p:sldId id="490" r:id="rId16"/>
    <p:sldId id="508" r:id="rId17"/>
    <p:sldId id="541" r:id="rId18"/>
    <p:sldId id="428" r:id="rId19"/>
    <p:sldId id="500" r:id="rId20"/>
    <p:sldId id="542" r:id="rId21"/>
    <p:sldId id="462" r:id="rId22"/>
    <p:sldId id="519" r:id="rId23"/>
    <p:sldId id="530" r:id="rId24"/>
    <p:sldId id="518" r:id="rId25"/>
    <p:sldId id="484" r:id="rId26"/>
    <p:sldId id="492" r:id="rId27"/>
    <p:sldId id="493" r:id="rId28"/>
    <p:sldId id="510" r:id="rId29"/>
    <p:sldId id="513" r:id="rId30"/>
    <p:sldId id="511" r:id="rId31"/>
    <p:sldId id="514" r:id="rId32"/>
    <p:sldId id="512" r:id="rId33"/>
    <p:sldId id="531" r:id="rId34"/>
    <p:sldId id="486" r:id="rId35"/>
    <p:sldId id="507" r:id="rId36"/>
    <p:sldId id="523" r:id="rId37"/>
    <p:sldId id="543" r:id="rId38"/>
    <p:sldId id="439" r:id="rId39"/>
    <p:sldId id="440" r:id="rId40"/>
    <p:sldId id="475" r:id="rId41"/>
    <p:sldId id="441" r:id="rId42"/>
    <p:sldId id="480" r:id="rId43"/>
    <p:sldId id="476" r:id="rId44"/>
    <p:sldId id="442" r:id="rId45"/>
    <p:sldId id="494" r:id="rId46"/>
    <p:sldId id="368" r:id="rId47"/>
    <p:sldId id="536" r:id="rId48"/>
    <p:sldId id="537" r:id="rId49"/>
    <p:sldId id="503" r:id="rId50"/>
    <p:sldId id="497" r:id="rId51"/>
    <p:sldId id="498" r:id="rId52"/>
    <p:sldId id="496" r:id="rId53"/>
    <p:sldId id="499" r:id="rId54"/>
    <p:sldId id="495" r:id="rId55"/>
    <p:sldId id="538" r:id="rId56"/>
    <p:sldId id="529" r:id="rId5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400" kern="1200">
        <a:solidFill>
          <a:schemeClr val="bg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400" kern="1200">
        <a:solidFill>
          <a:schemeClr val="bg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400" kern="1200">
        <a:solidFill>
          <a:schemeClr val="bg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400" kern="1200">
        <a:solidFill>
          <a:schemeClr val="bg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400"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2400"/>
    <a:srgbClr val="663300"/>
    <a:srgbClr val="FFFF00"/>
    <a:srgbClr val="00CC99"/>
    <a:srgbClr val="FF5353"/>
    <a:srgbClr val="FF0000"/>
    <a:srgbClr val="CC66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7596" autoAdjust="0"/>
    <p:restoredTop sz="95853" autoAdjust="0"/>
  </p:normalViewPr>
  <p:slideViewPr>
    <p:cSldViewPr>
      <p:cViewPr>
        <p:scale>
          <a:sx n="75" d="100"/>
          <a:sy n="75" d="100"/>
        </p:scale>
        <p:origin x="-1908" y="-390"/>
      </p:cViewPr>
      <p:guideLst>
        <p:guide orient="horz" pos="7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253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3F367CE6-63AB-4F7E-AA58-228C57A2024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EE8271-99DB-44BD-A6FA-55DE25CEE974}" type="slidenum">
              <a:rPr lang="en-US"/>
              <a:pPr/>
              <a:t>1</a:t>
            </a:fld>
            <a:endParaRPr lang="en-US"/>
          </a:p>
        </p:txBody>
      </p:sp>
      <p:sp>
        <p:nvSpPr>
          <p:cNvPr id="4218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1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68F88F-F2AC-4D76-8BBA-09333D47155C}" type="slidenum">
              <a:rPr lang="en-US"/>
              <a:pPr/>
              <a:t>2</a:t>
            </a:fld>
            <a:endParaRPr lang="en-US"/>
          </a:p>
        </p:txBody>
      </p:sp>
      <p:sp>
        <p:nvSpPr>
          <p:cNvPr id="4229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FD17B2-8AED-427B-AC48-3C23D5E7E148}" type="slidenum">
              <a:rPr lang="en-US"/>
              <a:pPr/>
              <a:t>3</a:t>
            </a:fld>
            <a:endParaRPr lang="en-US"/>
          </a:p>
        </p:txBody>
      </p:sp>
      <p:sp>
        <p:nvSpPr>
          <p:cNvPr id="3860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6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 abreviar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DD8ACC-F339-47B6-84D7-8738DE7D1A5C}" type="slidenum">
              <a:rPr lang="en-US"/>
              <a:pPr/>
              <a:t>4</a:t>
            </a:fld>
            <a:endParaRPr lang="en-US"/>
          </a:p>
        </p:txBody>
      </p:sp>
      <p:sp>
        <p:nvSpPr>
          <p:cNvPr id="5130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3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25F47A-61A3-4B5F-A3F5-777C2FDA7981}" type="slidenum">
              <a:rPr lang="en-US"/>
              <a:pPr/>
              <a:t>5</a:t>
            </a:fld>
            <a:endParaRPr lang="en-US"/>
          </a:p>
        </p:txBody>
      </p:sp>
      <p:sp>
        <p:nvSpPr>
          <p:cNvPr id="4239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11FCE2-8421-4B96-9341-BF526F71E786}" type="slidenum">
              <a:rPr lang="en-US"/>
              <a:pPr/>
              <a:t>6</a:t>
            </a:fld>
            <a:endParaRPr lang="en-US"/>
          </a:p>
        </p:txBody>
      </p:sp>
      <p:sp>
        <p:nvSpPr>
          <p:cNvPr id="5150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5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9C2144-FC91-4363-894E-3C009D4794A8}" type="slidenum">
              <a:rPr lang="en-US"/>
              <a:pPr/>
              <a:t>7</a:t>
            </a:fld>
            <a:endParaRPr lang="en-US"/>
          </a:p>
        </p:txBody>
      </p:sp>
      <p:sp>
        <p:nvSpPr>
          <p:cNvPr id="5027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2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EBCA2A-720D-47F3-8EDB-1D6BB65814FB}" type="slidenum">
              <a:rPr lang="en-US"/>
              <a:pPr/>
              <a:t>8</a:t>
            </a:fld>
            <a:endParaRPr lang="en-US"/>
          </a:p>
        </p:txBody>
      </p:sp>
      <p:sp>
        <p:nvSpPr>
          <p:cNvPr id="4249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4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5FBE91-BFA0-4B14-8296-E5A36612361B}" type="slidenum">
              <a:rPr lang="en-US"/>
              <a:pPr/>
              <a:t>9</a:t>
            </a:fld>
            <a:endParaRPr lang="en-US"/>
          </a:p>
        </p:txBody>
      </p:sp>
      <p:sp>
        <p:nvSpPr>
          <p:cNvPr id="4259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5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E7ABA5-5B72-40EA-9F8D-3A75DBBBEDE4}" type="slidenum">
              <a:rPr lang="en-US"/>
              <a:pPr/>
              <a:t>10</a:t>
            </a:fld>
            <a:endParaRPr lang="en-US"/>
          </a:p>
        </p:txBody>
      </p:sp>
      <p:sp>
        <p:nvSpPr>
          <p:cNvPr id="4270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7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6A36B5-AC9F-4F24-BC65-048D1E1BACF7}" type="slidenum">
              <a:rPr lang="en-US"/>
              <a:pPr/>
              <a:t>11</a:t>
            </a:fld>
            <a:endParaRPr lang="en-US"/>
          </a:p>
        </p:txBody>
      </p:sp>
      <p:sp>
        <p:nvSpPr>
          <p:cNvPr id="4280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8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647C33-A616-45EE-A5EF-97891CAA29CF}" type="slidenum">
              <a:rPr lang="en-US"/>
              <a:pPr/>
              <a:t>12</a:t>
            </a:fld>
            <a:endParaRPr lang="en-US"/>
          </a:p>
        </p:txBody>
      </p:sp>
      <p:sp>
        <p:nvSpPr>
          <p:cNvPr id="4290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9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36CEA9-9B23-4AE8-AE11-E2E4BBEFE367}" type="slidenum">
              <a:rPr lang="en-US"/>
              <a:pPr/>
              <a:t>13</a:t>
            </a:fld>
            <a:endParaRPr lang="en-US"/>
          </a:p>
        </p:txBody>
      </p:sp>
      <p:sp>
        <p:nvSpPr>
          <p:cNvPr id="4300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D750FA-A0CF-4A14-AD2A-3B8D28540EB3}" type="slidenum">
              <a:rPr lang="en-US"/>
              <a:pPr/>
              <a:t>14</a:t>
            </a:fld>
            <a:endParaRPr lang="en-US"/>
          </a:p>
        </p:txBody>
      </p:sp>
      <p:sp>
        <p:nvSpPr>
          <p:cNvPr id="4311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1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15779D-18C0-45AE-8ED6-9FF6B0CD81D4}" type="slidenum">
              <a:rPr lang="en-US"/>
              <a:pPr/>
              <a:t>15</a:t>
            </a:fld>
            <a:endParaRPr lang="en-US"/>
          </a:p>
        </p:txBody>
      </p:sp>
      <p:sp>
        <p:nvSpPr>
          <p:cNvPr id="4321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0A0451-3A89-4F8E-8BF4-6A4E680898D5}" type="slidenum">
              <a:rPr lang="en-US"/>
              <a:pPr/>
              <a:t>16</a:t>
            </a:fld>
            <a:endParaRPr lang="en-US"/>
          </a:p>
        </p:txBody>
      </p:sp>
      <p:sp>
        <p:nvSpPr>
          <p:cNvPr id="4331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3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F8E763-8C42-46BD-9D67-B6D18D1B9AD4}" type="slidenum">
              <a:rPr lang="en-US"/>
              <a:pPr/>
              <a:t>17</a:t>
            </a:fld>
            <a:endParaRPr lang="en-US"/>
          </a:p>
        </p:txBody>
      </p:sp>
      <p:sp>
        <p:nvSpPr>
          <p:cNvPr id="5171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7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9F6096-07FB-46F0-895B-AD24A5F9259F}" type="slidenum">
              <a:rPr lang="en-US"/>
              <a:pPr/>
              <a:t>18</a:t>
            </a:fld>
            <a:endParaRPr lang="en-US"/>
          </a:p>
        </p:txBody>
      </p:sp>
      <p:sp>
        <p:nvSpPr>
          <p:cNvPr id="2887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3E9AB8-3CFF-43B2-91A8-5F97A8949933}" type="slidenum">
              <a:rPr lang="en-US"/>
              <a:pPr/>
              <a:t>19</a:t>
            </a:fld>
            <a:endParaRPr lang="en-US"/>
          </a:p>
        </p:txBody>
      </p:sp>
      <p:sp>
        <p:nvSpPr>
          <p:cNvPr id="4341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4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BFEA82-89A1-4DC3-B845-6F00EE3109D1}" type="slidenum">
              <a:rPr lang="en-US"/>
              <a:pPr/>
              <a:t>20</a:t>
            </a:fld>
            <a:endParaRPr lang="en-US"/>
          </a:p>
        </p:txBody>
      </p:sp>
      <p:sp>
        <p:nvSpPr>
          <p:cNvPr id="5191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9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DECB8B-9971-48AB-9D66-F8E6518B13BC}" type="slidenum">
              <a:rPr lang="en-US"/>
              <a:pPr/>
              <a:t>21</a:t>
            </a:fld>
            <a:endParaRPr lang="en-US"/>
          </a:p>
        </p:txBody>
      </p:sp>
      <p:sp>
        <p:nvSpPr>
          <p:cNvPr id="4352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6A7B92-F043-452A-9E4C-DEDA43CF5DD6}" type="slidenum">
              <a:rPr lang="en-US"/>
              <a:pPr/>
              <a:t>22</a:t>
            </a:fld>
            <a:endParaRPr lang="en-US"/>
          </a:p>
        </p:txBody>
      </p:sp>
      <p:sp>
        <p:nvSpPr>
          <p:cNvPr id="4679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7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0239D8-42C1-4B92-8DD8-6C9E6D08FE64}" type="slidenum">
              <a:rPr lang="en-US"/>
              <a:pPr/>
              <a:t>23</a:t>
            </a:fld>
            <a:endParaRPr lang="en-US"/>
          </a:p>
        </p:txBody>
      </p:sp>
      <p:sp>
        <p:nvSpPr>
          <p:cNvPr id="4945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7F918E-7486-45DA-B357-02AC3B3AF384}" type="slidenum">
              <a:rPr lang="en-US"/>
              <a:pPr/>
              <a:t>24</a:t>
            </a:fld>
            <a:endParaRPr lang="en-US"/>
          </a:p>
        </p:txBody>
      </p:sp>
      <p:sp>
        <p:nvSpPr>
          <p:cNvPr id="4659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5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0FDE9A-5376-4913-9797-452FF90EC028}" type="slidenum">
              <a:rPr lang="en-US"/>
              <a:pPr/>
              <a:t>25</a:t>
            </a:fld>
            <a:endParaRPr lang="en-US"/>
          </a:p>
        </p:txBody>
      </p:sp>
      <p:sp>
        <p:nvSpPr>
          <p:cNvPr id="4362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6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7B2CA6-EC49-427D-A1A4-B171D1A529FA}" type="slidenum">
              <a:rPr lang="en-US"/>
              <a:pPr/>
              <a:t>26</a:t>
            </a:fld>
            <a:endParaRPr lang="en-US"/>
          </a:p>
        </p:txBody>
      </p:sp>
      <p:sp>
        <p:nvSpPr>
          <p:cNvPr id="4372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7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0F849C-73D1-4FE5-B758-D0F6BBE818E3}" type="slidenum">
              <a:rPr lang="en-US"/>
              <a:pPr/>
              <a:t>27</a:t>
            </a:fld>
            <a:endParaRPr lang="en-US"/>
          </a:p>
        </p:txBody>
      </p:sp>
      <p:sp>
        <p:nvSpPr>
          <p:cNvPr id="4382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8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351FC1-7CBD-41C6-BFB0-AC4528E0E121}" type="slidenum">
              <a:rPr lang="en-US"/>
              <a:pPr/>
              <a:t>28</a:t>
            </a:fld>
            <a:endParaRPr lang="en-US"/>
          </a:p>
        </p:txBody>
      </p:sp>
      <p:sp>
        <p:nvSpPr>
          <p:cNvPr id="4392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9B39FE-2E8E-43B2-9BA8-FFE04B1801E3}" type="slidenum">
              <a:rPr lang="en-US"/>
              <a:pPr/>
              <a:t>29</a:t>
            </a:fld>
            <a:endParaRPr lang="en-US"/>
          </a:p>
        </p:txBody>
      </p:sp>
      <p:sp>
        <p:nvSpPr>
          <p:cNvPr id="4403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5453FF-E56E-4D5F-9340-4BF1C2040D01}" type="slidenum">
              <a:rPr lang="en-US"/>
              <a:pPr/>
              <a:t>30</a:t>
            </a:fld>
            <a:endParaRPr lang="en-US"/>
          </a:p>
        </p:txBody>
      </p:sp>
      <p:sp>
        <p:nvSpPr>
          <p:cNvPr id="4413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446188-96EC-461A-B9FC-6025FAFE5957}" type="slidenum">
              <a:rPr lang="en-US"/>
              <a:pPr/>
              <a:t>31</a:t>
            </a:fld>
            <a:endParaRPr lang="en-US"/>
          </a:p>
        </p:txBody>
      </p:sp>
      <p:sp>
        <p:nvSpPr>
          <p:cNvPr id="4423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2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AF8B4E-225D-4F32-8A21-4C386A100FCF}" type="slidenum">
              <a:rPr lang="en-US"/>
              <a:pPr/>
              <a:t>32</a:t>
            </a:fld>
            <a:endParaRPr lang="en-US"/>
          </a:p>
        </p:txBody>
      </p:sp>
      <p:sp>
        <p:nvSpPr>
          <p:cNvPr id="4433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3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C5B417-411D-420E-A9DC-DEC06924D689}" type="slidenum">
              <a:rPr lang="en-US"/>
              <a:pPr/>
              <a:t>33</a:t>
            </a:fld>
            <a:endParaRPr lang="en-US"/>
          </a:p>
        </p:txBody>
      </p:sp>
      <p:sp>
        <p:nvSpPr>
          <p:cNvPr id="4966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6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E4B149-C7C5-4167-96CC-3432E2227147}" type="slidenum">
              <a:rPr lang="en-US"/>
              <a:pPr/>
              <a:t>34</a:t>
            </a:fld>
            <a:endParaRPr lang="en-US"/>
          </a:p>
        </p:txBody>
      </p:sp>
      <p:sp>
        <p:nvSpPr>
          <p:cNvPr id="4444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4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8FA604-9F9F-4299-9FEC-16289B6A8160}" type="slidenum">
              <a:rPr lang="en-US"/>
              <a:pPr/>
              <a:t>35</a:t>
            </a:fld>
            <a:endParaRPr lang="en-US"/>
          </a:p>
        </p:txBody>
      </p:sp>
      <p:sp>
        <p:nvSpPr>
          <p:cNvPr id="4454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5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D7B695-667E-4D2E-A134-0DF34FCC70B7}" type="slidenum">
              <a:rPr lang="en-US"/>
              <a:pPr/>
              <a:t>36</a:t>
            </a:fld>
            <a:endParaRPr lang="en-US"/>
          </a:p>
        </p:txBody>
      </p:sp>
      <p:sp>
        <p:nvSpPr>
          <p:cNvPr id="4761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6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C491D7-BAFB-48CD-8C5C-C5E9BCC50C8B}" type="slidenum">
              <a:rPr lang="en-US"/>
              <a:pPr/>
              <a:t>37</a:t>
            </a:fld>
            <a:endParaRPr lang="en-US"/>
          </a:p>
        </p:txBody>
      </p:sp>
      <p:sp>
        <p:nvSpPr>
          <p:cNvPr id="5212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E47073-F99B-4E98-B8FC-76B81F8F703B}" type="slidenum">
              <a:rPr lang="en-US"/>
              <a:pPr/>
              <a:t>38</a:t>
            </a:fld>
            <a:endParaRPr lang="en-US"/>
          </a:p>
        </p:txBody>
      </p:sp>
      <p:sp>
        <p:nvSpPr>
          <p:cNvPr id="4464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6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5D939D-46D2-47B9-9393-E7CC2FE91909}" type="slidenum">
              <a:rPr lang="en-US"/>
              <a:pPr/>
              <a:t>39</a:t>
            </a:fld>
            <a:endParaRPr lang="en-US"/>
          </a:p>
        </p:txBody>
      </p:sp>
      <p:sp>
        <p:nvSpPr>
          <p:cNvPr id="4485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8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D935E1-DEB5-4C1F-B423-DEFBA84FB392}" type="slidenum">
              <a:rPr lang="en-US"/>
              <a:pPr/>
              <a:t>40</a:t>
            </a:fld>
            <a:endParaRPr lang="en-US"/>
          </a:p>
        </p:txBody>
      </p:sp>
      <p:sp>
        <p:nvSpPr>
          <p:cNvPr id="4495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9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D6B9DC-760D-46F7-9314-87A7E83D1645}" type="slidenum">
              <a:rPr lang="en-US"/>
              <a:pPr/>
              <a:t>41</a:t>
            </a:fld>
            <a:endParaRPr lang="en-US"/>
          </a:p>
        </p:txBody>
      </p:sp>
      <p:sp>
        <p:nvSpPr>
          <p:cNvPr id="4505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235445-C474-40B0-BBB6-DE5C8AF89517}" type="slidenum">
              <a:rPr lang="en-US"/>
              <a:pPr/>
              <a:t>42</a:t>
            </a:fld>
            <a:endParaRPr lang="en-US"/>
          </a:p>
        </p:txBody>
      </p:sp>
      <p:sp>
        <p:nvSpPr>
          <p:cNvPr id="4515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1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53B087-8424-4A42-88E8-193CC945EBB1}" type="slidenum">
              <a:rPr lang="en-US"/>
              <a:pPr/>
              <a:t>43</a:t>
            </a:fld>
            <a:endParaRPr lang="en-US"/>
          </a:p>
        </p:txBody>
      </p:sp>
      <p:sp>
        <p:nvSpPr>
          <p:cNvPr id="4526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743D33-2300-4D8D-96AA-D20DD37F9DC7}" type="slidenum">
              <a:rPr lang="en-US"/>
              <a:pPr/>
              <a:t>44</a:t>
            </a:fld>
            <a:endParaRPr lang="en-US"/>
          </a:p>
        </p:txBody>
      </p:sp>
      <p:sp>
        <p:nvSpPr>
          <p:cNvPr id="4536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3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85FC4E-A8F8-4033-8725-DB48C6824C3E}" type="slidenum">
              <a:rPr lang="en-US"/>
              <a:pPr/>
              <a:t>45</a:t>
            </a:fld>
            <a:endParaRPr lang="en-US"/>
          </a:p>
        </p:txBody>
      </p:sp>
      <p:sp>
        <p:nvSpPr>
          <p:cNvPr id="4546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3764F0-B4CF-4A3A-84A8-D3AE5C3B693F}" type="slidenum">
              <a:rPr lang="en-US"/>
              <a:pPr/>
              <a:t>46</a:t>
            </a:fld>
            <a:endParaRPr lang="en-US"/>
          </a:p>
        </p:txBody>
      </p:sp>
      <p:sp>
        <p:nvSpPr>
          <p:cNvPr id="4556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5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347E70-A7D6-4AFB-9B7D-7C94181831AB}" type="slidenum">
              <a:rPr lang="en-US"/>
              <a:pPr/>
              <a:t>47</a:t>
            </a:fld>
            <a:endParaRPr lang="en-US"/>
          </a:p>
        </p:txBody>
      </p:sp>
      <p:sp>
        <p:nvSpPr>
          <p:cNvPr id="5068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6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AADCCE-08FE-4D52-983C-D563B3F05FAB}" type="slidenum">
              <a:rPr lang="en-US"/>
              <a:pPr/>
              <a:t>48</a:t>
            </a:fld>
            <a:endParaRPr lang="en-US"/>
          </a:p>
        </p:txBody>
      </p:sp>
      <p:sp>
        <p:nvSpPr>
          <p:cNvPr id="5089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8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D1D937-6DC5-4C1F-9EC6-101C0441FA8A}" type="slidenum">
              <a:rPr lang="en-US"/>
              <a:pPr/>
              <a:t>49</a:t>
            </a:fld>
            <a:endParaRPr lang="en-US"/>
          </a:p>
        </p:txBody>
      </p:sp>
      <p:sp>
        <p:nvSpPr>
          <p:cNvPr id="4577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7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FFC697-9E23-4DD7-84CA-BC1BDE0A0C7A}" type="slidenum">
              <a:rPr lang="en-US"/>
              <a:pPr/>
              <a:t>50</a:t>
            </a:fld>
            <a:endParaRPr lang="en-US"/>
          </a:p>
        </p:txBody>
      </p:sp>
      <p:sp>
        <p:nvSpPr>
          <p:cNvPr id="4587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8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E081AF-86DD-42DF-85DE-5C577A77EC63}" type="slidenum">
              <a:rPr lang="en-US"/>
              <a:pPr/>
              <a:t>51</a:t>
            </a:fld>
            <a:endParaRPr lang="en-US"/>
          </a:p>
        </p:txBody>
      </p:sp>
      <p:sp>
        <p:nvSpPr>
          <p:cNvPr id="4597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9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03D6B9-4149-4F7D-A7C8-FBBE0B5ADA1C}" type="slidenum">
              <a:rPr lang="en-US"/>
              <a:pPr/>
              <a:t>52</a:t>
            </a:fld>
            <a:endParaRPr lang="en-US"/>
          </a:p>
        </p:txBody>
      </p:sp>
      <p:sp>
        <p:nvSpPr>
          <p:cNvPr id="4608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F50DCD-8A57-4500-9547-FA3DC6C6B026}" type="slidenum">
              <a:rPr lang="en-US"/>
              <a:pPr/>
              <a:t>53</a:t>
            </a:fld>
            <a:endParaRPr lang="en-US"/>
          </a:p>
        </p:txBody>
      </p:sp>
      <p:sp>
        <p:nvSpPr>
          <p:cNvPr id="4618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17F0A3-007B-4194-B512-D4AA47A5F096}" type="slidenum">
              <a:rPr lang="en-US"/>
              <a:pPr/>
              <a:t>54</a:t>
            </a:fld>
            <a:endParaRPr lang="en-US"/>
          </a:p>
        </p:txBody>
      </p:sp>
      <p:sp>
        <p:nvSpPr>
          <p:cNvPr id="4628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ACF447-A77D-4AAC-A093-7996F2928FC9}" type="slidenum">
              <a:rPr lang="en-US"/>
              <a:pPr/>
              <a:t>55</a:t>
            </a:fld>
            <a:endParaRPr lang="en-US"/>
          </a:p>
        </p:txBody>
      </p:sp>
      <p:sp>
        <p:nvSpPr>
          <p:cNvPr id="5109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0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D3BC7E-21F6-4F41-9874-0AB214B5D271}" type="slidenum">
              <a:rPr lang="en-US"/>
              <a:pPr/>
              <a:t>56</a:t>
            </a:fld>
            <a:endParaRPr lang="en-US"/>
          </a:p>
        </p:txBody>
      </p:sp>
      <p:sp>
        <p:nvSpPr>
          <p:cNvPr id="4925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2777AA-D774-494E-BBE1-55AA489F35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175081-279F-4C56-8E6B-27EB35879C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7B68F0-D24F-4C4F-8020-9287D9F7AA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2E316E-87E8-4C1D-8C1A-015DE7D8FB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1670B3-D70A-48EB-AC8D-15A77E867C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8ECD8D-6139-4F4D-B8FD-9E6A8939B1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AA265B-EE99-4996-827D-E747771510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A446F3-0655-4005-9FE6-E0C36A75F3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505A43-CE48-453B-A404-45016B16F7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62AE72-2670-4AEA-81C0-66B5B4E019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90FD5D-EADD-4037-BD28-B374962509F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fld id="{8D35F227-AD95-41EA-8F39-BACC80E7B7F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447800"/>
            <a:ext cx="8229600" cy="1143000"/>
          </a:xfrm>
        </p:spPr>
        <p:txBody>
          <a:bodyPr/>
          <a:lstStyle/>
          <a:p>
            <a:r>
              <a:rPr lang="en-US">
                <a:solidFill>
                  <a:srgbClr val="FFFF66"/>
                </a:solidFill>
                <a:latin typeface="Arial" charset="0"/>
              </a:rPr>
              <a:t>Ammonia volatilization from urea</a:t>
            </a:r>
          </a:p>
        </p:txBody>
      </p:sp>
      <p:sp>
        <p:nvSpPr>
          <p:cNvPr id="402436" name="Text Box 4"/>
          <p:cNvSpPr txBox="1">
            <a:spLocks noChangeArrowheads="1"/>
          </p:cNvSpPr>
          <p:nvPr/>
        </p:nvSpPr>
        <p:spPr bwMode="auto">
          <a:xfrm>
            <a:off x="2514600" y="3733800"/>
            <a:ext cx="397351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  David E. Kissel</a:t>
            </a:r>
          </a:p>
          <a:p>
            <a:r>
              <a:rPr lang="en-US" sz="3200"/>
              <a:t>University of Georgia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4800">
                <a:solidFill>
                  <a:srgbClr val="FFFF66"/>
                </a:solidFill>
                <a:latin typeface="Arial" charset="0"/>
              </a:rPr>
              <a:t>Overview</a:t>
            </a:r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24000"/>
            <a:ext cx="77724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Evolution of Urea consumption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Definitions 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Urea Dissolution and Diffusion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Urea Hydrolysis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Ammonia Volatilization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Research Results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Summary</a:t>
            </a:r>
          </a:p>
          <a:p>
            <a:pPr>
              <a:lnSpc>
                <a:spcPct val="80000"/>
              </a:lnSpc>
            </a:pPr>
            <a:endParaRPr lang="en-US" sz="3600">
              <a:solidFill>
                <a:schemeClr val="bg1"/>
              </a:solidFill>
              <a:latin typeface="Arial" charset="0"/>
            </a:endParaRPr>
          </a:p>
          <a:p>
            <a:pPr>
              <a:lnSpc>
                <a:spcPct val="80000"/>
              </a:lnSpc>
            </a:pPr>
            <a:endParaRPr lang="en-US" sz="280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Text Box 2"/>
          <p:cNvSpPr txBox="1">
            <a:spLocks noChangeArrowheads="1"/>
          </p:cNvSpPr>
          <p:nvPr/>
        </p:nvSpPr>
        <p:spPr bwMode="auto">
          <a:xfrm>
            <a:off x="2362200" y="1982788"/>
            <a:ext cx="1200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FFCC00"/>
                </a:solidFill>
              </a:rPr>
              <a:t>Urea</a:t>
            </a:r>
          </a:p>
        </p:txBody>
      </p:sp>
      <p:sp>
        <p:nvSpPr>
          <p:cNvPr id="385027" name="Text Box 3"/>
          <p:cNvSpPr txBox="1">
            <a:spLocks noChangeArrowheads="1"/>
          </p:cNvSpPr>
          <p:nvPr/>
        </p:nvSpPr>
        <p:spPr bwMode="auto">
          <a:xfrm>
            <a:off x="762000" y="2819400"/>
            <a:ext cx="287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Ammonium nitrate</a:t>
            </a:r>
          </a:p>
        </p:txBody>
      </p:sp>
      <p:sp>
        <p:nvSpPr>
          <p:cNvPr id="385028" name="Text Box 4"/>
          <p:cNvSpPr txBox="1">
            <a:spLocks noChangeArrowheads="1"/>
          </p:cNvSpPr>
          <p:nvPr/>
        </p:nvSpPr>
        <p:spPr bwMode="auto">
          <a:xfrm>
            <a:off x="685800" y="3656013"/>
            <a:ext cx="2873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Nitrogen solutions</a:t>
            </a:r>
          </a:p>
        </p:txBody>
      </p:sp>
      <p:sp>
        <p:nvSpPr>
          <p:cNvPr id="385030" name="Text Box 6"/>
          <p:cNvSpPr txBox="1">
            <a:spLocks noChangeArrowheads="1"/>
          </p:cNvSpPr>
          <p:nvPr/>
        </p:nvSpPr>
        <p:spPr bwMode="auto">
          <a:xfrm>
            <a:off x="685800" y="5027613"/>
            <a:ext cx="2855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Total compound N</a:t>
            </a:r>
          </a:p>
        </p:txBody>
      </p:sp>
      <p:sp>
        <p:nvSpPr>
          <p:cNvPr id="385031" name="Text Box 7"/>
          <p:cNvSpPr txBox="1">
            <a:spLocks noChangeArrowheads="1"/>
          </p:cNvSpPr>
          <p:nvPr/>
        </p:nvSpPr>
        <p:spPr bwMode="auto">
          <a:xfrm>
            <a:off x="3455988" y="563880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0</a:t>
            </a:r>
          </a:p>
        </p:txBody>
      </p:sp>
      <p:sp>
        <p:nvSpPr>
          <p:cNvPr id="385032" name="Line 8"/>
          <p:cNvSpPr>
            <a:spLocks noChangeShapeType="1"/>
          </p:cNvSpPr>
          <p:nvPr/>
        </p:nvSpPr>
        <p:spPr bwMode="auto">
          <a:xfrm>
            <a:off x="4572000" y="1905000"/>
            <a:ext cx="0" cy="3810000"/>
          </a:xfrm>
          <a:prstGeom prst="line">
            <a:avLst/>
          </a:prstGeom>
          <a:noFill/>
          <a:ln w="285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85033" name="Line 9"/>
          <p:cNvSpPr>
            <a:spLocks noChangeShapeType="1"/>
          </p:cNvSpPr>
          <p:nvPr/>
        </p:nvSpPr>
        <p:spPr bwMode="auto">
          <a:xfrm>
            <a:off x="5562600" y="1905000"/>
            <a:ext cx="0" cy="3810000"/>
          </a:xfrm>
          <a:prstGeom prst="line">
            <a:avLst/>
          </a:prstGeom>
          <a:noFill/>
          <a:ln w="285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85034" name="Line 10"/>
          <p:cNvSpPr>
            <a:spLocks noChangeShapeType="1"/>
          </p:cNvSpPr>
          <p:nvPr/>
        </p:nvSpPr>
        <p:spPr bwMode="auto">
          <a:xfrm>
            <a:off x="6553200" y="1905000"/>
            <a:ext cx="0" cy="3810000"/>
          </a:xfrm>
          <a:prstGeom prst="line">
            <a:avLst/>
          </a:prstGeom>
          <a:noFill/>
          <a:ln w="285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85035" name="Line 11"/>
          <p:cNvSpPr>
            <a:spLocks noChangeShapeType="1"/>
          </p:cNvSpPr>
          <p:nvPr/>
        </p:nvSpPr>
        <p:spPr bwMode="auto">
          <a:xfrm>
            <a:off x="7543800" y="1905000"/>
            <a:ext cx="0" cy="3810000"/>
          </a:xfrm>
          <a:prstGeom prst="line">
            <a:avLst/>
          </a:prstGeom>
          <a:noFill/>
          <a:ln w="285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85036" name="Line 12"/>
          <p:cNvSpPr>
            <a:spLocks noChangeShapeType="1"/>
          </p:cNvSpPr>
          <p:nvPr/>
        </p:nvSpPr>
        <p:spPr bwMode="auto">
          <a:xfrm>
            <a:off x="8458200" y="1905000"/>
            <a:ext cx="0" cy="3810000"/>
          </a:xfrm>
          <a:prstGeom prst="line">
            <a:avLst/>
          </a:prstGeom>
          <a:noFill/>
          <a:ln w="285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85037" name="Rectangle 13"/>
          <p:cNvSpPr>
            <a:spLocks noChangeArrowheads="1"/>
          </p:cNvSpPr>
          <p:nvPr/>
        </p:nvSpPr>
        <p:spPr bwMode="auto">
          <a:xfrm>
            <a:off x="3657600" y="2133600"/>
            <a:ext cx="381000" cy="228600"/>
          </a:xfrm>
          <a:prstGeom prst="rect">
            <a:avLst/>
          </a:prstGeom>
          <a:gradFill rotWithShape="1">
            <a:gsLst>
              <a:gs pos="0">
                <a:srgbClr val="FFCC00">
                  <a:gamma/>
                  <a:shade val="46275"/>
                  <a:invGamma/>
                </a:srgbClr>
              </a:gs>
              <a:gs pos="50000">
                <a:srgbClr val="FFCC00"/>
              </a:gs>
              <a:gs pos="100000">
                <a:srgbClr val="FFCC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385038" name="Rectangle 14"/>
          <p:cNvSpPr>
            <a:spLocks noChangeArrowheads="1"/>
          </p:cNvSpPr>
          <p:nvPr/>
        </p:nvSpPr>
        <p:spPr bwMode="auto">
          <a:xfrm>
            <a:off x="3657600" y="2819400"/>
            <a:ext cx="914400" cy="228600"/>
          </a:xfrm>
          <a:prstGeom prst="rect">
            <a:avLst/>
          </a:prstGeom>
          <a:gradFill rotWithShape="1">
            <a:gsLst>
              <a:gs pos="0">
                <a:srgbClr val="FFCC00">
                  <a:gamma/>
                  <a:shade val="46275"/>
                  <a:invGamma/>
                </a:srgbClr>
              </a:gs>
              <a:gs pos="50000">
                <a:srgbClr val="FFCC00"/>
              </a:gs>
              <a:gs pos="100000">
                <a:srgbClr val="FFCC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385039" name="Rectangle 15"/>
          <p:cNvSpPr>
            <a:spLocks noChangeArrowheads="1"/>
          </p:cNvSpPr>
          <p:nvPr/>
        </p:nvSpPr>
        <p:spPr bwMode="auto">
          <a:xfrm>
            <a:off x="3657600" y="3657600"/>
            <a:ext cx="914400" cy="228600"/>
          </a:xfrm>
          <a:prstGeom prst="rect">
            <a:avLst/>
          </a:prstGeom>
          <a:gradFill rotWithShape="1">
            <a:gsLst>
              <a:gs pos="0">
                <a:srgbClr val="FFCC00">
                  <a:gamma/>
                  <a:shade val="46275"/>
                  <a:invGamma/>
                </a:srgbClr>
              </a:gs>
              <a:gs pos="50000">
                <a:srgbClr val="FFCC00"/>
              </a:gs>
              <a:gs pos="100000">
                <a:srgbClr val="FFCC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385040" name="Rectangle 16"/>
          <p:cNvSpPr>
            <a:spLocks noChangeArrowheads="1"/>
          </p:cNvSpPr>
          <p:nvPr/>
        </p:nvSpPr>
        <p:spPr bwMode="auto">
          <a:xfrm>
            <a:off x="3657600" y="4419600"/>
            <a:ext cx="2895600" cy="228600"/>
          </a:xfrm>
          <a:prstGeom prst="rect">
            <a:avLst/>
          </a:prstGeom>
          <a:gradFill rotWithShape="1">
            <a:gsLst>
              <a:gs pos="0">
                <a:srgbClr val="FFCC00">
                  <a:gamma/>
                  <a:shade val="46275"/>
                  <a:invGamma/>
                </a:srgbClr>
              </a:gs>
              <a:gs pos="50000">
                <a:srgbClr val="FFCC00"/>
              </a:gs>
              <a:gs pos="100000">
                <a:srgbClr val="FFCC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385041" name="Rectangle 17"/>
          <p:cNvSpPr>
            <a:spLocks noChangeArrowheads="1"/>
          </p:cNvSpPr>
          <p:nvPr/>
        </p:nvSpPr>
        <p:spPr bwMode="auto">
          <a:xfrm>
            <a:off x="3657600" y="5029200"/>
            <a:ext cx="1905000" cy="228600"/>
          </a:xfrm>
          <a:prstGeom prst="rect">
            <a:avLst/>
          </a:prstGeom>
          <a:gradFill rotWithShape="1">
            <a:gsLst>
              <a:gs pos="0">
                <a:srgbClr val="FFCC00">
                  <a:gamma/>
                  <a:shade val="46275"/>
                  <a:invGamma/>
                </a:srgbClr>
              </a:gs>
              <a:gs pos="50000">
                <a:srgbClr val="FFCC00"/>
              </a:gs>
              <a:gs pos="100000">
                <a:srgbClr val="FFCC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grpSp>
        <p:nvGrpSpPr>
          <p:cNvPr id="385067" name="Group 43"/>
          <p:cNvGrpSpPr>
            <a:grpSpLocks/>
          </p:cNvGrpSpPr>
          <p:nvPr/>
        </p:nvGrpSpPr>
        <p:grpSpPr bwMode="auto">
          <a:xfrm>
            <a:off x="3657600" y="2362200"/>
            <a:ext cx="2895600" cy="3124200"/>
            <a:chOff x="2304" y="1488"/>
            <a:chExt cx="1824" cy="1968"/>
          </a:xfrm>
        </p:grpSpPr>
        <p:sp>
          <p:nvSpPr>
            <p:cNvPr id="385043" name="Rectangle 19"/>
            <p:cNvSpPr>
              <a:spLocks noChangeArrowheads="1"/>
            </p:cNvSpPr>
            <p:nvPr/>
          </p:nvSpPr>
          <p:spPr bwMode="auto">
            <a:xfrm>
              <a:off x="2304" y="1488"/>
              <a:ext cx="1536" cy="144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385044" name="Rectangle 20"/>
            <p:cNvSpPr>
              <a:spLocks noChangeArrowheads="1"/>
            </p:cNvSpPr>
            <p:nvPr/>
          </p:nvSpPr>
          <p:spPr bwMode="auto">
            <a:xfrm>
              <a:off x="2304" y="1920"/>
              <a:ext cx="240" cy="144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385045" name="Rectangle 21"/>
            <p:cNvSpPr>
              <a:spLocks noChangeArrowheads="1"/>
            </p:cNvSpPr>
            <p:nvPr/>
          </p:nvSpPr>
          <p:spPr bwMode="auto">
            <a:xfrm>
              <a:off x="2304" y="2448"/>
              <a:ext cx="1200" cy="144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385046" name="Rectangle 22"/>
            <p:cNvSpPr>
              <a:spLocks noChangeArrowheads="1"/>
            </p:cNvSpPr>
            <p:nvPr/>
          </p:nvSpPr>
          <p:spPr bwMode="auto">
            <a:xfrm>
              <a:off x="2304" y="2928"/>
              <a:ext cx="1824" cy="144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385047" name="Rectangle 23"/>
            <p:cNvSpPr>
              <a:spLocks noChangeArrowheads="1"/>
            </p:cNvSpPr>
            <p:nvPr/>
          </p:nvSpPr>
          <p:spPr bwMode="auto">
            <a:xfrm>
              <a:off x="2304" y="3312"/>
              <a:ext cx="1200" cy="144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</p:grpSp>
      <p:sp>
        <p:nvSpPr>
          <p:cNvPr id="385048" name="Rectangle 24"/>
          <p:cNvSpPr>
            <a:spLocks noChangeArrowheads="1"/>
          </p:cNvSpPr>
          <p:nvPr/>
        </p:nvSpPr>
        <p:spPr bwMode="auto">
          <a:xfrm>
            <a:off x="6934200" y="3429000"/>
            <a:ext cx="2133600" cy="838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385049" name="Rectangle 25"/>
          <p:cNvSpPr>
            <a:spLocks noChangeArrowheads="1"/>
          </p:cNvSpPr>
          <p:nvPr/>
        </p:nvSpPr>
        <p:spPr bwMode="auto">
          <a:xfrm>
            <a:off x="7086600" y="3581400"/>
            <a:ext cx="381000" cy="152400"/>
          </a:xfrm>
          <a:prstGeom prst="rect">
            <a:avLst/>
          </a:prstGeom>
          <a:gradFill rotWithShape="1">
            <a:gsLst>
              <a:gs pos="0">
                <a:srgbClr val="FFCC00">
                  <a:gamma/>
                  <a:shade val="46275"/>
                  <a:invGamma/>
                </a:srgbClr>
              </a:gs>
              <a:gs pos="50000">
                <a:srgbClr val="FFCC00"/>
              </a:gs>
              <a:gs pos="100000">
                <a:srgbClr val="FFCC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385050" name="Text Box 26"/>
          <p:cNvSpPr txBox="1">
            <a:spLocks noChangeArrowheads="1"/>
          </p:cNvSpPr>
          <p:nvPr/>
        </p:nvSpPr>
        <p:spPr bwMode="auto">
          <a:xfrm>
            <a:off x="7543800" y="3427413"/>
            <a:ext cx="1455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chemeClr val="tx1"/>
                </a:solidFill>
              </a:rPr>
              <a:t>1973 / 74</a:t>
            </a:r>
          </a:p>
        </p:txBody>
      </p:sp>
      <p:grpSp>
        <p:nvGrpSpPr>
          <p:cNvPr id="385051" name="Group 27"/>
          <p:cNvGrpSpPr>
            <a:grpSpLocks/>
          </p:cNvGrpSpPr>
          <p:nvPr/>
        </p:nvGrpSpPr>
        <p:grpSpPr bwMode="auto">
          <a:xfrm>
            <a:off x="7086600" y="3808413"/>
            <a:ext cx="1912938" cy="457200"/>
            <a:chOff x="4464" y="2399"/>
            <a:chExt cx="1205" cy="288"/>
          </a:xfrm>
        </p:grpSpPr>
        <p:sp>
          <p:nvSpPr>
            <p:cNvPr id="385052" name="Rectangle 28"/>
            <p:cNvSpPr>
              <a:spLocks noChangeArrowheads="1"/>
            </p:cNvSpPr>
            <p:nvPr/>
          </p:nvSpPr>
          <p:spPr bwMode="auto">
            <a:xfrm>
              <a:off x="4464" y="2496"/>
              <a:ext cx="240" cy="96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385053" name="Text Box 29"/>
            <p:cNvSpPr txBox="1">
              <a:spLocks noChangeArrowheads="1"/>
            </p:cNvSpPr>
            <p:nvPr/>
          </p:nvSpPr>
          <p:spPr bwMode="auto">
            <a:xfrm>
              <a:off x="4752" y="2399"/>
              <a:ext cx="91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chemeClr val="tx1"/>
                  </a:solidFill>
                </a:rPr>
                <a:t>2004 / 05</a:t>
              </a:r>
            </a:p>
          </p:txBody>
        </p:sp>
      </p:grpSp>
      <p:sp>
        <p:nvSpPr>
          <p:cNvPr id="385054" name="Text Box 30"/>
          <p:cNvSpPr txBox="1">
            <a:spLocks noChangeArrowheads="1"/>
          </p:cNvSpPr>
          <p:nvPr/>
        </p:nvSpPr>
        <p:spPr bwMode="auto">
          <a:xfrm>
            <a:off x="4397375" y="5637213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1</a:t>
            </a:r>
          </a:p>
        </p:txBody>
      </p:sp>
      <p:sp>
        <p:nvSpPr>
          <p:cNvPr id="385055" name="Text Box 31"/>
          <p:cNvSpPr txBox="1">
            <a:spLocks noChangeArrowheads="1"/>
          </p:cNvSpPr>
          <p:nvPr/>
        </p:nvSpPr>
        <p:spPr bwMode="auto">
          <a:xfrm>
            <a:off x="5387975" y="5637213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2</a:t>
            </a:r>
          </a:p>
        </p:txBody>
      </p:sp>
      <p:sp>
        <p:nvSpPr>
          <p:cNvPr id="385056" name="Text Box 32"/>
          <p:cNvSpPr txBox="1">
            <a:spLocks noChangeArrowheads="1"/>
          </p:cNvSpPr>
          <p:nvPr/>
        </p:nvSpPr>
        <p:spPr bwMode="auto">
          <a:xfrm>
            <a:off x="6378575" y="5637213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3</a:t>
            </a:r>
          </a:p>
        </p:txBody>
      </p:sp>
      <p:sp>
        <p:nvSpPr>
          <p:cNvPr id="385057" name="Text Box 33"/>
          <p:cNvSpPr txBox="1">
            <a:spLocks noChangeArrowheads="1"/>
          </p:cNvSpPr>
          <p:nvPr/>
        </p:nvSpPr>
        <p:spPr bwMode="auto">
          <a:xfrm>
            <a:off x="7369175" y="5637213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4</a:t>
            </a:r>
          </a:p>
        </p:txBody>
      </p:sp>
      <p:sp>
        <p:nvSpPr>
          <p:cNvPr id="385058" name="Text Box 34"/>
          <p:cNvSpPr txBox="1">
            <a:spLocks noChangeArrowheads="1"/>
          </p:cNvSpPr>
          <p:nvPr/>
        </p:nvSpPr>
        <p:spPr bwMode="auto">
          <a:xfrm>
            <a:off x="8256588" y="5637213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5</a:t>
            </a:r>
          </a:p>
        </p:txBody>
      </p:sp>
      <p:sp>
        <p:nvSpPr>
          <p:cNvPr id="385059" name="Rectangle 35"/>
          <p:cNvSpPr>
            <a:spLocks noChangeArrowheads="1"/>
          </p:cNvSpPr>
          <p:nvPr/>
        </p:nvSpPr>
        <p:spPr bwMode="auto">
          <a:xfrm>
            <a:off x="7550150" y="6553200"/>
            <a:ext cx="1593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s-ES" sz="1400"/>
              <a:t>www.fertilizer.org</a:t>
            </a:r>
            <a:r>
              <a:rPr lang="en-US" sz="1400" b="1"/>
              <a:t> </a:t>
            </a:r>
          </a:p>
        </p:txBody>
      </p:sp>
      <p:sp>
        <p:nvSpPr>
          <p:cNvPr id="385060" name="Text Box 36"/>
          <p:cNvSpPr txBox="1">
            <a:spLocks noChangeArrowheads="1"/>
          </p:cNvSpPr>
          <p:nvPr/>
        </p:nvSpPr>
        <p:spPr bwMode="auto">
          <a:xfrm>
            <a:off x="5715000" y="1905000"/>
            <a:ext cx="8969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FCC00"/>
                </a:solidFill>
              </a:rPr>
              <a:t>21%</a:t>
            </a:r>
          </a:p>
        </p:txBody>
      </p:sp>
      <p:sp>
        <p:nvSpPr>
          <p:cNvPr id="385061" name="Rectangle 37"/>
          <p:cNvSpPr>
            <a:spLocks noChangeArrowheads="1"/>
          </p:cNvSpPr>
          <p:nvPr/>
        </p:nvSpPr>
        <p:spPr bwMode="auto">
          <a:xfrm>
            <a:off x="3581400" y="1905000"/>
            <a:ext cx="76200" cy="3810000"/>
          </a:xfrm>
          <a:prstGeom prst="rect">
            <a:avLst/>
          </a:prstGeom>
          <a:solidFill>
            <a:schemeClr val="tx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385063" name="Rectangle 39"/>
          <p:cNvSpPr>
            <a:spLocks noChangeArrowheads="1"/>
          </p:cNvSpPr>
          <p:nvPr/>
        </p:nvSpPr>
        <p:spPr bwMode="auto">
          <a:xfrm>
            <a:off x="3581400" y="6110288"/>
            <a:ext cx="5105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800" b="1"/>
              <a:t>Millions of tonnes</a:t>
            </a:r>
            <a:endParaRPr lang="en-US" sz="2800" b="1" baseline="30000"/>
          </a:p>
        </p:txBody>
      </p:sp>
      <p:sp>
        <p:nvSpPr>
          <p:cNvPr id="385064" name="Rectangle 40"/>
          <p:cNvSpPr>
            <a:spLocks noChangeArrowheads="1"/>
          </p:cNvSpPr>
          <p:nvPr/>
        </p:nvSpPr>
        <p:spPr bwMode="auto">
          <a:xfrm>
            <a:off x="0" y="152400"/>
            <a:ext cx="9144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600" b="1">
                <a:solidFill>
                  <a:srgbClr val="FFFF66"/>
                </a:solidFill>
              </a:rPr>
              <a:t>USA Evolution of N Fertilizers Consumption</a:t>
            </a:r>
          </a:p>
        </p:txBody>
      </p:sp>
      <p:sp>
        <p:nvSpPr>
          <p:cNvPr id="385066" name="Rectangle 42"/>
          <p:cNvSpPr>
            <a:spLocks noChangeArrowheads="1"/>
          </p:cNvSpPr>
          <p:nvPr/>
        </p:nvSpPr>
        <p:spPr bwMode="auto">
          <a:xfrm>
            <a:off x="381000" y="4419600"/>
            <a:ext cx="335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/>
              <a:t>Anhydrous ammonia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85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85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4800">
                <a:solidFill>
                  <a:srgbClr val="FFFF66"/>
                </a:solidFill>
                <a:latin typeface="Arial" charset="0"/>
              </a:rPr>
              <a:t>Overview</a:t>
            </a:r>
          </a:p>
        </p:txBody>
      </p:sp>
      <p:sp>
        <p:nvSpPr>
          <p:cNvPr id="512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24000"/>
            <a:ext cx="77724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Evolution of Urea consumption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rgbClr val="FF9900"/>
                </a:solidFill>
                <a:latin typeface="Arial" charset="0"/>
              </a:rPr>
              <a:t>Definitions 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Urea Dissolution and Diffusion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Urea Hydrolysis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Ammonia Volatilization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Research Results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Summary</a:t>
            </a:r>
          </a:p>
          <a:p>
            <a:pPr>
              <a:lnSpc>
                <a:spcPct val="80000"/>
              </a:lnSpc>
            </a:pPr>
            <a:endParaRPr lang="en-US" sz="3600">
              <a:solidFill>
                <a:schemeClr val="bg1"/>
              </a:solidFill>
              <a:latin typeface="Arial" charset="0"/>
            </a:endParaRPr>
          </a:p>
          <a:p>
            <a:pPr>
              <a:lnSpc>
                <a:spcPct val="80000"/>
              </a:lnSpc>
            </a:pPr>
            <a:endParaRPr lang="en-US" sz="280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-152400"/>
            <a:ext cx="7772400" cy="1143000"/>
          </a:xfrm>
        </p:spPr>
        <p:txBody>
          <a:bodyPr/>
          <a:lstStyle/>
          <a:p>
            <a:r>
              <a:rPr lang="en-US">
                <a:solidFill>
                  <a:srgbClr val="FFFF66"/>
                </a:solidFill>
                <a:latin typeface="Arial" charset="0"/>
              </a:rPr>
              <a:t>Definitions</a:t>
            </a:r>
          </a:p>
        </p:txBody>
      </p:sp>
      <p:sp>
        <p:nvSpPr>
          <p:cNvPr id="409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8382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Dissolution: urea absorbs water and converts from solid to liquid</a:t>
            </a:r>
          </a:p>
          <a:p>
            <a:pPr>
              <a:lnSpc>
                <a:spcPct val="90000"/>
              </a:lnSpc>
            </a:pPr>
            <a:endParaRPr lang="en-US" sz="3600">
              <a:solidFill>
                <a:schemeClr val="bg1"/>
              </a:solidFill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Hydrolysis: urea converts to ammonium (NH</a:t>
            </a:r>
            <a:r>
              <a:rPr lang="en-US" sz="3600" baseline="-25000">
                <a:solidFill>
                  <a:schemeClr val="bg1"/>
                </a:solidFill>
                <a:latin typeface="Arial" charset="0"/>
              </a:rPr>
              <a:t>4</a:t>
            </a:r>
            <a:r>
              <a:rPr lang="en-US" sz="3600" baseline="30000">
                <a:solidFill>
                  <a:schemeClr val="bg1"/>
                </a:solidFill>
                <a:latin typeface="Arial" charset="0"/>
              </a:rPr>
              <a:t>+</a:t>
            </a:r>
            <a:r>
              <a:rPr lang="en-US" sz="3600">
                <a:solidFill>
                  <a:schemeClr val="bg1"/>
                </a:solidFill>
                <a:latin typeface="Arial" charset="0"/>
              </a:rPr>
              <a:t>)</a:t>
            </a:r>
          </a:p>
          <a:p>
            <a:pPr>
              <a:lnSpc>
                <a:spcPct val="90000"/>
              </a:lnSpc>
            </a:pPr>
            <a:endParaRPr lang="en-US" sz="3600">
              <a:solidFill>
                <a:schemeClr val="bg1"/>
              </a:solidFill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Diffusion: movement due to motion of molecules</a:t>
            </a:r>
          </a:p>
          <a:p>
            <a:pPr lvl="1">
              <a:lnSpc>
                <a:spcPct val="90000"/>
              </a:lnSpc>
            </a:pPr>
            <a:r>
              <a:rPr lang="en-US" sz="3200">
                <a:solidFill>
                  <a:schemeClr val="bg1"/>
                </a:solidFill>
                <a:latin typeface="Arial" charset="0"/>
              </a:rPr>
              <a:t>Urea has no charge, diffuses easily</a:t>
            </a:r>
          </a:p>
          <a:p>
            <a:pPr lvl="1">
              <a:lnSpc>
                <a:spcPct val="90000"/>
              </a:lnSpc>
            </a:pPr>
            <a:r>
              <a:rPr lang="en-US" sz="3200">
                <a:solidFill>
                  <a:schemeClr val="bg1"/>
                </a:solidFill>
                <a:latin typeface="Arial" charset="0"/>
              </a:rPr>
              <a:t>NH</a:t>
            </a:r>
            <a:r>
              <a:rPr lang="en-US" sz="3200" baseline="-25000">
                <a:solidFill>
                  <a:schemeClr val="bg1"/>
                </a:solidFill>
                <a:latin typeface="Arial" charset="0"/>
              </a:rPr>
              <a:t>4</a:t>
            </a:r>
            <a:r>
              <a:rPr lang="en-US" sz="3200" baseline="30000">
                <a:solidFill>
                  <a:schemeClr val="bg1"/>
                </a:solidFill>
                <a:latin typeface="Arial" charset="0"/>
              </a:rPr>
              <a:t>+</a:t>
            </a:r>
            <a:r>
              <a:rPr lang="en-US" sz="3200">
                <a:solidFill>
                  <a:schemeClr val="bg1"/>
                </a:solidFill>
                <a:latin typeface="Arial" charset="0"/>
              </a:rPr>
              <a:t> has charge, diffuses slowly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4800">
                <a:solidFill>
                  <a:srgbClr val="FFFF66"/>
                </a:solidFill>
                <a:latin typeface="Arial" charset="0"/>
              </a:rPr>
              <a:t>Overview</a:t>
            </a:r>
          </a:p>
        </p:txBody>
      </p:sp>
      <p:sp>
        <p:nvSpPr>
          <p:cNvPr id="514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24000"/>
            <a:ext cx="77724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Evolution of Urea consumption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Definitions 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rgbClr val="FF9900"/>
                </a:solidFill>
                <a:latin typeface="Arial" charset="0"/>
              </a:rPr>
              <a:t>Urea Dissolution and Diffusion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Urea Hydrolysis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Ammonia Volatilization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Research Results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Summary</a:t>
            </a:r>
          </a:p>
          <a:p>
            <a:pPr>
              <a:lnSpc>
                <a:spcPct val="80000"/>
              </a:lnSpc>
            </a:pPr>
            <a:endParaRPr lang="en-US" sz="3600">
              <a:solidFill>
                <a:schemeClr val="bg1"/>
              </a:solidFill>
              <a:latin typeface="Arial" charset="0"/>
            </a:endParaRPr>
          </a:p>
          <a:p>
            <a:pPr>
              <a:lnSpc>
                <a:spcPct val="80000"/>
              </a:lnSpc>
            </a:pPr>
            <a:endParaRPr lang="en-US" sz="280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6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>
                <a:solidFill>
                  <a:srgbClr val="FFFF66"/>
                </a:solidFill>
                <a:latin typeface="Arial" charset="0"/>
              </a:rPr>
              <a:t>Urea Dissolution</a:t>
            </a:r>
          </a:p>
        </p:txBody>
      </p:sp>
      <p:sp>
        <p:nvSpPr>
          <p:cNvPr id="501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Urea has to be dissolved before it can be hydrolyzed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>
                <a:solidFill>
                  <a:srgbClr val="FFFF66"/>
                </a:solidFill>
                <a:latin typeface="Arial" charset="0"/>
              </a:rPr>
              <a:t>Urea Dissolution</a:t>
            </a:r>
          </a:p>
        </p:txBody>
      </p:sp>
      <p:sp>
        <p:nvSpPr>
          <p:cNvPr id="418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Urea has to be dissolved before it can be hydrolyzed</a:t>
            </a:r>
          </a:p>
          <a:p>
            <a:pPr>
              <a:lnSpc>
                <a:spcPct val="9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Urea can absorb water from the atmosphere and from the soil/crop residue</a:t>
            </a:r>
          </a:p>
          <a:p>
            <a:pPr>
              <a:lnSpc>
                <a:spcPct val="90000"/>
              </a:lnSpc>
            </a:pPr>
            <a:endParaRPr lang="en-US" sz="360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>
                <a:solidFill>
                  <a:srgbClr val="FFFF66"/>
                </a:solidFill>
                <a:latin typeface="Arial" charset="0"/>
              </a:rPr>
              <a:t>Urea Dissolution</a:t>
            </a:r>
          </a:p>
        </p:txBody>
      </p:sp>
      <p:sp>
        <p:nvSpPr>
          <p:cNvPr id="419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Urea has to be dissolved before it can be hydrolyzed</a:t>
            </a:r>
          </a:p>
          <a:p>
            <a:pPr>
              <a:lnSpc>
                <a:spcPct val="9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Urea can absorb water from the atmosphere and from the soil/crop residue</a:t>
            </a:r>
          </a:p>
          <a:p>
            <a:pPr>
              <a:lnSpc>
                <a:spcPct val="9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Absorption of water from the atmosphere depends on relative humidity (RH)</a:t>
            </a:r>
          </a:p>
          <a:p>
            <a:pPr>
              <a:lnSpc>
                <a:spcPct val="90000"/>
              </a:lnSpc>
            </a:pPr>
            <a:endParaRPr lang="en-US" sz="360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>
                <a:solidFill>
                  <a:srgbClr val="FFFF66"/>
                </a:solidFill>
                <a:latin typeface="Arial" charset="0"/>
              </a:rPr>
              <a:t>Urea Dissolution</a:t>
            </a:r>
          </a:p>
        </p:txBody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Urea has to be dissolved before it can be hydrolyzed</a:t>
            </a:r>
          </a:p>
          <a:p>
            <a:pPr>
              <a:lnSpc>
                <a:spcPct val="9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Urea can absorb water from the atmosphere and from the soil/crop residue</a:t>
            </a:r>
          </a:p>
          <a:p>
            <a:pPr>
              <a:lnSpc>
                <a:spcPct val="9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Absorption of water from the atmosphere depends on relative humidity (RH)</a:t>
            </a:r>
          </a:p>
          <a:p>
            <a:pPr>
              <a:lnSpc>
                <a:spcPct val="9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Critical relative humidity (CRH) is the RH at which urea dissolves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2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1143000"/>
          </a:xfrm>
        </p:spPr>
        <p:txBody>
          <a:bodyPr/>
          <a:lstStyle/>
          <a:p>
            <a:r>
              <a:rPr lang="en-US" sz="4000">
                <a:solidFill>
                  <a:srgbClr val="FFFF66"/>
                </a:solidFill>
                <a:latin typeface="Arial" charset="0"/>
              </a:rPr>
              <a:t>Effect of Temperature on CRH and Water Solubility of Urea</a:t>
            </a:r>
          </a:p>
        </p:txBody>
      </p:sp>
      <p:graphicFrame>
        <p:nvGraphicFramePr>
          <p:cNvPr id="406537" name="Object 9"/>
          <p:cNvGraphicFramePr>
            <a:graphicFrameLocks noChangeAspect="1"/>
          </p:cNvGraphicFramePr>
          <p:nvPr>
            <p:ph idx="1"/>
          </p:nvPr>
        </p:nvGraphicFramePr>
        <p:xfrm>
          <a:off x="762000" y="1295400"/>
          <a:ext cx="8991600" cy="5389563"/>
        </p:xfrm>
        <a:graphic>
          <a:graphicData uri="http://schemas.openxmlformats.org/presentationml/2006/ole">
            <p:oleObj spid="_x0000_s406537" name="SPW 9.0 Graph" r:id="rId4" imgW="7451280" imgH="4467600" progId="SigmaPlotGraphicObject.8">
              <p:embed/>
            </p:oleObj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 descr="Dashed horizontal"/>
          <p:cNvSpPr>
            <a:spLocks noChangeArrowheads="1"/>
          </p:cNvSpPr>
          <p:nvPr/>
        </p:nvSpPr>
        <p:spPr bwMode="auto">
          <a:xfrm>
            <a:off x="0" y="0"/>
            <a:ext cx="9144000" cy="4800600"/>
          </a:xfrm>
          <a:prstGeom prst="rect">
            <a:avLst/>
          </a:prstGeom>
          <a:pattFill prst="dashHorz">
            <a:fgClr>
              <a:srgbClr val="33CCFF">
                <a:alpha val="82001"/>
              </a:srgbClr>
            </a:fgClr>
            <a:bgClr>
              <a:schemeClr val="accent2">
                <a:alpha val="82001"/>
              </a:schemeClr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grpSp>
        <p:nvGrpSpPr>
          <p:cNvPr id="389123" name="Group 3"/>
          <p:cNvGrpSpPr>
            <a:grpSpLocks/>
          </p:cNvGrpSpPr>
          <p:nvPr/>
        </p:nvGrpSpPr>
        <p:grpSpPr bwMode="auto">
          <a:xfrm>
            <a:off x="2638425" y="4113213"/>
            <a:ext cx="3305175" cy="762000"/>
            <a:chOff x="1662" y="3168"/>
            <a:chExt cx="2082" cy="480"/>
          </a:xfrm>
        </p:grpSpPr>
        <p:sp>
          <p:nvSpPr>
            <p:cNvPr id="389124" name="Oval 4"/>
            <p:cNvSpPr>
              <a:spLocks noChangeAspect="1" noChangeArrowheads="1"/>
            </p:cNvSpPr>
            <p:nvPr/>
          </p:nvSpPr>
          <p:spPr bwMode="auto">
            <a:xfrm>
              <a:off x="1680" y="3169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9125" name="Text Box 5"/>
            <p:cNvSpPr txBox="1">
              <a:spLocks noChangeAspect="1" noChangeArrowheads="1"/>
            </p:cNvSpPr>
            <p:nvPr/>
          </p:nvSpPr>
          <p:spPr bwMode="auto">
            <a:xfrm>
              <a:off x="1662" y="3256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folHlink"/>
                  </a:solidFill>
                </a:rPr>
                <a:t>Urea</a:t>
              </a:r>
            </a:p>
          </p:txBody>
        </p:sp>
        <p:sp>
          <p:nvSpPr>
            <p:cNvPr id="389126" name="Oval 6"/>
            <p:cNvSpPr>
              <a:spLocks noChangeAspect="1" noChangeArrowheads="1"/>
            </p:cNvSpPr>
            <p:nvPr/>
          </p:nvSpPr>
          <p:spPr bwMode="auto">
            <a:xfrm>
              <a:off x="2413" y="3168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9127" name="Text Box 7"/>
            <p:cNvSpPr txBox="1">
              <a:spLocks noChangeAspect="1" noChangeArrowheads="1"/>
            </p:cNvSpPr>
            <p:nvPr/>
          </p:nvSpPr>
          <p:spPr bwMode="auto">
            <a:xfrm>
              <a:off x="2395" y="3255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folHlink"/>
                  </a:solidFill>
                </a:rPr>
                <a:t>Urea</a:t>
              </a:r>
            </a:p>
          </p:txBody>
        </p:sp>
        <p:sp>
          <p:nvSpPr>
            <p:cNvPr id="389128" name="Oval 8"/>
            <p:cNvSpPr>
              <a:spLocks noChangeAspect="1" noChangeArrowheads="1"/>
            </p:cNvSpPr>
            <p:nvPr/>
          </p:nvSpPr>
          <p:spPr bwMode="auto">
            <a:xfrm>
              <a:off x="3229" y="3168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9129" name="Text Box 9"/>
            <p:cNvSpPr txBox="1">
              <a:spLocks noChangeAspect="1" noChangeArrowheads="1"/>
            </p:cNvSpPr>
            <p:nvPr/>
          </p:nvSpPr>
          <p:spPr bwMode="auto">
            <a:xfrm>
              <a:off x="3211" y="3255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folHlink"/>
                  </a:solidFill>
                </a:rPr>
                <a:t>Urea</a:t>
              </a:r>
            </a:p>
          </p:txBody>
        </p:sp>
      </p:grpSp>
      <p:sp>
        <p:nvSpPr>
          <p:cNvPr id="389130" name="Rectangle 10"/>
          <p:cNvSpPr>
            <a:spLocks noChangeArrowheads="1"/>
          </p:cNvSpPr>
          <p:nvPr/>
        </p:nvSpPr>
        <p:spPr bwMode="auto">
          <a:xfrm>
            <a:off x="0" y="5181600"/>
            <a:ext cx="9144000" cy="1676400"/>
          </a:xfrm>
          <a:prstGeom prst="rect">
            <a:avLst/>
          </a:prstGeom>
          <a:gradFill rotWithShape="1">
            <a:gsLst>
              <a:gs pos="0">
                <a:srgbClr val="F4B456"/>
              </a:gs>
              <a:gs pos="100000">
                <a:srgbClr val="D0810E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389131" name="Rectangle 11"/>
          <p:cNvSpPr>
            <a:spLocks noChangeArrowheads="1"/>
          </p:cNvSpPr>
          <p:nvPr/>
        </p:nvSpPr>
        <p:spPr bwMode="auto">
          <a:xfrm>
            <a:off x="0" y="4800600"/>
            <a:ext cx="9144000" cy="381000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100000">
                <a:srgbClr val="FFCC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grpSp>
        <p:nvGrpSpPr>
          <p:cNvPr id="389133" name="Group 13"/>
          <p:cNvGrpSpPr>
            <a:grpSpLocks/>
          </p:cNvGrpSpPr>
          <p:nvPr/>
        </p:nvGrpSpPr>
        <p:grpSpPr bwMode="auto">
          <a:xfrm>
            <a:off x="2638425" y="4114800"/>
            <a:ext cx="3305175" cy="762000"/>
            <a:chOff x="702" y="2592"/>
            <a:chExt cx="2082" cy="480"/>
          </a:xfrm>
        </p:grpSpPr>
        <p:sp>
          <p:nvSpPr>
            <p:cNvPr id="389134" name="Oval 14"/>
            <p:cNvSpPr>
              <a:spLocks noChangeAspect="1" noChangeArrowheads="1"/>
            </p:cNvSpPr>
            <p:nvPr/>
          </p:nvSpPr>
          <p:spPr bwMode="auto">
            <a:xfrm>
              <a:off x="720" y="2593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9135" name="Text Box 15"/>
            <p:cNvSpPr txBox="1">
              <a:spLocks noChangeAspect="1" noChangeArrowheads="1"/>
            </p:cNvSpPr>
            <p:nvPr/>
          </p:nvSpPr>
          <p:spPr bwMode="auto">
            <a:xfrm>
              <a:off x="702" y="2680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  <p:sp>
          <p:nvSpPr>
            <p:cNvPr id="389136" name="Oval 16"/>
            <p:cNvSpPr>
              <a:spLocks noChangeAspect="1" noChangeArrowheads="1"/>
            </p:cNvSpPr>
            <p:nvPr/>
          </p:nvSpPr>
          <p:spPr bwMode="auto">
            <a:xfrm>
              <a:off x="1453" y="2592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9137" name="Text Box 17"/>
            <p:cNvSpPr txBox="1">
              <a:spLocks noChangeAspect="1" noChangeArrowheads="1"/>
            </p:cNvSpPr>
            <p:nvPr/>
          </p:nvSpPr>
          <p:spPr bwMode="auto">
            <a:xfrm>
              <a:off x="1435" y="2679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  <p:sp>
          <p:nvSpPr>
            <p:cNvPr id="389138" name="Oval 18"/>
            <p:cNvSpPr>
              <a:spLocks noChangeAspect="1" noChangeArrowheads="1"/>
            </p:cNvSpPr>
            <p:nvPr/>
          </p:nvSpPr>
          <p:spPr bwMode="auto">
            <a:xfrm>
              <a:off x="2269" y="2592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9139" name="Text Box 19"/>
            <p:cNvSpPr txBox="1">
              <a:spLocks noChangeAspect="1" noChangeArrowheads="1"/>
            </p:cNvSpPr>
            <p:nvPr/>
          </p:nvSpPr>
          <p:spPr bwMode="auto">
            <a:xfrm>
              <a:off x="2251" y="2679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</p:grpSp>
      <p:sp>
        <p:nvSpPr>
          <p:cNvPr id="389162" name="Text Box 42"/>
          <p:cNvSpPr txBox="1">
            <a:spLocks noChangeArrowheads="1"/>
          </p:cNvSpPr>
          <p:nvPr/>
        </p:nvSpPr>
        <p:spPr bwMode="auto">
          <a:xfrm>
            <a:off x="-2057400" y="1524000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b="1"/>
              <a:t>RH &gt; CRH (80%) </a:t>
            </a:r>
            <a:endParaRPr lang="en-US" sz="3200" b="1" baseline="30000"/>
          </a:p>
        </p:txBody>
      </p:sp>
      <p:grpSp>
        <p:nvGrpSpPr>
          <p:cNvPr id="389163" name="Group 43"/>
          <p:cNvGrpSpPr>
            <a:grpSpLocks/>
          </p:cNvGrpSpPr>
          <p:nvPr/>
        </p:nvGrpSpPr>
        <p:grpSpPr bwMode="auto">
          <a:xfrm>
            <a:off x="1830388" y="4264025"/>
            <a:ext cx="4570412" cy="688975"/>
            <a:chOff x="1153" y="2656"/>
            <a:chExt cx="2879" cy="434"/>
          </a:xfrm>
        </p:grpSpPr>
        <p:sp>
          <p:nvSpPr>
            <p:cNvPr id="389164" name="Freeform 44"/>
            <p:cNvSpPr>
              <a:spLocks/>
            </p:cNvSpPr>
            <p:nvPr/>
          </p:nvSpPr>
          <p:spPr bwMode="auto">
            <a:xfrm>
              <a:off x="1153" y="2656"/>
              <a:ext cx="2879" cy="434"/>
            </a:xfrm>
            <a:custGeom>
              <a:avLst/>
              <a:gdLst/>
              <a:ahLst/>
              <a:cxnLst>
                <a:cxn ang="0">
                  <a:pos x="151" y="376"/>
                </a:cxn>
                <a:cxn ang="0">
                  <a:pos x="319" y="344"/>
                </a:cxn>
                <a:cxn ang="0">
                  <a:pos x="367" y="320"/>
                </a:cxn>
                <a:cxn ang="0">
                  <a:pos x="383" y="296"/>
                </a:cxn>
                <a:cxn ang="0">
                  <a:pos x="447" y="280"/>
                </a:cxn>
                <a:cxn ang="0">
                  <a:pos x="519" y="240"/>
                </a:cxn>
                <a:cxn ang="0">
                  <a:pos x="559" y="168"/>
                </a:cxn>
                <a:cxn ang="0">
                  <a:pos x="599" y="64"/>
                </a:cxn>
                <a:cxn ang="0">
                  <a:pos x="623" y="56"/>
                </a:cxn>
                <a:cxn ang="0">
                  <a:pos x="743" y="0"/>
                </a:cxn>
                <a:cxn ang="0">
                  <a:pos x="847" y="32"/>
                </a:cxn>
                <a:cxn ang="0">
                  <a:pos x="927" y="104"/>
                </a:cxn>
                <a:cxn ang="0">
                  <a:pos x="943" y="128"/>
                </a:cxn>
                <a:cxn ang="0">
                  <a:pos x="967" y="144"/>
                </a:cxn>
                <a:cxn ang="0">
                  <a:pos x="999" y="176"/>
                </a:cxn>
                <a:cxn ang="0">
                  <a:pos x="1119" y="248"/>
                </a:cxn>
                <a:cxn ang="0">
                  <a:pos x="1191" y="240"/>
                </a:cxn>
                <a:cxn ang="0">
                  <a:pos x="1207" y="216"/>
                </a:cxn>
                <a:cxn ang="0">
                  <a:pos x="1255" y="200"/>
                </a:cxn>
                <a:cxn ang="0">
                  <a:pos x="1327" y="160"/>
                </a:cxn>
                <a:cxn ang="0">
                  <a:pos x="1383" y="72"/>
                </a:cxn>
                <a:cxn ang="0">
                  <a:pos x="1431" y="56"/>
                </a:cxn>
                <a:cxn ang="0">
                  <a:pos x="1583" y="72"/>
                </a:cxn>
                <a:cxn ang="0">
                  <a:pos x="1679" y="128"/>
                </a:cxn>
                <a:cxn ang="0">
                  <a:pos x="1839" y="216"/>
                </a:cxn>
                <a:cxn ang="0">
                  <a:pos x="1887" y="232"/>
                </a:cxn>
                <a:cxn ang="0">
                  <a:pos x="1911" y="240"/>
                </a:cxn>
                <a:cxn ang="0">
                  <a:pos x="2063" y="208"/>
                </a:cxn>
                <a:cxn ang="0">
                  <a:pos x="2111" y="184"/>
                </a:cxn>
                <a:cxn ang="0">
                  <a:pos x="2127" y="160"/>
                </a:cxn>
                <a:cxn ang="0">
                  <a:pos x="2191" y="144"/>
                </a:cxn>
                <a:cxn ang="0">
                  <a:pos x="2303" y="120"/>
                </a:cxn>
                <a:cxn ang="0">
                  <a:pos x="2495" y="128"/>
                </a:cxn>
                <a:cxn ang="0">
                  <a:pos x="2567" y="168"/>
                </a:cxn>
                <a:cxn ang="0">
                  <a:pos x="2575" y="192"/>
                </a:cxn>
                <a:cxn ang="0">
                  <a:pos x="2599" y="200"/>
                </a:cxn>
                <a:cxn ang="0">
                  <a:pos x="2743" y="264"/>
                </a:cxn>
                <a:cxn ang="0">
                  <a:pos x="2767" y="280"/>
                </a:cxn>
                <a:cxn ang="0">
                  <a:pos x="2799" y="288"/>
                </a:cxn>
                <a:cxn ang="0">
                  <a:pos x="2847" y="304"/>
                </a:cxn>
                <a:cxn ang="0">
                  <a:pos x="2863" y="328"/>
                </a:cxn>
                <a:cxn ang="0">
                  <a:pos x="2879" y="376"/>
                </a:cxn>
                <a:cxn ang="0">
                  <a:pos x="2871" y="400"/>
                </a:cxn>
                <a:cxn ang="0">
                  <a:pos x="2527" y="424"/>
                </a:cxn>
                <a:cxn ang="0">
                  <a:pos x="1815" y="408"/>
                </a:cxn>
                <a:cxn ang="0">
                  <a:pos x="1711" y="384"/>
                </a:cxn>
                <a:cxn ang="0">
                  <a:pos x="1607" y="376"/>
                </a:cxn>
                <a:cxn ang="0">
                  <a:pos x="1543" y="368"/>
                </a:cxn>
                <a:cxn ang="0">
                  <a:pos x="1151" y="392"/>
                </a:cxn>
                <a:cxn ang="0">
                  <a:pos x="903" y="384"/>
                </a:cxn>
                <a:cxn ang="0">
                  <a:pos x="447" y="384"/>
                </a:cxn>
                <a:cxn ang="0">
                  <a:pos x="151" y="376"/>
                </a:cxn>
              </a:cxnLst>
              <a:rect l="0" t="0" r="r" b="b"/>
              <a:pathLst>
                <a:path w="2879" h="434">
                  <a:moveTo>
                    <a:pt x="151" y="376"/>
                  </a:moveTo>
                  <a:cubicBezTo>
                    <a:pt x="223" y="352"/>
                    <a:pt x="234" y="351"/>
                    <a:pt x="319" y="344"/>
                  </a:cubicBezTo>
                  <a:cubicBezTo>
                    <a:pt x="339" y="337"/>
                    <a:pt x="351" y="336"/>
                    <a:pt x="367" y="320"/>
                  </a:cubicBezTo>
                  <a:cubicBezTo>
                    <a:pt x="374" y="313"/>
                    <a:pt x="375" y="302"/>
                    <a:pt x="383" y="296"/>
                  </a:cubicBezTo>
                  <a:cubicBezTo>
                    <a:pt x="391" y="289"/>
                    <a:pt x="445" y="281"/>
                    <a:pt x="447" y="280"/>
                  </a:cubicBezTo>
                  <a:cubicBezTo>
                    <a:pt x="474" y="273"/>
                    <a:pt x="519" y="240"/>
                    <a:pt x="519" y="240"/>
                  </a:cubicBezTo>
                  <a:cubicBezTo>
                    <a:pt x="535" y="216"/>
                    <a:pt x="543" y="192"/>
                    <a:pt x="559" y="168"/>
                  </a:cubicBezTo>
                  <a:cubicBezTo>
                    <a:pt x="567" y="137"/>
                    <a:pt x="571" y="86"/>
                    <a:pt x="599" y="64"/>
                  </a:cubicBezTo>
                  <a:cubicBezTo>
                    <a:pt x="606" y="59"/>
                    <a:pt x="615" y="60"/>
                    <a:pt x="623" y="56"/>
                  </a:cubicBezTo>
                  <a:cubicBezTo>
                    <a:pt x="663" y="36"/>
                    <a:pt x="706" y="25"/>
                    <a:pt x="743" y="0"/>
                  </a:cubicBezTo>
                  <a:cubicBezTo>
                    <a:pt x="789" y="7"/>
                    <a:pt x="810" y="7"/>
                    <a:pt x="847" y="32"/>
                  </a:cubicBezTo>
                  <a:cubicBezTo>
                    <a:pt x="894" y="102"/>
                    <a:pt x="867" y="64"/>
                    <a:pt x="927" y="104"/>
                  </a:cubicBezTo>
                  <a:cubicBezTo>
                    <a:pt x="932" y="112"/>
                    <a:pt x="936" y="121"/>
                    <a:pt x="943" y="128"/>
                  </a:cubicBezTo>
                  <a:cubicBezTo>
                    <a:pt x="950" y="135"/>
                    <a:pt x="961" y="136"/>
                    <a:pt x="967" y="144"/>
                  </a:cubicBezTo>
                  <a:cubicBezTo>
                    <a:pt x="998" y="183"/>
                    <a:pt x="947" y="159"/>
                    <a:pt x="999" y="176"/>
                  </a:cubicBezTo>
                  <a:cubicBezTo>
                    <a:pt x="1030" y="223"/>
                    <a:pt x="1068" y="235"/>
                    <a:pt x="1119" y="248"/>
                  </a:cubicBezTo>
                  <a:cubicBezTo>
                    <a:pt x="1143" y="245"/>
                    <a:pt x="1168" y="248"/>
                    <a:pt x="1191" y="240"/>
                  </a:cubicBezTo>
                  <a:cubicBezTo>
                    <a:pt x="1200" y="237"/>
                    <a:pt x="1199" y="221"/>
                    <a:pt x="1207" y="216"/>
                  </a:cubicBezTo>
                  <a:cubicBezTo>
                    <a:pt x="1221" y="207"/>
                    <a:pt x="1239" y="205"/>
                    <a:pt x="1255" y="200"/>
                  </a:cubicBezTo>
                  <a:cubicBezTo>
                    <a:pt x="1281" y="191"/>
                    <a:pt x="1327" y="160"/>
                    <a:pt x="1327" y="160"/>
                  </a:cubicBezTo>
                  <a:cubicBezTo>
                    <a:pt x="1337" y="130"/>
                    <a:pt x="1353" y="86"/>
                    <a:pt x="1383" y="72"/>
                  </a:cubicBezTo>
                  <a:cubicBezTo>
                    <a:pt x="1398" y="65"/>
                    <a:pt x="1431" y="56"/>
                    <a:pt x="1431" y="56"/>
                  </a:cubicBezTo>
                  <a:cubicBezTo>
                    <a:pt x="1482" y="59"/>
                    <a:pt x="1537" y="49"/>
                    <a:pt x="1583" y="72"/>
                  </a:cubicBezTo>
                  <a:cubicBezTo>
                    <a:pt x="1619" y="90"/>
                    <a:pt x="1641" y="115"/>
                    <a:pt x="1679" y="128"/>
                  </a:cubicBezTo>
                  <a:cubicBezTo>
                    <a:pt x="1706" y="169"/>
                    <a:pt x="1793" y="201"/>
                    <a:pt x="1839" y="216"/>
                  </a:cubicBezTo>
                  <a:cubicBezTo>
                    <a:pt x="1855" y="221"/>
                    <a:pt x="1871" y="227"/>
                    <a:pt x="1887" y="232"/>
                  </a:cubicBezTo>
                  <a:cubicBezTo>
                    <a:pt x="1895" y="235"/>
                    <a:pt x="1911" y="240"/>
                    <a:pt x="1911" y="240"/>
                  </a:cubicBezTo>
                  <a:cubicBezTo>
                    <a:pt x="1962" y="227"/>
                    <a:pt x="2012" y="218"/>
                    <a:pt x="2063" y="208"/>
                  </a:cubicBezTo>
                  <a:cubicBezTo>
                    <a:pt x="2078" y="198"/>
                    <a:pt x="2097" y="195"/>
                    <a:pt x="2111" y="184"/>
                  </a:cubicBezTo>
                  <a:cubicBezTo>
                    <a:pt x="2119" y="178"/>
                    <a:pt x="2119" y="166"/>
                    <a:pt x="2127" y="160"/>
                  </a:cubicBezTo>
                  <a:cubicBezTo>
                    <a:pt x="2135" y="153"/>
                    <a:pt x="2189" y="145"/>
                    <a:pt x="2191" y="144"/>
                  </a:cubicBezTo>
                  <a:cubicBezTo>
                    <a:pt x="2287" y="118"/>
                    <a:pt x="2186" y="135"/>
                    <a:pt x="2303" y="120"/>
                  </a:cubicBezTo>
                  <a:cubicBezTo>
                    <a:pt x="2367" y="123"/>
                    <a:pt x="2431" y="123"/>
                    <a:pt x="2495" y="128"/>
                  </a:cubicBezTo>
                  <a:cubicBezTo>
                    <a:pt x="2522" y="130"/>
                    <a:pt x="2567" y="168"/>
                    <a:pt x="2567" y="168"/>
                  </a:cubicBezTo>
                  <a:cubicBezTo>
                    <a:pt x="2570" y="176"/>
                    <a:pt x="2569" y="186"/>
                    <a:pt x="2575" y="192"/>
                  </a:cubicBezTo>
                  <a:cubicBezTo>
                    <a:pt x="2581" y="198"/>
                    <a:pt x="2591" y="196"/>
                    <a:pt x="2599" y="200"/>
                  </a:cubicBezTo>
                  <a:cubicBezTo>
                    <a:pt x="2647" y="224"/>
                    <a:pt x="2691" y="247"/>
                    <a:pt x="2743" y="264"/>
                  </a:cubicBezTo>
                  <a:cubicBezTo>
                    <a:pt x="2752" y="267"/>
                    <a:pt x="2758" y="276"/>
                    <a:pt x="2767" y="280"/>
                  </a:cubicBezTo>
                  <a:cubicBezTo>
                    <a:pt x="2777" y="284"/>
                    <a:pt x="2788" y="285"/>
                    <a:pt x="2799" y="288"/>
                  </a:cubicBezTo>
                  <a:cubicBezTo>
                    <a:pt x="2815" y="293"/>
                    <a:pt x="2847" y="304"/>
                    <a:pt x="2847" y="304"/>
                  </a:cubicBezTo>
                  <a:cubicBezTo>
                    <a:pt x="2852" y="312"/>
                    <a:pt x="2859" y="319"/>
                    <a:pt x="2863" y="328"/>
                  </a:cubicBezTo>
                  <a:cubicBezTo>
                    <a:pt x="2870" y="343"/>
                    <a:pt x="2879" y="376"/>
                    <a:pt x="2879" y="376"/>
                  </a:cubicBezTo>
                  <a:cubicBezTo>
                    <a:pt x="2876" y="384"/>
                    <a:pt x="2879" y="398"/>
                    <a:pt x="2871" y="400"/>
                  </a:cubicBezTo>
                  <a:cubicBezTo>
                    <a:pt x="2805" y="419"/>
                    <a:pt x="2552" y="423"/>
                    <a:pt x="2527" y="424"/>
                  </a:cubicBezTo>
                  <a:cubicBezTo>
                    <a:pt x="2083" y="402"/>
                    <a:pt x="2766" y="434"/>
                    <a:pt x="1815" y="408"/>
                  </a:cubicBezTo>
                  <a:cubicBezTo>
                    <a:pt x="1781" y="407"/>
                    <a:pt x="1745" y="388"/>
                    <a:pt x="1711" y="384"/>
                  </a:cubicBezTo>
                  <a:cubicBezTo>
                    <a:pt x="1676" y="380"/>
                    <a:pt x="1642" y="379"/>
                    <a:pt x="1607" y="376"/>
                  </a:cubicBezTo>
                  <a:cubicBezTo>
                    <a:pt x="1586" y="374"/>
                    <a:pt x="1564" y="371"/>
                    <a:pt x="1543" y="368"/>
                  </a:cubicBezTo>
                  <a:cubicBezTo>
                    <a:pt x="1393" y="373"/>
                    <a:pt x="1294" y="384"/>
                    <a:pt x="1151" y="392"/>
                  </a:cubicBezTo>
                  <a:cubicBezTo>
                    <a:pt x="1069" y="408"/>
                    <a:pt x="985" y="392"/>
                    <a:pt x="903" y="384"/>
                  </a:cubicBezTo>
                  <a:cubicBezTo>
                    <a:pt x="253" y="400"/>
                    <a:pt x="793" y="396"/>
                    <a:pt x="447" y="384"/>
                  </a:cubicBezTo>
                  <a:cubicBezTo>
                    <a:pt x="212" y="376"/>
                    <a:pt x="0" y="376"/>
                    <a:pt x="151" y="376"/>
                  </a:cubicBezTo>
                  <a:close/>
                </a:path>
              </a:pathLst>
            </a:custGeom>
            <a:solidFill>
              <a:schemeClr val="bg1">
                <a:alpha val="64999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89165" name="Rectangle 45"/>
            <p:cNvSpPr>
              <a:spLocks noChangeArrowheads="1"/>
            </p:cNvSpPr>
            <p:nvPr/>
          </p:nvSpPr>
          <p:spPr bwMode="auto">
            <a:xfrm>
              <a:off x="1536" y="3024"/>
              <a:ext cx="2352" cy="48"/>
            </a:xfrm>
            <a:prstGeom prst="rect">
              <a:avLst/>
            </a:prstGeom>
            <a:solidFill>
              <a:schemeClr val="bg1">
                <a:alpha val="60001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389166" name="Rectangle 46"/>
            <p:cNvSpPr>
              <a:spLocks noChangeArrowheads="1"/>
            </p:cNvSpPr>
            <p:nvPr/>
          </p:nvSpPr>
          <p:spPr bwMode="auto">
            <a:xfrm>
              <a:off x="1296" y="3024"/>
              <a:ext cx="240" cy="48"/>
            </a:xfrm>
            <a:prstGeom prst="rect">
              <a:avLst/>
            </a:prstGeom>
            <a:solidFill>
              <a:schemeClr val="bg1">
                <a:alpha val="57001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</p:grpSp>
      <p:sp>
        <p:nvSpPr>
          <p:cNvPr id="389169" name="Text Box 49"/>
          <p:cNvSpPr txBox="1">
            <a:spLocks noChangeArrowheads="1"/>
          </p:cNvSpPr>
          <p:nvPr/>
        </p:nvSpPr>
        <p:spPr bwMode="auto">
          <a:xfrm>
            <a:off x="6826250" y="3962400"/>
            <a:ext cx="2147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Crop residue </a:t>
            </a:r>
          </a:p>
        </p:txBody>
      </p:sp>
      <p:sp>
        <p:nvSpPr>
          <p:cNvPr id="389170" name="Line 50"/>
          <p:cNvSpPr>
            <a:spLocks noChangeShapeType="1"/>
          </p:cNvSpPr>
          <p:nvPr/>
        </p:nvSpPr>
        <p:spPr bwMode="auto">
          <a:xfrm flipH="1">
            <a:off x="7543800" y="4419600"/>
            <a:ext cx="457200" cy="6096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89171" name="Text Box 51"/>
          <p:cNvSpPr txBox="1">
            <a:spLocks noChangeArrowheads="1"/>
          </p:cNvSpPr>
          <p:nvPr/>
        </p:nvSpPr>
        <p:spPr bwMode="auto">
          <a:xfrm>
            <a:off x="228600" y="0"/>
            <a:ext cx="41624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rgbClr val="FFFF00"/>
                </a:solidFill>
              </a:rPr>
              <a:t>Urea dissolution</a:t>
            </a:r>
          </a:p>
          <a:p>
            <a:r>
              <a:rPr lang="en-US" sz="4000" b="1">
                <a:solidFill>
                  <a:srgbClr val="FFFF00"/>
                </a:solidFill>
              </a:rPr>
              <a:t>and diffusion</a:t>
            </a:r>
          </a:p>
        </p:txBody>
      </p:sp>
      <p:sp>
        <p:nvSpPr>
          <p:cNvPr id="389172" name="Text Box 52"/>
          <p:cNvSpPr txBox="1">
            <a:spLocks noChangeArrowheads="1"/>
          </p:cNvSpPr>
          <p:nvPr/>
        </p:nvSpPr>
        <p:spPr bwMode="auto">
          <a:xfrm>
            <a:off x="3733800" y="5867400"/>
            <a:ext cx="1430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/>
              <a:t>Dry Soil</a:t>
            </a:r>
          </a:p>
        </p:txBody>
      </p:sp>
      <p:grpSp>
        <p:nvGrpSpPr>
          <p:cNvPr id="389173" name="Group 53"/>
          <p:cNvGrpSpPr>
            <a:grpSpLocks/>
          </p:cNvGrpSpPr>
          <p:nvPr/>
        </p:nvGrpSpPr>
        <p:grpSpPr bwMode="auto">
          <a:xfrm>
            <a:off x="4495800" y="304800"/>
            <a:ext cx="4419600" cy="3276600"/>
            <a:chOff x="2736" y="288"/>
            <a:chExt cx="2928" cy="2064"/>
          </a:xfrm>
        </p:grpSpPr>
        <p:sp>
          <p:nvSpPr>
            <p:cNvPr id="389174" name="Oval 54" descr="Picture1"/>
            <p:cNvSpPr>
              <a:spLocks noChangeArrowheads="1"/>
            </p:cNvSpPr>
            <p:nvPr/>
          </p:nvSpPr>
          <p:spPr bwMode="auto">
            <a:xfrm>
              <a:off x="2736" y="288"/>
              <a:ext cx="2928" cy="1584"/>
            </a:xfrm>
            <a:prstGeom prst="ellipse">
              <a:avLst/>
            </a:prstGeom>
            <a:blipFill dpi="0" rotWithShape="1">
              <a:blip r:embed="rId3" cstate="print"/>
              <a:srcRect/>
              <a:stretch>
                <a:fillRect/>
              </a:stretch>
            </a:blipFill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389175" name="Line 55"/>
            <p:cNvSpPr>
              <a:spLocks noChangeShapeType="1"/>
            </p:cNvSpPr>
            <p:nvPr/>
          </p:nvSpPr>
          <p:spPr bwMode="auto">
            <a:xfrm flipV="1">
              <a:off x="2976" y="1920"/>
              <a:ext cx="336" cy="432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89176" name="Text Box 56"/>
            <p:cNvSpPr txBox="1">
              <a:spLocks noChangeArrowheads="1"/>
            </p:cNvSpPr>
            <p:nvPr/>
          </p:nvSpPr>
          <p:spPr bwMode="auto">
            <a:xfrm>
              <a:off x="4704" y="1776"/>
              <a:ext cx="89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200"/>
                <a:t>www.agrium.com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9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8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8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22" grpId="0" animBg="1"/>
      <p:bldP spid="38916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2674" name="Group 2"/>
          <p:cNvGrpSpPr>
            <a:grpSpLocks/>
          </p:cNvGrpSpPr>
          <p:nvPr/>
        </p:nvGrpSpPr>
        <p:grpSpPr bwMode="auto">
          <a:xfrm>
            <a:off x="2638425" y="4113213"/>
            <a:ext cx="3305175" cy="762000"/>
            <a:chOff x="1662" y="3168"/>
            <a:chExt cx="2082" cy="480"/>
          </a:xfrm>
        </p:grpSpPr>
        <p:sp>
          <p:nvSpPr>
            <p:cNvPr id="412675" name="Oval 3"/>
            <p:cNvSpPr>
              <a:spLocks noChangeAspect="1" noChangeArrowheads="1"/>
            </p:cNvSpPr>
            <p:nvPr/>
          </p:nvSpPr>
          <p:spPr bwMode="auto">
            <a:xfrm>
              <a:off x="1680" y="3169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412676" name="Text Box 4"/>
            <p:cNvSpPr txBox="1">
              <a:spLocks noChangeAspect="1" noChangeArrowheads="1"/>
            </p:cNvSpPr>
            <p:nvPr/>
          </p:nvSpPr>
          <p:spPr bwMode="auto">
            <a:xfrm>
              <a:off x="1662" y="3256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folHlink"/>
                  </a:solidFill>
                </a:rPr>
                <a:t>Urea</a:t>
              </a:r>
            </a:p>
          </p:txBody>
        </p:sp>
        <p:sp>
          <p:nvSpPr>
            <p:cNvPr id="412677" name="Oval 5"/>
            <p:cNvSpPr>
              <a:spLocks noChangeAspect="1" noChangeArrowheads="1"/>
            </p:cNvSpPr>
            <p:nvPr/>
          </p:nvSpPr>
          <p:spPr bwMode="auto">
            <a:xfrm>
              <a:off x="2413" y="3168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412678" name="Text Box 6"/>
            <p:cNvSpPr txBox="1">
              <a:spLocks noChangeAspect="1" noChangeArrowheads="1"/>
            </p:cNvSpPr>
            <p:nvPr/>
          </p:nvSpPr>
          <p:spPr bwMode="auto">
            <a:xfrm>
              <a:off x="2395" y="3255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folHlink"/>
                  </a:solidFill>
                </a:rPr>
                <a:t>Urea</a:t>
              </a:r>
            </a:p>
          </p:txBody>
        </p:sp>
        <p:sp>
          <p:nvSpPr>
            <p:cNvPr id="412679" name="Oval 7"/>
            <p:cNvSpPr>
              <a:spLocks noChangeAspect="1" noChangeArrowheads="1"/>
            </p:cNvSpPr>
            <p:nvPr/>
          </p:nvSpPr>
          <p:spPr bwMode="auto">
            <a:xfrm>
              <a:off x="3229" y="3168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412680" name="Text Box 8"/>
            <p:cNvSpPr txBox="1">
              <a:spLocks noChangeAspect="1" noChangeArrowheads="1"/>
            </p:cNvSpPr>
            <p:nvPr/>
          </p:nvSpPr>
          <p:spPr bwMode="auto">
            <a:xfrm>
              <a:off x="3211" y="3255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folHlink"/>
                  </a:solidFill>
                </a:rPr>
                <a:t>Urea</a:t>
              </a:r>
            </a:p>
          </p:txBody>
        </p:sp>
      </p:grpSp>
      <p:sp>
        <p:nvSpPr>
          <p:cNvPr id="412681" name="Rectangle 9"/>
          <p:cNvSpPr>
            <a:spLocks noChangeArrowheads="1"/>
          </p:cNvSpPr>
          <p:nvPr/>
        </p:nvSpPr>
        <p:spPr bwMode="auto">
          <a:xfrm>
            <a:off x="0" y="5181600"/>
            <a:ext cx="9144000" cy="1676400"/>
          </a:xfrm>
          <a:prstGeom prst="rect">
            <a:avLst/>
          </a:prstGeom>
          <a:gradFill rotWithShape="1">
            <a:gsLst>
              <a:gs pos="0">
                <a:srgbClr val="7E4B00"/>
              </a:gs>
              <a:gs pos="100000">
                <a:srgbClr val="7E4B00">
                  <a:gamma/>
                  <a:shade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412682" name="Rectangle 10"/>
          <p:cNvSpPr>
            <a:spLocks noChangeArrowheads="1"/>
          </p:cNvSpPr>
          <p:nvPr/>
        </p:nvSpPr>
        <p:spPr bwMode="auto">
          <a:xfrm>
            <a:off x="0" y="4800600"/>
            <a:ext cx="9144000" cy="381000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100000">
                <a:srgbClr val="7E4B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412683" name="Text Box 11"/>
          <p:cNvSpPr txBox="1">
            <a:spLocks noChangeArrowheads="1"/>
          </p:cNvSpPr>
          <p:nvPr/>
        </p:nvSpPr>
        <p:spPr bwMode="auto">
          <a:xfrm>
            <a:off x="152400" y="288925"/>
            <a:ext cx="41624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rgbClr val="FFFF66"/>
                </a:solidFill>
              </a:rPr>
              <a:t>Urea dissolution</a:t>
            </a:r>
          </a:p>
          <a:p>
            <a:r>
              <a:rPr lang="en-US" sz="4000" b="1">
                <a:solidFill>
                  <a:srgbClr val="FFFF66"/>
                </a:solidFill>
              </a:rPr>
              <a:t>and diffusion</a:t>
            </a:r>
          </a:p>
        </p:txBody>
      </p:sp>
      <p:grpSp>
        <p:nvGrpSpPr>
          <p:cNvPr id="412684" name="Group 12"/>
          <p:cNvGrpSpPr>
            <a:grpSpLocks/>
          </p:cNvGrpSpPr>
          <p:nvPr/>
        </p:nvGrpSpPr>
        <p:grpSpPr bwMode="auto">
          <a:xfrm>
            <a:off x="2638425" y="4114800"/>
            <a:ext cx="3305175" cy="762000"/>
            <a:chOff x="702" y="2592"/>
            <a:chExt cx="2082" cy="480"/>
          </a:xfrm>
        </p:grpSpPr>
        <p:sp>
          <p:nvSpPr>
            <p:cNvPr id="412685" name="Oval 13"/>
            <p:cNvSpPr>
              <a:spLocks noChangeAspect="1" noChangeArrowheads="1"/>
            </p:cNvSpPr>
            <p:nvPr/>
          </p:nvSpPr>
          <p:spPr bwMode="auto">
            <a:xfrm>
              <a:off x="720" y="2593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412686" name="Text Box 14"/>
            <p:cNvSpPr txBox="1">
              <a:spLocks noChangeAspect="1" noChangeArrowheads="1"/>
            </p:cNvSpPr>
            <p:nvPr/>
          </p:nvSpPr>
          <p:spPr bwMode="auto">
            <a:xfrm>
              <a:off x="702" y="2680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  <p:sp>
          <p:nvSpPr>
            <p:cNvPr id="412687" name="Oval 15"/>
            <p:cNvSpPr>
              <a:spLocks noChangeAspect="1" noChangeArrowheads="1"/>
            </p:cNvSpPr>
            <p:nvPr/>
          </p:nvSpPr>
          <p:spPr bwMode="auto">
            <a:xfrm>
              <a:off x="1453" y="2592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412688" name="Text Box 16"/>
            <p:cNvSpPr txBox="1">
              <a:spLocks noChangeAspect="1" noChangeArrowheads="1"/>
            </p:cNvSpPr>
            <p:nvPr/>
          </p:nvSpPr>
          <p:spPr bwMode="auto">
            <a:xfrm>
              <a:off x="1435" y="2679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  <p:sp>
          <p:nvSpPr>
            <p:cNvPr id="412689" name="Oval 17"/>
            <p:cNvSpPr>
              <a:spLocks noChangeAspect="1" noChangeArrowheads="1"/>
            </p:cNvSpPr>
            <p:nvPr/>
          </p:nvSpPr>
          <p:spPr bwMode="auto">
            <a:xfrm>
              <a:off x="2269" y="2592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412690" name="Text Box 18"/>
            <p:cNvSpPr txBox="1">
              <a:spLocks noChangeAspect="1" noChangeArrowheads="1"/>
            </p:cNvSpPr>
            <p:nvPr/>
          </p:nvSpPr>
          <p:spPr bwMode="auto">
            <a:xfrm>
              <a:off x="2251" y="2679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</p:grpSp>
      <p:sp>
        <p:nvSpPr>
          <p:cNvPr id="412691" name="Text Box 19"/>
          <p:cNvSpPr txBox="1">
            <a:spLocks noChangeArrowheads="1"/>
          </p:cNvSpPr>
          <p:nvPr/>
        </p:nvSpPr>
        <p:spPr bwMode="auto">
          <a:xfrm>
            <a:off x="6826250" y="3962400"/>
            <a:ext cx="2147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Crop residue </a:t>
            </a:r>
          </a:p>
        </p:txBody>
      </p:sp>
      <p:sp>
        <p:nvSpPr>
          <p:cNvPr id="412692" name="Line 20"/>
          <p:cNvSpPr>
            <a:spLocks noChangeShapeType="1"/>
          </p:cNvSpPr>
          <p:nvPr/>
        </p:nvSpPr>
        <p:spPr bwMode="auto">
          <a:xfrm flipH="1">
            <a:off x="7543800" y="4419600"/>
            <a:ext cx="457200" cy="6096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/>
          </a:p>
        </p:txBody>
      </p:sp>
      <p:grpSp>
        <p:nvGrpSpPr>
          <p:cNvPr id="412693" name="Group 21"/>
          <p:cNvGrpSpPr>
            <a:grpSpLocks/>
          </p:cNvGrpSpPr>
          <p:nvPr/>
        </p:nvGrpSpPr>
        <p:grpSpPr bwMode="auto">
          <a:xfrm>
            <a:off x="2243138" y="4800600"/>
            <a:ext cx="4310062" cy="762000"/>
            <a:chOff x="117" y="2448"/>
            <a:chExt cx="2715" cy="480"/>
          </a:xfrm>
        </p:grpSpPr>
        <p:grpSp>
          <p:nvGrpSpPr>
            <p:cNvPr id="412694" name="Group 22"/>
            <p:cNvGrpSpPr>
              <a:grpSpLocks/>
            </p:cNvGrpSpPr>
            <p:nvPr/>
          </p:nvGrpSpPr>
          <p:grpSpPr bwMode="auto">
            <a:xfrm rot="10800000">
              <a:off x="117" y="2448"/>
              <a:ext cx="2715" cy="480"/>
              <a:chOff x="357" y="1728"/>
              <a:chExt cx="2715" cy="480"/>
            </a:xfrm>
          </p:grpSpPr>
          <p:sp>
            <p:nvSpPr>
              <p:cNvPr id="412695" name="Freeform 23"/>
              <p:cNvSpPr>
                <a:spLocks/>
              </p:cNvSpPr>
              <p:nvPr/>
            </p:nvSpPr>
            <p:spPr bwMode="auto">
              <a:xfrm>
                <a:off x="357" y="1728"/>
                <a:ext cx="1152" cy="480"/>
              </a:xfrm>
              <a:custGeom>
                <a:avLst/>
                <a:gdLst/>
                <a:ahLst/>
                <a:cxnLst>
                  <a:cxn ang="0">
                    <a:pos x="16" y="264"/>
                  </a:cxn>
                  <a:cxn ang="0">
                    <a:pos x="136" y="232"/>
                  </a:cxn>
                  <a:cxn ang="0">
                    <a:pos x="232" y="176"/>
                  </a:cxn>
                  <a:cxn ang="0">
                    <a:pos x="256" y="88"/>
                  </a:cxn>
                  <a:cxn ang="0">
                    <a:pos x="264" y="64"/>
                  </a:cxn>
                  <a:cxn ang="0">
                    <a:pos x="384" y="0"/>
                  </a:cxn>
                  <a:cxn ang="0">
                    <a:pos x="480" y="48"/>
                  </a:cxn>
                  <a:cxn ang="0">
                    <a:pos x="528" y="120"/>
                  </a:cxn>
                  <a:cxn ang="0">
                    <a:pos x="536" y="144"/>
                  </a:cxn>
                  <a:cxn ang="0">
                    <a:pos x="584" y="176"/>
                  </a:cxn>
                  <a:cxn ang="0">
                    <a:pos x="728" y="232"/>
                  </a:cxn>
                  <a:cxn ang="0">
                    <a:pos x="672" y="280"/>
                  </a:cxn>
                  <a:cxn ang="0">
                    <a:pos x="240" y="288"/>
                  </a:cxn>
                  <a:cxn ang="0">
                    <a:pos x="8" y="272"/>
                  </a:cxn>
                  <a:cxn ang="0">
                    <a:pos x="16" y="248"/>
                  </a:cxn>
                  <a:cxn ang="0">
                    <a:pos x="16" y="264"/>
                  </a:cxn>
                </a:cxnLst>
                <a:rect l="0" t="0" r="r" b="b"/>
                <a:pathLst>
                  <a:path w="728" h="288">
                    <a:moveTo>
                      <a:pt x="16" y="264"/>
                    </a:moveTo>
                    <a:cubicBezTo>
                      <a:pt x="51" y="252"/>
                      <a:pt x="105" y="249"/>
                      <a:pt x="136" y="232"/>
                    </a:cubicBezTo>
                    <a:cubicBezTo>
                      <a:pt x="165" y="216"/>
                      <a:pt x="204" y="195"/>
                      <a:pt x="232" y="176"/>
                    </a:cubicBezTo>
                    <a:cubicBezTo>
                      <a:pt x="266" y="73"/>
                      <a:pt x="233" y="178"/>
                      <a:pt x="256" y="88"/>
                    </a:cubicBezTo>
                    <a:cubicBezTo>
                      <a:pt x="258" y="80"/>
                      <a:pt x="258" y="70"/>
                      <a:pt x="264" y="64"/>
                    </a:cubicBezTo>
                    <a:cubicBezTo>
                      <a:pt x="291" y="37"/>
                      <a:pt x="348" y="12"/>
                      <a:pt x="384" y="0"/>
                    </a:cubicBezTo>
                    <a:cubicBezTo>
                      <a:pt x="419" y="12"/>
                      <a:pt x="445" y="36"/>
                      <a:pt x="480" y="48"/>
                    </a:cubicBezTo>
                    <a:cubicBezTo>
                      <a:pt x="496" y="72"/>
                      <a:pt x="512" y="96"/>
                      <a:pt x="528" y="120"/>
                    </a:cubicBezTo>
                    <a:cubicBezTo>
                      <a:pt x="533" y="127"/>
                      <a:pt x="530" y="138"/>
                      <a:pt x="536" y="144"/>
                    </a:cubicBezTo>
                    <a:cubicBezTo>
                      <a:pt x="550" y="158"/>
                      <a:pt x="584" y="176"/>
                      <a:pt x="584" y="176"/>
                    </a:cubicBezTo>
                    <a:cubicBezTo>
                      <a:pt x="616" y="224"/>
                      <a:pt x="676" y="215"/>
                      <a:pt x="728" y="232"/>
                    </a:cubicBezTo>
                    <a:cubicBezTo>
                      <a:pt x="722" y="251"/>
                      <a:pt x="696" y="279"/>
                      <a:pt x="672" y="280"/>
                    </a:cubicBezTo>
                    <a:cubicBezTo>
                      <a:pt x="528" y="288"/>
                      <a:pt x="384" y="285"/>
                      <a:pt x="240" y="288"/>
                    </a:cubicBezTo>
                    <a:cubicBezTo>
                      <a:pt x="163" y="283"/>
                      <a:pt x="85" y="277"/>
                      <a:pt x="8" y="272"/>
                    </a:cubicBezTo>
                    <a:cubicBezTo>
                      <a:pt x="0" y="271"/>
                      <a:pt x="10" y="254"/>
                      <a:pt x="16" y="248"/>
                    </a:cubicBezTo>
                    <a:cubicBezTo>
                      <a:pt x="20" y="244"/>
                      <a:pt x="16" y="259"/>
                      <a:pt x="16" y="264"/>
                    </a:cubicBezTo>
                    <a:close/>
                  </a:path>
                </a:pathLst>
              </a:custGeom>
              <a:solidFill>
                <a:schemeClr val="bg1">
                  <a:alpha val="67999"/>
                </a:schemeClr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2696" name="Freeform 24"/>
              <p:cNvSpPr>
                <a:spLocks/>
              </p:cNvSpPr>
              <p:nvPr/>
            </p:nvSpPr>
            <p:spPr bwMode="auto">
              <a:xfrm>
                <a:off x="1104" y="1728"/>
                <a:ext cx="1152" cy="480"/>
              </a:xfrm>
              <a:custGeom>
                <a:avLst/>
                <a:gdLst/>
                <a:ahLst/>
                <a:cxnLst>
                  <a:cxn ang="0">
                    <a:pos x="16" y="264"/>
                  </a:cxn>
                  <a:cxn ang="0">
                    <a:pos x="136" y="232"/>
                  </a:cxn>
                  <a:cxn ang="0">
                    <a:pos x="232" y="176"/>
                  </a:cxn>
                  <a:cxn ang="0">
                    <a:pos x="256" y="88"/>
                  </a:cxn>
                  <a:cxn ang="0">
                    <a:pos x="264" y="64"/>
                  </a:cxn>
                  <a:cxn ang="0">
                    <a:pos x="384" y="0"/>
                  </a:cxn>
                  <a:cxn ang="0">
                    <a:pos x="480" y="48"/>
                  </a:cxn>
                  <a:cxn ang="0">
                    <a:pos x="528" y="120"/>
                  </a:cxn>
                  <a:cxn ang="0">
                    <a:pos x="536" y="144"/>
                  </a:cxn>
                  <a:cxn ang="0">
                    <a:pos x="584" y="176"/>
                  </a:cxn>
                  <a:cxn ang="0">
                    <a:pos x="728" y="232"/>
                  </a:cxn>
                  <a:cxn ang="0">
                    <a:pos x="672" y="280"/>
                  </a:cxn>
                  <a:cxn ang="0">
                    <a:pos x="240" y="288"/>
                  </a:cxn>
                  <a:cxn ang="0">
                    <a:pos x="8" y="272"/>
                  </a:cxn>
                  <a:cxn ang="0">
                    <a:pos x="16" y="248"/>
                  </a:cxn>
                  <a:cxn ang="0">
                    <a:pos x="16" y="264"/>
                  </a:cxn>
                </a:cxnLst>
                <a:rect l="0" t="0" r="r" b="b"/>
                <a:pathLst>
                  <a:path w="728" h="288">
                    <a:moveTo>
                      <a:pt x="16" y="264"/>
                    </a:moveTo>
                    <a:cubicBezTo>
                      <a:pt x="51" y="252"/>
                      <a:pt x="105" y="249"/>
                      <a:pt x="136" y="232"/>
                    </a:cubicBezTo>
                    <a:cubicBezTo>
                      <a:pt x="165" y="216"/>
                      <a:pt x="204" y="195"/>
                      <a:pt x="232" y="176"/>
                    </a:cubicBezTo>
                    <a:cubicBezTo>
                      <a:pt x="266" y="73"/>
                      <a:pt x="233" y="178"/>
                      <a:pt x="256" y="88"/>
                    </a:cubicBezTo>
                    <a:cubicBezTo>
                      <a:pt x="258" y="80"/>
                      <a:pt x="258" y="70"/>
                      <a:pt x="264" y="64"/>
                    </a:cubicBezTo>
                    <a:cubicBezTo>
                      <a:pt x="291" y="37"/>
                      <a:pt x="348" y="12"/>
                      <a:pt x="384" y="0"/>
                    </a:cubicBezTo>
                    <a:cubicBezTo>
                      <a:pt x="419" y="12"/>
                      <a:pt x="445" y="36"/>
                      <a:pt x="480" y="48"/>
                    </a:cubicBezTo>
                    <a:cubicBezTo>
                      <a:pt x="496" y="72"/>
                      <a:pt x="512" y="96"/>
                      <a:pt x="528" y="120"/>
                    </a:cubicBezTo>
                    <a:cubicBezTo>
                      <a:pt x="533" y="127"/>
                      <a:pt x="530" y="138"/>
                      <a:pt x="536" y="144"/>
                    </a:cubicBezTo>
                    <a:cubicBezTo>
                      <a:pt x="550" y="158"/>
                      <a:pt x="584" y="176"/>
                      <a:pt x="584" y="176"/>
                    </a:cubicBezTo>
                    <a:cubicBezTo>
                      <a:pt x="616" y="224"/>
                      <a:pt x="676" y="215"/>
                      <a:pt x="728" y="232"/>
                    </a:cubicBezTo>
                    <a:cubicBezTo>
                      <a:pt x="722" y="251"/>
                      <a:pt x="696" y="279"/>
                      <a:pt x="672" y="280"/>
                    </a:cubicBezTo>
                    <a:cubicBezTo>
                      <a:pt x="528" y="288"/>
                      <a:pt x="384" y="285"/>
                      <a:pt x="240" y="288"/>
                    </a:cubicBezTo>
                    <a:cubicBezTo>
                      <a:pt x="163" y="283"/>
                      <a:pt x="85" y="277"/>
                      <a:pt x="8" y="272"/>
                    </a:cubicBezTo>
                    <a:cubicBezTo>
                      <a:pt x="0" y="271"/>
                      <a:pt x="10" y="254"/>
                      <a:pt x="16" y="248"/>
                    </a:cubicBezTo>
                    <a:cubicBezTo>
                      <a:pt x="20" y="244"/>
                      <a:pt x="16" y="259"/>
                      <a:pt x="16" y="264"/>
                    </a:cubicBezTo>
                    <a:close/>
                  </a:path>
                </a:pathLst>
              </a:custGeom>
              <a:solidFill>
                <a:schemeClr val="bg1">
                  <a:alpha val="67999"/>
                </a:schemeClr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2697" name="Freeform 25"/>
              <p:cNvSpPr>
                <a:spLocks/>
              </p:cNvSpPr>
              <p:nvPr/>
            </p:nvSpPr>
            <p:spPr bwMode="auto">
              <a:xfrm>
                <a:off x="1920" y="1728"/>
                <a:ext cx="1152" cy="480"/>
              </a:xfrm>
              <a:custGeom>
                <a:avLst/>
                <a:gdLst/>
                <a:ahLst/>
                <a:cxnLst>
                  <a:cxn ang="0">
                    <a:pos x="16" y="264"/>
                  </a:cxn>
                  <a:cxn ang="0">
                    <a:pos x="136" y="232"/>
                  </a:cxn>
                  <a:cxn ang="0">
                    <a:pos x="232" y="176"/>
                  </a:cxn>
                  <a:cxn ang="0">
                    <a:pos x="256" y="88"/>
                  </a:cxn>
                  <a:cxn ang="0">
                    <a:pos x="264" y="64"/>
                  </a:cxn>
                  <a:cxn ang="0">
                    <a:pos x="384" y="0"/>
                  </a:cxn>
                  <a:cxn ang="0">
                    <a:pos x="480" y="48"/>
                  </a:cxn>
                  <a:cxn ang="0">
                    <a:pos x="528" y="120"/>
                  </a:cxn>
                  <a:cxn ang="0">
                    <a:pos x="536" y="144"/>
                  </a:cxn>
                  <a:cxn ang="0">
                    <a:pos x="584" y="176"/>
                  </a:cxn>
                  <a:cxn ang="0">
                    <a:pos x="728" y="232"/>
                  </a:cxn>
                  <a:cxn ang="0">
                    <a:pos x="672" y="280"/>
                  </a:cxn>
                  <a:cxn ang="0">
                    <a:pos x="240" y="288"/>
                  </a:cxn>
                  <a:cxn ang="0">
                    <a:pos x="8" y="272"/>
                  </a:cxn>
                  <a:cxn ang="0">
                    <a:pos x="16" y="248"/>
                  </a:cxn>
                  <a:cxn ang="0">
                    <a:pos x="16" y="264"/>
                  </a:cxn>
                </a:cxnLst>
                <a:rect l="0" t="0" r="r" b="b"/>
                <a:pathLst>
                  <a:path w="728" h="288">
                    <a:moveTo>
                      <a:pt x="16" y="264"/>
                    </a:moveTo>
                    <a:cubicBezTo>
                      <a:pt x="51" y="252"/>
                      <a:pt x="105" y="249"/>
                      <a:pt x="136" y="232"/>
                    </a:cubicBezTo>
                    <a:cubicBezTo>
                      <a:pt x="165" y="216"/>
                      <a:pt x="204" y="195"/>
                      <a:pt x="232" y="176"/>
                    </a:cubicBezTo>
                    <a:cubicBezTo>
                      <a:pt x="266" y="73"/>
                      <a:pt x="233" y="178"/>
                      <a:pt x="256" y="88"/>
                    </a:cubicBezTo>
                    <a:cubicBezTo>
                      <a:pt x="258" y="80"/>
                      <a:pt x="258" y="70"/>
                      <a:pt x="264" y="64"/>
                    </a:cubicBezTo>
                    <a:cubicBezTo>
                      <a:pt x="291" y="37"/>
                      <a:pt x="348" y="12"/>
                      <a:pt x="384" y="0"/>
                    </a:cubicBezTo>
                    <a:cubicBezTo>
                      <a:pt x="419" y="12"/>
                      <a:pt x="445" y="36"/>
                      <a:pt x="480" y="48"/>
                    </a:cubicBezTo>
                    <a:cubicBezTo>
                      <a:pt x="496" y="72"/>
                      <a:pt x="512" y="96"/>
                      <a:pt x="528" y="120"/>
                    </a:cubicBezTo>
                    <a:cubicBezTo>
                      <a:pt x="533" y="127"/>
                      <a:pt x="530" y="138"/>
                      <a:pt x="536" y="144"/>
                    </a:cubicBezTo>
                    <a:cubicBezTo>
                      <a:pt x="550" y="158"/>
                      <a:pt x="584" y="176"/>
                      <a:pt x="584" y="176"/>
                    </a:cubicBezTo>
                    <a:cubicBezTo>
                      <a:pt x="616" y="224"/>
                      <a:pt x="676" y="215"/>
                      <a:pt x="728" y="232"/>
                    </a:cubicBezTo>
                    <a:cubicBezTo>
                      <a:pt x="722" y="251"/>
                      <a:pt x="696" y="279"/>
                      <a:pt x="672" y="280"/>
                    </a:cubicBezTo>
                    <a:cubicBezTo>
                      <a:pt x="528" y="288"/>
                      <a:pt x="384" y="285"/>
                      <a:pt x="240" y="288"/>
                    </a:cubicBezTo>
                    <a:cubicBezTo>
                      <a:pt x="163" y="283"/>
                      <a:pt x="85" y="277"/>
                      <a:pt x="8" y="272"/>
                    </a:cubicBezTo>
                    <a:cubicBezTo>
                      <a:pt x="0" y="271"/>
                      <a:pt x="10" y="254"/>
                      <a:pt x="16" y="248"/>
                    </a:cubicBezTo>
                    <a:cubicBezTo>
                      <a:pt x="20" y="244"/>
                      <a:pt x="16" y="259"/>
                      <a:pt x="16" y="264"/>
                    </a:cubicBezTo>
                    <a:close/>
                  </a:path>
                </a:pathLst>
              </a:custGeom>
              <a:solidFill>
                <a:schemeClr val="bg1">
                  <a:alpha val="67999"/>
                </a:schemeClr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2698" name="Text Box 26"/>
              <p:cNvSpPr txBox="1">
                <a:spLocks noChangeAspect="1" noChangeArrowheads="1"/>
              </p:cNvSpPr>
              <p:nvPr/>
            </p:nvSpPr>
            <p:spPr bwMode="auto">
              <a:xfrm>
                <a:off x="702" y="1873"/>
                <a:ext cx="11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rot="10800000" wrap="none">
                <a:spAutoFit/>
              </a:bodyPr>
              <a:lstStyle/>
              <a:p>
                <a:endParaRPr 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412699" name="Text Box 27"/>
              <p:cNvSpPr txBox="1">
                <a:spLocks noChangeAspect="1" noChangeArrowheads="1"/>
              </p:cNvSpPr>
              <p:nvPr/>
            </p:nvSpPr>
            <p:spPr bwMode="auto">
              <a:xfrm>
                <a:off x="1435" y="1872"/>
                <a:ext cx="11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rot="10800000" wrap="none">
                <a:spAutoFit/>
              </a:bodyPr>
              <a:lstStyle/>
              <a:p>
                <a:endParaRPr 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412700" name="Text Box 28"/>
              <p:cNvSpPr txBox="1">
                <a:spLocks noChangeAspect="1" noChangeArrowheads="1"/>
              </p:cNvSpPr>
              <p:nvPr/>
            </p:nvSpPr>
            <p:spPr bwMode="auto">
              <a:xfrm>
                <a:off x="2251" y="1872"/>
                <a:ext cx="11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rot="10800000" wrap="none">
                <a:spAutoFit/>
              </a:bodyPr>
              <a:lstStyle/>
              <a:p>
                <a:endParaRPr lang="en-US" sz="24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12701" name="Text Box 29"/>
            <p:cNvSpPr txBox="1">
              <a:spLocks noChangeArrowheads="1"/>
            </p:cNvSpPr>
            <p:nvPr/>
          </p:nvSpPr>
          <p:spPr bwMode="auto">
            <a:xfrm>
              <a:off x="384" y="2496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  <p:sp>
          <p:nvSpPr>
            <p:cNvPr id="412702" name="Text Box 30"/>
            <p:cNvSpPr txBox="1">
              <a:spLocks noChangeArrowheads="1"/>
            </p:cNvSpPr>
            <p:nvPr/>
          </p:nvSpPr>
          <p:spPr bwMode="auto">
            <a:xfrm>
              <a:off x="1195" y="2496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  <p:sp>
          <p:nvSpPr>
            <p:cNvPr id="412703" name="Text Box 31"/>
            <p:cNvSpPr txBox="1">
              <a:spLocks noChangeArrowheads="1"/>
            </p:cNvSpPr>
            <p:nvPr/>
          </p:nvSpPr>
          <p:spPr bwMode="auto">
            <a:xfrm>
              <a:off x="1968" y="2496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</p:grpSp>
      <p:grpSp>
        <p:nvGrpSpPr>
          <p:cNvPr id="412704" name="Group 32"/>
          <p:cNvGrpSpPr>
            <a:grpSpLocks/>
          </p:cNvGrpSpPr>
          <p:nvPr/>
        </p:nvGrpSpPr>
        <p:grpSpPr bwMode="auto">
          <a:xfrm>
            <a:off x="4419600" y="685800"/>
            <a:ext cx="4419600" cy="3276600"/>
            <a:chOff x="2736" y="288"/>
            <a:chExt cx="2928" cy="2064"/>
          </a:xfrm>
        </p:grpSpPr>
        <p:sp>
          <p:nvSpPr>
            <p:cNvPr id="412705" name="Oval 33" descr="Picture1"/>
            <p:cNvSpPr>
              <a:spLocks noChangeArrowheads="1"/>
            </p:cNvSpPr>
            <p:nvPr/>
          </p:nvSpPr>
          <p:spPr bwMode="auto">
            <a:xfrm>
              <a:off x="2736" y="288"/>
              <a:ext cx="2928" cy="1584"/>
            </a:xfrm>
            <a:prstGeom prst="ellipse">
              <a:avLst/>
            </a:prstGeom>
            <a:blipFill dpi="0" rotWithShape="1">
              <a:blip r:embed="rId3" cstate="print"/>
              <a:srcRect/>
              <a:stretch>
                <a:fillRect/>
              </a:stretch>
            </a:blipFill>
            <a:ln w="285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412706" name="Line 34"/>
            <p:cNvSpPr>
              <a:spLocks noChangeShapeType="1"/>
            </p:cNvSpPr>
            <p:nvPr/>
          </p:nvSpPr>
          <p:spPr bwMode="auto">
            <a:xfrm flipV="1">
              <a:off x="2976" y="1920"/>
              <a:ext cx="336" cy="432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412707" name="Text Box 35"/>
            <p:cNvSpPr txBox="1">
              <a:spLocks noChangeArrowheads="1"/>
            </p:cNvSpPr>
            <p:nvPr/>
          </p:nvSpPr>
          <p:spPr bwMode="auto">
            <a:xfrm>
              <a:off x="4704" y="1776"/>
              <a:ext cx="89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200"/>
                <a:t>www.agrium.com</a:t>
              </a:r>
            </a:p>
          </p:txBody>
        </p:sp>
      </p:grpSp>
      <p:sp>
        <p:nvSpPr>
          <p:cNvPr id="412708" name="AutoShape 36"/>
          <p:cNvSpPr>
            <a:spLocks/>
          </p:cNvSpPr>
          <p:nvPr/>
        </p:nvSpPr>
        <p:spPr bwMode="auto">
          <a:xfrm>
            <a:off x="1447800" y="4800600"/>
            <a:ext cx="152400" cy="762000"/>
          </a:xfrm>
          <a:prstGeom prst="leftBrace">
            <a:avLst>
              <a:gd name="adj1" fmla="val 41667"/>
              <a:gd name="adj2" fmla="val 50000"/>
            </a:avLst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412709" name="Text Box 37"/>
          <p:cNvSpPr txBox="1">
            <a:spLocks noChangeArrowheads="1"/>
          </p:cNvSpPr>
          <p:nvPr/>
        </p:nvSpPr>
        <p:spPr bwMode="auto">
          <a:xfrm>
            <a:off x="0" y="4891088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/>
              <a:t>1/2</a:t>
            </a:r>
            <a:r>
              <a:rPr lang="en-US" sz="2400" b="1"/>
              <a:t> inch</a:t>
            </a:r>
          </a:p>
        </p:txBody>
      </p:sp>
      <p:sp>
        <p:nvSpPr>
          <p:cNvPr id="412710" name="Text Box 38"/>
          <p:cNvSpPr txBox="1">
            <a:spLocks noChangeArrowheads="1"/>
          </p:cNvSpPr>
          <p:nvPr/>
        </p:nvSpPr>
        <p:spPr bwMode="auto">
          <a:xfrm>
            <a:off x="3657600" y="6172200"/>
            <a:ext cx="15081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/>
              <a:t>Wet Soil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126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2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4126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2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26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2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2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1170" name="Group 2"/>
          <p:cNvGrpSpPr>
            <a:grpSpLocks/>
          </p:cNvGrpSpPr>
          <p:nvPr/>
        </p:nvGrpSpPr>
        <p:grpSpPr bwMode="auto">
          <a:xfrm>
            <a:off x="2638425" y="4113213"/>
            <a:ext cx="3305175" cy="762000"/>
            <a:chOff x="1662" y="3168"/>
            <a:chExt cx="2082" cy="480"/>
          </a:xfrm>
        </p:grpSpPr>
        <p:sp>
          <p:nvSpPr>
            <p:cNvPr id="391171" name="Oval 3"/>
            <p:cNvSpPr>
              <a:spLocks noChangeAspect="1" noChangeArrowheads="1"/>
            </p:cNvSpPr>
            <p:nvPr/>
          </p:nvSpPr>
          <p:spPr bwMode="auto">
            <a:xfrm>
              <a:off x="1680" y="3169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1172" name="Text Box 4"/>
            <p:cNvSpPr txBox="1">
              <a:spLocks noChangeAspect="1" noChangeArrowheads="1"/>
            </p:cNvSpPr>
            <p:nvPr/>
          </p:nvSpPr>
          <p:spPr bwMode="auto">
            <a:xfrm>
              <a:off x="1662" y="3256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folHlink"/>
                  </a:solidFill>
                </a:rPr>
                <a:t>Urea</a:t>
              </a:r>
            </a:p>
          </p:txBody>
        </p:sp>
        <p:sp>
          <p:nvSpPr>
            <p:cNvPr id="391173" name="Oval 5"/>
            <p:cNvSpPr>
              <a:spLocks noChangeAspect="1" noChangeArrowheads="1"/>
            </p:cNvSpPr>
            <p:nvPr/>
          </p:nvSpPr>
          <p:spPr bwMode="auto">
            <a:xfrm>
              <a:off x="2413" y="3168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1174" name="Text Box 6"/>
            <p:cNvSpPr txBox="1">
              <a:spLocks noChangeAspect="1" noChangeArrowheads="1"/>
            </p:cNvSpPr>
            <p:nvPr/>
          </p:nvSpPr>
          <p:spPr bwMode="auto">
            <a:xfrm>
              <a:off x="2395" y="3255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folHlink"/>
                  </a:solidFill>
                </a:rPr>
                <a:t>Urea</a:t>
              </a:r>
            </a:p>
          </p:txBody>
        </p:sp>
        <p:sp>
          <p:nvSpPr>
            <p:cNvPr id="391175" name="Oval 7"/>
            <p:cNvSpPr>
              <a:spLocks noChangeAspect="1" noChangeArrowheads="1"/>
            </p:cNvSpPr>
            <p:nvPr/>
          </p:nvSpPr>
          <p:spPr bwMode="auto">
            <a:xfrm>
              <a:off x="3229" y="3168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1176" name="Text Box 8"/>
            <p:cNvSpPr txBox="1">
              <a:spLocks noChangeAspect="1" noChangeArrowheads="1"/>
            </p:cNvSpPr>
            <p:nvPr/>
          </p:nvSpPr>
          <p:spPr bwMode="auto">
            <a:xfrm>
              <a:off x="3211" y="3255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folHlink"/>
                  </a:solidFill>
                </a:rPr>
                <a:t>Urea</a:t>
              </a:r>
            </a:p>
          </p:txBody>
        </p:sp>
      </p:grpSp>
      <p:sp>
        <p:nvSpPr>
          <p:cNvPr id="391177" name="Rectangle 9"/>
          <p:cNvSpPr>
            <a:spLocks noChangeArrowheads="1"/>
          </p:cNvSpPr>
          <p:nvPr/>
        </p:nvSpPr>
        <p:spPr bwMode="auto">
          <a:xfrm>
            <a:off x="0" y="5181600"/>
            <a:ext cx="9144000" cy="1676400"/>
          </a:xfrm>
          <a:prstGeom prst="rect">
            <a:avLst/>
          </a:prstGeom>
          <a:gradFill rotWithShape="1">
            <a:gsLst>
              <a:gs pos="0">
                <a:srgbClr val="7E4B00"/>
              </a:gs>
              <a:gs pos="100000">
                <a:srgbClr val="7E4B00">
                  <a:gamma/>
                  <a:shade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391178" name="Rectangle 10"/>
          <p:cNvSpPr>
            <a:spLocks noChangeArrowheads="1"/>
          </p:cNvSpPr>
          <p:nvPr/>
        </p:nvSpPr>
        <p:spPr bwMode="auto">
          <a:xfrm>
            <a:off x="0" y="4800600"/>
            <a:ext cx="9144000" cy="381000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100000">
                <a:srgbClr val="7E4B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grpSp>
        <p:nvGrpSpPr>
          <p:cNvPr id="391180" name="Group 12"/>
          <p:cNvGrpSpPr>
            <a:grpSpLocks/>
          </p:cNvGrpSpPr>
          <p:nvPr/>
        </p:nvGrpSpPr>
        <p:grpSpPr bwMode="auto">
          <a:xfrm>
            <a:off x="2638425" y="4114800"/>
            <a:ext cx="3305175" cy="762000"/>
            <a:chOff x="702" y="2592"/>
            <a:chExt cx="2082" cy="480"/>
          </a:xfrm>
        </p:grpSpPr>
        <p:sp>
          <p:nvSpPr>
            <p:cNvPr id="391181" name="Oval 13"/>
            <p:cNvSpPr>
              <a:spLocks noChangeAspect="1" noChangeArrowheads="1"/>
            </p:cNvSpPr>
            <p:nvPr/>
          </p:nvSpPr>
          <p:spPr bwMode="auto">
            <a:xfrm>
              <a:off x="720" y="2593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1182" name="Text Box 14"/>
            <p:cNvSpPr txBox="1">
              <a:spLocks noChangeAspect="1" noChangeArrowheads="1"/>
            </p:cNvSpPr>
            <p:nvPr/>
          </p:nvSpPr>
          <p:spPr bwMode="auto">
            <a:xfrm>
              <a:off x="702" y="2680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  <p:sp>
          <p:nvSpPr>
            <p:cNvPr id="391183" name="Oval 15"/>
            <p:cNvSpPr>
              <a:spLocks noChangeAspect="1" noChangeArrowheads="1"/>
            </p:cNvSpPr>
            <p:nvPr/>
          </p:nvSpPr>
          <p:spPr bwMode="auto">
            <a:xfrm>
              <a:off x="1453" y="2592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1184" name="Text Box 16"/>
            <p:cNvSpPr txBox="1">
              <a:spLocks noChangeAspect="1" noChangeArrowheads="1"/>
            </p:cNvSpPr>
            <p:nvPr/>
          </p:nvSpPr>
          <p:spPr bwMode="auto">
            <a:xfrm>
              <a:off x="1435" y="2679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  <p:sp>
          <p:nvSpPr>
            <p:cNvPr id="391185" name="Oval 17"/>
            <p:cNvSpPr>
              <a:spLocks noChangeAspect="1" noChangeArrowheads="1"/>
            </p:cNvSpPr>
            <p:nvPr/>
          </p:nvSpPr>
          <p:spPr bwMode="auto">
            <a:xfrm>
              <a:off x="2269" y="2592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1186" name="Text Box 18"/>
            <p:cNvSpPr txBox="1">
              <a:spLocks noChangeAspect="1" noChangeArrowheads="1"/>
            </p:cNvSpPr>
            <p:nvPr/>
          </p:nvSpPr>
          <p:spPr bwMode="auto">
            <a:xfrm>
              <a:off x="2251" y="2679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</p:grpSp>
      <p:sp>
        <p:nvSpPr>
          <p:cNvPr id="391187" name="Text Box 19"/>
          <p:cNvSpPr txBox="1">
            <a:spLocks noChangeArrowheads="1"/>
          </p:cNvSpPr>
          <p:nvPr/>
        </p:nvSpPr>
        <p:spPr bwMode="auto">
          <a:xfrm>
            <a:off x="6826250" y="3962400"/>
            <a:ext cx="2147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Crop residue </a:t>
            </a:r>
          </a:p>
        </p:txBody>
      </p:sp>
      <p:sp>
        <p:nvSpPr>
          <p:cNvPr id="391188" name="Line 20"/>
          <p:cNvSpPr>
            <a:spLocks noChangeShapeType="1"/>
          </p:cNvSpPr>
          <p:nvPr/>
        </p:nvSpPr>
        <p:spPr bwMode="auto">
          <a:xfrm flipH="1">
            <a:off x="7543800" y="4419600"/>
            <a:ext cx="457200" cy="6096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/>
          </a:p>
        </p:txBody>
      </p:sp>
      <p:grpSp>
        <p:nvGrpSpPr>
          <p:cNvPr id="391189" name="Group 21"/>
          <p:cNvGrpSpPr>
            <a:grpSpLocks/>
          </p:cNvGrpSpPr>
          <p:nvPr/>
        </p:nvGrpSpPr>
        <p:grpSpPr bwMode="auto">
          <a:xfrm>
            <a:off x="2243138" y="5334000"/>
            <a:ext cx="4310062" cy="762000"/>
            <a:chOff x="117" y="2448"/>
            <a:chExt cx="2715" cy="480"/>
          </a:xfrm>
        </p:grpSpPr>
        <p:grpSp>
          <p:nvGrpSpPr>
            <p:cNvPr id="391190" name="Group 22"/>
            <p:cNvGrpSpPr>
              <a:grpSpLocks/>
            </p:cNvGrpSpPr>
            <p:nvPr/>
          </p:nvGrpSpPr>
          <p:grpSpPr bwMode="auto">
            <a:xfrm rot="10800000">
              <a:off x="117" y="2448"/>
              <a:ext cx="2715" cy="480"/>
              <a:chOff x="357" y="1728"/>
              <a:chExt cx="2715" cy="480"/>
            </a:xfrm>
          </p:grpSpPr>
          <p:sp>
            <p:nvSpPr>
              <p:cNvPr id="391191" name="Freeform 23"/>
              <p:cNvSpPr>
                <a:spLocks/>
              </p:cNvSpPr>
              <p:nvPr/>
            </p:nvSpPr>
            <p:spPr bwMode="auto">
              <a:xfrm>
                <a:off x="357" y="1728"/>
                <a:ext cx="1152" cy="480"/>
              </a:xfrm>
              <a:custGeom>
                <a:avLst/>
                <a:gdLst/>
                <a:ahLst/>
                <a:cxnLst>
                  <a:cxn ang="0">
                    <a:pos x="16" y="264"/>
                  </a:cxn>
                  <a:cxn ang="0">
                    <a:pos x="136" y="232"/>
                  </a:cxn>
                  <a:cxn ang="0">
                    <a:pos x="232" y="176"/>
                  </a:cxn>
                  <a:cxn ang="0">
                    <a:pos x="256" y="88"/>
                  </a:cxn>
                  <a:cxn ang="0">
                    <a:pos x="264" y="64"/>
                  </a:cxn>
                  <a:cxn ang="0">
                    <a:pos x="384" y="0"/>
                  </a:cxn>
                  <a:cxn ang="0">
                    <a:pos x="480" y="48"/>
                  </a:cxn>
                  <a:cxn ang="0">
                    <a:pos x="528" y="120"/>
                  </a:cxn>
                  <a:cxn ang="0">
                    <a:pos x="536" y="144"/>
                  </a:cxn>
                  <a:cxn ang="0">
                    <a:pos x="584" y="176"/>
                  </a:cxn>
                  <a:cxn ang="0">
                    <a:pos x="728" y="232"/>
                  </a:cxn>
                  <a:cxn ang="0">
                    <a:pos x="672" y="280"/>
                  </a:cxn>
                  <a:cxn ang="0">
                    <a:pos x="240" y="288"/>
                  </a:cxn>
                  <a:cxn ang="0">
                    <a:pos x="8" y="272"/>
                  </a:cxn>
                  <a:cxn ang="0">
                    <a:pos x="16" y="248"/>
                  </a:cxn>
                  <a:cxn ang="0">
                    <a:pos x="16" y="264"/>
                  </a:cxn>
                </a:cxnLst>
                <a:rect l="0" t="0" r="r" b="b"/>
                <a:pathLst>
                  <a:path w="728" h="288">
                    <a:moveTo>
                      <a:pt x="16" y="264"/>
                    </a:moveTo>
                    <a:cubicBezTo>
                      <a:pt x="51" y="252"/>
                      <a:pt x="105" y="249"/>
                      <a:pt x="136" y="232"/>
                    </a:cubicBezTo>
                    <a:cubicBezTo>
                      <a:pt x="165" y="216"/>
                      <a:pt x="204" y="195"/>
                      <a:pt x="232" y="176"/>
                    </a:cubicBezTo>
                    <a:cubicBezTo>
                      <a:pt x="266" y="73"/>
                      <a:pt x="233" y="178"/>
                      <a:pt x="256" y="88"/>
                    </a:cubicBezTo>
                    <a:cubicBezTo>
                      <a:pt x="258" y="80"/>
                      <a:pt x="258" y="70"/>
                      <a:pt x="264" y="64"/>
                    </a:cubicBezTo>
                    <a:cubicBezTo>
                      <a:pt x="291" y="37"/>
                      <a:pt x="348" y="12"/>
                      <a:pt x="384" y="0"/>
                    </a:cubicBezTo>
                    <a:cubicBezTo>
                      <a:pt x="419" y="12"/>
                      <a:pt x="445" y="36"/>
                      <a:pt x="480" y="48"/>
                    </a:cubicBezTo>
                    <a:cubicBezTo>
                      <a:pt x="496" y="72"/>
                      <a:pt x="512" y="96"/>
                      <a:pt x="528" y="120"/>
                    </a:cubicBezTo>
                    <a:cubicBezTo>
                      <a:pt x="533" y="127"/>
                      <a:pt x="530" y="138"/>
                      <a:pt x="536" y="144"/>
                    </a:cubicBezTo>
                    <a:cubicBezTo>
                      <a:pt x="550" y="158"/>
                      <a:pt x="584" y="176"/>
                      <a:pt x="584" y="176"/>
                    </a:cubicBezTo>
                    <a:cubicBezTo>
                      <a:pt x="616" y="224"/>
                      <a:pt x="676" y="215"/>
                      <a:pt x="728" y="232"/>
                    </a:cubicBezTo>
                    <a:cubicBezTo>
                      <a:pt x="722" y="251"/>
                      <a:pt x="696" y="279"/>
                      <a:pt x="672" y="280"/>
                    </a:cubicBezTo>
                    <a:cubicBezTo>
                      <a:pt x="528" y="288"/>
                      <a:pt x="384" y="285"/>
                      <a:pt x="240" y="288"/>
                    </a:cubicBezTo>
                    <a:cubicBezTo>
                      <a:pt x="163" y="283"/>
                      <a:pt x="85" y="277"/>
                      <a:pt x="8" y="272"/>
                    </a:cubicBezTo>
                    <a:cubicBezTo>
                      <a:pt x="0" y="271"/>
                      <a:pt x="10" y="254"/>
                      <a:pt x="16" y="248"/>
                    </a:cubicBezTo>
                    <a:cubicBezTo>
                      <a:pt x="20" y="244"/>
                      <a:pt x="16" y="259"/>
                      <a:pt x="16" y="264"/>
                    </a:cubicBezTo>
                    <a:close/>
                  </a:path>
                </a:pathLst>
              </a:custGeom>
              <a:solidFill>
                <a:schemeClr val="bg1">
                  <a:alpha val="67999"/>
                </a:schemeClr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192" name="Freeform 24"/>
              <p:cNvSpPr>
                <a:spLocks/>
              </p:cNvSpPr>
              <p:nvPr/>
            </p:nvSpPr>
            <p:spPr bwMode="auto">
              <a:xfrm>
                <a:off x="1104" y="1728"/>
                <a:ext cx="1152" cy="480"/>
              </a:xfrm>
              <a:custGeom>
                <a:avLst/>
                <a:gdLst/>
                <a:ahLst/>
                <a:cxnLst>
                  <a:cxn ang="0">
                    <a:pos x="16" y="264"/>
                  </a:cxn>
                  <a:cxn ang="0">
                    <a:pos x="136" y="232"/>
                  </a:cxn>
                  <a:cxn ang="0">
                    <a:pos x="232" y="176"/>
                  </a:cxn>
                  <a:cxn ang="0">
                    <a:pos x="256" y="88"/>
                  </a:cxn>
                  <a:cxn ang="0">
                    <a:pos x="264" y="64"/>
                  </a:cxn>
                  <a:cxn ang="0">
                    <a:pos x="384" y="0"/>
                  </a:cxn>
                  <a:cxn ang="0">
                    <a:pos x="480" y="48"/>
                  </a:cxn>
                  <a:cxn ang="0">
                    <a:pos x="528" y="120"/>
                  </a:cxn>
                  <a:cxn ang="0">
                    <a:pos x="536" y="144"/>
                  </a:cxn>
                  <a:cxn ang="0">
                    <a:pos x="584" y="176"/>
                  </a:cxn>
                  <a:cxn ang="0">
                    <a:pos x="728" y="232"/>
                  </a:cxn>
                  <a:cxn ang="0">
                    <a:pos x="672" y="280"/>
                  </a:cxn>
                  <a:cxn ang="0">
                    <a:pos x="240" y="288"/>
                  </a:cxn>
                  <a:cxn ang="0">
                    <a:pos x="8" y="272"/>
                  </a:cxn>
                  <a:cxn ang="0">
                    <a:pos x="16" y="248"/>
                  </a:cxn>
                  <a:cxn ang="0">
                    <a:pos x="16" y="264"/>
                  </a:cxn>
                </a:cxnLst>
                <a:rect l="0" t="0" r="r" b="b"/>
                <a:pathLst>
                  <a:path w="728" h="288">
                    <a:moveTo>
                      <a:pt x="16" y="264"/>
                    </a:moveTo>
                    <a:cubicBezTo>
                      <a:pt x="51" y="252"/>
                      <a:pt x="105" y="249"/>
                      <a:pt x="136" y="232"/>
                    </a:cubicBezTo>
                    <a:cubicBezTo>
                      <a:pt x="165" y="216"/>
                      <a:pt x="204" y="195"/>
                      <a:pt x="232" y="176"/>
                    </a:cubicBezTo>
                    <a:cubicBezTo>
                      <a:pt x="266" y="73"/>
                      <a:pt x="233" y="178"/>
                      <a:pt x="256" y="88"/>
                    </a:cubicBezTo>
                    <a:cubicBezTo>
                      <a:pt x="258" y="80"/>
                      <a:pt x="258" y="70"/>
                      <a:pt x="264" y="64"/>
                    </a:cubicBezTo>
                    <a:cubicBezTo>
                      <a:pt x="291" y="37"/>
                      <a:pt x="348" y="12"/>
                      <a:pt x="384" y="0"/>
                    </a:cubicBezTo>
                    <a:cubicBezTo>
                      <a:pt x="419" y="12"/>
                      <a:pt x="445" y="36"/>
                      <a:pt x="480" y="48"/>
                    </a:cubicBezTo>
                    <a:cubicBezTo>
                      <a:pt x="496" y="72"/>
                      <a:pt x="512" y="96"/>
                      <a:pt x="528" y="120"/>
                    </a:cubicBezTo>
                    <a:cubicBezTo>
                      <a:pt x="533" y="127"/>
                      <a:pt x="530" y="138"/>
                      <a:pt x="536" y="144"/>
                    </a:cubicBezTo>
                    <a:cubicBezTo>
                      <a:pt x="550" y="158"/>
                      <a:pt x="584" y="176"/>
                      <a:pt x="584" y="176"/>
                    </a:cubicBezTo>
                    <a:cubicBezTo>
                      <a:pt x="616" y="224"/>
                      <a:pt x="676" y="215"/>
                      <a:pt x="728" y="232"/>
                    </a:cubicBezTo>
                    <a:cubicBezTo>
                      <a:pt x="722" y="251"/>
                      <a:pt x="696" y="279"/>
                      <a:pt x="672" y="280"/>
                    </a:cubicBezTo>
                    <a:cubicBezTo>
                      <a:pt x="528" y="288"/>
                      <a:pt x="384" y="285"/>
                      <a:pt x="240" y="288"/>
                    </a:cubicBezTo>
                    <a:cubicBezTo>
                      <a:pt x="163" y="283"/>
                      <a:pt x="85" y="277"/>
                      <a:pt x="8" y="272"/>
                    </a:cubicBezTo>
                    <a:cubicBezTo>
                      <a:pt x="0" y="271"/>
                      <a:pt x="10" y="254"/>
                      <a:pt x="16" y="248"/>
                    </a:cubicBezTo>
                    <a:cubicBezTo>
                      <a:pt x="20" y="244"/>
                      <a:pt x="16" y="259"/>
                      <a:pt x="16" y="264"/>
                    </a:cubicBezTo>
                    <a:close/>
                  </a:path>
                </a:pathLst>
              </a:custGeom>
              <a:solidFill>
                <a:schemeClr val="bg1">
                  <a:alpha val="67999"/>
                </a:schemeClr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193" name="Freeform 25"/>
              <p:cNvSpPr>
                <a:spLocks/>
              </p:cNvSpPr>
              <p:nvPr/>
            </p:nvSpPr>
            <p:spPr bwMode="auto">
              <a:xfrm>
                <a:off x="1920" y="1728"/>
                <a:ext cx="1152" cy="480"/>
              </a:xfrm>
              <a:custGeom>
                <a:avLst/>
                <a:gdLst/>
                <a:ahLst/>
                <a:cxnLst>
                  <a:cxn ang="0">
                    <a:pos x="16" y="264"/>
                  </a:cxn>
                  <a:cxn ang="0">
                    <a:pos x="136" y="232"/>
                  </a:cxn>
                  <a:cxn ang="0">
                    <a:pos x="232" y="176"/>
                  </a:cxn>
                  <a:cxn ang="0">
                    <a:pos x="256" y="88"/>
                  </a:cxn>
                  <a:cxn ang="0">
                    <a:pos x="264" y="64"/>
                  </a:cxn>
                  <a:cxn ang="0">
                    <a:pos x="384" y="0"/>
                  </a:cxn>
                  <a:cxn ang="0">
                    <a:pos x="480" y="48"/>
                  </a:cxn>
                  <a:cxn ang="0">
                    <a:pos x="528" y="120"/>
                  </a:cxn>
                  <a:cxn ang="0">
                    <a:pos x="536" y="144"/>
                  </a:cxn>
                  <a:cxn ang="0">
                    <a:pos x="584" y="176"/>
                  </a:cxn>
                  <a:cxn ang="0">
                    <a:pos x="728" y="232"/>
                  </a:cxn>
                  <a:cxn ang="0">
                    <a:pos x="672" y="280"/>
                  </a:cxn>
                  <a:cxn ang="0">
                    <a:pos x="240" y="288"/>
                  </a:cxn>
                  <a:cxn ang="0">
                    <a:pos x="8" y="272"/>
                  </a:cxn>
                  <a:cxn ang="0">
                    <a:pos x="16" y="248"/>
                  </a:cxn>
                  <a:cxn ang="0">
                    <a:pos x="16" y="264"/>
                  </a:cxn>
                </a:cxnLst>
                <a:rect l="0" t="0" r="r" b="b"/>
                <a:pathLst>
                  <a:path w="728" h="288">
                    <a:moveTo>
                      <a:pt x="16" y="264"/>
                    </a:moveTo>
                    <a:cubicBezTo>
                      <a:pt x="51" y="252"/>
                      <a:pt x="105" y="249"/>
                      <a:pt x="136" y="232"/>
                    </a:cubicBezTo>
                    <a:cubicBezTo>
                      <a:pt x="165" y="216"/>
                      <a:pt x="204" y="195"/>
                      <a:pt x="232" y="176"/>
                    </a:cubicBezTo>
                    <a:cubicBezTo>
                      <a:pt x="266" y="73"/>
                      <a:pt x="233" y="178"/>
                      <a:pt x="256" y="88"/>
                    </a:cubicBezTo>
                    <a:cubicBezTo>
                      <a:pt x="258" y="80"/>
                      <a:pt x="258" y="70"/>
                      <a:pt x="264" y="64"/>
                    </a:cubicBezTo>
                    <a:cubicBezTo>
                      <a:pt x="291" y="37"/>
                      <a:pt x="348" y="12"/>
                      <a:pt x="384" y="0"/>
                    </a:cubicBezTo>
                    <a:cubicBezTo>
                      <a:pt x="419" y="12"/>
                      <a:pt x="445" y="36"/>
                      <a:pt x="480" y="48"/>
                    </a:cubicBezTo>
                    <a:cubicBezTo>
                      <a:pt x="496" y="72"/>
                      <a:pt x="512" y="96"/>
                      <a:pt x="528" y="120"/>
                    </a:cubicBezTo>
                    <a:cubicBezTo>
                      <a:pt x="533" y="127"/>
                      <a:pt x="530" y="138"/>
                      <a:pt x="536" y="144"/>
                    </a:cubicBezTo>
                    <a:cubicBezTo>
                      <a:pt x="550" y="158"/>
                      <a:pt x="584" y="176"/>
                      <a:pt x="584" y="176"/>
                    </a:cubicBezTo>
                    <a:cubicBezTo>
                      <a:pt x="616" y="224"/>
                      <a:pt x="676" y="215"/>
                      <a:pt x="728" y="232"/>
                    </a:cubicBezTo>
                    <a:cubicBezTo>
                      <a:pt x="722" y="251"/>
                      <a:pt x="696" y="279"/>
                      <a:pt x="672" y="280"/>
                    </a:cubicBezTo>
                    <a:cubicBezTo>
                      <a:pt x="528" y="288"/>
                      <a:pt x="384" y="285"/>
                      <a:pt x="240" y="288"/>
                    </a:cubicBezTo>
                    <a:cubicBezTo>
                      <a:pt x="163" y="283"/>
                      <a:pt x="85" y="277"/>
                      <a:pt x="8" y="272"/>
                    </a:cubicBezTo>
                    <a:cubicBezTo>
                      <a:pt x="0" y="271"/>
                      <a:pt x="10" y="254"/>
                      <a:pt x="16" y="248"/>
                    </a:cubicBezTo>
                    <a:cubicBezTo>
                      <a:pt x="20" y="244"/>
                      <a:pt x="16" y="259"/>
                      <a:pt x="16" y="264"/>
                    </a:cubicBezTo>
                    <a:close/>
                  </a:path>
                </a:pathLst>
              </a:custGeom>
              <a:solidFill>
                <a:schemeClr val="bg1">
                  <a:alpha val="67999"/>
                </a:schemeClr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194" name="Text Box 26"/>
              <p:cNvSpPr txBox="1">
                <a:spLocks noChangeAspect="1" noChangeArrowheads="1"/>
              </p:cNvSpPr>
              <p:nvPr/>
            </p:nvSpPr>
            <p:spPr bwMode="auto">
              <a:xfrm>
                <a:off x="702" y="1873"/>
                <a:ext cx="11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rot="10800000" wrap="none">
                <a:spAutoFit/>
              </a:bodyPr>
              <a:lstStyle/>
              <a:p>
                <a:endParaRPr 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391195" name="Text Box 27"/>
              <p:cNvSpPr txBox="1">
                <a:spLocks noChangeAspect="1" noChangeArrowheads="1"/>
              </p:cNvSpPr>
              <p:nvPr/>
            </p:nvSpPr>
            <p:spPr bwMode="auto">
              <a:xfrm>
                <a:off x="1435" y="1872"/>
                <a:ext cx="11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rot="10800000" wrap="none">
                <a:spAutoFit/>
              </a:bodyPr>
              <a:lstStyle/>
              <a:p>
                <a:endParaRPr 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391196" name="Text Box 28"/>
              <p:cNvSpPr txBox="1">
                <a:spLocks noChangeAspect="1" noChangeArrowheads="1"/>
              </p:cNvSpPr>
              <p:nvPr/>
            </p:nvSpPr>
            <p:spPr bwMode="auto">
              <a:xfrm>
                <a:off x="2251" y="1872"/>
                <a:ext cx="11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rot="10800000" wrap="none">
                <a:spAutoFit/>
              </a:bodyPr>
              <a:lstStyle/>
              <a:p>
                <a:endParaRPr lang="en-US" sz="24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91197" name="Text Box 29"/>
            <p:cNvSpPr txBox="1">
              <a:spLocks noChangeArrowheads="1"/>
            </p:cNvSpPr>
            <p:nvPr/>
          </p:nvSpPr>
          <p:spPr bwMode="auto">
            <a:xfrm>
              <a:off x="384" y="2496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  <p:sp>
          <p:nvSpPr>
            <p:cNvPr id="391198" name="Text Box 30"/>
            <p:cNvSpPr txBox="1">
              <a:spLocks noChangeArrowheads="1"/>
            </p:cNvSpPr>
            <p:nvPr/>
          </p:nvSpPr>
          <p:spPr bwMode="auto">
            <a:xfrm>
              <a:off x="1195" y="2496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  <p:sp>
          <p:nvSpPr>
            <p:cNvPr id="391199" name="Text Box 31"/>
            <p:cNvSpPr txBox="1">
              <a:spLocks noChangeArrowheads="1"/>
            </p:cNvSpPr>
            <p:nvPr/>
          </p:nvSpPr>
          <p:spPr bwMode="auto">
            <a:xfrm>
              <a:off x="1968" y="2496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</p:grpSp>
      <p:sp>
        <p:nvSpPr>
          <p:cNvPr id="391204" name="AutoShape 36"/>
          <p:cNvSpPr>
            <a:spLocks/>
          </p:cNvSpPr>
          <p:nvPr/>
        </p:nvSpPr>
        <p:spPr bwMode="auto">
          <a:xfrm>
            <a:off x="1447800" y="4800600"/>
            <a:ext cx="152400" cy="2057400"/>
          </a:xfrm>
          <a:prstGeom prst="leftBrace">
            <a:avLst>
              <a:gd name="adj1" fmla="val 112500"/>
              <a:gd name="adj2" fmla="val 50000"/>
            </a:avLst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391205" name="Text Box 37"/>
          <p:cNvSpPr txBox="1">
            <a:spLocks noChangeArrowheads="1"/>
          </p:cNvSpPr>
          <p:nvPr/>
        </p:nvSpPr>
        <p:spPr bwMode="auto">
          <a:xfrm>
            <a:off x="0" y="55626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/>
              <a:t>2 inches </a:t>
            </a:r>
          </a:p>
        </p:txBody>
      </p:sp>
      <p:sp>
        <p:nvSpPr>
          <p:cNvPr id="391207" name="AutoShape 39"/>
          <p:cNvSpPr>
            <a:spLocks noChangeAspect="1" noChangeArrowheads="1"/>
          </p:cNvSpPr>
          <p:nvPr/>
        </p:nvSpPr>
        <p:spPr bwMode="auto">
          <a:xfrm>
            <a:off x="7391400" y="-76200"/>
            <a:ext cx="1133475" cy="61912"/>
          </a:xfrm>
          <a:prstGeom prst="cloudCallout">
            <a:avLst>
              <a:gd name="adj1" fmla="val -17606"/>
              <a:gd name="adj2" fmla="val 0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1208" name="AutoShape 40"/>
          <p:cNvSpPr>
            <a:spLocks noChangeArrowheads="1"/>
          </p:cNvSpPr>
          <p:nvPr/>
        </p:nvSpPr>
        <p:spPr bwMode="auto">
          <a:xfrm>
            <a:off x="5943600" y="0"/>
            <a:ext cx="2819400" cy="457200"/>
          </a:xfrm>
          <a:prstGeom prst="cloudCallout">
            <a:avLst>
              <a:gd name="adj1" fmla="val -20778"/>
              <a:gd name="adj2" fmla="val 277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1209" name="AutoShape 41"/>
          <p:cNvSpPr>
            <a:spLocks noChangeArrowheads="1"/>
          </p:cNvSpPr>
          <p:nvPr/>
        </p:nvSpPr>
        <p:spPr bwMode="auto">
          <a:xfrm>
            <a:off x="2057400" y="76200"/>
            <a:ext cx="2819400" cy="533400"/>
          </a:xfrm>
          <a:prstGeom prst="cloudCallout">
            <a:avLst>
              <a:gd name="adj1" fmla="val 28324"/>
              <a:gd name="adj2" fmla="val 21431"/>
            </a:avLst>
          </a:prstGeom>
          <a:gradFill rotWithShape="1">
            <a:gsLst>
              <a:gs pos="0">
                <a:schemeClr val="bg1"/>
              </a:gs>
              <a:gs pos="100000">
                <a:srgbClr val="00FF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1210" name="AutoShape 42"/>
          <p:cNvSpPr>
            <a:spLocks noChangeArrowheads="1"/>
          </p:cNvSpPr>
          <p:nvPr/>
        </p:nvSpPr>
        <p:spPr bwMode="auto">
          <a:xfrm>
            <a:off x="-304800" y="-76200"/>
            <a:ext cx="2819400" cy="152400"/>
          </a:xfrm>
          <a:prstGeom prst="cloudCallout">
            <a:avLst>
              <a:gd name="adj1" fmla="val 102194"/>
              <a:gd name="adj2" fmla="val -166667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1211" name="AutoShape 43"/>
          <p:cNvSpPr>
            <a:spLocks noChangeAspect="1" noChangeArrowheads="1"/>
          </p:cNvSpPr>
          <p:nvPr/>
        </p:nvSpPr>
        <p:spPr bwMode="auto">
          <a:xfrm>
            <a:off x="6248400" y="0"/>
            <a:ext cx="1352550" cy="73025"/>
          </a:xfrm>
          <a:prstGeom prst="cloudCallout">
            <a:avLst>
              <a:gd name="adj1" fmla="val -33097"/>
              <a:gd name="adj2" fmla="val -2608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1212" name="AutoShape 44"/>
          <p:cNvSpPr>
            <a:spLocks noChangeAspect="1" noChangeArrowheads="1"/>
          </p:cNvSpPr>
          <p:nvPr/>
        </p:nvSpPr>
        <p:spPr bwMode="auto">
          <a:xfrm>
            <a:off x="703263" y="-76200"/>
            <a:ext cx="1411287" cy="228600"/>
          </a:xfrm>
          <a:prstGeom prst="cloudCallout">
            <a:avLst>
              <a:gd name="adj1" fmla="val -29639"/>
              <a:gd name="adj2" fmla="val -42361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grpSp>
        <p:nvGrpSpPr>
          <p:cNvPr id="391213" name="Group 45"/>
          <p:cNvGrpSpPr>
            <a:grpSpLocks/>
          </p:cNvGrpSpPr>
          <p:nvPr/>
        </p:nvGrpSpPr>
        <p:grpSpPr bwMode="auto">
          <a:xfrm>
            <a:off x="1847850" y="228600"/>
            <a:ext cx="5010150" cy="1417638"/>
            <a:chOff x="432" y="768"/>
            <a:chExt cx="3156" cy="893"/>
          </a:xfrm>
        </p:grpSpPr>
        <p:grpSp>
          <p:nvGrpSpPr>
            <p:cNvPr id="391214" name="Group 46"/>
            <p:cNvGrpSpPr>
              <a:grpSpLocks/>
            </p:cNvGrpSpPr>
            <p:nvPr/>
          </p:nvGrpSpPr>
          <p:grpSpPr bwMode="auto">
            <a:xfrm>
              <a:off x="1296" y="768"/>
              <a:ext cx="1428" cy="797"/>
              <a:chOff x="4224" y="0"/>
              <a:chExt cx="1428" cy="797"/>
            </a:xfrm>
          </p:grpSpPr>
          <p:sp>
            <p:nvSpPr>
              <p:cNvPr id="391215" name="Freeform 47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16" name="Freeform 48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17" name="Freeform 49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18" name="Freeform 50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19" name="Freeform 51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20" name="Freeform 52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21" name="Freeform 53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22" name="Freeform 54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23" name="Freeform 55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24" name="Freeform 56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25" name="Freeform 57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26" name="Freeform 58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27" name="Freeform 59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391228" name="Group 60"/>
            <p:cNvGrpSpPr>
              <a:grpSpLocks/>
            </p:cNvGrpSpPr>
            <p:nvPr/>
          </p:nvGrpSpPr>
          <p:grpSpPr bwMode="auto">
            <a:xfrm>
              <a:off x="432" y="816"/>
              <a:ext cx="1428" cy="797"/>
              <a:chOff x="4224" y="0"/>
              <a:chExt cx="1428" cy="797"/>
            </a:xfrm>
          </p:grpSpPr>
          <p:sp>
            <p:nvSpPr>
              <p:cNvPr id="391229" name="Freeform 61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30" name="Freeform 62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31" name="Freeform 63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32" name="Freeform 64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33" name="Freeform 65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34" name="Freeform 66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35" name="Freeform 67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36" name="Freeform 68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37" name="Freeform 69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38" name="Freeform 70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39" name="Freeform 71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40" name="Freeform 72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41" name="Freeform 73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391242" name="Group 74"/>
            <p:cNvGrpSpPr>
              <a:grpSpLocks/>
            </p:cNvGrpSpPr>
            <p:nvPr/>
          </p:nvGrpSpPr>
          <p:grpSpPr bwMode="auto">
            <a:xfrm>
              <a:off x="2160" y="864"/>
              <a:ext cx="1428" cy="797"/>
              <a:chOff x="4224" y="0"/>
              <a:chExt cx="1428" cy="797"/>
            </a:xfrm>
          </p:grpSpPr>
          <p:sp>
            <p:nvSpPr>
              <p:cNvPr id="391243" name="Freeform 75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44" name="Freeform 76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45" name="Freeform 77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46" name="Freeform 78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47" name="Freeform 79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48" name="Freeform 80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49" name="Freeform 81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50" name="Freeform 82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51" name="Freeform 83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52" name="Freeform 84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53" name="Freeform 85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54" name="Freeform 86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55" name="Freeform 87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391256" name="Group 88"/>
            <p:cNvGrpSpPr>
              <a:grpSpLocks/>
            </p:cNvGrpSpPr>
            <p:nvPr/>
          </p:nvGrpSpPr>
          <p:grpSpPr bwMode="auto">
            <a:xfrm>
              <a:off x="1392" y="864"/>
              <a:ext cx="1428" cy="797"/>
              <a:chOff x="4224" y="0"/>
              <a:chExt cx="1428" cy="797"/>
            </a:xfrm>
          </p:grpSpPr>
          <p:sp>
            <p:nvSpPr>
              <p:cNvPr id="391257" name="Freeform 89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58" name="Freeform 90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59" name="Freeform 91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60" name="Freeform 92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61" name="Freeform 93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62" name="Freeform 94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63" name="Freeform 95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64" name="Freeform 96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65" name="Freeform 97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66" name="Freeform 98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67" name="Freeform 99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68" name="Freeform 100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69" name="Freeform 101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391270" name="Group 102"/>
            <p:cNvGrpSpPr>
              <a:grpSpLocks/>
            </p:cNvGrpSpPr>
            <p:nvPr/>
          </p:nvGrpSpPr>
          <p:grpSpPr bwMode="auto">
            <a:xfrm>
              <a:off x="720" y="816"/>
              <a:ext cx="1428" cy="797"/>
              <a:chOff x="4224" y="0"/>
              <a:chExt cx="1428" cy="797"/>
            </a:xfrm>
          </p:grpSpPr>
          <p:sp>
            <p:nvSpPr>
              <p:cNvPr id="391271" name="Freeform 103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72" name="Freeform 104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73" name="Freeform 105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74" name="Freeform 106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75" name="Freeform 107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76" name="Freeform 108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77" name="Freeform 109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78" name="Freeform 110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79" name="Freeform 111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80" name="Freeform 112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81" name="Freeform 113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82" name="Freeform 114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1283" name="Freeform 115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</p:grpSp>
      <p:sp>
        <p:nvSpPr>
          <p:cNvPr id="391284" name="AutoShape 116"/>
          <p:cNvSpPr>
            <a:spLocks noChangeAspect="1" noChangeArrowheads="1"/>
          </p:cNvSpPr>
          <p:nvPr/>
        </p:nvSpPr>
        <p:spPr bwMode="auto">
          <a:xfrm>
            <a:off x="7467600" y="0"/>
            <a:ext cx="1133475" cy="61913"/>
          </a:xfrm>
          <a:prstGeom prst="cloudCallout">
            <a:avLst>
              <a:gd name="adj1" fmla="val -10926"/>
              <a:gd name="adj2" fmla="val 49358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1285" name="AutoShape 117"/>
          <p:cNvSpPr>
            <a:spLocks noChangeArrowheads="1"/>
          </p:cNvSpPr>
          <p:nvPr/>
        </p:nvSpPr>
        <p:spPr bwMode="auto">
          <a:xfrm>
            <a:off x="2895600" y="-228600"/>
            <a:ext cx="2819400" cy="457200"/>
          </a:xfrm>
          <a:prstGeom prst="cloudCallout">
            <a:avLst>
              <a:gd name="adj1" fmla="val -18074"/>
              <a:gd name="adj2" fmla="val 69444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1286" name="AutoShape 118"/>
          <p:cNvSpPr>
            <a:spLocks noChangeArrowheads="1"/>
          </p:cNvSpPr>
          <p:nvPr/>
        </p:nvSpPr>
        <p:spPr bwMode="auto">
          <a:xfrm>
            <a:off x="3886200" y="-76200"/>
            <a:ext cx="2819400" cy="685800"/>
          </a:xfrm>
          <a:prstGeom prst="cloudCallout">
            <a:avLst>
              <a:gd name="adj1" fmla="val 31023"/>
              <a:gd name="adj2" fmla="val 50000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1287" name="AutoShape 119"/>
          <p:cNvSpPr>
            <a:spLocks noChangeArrowheads="1"/>
          </p:cNvSpPr>
          <p:nvPr/>
        </p:nvSpPr>
        <p:spPr bwMode="auto">
          <a:xfrm>
            <a:off x="4876800" y="-152400"/>
            <a:ext cx="2819400" cy="152400"/>
          </a:xfrm>
          <a:prstGeom prst="cloudCallout">
            <a:avLst>
              <a:gd name="adj1" fmla="val 13005"/>
              <a:gd name="adj2" fmla="val 133333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1288" name="AutoShape 120"/>
          <p:cNvSpPr>
            <a:spLocks noChangeAspect="1" noChangeArrowheads="1"/>
          </p:cNvSpPr>
          <p:nvPr/>
        </p:nvSpPr>
        <p:spPr bwMode="auto">
          <a:xfrm>
            <a:off x="5715000" y="-76200"/>
            <a:ext cx="1352550" cy="73025"/>
          </a:xfrm>
          <a:prstGeom prst="cloudCallout">
            <a:avLst>
              <a:gd name="adj1" fmla="val -27463"/>
              <a:gd name="adj2" fmla="val 391306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1289" name="AutoShape 121"/>
          <p:cNvSpPr>
            <a:spLocks noChangeAspect="1" noChangeArrowheads="1"/>
          </p:cNvSpPr>
          <p:nvPr/>
        </p:nvSpPr>
        <p:spPr bwMode="auto">
          <a:xfrm>
            <a:off x="1981200" y="0"/>
            <a:ext cx="1411288" cy="228600"/>
          </a:xfrm>
          <a:prstGeom prst="cloudCallout">
            <a:avLst>
              <a:gd name="adj1" fmla="val -24241"/>
              <a:gd name="adj2" fmla="val 90972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1290" name="AutoShape 122"/>
          <p:cNvSpPr>
            <a:spLocks noChangeAspect="1" noChangeArrowheads="1"/>
          </p:cNvSpPr>
          <p:nvPr/>
        </p:nvSpPr>
        <p:spPr bwMode="auto">
          <a:xfrm>
            <a:off x="2057400" y="-76200"/>
            <a:ext cx="1352550" cy="73025"/>
          </a:xfrm>
          <a:prstGeom prst="cloudCallout">
            <a:avLst>
              <a:gd name="adj1" fmla="val 37324"/>
              <a:gd name="adj2" fmla="val 42608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1291" name="AutoShape 123"/>
          <p:cNvSpPr>
            <a:spLocks noChangeArrowheads="1"/>
          </p:cNvSpPr>
          <p:nvPr/>
        </p:nvSpPr>
        <p:spPr bwMode="auto">
          <a:xfrm>
            <a:off x="228600" y="0"/>
            <a:ext cx="2819400" cy="457200"/>
          </a:xfrm>
          <a:prstGeom prst="cloudCallout">
            <a:avLst>
              <a:gd name="adj1" fmla="val -20778"/>
              <a:gd name="adj2" fmla="val 277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1292" name="AutoShape 124"/>
          <p:cNvSpPr>
            <a:spLocks noChangeArrowheads="1"/>
          </p:cNvSpPr>
          <p:nvPr/>
        </p:nvSpPr>
        <p:spPr bwMode="auto">
          <a:xfrm>
            <a:off x="-457200" y="0"/>
            <a:ext cx="2819400" cy="457200"/>
          </a:xfrm>
          <a:prstGeom prst="cloudCallout">
            <a:avLst>
              <a:gd name="adj1" fmla="val -20778"/>
              <a:gd name="adj2" fmla="val 277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1293" name="AutoShape 125"/>
          <p:cNvSpPr>
            <a:spLocks noChangeArrowheads="1"/>
          </p:cNvSpPr>
          <p:nvPr/>
        </p:nvSpPr>
        <p:spPr bwMode="auto">
          <a:xfrm>
            <a:off x="7086600" y="-228600"/>
            <a:ext cx="2819400" cy="457200"/>
          </a:xfrm>
          <a:prstGeom prst="cloudCallout">
            <a:avLst>
              <a:gd name="adj1" fmla="val -282940"/>
              <a:gd name="adj2" fmla="val 86111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1294" name="AutoShape 126"/>
          <p:cNvSpPr>
            <a:spLocks noChangeArrowheads="1"/>
          </p:cNvSpPr>
          <p:nvPr/>
        </p:nvSpPr>
        <p:spPr bwMode="auto">
          <a:xfrm>
            <a:off x="7010400" y="152400"/>
            <a:ext cx="2819400" cy="457200"/>
          </a:xfrm>
          <a:prstGeom prst="cloudCallout">
            <a:avLst>
              <a:gd name="adj1" fmla="val 23819"/>
              <a:gd name="adj2" fmla="val -20139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300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07407E-6 L -0.00104 0.4745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91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2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91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391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391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91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1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1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147" name="Group 3"/>
          <p:cNvGrpSpPr>
            <a:grpSpLocks/>
          </p:cNvGrpSpPr>
          <p:nvPr/>
        </p:nvGrpSpPr>
        <p:grpSpPr bwMode="auto">
          <a:xfrm>
            <a:off x="2638425" y="4113213"/>
            <a:ext cx="3305175" cy="762000"/>
            <a:chOff x="1662" y="3168"/>
            <a:chExt cx="2082" cy="480"/>
          </a:xfrm>
        </p:grpSpPr>
        <p:sp>
          <p:nvSpPr>
            <p:cNvPr id="390148" name="Oval 4"/>
            <p:cNvSpPr>
              <a:spLocks noChangeAspect="1" noChangeArrowheads="1"/>
            </p:cNvSpPr>
            <p:nvPr/>
          </p:nvSpPr>
          <p:spPr bwMode="auto">
            <a:xfrm>
              <a:off x="1680" y="3169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0149" name="Text Box 5"/>
            <p:cNvSpPr txBox="1">
              <a:spLocks noChangeAspect="1" noChangeArrowheads="1"/>
            </p:cNvSpPr>
            <p:nvPr/>
          </p:nvSpPr>
          <p:spPr bwMode="auto">
            <a:xfrm>
              <a:off x="1662" y="3256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folHlink"/>
                  </a:solidFill>
                </a:rPr>
                <a:t>Urea</a:t>
              </a:r>
            </a:p>
          </p:txBody>
        </p:sp>
        <p:sp>
          <p:nvSpPr>
            <p:cNvPr id="390150" name="Oval 6"/>
            <p:cNvSpPr>
              <a:spLocks noChangeAspect="1" noChangeArrowheads="1"/>
            </p:cNvSpPr>
            <p:nvPr/>
          </p:nvSpPr>
          <p:spPr bwMode="auto">
            <a:xfrm>
              <a:off x="2413" y="3168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0151" name="Text Box 7"/>
            <p:cNvSpPr txBox="1">
              <a:spLocks noChangeAspect="1" noChangeArrowheads="1"/>
            </p:cNvSpPr>
            <p:nvPr/>
          </p:nvSpPr>
          <p:spPr bwMode="auto">
            <a:xfrm>
              <a:off x="2395" y="3255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folHlink"/>
                  </a:solidFill>
                </a:rPr>
                <a:t>Urea</a:t>
              </a:r>
            </a:p>
          </p:txBody>
        </p:sp>
        <p:sp>
          <p:nvSpPr>
            <p:cNvPr id="390152" name="Oval 8"/>
            <p:cNvSpPr>
              <a:spLocks noChangeAspect="1" noChangeArrowheads="1"/>
            </p:cNvSpPr>
            <p:nvPr/>
          </p:nvSpPr>
          <p:spPr bwMode="auto">
            <a:xfrm>
              <a:off x="3229" y="3168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0153" name="Text Box 9"/>
            <p:cNvSpPr txBox="1">
              <a:spLocks noChangeAspect="1" noChangeArrowheads="1"/>
            </p:cNvSpPr>
            <p:nvPr/>
          </p:nvSpPr>
          <p:spPr bwMode="auto">
            <a:xfrm>
              <a:off x="3211" y="3255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folHlink"/>
                  </a:solidFill>
                </a:rPr>
                <a:t>Urea</a:t>
              </a:r>
            </a:p>
          </p:txBody>
        </p:sp>
      </p:grpSp>
      <p:sp>
        <p:nvSpPr>
          <p:cNvPr id="390154" name="Rectangle 10"/>
          <p:cNvSpPr>
            <a:spLocks noChangeArrowheads="1"/>
          </p:cNvSpPr>
          <p:nvPr/>
        </p:nvSpPr>
        <p:spPr bwMode="auto">
          <a:xfrm>
            <a:off x="0" y="5181600"/>
            <a:ext cx="9144000" cy="1676400"/>
          </a:xfrm>
          <a:prstGeom prst="rect">
            <a:avLst/>
          </a:prstGeom>
          <a:gradFill rotWithShape="1">
            <a:gsLst>
              <a:gs pos="0">
                <a:srgbClr val="7E4B00"/>
              </a:gs>
              <a:gs pos="100000">
                <a:srgbClr val="7E4B00">
                  <a:gamma/>
                  <a:shade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390155" name="Rectangle 11"/>
          <p:cNvSpPr>
            <a:spLocks noChangeArrowheads="1"/>
          </p:cNvSpPr>
          <p:nvPr/>
        </p:nvSpPr>
        <p:spPr bwMode="auto">
          <a:xfrm>
            <a:off x="0" y="4800600"/>
            <a:ext cx="9144000" cy="381000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100000">
                <a:srgbClr val="7E4B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390156" name="Text Box 12"/>
          <p:cNvSpPr txBox="1">
            <a:spLocks noChangeArrowheads="1"/>
          </p:cNvSpPr>
          <p:nvPr/>
        </p:nvSpPr>
        <p:spPr bwMode="auto">
          <a:xfrm>
            <a:off x="1981200" y="304800"/>
            <a:ext cx="57991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rgbClr val="FFFF66"/>
                </a:solidFill>
              </a:rPr>
              <a:t>Urea Diffusion into Soil</a:t>
            </a:r>
          </a:p>
        </p:txBody>
      </p:sp>
      <p:grpSp>
        <p:nvGrpSpPr>
          <p:cNvPr id="390157" name="Group 13"/>
          <p:cNvGrpSpPr>
            <a:grpSpLocks/>
          </p:cNvGrpSpPr>
          <p:nvPr/>
        </p:nvGrpSpPr>
        <p:grpSpPr bwMode="auto">
          <a:xfrm>
            <a:off x="2638425" y="4114800"/>
            <a:ext cx="3305175" cy="762000"/>
            <a:chOff x="702" y="2592"/>
            <a:chExt cx="2082" cy="480"/>
          </a:xfrm>
        </p:grpSpPr>
        <p:sp>
          <p:nvSpPr>
            <p:cNvPr id="390158" name="Oval 14"/>
            <p:cNvSpPr>
              <a:spLocks noChangeAspect="1" noChangeArrowheads="1"/>
            </p:cNvSpPr>
            <p:nvPr/>
          </p:nvSpPr>
          <p:spPr bwMode="auto">
            <a:xfrm>
              <a:off x="720" y="2593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0159" name="Text Box 15"/>
            <p:cNvSpPr txBox="1">
              <a:spLocks noChangeAspect="1" noChangeArrowheads="1"/>
            </p:cNvSpPr>
            <p:nvPr/>
          </p:nvSpPr>
          <p:spPr bwMode="auto">
            <a:xfrm>
              <a:off x="702" y="2680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  <p:sp>
          <p:nvSpPr>
            <p:cNvPr id="390160" name="Oval 16"/>
            <p:cNvSpPr>
              <a:spLocks noChangeAspect="1" noChangeArrowheads="1"/>
            </p:cNvSpPr>
            <p:nvPr/>
          </p:nvSpPr>
          <p:spPr bwMode="auto">
            <a:xfrm>
              <a:off x="1453" y="2592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0161" name="Text Box 17"/>
            <p:cNvSpPr txBox="1">
              <a:spLocks noChangeAspect="1" noChangeArrowheads="1"/>
            </p:cNvSpPr>
            <p:nvPr/>
          </p:nvSpPr>
          <p:spPr bwMode="auto">
            <a:xfrm>
              <a:off x="1435" y="2679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  <p:sp>
          <p:nvSpPr>
            <p:cNvPr id="390162" name="Oval 18"/>
            <p:cNvSpPr>
              <a:spLocks noChangeAspect="1" noChangeArrowheads="1"/>
            </p:cNvSpPr>
            <p:nvPr/>
          </p:nvSpPr>
          <p:spPr bwMode="auto">
            <a:xfrm>
              <a:off x="2269" y="2592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0163" name="Text Box 19"/>
            <p:cNvSpPr txBox="1">
              <a:spLocks noChangeAspect="1" noChangeArrowheads="1"/>
            </p:cNvSpPr>
            <p:nvPr/>
          </p:nvSpPr>
          <p:spPr bwMode="auto">
            <a:xfrm>
              <a:off x="2251" y="2679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</p:grpSp>
      <p:grpSp>
        <p:nvGrpSpPr>
          <p:cNvPr id="390171" name="Group 27"/>
          <p:cNvGrpSpPr>
            <a:grpSpLocks/>
          </p:cNvGrpSpPr>
          <p:nvPr/>
        </p:nvGrpSpPr>
        <p:grpSpPr bwMode="auto">
          <a:xfrm>
            <a:off x="2243138" y="4800600"/>
            <a:ext cx="4310062" cy="762000"/>
            <a:chOff x="117" y="2448"/>
            <a:chExt cx="2715" cy="480"/>
          </a:xfrm>
        </p:grpSpPr>
        <p:grpSp>
          <p:nvGrpSpPr>
            <p:cNvPr id="390172" name="Group 28"/>
            <p:cNvGrpSpPr>
              <a:grpSpLocks/>
            </p:cNvGrpSpPr>
            <p:nvPr/>
          </p:nvGrpSpPr>
          <p:grpSpPr bwMode="auto">
            <a:xfrm rot="10800000">
              <a:off x="117" y="2448"/>
              <a:ext cx="2715" cy="480"/>
              <a:chOff x="357" y="1728"/>
              <a:chExt cx="2715" cy="480"/>
            </a:xfrm>
          </p:grpSpPr>
          <p:sp>
            <p:nvSpPr>
              <p:cNvPr id="390173" name="Freeform 29"/>
              <p:cNvSpPr>
                <a:spLocks/>
              </p:cNvSpPr>
              <p:nvPr/>
            </p:nvSpPr>
            <p:spPr bwMode="auto">
              <a:xfrm>
                <a:off x="357" y="1728"/>
                <a:ext cx="1152" cy="480"/>
              </a:xfrm>
              <a:custGeom>
                <a:avLst/>
                <a:gdLst/>
                <a:ahLst/>
                <a:cxnLst>
                  <a:cxn ang="0">
                    <a:pos x="16" y="264"/>
                  </a:cxn>
                  <a:cxn ang="0">
                    <a:pos x="136" y="232"/>
                  </a:cxn>
                  <a:cxn ang="0">
                    <a:pos x="232" y="176"/>
                  </a:cxn>
                  <a:cxn ang="0">
                    <a:pos x="256" y="88"/>
                  </a:cxn>
                  <a:cxn ang="0">
                    <a:pos x="264" y="64"/>
                  </a:cxn>
                  <a:cxn ang="0">
                    <a:pos x="384" y="0"/>
                  </a:cxn>
                  <a:cxn ang="0">
                    <a:pos x="480" y="48"/>
                  </a:cxn>
                  <a:cxn ang="0">
                    <a:pos x="528" y="120"/>
                  </a:cxn>
                  <a:cxn ang="0">
                    <a:pos x="536" y="144"/>
                  </a:cxn>
                  <a:cxn ang="0">
                    <a:pos x="584" y="176"/>
                  </a:cxn>
                  <a:cxn ang="0">
                    <a:pos x="728" y="232"/>
                  </a:cxn>
                  <a:cxn ang="0">
                    <a:pos x="672" y="280"/>
                  </a:cxn>
                  <a:cxn ang="0">
                    <a:pos x="240" y="288"/>
                  </a:cxn>
                  <a:cxn ang="0">
                    <a:pos x="8" y="272"/>
                  </a:cxn>
                  <a:cxn ang="0">
                    <a:pos x="16" y="248"/>
                  </a:cxn>
                  <a:cxn ang="0">
                    <a:pos x="16" y="264"/>
                  </a:cxn>
                </a:cxnLst>
                <a:rect l="0" t="0" r="r" b="b"/>
                <a:pathLst>
                  <a:path w="728" h="288">
                    <a:moveTo>
                      <a:pt x="16" y="264"/>
                    </a:moveTo>
                    <a:cubicBezTo>
                      <a:pt x="51" y="252"/>
                      <a:pt x="105" y="249"/>
                      <a:pt x="136" y="232"/>
                    </a:cubicBezTo>
                    <a:cubicBezTo>
                      <a:pt x="165" y="216"/>
                      <a:pt x="204" y="195"/>
                      <a:pt x="232" y="176"/>
                    </a:cubicBezTo>
                    <a:cubicBezTo>
                      <a:pt x="266" y="73"/>
                      <a:pt x="233" y="178"/>
                      <a:pt x="256" y="88"/>
                    </a:cubicBezTo>
                    <a:cubicBezTo>
                      <a:pt x="258" y="80"/>
                      <a:pt x="258" y="70"/>
                      <a:pt x="264" y="64"/>
                    </a:cubicBezTo>
                    <a:cubicBezTo>
                      <a:pt x="291" y="37"/>
                      <a:pt x="348" y="12"/>
                      <a:pt x="384" y="0"/>
                    </a:cubicBezTo>
                    <a:cubicBezTo>
                      <a:pt x="419" y="12"/>
                      <a:pt x="445" y="36"/>
                      <a:pt x="480" y="48"/>
                    </a:cubicBezTo>
                    <a:cubicBezTo>
                      <a:pt x="496" y="72"/>
                      <a:pt x="512" y="96"/>
                      <a:pt x="528" y="120"/>
                    </a:cubicBezTo>
                    <a:cubicBezTo>
                      <a:pt x="533" y="127"/>
                      <a:pt x="530" y="138"/>
                      <a:pt x="536" y="144"/>
                    </a:cubicBezTo>
                    <a:cubicBezTo>
                      <a:pt x="550" y="158"/>
                      <a:pt x="584" y="176"/>
                      <a:pt x="584" y="176"/>
                    </a:cubicBezTo>
                    <a:cubicBezTo>
                      <a:pt x="616" y="224"/>
                      <a:pt x="676" y="215"/>
                      <a:pt x="728" y="232"/>
                    </a:cubicBezTo>
                    <a:cubicBezTo>
                      <a:pt x="722" y="251"/>
                      <a:pt x="696" y="279"/>
                      <a:pt x="672" y="280"/>
                    </a:cubicBezTo>
                    <a:cubicBezTo>
                      <a:pt x="528" y="288"/>
                      <a:pt x="384" y="285"/>
                      <a:pt x="240" y="288"/>
                    </a:cubicBezTo>
                    <a:cubicBezTo>
                      <a:pt x="163" y="283"/>
                      <a:pt x="85" y="277"/>
                      <a:pt x="8" y="272"/>
                    </a:cubicBezTo>
                    <a:cubicBezTo>
                      <a:pt x="0" y="271"/>
                      <a:pt x="10" y="254"/>
                      <a:pt x="16" y="248"/>
                    </a:cubicBezTo>
                    <a:cubicBezTo>
                      <a:pt x="20" y="244"/>
                      <a:pt x="16" y="259"/>
                      <a:pt x="16" y="264"/>
                    </a:cubicBezTo>
                    <a:close/>
                  </a:path>
                </a:pathLst>
              </a:custGeom>
              <a:solidFill>
                <a:schemeClr val="bg1">
                  <a:alpha val="67999"/>
                </a:schemeClr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0174" name="Freeform 30"/>
              <p:cNvSpPr>
                <a:spLocks/>
              </p:cNvSpPr>
              <p:nvPr/>
            </p:nvSpPr>
            <p:spPr bwMode="auto">
              <a:xfrm>
                <a:off x="1104" y="1728"/>
                <a:ext cx="1152" cy="480"/>
              </a:xfrm>
              <a:custGeom>
                <a:avLst/>
                <a:gdLst/>
                <a:ahLst/>
                <a:cxnLst>
                  <a:cxn ang="0">
                    <a:pos x="16" y="264"/>
                  </a:cxn>
                  <a:cxn ang="0">
                    <a:pos x="136" y="232"/>
                  </a:cxn>
                  <a:cxn ang="0">
                    <a:pos x="232" y="176"/>
                  </a:cxn>
                  <a:cxn ang="0">
                    <a:pos x="256" y="88"/>
                  </a:cxn>
                  <a:cxn ang="0">
                    <a:pos x="264" y="64"/>
                  </a:cxn>
                  <a:cxn ang="0">
                    <a:pos x="384" y="0"/>
                  </a:cxn>
                  <a:cxn ang="0">
                    <a:pos x="480" y="48"/>
                  </a:cxn>
                  <a:cxn ang="0">
                    <a:pos x="528" y="120"/>
                  </a:cxn>
                  <a:cxn ang="0">
                    <a:pos x="536" y="144"/>
                  </a:cxn>
                  <a:cxn ang="0">
                    <a:pos x="584" y="176"/>
                  </a:cxn>
                  <a:cxn ang="0">
                    <a:pos x="728" y="232"/>
                  </a:cxn>
                  <a:cxn ang="0">
                    <a:pos x="672" y="280"/>
                  </a:cxn>
                  <a:cxn ang="0">
                    <a:pos x="240" y="288"/>
                  </a:cxn>
                  <a:cxn ang="0">
                    <a:pos x="8" y="272"/>
                  </a:cxn>
                  <a:cxn ang="0">
                    <a:pos x="16" y="248"/>
                  </a:cxn>
                  <a:cxn ang="0">
                    <a:pos x="16" y="264"/>
                  </a:cxn>
                </a:cxnLst>
                <a:rect l="0" t="0" r="r" b="b"/>
                <a:pathLst>
                  <a:path w="728" h="288">
                    <a:moveTo>
                      <a:pt x="16" y="264"/>
                    </a:moveTo>
                    <a:cubicBezTo>
                      <a:pt x="51" y="252"/>
                      <a:pt x="105" y="249"/>
                      <a:pt x="136" y="232"/>
                    </a:cubicBezTo>
                    <a:cubicBezTo>
                      <a:pt x="165" y="216"/>
                      <a:pt x="204" y="195"/>
                      <a:pt x="232" y="176"/>
                    </a:cubicBezTo>
                    <a:cubicBezTo>
                      <a:pt x="266" y="73"/>
                      <a:pt x="233" y="178"/>
                      <a:pt x="256" y="88"/>
                    </a:cubicBezTo>
                    <a:cubicBezTo>
                      <a:pt x="258" y="80"/>
                      <a:pt x="258" y="70"/>
                      <a:pt x="264" y="64"/>
                    </a:cubicBezTo>
                    <a:cubicBezTo>
                      <a:pt x="291" y="37"/>
                      <a:pt x="348" y="12"/>
                      <a:pt x="384" y="0"/>
                    </a:cubicBezTo>
                    <a:cubicBezTo>
                      <a:pt x="419" y="12"/>
                      <a:pt x="445" y="36"/>
                      <a:pt x="480" y="48"/>
                    </a:cubicBezTo>
                    <a:cubicBezTo>
                      <a:pt x="496" y="72"/>
                      <a:pt x="512" y="96"/>
                      <a:pt x="528" y="120"/>
                    </a:cubicBezTo>
                    <a:cubicBezTo>
                      <a:pt x="533" y="127"/>
                      <a:pt x="530" y="138"/>
                      <a:pt x="536" y="144"/>
                    </a:cubicBezTo>
                    <a:cubicBezTo>
                      <a:pt x="550" y="158"/>
                      <a:pt x="584" y="176"/>
                      <a:pt x="584" y="176"/>
                    </a:cubicBezTo>
                    <a:cubicBezTo>
                      <a:pt x="616" y="224"/>
                      <a:pt x="676" y="215"/>
                      <a:pt x="728" y="232"/>
                    </a:cubicBezTo>
                    <a:cubicBezTo>
                      <a:pt x="722" y="251"/>
                      <a:pt x="696" y="279"/>
                      <a:pt x="672" y="280"/>
                    </a:cubicBezTo>
                    <a:cubicBezTo>
                      <a:pt x="528" y="288"/>
                      <a:pt x="384" y="285"/>
                      <a:pt x="240" y="288"/>
                    </a:cubicBezTo>
                    <a:cubicBezTo>
                      <a:pt x="163" y="283"/>
                      <a:pt x="85" y="277"/>
                      <a:pt x="8" y="272"/>
                    </a:cubicBezTo>
                    <a:cubicBezTo>
                      <a:pt x="0" y="271"/>
                      <a:pt x="10" y="254"/>
                      <a:pt x="16" y="248"/>
                    </a:cubicBezTo>
                    <a:cubicBezTo>
                      <a:pt x="20" y="244"/>
                      <a:pt x="16" y="259"/>
                      <a:pt x="16" y="264"/>
                    </a:cubicBezTo>
                    <a:close/>
                  </a:path>
                </a:pathLst>
              </a:custGeom>
              <a:solidFill>
                <a:schemeClr val="bg1">
                  <a:alpha val="67999"/>
                </a:schemeClr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0175" name="Freeform 31"/>
              <p:cNvSpPr>
                <a:spLocks/>
              </p:cNvSpPr>
              <p:nvPr/>
            </p:nvSpPr>
            <p:spPr bwMode="auto">
              <a:xfrm>
                <a:off x="1920" y="1728"/>
                <a:ext cx="1152" cy="480"/>
              </a:xfrm>
              <a:custGeom>
                <a:avLst/>
                <a:gdLst/>
                <a:ahLst/>
                <a:cxnLst>
                  <a:cxn ang="0">
                    <a:pos x="16" y="264"/>
                  </a:cxn>
                  <a:cxn ang="0">
                    <a:pos x="136" y="232"/>
                  </a:cxn>
                  <a:cxn ang="0">
                    <a:pos x="232" y="176"/>
                  </a:cxn>
                  <a:cxn ang="0">
                    <a:pos x="256" y="88"/>
                  </a:cxn>
                  <a:cxn ang="0">
                    <a:pos x="264" y="64"/>
                  </a:cxn>
                  <a:cxn ang="0">
                    <a:pos x="384" y="0"/>
                  </a:cxn>
                  <a:cxn ang="0">
                    <a:pos x="480" y="48"/>
                  </a:cxn>
                  <a:cxn ang="0">
                    <a:pos x="528" y="120"/>
                  </a:cxn>
                  <a:cxn ang="0">
                    <a:pos x="536" y="144"/>
                  </a:cxn>
                  <a:cxn ang="0">
                    <a:pos x="584" y="176"/>
                  </a:cxn>
                  <a:cxn ang="0">
                    <a:pos x="728" y="232"/>
                  </a:cxn>
                  <a:cxn ang="0">
                    <a:pos x="672" y="280"/>
                  </a:cxn>
                  <a:cxn ang="0">
                    <a:pos x="240" y="288"/>
                  </a:cxn>
                  <a:cxn ang="0">
                    <a:pos x="8" y="272"/>
                  </a:cxn>
                  <a:cxn ang="0">
                    <a:pos x="16" y="248"/>
                  </a:cxn>
                  <a:cxn ang="0">
                    <a:pos x="16" y="264"/>
                  </a:cxn>
                </a:cxnLst>
                <a:rect l="0" t="0" r="r" b="b"/>
                <a:pathLst>
                  <a:path w="728" h="288">
                    <a:moveTo>
                      <a:pt x="16" y="264"/>
                    </a:moveTo>
                    <a:cubicBezTo>
                      <a:pt x="51" y="252"/>
                      <a:pt x="105" y="249"/>
                      <a:pt x="136" y="232"/>
                    </a:cubicBezTo>
                    <a:cubicBezTo>
                      <a:pt x="165" y="216"/>
                      <a:pt x="204" y="195"/>
                      <a:pt x="232" y="176"/>
                    </a:cubicBezTo>
                    <a:cubicBezTo>
                      <a:pt x="266" y="73"/>
                      <a:pt x="233" y="178"/>
                      <a:pt x="256" y="88"/>
                    </a:cubicBezTo>
                    <a:cubicBezTo>
                      <a:pt x="258" y="80"/>
                      <a:pt x="258" y="70"/>
                      <a:pt x="264" y="64"/>
                    </a:cubicBezTo>
                    <a:cubicBezTo>
                      <a:pt x="291" y="37"/>
                      <a:pt x="348" y="12"/>
                      <a:pt x="384" y="0"/>
                    </a:cubicBezTo>
                    <a:cubicBezTo>
                      <a:pt x="419" y="12"/>
                      <a:pt x="445" y="36"/>
                      <a:pt x="480" y="48"/>
                    </a:cubicBezTo>
                    <a:cubicBezTo>
                      <a:pt x="496" y="72"/>
                      <a:pt x="512" y="96"/>
                      <a:pt x="528" y="120"/>
                    </a:cubicBezTo>
                    <a:cubicBezTo>
                      <a:pt x="533" y="127"/>
                      <a:pt x="530" y="138"/>
                      <a:pt x="536" y="144"/>
                    </a:cubicBezTo>
                    <a:cubicBezTo>
                      <a:pt x="550" y="158"/>
                      <a:pt x="584" y="176"/>
                      <a:pt x="584" y="176"/>
                    </a:cubicBezTo>
                    <a:cubicBezTo>
                      <a:pt x="616" y="224"/>
                      <a:pt x="676" y="215"/>
                      <a:pt x="728" y="232"/>
                    </a:cubicBezTo>
                    <a:cubicBezTo>
                      <a:pt x="722" y="251"/>
                      <a:pt x="696" y="279"/>
                      <a:pt x="672" y="280"/>
                    </a:cubicBezTo>
                    <a:cubicBezTo>
                      <a:pt x="528" y="288"/>
                      <a:pt x="384" y="285"/>
                      <a:pt x="240" y="288"/>
                    </a:cubicBezTo>
                    <a:cubicBezTo>
                      <a:pt x="163" y="283"/>
                      <a:pt x="85" y="277"/>
                      <a:pt x="8" y="272"/>
                    </a:cubicBezTo>
                    <a:cubicBezTo>
                      <a:pt x="0" y="271"/>
                      <a:pt x="10" y="254"/>
                      <a:pt x="16" y="248"/>
                    </a:cubicBezTo>
                    <a:cubicBezTo>
                      <a:pt x="20" y="244"/>
                      <a:pt x="16" y="259"/>
                      <a:pt x="16" y="264"/>
                    </a:cubicBezTo>
                    <a:close/>
                  </a:path>
                </a:pathLst>
              </a:custGeom>
              <a:solidFill>
                <a:schemeClr val="bg1">
                  <a:alpha val="67999"/>
                </a:schemeClr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0176" name="Text Box 32"/>
              <p:cNvSpPr txBox="1">
                <a:spLocks noChangeAspect="1" noChangeArrowheads="1"/>
              </p:cNvSpPr>
              <p:nvPr/>
            </p:nvSpPr>
            <p:spPr bwMode="auto">
              <a:xfrm>
                <a:off x="702" y="1873"/>
                <a:ext cx="11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rot="10800000" wrap="none">
                <a:spAutoFit/>
              </a:bodyPr>
              <a:lstStyle/>
              <a:p>
                <a:endParaRPr 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390177" name="Text Box 33"/>
              <p:cNvSpPr txBox="1">
                <a:spLocks noChangeAspect="1" noChangeArrowheads="1"/>
              </p:cNvSpPr>
              <p:nvPr/>
            </p:nvSpPr>
            <p:spPr bwMode="auto">
              <a:xfrm>
                <a:off x="1435" y="1872"/>
                <a:ext cx="11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rot="10800000" wrap="none">
                <a:spAutoFit/>
              </a:bodyPr>
              <a:lstStyle/>
              <a:p>
                <a:endParaRPr 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390178" name="Text Box 34"/>
              <p:cNvSpPr txBox="1">
                <a:spLocks noChangeAspect="1" noChangeArrowheads="1"/>
              </p:cNvSpPr>
              <p:nvPr/>
            </p:nvSpPr>
            <p:spPr bwMode="auto">
              <a:xfrm>
                <a:off x="2251" y="1872"/>
                <a:ext cx="11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rot="10800000" wrap="none">
                <a:spAutoFit/>
              </a:bodyPr>
              <a:lstStyle/>
              <a:p>
                <a:endParaRPr lang="en-US" sz="24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90179" name="Text Box 35"/>
            <p:cNvSpPr txBox="1">
              <a:spLocks noChangeArrowheads="1"/>
            </p:cNvSpPr>
            <p:nvPr/>
          </p:nvSpPr>
          <p:spPr bwMode="auto">
            <a:xfrm>
              <a:off x="384" y="2496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  <p:sp>
          <p:nvSpPr>
            <p:cNvPr id="390180" name="Text Box 36"/>
            <p:cNvSpPr txBox="1">
              <a:spLocks noChangeArrowheads="1"/>
            </p:cNvSpPr>
            <p:nvPr/>
          </p:nvSpPr>
          <p:spPr bwMode="auto">
            <a:xfrm>
              <a:off x="1195" y="2496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  <p:sp>
          <p:nvSpPr>
            <p:cNvPr id="390181" name="Text Box 37"/>
            <p:cNvSpPr txBox="1">
              <a:spLocks noChangeArrowheads="1"/>
            </p:cNvSpPr>
            <p:nvPr/>
          </p:nvSpPr>
          <p:spPr bwMode="auto">
            <a:xfrm>
              <a:off x="1968" y="2496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</p:grpSp>
      <p:sp>
        <p:nvSpPr>
          <p:cNvPr id="390188" name="AutoShape 44"/>
          <p:cNvSpPr>
            <a:spLocks/>
          </p:cNvSpPr>
          <p:nvPr/>
        </p:nvSpPr>
        <p:spPr bwMode="auto">
          <a:xfrm>
            <a:off x="1447800" y="4800600"/>
            <a:ext cx="152400" cy="762000"/>
          </a:xfrm>
          <a:prstGeom prst="leftBrace">
            <a:avLst>
              <a:gd name="adj1" fmla="val 41667"/>
              <a:gd name="adj2" fmla="val 50000"/>
            </a:avLst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390191" name="Text Box 47"/>
          <p:cNvSpPr txBox="1">
            <a:spLocks noChangeArrowheads="1"/>
          </p:cNvSpPr>
          <p:nvPr/>
        </p:nvSpPr>
        <p:spPr bwMode="auto">
          <a:xfrm>
            <a:off x="0" y="4800600"/>
            <a:ext cx="1371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Diffusion</a:t>
            </a:r>
          </a:p>
          <a:p>
            <a:r>
              <a:rPr lang="en-US" sz="2400"/>
              <a:t>Depth</a:t>
            </a:r>
          </a:p>
        </p:txBody>
      </p:sp>
      <p:sp>
        <p:nvSpPr>
          <p:cNvPr id="390192" name="Text Box 48"/>
          <p:cNvSpPr txBox="1">
            <a:spLocks noChangeArrowheads="1"/>
          </p:cNvSpPr>
          <p:nvPr/>
        </p:nvSpPr>
        <p:spPr bwMode="auto">
          <a:xfrm>
            <a:off x="2286000" y="5969000"/>
            <a:ext cx="47910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400"/>
              <a:t> </a:t>
            </a:r>
            <a:r>
              <a:rPr lang="en-US" sz="2800"/>
              <a:t>Determined by soil moisture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90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0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390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0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90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0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0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88" grpId="0" animBg="1"/>
      <p:bldP spid="39019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3" name="Text Box 5"/>
          <p:cNvSpPr txBox="1">
            <a:spLocks noChangeArrowheads="1"/>
          </p:cNvSpPr>
          <p:nvPr/>
        </p:nvSpPr>
        <p:spPr bwMode="auto">
          <a:xfrm>
            <a:off x="914400" y="304800"/>
            <a:ext cx="70405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FFFF66"/>
                </a:solidFill>
              </a:rPr>
              <a:t>Urea Diffusion into Soil (after 10 days)</a:t>
            </a:r>
          </a:p>
        </p:txBody>
      </p:sp>
      <p:graphicFrame>
        <p:nvGraphicFramePr>
          <p:cNvPr id="411654" name="Object 6"/>
          <p:cNvGraphicFramePr>
            <a:graphicFrameLocks noChangeAspect="1"/>
          </p:cNvGraphicFramePr>
          <p:nvPr/>
        </p:nvGraphicFramePr>
        <p:xfrm>
          <a:off x="685800" y="914400"/>
          <a:ext cx="7467600" cy="5619750"/>
        </p:xfrm>
        <a:graphic>
          <a:graphicData uri="http://schemas.openxmlformats.org/presentationml/2006/ole">
            <p:oleObj spid="_x0000_s411654" name="SPW 9.0 Graph" r:id="rId4" imgW="5533920" imgH="4164120" progId="SigmaPlotGraphicObject.8">
              <p:embed/>
            </p:oleObj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4800">
                <a:solidFill>
                  <a:srgbClr val="FFFF66"/>
                </a:solidFill>
                <a:latin typeface="Arial" charset="0"/>
              </a:rPr>
              <a:t>Overview</a:t>
            </a:r>
          </a:p>
        </p:txBody>
      </p:sp>
      <p:sp>
        <p:nvSpPr>
          <p:cNvPr id="516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24000"/>
            <a:ext cx="77724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Evolution of Urea consumption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Definitions 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Urea Dissolution and Diffusion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rgbClr val="FF9900"/>
                </a:solidFill>
                <a:latin typeface="Arial" charset="0"/>
              </a:rPr>
              <a:t>Urea Hydrolysis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Ammonia Volatilization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Research Results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Summary</a:t>
            </a:r>
          </a:p>
          <a:p>
            <a:pPr>
              <a:lnSpc>
                <a:spcPct val="80000"/>
              </a:lnSpc>
            </a:pPr>
            <a:endParaRPr lang="en-US" sz="3600">
              <a:solidFill>
                <a:schemeClr val="bg1"/>
              </a:solidFill>
              <a:latin typeface="Arial" charset="0"/>
            </a:endParaRPr>
          </a:p>
          <a:p>
            <a:pPr>
              <a:lnSpc>
                <a:spcPct val="80000"/>
              </a:lnSpc>
            </a:pPr>
            <a:endParaRPr lang="en-US" sz="280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Text Box 2"/>
          <p:cNvSpPr txBox="1">
            <a:spLocks noChangeArrowheads="1"/>
          </p:cNvSpPr>
          <p:nvPr/>
        </p:nvSpPr>
        <p:spPr bwMode="auto">
          <a:xfrm>
            <a:off x="2590800" y="457200"/>
            <a:ext cx="40528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rgbClr val="FFFF66"/>
                </a:solidFill>
              </a:rPr>
              <a:t>Urea Hydrolysis</a:t>
            </a:r>
          </a:p>
        </p:txBody>
      </p:sp>
      <p:sp>
        <p:nvSpPr>
          <p:cNvPr id="287753" name="Oval 9"/>
          <p:cNvSpPr>
            <a:spLocks noChangeAspect="1" noChangeArrowheads="1"/>
          </p:cNvSpPr>
          <p:nvPr/>
        </p:nvSpPr>
        <p:spPr bwMode="auto">
          <a:xfrm>
            <a:off x="228600" y="2971800"/>
            <a:ext cx="1262063" cy="129540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shade val="66667"/>
                  <a:invGamma/>
                </a:srgbClr>
              </a:gs>
            </a:gsLst>
            <a:path path="rect">
              <a:fillToRect l="100000" b="100000"/>
            </a:path>
          </a:gradFill>
          <a:ln w="9525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600" b="1">
                <a:solidFill>
                  <a:schemeClr val="tx1"/>
                </a:solidFill>
              </a:rPr>
              <a:t>Urea</a:t>
            </a:r>
          </a:p>
        </p:txBody>
      </p:sp>
      <p:sp>
        <p:nvSpPr>
          <p:cNvPr id="287754" name="Line 10"/>
          <p:cNvSpPr>
            <a:spLocks noChangeShapeType="1"/>
          </p:cNvSpPr>
          <p:nvPr/>
        </p:nvSpPr>
        <p:spPr bwMode="auto">
          <a:xfrm>
            <a:off x="3505200" y="3733800"/>
            <a:ext cx="3124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287755" name="Text Box 11"/>
          <p:cNvSpPr txBox="1">
            <a:spLocks noChangeArrowheads="1"/>
          </p:cNvSpPr>
          <p:nvPr/>
        </p:nvSpPr>
        <p:spPr bwMode="auto">
          <a:xfrm>
            <a:off x="6711950" y="3271838"/>
            <a:ext cx="693738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800" b="1"/>
              <a:t>2 </a:t>
            </a:r>
            <a:endParaRPr lang="en-US" sz="4800" b="1" baseline="30000"/>
          </a:p>
        </p:txBody>
      </p:sp>
      <p:sp>
        <p:nvSpPr>
          <p:cNvPr id="287764" name="Text Box 20"/>
          <p:cNvSpPr txBox="1">
            <a:spLocks noChangeArrowheads="1"/>
          </p:cNvSpPr>
          <p:nvPr/>
        </p:nvSpPr>
        <p:spPr bwMode="auto">
          <a:xfrm>
            <a:off x="3429000" y="3886200"/>
            <a:ext cx="31400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FFCC00"/>
                </a:solidFill>
              </a:rPr>
              <a:t>Urease enzyme</a:t>
            </a:r>
          </a:p>
        </p:txBody>
      </p:sp>
      <p:sp>
        <p:nvSpPr>
          <p:cNvPr id="287766" name="Text Box 22"/>
          <p:cNvSpPr txBox="1">
            <a:spLocks noChangeArrowheads="1"/>
          </p:cNvSpPr>
          <p:nvPr/>
        </p:nvSpPr>
        <p:spPr bwMode="auto">
          <a:xfrm>
            <a:off x="1701800" y="3271838"/>
            <a:ext cx="53975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800" b="1"/>
              <a:t>+</a:t>
            </a:r>
            <a:endParaRPr lang="en-US" sz="4800" b="1" baseline="30000"/>
          </a:p>
        </p:txBody>
      </p:sp>
      <p:grpSp>
        <p:nvGrpSpPr>
          <p:cNvPr id="287776" name="Group 32"/>
          <p:cNvGrpSpPr>
            <a:grpSpLocks/>
          </p:cNvGrpSpPr>
          <p:nvPr/>
        </p:nvGrpSpPr>
        <p:grpSpPr bwMode="auto">
          <a:xfrm>
            <a:off x="2667000" y="3276600"/>
            <a:ext cx="760413" cy="762000"/>
            <a:chOff x="1600" y="2112"/>
            <a:chExt cx="479" cy="480"/>
          </a:xfrm>
        </p:grpSpPr>
        <p:sp>
          <p:nvSpPr>
            <p:cNvPr id="287768" name="Oval 24"/>
            <p:cNvSpPr>
              <a:spLocks noChangeAspect="1" noChangeArrowheads="1"/>
            </p:cNvSpPr>
            <p:nvPr/>
          </p:nvSpPr>
          <p:spPr bwMode="auto">
            <a:xfrm>
              <a:off x="1600" y="2112"/>
              <a:ext cx="479" cy="480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9933"/>
                </a:gs>
              </a:gsLst>
              <a:path path="rect">
                <a:fillToRect r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87769" name="Text Box 25"/>
            <p:cNvSpPr txBox="1">
              <a:spLocks noChangeAspect="1" noChangeArrowheads="1"/>
            </p:cNvSpPr>
            <p:nvPr/>
          </p:nvSpPr>
          <p:spPr bwMode="auto">
            <a:xfrm>
              <a:off x="1680" y="2177"/>
              <a:ext cx="399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200" b="1">
                  <a:solidFill>
                    <a:srgbClr val="006600"/>
                  </a:solidFill>
                </a:rPr>
                <a:t>H</a:t>
              </a:r>
              <a:r>
                <a:rPr lang="en-US" sz="3200" b="1" baseline="30000">
                  <a:solidFill>
                    <a:srgbClr val="006600"/>
                  </a:solidFill>
                </a:rPr>
                <a:t>+</a:t>
              </a:r>
            </a:p>
          </p:txBody>
        </p:sp>
      </p:grpSp>
      <p:sp>
        <p:nvSpPr>
          <p:cNvPr id="287770" name="Text Box 26"/>
          <p:cNvSpPr txBox="1">
            <a:spLocks noChangeArrowheads="1"/>
          </p:cNvSpPr>
          <p:nvPr/>
        </p:nvSpPr>
        <p:spPr bwMode="auto">
          <a:xfrm>
            <a:off x="2133600" y="3271838"/>
            <a:ext cx="523875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800" b="1"/>
              <a:t>2</a:t>
            </a:r>
            <a:endParaRPr lang="en-US" sz="4800" b="1" baseline="30000"/>
          </a:p>
        </p:txBody>
      </p:sp>
      <p:grpSp>
        <p:nvGrpSpPr>
          <p:cNvPr id="287774" name="Group 30"/>
          <p:cNvGrpSpPr>
            <a:grpSpLocks/>
          </p:cNvGrpSpPr>
          <p:nvPr/>
        </p:nvGrpSpPr>
        <p:grpSpPr bwMode="auto">
          <a:xfrm>
            <a:off x="7285038" y="3276600"/>
            <a:ext cx="1782762" cy="842963"/>
            <a:chOff x="2496" y="3086"/>
            <a:chExt cx="1123" cy="531"/>
          </a:xfrm>
        </p:grpSpPr>
        <p:sp>
          <p:nvSpPr>
            <p:cNvPr id="287772" name="Oval 28"/>
            <p:cNvSpPr>
              <a:spLocks noChangeAspect="1" noChangeArrowheads="1"/>
            </p:cNvSpPr>
            <p:nvPr/>
          </p:nvSpPr>
          <p:spPr bwMode="auto">
            <a:xfrm>
              <a:off x="2496" y="3086"/>
              <a:ext cx="1123" cy="531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287773" name="Text Box 29"/>
            <p:cNvSpPr txBox="1">
              <a:spLocks noChangeAspect="1" noChangeArrowheads="1"/>
            </p:cNvSpPr>
            <p:nvPr/>
          </p:nvSpPr>
          <p:spPr bwMode="auto">
            <a:xfrm>
              <a:off x="2706" y="3148"/>
              <a:ext cx="75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 b="1">
                  <a:solidFill>
                    <a:schemeClr val="tx1"/>
                  </a:solidFill>
                </a:rPr>
                <a:t>NH</a:t>
              </a:r>
              <a:r>
                <a:rPr lang="en-US" sz="3600" b="1" baseline="-25000">
                  <a:solidFill>
                    <a:schemeClr val="tx1"/>
                  </a:solidFill>
                </a:rPr>
                <a:t>4</a:t>
              </a:r>
              <a:r>
                <a:rPr lang="en-US" sz="36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sp>
        <p:nvSpPr>
          <p:cNvPr id="287788" name="Freeform 44"/>
          <p:cNvSpPr>
            <a:spLocks/>
          </p:cNvSpPr>
          <p:nvPr/>
        </p:nvSpPr>
        <p:spPr bwMode="auto">
          <a:xfrm>
            <a:off x="-9525" y="2895600"/>
            <a:ext cx="1866900" cy="1539875"/>
          </a:xfrm>
          <a:custGeom>
            <a:avLst/>
            <a:gdLst/>
            <a:ahLst/>
            <a:cxnLst>
              <a:cxn ang="0">
                <a:pos x="420" y="912"/>
              </a:cxn>
              <a:cxn ang="0">
                <a:pos x="576" y="912"/>
              </a:cxn>
              <a:cxn ang="0">
                <a:pos x="648" y="924"/>
              </a:cxn>
              <a:cxn ang="0">
                <a:pos x="744" y="900"/>
              </a:cxn>
              <a:cxn ang="0">
                <a:pos x="834" y="864"/>
              </a:cxn>
              <a:cxn ang="0">
                <a:pos x="1050" y="852"/>
              </a:cxn>
              <a:cxn ang="0">
                <a:pos x="1062" y="834"/>
              </a:cxn>
              <a:cxn ang="0">
                <a:pos x="1098" y="822"/>
              </a:cxn>
              <a:cxn ang="0">
                <a:pos x="1146" y="822"/>
              </a:cxn>
              <a:cxn ang="0">
                <a:pos x="1170" y="786"/>
              </a:cxn>
              <a:cxn ang="0">
                <a:pos x="1158" y="720"/>
              </a:cxn>
              <a:cxn ang="0">
                <a:pos x="1122" y="696"/>
              </a:cxn>
              <a:cxn ang="0">
                <a:pos x="1074" y="630"/>
              </a:cxn>
              <a:cxn ang="0">
                <a:pos x="1068" y="576"/>
              </a:cxn>
              <a:cxn ang="0">
                <a:pos x="1056" y="540"/>
              </a:cxn>
              <a:cxn ang="0">
                <a:pos x="1092" y="456"/>
              </a:cxn>
              <a:cxn ang="0">
                <a:pos x="1110" y="450"/>
              </a:cxn>
              <a:cxn ang="0">
                <a:pos x="1146" y="426"/>
              </a:cxn>
              <a:cxn ang="0">
                <a:pos x="1176" y="360"/>
              </a:cxn>
              <a:cxn ang="0">
                <a:pos x="1170" y="228"/>
              </a:cxn>
              <a:cxn ang="0">
                <a:pos x="1014" y="162"/>
              </a:cxn>
              <a:cxn ang="0">
                <a:pos x="960" y="168"/>
              </a:cxn>
              <a:cxn ang="0">
                <a:pos x="876" y="138"/>
              </a:cxn>
              <a:cxn ang="0">
                <a:pos x="786" y="120"/>
              </a:cxn>
              <a:cxn ang="0">
                <a:pos x="618" y="0"/>
              </a:cxn>
              <a:cxn ang="0">
                <a:pos x="522" y="18"/>
              </a:cxn>
              <a:cxn ang="0">
                <a:pos x="486" y="42"/>
              </a:cxn>
              <a:cxn ang="0">
                <a:pos x="384" y="48"/>
              </a:cxn>
              <a:cxn ang="0">
                <a:pos x="300" y="66"/>
              </a:cxn>
              <a:cxn ang="0">
                <a:pos x="246" y="90"/>
              </a:cxn>
              <a:cxn ang="0">
                <a:pos x="198" y="138"/>
              </a:cxn>
              <a:cxn ang="0">
                <a:pos x="192" y="156"/>
              </a:cxn>
              <a:cxn ang="0">
                <a:pos x="156" y="180"/>
              </a:cxn>
              <a:cxn ang="0">
                <a:pos x="48" y="198"/>
              </a:cxn>
              <a:cxn ang="0">
                <a:pos x="60" y="276"/>
              </a:cxn>
              <a:cxn ang="0">
                <a:pos x="66" y="294"/>
              </a:cxn>
              <a:cxn ang="0">
                <a:pos x="42" y="336"/>
              </a:cxn>
              <a:cxn ang="0">
                <a:pos x="0" y="444"/>
              </a:cxn>
              <a:cxn ang="0">
                <a:pos x="42" y="558"/>
              </a:cxn>
              <a:cxn ang="0">
                <a:pos x="42" y="690"/>
              </a:cxn>
              <a:cxn ang="0">
                <a:pos x="84" y="846"/>
              </a:cxn>
              <a:cxn ang="0">
                <a:pos x="138" y="930"/>
              </a:cxn>
              <a:cxn ang="0">
                <a:pos x="228" y="954"/>
              </a:cxn>
              <a:cxn ang="0">
                <a:pos x="336" y="936"/>
              </a:cxn>
              <a:cxn ang="0">
                <a:pos x="420" y="912"/>
              </a:cxn>
            </a:cxnLst>
            <a:rect l="0" t="0" r="r" b="b"/>
            <a:pathLst>
              <a:path w="1176" h="970">
                <a:moveTo>
                  <a:pt x="420" y="912"/>
                </a:moveTo>
                <a:cubicBezTo>
                  <a:pt x="470" y="937"/>
                  <a:pt x="524" y="925"/>
                  <a:pt x="576" y="912"/>
                </a:cubicBezTo>
                <a:cubicBezTo>
                  <a:pt x="600" y="915"/>
                  <a:pt x="624" y="924"/>
                  <a:pt x="648" y="924"/>
                </a:cubicBezTo>
                <a:cubicBezTo>
                  <a:pt x="679" y="924"/>
                  <a:pt x="715" y="910"/>
                  <a:pt x="744" y="900"/>
                </a:cubicBezTo>
                <a:cubicBezTo>
                  <a:pt x="763" y="872"/>
                  <a:pt x="802" y="870"/>
                  <a:pt x="834" y="864"/>
                </a:cubicBezTo>
                <a:cubicBezTo>
                  <a:pt x="915" y="868"/>
                  <a:pt x="974" y="871"/>
                  <a:pt x="1050" y="852"/>
                </a:cubicBezTo>
                <a:cubicBezTo>
                  <a:pt x="1054" y="846"/>
                  <a:pt x="1056" y="838"/>
                  <a:pt x="1062" y="834"/>
                </a:cubicBezTo>
                <a:cubicBezTo>
                  <a:pt x="1073" y="827"/>
                  <a:pt x="1098" y="822"/>
                  <a:pt x="1098" y="822"/>
                </a:cubicBezTo>
                <a:cubicBezTo>
                  <a:pt x="1112" y="826"/>
                  <a:pt x="1132" y="834"/>
                  <a:pt x="1146" y="822"/>
                </a:cubicBezTo>
                <a:cubicBezTo>
                  <a:pt x="1157" y="813"/>
                  <a:pt x="1170" y="786"/>
                  <a:pt x="1170" y="786"/>
                </a:cubicBezTo>
                <a:cubicBezTo>
                  <a:pt x="1167" y="764"/>
                  <a:pt x="1174" y="736"/>
                  <a:pt x="1158" y="720"/>
                </a:cubicBezTo>
                <a:cubicBezTo>
                  <a:pt x="1148" y="710"/>
                  <a:pt x="1122" y="696"/>
                  <a:pt x="1122" y="696"/>
                </a:cubicBezTo>
                <a:cubicBezTo>
                  <a:pt x="1108" y="653"/>
                  <a:pt x="1105" y="661"/>
                  <a:pt x="1074" y="630"/>
                </a:cubicBezTo>
                <a:cubicBezTo>
                  <a:pt x="1072" y="612"/>
                  <a:pt x="1072" y="594"/>
                  <a:pt x="1068" y="576"/>
                </a:cubicBezTo>
                <a:cubicBezTo>
                  <a:pt x="1066" y="564"/>
                  <a:pt x="1056" y="540"/>
                  <a:pt x="1056" y="540"/>
                </a:cubicBezTo>
                <a:cubicBezTo>
                  <a:pt x="1071" y="478"/>
                  <a:pt x="1059" y="506"/>
                  <a:pt x="1092" y="456"/>
                </a:cubicBezTo>
                <a:cubicBezTo>
                  <a:pt x="1096" y="451"/>
                  <a:pt x="1104" y="453"/>
                  <a:pt x="1110" y="450"/>
                </a:cubicBezTo>
                <a:cubicBezTo>
                  <a:pt x="1123" y="443"/>
                  <a:pt x="1146" y="426"/>
                  <a:pt x="1146" y="426"/>
                </a:cubicBezTo>
                <a:cubicBezTo>
                  <a:pt x="1156" y="395"/>
                  <a:pt x="1169" y="397"/>
                  <a:pt x="1176" y="360"/>
                </a:cubicBezTo>
                <a:cubicBezTo>
                  <a:pt x="1174" y="316"/>
                  <a:pt x="1174" y="272"/>
                  <a:pt x="1170" y="228"/>
                </a:cubicBezTo>
                <a:cubicBezTo>
                  <a:pt x="1166" y="176"/>
                  <a:pt x="1053" y="175"/>
                  <a:pt x="1014" y="162"/>
                </a:cubicBezTo>
                <a:cubicBezTo>
                  <a:pt x="996" y="164"/>
                  <a:pt x="978" y="168"/>
                  <a:pt x="960" y="168"/>
                </a:cubicBezTo>
                <a:cubicBezTo>
                  <a:pt x="939" y="168"/>
                  <a:pt x="900" y="144"/>
                  <a:pt x="876" y="138"/>
                </a:cubicBezTo>
                <a:cubicBezTo>
                  <a:pt x="840" y="145"/>
                  <a:pt x="817" y="140"/>
                  <a:pt x="786" y="120"/>
                </a:cubicBezTo>
                <a:cubicBezTo>
                  <a:pt x="768" y="47"/>
                  <a:pt x="673" y="36"/>
                  <a:pt x="618" y="0"/>
                </a:cubicBezTo>
                <a:cubicBezTo>
                  <a:pt x="597" y="2"/>
                  <a:pt x="545" y="3"/>
                  <a:pt x="522" y="18"/>
                </a:cubicBezTo>
                <a:cubicBezTo>
                  <a:pt x="510" y="26"/>
                  <a:pt x="500" y="41"/>
                  <a:pt x="486" y="42"/>
                </a:cubicBezTo>
                <a:cubicBezTo>
                  <a:pt x="452" y="44"/>
                  <a:pt x="418" y="46"/>
                  <a:pt x="384" y="48"/>
                </a:cubicBezTo>
                <a:cubicBezTo>
                  <a:pt x="333" y="65"/>
                  <a:pt x="361" y="58"/>
                  <a:pt x="300" y="66"/>
                </a:cubicBezTo>
                <a:cubicBezTo>
                  <a:pt x="274" y="75"/>
                  <a:pt x="265" y="74"/>
                  <a:pt x="246" y="90"/>
                </a:cubicBezTo>
                <a:cubicBezTo>
                  <a:pt x="227" y="106"/>
                  <a:pt x="219" y="124"/>
                  <a:pt x="198" y="138"/>
                </a:cubicBezTo>
                <a:cubicBezTo>
                  <a:pt x="196" y="144"/>
                  <a:pt x="196" y="152"/>
                  <a:pt x="192" y="156"/>
                </a:cubicBezTo>
                <a:cubicBezTo>
                  <a:pt x="182" y="166"/>
                  <a:pt x="156" y="180"/>
                  <a:pt x="156" y="180"/>
                </a:cubicBezTo>
                <a:cubicBezTo>
                  <a:pt x="103" y="175"/>
                  <a:pt x="83" y="163"/>
                  <a:pt x="48" y="198"/>
                </a:cubicBezTo>
                <a:cubicBezTo>
                  <a:pt x="38" y="227"/>
                  <a:pt x="50" y="247"/>
                  <a:pt x="60" y="276"/>
                </a:cubicBezTo>
                <a:cubicBezTo>
                  <a:pt x="62" y="282"/>
                  <a:pt x="66" y="294"/>
                  <a:pt x="66" y="294"/>
                </a:cubicBezTo>
                <a:cubicBezTo>
                  <a:pt x="44" y="328"/>
                  <a:pt x="31" y="302"/>
                  <a:pt x="42" y="336"/>
                </a:cubicBezTo>
                <a:cubicBezTo>
                  <a:pt x="31" y="374"/>
                  <a:pt x="13" y="406"/>
                  <a:pt x="0" y="444"/>
                </a:cubicBezTo>
                <a:cubicBezTo>
                  <a:pt x="19" y="473"/>
                  <a:pt x="33" y="523"/>
                  <a:pt x="42" y="558"/>
                </a:cubicBezTo>
                <a:cubicBezTo>
                  <a:pt x="36" y="610"/>
                  <a:pt x="29" y="640"/>
                  <a:pt x="42" y="690"/>
                </a:cubicBezTo>
                <a:cubicBezTo>
                  <a:pt x="47" y="739"/>
                  <a:pt x="36" y="814"/>
                  <a:pt x="84" y="846"/>
                </a:cubicBezTo>
                <a:cubicBezTo>
                  <a:pt x="95" y="878"/>
                  <a:pt x="110" y="911"/>
                  <a:pt x="138" y="930"/>
                </a:cubicBezTo>
                <a:cubicBezTo>
                  <a:pt x="165" y="970"/>
                  <a:pt x="173" y="959"/>
                  <a:pt x="228" y="954"/>
                </a:cubicBezTo>
                <a:cubicBezTo>
                  <a:pt x="287" y="934"/>
                  <a:pt x="251" y="943"/>
                  <a:pt x="336" y="936"/>
                </a:cubicBezTo>
                <a:cubicBezTo>
                  <a:pt x="365" y="926"/>
                  <a:pt x="405" y="942"/>
                  <a:pt x="420" y="912"/>
                </a:cubicBezTo>
                <a:close/>
              </a:path>
            </a:pathLst>
          </a:custGeom>
          <a:solidFill>
            <a:schemeClr val="bg1">
              <a:alpha val="59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287789" name="Text Box 45"/>
          <p:cNvSpPr txBox="1">
            <a:spLocks noChangeArrowheads="1"/>
          </p:cNvSpPr>
          <p:nvPr/>
        </p:nvSpPr>
        <p:spPr bwMode="auto">
          <a:xfrm>
            <a:off x="762000" y="4876800"/>
            <a:ext cx="793908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3600"/>
              <a:t> Urease is derived from crop residues</a:t>
            </a:r>
          </a:p>
          <a:p>
            <a:r>
              <a:rPr lang="en-US" sz="3600"/>
              <a:t>  and soil microorganisms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8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539" name="Rectangle 131" descr="Dashed horizontal"/>
          <p:cNvSpPr>
            <a:spLocks noChangeArrowheads="1"/>
          </p:cNvSpPr>
          <p:nvPr/>
        </p:nvSpPr>
        <p:spPr bwMode="auto">
          <a:xfrm>
            <a:off x="0" y="0"/>
            <a:ext cx="9144000" cy="4800600"/>
          </a:xfrm>
          <a:prstGeom prst="rect">
            <a:avLst/>
          </a:prstGeom>
          <a:pattFill prst="dashHorz">
            <a:fgClr>
              <a:srgbClr val="33CCFF">
                <a:alpha val="82001"/>
              </a:srgbClr>
            </a:fgClr>
            <a:bgClr>
              <a:schemeClr val="accent2">
                <a:alpha val="82001"/>
              </a:schemeClr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grpSp>
        <p:nvGrpSpPr>
          <p:cNvPr id="401411" name="Group 3"/>
          <p:cNvGrpSpPr>
            <a:grpSpLocks/>
          </p:cNvGrpSpPr>
          <p:nvPr/>
        </p:nvGrpSpPr>
        <p:grpSpPr bwMode="auto">
          <a:xfrm>
            <a:off x="2638425" y="4113213"/>
            <a:ext cx="3305175" cy="762000"/>
            <a:chOff x="1662" y="3168"/>
            <a:chExt cx="2082" cy="480"/>
          </a:xfrm>
        </p:grpSpPr>
        <p:sp>
          <p:nvSpPr>
            <p:cNvPr id="401412" name="Oval 4"/>
            <p:cNvSpPr>
              <a:spLocks noChangeAspect="1" noChangeArrowheads="1"/>
            </p:cNvSpPr>
            <p:nvPr/>
          </p:nvSpPr>
          <p:spPr bwMode="auto">
            <a:xfrm>
              <a:off x="1680" y="3169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401413" name="Text Box 5"/>
            <p:cNvSpPr txBox="1">
              <a:spLocks noChangeAspect="1" noChangeArrowheads="1"/>
            </p:cNvSpPr>
            <p:nvPr/>
          </p:nvSpPr>
          <p:spPr bwMode="auto">
            <a:xfrm>
              <a:off x="1662" y="3256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folHlink"/>
                  </a:solidFill>
                </a:rPr>
                <a:t>Urea</a:t>
              </a:r>
            </a:p>
          </p:txBody>
        </p:sp>
        <p:sp>
          <p:nvSpPr>
            <p:cNvPr id="401414" name="Oval 6"/>
            <p:cNvSpPr>
              <a:spLocks noChangeAspect="1" noChangeArrowheads="1"/>
            </p:cNvSpPr>
            <p:nvPr/>
          </p:nvSpPr>
          <p:spPr bwMode="auto">
            <a:xfrm>
              <a:off x="2413" y="3168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401415" name="Text Box 7"/>
            <p:cNvSpPr txBox="1">
              <a:spLocks noChangeAspect="1" noChangeArrowheads="1"/>
            </p:cNvSpPr>
            <p:nvPr/>
          </p:nvSpPr>
          <p:spPr bwMode="auto">
            <a:xfrm>
              <a:off x="2395" y="3255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folHlink"/>
                  </a:solidFill>
                </a:rPr>
                <a:t>Urea</a:t>
              </a:r>
            </a:p>
          </p:txBody>
        </p:sp>
        <p:sp>
          <p:nvSpPr>
            <p:cNvPr id="401416" name="Oval 8"/>
            <p:cNvSpPr>
              <a:spLocks noChangeAspect="1" noChangeArrowheads="1"/>
            </p:cNvSpPr>
            <p:nvPr/>
          </p:nvSpPr>
          <p:spPr bwMode="auto">
            <a:xfrm>
              <a:off x="3229" y="3168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401417" name="Text Box 9"/>
            <p:cNvSpPr txBox="1">
              <a:spLocks noChangeAspect="1" noChangeArrowheads="1"/>
            </p:cNvSpPr>
            <p:nvPr/>
          </p:nvSpPr>
          <p:spPr bwMode="auto">
            <a:xfrm>
              <a:off x="3211" y="3255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folHlink"/>
                  </a:solidFill>
                </a:rPr>
                <a:t>Urea</a:t>
              </a:r>
            </a:p>
          </p:txBody>
        </p:sp>
      </p:grpSp>
      <p:sp>
        <p:nvSpPr>
          <p:cNvPr id="401418" name="Rectangle 10"/>
          <p:cNvSpPr>
            <a:spLocks noChangeArrowheads="1"/>
          </p:cNvSpPr>
          <p:nvPr/>
        </p:nvSpPr>
        <p:spPr bwMode="auto">
          <a:xfrm>
            <a:off x="0" y="5181600"/>
            <a:ext cx="9144000" cy="1676400"/>
          </a:xfrm>
          <a:prstGeom prst="rect">
            <a:avLst/>
          </a:prstGeom>
          <a:gradFill rotWithShape="1">
            <a:gsLst>
              <a:gs pos="0">
                <a:srgbClr val="7E4B00"/>
              </a:gs>
              <a:gs pos="100000">
                <a:srgbClr val="7E4B00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401419" name="Rectangle 11"/>
          <p:cNvSpPr>
            <a:spLocks noChangeArrowheads="1"/>
          </p:cNvSpPr>
          <p:nvPr/>
        </p:nvSpPr>
        <p:spPr bwMode="auto">
          <a:xfrm>
            <a:off x="0" y="4800600"/>
            <a:ext cx="9144000" cy="381000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100000">
                <a:srgbClr val="7E4B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grpSp>
        <p:nvGrpSpPr>
          <p:cNvPr id="401420" name="Group 12"/>
          <p:cNvGrpSpPr>
            <a:grpSpLocks/>
          </p:cNvGrpSpPr>
          <p:nvPr/>
        </p:nvGrpSpPr>
        <p:grpSpPr bwMode="auto">
          <a:xfrm>
            <a:off x="2638425" y="4114800"/>
            <a:ext cx="3305175" cy="762000"/>
            <a:chOff x="702" y="2592"/>
            <a:chExt cx="2082" cy="480"/>
          </a:xfrm>
        </p:grpSpPr>
        <p:sp>
          <p:nvSpPr>
            <p:cNvPr id="401421" name="Oval 13"/>
            <p:cNvSpPr>
              <a:spLocks noChangeAspect="1" noChangeArrowheads="1"/>
            </p:cNvSpPr>
            <p:nvPr/>
          </p:nvSpPr>
          <p:spPr bwMode="auto">
            <a:xfrm>
              <a:off x="720" y="2593"/>
              <a:ext cx="479" cy="479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0000">
                    <a:gamma/>
                    <a:tint val="25490"/>
                    <a:invGamma/>
                  </a:srgbClr>
                </a:gs>
              </a:gsLst>
              <a:path path="rect">
                <a:fillToRect r="100000" b="100000"/>
              </a:path>
            </a:gradFill>
            <a:ln w="127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401422" name="Text Box 14"/>
            <p:cNvSpPr txBox="1">
              <a:spLocks noChangeAspect="1" noChangeArrowheads="1"/>
            </p:cNvSpPr>
            <p:nvPr/>
          </p:nvSpPr>
          <p:spPr bwMode="auto">
            <a:xfrm>
              <a:off x="702" y="2680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  <p:sp>
          <p:nvSpPr>
            <p:cNvPr id="401423" name="Oval 15"/>
            <p:cNvSpPr>
              <a:spLocks noChangeAspect="1" noChangeArrowheads="1"/>
            </p:cNvSpPr>
            <p:nvPr/>
          </p:nvSpPr>
          <p:spPr bwMode="auto">
            <a:xfrm>
              <a:off x="1453" y="2592"/>
              <a:ext cx="479" cy="479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0000">
                    <a:gamma/>
                    <a:tint val="31765"/>
                    <a:invGamma/>
                  </a:srgbClr>
                </a:gs>
              </a:gsLst>
              <a:path path="rect">
                <a:fillToRect r="100000" b="100000"/>
              </a:path>
            </a:gradFill>
            <a:ln w="127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401424" name="Text Box 16"/>
            <p:cNvSpPr txBox="1">
              <a:spLocks noChangeAspect="1" noChangeArrowheads="1"/>
            </p:cNvSpPr>
            <p:nvPr/>
          </p:nvSpPr>
          <p:spPr bwMode="auto">
            <a:xfrm>
              <a:off x="1435" y="2679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  <p:sp>
          <p:nvSpPr>
            <p:cNvPr id="401425" name="Oval 17"/>
            <p:cNvSpPr>
              <a:spLocks noChangeAspect="1" noChangeArrowheads="1"/>
            </p:cNvSpPr>
            <p:nvPr/>
          </p:nvSpPr>
          <p:spPr bwMode="auto">
            <a:xfrm>
              <a:off x="2269" y="2592"/>
              <a:ext cx="479" cy="479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0000">
                    <a:gamma/>
                    <a:tint val="25490"/>
                    <a:invGamma/>
                  </a:srgbClr>
                </a:gs>
              </a:gsLst>
              <a:path path="rect">
                <a:fillToRect r="100000" b="100000"/>
              </a:path>
            </a:gradFill>
            <a:ln w="127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401426" name="Text Box 18"/>
            <p:cNvSpPr txBox="1">
              <a:spLocks noChangeAspect="1" noChangeArrowheads="1"/>
            </p:cNvSpPr>
            <p:nvPr/>
          </p:nvSpPr>
          <p:spPr bwMode="auto">
            <a:xfrm>
              <a:off x="2251" y="2679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</p:grpSp>
      <p:grpSp>
        <p:nvGrpSpPr>
          <p:cNvPr id="401428" name="Group 20"/>
          <p:cNvGrpSpPr>
            <a:grpSpLocks/>
          </p:cNvGrpSpPr>
          <p:nvPr/>
        </p:nvGrpSpPr>
        <p:grpSpPr bwMode="auto">
          <a:xfrm>
            <a:off x="1828800" y="4267200"/>
            <a:ext cx="4570413" cy="688975"/>
            <a:chOff x="1153" y="2656"/>
            <a:chExt cx="2879" cy="434"/>
          </a:xfrm>
        </p:grpSpPr>
        <p:sp>
          <p:nvSpPr>
            <p:cNvPr id="401429" name="Freeform 21"/>
            <p:cNvSpPr>
              <a:spLocks/>
            </p:cNvSpPr>
            <p:nvPr/>
          </p:nvSpPr>
          <p:spPr bwMode="auto">
            <a:xfrm>
              <a:off x="1153" y="2656"/>
              <a:ext cx="2879" cy="434"/>
            </a:xfrm>
            <a:custGeom>
              <a:avLst/>
              <a:gdLst/>
              <a:ahLst/>
              <a:cxnLst>
                <a:cxn ang="0">
                  <a:pos x="151" y="376"/>
                </a:cxn>
                <a:cxn ang="0">
                  <a:pos x="319" y="344"/>
                </a:cxn>
                <a:cxn ang="0">
                  <a:pos x="367" y="320"/>
                </a:cxn>
                <a:cxn ang="0">
                  <a:pos x="383" y="296"/>
                </a:cxn>
                <a:cxn ang="0">
                  <a:pos x="447" y="280"/>
                </a:cxn>
                <a:cxn ang="0">
                  <a:pos x="519" y="240"/>
                </a:cxn>
                <a:cxn ang="0">
                  <a:pos x="559" y="168"/>
                </a:cxn>
                <a:cxn ang="0">
                  <a:pos x="599" y="64"/>
                </a:cxn>
                <a:cxn ang="0">
                  <a:pos x="623" y="56"/>
                </a:cxn>
                <a:cxn ang="0">
                  <a:pos x="743" y="0"/>
                </a:cxn>
                <a:cxn ang="0">
                  <a:pos x="847" y="32"/>
                </a:cxn>
                <a:cxn ang="0">
                  <a:pos x="927" y="104"/>
                </a:cxn>
                <a:cxn ang="0">
                  <a:pos x="943" y="128"/>
                </a:cxn>
                <a:cxn ang="0">
                  <a:pos x="967" y="144"/>
                </a:cxn>
                <a:cxn ang="0">
                  <a:pos x="999" y="176"/>
                </a:cxn>
                <a:cxn ang="0">
                  <a:pos x="1119" y="248"/>
                </a:cxn>
                <a:cxn ang="0">
                  <a:pos x="1191" y="240"/>
                </a:cxn>
                <a:cxn ang="0">
                  <a:pos x="1207" y="216"/>
                </a:cxn>
                <a:cxn ang="0">
                  <a:pos x="1255" y="200"/>
                </a:cxn>
                <a:cxn ang="0">
                  <a:pos x="1327" y="160"/>
                </a:cxn>
                <a:cxn ang="0">
                  <a:pos x="1383" y="72"/>
                </a:cxn>
                <a:cxn ang="0">
                  <a:pos x="1431" y="56"/>
                </a:cxn>
                <a:cxn ang="0">
                  <a:pos x="1583" y="72"/>
                </a:cxn>
                <a:cxn ang="0">
                  <a:pos x="1679" y="128"/>
                </a:cxn>
                <a:cxn ang="0">
                  <a:pos x="1839" y="216"/>
                </a:cxn>
                <a:cxn ang="0">
                  <a:pos x="1887" y="232"/>
                </a:cxn>
                <a:cxn ang="0">
                  <a:pos x="1911" y="240"/>
                </a:cxn>
                <a:cxn ang="0">
                  <a:pos x="2063" y="208"/>
                </a:cxn>
                <a:cxn ang="0">
                  <a:pos x="2111" y="184"/>
                </a:cxn>
                <a:cxn ang="0">
                  <a:pos x="2127" y="160"/>
                </a:cxn>
                <a:cxn ang="0">
                  <a:pos x="2191" y="144"/>
                </a:cxn>
                <a:cxn ang="0">
                  <a:pos x="2303" y="120"/>
                </a:cxn>
                <a:cxn ang="0">
                  <a:pos x="2495" y="128"/>
                </a:cxn>
                <a:cxn ang="0">
                  <a:pos x="2567" y="168"/>
                </a:cxn>
                <a:cxn ang="0">
                  <a:pos x="2575" y="192"/>
                </a:cxn>
                <a:cxn ang="0">
                  <a:pos x="2599" y="200"/>
                </a:cxn>
                <a:cxn ang="0">
                  <a:pos x="2743" y="264"/>
                </a:cxn>
                <a:cxn ang="0">
                  <a:pos x="2767" y="280"/>
                </a:cxn>
                <a:cxn ang="0">
                  <a:pos x="2799" y="288"/>
                </a:cxn>
                <a:cxn ang="0">
                  <a:pos x="2847" y="304"/>
                </a:cxn>
                <a:cxn ang="0">
                  <a:pos x="2863" y="328"/>
                </a:cxn>
                <a:cxn ang="0">
                  <a:pos x="2879" y="376"/>
                </a:cxn>
                <a:cxn ang="0">
                  <a:pos x="2871" y="400"/>
                </a:cxn>
                <a:cxn ang="0">
                  <a:pos x="2527" y="424"/>
                </a:cxn>
                <a:cxn ang="0">
                  <a:pos x="1815" y="408"/>
                </a:cxn>
                <a:cxn ang="0">
                  <a:pos x="1711" y="384"/>
                </a:cxn>
                <a:cxn ang="0">
                  <a:pos x="1607" y="376"/>
                </a:cxn>
                <a:cxn ang="0">
                  <a:pos x="1543" y="368"/>
                </a:cxn>
                <a:cxn ang="0">
                  <a:pos x="1151" y="392"/>
                </a:cxn>
                <a:cxn ang="0">
                  <a:pos x="903" y="384"/>
                </a:cxn>
                <a:cxn ang="0">
                  <a:pos x="447" y="384"/>
                </a:cxn>
                <a:cxn ang="0">
                  <a:pos x="151" y="376"/>
                </a:cxn>
              </a:cxnLst>
              <a:rect l="0" t="0" r="r" b="b"/>
              <a:pathLst>
                <a:path w="2879" h="434">
                  <a:moveTo>
                    <a:pt x="151" y="376"/>
                  </a:moveTo>
                  <a:cubicBezTo>
                    <a:pt x="223" y="352"/>
                    <a:pt x="234" y="351"/>
                    <a:pt x="319" y="344"/>
                  </a:cubicBezTo>
                  <a:cubicBezTo>
                    <a:pt x="339" y="337"/>
                    <a:pt x="351" y="336"/>
                    <a:pt x="367" y="320"/>
                  </a:cubicBezTo>
                  <a:cubicBezTo>
                    <a:pt x="374" y="313"/>
                    <a:pt x="375" y="302"/>
                    <a:pt x="383" y="296"/>
                  </a:cubicBezTo>
                  <a:cubicBezTo>
                    <a:pt x="391" y="289"/>
                    <a:pt x="445" y="281"/>
                    <a:pt x="447" y="280"/>
                  </a:cubicBezTo>
                  <a:cubicBezTo>
                    <a:pt x="474" y="273"/>
                    <a:pt x="519" y="240"/>
                    <a:pt x="519" y="240"/>
                  </a:cubicBezTo>
                  <a:cubicBezTo>
                    <a:pt x="535" y="216"/>
                    <a:pt x="543" y="192"/>
                    <a:pt x="559" y="168"/>
                  </a:cubicBezTo>
                  <a:cubicBezTo>
                    <a:pt x="567" y="137"/>
                    <a:pt x="571" y="86"/>
                    <a:pt x="599" y="64"/>
                  </a:cubicBezTo>
                  <a:cubicBezTo>
                    <a:pt x="606" y="59"/>
                    <a:pt x="615" y="60"/>
                    <a:pt x="623" y="56"/>
                  </a:cubicBezTo>
                  <a:cubicBezTo>
                    <a:pt x="663" y="36"/>
                    <a:pt x="706" y="25"/>
                    <a:pt x="743" y="0"/>
                  </a:cubicBezTo>
                  <a:cubicBezTo>
                    <a:pt x="789" y="7"/>
                    <a:pt x="810" y="7"/>
                    <a:pt x="847" y="32"/>
                  </a:cubicBezTo>
                  <a:cubicBezTo>
                    <a:pt x="894" y="102"/>
                    <a:pt x="867" y="64"/>
                    <a:pt x="927" y="104"/>
                  </a:cubicBezTo>
                  <a:cubicBezTo>
                    <a:pt x="932" y="112"/>
                    <a:pt x="936" y="121"/>
                    <a:pt x="943" y="128"/>
                  </a:cubicBezTo>
                  <a:cubicBezTo>
                    <a:pt x="950" y="135"/>
                    <a:pt x="961" y="136"/>
                    <a:pt x="967" y="144"/>
                  </a:cubicBezTo>
                  <a:cubicBezTo>
                    <a:pt x="998" y="183"/>
                    <a:pt x="947" y="159"/>
                    <a:pt x="999" y="176"/>
                  </a:cubicBezTo>
                  <a:cubicBezTo>
                    <a:pt x="1030" y="223"/>
                    <a:pt x="1068" y="235"/>
                    <a:pt x="1119" y="248"/>
                  </a:cubicBezTo>
                  <a:cubicBezTo>
                    <a:pt x="1143" y="245"/>
                    <a:pt x="1168" y="248"/>
                    <a:pt x="1191" y="240"/>
                  </a:cubicBezTo>
                  <a:cubicBezTo>
                    <a:pt x="1200" y="237"/>
                    <a:pt x="1199" y="221"/>
                    <a:pt x="1207" y="216"/>
                  </a:cubicBezTo>
                  <a:cubicBezTo>
                    <a:pt x="1221" y="207"/>
                    <a:pt x="1239" y="205"/>
                    <a:pt x="1255" y="200"/>
                  </a:cubicBezTo>
                  <a:cubicBezTo>
                    <a:pt x="1281" y="191"/>
                    <a:pt x="1327" y="160"/>
                    <a:pt x="1327" y="160"/>
                  </a:cubicBezTo>
                  <a:cubicBezTo>
                    <a:pt x="1337" y="130"/>
                    <a:pt x="1353" y="86"/>
                    <a:pt x="1383" y="72"/>
                  </a:cubicBezTo>
                  <a:cubicBezTo>
                    <a:pt x="1398" y="65"/>
                    <a:pt x="1431" y="56"/>
                    <a:pt x="1431" y="56"/>
                  </a:cubicBezTo>
                  <a:cubicBezTo>
                    <a:pt x="1482" y="59"/>
                    <a:pt x="1537" y="49"/>
                    <a:pt x="1583" y="72"/>
                  </a:cubicBezTo>
                  <a:cubicBezTo>
                    <a:pt x="1619" y="90"/>
                    <a:pt x="1641" y="115"/>
                    <a:pt x="1679" y="128"/>
                  </a:cubicBezTo>
                  <a:cubicBezTo>
                    <a:pt x="1706" y="169"/>
                    <a:pt x="1793" y="201"/>
                    <a:pt x="1839" y="216"/>
                  </a:cubicBezTo>
                  <a:cubicBezTo>
                    <a:pt x="1855" y="221"/>
                    <a:pt x="1871" y="227"/>
                    <a:pt x="1887" y="232"/>
                  </a:cubicBezTo>
                  <a:cubicBezTo>
                    <a:pt x="1895" y="235"/>
                    <a:pt x="1911" y="240"/>
                    <a:pt x="1911" y="240"/>
                  </a:cubicBezTo>
                  <a:cubicBezTo>
                    <a:pt x="1962" y="227"/>
                    <a:pt x="2012" y="218"/>
                    <a:pt x="2063" y="208"/>
                  </a:cubicBezTo>
                  <a:cubicBezTo>
                    <a:pt x="2078" y="198"/>
                    <a:pt x="2097" y="195"/>
                    <a:pt x="2111" y="184"/>
                  </a:cubicBezTo>
                  <a:cubicBezTo>
                    <a:pt x="2119" y="178"/>
                    <a:pt x="2119" y="166"/>
                    <a:pt x="2127" y="160"/>
                  </a:cubicBezTo>
                  <a:cubicBezTo>
                    <a:pt x="2135" y="153"/>
                    <a:pt x="2189" y="145"/>
                    <a:pt x="2191" y="144"/>
                  </a:cubicBezTo>
                  <a:cubicBezTo>
                    <a:pt x="2287" y="118"/>
                    <a:pt x="2186" y="135"/>
                    <a:pt x="2303" y="120"/>
                  </a:cubicBezTo>
                  <a:cubicBezTo>
                    <a:pt x="2367" y="123"/>
                    <a:pt x="2431" y="123"/>
                    <a:pt x="2495" y="128"/>
                  </a:cubicBezTo>
                  <a:cubicBezTo>
                    <a:pt x="2522" y="130"/>
                    <a:pt x="2567" y="168"/>
                    <a:pt x="2567" y="168"/>
                  </a:cubicBezTo>
                  <a:cubicBezTo>
                    <a:pt x="2570" y="176"/>
                    <a:pt x="2569" y="186"/>
                    <a:pt x="2575" y="192"/>
                  </a:cubicBezTo>
                  <a:cubicBezTo>
                    <a:pt x="2581" y="198"/>
                    <a:pt x="2591" y="196"/>
                    <a:pt x="2599" y="200"/>
                  </a:cubicBezTo>
                  <a:cubicBezTo>
                    <a:pt x="2647" y="224"/>
                    <a:pt x="2691" y="247"/>
                    <a:pt x="2743" y="264"/>
                  </a:cubicBezTo>
                  <a:cubicBezTo>
                    <a:pt x="2752" y="267"/>
                    <a:pt x="2758" y="276"/>
                    <a:pt x="2767" y="280"/>
                  </a:cubicBezTo>
                  <a:cubicBezTo>
                    <a:pt x="2777" y="284"/>
                    <a:pt x="2788" y="285"/>
                    <a:pt x="2799" y="288"/>
                  </a:cubicBezTo>
                  <a:cubicBezTo>
                    <a:pt x="2815" y="293"/>
                    <a:pt x="2847" y="304"/>
                    <a:pt x="2847" y="304"/>
                  </a:cubicBezTo>
                  <a:cubicBezTo>
                    <a:pt x="2852" y="312"/>
                    <a:pt x="2859" y="319"/>
                    <a:pt x="2863" y="328"/>
                  </a:cubicBezTo>
                  <a:cubicBezTo>
                    <a:pt x="2870" y="343"/>
                    <a:pt x="2879" y="376"/>
                    <a:pt x="2879" y="376"/>
                  </a:cubicBezTo>
                  <a:cubicBezTo>
                    <a:pt x="2876" y="384"/>
                    <a:pt x="2879" y="398"/>
                    <a:pt x="2871" y="400"/>
                  </a:cubicBezTo>
                  <a:cubicBezTo>
                    <a:pt x="2805" y="419"/>
                    <a:pt x="2552" y="423"/>
                    <a:pt x="2527" y="424"/>
                  </a:cubicBezTo>
                  <a:cubicBezTo>
                    <a:pt x="2083" y="402"/>
                    <a:pt x="2766" y="434"/>
                    <a:pt x="1815" y="408"/>
                  </a:cubicBezTo>
                  <a:cubicBezTo>
                    <a:pt x="1781" y="407"/>
                    <a:pt x="1745" y="388"/>
                    <a:pt x="1711" y="384"/>
                  </a:cubicBezTo>
                  <a:cubicBezTo>
                    <a:pt x="1676" y="380"/>
                    <a:pt x="1642" y="379"/>
                    <a:pt x="1607" y="376"/>
                  </a:cubicBezTo>
                  <a:cubicBezTo>
                    <a:pt x="1586" y="374"/>
                    <a:pt x="1564" y="371"/>
                    <a:pt x="1543" y="368"/>
                  </a:cubicBezTo>
                  <a:cubicBezTo>
                    <a:pt x="1393" y="373"/>
                    <a:pt x="1294" y="384"/>
                    <a:pt x="1151" y="392"/>
                  </a:cubicBezTo>
                  <a:cubicBezTo>
                    <a:pt x="1069" y="408"/>
                    <a:pt x="985" y="392"/>
                    <a:pt x="903" y="384"/>
                  </a:cubicBezTo>
                  <a:cubicBezTo>
                    <a:pt x="253" y="400"/>
                    <a:pt x="793" y="396"/>
                    <a:pt x="447" y="384"/>
                  </a:cubicBezTo>
                  <a:cubicBezTo>
                    <a:pt x="212" y="376"/>
                    <a:pt x="0" y="376"/>
                    <a:pt x="151" y="37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0000">
                    <a:alpha val="63000"/>
                  </a:srgbClr>
                </a:gs>
                <a:gs pos="100000">
                  <a:srgbClr val="FF0000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FF535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401430" name="Rectangle 22"/>
            <p:cNvSpPr>
              <a:spLocks noChangeArrowheads="1"/>
            </p:cNvSpPr>
            <p:nvPr/>
          </p:nvSpPr>
          <p:spPr bwMode="auto">
            <a:xfrm>
              <a:off x="1536" y="3024"/>
              <a:ext cx="2352" cy="48"/>
            </a:xfrm>
            <a:prstGeom prst="rect">
              <a:avLst/>
            </a:prstGeom>
            <a:solidFill>
              <a:srgbClr val="FF5353">
                <a:alpha val="42999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401431" name="Rectangle 23"/>
            <p:cNvSpPr>
              <a:spLocks noChangeArrowheads="1"/>
            </p:cNvSpPr>
            <p:nvPr/>
          </p:nvSpPr>
          <p:spPr bwMode="auto">
            <a:xfrm>
              <a:off x="1296" y="3024"/>
              <a:ext cx="240" cy="48"/>
            </a:xfrm>
            <a:prstGeom prst="rect">
              <a:avLst/>
            </a:prstGeom>
            <a:solidFill>
              <a:srgbClr val="FF5353">
                <a:alpha val="42999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</p:grpSp>
      <p:sp>
        <p:nvSpPr>
          <p:cNvPr id="401432" name="Text Box 24"/>
          <p:cNvSpPr txBox="1">
            <a:spLocks noChangeArrowheads="1"/>
          </p:cNvSpPr>
          <p:nvPr/>
        </p:nvSpPr>
        <p:spPr bwMode="auto">
          <a:xfrm>
            <a:off x="6826250" y="3810000"/>
            <a:ext cx="2147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Crop residue </a:t>
            </a:r>
          </a:p>
        </p:txBody>
      </p:sp>
      <p:sp>
        <p:nvSpPr>
          <p:cNvPr id="401433" name="Line 25"/>
          <p:cNvSpPr>
            <a:spLocks noChangeShapeType="1"/>
          </p:cNvSpPr>
          <p:nvPr/>
        </p:nvSpPr>
        <p:spPr bwMode="auto">
          <a:xfrm flipH="1">
            <a:off x="7543800" y="4267200"/>
            <a:ext cx="457200" cy="6096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/>
          </a:p>
        </p:txBody>
      </p:sp>
      <p:grpSp>
        <p:nvGrpSpPr>
          <p:cNvPr id="401537" name="Group 129"/>
          <p:cNvGrpSpPr>
            <a:grpSpLocks/>
          </p:cNvGrpSpPr>
          <p:nvPr/>
        </p:nvGrpSpPr>
        <p:grpSpPr bwMode="auto">
          <a:xfrm>
            <a:off x="-304800" y="2971800"/>
            <a:ext cx="4419600" cy="1219200"/>
            <a:chOff x="-192" y="1872"/>
            <a:chExt cx="2784" cy="768"/>
          </a:xfrm>
        </p:grpSpPr>
        <p:sp>
          <p:nvSpPr>
            <p:cNvPr id="401435" name="Line 27"/>
            <p:cNvSpPr>
              <a:spLocks noChangeShapeType="1"/>
            </p:cNvSpPr>
            <p:nvPr/>
          </p:nvSpPr>
          <p:spPr bwMode="auto">
            <a:xfrm>
              <a:off x="1056" y="2208"/>
              <a:ext cx="672" cy="43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401436" name="Text Box 28"/>
            <p:cNvSpPr txBox="1">
              <a:spLocks noChangeArrowheads="1"/>
            </p:cNvSpPr>
            <p:nvPr/>
          </p:nvSpPr>
          <p:spPr bwMode="auto">
            <a:xfrm>
              <a:off x="-192" y="1872"/>
              <a:ext cx="278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3200" b="1"/>
                <a:t> Urease inhibitor </a:t>
              </a:r>
              <a:endParaRPr lang="en-US" sz="3200" b="1" baseline="30000"/>
            </a:p>
          </p:txBody>
        </p:sp>
      </p:grpSp>
      <p:sp>
        <p:nvSpPr>
          <p:cNvPr id="401437" name="AutoShape 29"/>
          <p:cNvSpPr>
            <a:spLocks noChangeAspect="1" noChangeArrowheads="1"/>
          </p:cNvSpPr>
          <p:nvPr/>
        </p:nvSpPr>
        <p:spPr bwMode="auto">
          <a:xfrm>
            <a:off x="7391400" y="-76200"/>
            <a:ext cx="1133475" cy="61912"/>
          </a:xfrm>
          <a:prstGeom prst="cloudCallout">
            <a:avLst>
              <a:gd name="adj1" fmla="val -17606"/>
              <a:gd name="adj2" fmla="val 0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01438" name="AutoShape 30"/>
          <p:cNvSpPr>
            <a:spLocks noChangeArrowheads="1"/>
          </p:cNvSpPr>
          <p:nvPr/>
        </p:nvSpPr>
        <p:spPr bwMode="auto">
          <a:xfrm>
            <a:off x="5943600" y="0"/>
            <a:ext cx="2819400" cy="457200"/>
          </a:xfrm>
          <a:prstGeom prst="cloudCallout">
            <a:avLst>
              <a:gd name="adj1" fmla="val -20778"/>
              <a:gd name="adj2" fmla="val 277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01439" name="AutoShape 31"/>
          <p:cNvSpPr>
            <a:spLocks noChangeArrowheads="1"/>
          </p:cNvSpPr>
          <p:nvPr/>
        </p:nvSpPr>
        <p:spPr bwMode="auto">
          <a:xfrm>
            <a:off x="2057400" y="76200"/>
            <a:ext cx="2819400" cy="533400"/>
          </a:xfrm>
          <a:prstGeom prst="cloudCallout">
            <a:avLst>
              <a:gd name="adj1" fmla="val 28324"/>
              <a:gd name="adj2" fmla="val 21431"/>
            </a:avLst>
          </a:prstGeom>
          <a:gradFill rotWithShape="1">
            <a:gsLst>
              <a:gs pos="0">
                <a:schemeClr val="bg1"/>
              </a:gs>
              <a:gs pos="100000">
                <a:srgbClr val="00FF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01440" name="AutoShape 32"/>
          <p:cNvSpPr>
            <a:spLocks noChangeArrowheads="1"/>
          </p:cNvSpPr>
          <p:nvPr/>
        </p:nvSpPr>
        <p:spPr bwMode="auto">
          <a:xfrm>
            <a:off x="-304800" y="-76200"/>
            <a:ext cx="2819400" cy="152400"/>
          </a:xfrm>
          <a:prstGeom prst="cloudCallout">
            <a:avLst>
              <a:gd name="adj1" fmla="val 102194"/>
              <a:gd name="adj2" fmla="val -166667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01441" name="AutoShape 33"/>
          <p:cNvSpPr>
            <a:spLocks noChangeAspect="1" noChangeArrowheads="1"/>
          </p:cNvSpPr>
          <p:nvPr/>
        </p:nvSpPr>
        <p:spPr bwMode="auto">
          <a:xfrm>
            <a:off x="6248400" y="0"/>
            <a:ext cx="1352550" cy="73025"/>
          </a:xfrm>
          <a:prstGeom prst="cloudCallout">
            <a:avLst>
              <a:gd name="adj1" fmla="val -33097"/>
              <a:gd name="adj2" fmla="val -2608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01442" name="AutoShape 34"/>
          <p:cNvSpPr>
            <a:spLocks noChangeAspect="1" noChangeArrowheads="1"/>
          </p:cNvSpPr>
          <p:nvPr/>
        </p:nvSpPr>
        <p:spPr bwMode="auto">
          <a:xfrm>
            <a:off x="703263" y="-76200"/>
            <a:ext cx="1411287" cy="228600"/>
          </a:xfrm>
          <a:prstGeom prst="cloudCallout">
            <a:avLst>
              <a:gd name="adj1" fmla="val -29639"/>
              <a:gd name="adj2" fmla="val -42361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grpSp>
        <p:nvGrpSpPr>
          <p:cNvPr id="401443" name="Group 35"/>
          <p:cNvGrpSpPr>
            <a:grpSpLocks/>
          </p:cNvGrpSpPr>
          <p:nvPr/>
        </p:nvGrpSpPr>
        <p:grpSpPr bwMode="auto">
          <a:xfrm>
            <a:off x="1847850" y="228600"/>
            <a:ext cx="5010150" cy="1417638"/>
            <a:chOff x="432" y="768"/>
            <a:chExt cx="3156" cy="893"/>
          </a:xfrm>
        </p:grpSpPr>
        <p:grpSp>
          <p:nvGrpSpPr>
            <p:cNvPr id="401444" name="Group 36"/>
            <p:cNvGrpSpPr>
              <a:grpSpLocks/>
            </p:cNvGrpSpPr>
            <p:nvPr/>
          </p:nvGrpSpPr>
          <p:grpSpPr bwMode="auto">
            <a:xfrm>
              <a:off x="1296" y="768"/>
              <a:ext cx="1428" cy="797"/>
              <a:chOff x="4224" y="0"/>
              <a:chExt cx="1428" cy="797"/>
            </a:xfrm>
          </p:grpSpPr>
          <p:sp>
            <p:nvSpPr>
              <p:cNvPr id="401445" name="Freeform 37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46" name="Freeform 38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47" name="Freeform 39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48" name="Freeform 40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49" name="Freeform 41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50" name="Freeform 42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51" name="Freeform 43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52" name="Freeform 44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53" name="Freeform 45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54" name="Freeform 46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55" name="Freeform 47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56" name="Freeform 48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57" name="Freeform 49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01458" name="Group 50"/>
            <p:cNvGrpSpPr>
              <a:grpSpLocks/>
            </p:cNvGrpSpPr>
            <p:nvPr/>
          </p:nvGrpSpPr>
          <p:grpSpPr bwMode="auto">
            <a:xfrm>
              <a:off x="432" y="816"/>
              <a:ext cx="1428" cy="797"/>
              <a:chOff x="4224" y="0"/>
              <a:chExt cx="1428" cy="797"/>
            </a:xfrm>
          </p:grpSpPr>
          <p:sp>
            <p:nvSpPr>
              <p:cNvPr id="401459" name="Freeform 51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60" name="Freeform 52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61" name="Freeform 53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62" name="Freeform 54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63" name="Freeform 55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64" name="Freeform 56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65" name="Freeform 57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66" name="Freeform 58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67" name="Freeform 59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68" name="Freeform 60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69" name="Freeform 61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70" name="Freeform 62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71" name="Freeform 63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01472" name="Group 64"/>
            <p:cNvGrpSpPr>
              <a:grpSpLocks/>
            </p:cNvGrpSpPr>
            <p:nvPr/>
          </p:nvGrpSpPr>
          <p:grpSpPr bwMode="auto">
            <a:xfrm>
              <a:off x="2160" y="864"/>
              <a:ext cx="1428" cy="797"/>
              <a:chOff x="4224" y="0"/>
              <a:chExt cx="1428" cy="797"/>
            </a:xfrm>
          </p:grpSpPr>
          <p:sp>
            <p:nvSpPr>
              <p:cNvPr id="401473" name="Freeform 65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74" name="Freeform 66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75" name="Freeform 67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76" name="Freeform 68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77" name="Freeform 69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78" name="Freeform 70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79" name="Freeform 71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80" name="Freeform 72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81" name="Freeform 73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82" name="Freeform 74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83" name="Freeform 75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84" name="Freeform 76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85" name="Freeform 77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01486" name="Group 78"/>
            <p:cNvGrpSpPr>
              <a:grpSpLocks/>
            </p:cNvGrpSpPr>
            <p:nvPr/>
          </p:nvGrpSpPr>
          <p:grpSpPr bwMode="auto">
            <a:xfrm>
              <a:off x="1392" y="864"/>
              <a:ext cx="1428" cy="797"/>
              <a:chOff x="4224" y="0"/>
              <a:chExt cx="1428" cy="797"/>
            </a:xfrm>
          </p:grpSpPr>
          <p:sp>
            <p:nvSpPr>
              <p:cNvPr id="401487" name="Freeform 79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88" name="Freeform 80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89" name="Freeform 81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90" name="Freeform 82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91" name="Freeform 83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92" name="Freeform 84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93" name="Freeform 85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94" name="Freeform 86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95" name="Freeform 87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96" name="Freeform 88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97" name="Freeform 89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98" name="Freeform 90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499" name="Freeform 91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01500" name="Group 92"/>
            <p:cNvGrpSpPr>
              <a:grpSpLocks/>
            </p:cNvGrpSpPr>
            <p:nvPr/>
          </p:nvGrpSpPr>
          <p:grpSpPr bwMode="auto">
            <a:xfrm>
              <a:off x="720" y="816"/>
              <a:ext cx="1428" cy="797"/>
              <a:chOff x="4224" y="0"/>
              <a:chExt cx="1428" cy="797"/>
            </a:xfrm>
          </p:grpSpPr>
          <p:sp>
            <p:nvSpPr>
              <p:cNvPr id="401501" name="Freeform 93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502" name="Freeform 94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503" name="Freeform 95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504" name="Freeform 96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505" name="Freeform 97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506" name="Freeform 98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507" name="Freeform 99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508" name="Freeform 100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509" name="Freeform 101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510" name="Freeform 102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511" name="Freeform 103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512" name="Freeform 104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513" name="Freeform 105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</p:grpSp>
      <p:sp>
        <p:nvSpPr>
          <p:cNvPr id="401514" name="AutoShape 106"/>
          <p:cNvSpPr>
            <a:spLocks noChangeAspect="1" noChangeArrowheads="1"/>
          </p:cNvSpPr>
          <p:nvPr/>
        </p:nvSpPr>
        <p:spPr bwMode="auto">
          <a:xfrm>
            <a:off x="7467600" y="0"/>
            <a:ext cx="1133475" cy="61913"/>
          </a:xfrm>
          <a:prstGeom prst="cloudCallout">
            <a:avLst>
              <a:gd name="adj1" fmla="val -10926"/>
              <a:gd name="adj2" fmla="val 49358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01515" name="AutoShape 107"/>
          <p:cNvSpPr>
            <a:spLocks noChangeArrowheads="1"/>
          </p:cNvSpPr>
          <p:nvPr/>
        </p:nvSpPr>
        <p:spPr bwMode="auto">
          <a:xfrm>
            <a:off x="2895600" y="-228600"/>
            <a:ext cx="2819400" cy="457200"/>
          </a:xfrm>
          <a:prstGeom prst="cloudCallout">
            <a:avLst>
              <a:gd name="adj1" fmla="val -18074"/>
              <a:gd name="adj2" fmla="val 69444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01516" name="AutoShape 108"/>
          <p:cNvSpPr>
            <a:spLocks noChangeArrowheads="1"/>
          </p:cNvSpPr>
          <p:nvPr/>
        </p:nvSpPr>
        <p:spPr bwMode="auto">
          <a:xfrm>
            <a:off x="3886200" y="-76200"/>
            <a:ext cx="2819400" cy="685800"/>
          </a:xfrm>
          <a:prstGeom prst="cloudCallout">
            <a:avLst>
              <a:gd name="adj1" fmla="val 31023"/>
              <a:gd name="adj2" fmla="val 50000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01517" name="AutoShape 109"/>
          <p:cNvSpPr>
            <a:spLocks noChangeArrowheads="1"/>
          </p:cNvSpPr>
          <p:nvPr/>
        </p:nvSpPr>
        <p:spPr bwMode="auto">
          <a:xfrm>
            <a:off x="4876800" y="-152400"/>
            <a:ext cx="2819400" cy="152400"/>
          </a:xfrm>
          <a:prstGeom prst="cloudCallout">
            <a:avLst>
              <a:gd name="adj1" fmla="val 13005"/>
              <a:gd name="adj2" fmla="val 133333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01518" name="AutoShape 110"/>
          <p:cNvSpPr>
            <a:spLocks noChangeAspect="1" noChangeArrowheads="1"/>
          </p:cNvSpPr>
          <p:nvPr/>
        </p:nvSpPr>
        <p:spPr bwMode="auto">
          <a:xfrm>
            <a:off x="5715000" y="-76200"/>
            <a:ext cx="1352550" cy="73025"/>
          </a:xfrm>
          <a:prstGeom prst="cloudCallout">
            <a:avLst>
              <a:gd name="adj1" fmla="val -27463"/>
              <a:gd name="adj2" fmla="val 391306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01519" name="AutoShape 111"/>
          <p:cNvSpPr>
            <a:spLocks noChangeAspect="1" noChangeArrowheads="1"/>
          </p:cNvSpPr>
          <p:nvPr/>
        </p:nvSpPr>
        <p:spPr bwMode="auto">
          <a:xfrm>
            <a:off x="1981200" y="0"/>
            <a:ext cx="1411288" cy="228600"/>
          </a:xfrm>
          <a:prstGeom prst="cloudCallout">
            <a:avLst>
              <a:gd name="adj1" fmla="val -24241"/>
              <a:gd name="adj2" fmla="val 90972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01520" name="AutoShape 112"/>
          <p:cNvSpPr>
            <a:spLocks noChangeAspect="1" noChangeArrowheads="1"/>
          </p:cNvSpPr>
          <p:nvPr/>
        </p:nvSpPr>
        <p:spPr bwMode="auto">
          <a:xfrm>
            <a:off x="2057400" y="-76200"/>
            <a:ext cx="1352550" cy="73025"/>
          </a:xfrm>
          <a:prstGeom prst="cloudCallout">
            <a:avLst>
              <a:gd name="adj1" fmla="val 37324"/>
              <a:gd name="adj2" fmla="val 42608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01521" name="AutoShape 113"/>
          <p:cNvSpPr>
            <a:spLocks noChangeArrowheads="1"/>
          </p:cNvSpPr>
          <p:nvPr/>
        </p:nvSpPr>
        <p:spPr bwMode="auto">
          <a:xfrm>
            <a:off x="228600" y="0"/>
            <a:ext cx="2819400" cy="457200"/>
          </a:xfrm>
          <a:prstGeom prst="cloudCallout">
            <a:avLst>
              <a:gd name="adj1" fmla="val -20778"/>
              <a:gd name="adj2" fmla="val 277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01522" name="AutoShape 114"/>
          <p:cNvSpPr>
            <a:spLocks noChangeArrowheads="1"/>
          </p:cNvSpPr>
          <p:nvPr/>
        </p:nvSpPr>
        <p:spPr bwMode="auto">
          <a:xfrm>
            <a:off x="-457200" y="0"/>
            <a:ext cx="2819400" cy="457200"/>
          </a:xfrm>
          <a:prstGeom prst="cloudCallout">
            <a:avLst>
              <a:gd name="adj1" fmla="val -20778"/>
              <a:gd name="adj2" fmla="val 277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01523" name="AutoShape 115"/>
          <p:cNvSpPr>
            <a:spLocks noChangeArrowheads="1"/>
          </p:cNvSpPr>
          <p:nvPr/>
        </p:nvSpPr>
        <p:spPr bwMode="auto">
          <a:xfrm>
            <a:off x="7086600" y="-228600"/>
            <a:ext cx="2819400" cy="457200"/>
          </a:xfrm>
          <a:prstGeom prst="cloudCallout">
            <a:avLst>
              <a:gd name="adj1" fmla="val -282940"/>
              <a:gd name="adj2" fmla="val 86111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01524" name="AutoShape 116"/>
          <p:cNvSpPr>
            <a:spLocks noChangeArrowheads="1"/>
          </p:cNvSpPr>
          <p:nvPr/>
        </p:nvSpPr>
        <p:spPr bwMode="auto">
          <a:xfrm>
            <a:off x="7010400" y="152400"/>
            <a:ext cx="2819400" cy="457200"/>
          </a:xfrm>
          <a:prstGeom prst="cloudCallout">
            <a:avLst>
              <a:gd name="adj1" fmla="val 23819"/>
              <a:gd name="adj2" fmla="val -20139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grpSp>
        <p:nvGrpSpPr>
          <p:cNvPr id="401525" name="Group 117"/>
          <p:cNvGrpSpPr>
            <a:grpSpLocks/>
          </p:cNvGrpSpPr>
          <p:nvPr/>
        </p:nvGrpSpPr>
        <p:grpSpPr bwMode="auto">
          <a:xfrm>
            <a:off x="2209800" y="5334000"/>
            <a:ext cx="4310063" cy="762000"/>
            <a:chOff x="117" y="2448"/>
            <a:chExt cx="2715" cy="480"/>
          </a:xfrm>
        </p:grpSpPr>
        <p:grpSp>
          <p:nvGrpSpPr>
            <p:cNvPr id="401526" name="Group 118"/>
            <p:cNvGrpSpPr>
              <a:grpSpLocks/>
            </p:cNvGrpSpPr>
            <p:nvPr/>
          </p:nvGrpSpPr>
          <p:grpSpPr bwMode="auto">
            <a:xfrm rot="10800000">
              <a:off x="117" y="2448"/>
              <a:ext cx="2715" cy="480"/>
              <a:chOff x="357" y="1728"/>
              <a:chExt cx="2715" cy="480"/>
            </a:xfrm>
          </p:grpSpPr>
          <p:sp>
            <p:nvSpPr>
              <p:cNvPr id="401527" name="Freeform 119"/>
              <p:cNvSpPr>
                <a:spLocks/>
              </p:cNvSpPr>
              <p:nvPr/>
            </p:nvSpPr>
            <p:spPr bwMode="auto">
              <a:xfrm>
                <a:off x="357" y="1728"/>
                <a:ext cx="1152" cy="480"/>
              </a:xfrm>
              <a:custGeom>
                <a:avLst/>
                <a:gdLst/>
                <a:ahLst/>
                <a:cxnLst>
                  <a:cxn ang="0">
                    <a:pos x="16" y="264"/>
                  </a:cxn>
                  <a:cxn ang="0">
                    <a:pos x="136" y="232"/>
                  </a:cxn>
                  <a:cxn ang="0">
                    <a:pos x="232" y="176"/>
                  </a:cxn>
                  <a:cxn ang="0">
                    <a:pos x="256" y="88"/>
                  </a:cxn>
                  <a:cxn ang="0">
                    <a:pos x="264" y="64"/>
                  </a:cxn>
                  <a:cxn ang="0">
                    <a:pos x="384" y="0"/>
                  </a:cxn>
                  <a:cxn ang="0">
                    <a:pos x="480" y="48"/>
                  </a:cxn>
                  <a:cxn ang="0">
                    <a:pos x="528" y="120"/>
                  </a:cxn>
                  <a:cxn ang="0">
                    <a:pos x="536" y="144"/>
                  </a:cxn>
                  <a:cxn ang="0">
                    <a:pos x="584" y="176"/>
                  </a:cxn>
                  <a:cxn ang="0">
                    <a:pos x="728" y="232"/>
                  </a:cxn>
                  <a:cxn ang="0">
                    <a:pos x="672" y="280"/>
                  </a:cxn>
                  <a:cxn ang="0">
                    <a:pos x="240" y="288"/>
                  </a:cxn>
                  <a:cxn ang="0">
                    <a:pos x="8" y="272"/>
                  </a:cxn>
                  <a:cxn ang="0">
                    <a:pos x="16" y="248"/>
                  </a:cxn>
                  <a:cxn ang="0">
                    <a:pos x="16" y="264"/>
                  </a:cxn>
                </a:cxnLst>
                <a:rect l="0" t="0" r="r" b="b"/>
                <a:pathLst>
                  <a:path w="728" h="288">
                    <a:moveTo>
                      <a:pt x="16" y="264"/>
                    </a:moveTo>
                    <a:cubicBezTo>
                      <a:pt x="51" y="252"/>
                      <a:pt x="105" y="249"/>
                      <a:pt x="136" y="232"/>
                    </a:cubicBezTo>
                    <a:cubicBezTo>
                      <a:pt x="165" y="216"/>
                      <a:pt x="204" y="195"/>
                      <a:pt x="232" y="176"/>
                    </a:cubicBezTo>
                    <a:cubicBezTo>
                      <a:pt x="266" y="73"/>
                      <a:pt x="233" y="178"/>
                      <a:pt x="256" y="88"/>
                    </a:cubicBezTo>
                    <a:cubicBezTo>
                      <a:pt x="258" y="80"/>
                      <a:pt x="258" y="70"/>
                      <a:pt x="264" y="64"/>
                    </a:cubicBezTo>
                    <a:cubicBezTo>
                      <a:pt x="291" y="37"/>
                      <a:pt x="348" y="12"/>
                      <a:pt x="384" y="0"/>
                    </a:cubicBezTo>
                    <a:cubicBezTo>
                      <a:pt x="419" y="12"/>
                      <a:pt x="445" y="36"/>
                      <a:pt x="480" y="48"/>
                    </a:cubicBezTo>
                    <a:cubicBezTo>
                      <a:pt x="496" y="72"/>
                      <a:pt x="512" y="96"/>
                      <a:pt x="528" y="120"/>
                    </a:cubicBezTo>
                    <a:cubicBezTo>
                      <a:pt x="533" y="127"/>
                      <a:pt x="530" y="138"/>
                      <a:pt x="536" y="144"/>
                    </a:cubicBezTo>
                    <a:cubicBezTo>
                      <a:pt x="550" y="158"/>
                      <a:pt x="584" y="176"/>
                      <a:pt x="584" y="176"/>
                    </a:cubicBezTo>
                    <a:cubicBezTo>
                      <a:pt x="616" y="224"/>
                      <a:pt x="676" y="215"/>
                      <a:pt x="728" y="232"/>
                    </a:cubicBezTo>
                    <a:cubicBezTo>
                      <a:pt x="722" y="251"/>
                      <a:pt x="696" y="279"/>
                      <a:pt x="672" y="280"/>
                    </a:cubicBezTo>
                    <a:cubicBezTo>
                      <a:pt x="528" y="288"/>
                      <a:pt x="384" y="285"/>
                      <a:pt x="240" y="288"/>
                    </a:cubicBezTo>
                    <a:cubicBezTo>
                      <a:pt x="163" y="283"/>
                      <a:pt x="85" y="277"/>
                      <a:pt x="8" y="272"/>
                    </a:cubicBezTo>
                    <a:cubicBezTo>
                      <a:pt x="0" y="271"/>
                      <a:pt x="10" y="254"/>
                      <a:pt x="16" y="248"/>
                    </a:cubicBezTo>
                    <a:cubicBezTo>
                      <a:pt x="20" y="244"/>
                      <a:pt x="16" y="259"/>
                      <a:pt x="16" y="264"/>
                    </a:cubicBezTo>
                    <a:close/>
                  </a:path>
                </a:pathLst>
              </a:custGeom>
              <a:solidFill>
                <a:srgbClr val="FF5353">
                  <a:alpha val="67999"/>
                </a:srgbClr>
              </a:solidFill>
              <a:ln w="9525">
                <a:solidFill>
                  <a:srgbClr val="FF5353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528" name="Freeform 120"/>
              <p:cNvSpPr>
                <a:spLocks/>
              </p:cNvSpPr>
              <p:nvPr/>
            </p:nvSpPr>
            <p:spPr bwMode="auto">
              <a:xfrm>
                <a:off x="1104" y="1728"/>
                <a:ext cx="1152" cy="480"/>
              </a:xfrm>
              <a:custGeom>
                <a:avLst/>
                <a:gdLst/>
                <a:ahLst/>
                <a:cxnLst>
                  <a:cxn ang="0">
                    <a:pos x="16" y="264"/>
                  </a:cxn>
                  <a:cxn ang="0">
                    <a:pos x="136" y="232"/>
                  </a:cxn>
                  <a:cxn ang="0">
                    <a:pos x="232" y="176"/>
                  </a:cxn>
                  <a:cxn ang="0">
                    <a:pos x="256" y="88"/>
                  </a:cxn>
                  <a:cxn ang="0">
                    <a:pos x="264" y="64"/>
                  </a:cxn>
                  <a:cxn ang="0">
                    <a:pos x="384" y="0"/>
                  </a:cxn>
                  <a:cxn ang="0">
                    <a:pos x="480" y="48"/>
                  </a:cxn>
                  <a:cxn ang="0">
                    <a:pos x="528" y="120"/>
                  </a:cxn>
                  <a:cxn ang="0">
                    <a:pos x="536" y="144"/>
                  </a:cxn>
                  <a:cxn ang="0">
                    <a:pos x="584" y="176"/>
                  </a:cxn>
                  <a:cxn ang="0">
                    <a:pos x="728" y="232"/>
                  </a:cxn>
                  <a:cxn ang="0">
                    <a:pos x="672" y="280"/>
                  </a:cxn>
                  <a:cxn ang="0">
                    <a:pos x="240" y="288"/>
                  </a:cxn>
                  <a:cxn ang="0">
                    <a:pos x="8" y="272"/>
                  </a:cxn>
                  <a:cxn ang="0">
                    <a:pos x="16" y="248"/>
                  </a:cxn>
                  <a:cxn ang="0">
                    <a:pos x="16" y="264"/>
                  </a:cxn>
                </a:cxnLst>
                <a:rect l="0" t="0" r="r" b="b"/>
                <a:pathLst>
                  <a:path w="728" h="288">
                    <a:moveTo>
                      <a:pt x="16" y="264"/>
                    </a:moveTo>
                    <a:cubicBezTo>
                      <a:pt x="51" y="252"/>
                      <a:pt x="105" y="249"/>
                      <a:pt x="136" y="232"/>
                    </a:cubicBezTo>
                    <a:cubicBezTo>
                      <a:pt x="165" y="216"/>
                      <a:pt x="204" y="195"/>
                      <a:pt x="232" y="176"/>
                    </a:cubicBezTo>
                    <a:cubicBezTo>
                      <a:pt x="266" y="73"/>
                      <a:pt x="233" y="178"/>
                      <a:pt x="256" y="88"/>
                    </a:cubicBezTo>
                    <a:cubicBezTo>
                      <a:pt x="258" y="80"/>
                      <a:pt x="258" y="70"/>
                      <a:pt x="264" y="64"/>
                    </a:cubicBezTo>
                    <a:cubicBezTo>
                      <a:pt x="291" y="37"/>
                      <a:pt x="348" y="12"/>
                      <a:pt x="384" y="0"/>
                    </a:cubicBezTo>
                    <a:cubicBezTo>
                      <a:pt x="419" y="12"/>
                      <a:pt x="445" y="36"/>
                      <a:pt x="480" y="48"/>
                    </a:cubicBezTo>
                    <a:cubicBezTo>
                      <a:pt x="496" y="72"/>
                      <a:pt x="512" y="96"/>
                      <a:pt x="528" y="120"/>
                    </a:cubicBezTo>
                    <a:cubicBezTo>
                      <a:pt x="533" y="127"/>
                      <a:pt x="530" y="138"/>
                      <a:pt x="536" y="144"/>
                    </a:cubicBezTo>
                    <a:cubicBezTo>
                      <a:pt x="550" y="158"/>
                      <a:pt x="584" y="176"/>
                      <a:pt x="584" y="176"/>
                    </a:cubicBezTo>
                    <a:cubicBezTo>
                      <a:pt x="616" y="224"/>
                      <a:pt x="676" y="215"/>
                      <a:pt x="728" y="232"/>
                    </a:cubicBezTo>
                    <a:cubicBezTo>
                      <a:pt x="722" y="251"/>
                      <a:pt x="696" y="279"/>
                      <a:pt x="672" y="280"/>
                    </a:cubicBezTo>
                    <a:cubicBezTo>
                      <a:pt x="528" y="288"/>
                      <a:pt x="384" y="285"/>
                      <a:pt x="240" y="288"/>
                    </a:cubicBezTo>
                    <a:cubicBezTo>
                      <a:pt x="163" y="283"/>
                      <a:pt x="85" y="277"/>
                      <a:pt x="8" y="272"/>
                    </a:cubicBezTo>
                    <a:cubicBezTo>
                      <a:pt x="0" y="271"/>
                      <a:pt x="10" y="254"/>
                      <a:pt x="16" y="248"/>
                    </a:cubicBezTo>
                    <a:cubicBezTo>
                      <a:pt x="20" y="244"/>
                      <a:pt x="16" y="259"/>
                      <a:pt x="16" y="264"/>
                    </a:cubicBezTo>
                    <a:close/>
                  </a:path>
                </a:pathLst>
              </a:custGeom>
              <a:solidFill>
                <a:srgbClr val="FF5353">
                  <a:alpha val="67999"/>
                </a:srgbClr>
              </a:solidFill>
              <a:ln w="9525">
                <a:solidFill>
                  <a:srgbClr val="FF5353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529" name="Freeform 121"/>
              <p:cNvSpPr>
                <a:spLocks/>
              </p:cNvSpPr>
              <p:nvPr/>
            </p:nvSpPr>
            <p:spPr bwMode="auto">
              <a:xfrm>
                <a:off x="1920" y="1728"/>
                <a:ext cx="1152" cy="480"/>
              </a:xfrm>
              <a:custGeom>
                <a:avLst/>
                <a:gdLst/>
                <a:ahLst/>
                <a:cxnLst>
                  <a:cxn ang="0">
                    <a:pos x="16" y="264"/>
                  </a:cxn>
                  <a:cxn ang="0">
                    <a:pos x="136" y="232"/>
                  </a:cxn>
                  <a:cxn ang="0">
                    <a:pos x="232" y="176"/>
                  </a:cxn>
                  <a:cxn ang="0">
                    <a:pos x="256" y="88"/>
                  </a:cxn>
                  <a:cxn ang="0">
                    <a:pos x="264" y="64"/>
                  </a:cxn>
                  <a:cxn ang="0">
                    <a:pos x="384" y="0"/>
                  </a:cxn>
                  <a:cxn ang="0">
                    <a:pos x="480" y="48"/>
                  </a:cxn>
                  <a:cxn ang="0">
                    <a:pos x="528" y="120"/>
                  </a:cxn>
                  <a:cxn ang="0">
                    <a:pos x="536" y="144"/>
                  </a:cxn>
                  <a:cxn ang="0">
                    <a:pos x="584" y="176"/>
                  </a:cxn>
                  <a:cxn ang="0">
                    <a:pos x="728" y="232"/>
                  </a:cxn>
                  <a:cxn ang="0">
                    <a:pos x="672" y="280"/>
                  </a:cxn>
                  <a:cxn ang="0">
                    <a:pos x="240" y="288"/>
                  </a:cxn>
                  <a:cxn ang="0">
                    <a:pos x="8" y="272"/>
                  </a:cxn>
                  <a:cxn ang="0">
                    <a:pos x="16" y="248"/>
                  </a:cxn>
                  <a:cxn ang="0">
                    <a:pos x="16" y="264"/>
                  </a:cxn>
                </a:cxnLst>
                <a:rect l="0" t="0" r="r" b="b"/>
                <a:pathLst>
                  <a:path w="728" h="288">
                    <a:moveTo>
                      <a:pt x="16" y="264"/>
                    </a:moveTo>
                    <a:cubicBezTo>
                      <a:pt x="51" y="252"/>
                      <a:pt x="105" y="249"/>
                      <a:pt x="136" y="232"/>
                    </a:cubicBezTo>
                    <a:cubicBezTo>
                      <a:pt x="165" y="216"/>
                      <a:pt x="204" y="195"/>
                      <a:pt x="232" y="176"/>
                    </a:cubicBezTo>
                    <a:cubicBezTo>
                      <a:pt x="266" y="73"/>
                      <a:pt x="233" y="178"/>
                      <a:pt x="256" y="88"/>
                    </a:cubicBezTo>
                    <a:cubicBezTo>
                      <a:pt x="258" y="80"/>
                      <a:pt x="258" y="70"/>
                      <a:pt x="264" y="64"/>
                    </a:cubicBezTo>
                    <a:cubicBezTo>
                      <a:pt x="291" y="37"/>
                      <a:pt x="348" y="12"/>
                      <a:pt x="384" y="0"/>
                    </a:cubicBezTo>
                    <a:cubicBezTo>
                      <a:pt x="419" y="12"/>
                      <a:pt x="445" y="36"/>
                      <a:pt x="480" y="48"/>
                    </a:cubicBezTo>
                    <a:cubicBezTo>
                      <a:pt x="496" y="72"/>
                      <a:pt x="512" y="96"/>
                      <a:pt x="528" y="120"/>
                    </a:cubicBezTo>
                    <a:cubicBezTo>
                      <a:pt x="533" y="127"/>
                      <a:pt x="530" y="138"/>
                      <a:pt x="536" y="144"/>
                    </a:cubicBezTo>
                    <a:cubicBezTo>
                      <a:pt x="550" y="158"/>
                      <a:pt x="584" y="176"/>
                      <a:pt x="584" y="176"/>
                    </a:cubicBezTo>
                    <a:cubicBezTo>
                      <a:pt x="616" y="224"/>
                      <a:pt x="676" y="215"/>
                      <a:pt x="728" y="232"/>
                    </a:cubicBezTo>
                    <a:cubicBezTo>
                      <a:pt x="722" y="251"/>
                      <a:pt x="696" y="279"/>
                      <a:pt x="672" y="280"/>
                    </a:cubicBezTo>
                    <a:cubicBezTo>
                      <a:pt x="528" y="288"/>
                      <a:pt x="384" y="285"/>
                      <a:pt x="240" y="288"/>
                    </a:cubicBezTo>
                    <a:cubicBezTo>
                      <a:pt x="163" y="283"/>
                      <a:pt x="85" y="277"/>
                      <a:pt x="8" y="272"/>
                    </a:cubicBezTo>
                    <a:cubicBezTo>
                      <a:pt x="0" y="271"/>
                      <a:pt x="10" y="254"/>
                      <a:pt x="16" y="248"/>
                    </a:cubicBezTo>
                    <a:cubicBezTo>
                      <a:pt x="20" y="244"/>
                      <a:pt x="16" y="259"/>
                      <a:pt x="16" y="264"/>
                    </a:cubicBezTo>
                    <a:close/>
                  </a:path>
                </a:pathLst>
              </a:custGeom>
              <a:solidFill>
                <a:srgbClr val="FF5353">
                  <a:alpha val="53000"/>
                </a:srgbClr>
              </a:solidFill>
              <a:ln w="9525">
                <a:solidFill>
                  <a:srgbClr val="FF5353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1530" name="Text Box 122"/>
              <p:cNvSpPr txBox="1">
                <a:spLocks noChangeAspect="1" noChangeArrowheads="1"/>
              </p:cNvSpPr>
              <p:nvPr/>
            </p:nvSpPr>
            <p:spPr bwMode="auto">
              <a:xfrm>
                <a:off x="702" y="1873"/>
                <a:ext cx="11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rot="10800000" wrap="none">
                <a:spAutoFit/>
              </a:bodyPr>
              <a:lstStyle/>
              <a:p>
                <a:endParaRPr 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401531" name="Text Box 123"/>
              <p:cNvSpPr txBox="1">
                <a:spLocks noChangeAspect="1" noChangeArrowheads="1"/>
              </p:cNvSpPr>
              <p:nvPr/>
            </p:nvSpPr>
            <p:spPr bwMode="auto">
              <a:xfrm>
                <a:off x="1435" y="1872"/>
                <a:ext cx="11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rot="10800000" wrap="none">
                <a:spAutoFit/>
              </a:bodyPr>
              <a:lstStyle/>
              <a:p>
                <a:endParaRPr 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401532" name="Text Box 124"/>
              <p:cNvSpPr txBox="1">
                <a:spLocks noChangeAspect="1" noChangeArrowheads="1"/>
              </p:cNvSpPr>
              <p:nvPr/>
            </p:nvSpPr>
            <p:spPr bwMode="auto">
              <a:xfrm>
                <a:off x="2251" y="1872"/>
                <a:ext cx="11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rot="10800000" wrap="none">
                <a:spAutoFit/>
              </a:bodyPr>
              <a:lstStyle/>
              <a:p>
                <a:endParaRPr lang="en-US" sz="24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01533" name="Text Box 125"/>
            <p:cNvSpPr txBox="1">
              <a:spLocks noChangeArrowheads="1"/>
            </p:cNvSpPr>
            <p:nvPr/>
          </p:nvSpPr>
          <p:spPr bwMode="auto">
            <a:xfrm>
              <a:off x="384" y="2496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  <p:sp>
          <p:nvSpPr>
            <p:cNvPr id="401534" name="Text Box 126"/>
            <p:cNvSpPr txBox="1">
              <a:spLocks noChangeArrowheads="1"/>
            </p:cNvSpPr>
            <p:nvPr/>
          </p:nvSpPr>
          <p:spPr bwMode="auto">
            <a:xfrm>
              <a:off x="1195" y="2496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  <p:sp>
          <p:nvSpPr>
            <p:cNvPr id="401535" name="Text Box 127"/>
            <p:cNvSpPr txBox="1">
              <a:spLocks noChangeArrowheads="1"/>
            </p:cNvSpPr>
            <p:nvPr/>
          </p:nvSpPr>
          <p:spPr bwMode="auto">
            <a:xfrm>
              <a:off x="1968" y="2496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1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1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07407E-6 L -0.00104 0.47454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4014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2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4014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4015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1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15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1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1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4014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4014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1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4014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53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4800">
                <a:solidFill>
                  <a:srgbClr val="FFFF66"/>
                </a:solidFill>
                <a:latin typeface="Arial" charset="0"/>
              </a:rPr>
              <a:t>Overview</a:t>
            </a:r>
          </a:p>
        </p:txBody>
      </p:sp>
      <p:sp>
        <p:nvSpPr>
          <p:cNvPr id="518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24000"/>
            <a:ext cx="77724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Evolution of Urea consumption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Definitions 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Urea Dissolution and Diffusion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Urea Hydrolysis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rgbClr val="FF9900"/>
                </a:solidFill>
                <a:latin typeface="Arial" charset="0"/>
              </a:rPr>
              <a:t>Ammonia Volatilization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Research Results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Summary</a:t>
            </a:r>
          </a:p>
          <a:p>
            <a:pPr>
              <a:lnSpc>
                <a:spcPct val="80000"/>
              </a:lnSpc>
            </a:pPr>
            <a:endParaRPr lang="en-US" sz="3600">
              <a:solidFill>
                <a:schemeClr val="bg1"/>
              </a:solidFill>
              <a:latin typeface="Arial" charset="0"/>
            </a:endParaRPr>
          </a:p>
          <a:p>
            <a:pPr>
              <a:lnSpc>
                <a:spcPct val="80000"/>
              </a:lnSpc>
            </a:pPr>
            <a:endParaRPr lang="en-US" sz="280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6" name="Rectangle 6"/>
          <p:cNvSpPr>
            <a:spLocks noChangeArrowheads="1"/>
          </p:cNvSpPr>
          <p:nvPr/>
        </p:nvSpPr>
        <p:spPr bwMode="auto">
          <a:xfrm>
            <a:off x="0" y="3733800"/>
            <a:ext cx="9144000" cy="3124200"/>
          </a:xfrm>
          <a:prstGeom prst="rect">
            <a:avLst/>
          </a:prstGeom>
          <a:gradFill rotWithShape="1">
            <a:gsLst>
              <a:gs pos="0">
                <a:srgbClr val="663300"/>
              </a:gs>
              <a:gs pos="100000">
                <a:srgbClr val="663300">
                  <a:gamma/>
                  <a:shade val="2549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grpSp>
        <p:nvGrpSpPr>
          <p:cNvPr id="348243" name="Group 83"/>
          <p:cNvGrpSpPr>
            <a:grpSpLocks/>
          </p:cNvGrpSpPr>
          <p:nvPr/>
        </p:nvGrpSpPr>
        <p:grpSpPr bwMode="auto">
          <a:xfrm>
            <a:off x="2209800" y="3935413"/>
            <a:ext cx="6858000" cy="2732087"/>
            <a:chOff x="1392" y="2479"/>
            <a:chExt cx="4320" cy="1721"/>
          </a:xfrm>
        </p:grpSpPr>
        <p:sp>
          <p:nvSpPr>
            <p:cNvPr id="348167" name="Freeform 7"/>
            <p:cNvSpPr>
              <a:spLocks/>
            </p:cNvSpPr>
            <p:nvPr/>
          </p:nvSpPr>
          <p:spPr bwMode="auto">
            <a:xfrm>
              <a:off x="1776" y="3168"/>
              <a:ext cx="3936" cy="1032"/>
            </a:xfrm>
            <a:custGeom>
              <a:avLst/>
              <a:gdLst/>
              <a:ahLst/>
              <a:cxnLst>
                <a:cxn ang="0">
                  <a:pos x="257" y="56"/>
                </a:cxn>
                <a:cxn ang="0">
                  <a:pos x="921" y="112"/>
                </a:cxn>
                <a:cxn ang="0">
                  <a:pos x="1553" y="88"/>
                </a:cxn>
                <a:cxn ang="0">
                  <a:pos x="1993" y="48"/>
                </a:cxn>
                <a:cxn ang="0">
                  <a:pos x="2169" y="40"/>
                </a:cxn>
                <a:cxn ang="0">
                  <a:pos x="2721" y="96"/>
                </a:cxn>
                <a:cxn ang="0">
                  <a:pos x="3025" y="112"/>
                </a:cxn>
                <a:cxn ang="0">
                  <a:pos x="3329" y="104"/>
                </a:cxn>
                <a:cxn ang="0">
                  <a:pos x="3497" y="40"/>
                </a:cxn>
                <a:cxn ang="0">
                  <a:pos x="3553" y="16"/>
                </a:cxn>
                <a:cxn ang="0">
                  <a:pos x="3825" y="48"/>
                </a:cxn>
                <a:cxn ang="0">
                  <a:pos x="4385" y="48"/>
                </a:cxn>
                <a:cxn ang="0">
                  <a:pos x="4681" y="160"/>
                </a:cxn>
                <a:cxn ang="0">
                  <a:pos x="4785" y="384"/>
                </a:cxn>
                <a:cxn ang="0">
                  <a:pos x="4753" y="480"/>
                </a:cxn>
                <a:cxn ang="0">
                  <a:pos x="4633" y="704"/>
                </a:cxn>
                <a:cxn ang="0">
                  <a:pos x="4441" y="680"/>
                </a:cxn>
                <a:cxn ang="0">
                  <a:pos x="4225" y="768"/>
                </a:cxn>
                <a:cxn ang="0">
                  <a:pos x="3857" y="760"/>
                </a:cxn>
                <a:cxn ang="0">
                  <a:pos x="3617" y="704"/>
                </a:cxn>
                <a:cxn ang="0">
                  <a:pos x="3377" y="744"/>
                </a:cxn>
                <a:cxn ang="0">
                  <a:pos x="3105" y="792"/>
                </a:cxn>
                <a:cxn ang="0">
                  <a:pos x="2969" y="824"/>
                </a:cxn>
                <a:cxn ang="0">
                  <a:pos x="2569" y="792"/>
                </a:cxn>
                <a:cxn ang="0">
                  <a:pos x="2321" y="800"/>
                </a:cxn>
                <a:cxn ang="0">
                  <a:pos x="2169" y="840"/>
                </a:cxn>
                <a:cxn ang="0">
                  <a:pos x="1873" y="800"/>
                </a:cxn>
                <a:cxn ang="0">
                  <a:pos x="1393" y="784"/>
                </a:cxn>
                <a:cxn ang="0">
                  <a:pos x="977" y="808"/>
                </a:cxn>
                <a:cxn ang="0">
                  <a:pos x="721" y="728"/>
                </a:cxn>
                <a:cxn ang="0">
                  <a:pos x="521" y="608"/>
                </a:cxn>
                <a:cxn ang="0">
                  <a:pos x="345" y="640"/>
                </a:cxn>
                <a:cxn ang="0">
                  <a:pos x="81" y="632"/>
                </a:cxn>
                <a:cxn ang="0">
                  <a:pos x="41" y="592"/>
                </a:cxn>
                <a:cxn ang="0">
                  <a:pos x="17" y="472"/>
                </a:cxn>
                <a:cxn ang="0">
                  <a:pos x="97" y="360"/>
                </a:cxn>
                <a:cxn ang="0">
                  <a:pos x="73" y="264"/>
                </a:cxn>
                <a:cxn ang="0">
                  <a:pos x="89" y="136"/>
                </a:cxn>
                <a:cxn ang="0">
                  <a:pos x="89" y="128"/>
                </a:cxn>
              </a:cxnLst>
              <a:rect l="0" t="0" r="r" b="b"/>
              <a:pathLst>
                <a:path w="4785" h="840">
                  <a:moveTo>
                    <a:pt x="89" y="128"/>
                  </a:moveTo>
                  <a:cubicBezTo>
                    <a:pt x="124" y="76"/>
                    <a:pt x="198" y="64"/>
                    <a:pt x="257" y="56"/>
                  </a:cubicBezTo>
                  <a:cubicBezTo>
                    <a:pt x="368" y="68"/>
                    <a:pt x="474" y="104"/>
                    <a:pt x="585" y="120"/>
                  </a:cubicBezTo>
                  <a:cubicBezTo>
                    <a:pt x="697" y="117"/>
                    <a:pt x="809" y="116"/>
                    <a:pt x="921" y="112"/>
                  </a:cubicBezTo>
                  <a:cubicBezTo>
                    <a:pt x="1029" y="108"/>
                    <a:pt x="1129" y="69"/>
                    <a:pt x="1233" y="48"/>
                  </a:cubicBezTo>
                  <a:cubicBezTo>
                    <a:pt x="1342" y="55"/>
                    <a:pt x="1445" y="75"/>
                    <a:pt x="1553" y="88"/>
                  </a:cubicBezTo>
                  <a:cubicBezTo>
                    <a:pt x="1662" y="85"/>
                    <a:pt x="1772" y="85"/>
                    <a:pt x="1881" y="80"/>
                  </a:cubicBezTo>
                  <a:cubicBezTo>
                    <a:pt x="1917" y="78"/>
                    <a:pt x="1958" y="58"/>
                    <a:pt x="1993" y="48"/>
                  </a:cubicBezTo>
                  <a:cubicBezTo>
                    <a:pt x="2009" y="43"/>
                    <a:pt x="2041" y="32"/>
                    <a:pt x="2041" y="32"/>
                  </a:cubicBezTo>
                  <a:cubicBezTo>
                    <a:pt x="2084" y="35"/>
                    <a:pt x="2127" y="34"/>
                    <a:pt x="2169" y="40"/>
                  </a:cubicBezTo>
                  <a:cubicBezTo>
                    <a:pt x="2238" y="49"/>
                    <a:pt x="2297" y="85"/>
                    <a:pt x="2369" y="88"/>
                  </a:cubicBezTo>
                  <a:cubicBezTo>
                    <a:pt x="2486" y="93"/>
                    <a:pt x="2604" y="93"/>
                    <a:pt x="2721" y="96"/>
                  </a:cubicBezTo>
                  <a:cubicBezTo>
                    <a:pt x="2766" y="107"/>
                    <a:pt x="2812" y="111"/>
                    <a:pt x="2857" y="120"/>
                  </a:cubicBezTo>
                  <a:cubicBezTo>
                    <a:pt x="2913" y="117"/>
                    <a:pt x="2969" y="112"/>
                    <a:pt x="3025" y="112"/>
                  </a:cubicBezTo>
                  <a:cubicBezTo>
                    <a:pt x="3060" y="112"/>
                    <a:pt x="3094" y="121"/>
                    <a:pt x="3129" y="120"/>
                  </a:cubicBezTo>
                  <a:cubicBezTo>
                    <a:pt x="3196" y="118"/>
                    <a:pt x="3329" y="104"/>
                    <a:pt x="3329" y="104"/>
                  </a:cubicBezTo>
                  <a:cubicBezTo>
                    <a:pt x="3417" y="75"/>
                    <a:pt x="3284" y="121"/>
                    <a:pt x="3377" y="80"/>
                  </a:cubicBezTo>
                  <a:cubicBezTo>
                    <a:pt x="3411" y="65"/>
                    <a:pt x="3465" y="61"/>
                    <a:pt x="3497" y="40"/>
                  </a:cubicBezTo>
                  <a:cubicBezTo>
                    <a:pt x="3505" y="35"/>
                    <a:pt x="3512" y="28"/>
                    <a:pt x="3521" y="24"/>
                  </a:cubicBezTo>
                  <a:cubicBezTo>
                    <a:pt x="3531" y="20"/>
                    <a:pt x="3542" y="19"/>
                    <a:pt x="3553" y="16"/>
                  </a:cubicBezTo>
                  <a:cubicBezTo>
                    <a:pt x="3569" y="11"/>
                    <a:pt x="3601" y="0"/>
                    <a:pt x="3601" y="0"/>
                  </a:cubicBezTo>
                  <a:cubicBezTo>
                    <a:pt x="3681" y="8"/>
                    <a:pt x="3747" y="35"/>
                    <a:pt x="3825" y="48"/>
                  </a:cubicBezTo>
                  <a:cubicBezTo>
                    <a:pt x="3878" y="57"/>
                    <a:pt x="3933" y="67"/>
                    <a:pt x="3985" y="80"/>
                  </a:cubicBezTo>
                  <a:cubicBezTo>
                    <a:pt x="4135" y="75"/>
                    <a:pt x="4246" y="71"/>
                    <a:pt x="4385" y="48"/>
                  </a:cubicBezTo>
                  <a:cubicBezTo>
                    <a:pt x="4465" y="56"/>
                    <a:pt x="4539" y="65"/>
                    <a:pt x="4609" y="104"/>
                  </a:cubicBezTo>
                  <a:cubicBezTo>
                    <a:pt x="4702" y="155"/>
                    <a:pt x="4623" y="115"/>
                    <a:pt x="4681" y="160"/>
                  </a:cubicBezTo>
                  <a:cubicBezTo>
                    <a:pt x="4696" y="172"/>
                    <a:pt x="4729" y="192"/>
                    <a:pt x="4729" y="192"/>
                  </a:cubicBezTo>
                  <a:cubicBezTo>
                    <a:pt x="4766" y="247"/>
                    <a:pt x="4769" y="320"/>
                    <a:pt x="4785" y="384"/>
                  </a:cubicBezTo>
                  <a:cubicBezTo>
                    <a:pt x="4783" y="389"/>
                    <a:pt x="4762" y="454"/>
                    <a:pt x="4761" y="456"/>
                  </a:cubicBezTo>
                  <a:cubicBezTo>
                    <a:pt x="4758" y="464"/>
                    <a:pt x="4753" y="480"/>
                    <a:pt x="4753" y="480"/>
                  </a:cubicBezTo>
                  <a:cubicBezTo>
                    <a:pt x="4760" y="508"/>
                    <a:pt x="4769" y="539"/>
                    <a:pt x="4769" y="568"/>
                  </a:cubicBezTo>
                  <a:cubicBezTo>
                    <a:pt x="4769" y="637"/>
                    <a:pt x="4690" y="685"/>
                    <a:pt x="4633" y="704"/>
                  </a:cubicBezTo>
                  <a:cubicBezTo>
                    <a:pt x="4585" y="701"/>
                    <a:pt x="4537" y="702"/>
                    <a:pt x="4489" y="696"/>
                  </a:cubicBezTo>
                  <a:cubicBezTo>
                    <a:pt x="4472" y="694"/>
                    <a:pt x="4441" y="680"/>
                    <a:pt x="4441" y="680"/>
                  </a:cubicBezTo>
                  <a:cubicBezTo>
                    <a:pt x="4366" y="688"/>
                    <a:pt x="4333" y="696"/>
                    <a:pt x="4273" y="736"/>
                  </a:cubicBezTo>
                  <a:cubicBezTo>
                    <a:pt x="4257" y="747"/>
                    <a:pt x="4243" y="762"/>
                    <a:pt x="4225" y="768"/>
                  </a:cubicBezTo>
                  <a:cubicBezTo>
                    <a:pt x="4209" y="773"/>
                    <a:pt x="4177" y="784"/>
                    <a:pt x="4177" y="784"/>
                  </a:cubicBezTo>
                  <a:cubicBezTo>
                    <a:pt x="4067" y="778"/>
                    <a:pt x="3968" y="766"/>
                    <a:pt x="3857" y="760"/>
                  </a:cubicBezTo>
                  <a:cubicBezTo>
                    <a:pt x="3820" y="754"/>
                    <a:pt x="3789" y="745"/>
                    <a:pt x="3753" y="736"/>
                  </a:cubicBezTo>
                  <a:cubicBezTo>
                    <a:pt x="3711" y="708"/>
                    <a:pt x="3667" y="710"/>
                    <a:pt x="3617" y="704"/>
                  </a:cubicBezTo>
                  <a:cubicBezTo>
                    <a:pt x="3559" y="685"/>
                    <a:pt x="3457" y="691"/>
                    <a:pt x="3401" y="728"/>
                  </a:cubicBezTo>
                  <a:cubicBezTo>
                    <a:pt x="3393" y="733"/>
                    <a:pt x="3386" y="741"/>
                    <a:pt x="3377" y="744"/>
                  </a:cubicBezTo>
                  <a:cubicBezTo>
                    <a:pt x="3368" y="747"/>
                    <a:pt x="3278" y="759"/>
                    <a:pt x="3273" y="760"/>
                  </a:cubicBezTo>
                  <a:cubicBezTo>
                    <a:pt x="3216" y="770"/>
                    <a:pt x="3162" y="785"/>
                    <a:pt x="3105" y="792"/>
                  </a:cubicBezTo>
                  <a:cubicBezTo>
                    <a:pt x="3054" y="809"/>
                    <a:pt x="3112" y="791"/>
                    <a:pt x="3033" y="808"/>
                  </a:cubicBezTo>
                  <a:cubicBezTo>
                    <a:pt x="3011" y="813"/>
                    <a:pt x="2969" y="824"/>
                    <a:pt x="2969" y="824"/>
                  </a:cubicBezTo>
                  <a:cubicBezTo>
                    <a:pt x="2860" y="821"/>
                    <a:pt x="2750" y="823"/>
                    <a:pt x="2641" y="816"/>
                  </a:cubicBezTo>
                  <a:cubicBezTo>
                    <a:pt x="2616" y="814"/>
                    <a:pt x="2593" y="800"/>
                    <a:pt x="2569" y="792"/>
                  </a:cubicBezTo>
                  <a:cubicBezTo>
                    <a:pt x="2553" y="787"/>
                    <a:pt x="2521" y="776"/>
                    <a:pt x="2521" y="776"/>
                  </a:cubicBezTo>
                  <a:cubicBezTo>
                    <a:pt x="2449" y="790"/>
                    <a:pt x="2402" y="795"/>
                    <a:pt x="2321" y="800"/>
                  </a:cubicBezTo>
                  <a:cubicBezTo>
                    <a:pt x="2285" y="806"/>
                    <a:pt x="2252" y="814"/>
                    <a:pt x="2217" y="824"/>
                  </a:cubicBezTo>
                  <a:cubicBezTo>
                    <a:pt x="2201" y="829"/>
                    <a:pt x="2169" y="840"/>
                    <a:pt x="2169" y="840"/>
                  </a:cubicBezTo>
                  <a:cubicBezTo>
                    <a:pt x="2121" y="837"/>
                    <a:pt x="2073" y="838"/>
                    <a:pt x="2025" y="832"/>
                  </a:cubicBezTo>
                  <a:cubicBezTo>
                    <a:pt x="1976" y="826"/>
                    <a:pt x="1923" y="807"/>
                    <a:pt x="1873" y="800"/>
                  </a:cubicBezTo>
                  <a:cubicBezTo>
                    <a:pt x="1746" y="814"/>
                    <a:pt x="1629" y="792"/>
                    <a:pt x="1505" y="776"/>
                  </a:cubicBezTo>
                  <a:cubicBezTo>
                    <a:pt x="1468" y="779"/>
                    <a:pt x="1430" y="780"/>
                    <a:pt x="1393" y="784"/>
                  </a:cubicBezTo>
                  <a:cubicBezTo>
                    <a:pt x="1356" y="788"/>
                    <a:pt x="1281" y="800"/>
                    <a:pt x="1281" y="800"/>
                  </a:cubicBezTo>
                  <a:cubicBezTo>
                    <a:pt x="1185" y="832"/>
                    <a:pt x="1072" y="812"/>
                    <a:pt x="977" y="808"/>
                  </a:cubicBezTo>
                  <a:cubicBezTo>
                    <a:pt x="917" y="796"/>
                    <a:pt x="860" y="783"/>
                    <a:pt x="801" y="768"/>
                  </a:cubicBezTo>
                  <a:cubicBezTo>
                    <a:pt x="776" y="751"/>
                    <a:pt x="745" y="746"/>
                    <a:pt x="721" y="728"/>
                  </a:cubicBezTo>
                  <a:cubicBezTo>
                    <a:pt x="694" y="708"/>
                    <a:pt x="670" y="674"/>
                    <a:pt x="641" y="656"/>
                  </a:cubicBezTo>
                  <a:cubicBezTo>
                    <a:pt x="604" y="633"/>
                    <a:pt x="562" y="622"/>
                    <a:pt x="521" y="608"/>
                  </a:cubicBezTo>
                  <a:cubicBezTo>
                    <a:pt x="486" y="611"/>
                    <a:pt x="451" y="611"/>
                    <a:pt x="417" y="616"/>
                  </a:cubicBezTo>
                  <a:cubicBezTo>
                    <a:pt x="417" y="616"/>
                    <a:pt x="357" y="636"/>
                    <a:pt x="345" y="640"/>
                  </a:cubicBezTo>
                  <a:cubicBezTo>
                    <a:pt x="305" y="653"/>
                    <a:pt x="258" y="659"/>
                    <a:pt x="217" y="664"/>
                  </a:cubicBezTo>
                  <a:cubicBezTo>
                    <a:pt x="151" y="658"/>
                    <a:pt x="129" y="664"/>
                    <a:pt x="81" y="632"/>
                  </a:cubicBezTo>
                  <a:cubicBezTo>
                    <a:pt x="76" y="624"/>
                    <a:pt x="72" y="615"/>
                    <a:pt x="65" y="608"/>
                  </a:cubicBezTo>
                  <a:cubicBezTo>
                    <a:pt x="58" y="601"/>
                    <a:pt x="47" y="600"/>
                    <a:pt x="41" y="592"/>
                  </a:cubicBezTo>
                  <a:cubicBezTo>
                    <a:pt x="30" y="578"/>
                    <a:pt x="27" y="559"/>
                    <a:pt x="17" y="544"/>
                  </a:cubicBezTo>
                  <a:cubicBezTo>
                    <a:pt x="13" y="526"/>
                    <a:pt x="0" y="491"/>
                    <a:pt x="17" y="472"/>
                  </a:cubicBezTo>
                  <a:cubicBezTo>
                    <a:pt x="30" y="458"/>
                    <a:pt x="65" y="440"/>
                    <a:pt x="65" y="440"/>
                  </a:cubicBezTo>
                  <a:cubicBezTo>
                    <a:pt x="83" y="413"/>
                    <a:pt x="89" y="392"/>
                    <a:pt x="97" y="360"/>
                  </a:cubicBezTo>
                  <a:cubicBezTo>
                    <a:pt x="94" y="344"/>
                    <a:pt x="93" y="328"/>
                    <a:pt x="89" y="312"/>
                  </a:cubicBezTo>
                  <a:cubicBezTo>
                    <a:pt x="85" y="296"/>
                    <a:pt x="73" y="264"/>
                    <a:pt x="73" y="264"/>
                  </a:cubicBezTo>
                  <a:cubicBezTo>
                    <a:pt x="76" y="229"/>
                    <a:pt x="77" y="195"/>
                    <a:pt x="81" y="160"/>
                  </a:cubicBezTo>
                  <a:cubicBezTo>
                    <a:pt x="82" y="152"/>
                    <a:pt x="84" y="143"/>
                    <a:pt x="89" y="136"/>
                  </a:cubicBezTo>
                  <a:cubicBezTo>
                    <a:pt x="95" y="128"/>
                    <a:pt x="113" y="130"/>
                    <a:pt x="113" y="120"/>
                  </a:cubicBezTo>
                  <a:cubicBezTo>
                    <a:pt x="113" y="112"/>
                    <a:pt x="97" y="125"/>
                    <a:pt x="89" y="128"/>
                  </a:cubicBezTo>
                  <a:close/>
                </a:path>
              </a:pathLst>
            </a:custGeom>
            <a:gradFill rotWithShape="1">
              <a:gsLst>
                <a:gs pos="0">
                  <a:srgbClr val="3366FF"/>
                </a:gs>
                <a:gs pos="100000">
                  <a:srgbClr val="3366FF">
                    <a:gamma/>
                    <a:shade val="66667"/>
                    <a:invGamma/>
                  </a:srgbClr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48168" name="Rectangle 8"/>
            <p:cNvSpPr>
              <a:spLocks noChangeArrowheads="1"/>
            </p:cNvSpPr>
            <p:nvPr/>
          </p:nvSpPr>
          <p:spPr bwMode="auto">
            <a:xfrm>
              <a:off x="2556" y="3611"/>
              <a:ext cx="46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 b="1" baseline="-25000"/>
                <a:t>(aq)</a:t>
              </a:r>
              <a:endParaRPr lang="en-US" sz="3600" b="1" baseline="30000"/>
            </a:p>
          </p:txBody>
        </p:sp>
        <p:sp>
          <p:nvSpPr>
            <p:cNvPr id="348175" name="Text Box 15"/>
            <p:cNvSpPr txBox="1">
              <a:spLocks noChangeArrowheads="1"/>
            </p:cNvSpPr>
            <p:nvPr/>
          </p:nvSpPr>
          <p:spPr bwMode="auto">
            <a:xfrm>
              <a:off x="1612" y="2479"/>
              <a:ext cx="146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/>
                <a:t>Soil solution</a:t>
              </a:r>
            </a:p>
          </p:txBody>
        </p:sp>
        <p:sp>
          <p:nvSpPr>
            <p:cNvPr id="348176" name="Line 16"/>
            <p:cNvSpPr>
              <a:spLocks noChangeShapeType="1"/>
            </p:cNvSpPr>
            <p:nvPr/>
          </p:nvSpPr>
          <p:spPr bwMode="auto">
            <a:xfrm>
              <a:off x="2304" y="2784"/>
              <a:ext cx="0" cy="480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48197" name="Line 37"/>
            <p:cNvSpPr>
              <a:spLocks noChangeShapeType="1"/>
            </p:cNvSpPr>
            <p:nvPr/>
          </p:nvSpPr>
          <p:spPr bwMode="auto">
            <a:xfrm>
              <a:off x="1392" y="3648"/>
              <a:ext cx="384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48198" name="Line 38"/>
            <p:cNvSpPr>
              <a:spLocks noChangeShapeType="1"/>
            </p:cNvSpPr>
            <p:nvPr/>
          </p:nvSpPr>
          <p:spPr bwMode="auto">
            <a:xfrm flipH="1">
              <a:off x="1392" y="3744"/>
              <a:ext cx="384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grpSp>
          <p:nvGrpSpPr>
            <p:cNvPr id="348224" name="Group 64"/>
            <p:cNvGrpSpPr>
              <a:grpSpLocks noChangeAspect="1"/>
            </p:cNvGrpSpPr>
            <p:nvPr/>
          </p:nvGrpSpPr>
          <p:grpSpPr bwMode="auto">
            <a:xfrm>
              <a:off x="1918" y="3552"/>
              <a:ext cx="674" cy="327"/>
              <a:chOff x="2487" y="2448"/>
              <a:chExt cx="748" cy="363"/>
            </a:xfrm>
          </p:grpSpPr>
          <p:sp>
            <p:nvSpPr>
              <p:cNvPr id="348225" name="Oval 65"/>
              <p:cNvSpPr>
                <a:spLocks noChangeAspect="1" noChangeArrowheads="1"/>
              </p:cNvSpPr>
              <p:nvPr/>
            </p:nvSpPr>
            <p:spPr bwMode="auto">
              <a:xfrm>
                <a:off x="2487" y="2448"/>
                <a:ext cx="729" cy="345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008000"/>
                  </a:gs>
                </a:gsLst>
                <a:lin ang="18900000" scaled="1"/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48226" name="Text Box 66"/>
              <p:cNvSpPr txBox="1">
                <a:spLocks noChangeAspect="1" noChangeArrowheads="1"/>
              </p:cNvSpPr>
              <p:nvPr/>
            </p:nvSpPr>
            <p:spPr bwMode="auto">
              <a:xfrm>
                <a:off x="2554" y="2448"/>
                <a:ext cx="681" cy="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tx1"/>
                    </a:solidFill>
                  </a:rPr>
                  <a:t>NH</a:t>
                </a:r>
                <a:r>
                  <a:rPr lang="en-US" sz="2800" b="1" baseline="-25000">
                    <a:solidFill>
                      <a:schemeClr val="tx1"/>
                    </a:solidFill>
                  </a:rPr>
                  <a:t>4</a:t>
                </a:r>
                <a:r>
                  <a:rPr lang="en-US" sz="2800" b="1" baseline="30000"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</p:grpSp>
      <p:sp>
        <p:nvSpPr>
          <p:cNvPr id="348162" name="Rectangle 2"/>
          <p:cNvSpPr>
            <a:spLocks noChangeArrowheads="1"/>
          </p:cNvSpPr>
          <p:nvPr/>
        </p:nvSpPr>
        <p:spPr bwMode="auto">
          <a:xfrm>
            <a:off x="0" y="34925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600" b="1">
                <a:solidFill>
                  <a:srgbClr val="FFFF66"/>
                </a:solidFill>
              </a:rPr>
              <a:t>  NH</a:t>
            </a:r>
            <a:r>
              <a:rPr lang="en-US" sz="3600" b="1" baseline="-25000">
                <a:solidFill>
                  <a:srgbClr val="FFFF66"/>
                </a:solidFill>
              </a:rPr>
              <a:t>3</a:t>
            </a:r>
            <a:r>
              <a:rPr lang="en-US" sz="3600" b="1">
                <a:solidFill>
                  <a:srgbClr val="FFFF66"/>
                </a:solidFill>
              </a:rPr>
              <a:t> Volatilization Process</a:t>
            </a:r>
          </a:p>
        </p:txBody>
      </p:sp>
      <p:sp>
        <p:nvSpPr>
          <p:cNvPr id="348182" name="Oval 22"/>
          <p:cNvSpPr>
            <a:spLocks noChangeArrowheads="1"/>
          </p:cNvSpPr>
          <p:nvPr/>
        </p:nvSpPr>
        <p:spPr bwMode="auto">
          <a:xfrm>
            <a:off x="76200" y="2895600"/>
            <a:ext cx="838200" cy="8382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41176"/>
                  <a:invGamma/>
                </a:schemeClr>
              </a:gs>
            </a:gsLst>
            <a:path path="rect">
              <a:fillToRect l="100000" b="100000"/>
            </a:path>
          </a:gradFill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Urea</a:t>
            </a:r>
          </a:p>
        </p:txBody>
      </p:sp>
      <p:sp>
        <p:nvSpPr>
          <p:cNvPr id="348185" name="Text Box 25"/>
          <p:cNvSpPr txBox="1">
            <a:spLocks noChangeArrowheads="1"/>
          </p:cNvSpPr>
          <p:nvPr/>
        </p:nvSpPr>
        <p:spPr bwMode="auto">
          <a:xfrm>
            <a:off x="6438900" y="838200"/>
            <a:ext cx="25527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/>
              <a:t>Atmosphere</a:t>
            </a:r>
          </a:p>
        </p:txBody>
      </p:sp>
      <p:sp>
        <p:nvSpPr>
          <p:cNvPr id="348186" name="Rectangle 26"/>
          <p:cNvSpPr>
            <a:spLocks noChangeArrowheads="1"/>
          </p:cNvSpPr>
          <p:nvPr/>
        </p:nvSpPr>
        <p:spPr bwMode="auto">
          <a:xfrm>
            <a:off x="76200" y="4800600"/>
            <a:ext cx="914400" cy="1981200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tint val="0"/>
                  <a:invGamma/>
                </a:schemeClr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348187" name="Line 27"/>
          <p:cNvSpPr>
            <a:spLocks noChangeShapeType="1"/>
          </p:cNvSpPr>
          <p:nvPr/>
        </p:nvSpPr>
        <p:spPr bwMode="auto">
          <a:xfrm>
            <a:off x="990600" y="4876800"/>
            <a:ext cx="152400" cy="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48188" name="Text Box 28"/>
          <p:cNvSpPr txBox="1">
            <a:spLocks noChangeArrowheads="1"/>
          </p:cNvSpPr>
          <p:nvPr/>
        </p:nvSpPr>
        <p:spPr bwMode="auto">
          <a:xfrm>
            <a:off x="53975" y="5130800"/>
            <a:ext cx="936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tx1"/>
                </a:solidFill>
              </a:rPr>
              <a:t>Clay</a:t>
            </a:r>
          </a:p>
        </p:txBody>
      </p:sp>
      <p:sp>
        <p:nvSpPr>
          <p:cNvPr id="348189" name="Text Box 29"/>
          <p:cNvSpPr txBox="1">
            <a:spLocks noChangeArrowheads="1"/>
          </p:cNvSpPr>
          <p:nvPr/>
        </p:nvSpPr>
        <p:spPr bwMode="auto">
          <a:xfrm>
            <a:off x="152400" y="5892800"/>
            <a:ext cx="7572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tx1"/>
                </a:solidFill>
              </a:rPr>
              <a:t>OM</a:t>
            </a:r>
          </a:p>
        </p:txBody>
      </p:sp>
      <p:sp>
        <p:nvSpPr>
          <p:cNvPr id="348190" name="Line 30"/>
          <p:cNvSpPr>
            <a:spLocks noChangeShapeType="1"/>
          </p:cNvSpPr>
          <p:nvPr/>
        </p:nvSpPr>
        <p:spPr bwMode="auto">
          <a:xfrm>
            <a:off x="990600" y="5334000"/>
            <a:ext cx="152400" cy="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48191" name="Line 31"/>
          <p:cNvSpPr>
            <a:spLocks noChangeShapeType="1"/>
          </p:cNvSpPr>
          <p:nvPr/>
        </p:nvSpPr>
        <p:spPr bwMode="auto">
          <a:xfrm>
            <a:off x="990600" y="5791200"/>
            <a:ext cx="152400" cy="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48192" name="Line 32"/>
          <p:cNvSpPr>
            <a:spLocks noChangeShapeType="1"/>
          </p:cNvSpPr>
          <p:nvPr/>
        </p:nvSpPr>
        <p:spPr bwMode="auto">
          <a:xfrm>
            <a:off x="990600" y="6248400"/>
            <a:ext cx="152400" cy="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48193" name="Line 33"/>
          <p:cNvSpPr>
            <a:spLocks noChangeShapeType="1"/>
          </p:cNvSpPr>
          <p:nvPr/>
        </p:nvSpPr>
        <p:spPr bwMode="auto">
          <a:xfrm>
            <a:off x="990600" y="6705600"/>
            <a:ext cx="152400" cy="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grpSp>
        <p:nvGrpSpPr>
          <p:cNvPr id="348242" name="Group 82"/>
          <p:cNvGrpSpPr>
            <a:grpSpLocks/>
          </p:cNvGrpSpPr>
          <p:nvPr/>
        </p:nvGrpSpPr>
        <p:grpSpPr bwMode="auto">
          <a:xfrm>
            <a:off x="1143000" y="3505200"/>
            <a:ext cx="1752600" cy="3276600"/>
            <a:chOff x="720" y="2208"/>
            <a:chExt cx="1104" cy="2064"/>
          </a:xfrm>
        </p:grpSpPr>
        <p:cxnSp>
          <p:nvCxnSpPr>
            <p:cNvPr id="348199" name="AutoShape 39"/>
            <p:cNvCxnSpPr>
              <a:cxnSpLocks noChangeShapeType="1"/>
              <a:endCxn id="348214" idx="0"/>
            </p:cNvCxnSpPr>
            <p:nvPr/>
          </p:nvCxnSpPr>
          <p:spPr bwMode="auto">
            <a:xfrm rot="5400000">
              <a:off x="1048" y="2247"/>
              <a:ext cx="816" cy="737"/>
            </a:xfrm>
            <a:prstGeom prst="curvedConnector3">
              <a:avLst>
                <a:gd name="adj1" fmla="val 50000"/>
              </a:avLst>
            </a:prstGeom>
            <a:noFill/>
            <a:ln w="3175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</p:cxnSp>
        <p:grpSp>
          <p:nvGrpSpPr>
            <p:cNvPr id="348212" name="Group 52"/>
            <p:cNvGrpSpPr>
              <a:grpSpLocks noChangeAspect="1"/>
            </p:cNvGrpSpPr>
            <p:nvPr/>
          </p:nvGrpSpPr>
          <p:grpSpPr bwMode="auto">
            <a:xfrm>
              <a:off x="720" y="3024"/>
              <a:ext cx="674" cy="327"/>
              <a:chOff x="2487" y="2448"/>
              <a:chExt cx="748" cy="363"/>
            </a:xfrm>
          </p:grpSpPr>
          <p:sp>
            <p:nvSpPr>
              <p:cNvPr id="348213" name="Oval 53"/>
              <p:cNvSpPr>
                <a:spLocks noChangeAspect="1" noChangeArrowheads="1"/>
              </p:cNvSpPr>
              <p:nvPr/>
            </p:nvSpPr>
            <p:spPr bwMode="auto">
              <a:xfrm>
                <a:off x="2487" y="2448"/>
                <a:ext cx="729" cy="345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008000"/>
                  </a:gs>
                </a:gsLst>
                <a:lin ang="18900000" scaled="1"/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48214" name="Text Box 54"/>
              <p:cNvSpPr txBox="1">
                <a:spLocks noChangeAspect="1" noChangeArrowheads="1"/>
              </p:cNvSpPr>
              <p:nvPr/>
            </p:nvSpPr>
            <p:spPr bwMode="auto">
              <a:xfrm>
                <a:off x="2554" y="2448"/>
                <a:ext cx="681" cy="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tx1"/>
                    </a:solidFill>
                  </a:rPr>
                  <a:t>NH</a:t>
                </a:r>
                <a:r>
                  <a:rPr lang="en-US" sz="2800" b="1" baseline="-25000">
                    <a:solidFill>
                      <a:schemeClr val="tx1"/>
                    </a:solidFill>
                  </a:rPr>
                  <a:t>4</a:t>
                </a:r>
                <a:r>
                  <a:rPr lang="en-US" sz="2800" b="1" baseline="30000"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  <p:grpSp>
          <p:nvGrpSpPr>
            <p:cNvPr id="348215" name="Group 55"/>
            <p:cNvGrpSpPr>
              <a:grpSpLocks noChangeAspect="1"/>
            </p:cNvGrpSpPr>
            <p:nvPr/>
          </p:nvGrpSpPr>
          <p:grpSpPr bwMode="auto">
            <a:xfrm>
              <a:off x="720" y="3513"/>
              <a:ext cx="674" cy="327"/>
              <a:chOff x="2487" y="2448"/>
              <a:chExt cx="748" cy="363"/>
            </a:xfrm>
          </p:grpSpPr>
          <p:sp>
            <p:nvSpPr>
              <p:cNvPr id="348216" name="Oval 56"/>
              <p:cNvSpPr>
                <a:spLocks noChangeAspect="1" noChangeArrowheads="1"/>
              </p:cNvSpPr>
              <p:nvPr/>
            </p:nvSpPr>
            <p:spPr bwMode="auto">
              <a:xfrm>
                <a:off x="2487" y="2448"/>
                <a:ext cx="729" cy="345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008000"/>
                  </a:gs>
                </a:gsLst>
                <a:lin ang="18900000" scaled="1"/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48217" name="Text Box 57"/>
              <p:cNvSpPr txBox="1">
                <a:spLocks noChangeAspect="1" noChangeArrowheads="1"/>
              </p:cNvSpPr>
              <p:nvPr/>
            </p:nvSpPr>
            <p:spPr bwMode="auto">
              <a:xfrm>
                <a:off x="2554" y="2448"/>
                <a:ext cx="681" cy="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tx1"/>
                    </a:solidFill>
                  </a:rPr>
                  <a:t>NH</a:t>
                </a:r>
                <a:r>
                  <a:rPr lang="en-US" sz="2800" b="1" baseline="-25000">
                    <a:solidFill>
                      <a:schemeClr val="tx1"/>
                    </a:solidFill>
                  </a:rPr>
                  <a:t>4</a:t>
                </a:r>
                <a:r>
                  <a:rPr lang="en-US" sz="2800" b="1" baseline="30000"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  <p:grpSp>
          <p:nvGrpSpPr>
            <p:cNvPr id="348218" name="Group 58"/>
            <p:cNvGrpSpPr>
              <a:grpSpLocks noChangeAspect="1"/>
            </p:cNvGrpSpPr>
            <p:nvPr/>
          </p:nvGrpSpPr>
          <p:grpSpPr bwMode="auto">
            <a:xfrm>
              <a:off x="720" y="3945"/>
              <a:ext cx="674" cy="327"/>
              <a:chOff x="2487" y="2448"/>
              <a:chExt cx="748" cy="363"/>
            </a:xfrm>
          </p:grpSpPr>
          <p:sp>
            <p:nvSpPr>
              <p:cNvPr id="348219" name="Oval 59"/>
              <p:cNvSpPr>
                <a:spLocks noChangeAspect="1" noChangeArrowheads="1"/>
              </p:cNvSpPr>
              <p:nvPr/>
            </p:nvSpPr>
            <p:spPr bwMode="auto">
              <a:xfrm>
                <a:off x="2487" y="2448"/>
                <a:ext cx="729" cy="345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008000"/>
                  </a:gs>
                </a:gsLst>
                <a:lin ang="18900000" scaled="1"/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48220" name="Text Box 60"/>
              <p:cNvSpPr txBox="1">
                <a:spLocks noChangeAspect="1" noChangeArrowheads="1"/>
              </p:cNvSpPr>
              <p:nvPr/>
            </p:nvSpPr>
            <p:spPr bwMode="auto">
              <a:xfrm>
                <a:off x="2554" y="2448"/>
                <a:ext cx="681" cy="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tx1"/>
                    </a:solidFill>
                  </a:rPr>
                  <a:t>NH</a:t>
                </a:r>
                <a:r>
                  <a:rPr lang="en-US" sz="2800" b="1" baseline="-25000">
                    <a:solidFill>
                      <a:schemeClr val="tx1"/>
                    </a:solidFill>
                  </a:rPr>
                  <a:t>4</a:t>
                </a:r>
                <a:r>
                  <a:rPr lang="en-US" sz="2800" b="1" baseline="30000"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</p:grpSp>
      <p:sp>
        <p:nvSpPr>
          <p:cNvPr id="348163" name="Line 3"/>
          <p:cNvSpPr>
            <a:spLocks noChangeShapeType="1"/>
          </p:cNvSpPr>
          <p:nvPr/>
        </p:nvSpPr>
        <p:spPr bwMode="auto">
          <a:xfrm flipV="1">
            <a:off x="1771650" y="3306763"/>
            <a:ext cx="819150" cy="1587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48165" name="Text Box 5"/>
          <p:cNvSpPr txBox="1">
            <a:spLocks noChangeArrowheads="1"/>
          </p:cNvSpPr>
          <p:nvPr/>
        </p:nvSpPr>
        <p:spPr bwMode="auto">
          <a:xfrm>
            <a:off x="838200" y="2133600"/>
            <a:ext cx="1743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Hydrolysis</a:t>
            </a:r>
          </a:p>
        </p:txBody>
      </p:sp>
      <p:grpSp>
        <p:nvGrpSpPr>
          <p:cNvPr id="348221" name="Group 61"/>
          <p:cNvGrpSpPr>
            <a:grpSpLocks noChangeAspect="1"/>
          </p:cNvGrpSpPr>
          <p:nvPr/>
        </p:nvGrpSpPr>
        <p:grpSpPr bwMode="auto">
          <a:xfrm>
            <a:off x="2667000" y="3062288"/>
            <a:ext cx="1069975" cy="519112"/>
            <a:chOff x="2487" y="2448"/>
            <a:chExt cx="748" cy="363"/>
          </a:xfrm>
        </p:grpSpPr>
        <p:sp>
          <p:nvSpPr>
            <p:cNvPr id="348222" name="Oval 62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48223" name="Text Box 63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48244" name="Group 84"/>
          <p:cNvGrpSpPr>
            <a:grpSpLocks/>
          </p:cNvGrpSpPr>
          <p:nvPr/>
        </p:nvGrpSpPr>
        <p:grpSpPr bwMode="auto">
          <a:xfrm>
            <a:off x="4567238" y="5535613"/>
            <a:ext cx="4271962" cy="1093787"/>
            <a:chOff x="2877" y="3487"/>
            <a:chExt cx="2691" cy="689"/>
          </a:xfrm>
        </p:grpSpPr>
        <p:sp>
          <p:nvSpPr>
            <p:cNvPr id="348169" name="Line 9"/>
            <p:cNvSpPr>
              <a:spLocks noChangeShapeType="1"/>
            </p:cNvSpPr>
            <p:nvPr/>
          </p:nvSpPr>
          <p:spPr bwMode="auto">
            <a:xfrm>
              <a:off x="3120" y="3690"/>
              <a:ext cx="720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48170" name="Rectangle 10"/>
            <p:cNvSpPr>
              <a:spLocks noChangeArrowheads="1"/>
            </p:cNvSpPr>
            <p:nvPr/>
          </p:nvSpPr>
          <p:spPr bwMode="auto">
            <a:xfrm>
              <a:off x="4560" y="3601"/>
              <a:ext cx="5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 b="1" baseline="-25000"/>
                <a:t> (aq)</a:t>
              </a:r>
              <a:endParaRPr lang="en-US" sz="3600" baseline="30000"/>
            </a:p>
          </p:txBody>
        </p:sp>
        <p:sp>
          <p:nvSpPr>
            <p:cNvPr id="348172" name="Text Box 12"/>
            <p:cNvSpPr txBox="1">
              <a:spLocks noChangeArrowheads="1"/>
            </p:cNvSpPr>
            <p:nvPr/>
          </p:nvSpPr>
          <p:spPr bwMode="auto">
            <a:xfrm>
              <a:off x="4956" y="3552"/>
              <a:ext cx="2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cs typeface="Times New Roman" pitchFamily="18" charset="0"/>
                </a:rPr>
                <a:t>+</a:t>
              </a:r>
            </a:p>
          </p:txBody>
        </p:sp>
        <p:sp>
          <p:nvSpPr>
            <p:cNvPr id="348173" name="Line 13"/>
            <p:cNvSpPr>
              <a:spLocks noChangeShapeType="1"/>
            </p:cNvSpPr>
            <p:nvPr/>
          </p:nvSpPr>
          <p:spPr bwMode="auto">
            <a:xfrm flipH="1">
              <a:off x="3120" y="3786"/>
              <a:ext cx="720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48174" name="Text Box 14"/>
            <p:cNvSpPr txBox="1">
              <a:spLocks noChangeArrowheads="1"/>
            </p:cNvSpPr>
            <p:nvPr/>
          </p:nvSpPr>
          <p:spPr bwMode="auto">
            <a:xfrm>
              <a:off x="2877" y="3849"/>
              <a:ext cx="134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/>
                <a:t>Equilibrium</a:t>
              </a:r>
            </a:p>
          </p:txBody>
        </p:sp>
        <p:pic>
          <p:nvPicPr>
            <p:cNvPr id="348228" name="Picture 68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36" y="3487"/>
              <a:ext cx="720" cy="497"/>
            </a:xfrm>
            <a:prstGeom prst="rect">
              <a:avLst/>
            </a:prstGeom>
            <a:noFill/>
          </p:spPr>
        </p:pic>
        <p:grpSp>
          <p:nvGrpSpPr>
            <p:cNvPr id="348237" name="Group 77"/>
            <p:cNvGrpSpPr>
              <a:grpSpLocks/>
            </p:cNvGrpSpPr>
            <p:nvPr/>
          </p:nvGrpSpPr>
          <p:grpSpPr bwMode="auto">
            <a:xfrm>
              <a:off x="5175" y="3543"/>
              <a:ext cx="393" cy="345"/>
              <a:chOff x="2151" y="2823"/>
              <a:chExt cx="393" cy="345"/>
            </a:xfrm>
          </p:grpSpPr>
          <p:sp>
            <p:nvSpPr>
              <p:cNvPr id="348238" name="Oval 78"/>
              <p:cNvSpPr>
                <a:spLocks noChangeAspect="1" noChangeArrowheads="1"/>
              </p:cNvSpPr>
              <p:nvPr/>
            </p:nvSpPr>
            <p:spPr bwMode="auto">
              <a:xfrm>
                <a:off x="2151" y="2823"/>
                <a:ext cx="345" cy="345"/>
              </a:xfrm>
              <a:prstGeom prst="ellipse">
                <a:avLst/>
              </a:prstGeom>
              <a:gradFill rotWithShape="1">
                <a:gsLst>
                  <a:gs pos="0">
                    <a:srgbClr val="FF6600"/>
                  </a:gs>
                  <a:gs pos="100000">
                    <a:srgbClr val="FF9933"/>
                  </a:gs>
                </a:gsLst>
                <a:path path="rect">
                  <a:fillToRect r="100000" b="100000"/>
                </a:path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48239" name="Text Box 79"/>
              <p:cNvSpPr txBox="1">
                <a:spLocks noChangeArrowheads="1"/>
              </p:cNvSpPr>
              <p:nvPr/>
            </p:nvSpPr>
            <p:spPr bwMode="auto">
              <a:xfrm>
                <a:off x="2177" y="2832"/>
                <a:ext cx="367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rgbClr val="006600"/>
                    </a:solidFill>
                  </a:rPr>
                  <a:t>H</a:t>
                </a:r>
                <a:r>
                  <a:rPr lang="en-US" sz="2800" b="1" baseline="30000">
                    <a:solidFill>
                      <a:srgbClr val="006600"/>
                    </a:solidFill>
                  </a:rPr>
                  <a:t>+</a:t>
                </a:r>
              </a:p>
            </p:txBody>
          </p:sp>
        </p:grpSp>
      </p:grpSp>
      <p:grpSp>
        <p:nvGrpSpPr>
          <p:cNvPr id="348245" name="Group 85"/>
          <p:cNvGrpSpPr>
            <a:grpSpLocks/>
          </p:cNvGrpSpPr>
          <p:nvPr/>
        </p:nvGrpSpPr>
        <p:grpSpPr bwMode="auto">
          <a:xfrm>
            <a:off x="4137025" y="3683000"/>
            <a:ext cx="4930775" cy="1803400"/>
            <a:chOff x="2606" y="2320"/>
            <a:chExt cx="3106" cy="1136"/>
          </a:xfrm>
        </p:grpSpPr>
        <p:sp>
          <p:nvSpPr>
            <p:cNvPr id="348177" name="Freeform 17"/>
            <p:cNvSpPr>
              <a:spLocks/>
            </p:cNvSpPr>
            <p:nvPr/>
          </p:nvSpPr>
          <p:spPr bwMode="auto">
            <a:xfrm>
              <a:off x="2606" y="2372"/>
              <a:ext cx="2914" cy="1008"/>
            </a:xfrm>
            <a:custGeom>
              <a:avLst/>
              <a:gdLst/>
              <a:ahLst/>
              <a:cxnLst>
                <a:cxn ang="0">
                  <a:pos x="0" y="912"/>
                </a:cxn>
                <a:cxn ang="0">
                  <a:pos x="104" y="888"/>
                </a:cxn>
                <a:cxn ang="0">
                  <a:pos x="160" y="792"/>
                </a:cxn>
                <a:cxn ang="0">
                  <a:pos x="208" y="632"/>
                </a:cxn>
                <a:cxn ang="0">
                  <a:pos x="328" y="584"/>
                </a:cxn>
                <a:cxn ang="0">
                  <a:pos x="376" y="568"/>
                </a:cxn>
                <a:cxn ang="0">
                  <a:pos x="416" y="536"/>
                </a:cxn>
                <a:cxn ang="0">
                  <a:pos x="456" y="504"/>
                </a:cxn>
                <a:cxn ang="0">
                  <a:pos x="544" y="416"/>
                </a:cxn>
                <a:cxn ang="0">
                  <a:pos x="624" y="296"/>
                </a:cxn>
                <a:cxn ang="0">
                  <a:pos x="712" y="224"/>
                </a:cxn>
                <a:cxn ang="0">
                  <a:pos x="728" y="200"/>
                </a:cxn>
                <a:cxn ang="0">
                  <a:pos x="992" y="96"/>
                </a:cxn>
                <a:cxn ang="0">
                  <a:pos x="1032" y="64"/>
                </a:cxn>
                <a:cxn ang="0">
                  <a:pos x="1080" y="24"/>
                </a:cxn>
                <a:cxn ang="0">
                  <a:pos x="1192" y="0"/>
                </a:cxn>
                <a:cxn ang="0">
                  <a:pos x="2016" y="8"/>
                </a:cxn>
                <a:cxn ang="0">
                  <a:pos x="2176" y="32"/>
                </a:cxn>
                <a:cxn ang="0">
                  <a:pos x="2288" y="64"/>
                </a:cxn>
                <a:cxn ang="0">
                  <a:pos x="2336" y="80"/>
                </a:cxn>
                <a:cxn ang="0">
                  <a:pos x="2376" y="208"/>
                </a:cxn>
                <a:cxn ang="0">
                  <a:pos x="2408" y="256"/>
                </a:cxn>
                <a:cxn ang="0">
                  <a:pos x="2480" y="296"/>
                </a:cxn>
                <a:cxn ang="0">
                  <a:pos x="2584" y="336"/>
                </a:cxn>
                <a:cxn ang="0">
                  <a:pos x="2680" y="408"/>
                </a:cxn>
                <a:cxn ang="0">
                  <a:pos x="2704" y="424"/>
                </a:cxn>
                <a:cxn ang="0">
                  <a:pos x="2744" y="496"/>
                </a:cxn>
                <a:cxn ang="0">
                  <a:pos x="2752" y="520"/>
                </a:cxn>
                <a:cxn ang="0">
                  <a:pos x="2824" y="608"/>
                </a:cxn>
                <a:cxn ang="0">
                  <a:pos x="2856" y="656"/>
                </a:cxn>
                <a:cxn ang="0">
                  <a:pos x="2888" y="704"/>
                </a:cxn>
                <a:cxn ang="0">
                  <a:pos x="2960" y="784"/>
                </a:cxn>
                <a:cxn ang="0">
                  <a:pos x="2944" y="936"/>
                </a:cxn>
                <a:cxn ang="0">
                  <a:pos x="2768" y="928"/>
                </a:cxn>
                <a:cxn ang="0">
                  <a:pos x="2536" y="888"/>
                </a:cxn>
                <a:cxn ang="0">
                  <a:pos x="2384" y="896"/>
                </a:cxn>
                <a:cxn ang="0">
                  <a:pos x="2312" y="920"/>
                </a:cxn>
                <a:cxn ang="0">
                  <a:pos x="2048" y="1008"/>
                </a:cxn>
                <a:cxn ang="0">
                  <a:pos x="1696" y="984"/>
                </a:cxn>
                <a:cxn ang="0">
                  <a:pos x="1184" y="992"/>
                </a:cxn>
                <a:cxn ang="0">
                  <a:pos x="840" y="936"/>
                </a:cxn>
                <a:cxn ang="0">
                  <a:pos x="472" y="968"/>
                </a:cxn>
                <a:cxn ang="0">
                  <a:pos x="0" y="912"/>
                </a:cxn>
              </a:cxnLst>
              <a:rect l="0" t="0" r="r" b="b"/>
              <a:pathLst>
                <a:path w="3010" h="1008">
                  <a:moveTo>
                    <a:pt x="0" y="912"/>
                  </a:moveTo>
                  <a:cubicBezTo>
                    <a:pt x="35" y="903"/>
                    <a:pt x="69" y="897"/>
                    <a:pt x="104" y="888"/>
                  </a:cubicBezTo>
                  <a:cubicBezTo>
                    <a:pt x="126" y="855"/>
                    <a:pt x="148" y="829"/>
                    <a:pt x="160" y="792"/>
                  </a:cubicBezTo>
                  <a:cubicBezTo>
                    <a:pt x="164" y="761"/>
                    <a:pt x="176" y="652"/>
                    <a:pt x="208" y="632"/>
                  </a:cubicBezTo>
                  <a:cubicBezTo>
                    <a:pt x="222" y="623"/>
                    <a:pt x="314" y="589"/>
                    <a:pt x="328" y="584"/>
                  </a:cubicBezTo>
                  <a:cubicBezTo>
                    <a:pt x="344" y="579"/>
                    <a:pt x="376" y="568"/>
                    <a:pt x="376" y="568"/>
                  </a:cubicBezTo>
                  <a:cubicBezTo>
                    <a:pt x="422" y="499"/>
                    <a:pt x="361" y="580"/>
                    <a:pt x="416" y="536"/>
                  </a:cubicBezTo>
                  <a:cubicBezTo>
                    <a:pt x="468" y="495"/>
                    <a:pt x="396" y="524"/>
                    <a:pt x="456" y="504"/>
                  </a:cubicBezTo>
                  <a:cubicBezTo>
                    <a:pt x="486" y="474"/>
                    <a:pt x="518" y="450"/>
                    <a:pt x="544" y="416"/>
                  </a:cubicBezTo>
                  <a:cubicBezTo>
                    <a:pt x="572" y="380"/>
                    <a:pt x="592" y="328"/>
                    <a:pt x="624" y="296"/>
                  </a:cubicBezTo>
                  <a:cubicBezTo>
                    <a:pt x="652" y="268"/>
                    <a:pt x="685" y="251"/>
                    <a:pt x="712" y="224"/>
                  </a:cubicBezTo>
                  <a:cubicBezTo>
                    <a:pt x="719" y="217"/>
                    <a:pt x="721" y="206"/>
                    <a:pt x="728" y="200"/>
                  </a:cubicBezTo>
                  <a:cubicBezTo>
                    <a:pt x="802" y="135"/>
                    <a:pt x="912" y="150"/>
                    <a:pt x="992" y="96"/>
                  </a:cubicBezTo>
                  <a:cubicBezTo>
                    <a:pt x="1028" y="42"/>
                    <a:pt x="986" y="95"/>
                    <a:pt x="1032" y="64"/>
                  </a:cubicBezTo>
                  <a:cubicBezTo>
                    <a:pt x="1070" y="39"/>
                    <a:pt x="1041" y="41"/>
                    <a:pt x="1080" y="24"/>
                  </a:cubicBezTo>
                  <a:cubicBezTo>
                    <a:pt x="1125" y="4"/>
                    <a:pt x="1142" y="6"/>
                    <a:pt x="1192" y="0"/>
                  </a:cubicBezTo>
                  <a:cubicBezTo>
                    <a:pt x="1467" y="9"/>
                    <a:pt x="1739" y="3"/>
                    <a:pt x="2016" y="8"/>
                  </a:cubicBezTo>
                  <a:cubicBezTo>
                    <a:pt x="2069" y="16"/>
                    <a:pt x="2123" y="24"/>
                    <a:pt x="2176" y="32"/>
                  </a:cubicBezTo>
                  <a:cubicBezTo>
                    <a:pt x="2213" y="44"/>
                    <a:pt x="2251" y="52"/>
                    <a:pt x="2288" y="64"/>
                  </a:cubicBezTo>
                  <a:cubicBezTo>
                    <a:pt x="2304" y="69"/>
                    <a:pt x="2336" y="80"/>
                    <a:pt x="2336" y="80"/>
                  </a:cubicBezTo>
                  <a:cubicBezTo>
                    <a:pt x="2349" y="120"/>
                    <a:pt x="2353" y="173"/>
                    <a:pt x="2376" y="208"/>
                  </a:cubicBezTo>
                  <a:cubicBezTo>
                    <a:pt x="2387" y="224"/>
                    <a:pt x="2397" y="240"/>
                    <a:pt x="2408" y="256"/>
                  </a:cubicBezTo>
                  <a:cubicBezTo>
                    <a:pt x="2433" y="294"/>
                    <a:pt x="2451" y="281"/>
                    <a:pt x="2480" y="296"/>
                  </a:cubicBezTo>
                  <a:cubicBezTo>
                    <a:pt x="2515" y="313"/>
                    <a:pt x="2546" y="327"/>
                    <a:pt x="2584" y="336"/>
                  </a:cubicBezTo>
                  <a:cubicBezTo>
                    <a:pt x="2618" y="359"/>
                    <a:pt x="2645" y="385"/>
                    <a:pt x="2680" y="408"/>
                  </a:cubicBezTo>
                  <a:cubicBezTo>
                    <a:pt x="2688" y="413"/>
                    <a:pt x="2704" y="424"/>
                    <a:pt x="2704" y="424"/>
                  </a:cubicBezTo>
                  <a:cubicBezTo>
                    <a:pt x="2718" y="466"/>
                    <a:pt x="2707" y="441"/>
                    <a:pt x="2744" y="496"/>
                  </a:cubicBezTo>
                  <a:cubicBezTo>
                    <a:pt x="2749" y="503"/>
                    <a:pt x="2748" y="513"/>
                    <a:pt x="2752" y="520"/>
                  </a:cubicBezTo>
                  <a:cubicBezTo>
                    <a:pt x="2773" y="557"/>
                    <a:pt x="2790" y="585"/>
                    <a:pt x="2824" y="608"/>
                  </a:cubicBezTo>
                  <a:cubicBezTo>
                    <a:pt x="2843" y="665"/>
                    <a:pt x="2816" y="596"/>
                    <a:pt x="2856" y="656"/>
                  </a:cubicBezTo>
                  <a:cubicBezTo>
                    <a:pt x="2902" y="725"/>
                    <a:pt x="2811" y="627"/>
                    <a:pt x="2888" y="704"/>
                  </a:cubicBezTo>
                  <a:cubicBezTo>
                    <a:pt x="2898" y="733"/>
                    <a:pt x="2934" y="767"/>
                    <a:pt x="2960" y="784"/>
                  </a:cubicBezTo>
                  <a:cubicBezTo>
                    <a:pt x="2976" y="831"/>
                    <a:pt x="3010" y="914"/>
                    <a:pt x="2944" y="936"/>
                  </a:cubicBezTo>
                  <a:cubicBezTo>
                    <a:pt x="2833" y="914"/>
                    <a:pt x="2891" y="918"/>
                    <a:pt x="2768" y="928"/>
                  </a:cubicBezTo>
                  <a:cubicBezTo>
                    <a:pt x="2688" y="917"/>
                    <a:pt x="2615" y="897"/>
                    <a:pt x="2536" y="888"/>
                  </a:cubicBezTo>
                  <a:cubicBezTo>
                    <a:pt x="2485" y="891"/>
                    <a:pt x="2434" y="890"/>
                    <a:pt x="2384" y="896"/>
                  </a:cubicBezTo>
                  <a:cubicBezTo>
                    <a:pt x="2359" y="899"/>
                    <a:pt x="2336" y="912"/>
                    <a:pt x="2312" y="920"/>
                  </a:cubicBezTo>
                  <a:cubicBezTo>
                    <a:pt x="2223" y="950"/>
                    <a:pt x="2136" y="979"/>
                    <a:pt x="2048" y="1008"/>
                  </a:cubicBezTo>
                  <a:cubicBezTo>
                    <a:pt x="1919" y="995"/>
                    <a:pt x="1845" y="989"/>
                    <a:pt x="1696" y="984"/>
                  </a:cubicBezTo>
                  <a:cubicBezTo>
                    <a:pt x="1526" y="972"/>
                    <a:pt x="1355" y="987"/>
                    <a:pt x="1184" y="992"/>
                  </a:cubicBezTo>
                  <a:cubicBezTo>
                    <a:pt x="1065" y="983"/>
                    <a:pt x="956" y="959"/>
                    <a:pt x="840" y="936"/>
                  </a:cubicBezTo>
                  <a:cubicBezTo>
                    <a:pt x="712" y="943"/>
                    <a:pt x="601" y="962"/>
                    <a:pt x="472" y="968"/>
                  </a:cubicBezTo>
                  <a:cubicBezTo>
                    <a:pt x="313" y="948"/>
                    <a:pt x="161" y="912"/>
                    <a:pt x="0" y="912"/>
                  </a:cubicBezTo>
                  <a:close/>
                </a:path>
              </a:pathLst>
            </a:custGeom>
            <a:gradFill rotWithShape="1">
              <a:gsLst>
                <a:gs pos="0">
                  <a:srgbClr val="99CCFF"/>
                </a:gs>
                <a:gs pos="100000">
                  <a:srgbClr val="99CCFF">
                    <a:gamma/>
                    <a:shade val="69804"/>
                    <a:invGamma/>
                  </a:srgbClr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48178" name="Rectangle 18"/>
            <p:cNvSpPr>
              <a:spLocks noChangeArrowheads="1"/>
            </p:cNvSpPr>
            <p:nvPr/>
          </p:nvSpPr>
          <p:spPr bwMode="auto">
            <a:xfrm>
              <a:off x="4600" y="2683"/>
              <a:ext cx="632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4000" b="1" baseline="-25000">
                  <a:solidFill>
                    <a:srgbClr val="0000FF"/>
                  </a:solidFill>
                </a:rPr>
                <a:t>(gas)</a:t>
              </a:r>
              <a:endParaRPr lang="en-US" sz="4000" baseline="30000">
                <a:solidFill>
                  <a:srgbClr val="0000FF"/>
                </a:solidFill>
              </a:endParaRPr>
            </a:p>
          </p:txBody>
        </p:sp>
        <p:sp>
          <p:nvSpPr>
            <p:cNvPr id="348179" name="Line 19"/>
            <p:cNvSpPr>
              <a:spLocks noChangeShapeType="1"/>
            </p:cNvSpPr>
            <p:nvPr/>
          </p:nvSpPr>
          <p:spPr bwMode="auto">
            <a:xfrm flipV="1">
              <a:off x="4272" y="3120"/>
              <a:ext cx="0" cy="33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lg" len="lg"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48180" name="Text Box 20"/>
            <p:cNvSpPr txBox="1">
              <a:spLocks noChangeArrowheads="1"/>
            </p:cNvSpPr>
            <p:nvPr/>
          </p:nvSpPr>
          <p:spPr bwMode="auto">
            <a:xfrm>
              <a:off x="4850" y="2320"/>
              <a:ext cx="86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/>
                <a:t>Soil air</a:t>
              </a:r>
            </a:p>
          </p:txBody>
        </p:sp>
        <p:sp>
          <p:nvSpPr>
            <p:cNvPr id="348181" name="Line 21"/>
            <p:cNvSpPr>
              <a:spLocks noChangeShapeType="1"/>
            </p:cNvSpPr>
            <p:nvPr/>
          </p:nvSpPr>
          <p:spPr bwMode="auto">
            <a:xfrm flipH="1">
              <a:off x="5232" y="2640"/>
              <a:ext cx="96" cy="144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pic>
          <p:nvPicPr>
            <p:cNvPr id="348240" name="Picture 80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36" y="2623"/>
              <a:ext cx="720" cy="497"/>
            </a:xfrm>
            <a:prstGeom prst="rect">
              <a:avLst/>
            </a:prstGeom>
            <a:noFill/>
          </p:spPr>
        </p:pic>
      </p:grpSp>
      <p:grpSp>
        <p:nvGrpSpPr>
          <p:cNvPr id="348211" name="Group 51"/>
          <p:cNvGrpSpPr>
            <a:grpSpLocks/>
          </p:cNvGrpSpPr>
          <p:nvPr/>
        </p:nvGrpSpPr>
        <p:grpSpPr bwMode="auto">
          <a:xfrm>
            <a:off x="5334000" y="1981200"/>
            <a:ext cx="2971800" cy="1981200"/>
            <a:chOff x="3024" y="912"/>
            <a:chExt cx="2448" cy="1728"/>
          </a:xfrm>
        </p:grpSpPr>
        <p:grpSp>
          <p:nvGrpSpPr>
            <p:cNvPr id="348200" name="Group 40"/>
            <p:cNvGrpSpPr>
              <a:grpSpLocks/>
            </p:cNvGrpSpPr>
            <p:nvPr/>
          </p:nvGrpSpPr>
          <p:grpSpPr bwMode="auto">
            <a:xfrm>
              <a:off x="3024" y="912"/>
              <a:ext cx="2448" cy="1384"/>
              <a:chOff x="1392" y="296"/>
              <a:chExt cx="2448" cy="1384"/>
            </a:xfrm>
          </p:grpSpPr>
          <p:pic>
            <p:nvPicPr>
              <p:cNvPr id="348201" name="Picture 41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640" y="824"/>
                <a:ext cx="432" cy="320"/>
              </a:xfrm>
              <a:prstGeom prst="rect">
                <a:avLst/>
              </a:prstGeom>
              <a:noFill/>
            </p:spPr>
          </p:pic>
          <p:grpSp>
            <p:nvGrpSpPr>
              <p:cNvPr id="348202" name="Group 42"/>
              <p:cNvGrpSpPr>
                <a:grpSpLocks/>
              </p:cNvGrpSpPr>
              <p:nvPr/>
            </p:nvGrpSpPr>
            <p:grpSpPr bwMode="auto">
              <a:xfrm>
                <a:off x="1392" y="296"/>
                <a:ext cx="2448" cy="1384"/>
                <a:chOff x="1392" y="296"/>
                <a:chExt cx="2448" cy="1384"/>
              </a:xfrm>
            </p:grpSpPr>
            <p:pic>
              <p:nvPicPr>
                <p:cNvPr id="348203" name="Picture 43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2016" y="1064"/>
                  <a:ext cx="624" cy="461"/>
                </a:xfrm>
                <a:prstGeom prst="rect">
                  <a:avLst/>
                </a:prstGeom>
                <a:noFill/>
              </p:spPr>
            </p:pic>
            <p:pic>
              <p:nvPicPr>
                <p:cNvPr id="348204" name="Picture 44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3072" y="1112"/>
                  <a:ext cx="768" cy="568"/>
                </a:xfrm>
                <a:prstGeom prst="rect">
                  <a:avLst/>
                </a:prstGeom>
                <a:noFill/>
              </p:spPr>
            </p:pic>
            <p:pic>
              <p:nvPicPr>
                <p:cNvPr id="348205" name="Picture 45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1920" y="680"/>
                  <a:ext cx="384" cy="283"/>
                </a:xfrm>
                <a:prstGeom prst="rect">
                  <a:avLst/>
                </a:prstGeom>
                <a:noFill/>
              </p:spPr>
            </p:pic>
            <p:pic>
              <p:nvPicPr>
                <p:cNvPr id="348206" name="Picture 46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2496" y="440"/>
                  <a:ext cx="240" cy="177"/>
                </a:xfrm>
                <a:prstGeom prst="rect">
                  <a:avLst/>
                </a:prstGeom>
                <a:noFill/>
              </p:spPr>
            </p:pic>
            <p:pic>
              <p:nvPicPr>
                <p:cNvPr id="348207" name="Picture 47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1392" y="536"/>
                  <a:ext cx="384" cy="283"/>
                </a:xfrm>
                <a:prstGeom prst="rect">
                  <a:avLst/>
                </a:prstGeom>
                <a:noFill/>
              </p:spPr>
            </p:pic>
            <p:pic>
              <p:nvPicPr>
                <p:cNvPr id="348208" name="Picture 48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3120" y="680"/>
                  <a:ext cx="240" cy="177"/>
                </a:xfrm>
                <a:prstGeom prst="rect">
                  <a:avLst/>
                </a:prstGeom>
                <a:noFill/>
              </p:spPr>
            </p:pic>
            <p:pic>
              <p:nvPicPr>
                <p:cNvPr id="348209" name="Picture 49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1920" y="296"/>
                  <a:ext cx="240" cy="177"/>
                </a:xfrm>
                <a:prstGeom prst="rect">
                  <a:avLst/>
                </a:prstGeom>
                <a:noFill/>
              </p:spPr>
            </p:pic>
          </p:grpSp>
        </p:grpSp>
        <p:sp>
          <p:nvSpPr>
            <p:cNvPr id="348210" name="Line 50"/>
            <p:cNvSpPr>
              <a:spLocks noChangeShapeType="1"/>
            </p:cNvSpPr>
            <p:nvPr/>
          </p:nvSpPr>
          <p:spPr bwMode="auto">
            <a:xfrm flipV="1">
              <a:off x="4224" y="2208"/>
              <a:ext cx="0" cy="432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lg" len="lg"/>
            </a:ln>
            <a:effectLst/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348247" name="Text Box 87"/>
          <p:cNvSpPr txBox="1">
            <a:spLocks noChangeArrowheads="1"/>
          </p:cNvSpPr>
          <p:nvPr/>
        </p:nvSpPr>
        <p:spPr bwMode="auto">
          <a:xfrm>
            <a:off x="974725" y="3087688"/>
            <a:ext cx="785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+ H</a:t>
            </a:r>
            <a:r>
              <a:rPr lang="en-US" sz="2400" baseline="30000"/>
              <a:t>+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48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48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48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8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8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8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6949" name="Object 5"/>
          <p:cNvGraphicFramePr>
            <a:graphicFrameLocks noChangeAspect="1"/>
          </p:cNvGraphicFramePr>
          <p:nvPr/>
        </p:nvGraphicFramePr>
        <p:xfrm>
          <a:off x="1219200" y="1143000"/>
          <a:ext cx="7037388" cy="5454650"/>
        </p:xfrm>
        <a:graphic>
          <a:graphicData uri="http://schemas.openxmlformats.org/presentationml/2006/ole">
            <p:oleObj spid="_x0000_s466949" name="SPW 9.0 Graph" r:id="rId4" imgW="6199560" imgH="4803120" progId="SigmaPlotGraphicObject.8">
              <p:embed/>
            </p:oleObj>
          </a:graphicData>
        </a:graphic>
      </p:graphicFrame>
      <p:sp>
        <p:nvSpPr>
          <p:cNvPr id="466950" name="Text Box 6"/>
          <p:cNvSpPr txBox="1">
            <a:spLocks noChangeArrowheads="1"/>
          </p:cNvSpPr>
          <p:nvPr/>
        </p:nvSpPr>
        <p:spPr bwMode="auto">
          <a:xfrm>
            <a:off x="1219200" y="304800"/>
            <a:ext cx="73263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FFFF66"/>
                </a:solidFill>
              </a:rPr>
              <a:t>Effect of soil pH on NH</a:t>
            </a:r>
            <a:r>
              <a:rPr lang="en-US" sz="3200" baseline="-25000">
                <a:solidFill>
                  <a:srgbClr val="FFFF66"/>
                </a:solidFill>
              </a:rPr>
              <a:t>3</a:t>
            </a:r>
            <a:r>
              <a:rPr lang="en-US" sz="3200">
                <a:solidFill>
                  <a:srgbClr val="FFFF66"/>
                </a:solidFill>
              </a:rPr>
              <a:t> as % of Total N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0" name="Rectangle 2"/>
          <p:cNvSpPr>
            <a:spLocks noChangeArrowheads="1"/>
          </p:cNvSpPr>
          <p:nvPr/>
        </p:nvSpPr>
        <p:spPr bwMode="auto">
          <a:xfrm>
            <a:off x="0" y="3733800"/>
            <a:ext cx="9144000" cy="3124200"/>
          </a:xfrm>
          <a:prstGeom prst="rect">
            <a:avLst/>
          </a:prstGeom>
          <a:gradFill rotWithShape="1">
            <a:gsLst>
              <a:gs pos="0">
                <a:srgbClr val="663300"/>
              </a:gs>
              <a:gs pos="100000">
                <a:srgbClr val="663300">
                  <a:gamma/>
                  <a:shade val="2549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grpSp>
        <p:nvGrpSpPr>
          <p:cNvPr id="493571" name="Group 3"/>
          <p:cNvGrpSpPr>
            <a:grpSpLocks/>
          </p:cNvGrpSpPr>
          <p:nvPr/>
        </p:nvGrpSpPr>
        <p:grpSpPr bwMode="auto">
          <a:xfrm>
            <a:off x="2209800" y="3935413"/>
            <a:ext cx="6858000" cy="2732087"/>
            <a:chOff x="1392" y="2479"/>
            <a:chExt cx="4320" cy="1721"/>
          </a:xfrm>
        </p:grpSpPr>
        <p:sp>
          <p:nvSpPr>
            <p:cNvPr id="493572" name="Freeform 4"/>
            <p:cNvSpPr>
              <a:spLocks/>
            </p:cNvSpPr>
            <p:nvPr/>
          </p:nvSpPr>
          <p:spPr bwMode="auto">
            <a:xfrm>
              <a:off x="1776" y="3168"/>
              <a:ext cx="3936" cy="1032"/>
            </a:xfrm>
            <a:custGeom>
              <a:avLst/>
              <a:gdLst/>
              <a:ahLst/>
              <a:cxnLst>
                <a:cxn ang="0">
                  <a:pos x="257" y="56"/>
                </a:cxn>
                <a:cxn ang="0">
                  <a:pos x="921" y="112"/>
                </a:cxn>
                <a:cxn ang="0">
                  <a:pos x="1553" y="88"/>
                </a:cxn>
                <a:cxn ang="0">
                  <a:pos x="1993" y="48"/>
                </a:cxn>
                <a:cxn ang="0">
                  <a:pos x="2169" y="40"/>
                </a:cxn>
                <a:cxn ang="0">
                  <a:pos x="2721" y="96"/>
                </a:cxn>
                <a:cxn ang="0">
                  <a:pos x="3025" y="112"/>
                </a:cxn>
                <a:cxn ang="0">
                  <a:pos x="3329" y="104"/>
                </a:cxn>
                <a:cxn ang="0">
                  <a:pos x="3497" y="40"/>
                </a:cxn>
                <a:cxn ang="0">
                  <a:pos x="3553" y="16"/>
                </a:cxn>
                <a:cxn ang="0">
                  <a:pos x="3825" y="48"/>
                </a:cxn>
                <a:cxn ang="0">
                  <a:pos x="4385" y="48"/>
                </a:cxn>
                <a:cxn ang="0">
                  <a:pos x="4681" y="160"/>
                </a:cxn>
                <a:cxn ang="0">
                  <a:pos x="4785" y="384"/>
                </a:cxn>
                <a:cxn ang="0">
                  <a:pos x="4753" y="480"/>
                </a:cxn>
                <a:cxn ang="0">
                  <a:pos x="4633" y="704"/>
                </a:cxn>
                <a:cxn ang="0">
                  <a:pos x="4441" y="680"/>
                </a:cxn>
                <a:cxn ang="0">
                  <a:pos x="4225" y="768"/>
                </a:cxn>
                <a:cxn ang="0">
                  <a:pos x="3857" y="760"/>
                </a:cxn>
                <a:cxn ang="0">
                  <a:pos x="3617" y="704"/>
                </a:cxn>
                <a:cxn ang="0">
                  <a:pos x="3377" y="744"/>
                </a:cxn>
                <a:cxn ang="0">
                  <a:pos x="3105" y="792"/>
                </a:cxn>
                <a:cxn ang="0">
                  <a:pos x="2969" y="824"/>
                </a:cxn>
                <a:cxn ang="0">
                  <a:pos x="2569" y="792"/>
                </a:cxn>
                <a:cxn ang="0">
                  <a:pos x="2321" y="800"/>
                </a:cxn>
                <a:cxn ang="0">
                  <a:pos x="2169" y="840"/>
                </a:cxn>
                <a:cxn ang="0">
                  <a:pos x="1873" y="800"/>
                </a:cxn>
                <a:cxn ang="0">
                  <a:pos x="1393" y="784"/>
                </a:cxn>
                <a:cxn ang="0">
                  <a:pos x="977" y="808"/>
                </a:cxn>
                <a:cxn ang="0">
                  <a:pos x="721" y="728"/>
                </a:cxn>
                <a:cxn ang="0">
                  <a:pos x="521" y="608"/>
                </a:cxn>
                <a:cxn ang="0">
                  <a:pos x="345" y="640"/>
                </a:cxn>
                <a:cxn ang="0">
                  <a:pos x="81" y="632"/>
                </a:cxn>
                <a:cxn ang="0">
                  <a:pos x="41" y="592"/>
                </a:cxn>
                <a:cxn ang="0">
                  <a:pos x="17" y="472"/>
                </a:cxn>
                <a:cxn ang="0">
                  <a:pos x="97" y="360"/>
                </a:cxn>
                <a:cxn ang="0">
                  <a:pos x="73" y="264"/>
                </a:cxn>
                <a:cxn ang="0">
                  <a:pos x="89" y="136"/>
                </a:cxn>
                <a:cxn ang="0">
                  <a:pos x="89" y="128"/>
                </a:cxn>
              </a:cxnLst>
              <a:rect l="0" t="0" r="r" b="b"/>
              <a:pathLst>
                <a:path w="4785" h="840">
                  <a:moveTo>
                    <a:pt x="89" y="128"/>
                  </a:moveTo>
                  <a:cubicBezTo>
                    <a:pt x="124" y="76"/>
                    <a:pt x="198" y="64"/>
                    <a:pt x="257" y="56"/>
                  </a:cubicBezTo>
                  <a:cubicBezTo>
                    <a:pt x="368" y="68"/>
                    <a:pt x="474" y="104"/>
                    <a:pt x="585" y="120"/>
                  </a:cubicBezTo>
                  <a:cubicBezTo>
                    <a:pt x="697" y="117"/>
                    <a:pt x="809" y="116"/>
                    <a:pt x="921" y="112"/>
                  </a:cubicBezTo>
                  <a:cubicBezTo>
                    <a:pt x="1029" y="108"/>
                    <a:pt x="1129" y="69"/>
                    <a:pt x="1233" y="48"/>
                  </a:cubicBezTo>
                  <a:cubicBezTo>
                    <a:pt x="1342" y="55"/>
                    <a:pt x="1445" y="75"/>
                    <a:pt x="1553" y="88"/>
                  </a:cubicBezTo>
                  <a:cubicBezTo>
                    <a:pt x="1662" y="85"/>
                    <a:pt x="1772" y="85"/>
                    <a:pt x="1881" y="80"/>
                  </a:cubicBezTo>
                  <a:cubicBezTo>
                    <a:pt x="1917" y="78"/>
                    <a:pt x="1958" y="58"/>
                    <a:pt x="1993" y="48"/>
                  </a:cubicBezTo>
                  <a:cubicBezTo>
                    <a:pt x="2009" y="43"/>
                    <a:pt x="2041" y="32"/>
                    <a:pt x="2041" y="32"/>
                  </a:cubicBezTo>
                  <a:cubicBezTo>
                    <a:pt x="2084" y="35"/>
                    <a:pt x="2127" y="34"/>
                    <a:pt x="2169" y="40"/>
                  </a:cubicBezTo>
                  <a:cubicBezTo>
                    <a:pt x="2238" y="49"/>
                    <a:pt x="2297" y="85"/>
                    <a:pt x="2369" y="88"/>
                  </a:cubicBezTo>
                  <a:cubicBezTo>
                    <a:pt x="2486" y="93"/>
                    <a:pt x="2604" y="93"/>
                    <a:pt x="2721" y="96"/>
                  </a:cubicBezTo>
                  <a:cubicBezTo>
                    <a:pt x="2766" y="107"/>
                    <a:pt x="2812" y="111"/>
                    <a:pt x="2857" y="120"/>
                  </a:cubicBezTo>
                  <a:cubicBezTo>
                    <a:pt x="2913" y="117"/>
                    <a:pt x="2969" y="112"/>
                    <a:pt x="3025" y="112"/>
                  </a:cubicBezTo>
                  <a:cubicBezTo>
                    <a:pt x="3060" y="112"/>
                    <a:pt x="3094" y="121"/>
                    <a:pt x="3129" y="120"/>
                  </a:cubicBezTo>
                  <a:cubicBezTo>
                    <a:pt x="3196" y="118"/>
                    <a:pt x="3329" y="104"/>
                    <a:pt x="3329" y="104"/>
                  </a:cubicBezTo>
                  <a:cubicBezTo>
                    <a:pt x="3417" y="75"/>
                    <a:pt x="3284" y="121"/>
                    <a:pt x="3377" y="80"/>
                  </a:cubicBezTo>
                  <a:cubicBezTo>
                    <a:pt x="3411" y="65"/>
                    <a:pt x="3465" y="61"/>
                    <a:pt x="3497" y="40"/>
                  </a:cubicBezTo>
                  <a:cubicBezTo>
                    <a:pt x="3505" y="35"/>
                    <a:pt x="3512" y="28"/>
                    <a:pt x="3521" y="24"/>
                  </a:cubicBezTo>
                  <a:cubicBezTo>
                    <a:pt x="3531" y="20"/>
                    <a:pt x="3542" y="19"/>
                    <a:pt x="3553" y="16"/>
                  </a:cubicBezTo>
                  <a:cubicBezTo>
                    <a:pt x="3569" y="11"/>
                    <a:pt x="3601" y="0"/>
                    <a:pt x="3601" y="0"/>
                  </a:cubicBezTo>
                  <a:cubicBezTo>
                    <a:pt x="3681" y="8"/>
                    <a:pt x="3747" y="35"/>
                    <a:pt x="3825" y="48"/>
                  </a:cubicBezTo>
                  <a:cubicBezTo>
                    <a:pt x="3878" y="57"/>
                    <a:pt x="3933" y="67"/>
                    <a:pt x="3985" y="80"/>
                  </a:cubicBezTo>
                  <a:cubicBezTo>
                    <a:pt x="4135" y="75"/>
                    <a:pt x="4246" y="71"/>
                    <a:pt x="4385" y="48"/>
                  </a:cubicBezTo>
                  <a:cubicBezTo>
                    <a:pt x="4465" y="56"/>
                    <a:pt x="4539" y="65"/>
                    <a:pt x="4609" y="104"/>
                  </a:cubicBezTo>
                  <a:cubicBezTo>
                    <a:pt x="4702" y="155"/>
                    <a:pt x="4623" y="115"/>
                    <a:pt x="4681" y="160"/>
                  </a:cubicBezTo>
                  <a:cubicBezTo>
                    <a:pt x="4696" y="172"/>
                    <a:pt x="4729" y="192"/>
                    <a:pt x="4729" y="192"/>
                  </a:cubicBezTo>
                  <a:cubicBezTo>
                    <a:pt x="4766" y="247"/>
                    <a:pt x="4769" y="320"/>
                    <a:pt x="4785" y="384"/>
                  </a:cubicBezTo>
                  <a:cubicBezTo>
                    <a:pt x="4783" y="389"/>
                    <a:pt x="4762" y="454"/>
                    <a:pt x="4761" y="456"/>
                  </a:cubicBezTo>
                  <a:cubicBezTo>
                    <a:pt x="4758" y="464"/>
                    <a:pt x="4753" y="480"/>
                    <a:pt x="4753" y="480"/>
                  </a:cubicBezTo>
                  <a:cubicBezTo>
                    <a:pt x="4760" y="508"/>
                    <a:pt x="4769" y="539"/>
                    <a:pt x="4769" y="568"/>
                  </a:cubicBezTo>
                  <a:cubicBezTo>
                    <a:pt x="4769" y="637"/>
                    <a:pt x="4690" y="685"/>
                    <a:pt x="4633" y="704"/>
                  </a:cubicBezTo>
                  <a:cubicBezTo>
                    <a:pt x="4585" y="701"/>
                    <a:pt x="4537" y="702"/>
                    <a:pt x="4489" y="696"/>
                  </a:cubicBezTo>
                  <a:cubicBezTo>
                    <a:pt x="4472" y="694"/>
                    <a:pt x="4441" y="680"/>
                    <a:pt x="4441" y="680"/>
                  </a:cubicBezTo>
                  <a:cubicBezTo>
                    <a:pt x="4366" y="688"/>
                    <a:pt x="4333" y="696"/>
                    <a:pt x="4273" y="736"/>
                  </a:cubicBezTo>
                  <a:cubicBezTo>
                    <a:pt x="4257" y="747"/>
                    <a:pt x="4243" y="762"/>
                    <a:pt x="4225" y="768"/>
                  </a:cubicBezTo>
                  <a:cubicBezTo>
                    <a:pt x="4209" y="773"/>
                    <a:pt x="4177" y="784"/>
                    <a:pt x="4177" y="784"/>
                  </a:cubicBezTo>
                  <a:cubicBezTo>
                    <a:pt x="4067" y="778"/>
                    <a:pt x="3968" y="766"/>
                    <a:pt x="3857" y="760"/>
                  </a:cubicBezTo>
                  <a:cubicBezTo>
                    <a:pt x="3820" y="754"/>
                    <a:pt x="3789" y="745"/>
                    <a:pt x="3753" y="736"/>
                  </a:cubicBezTo>
                  <a:cubicBezTo>
                    <a:pt x="3711" y="708"/>
                    <a:pt x="3667" y="710"/>
                    <a:pt x="3617" y="704"/>
                  </a:cubicBezTo>
                  <a:cubicBezTo>
                    <a:pt x="3559" y="685"/>
                    <a:pt x="3457" y="691"/>
                    <a:pt x="3401" y="728"/>
                  </a:cubicBezTo>
                  <a:cubicBezTo>
                    <a:pt x="3393" y="733"/>
                    <a:pt x="3386" y="741"/>
                    <a:pt x="3377" y="744"/>
                  </a:cubicBezTo>
                  <a:cubicBezTo>
                    <a:pt x="3368" y="747"/>
                    <a:pt x="3278" y="759"/>
                    <a:pt x="3273" y="760"/>
                  </a:cubicBezTo>
                  <a:cubicBezTo>
                    <a:pt x="3216" y="770"/>
                    <a:pt x="3162" y="785"/>
                    <a:pt x="3105" y="792"/>
                  </a:cubicBezTo>
                  <a:cubicBezTo>
                    <a:pt x="3054" y="809"/>
                    <a:pt x="3112" y="791"/>
                    <a:pt x="3033" y="808"/>
                  </a:cubicBezTo>
                  <a:cubicBezTo>
                    <a:pt x="3011" y="813"/>
                    <a:pt x="2969" y="824"/>
                    <a:pt x="2969" y="824"/>
                  </a:cubicBezTo>
                  <a:cubicBezTo>
                    <a:pt x="2860" y="821"/>
                    <a:pt x="2750" y="823"/>
                    <a:pt x="2641" y="816"/>
                  </a:cubicBezTo>
                  <a:cubicBezTo>
                    <a:pt x="2616" y="814"/>
                    <a:pt x="2593" y="800"/>
                    <a:pt x="2569" y="792"/>
                  </a:cubicBezTo>
                  <a:cubicBezTo>
                    <a:pt x="2553" y="787"/>
                    <a:pt x="2521" y="776"/>
                    <a:pt x="2521" y="776"/>
                  </a:cubicBezTo>
                  <a:cubicBezTo>
                    <a:pt x="2449" y="790"/>
                    <a:pt x="2402" y="795"/>
                    <a:pt x="2321" y="800"/>
                  </a:cubicBezTo>
                  <a:cubicBezTo>
                    <a:pt x="2285" y="806"/>
                    <a:pt x="2252" y="814"/>
                    <a:pt x="2217" y="824"/>
                  </a:cubicBezTo>
                  <a:cubicBezTo>
                    <a:pt x="2201" y="829"/>
                    <a:pt x="2169" y="840"/>
                    <a:pt x="2169" y="840"/>
                  </a:cubicBezTo>
                  <a:cubicBezTo>
                    <a:pt x="2121" y="837"/>
                    <a:pt x="2073" y="838"/>
                    <a:pt x="2025" y="832"/>
                  </a:cubicBezTo>
                  <a:cubicBezTo>
                    <a:pt x="1976" y="826"/>
                    <a:pt x="1923" y="807"/>
                    <a:pt x="1873" y="800"/>
                  </a:cubicBezTo>
                  <a:cubicBezTo>
                    <a:pt x="1746" y="814"/>
                    <a:pt x="1629" y="792"/>
                    <a:pt x="1505" y="776"/>
                  </a:cubicBezTo>
                  <a:cubicBezTo>
                    <a:pt x="1468" y="779"/>
                    <a:pt x="1430" y="780"/>
                    <a:pt x="1393" y="784"/>
                  </a:cubicBezTo>
                  <a:cubicBezTo>
                    <a:pt x="1356" y="788"/>
                    <a:pt x="1281" y="800"/>
                    <a:pt x="1281" y="800"/>
                  </a:cubicBezTo>
                  <a:cubicBezTo>
                    <a:pt x="1185" y="832"/>
                    <a:pt x="1072" y="812"/>
                    <a:pt x="977" y="808"/>
                  </a:cubicBezTo>
                  <a:cubicBezTo>
                    <a:pt x="917" y="796"/>
                    <a:pt x="860" y="783"/>
                    <a:pt x="801" y="768"/>
                  </a:cubicBezTo>
                  <a:cubicBezTo>
                    <a:pt x="776" y="751"/>
                    <a:pt x="745" y="746"/>
                    <a:pt x="721" y="728"/>
                  </a:cubicBezTo>
                  <a:cubicBezTo>
                    <a:pt x="694" y="708"/>
                    <a:pt x="670" y="674"/>
                    <a:pt x="641" y="656"/>
                  </a:cubicBezTo>
                  <a:cubicBezTo>
                    <a:pt x="604" y="633"/>
                    <a:pt x="562" y="622"/>
                    <a:pt x="521" y="608"/>
                  </a:cubicBezTo>
                  <a:cubicBezTo>
                    <a:pt x="486" y="611"/>
                    <a:pt x="451" y="611"/>
                    <a:pt x="417" y="616"/>
                  </a:cubicBezTo>
                  <a:cubicBezTo>
                    <a:pt x="417" y="616"/>
                    <a:pt x="357" y="636"/>
                    <a:pt x="345" y="640"/>
                  </a:cubicBezTo>
                  <a:cubicBezTo>
                    <a:pt x="305" y="653"/>
                    <a:pt x="258" y="659"/>
                    <a:pt x="217" y="664"/>
                  </a:cubicBezTo>
                  <a:cubicBezTo>
                    <a:pt x="151" y="658"/>
                    <a:pt x="129" y="664"/>
                    <a:pt x="81" y="632"/>
                  </a:cubicBezTo>
                  <a:cubicBezTo>
                    <a:pt x="76" y="624"/>
                    <a:pt x="72" y="615"/>
                    <a:pt x="65" y="608"/>
                  </a:cubicBezTo>
                  <a:cubicBezTo>
                    <a:pt x="58" y="601"/>
                    <a:pt x="47" y="600"/>
                    <a:pt x="41" y="592"/>
                  </a:cubicBezTo>
                  <a:cubicBezTo>
                    <a:pt x="30" y="578"/>
                    <a:pt x="27" y="559"/>
                    <a:pt x="17" y="544"/>
                  </a:cubicBezTo>
                  <a:cubicBezTo>
                    <a:pt x="13" y="526"/>
                    <a:pt x="0" y="491"/>
                    <a:pt x="17" y="472"/>
                  </a:cubicBezTo>
                  <a:cubicBezTo>
                    <a:pt x="30" y="458"/>
                    <a:pt x="65" y="440"/>
                    <a:pt x="65" y="440"/>
                  </a:cubicBezTo>
                  <a:cubicBezTo>
                    <a:pt x="83" y="413"/>
                    <a:pt x="89" y="392"/>
                    <a:pt x="97" y="360"/>
                  </a:cubicBezTo>
                  <a:cubicBezTo>
                    <a:pt x="94" y="344"/>
                    <a:pt x="93" y="328"/>
                    <a:pt x="89" y="312"/>
                  </a:cubicBezTo>
                  <a:cubicBezTo>
                    <a:pt x="85" y="296"/>
                    <a:pt x="73" y="264"/>
                    <a:pt x="73" y="264"/>
                  </a:cubicBezTo>
                  <a:cubicBezTo>
                    <a:pt x="76" y="229"/>
                    <a:pt x="77" y="195"/>
                    <a:pt x="81" y="160"/>
                  </a:cubicBezTo>
                  <a:cubicBezTo>
                    <a:pt x="82" y="152"/>
                    <a:pt x="84" y="143"/>
                    <a:pt x="89" y="136"/>
                  </a:cubicBezTo>
                  <a:cubicBezTo>
                    <a:pt x="95" y="128"/>
                    <a:pt x="113" y="130"/>
                    <a:pt x="113" y="120"/>
                  </a:cubicBezTo>
                  <a:cubicBezTo>
                    <a:pt x="113" y="112"/>
                    <a:pt x="97" y="125"/>
                    <a:pt x="89" y="128"/>
                  </a:cubicBezTo>
                  <a:close/>
                </a:path>
              </a:pathLst>
            </a:custGeom>
            <a:gradFill rotWithShape="1">
              <a:gsLst>
                <a:gs pos="0">
                  <a:srgbClr val="3366FF"/>
                </a:gs>
                <a:gs pos="100000">
                  <a:srgbClr val="3366FF">
                    <a:gamma/>
                    <a:shade val="66667"/>
                    <a:invGamma/>
                  </a:srgbClr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493573" name="Rectangle 5"/>
            <p:cNvSpPr>
              <a:spLocks noChangeArrowheads="1"/>
            </p:cNvSpPr>
            <p:nvPr/>
          </p:nvSpPr>
          <p:spPr bwMode="auto">
            <a:xfrm>
              <a:off x="2556" y="3611"/>
              <a:ext cx="46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 b="1" baseline="-25000"/>
                <a:t>(aq)</a:t>
              </a:r>
              <a:endParaRPr lang="en-US" sz="3600" b="1" baseline="30000"/>
            </a:p>
          </p:txBody>
        </p:sp>
        <p:sp>
          <p:nvSpPr>
            <p:cNvPr id="493574" name="Text Box 6"/>
            <p:cNvSpPr txBox="1">
              <a:spLocks noChangeArrowheads="1"/>
            </p:cNvSpPr>
            <p:nvPr/>
          </p:nvSpPr>
          <p:spPr bwMode="auto">
            <a:xfrm>
              <a:off x="1612" y="2479"/>
              <a:ext cx="146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/>
                <a:t>Soil solution</a:t>
              </a:r>
            </a:p>
          </p:txBody>
        </p:sp>
        <p:sp>
          <p:nvSpPr>
            <p:cNvPr id="493575" name="Line 7"/>
            <p:cNvSpPr>
              <a:spLocks noChangeShapeType="1"/>
            </p:cNvSpPr>
            <p:nvPr/>
          </p:nvSpPr>
          <p:spPr bwMode="auto">
            <a:xfrm>
              <a:off x="2304" y="2784"/>
              <a:ext cx="0" cy="480"/>
            </a:xfrm>
            <a:prstGeom prst="lin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493576" name="Line 8"/>
            <p:cNvSpPr>
              <a:spLocks noChangeShapeType="1"/>
            </p:cNvSpPr>
            <p:nvPr/>
          </p:nvSpPr>
          <p:spPr bwMode="auto">
            <a:xfrm>
              <a:off x="1392" y="3648"/>
              <a:ext cx="384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493577" name="Line 9"/>
            <p:cNvSpPr>
              <a:spLocks noChangeShapeType="1"/>
            </p:cNvSpPr>
            <p:nvPr/>
          </p:nvSpPr>
          <p:spPr bwMode="auto">
            <a:xfrm flipH="1">
              <a:off x="1392" y="3744"/>
              <a:ext cx="384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grpSp>
          <p:nvGrpSpPr>
            <p:cNvPr id="493578" name="Group 10"/>
            <p:cNvGrpSpPr>
              <a:grpSpLocks noChangeAspect="1"/>
            </p:cNvGrpSpPr>
            <p:nvPr/>
          </p:nvGrpSpPr>
          <p:grpSpPr bwMode="auto">
            <a:xfrm>
              <a:off x="1918" y="3552"/>
              <a:ext cx="674" cy="327"/>
              <a:chOff x="2487" y="2448"/>
              <a:chExt cx="748" cy="363"/>
            </a:xfrm>
          </p:grpSpPr>
          <p:sp>
            <p:nvSpPr>
              <p:cNvPr id="493579" name="Oval 11"/>
              <p:cNvSpPr>
                <a:spLocks noChangeAspect="1" noChangeArrowheads="1"/>
              </p:cNvSpPr>
              <p:nvPr/>
            </p:nvSpPr>
            <p:spPr bwMode="auto">
              <a:xfrm>
                <a:off x="2487" y="2448"/>
                <a:ext cx="729" cy="345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008000"/>
                  </a:gs>
                </a:gsLst>
                <a:lin ang="18900000" scaled="1"/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93580" name="Text Box 12"/>
              <p:cNvSpPr txBox="1">
                <a:spLocks noChangeAspect="1" noChangeArrowheads="1"/>
              </p:cNvSpPr>
              <p:nvPr/>
            </p:nvSpPr>
            <p:spPr bwMode="auto">
              <a:xfrm>
                <a:off x="2554" y="2448"/>
                <a:ext cx="681" cy="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tx1"/>
                    </a:solidFill>
                  </a:rPr>
                  <a:t>NH</a:t>
                </a:r>
                <a:r>
                  <a:rPr lang="en-US" sz="2800" b="1" baseline="-25000">
                    <a:solidFill>
                      <a:schemeClr val="tx1"/>
                    </a:solidFill>
                  </a:rPr>
                  <a:t>4</a:t>
                </a:r>
                <a:r>
                  <a:rPr lang="en-US" sz="2800" b="1" baseline="30000"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</p:grpSp>
      <p:sp>
        <p:nvSpPr>
          <p:cNvPr id="493581" name="Rectangle 13"/>
          <p:cNvSpPr>
            <a:spLocks noChangeArrowheads="1"/>
          </p:cNvSpPr>
          <p:nvPr/>
        </p:nvSpPr>
        <p:spPr bwMode="auto">
          <a:xfrm>
            <a:off x="0" y="34925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600" b="1">
                <a:solidFill>
                  <a:srgbClr val="FFFF66"/>
                </a:solidFill>
              </a:rPr>
              <a:t>  NH</a:t>
            </a:r>
            <a:r>
              <a:rPr lang="en-US" sz="3600" b="1" baseline="-25000">
                <a:solidFill>
                  <a:srgbClr val="FFFF66"/>
                </a:solidFill>
              </a:rPr>
              <a:t>3</a:t>
            </a:r>
            <a:r>
              <a:rPr lang="en-US" sz="3600" b="1">
                <a:solidFill>
                  <a:srgbClr val="FFFF66"/>
                </a:solidFill>
              </a:rPr>
              <a:t> Volatilization Process</a:t>
            </a:r>
          </a:p>
        </p:txBody>
      </p:sp>
      <p:sp>
        <p:nvSpPr>
          <p:cNvPr id="493582" name="Oval 14"/>
          <p:cNvSpPr>
            <a:spLocks noChangeArrowheads="1"/>
          </p:cNvSpPr>
          <p:nvPr/>
        </p:nvSpPr>
        <p:spPr bwMode="auto">
          <a:xfrm>
            <a:off x="76200" y="2895600"/>
            <a:ext cx="838200" cy="8382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41176"/>
                  <a:invGamma/>
                </a:schemeClr>
              </a:gs>
            </a:gsLst>
            <a:path path="rect">
              <a:fillToRect l="100000" b="100000"/>
            </a:path>
          </a:gradFill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Urea</a:t>
            </a:r>
          </a:p>
        </p:txBody>
      </p:sp>
      <p:sp>
        <p:nvSpPr>
          <p:cNvPr id="493583" name="Text Box 15"/>
          <p:cNvSpPr txBox="1">
            <a:spLocks noChangeArrowheads="1"/>
          </p:cNvSpPr>
          <p:nvPr/>
        </p:nvSpPr>
        <p:spPr bwMode="auto">
          <a:xfrm>
            <a:off x="6438900" y="838200"/>
            <a:ext cx="25527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/>
              <a:t>Atmosphere</a:t>
            </a:r>
          </a:p>
        </p:txBody>
      </p:sp>
      <p:sp>
        <p:nvSpPr>
          <p:cNvPr id="493584" name="Rectangle 16"/>
          <p:cNvSpPr>
            <a:spLocks noChangeArrowheads="1"/>
          </p:cNvSpPr>
          <p:nvPr/>
        </p:nvSpPr>
        <p:spPr bwMode="auto">
          <a:xfrm>
            <a:off x="76200" y="4800600"/>
            <a:ext cx="914400" cy="1981200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tint val="0"/>
                  <a:invGamma/>
                </a:schemeClr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493585" name="Line 17"/>
          <p:cNvSpPr>
            <a:spLocks noChangeShapeType="1"/>
          </p:cNvSpPr>
          <p:nvPr/>
        </p:nvSpPr>
        <p:spPr bwMode="auto">
          <a:xfrm>
            <a:off x="990600" y="4876800"/>
            <a:ext cx="152400" cy="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493586" name="Text Box 18"/>
          <p:cNvSpPr txBox="1">
            <a:spLocks noChangeArrowheads="1"/>
          </p:cNvSpPr>
          <p:nvPr/>
        </p:nvSpPr>
        <p:spPr bwMode="auto">
          <a:xfrm>
            <a:off x="53975" y="5130800"/>
            <a:ext cx="936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tx1"/>
                </a:solidFill>
              </a:rPr>
              <a:t>Clay</a:t>
            </a:r>
          </a:p>
        </p:txBody>
      </p:sp>
      <p:sp>
        <p:nvSpPr>
          <p:cNvPr id="493587" name="Text Box 19"/>
          <p:cNvSpPr txBox="1">
            <a:spLocks noChangeArrowheads="1"/>
          </p:cNvSpPr>
          <p:nvPr/>
        </p:nvSpPr>
        <p:spPr bwMode="auto">
          <a:xfrm>
            <a:off x="152400" y="5892800"/>
            <a:ext cx="7572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tx1"/>
                </a:solidFill>
              </a:rPr>
              <a:t>OM</a:t>
            </a:r>
          </a:p>
        </p:txBody>
      </p:sp>
      <p:sp>
        <p:nvSpPr>
          <p:cNvPr id="493588" name="Line 20"/>
          <p:cNvSpPr>
            <a:spLocks noChangeShapeType="1"/>
          </p:cNvSpPr>
          <p:nvPr/>
        </p:nvSpPr>
        <p:spPr bwMode="auto">
          <a:xfrm>
            <a:off x="990600" y="5334000"/>
            <a:ext cx="152400" cy="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493589" name="Line 21"/>
          <p:cNvSpPr>
            <a:spLocks noChangeShapeType="1"/>
          </p:cNvSpPr>
          <p:nvPr/>
        </p:nvSpPr>
        <p:spPr bwMode="auto">
          <a:xfrm>
            <a:off x="990600" y="5791200"/>
            <a:ext cx="152400" cy="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493590" name="Line 22"/>
          <p:cNvSpPr>
            <a:spLocks noChangeShapeType="1"/>
          </p:cNvSpPr>
          <p:nvPr/>
        </p:nvSpPr>
        <p:spPr bwMode="auto">
          <a:xfrm>
            <a:off x="990600" y="6248400"/>
            <a:ext cx="152400" cy="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493591" name="Line 23"/>
          <p:cNvSpPr>
            <a:spLocks noChangeShapeType="1"/>
          </p:cNvSpPr>
          <p:nvPr/>
        </p:nvSpPr>
        <p:spPr bwMode="auto">
          <a:xfrm>
            <a:off x="990600" y="6705600"/>
            <a:ext cx="152400" cy="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grpSp>
        <p:nvGrpSpPr>
          <p:cNvPr id="493592" name="Group 24"/>
          <p:cNvGrpSpPr>
            <a:grpSpLocks/>
          </p:cNvGrpSpPr>
          <p:nvPr/>
        </p:nvGrpSpPr>
        <p:grpSpPr bwMode="auto">
          <a:xfrm>
            <a:off x="1143000" y="3505200"/>
            <a:ext cx="1752600" cy="3276600"/>
            <a:chOff x="720" y="2208"/>
            <a:chExt cx="1104" cy="2064"/>
          </a:xfrm>
        </p:grpSpPr>
        <p:cxnSp>
          <p:nvCxnSpPr>
            <p:cNvPr id="493593" name="AutoShape 25"/>
            <p:cNvCxnSpPr>
              <a:cxnSpLocks noChangeShapeType="1"/>
              <a:endCxn id="493596" idx="0"/>
            </p:cNvCxnSpPr>
            <p:nvPr/>
          </p:nvCxnSpPr>
          <p:spPr bwMode="auto">
            <a:xfrm rot="5400000">
              <a:off x="1048" y="2247"/>
              <a:ext cx="816" cy="737"/>
            </a:xfrm>
            <a:prstGeom prst="curvedConnector3">
              <a:avLst>
                <a:gd name="adj1" fmla="val 50000"/>
              </a:avLst>
            </a:prstGeom>
            <a:noFill/>
            <a:ln w="3175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</p:cxnSp>
        <p:grpSp>
          <p:nvGrpSpPr>
            <p:cNvPr id="493594" name="Group 26"/>
            <p:cNvGrpSpPr>
              <a:grpSpLocks noChangeAspect="1"/>
            </p:cNvGrpSpPr>
            <p:nvPr/>
          </p:nvGrpSpPr>
          <p:grpSpPr bwMode="auto">
            <a:xfrm>
              <a:off x="720" y="3024"/>
              <a:ext cx="674" cy="327"/>
              <a:chOff x="2487" y="2448"/>
              <a:chExt cx="748" cy="363"/>
            </a:xfrm>
          </p:grpSpPr>
          <p:sp>
            <p:nvSpPr>
              <p:cNvPr id="493595" name="Oval 27"/>
              <p:cNvSpPr>
                <a:spLocks noChangeAspect="1" noChangeArrowheads="1"/>
              </p:cNvSpPr>
              <p:nvPr/>
            </p:nvSpPr>
            <p:spPr bwMode="auto">
              <a:xfrm>
                <a:off x="2487" y="2448"/>
                <a:ext cx="729" cy="345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008000"/>
                  </a:gs>
                </a:gsLst>
                <a:lin ang="18900000" scaled="1"/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93596" name="Text Box 28"/>
              <p:cNvSpPr txBox="1">
                <a:spLocks noChangeAspect="1" noChangeArrowheads="1"/>
              </p:cNvSpPr>
              <p:nvPr/>
            </p:nvSpPr>
            <p:spPr bwMode="auto">
              <a:xfrm>
                <a:off x="2554" y="2448"/>
                <a:ext cx="681" cy="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tx1"/>
                    </a:solidFill>
                  </a:rPr>
                  <a:t>NH</a:t>
                </a:r>
                <a:r>
                  <a:rPr lang="en-US" sz="2800" b="1" baseline="-25000">
                    <a:solidFill>
                      <a:schemeClr val="tx1"/>
                    </a:solidFill>
                  </a:rPr>
                  <a:t>4</a:t>
                </a:r>
                <a:r>
                  <a:rPr lang="en-US" sz="2800" b="1" baseline="30000"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  <p:grpSp>
          <p:nvGrpSpPr>
            <p:cNvPr id="493597" name="Group 29"/>
            <p:cNvGrpSpPr>
              <a:grpSpLocks noChangeAspect="1"/>
            </p:cNvGrpSpPr>
            <p:nvPr/>
          </p:nvGrpSpPr>
          <p:grpSpPr bwMode="auto">
            <a:xfrm>
              <a:off x="720" y="3513"/>
              <a:ext cx="674" cy="327"/>
              <a:chOff x="2487" y="2448"/>
              <a:chExt cx="748" cy="363"/>
            </a:xfrm>
          </p:grpSpPr>
          <p:sp>
            <p:nvSpPr>
              <p:cNvPr id="493598" name="Oval 30"/>
              <p:cNvSpPr>
                <a:spLocks noChangeAspect="1" noChangeArrowheads="1"/>
              </p:cNvSpPr>
              <p:nvPr/>
            </p:nvSpPr>
            <p:spPr bwMode="auto">
              <a:xfrm>
                <a:off x="2487" y="2448"/>
                <a:ext cx="729" cy="345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008000"/>
                  </a:gs>
                </a:gsLst>
                <a:lin ang="18900000" scaled="1"/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93599" name="Text Box 31"/>
              <p:cNvSpPr txBox="1">
                <a:spLocks noChangeAspect="1" noChangeArrowheads="1"/>
              </p:cNvSpPr>
              <p:nvPr/>
            </p:nvSpPr>
            <p:spPr bwMode="auto">
              <a:xfrm>
                <a:off x="2554" y="2448"/>
                <a:ext cx="681" cy="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tx1"/>
                    </a:solidFill>
                  </a:rPr>
                  <a:t>NH</a:t>
                </a:r>
                <a:r>
                  <a:rPr lang="en-US" sz="2800" b="1" baseline="-25000">
                    <a:solidFill>
                      <a:schemeClr val="tx1"/>
                    </a:solidFill>
                  </a:rPr>
                  <a:t>4</a:t>
                </a:r>
                <a:r>
                  <a:rPr lang="en-US" sz="2800" b="1" baseline="30000"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  <p:grpSp>
          <p:nvGrpSpPr>
            <p:cNvPr id="493600" name="Group 32"/>
            <p:cNvGrpSpPr>
              <a:grpSpLocks noChangeAspect="1"/>
            </p:cNvGrpSpPr>
            <p:nvPr/>
          </p:nvGrpSpPr>
          <p:grpSpPr bwMode="auto">
            <a:xfrm>
              <a:off x="720" y="3945"/>
              <a:ext cx="674" cy="327"/>
              <a:chOff x="2487" y="2448"/>
              <a:chExt cx="748" cy="363"/>
            </a:xfrm>
          </p:grpSpPr>
          <p:sp>
            <p:nvSpPr>
              <p:cNvPr id="493601" name="Oval 33"/>
              <p:cNvSpPr>
                <a:spLocks noChangeAspect="1" noChangeArrowheads="1"/>
              </p:cNvSpPr>
              <p:nvPr/>
            </p:nvSpPr>
            <p:spPr bwMode="auto">
              <a:xfrm>
                <a:off x="2487" y="2448"/>
                <a:ext cx="729" cy="345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008000"/>
                  </a:gs>
                </a:gsLst>
                <a:lin ang="18900000" scaled="1"/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93602" name="Text Box 34"/>
              <p:cNvSpPr txBox="1">
                <a:spLocks noChangeAspect="1" noChangeArrowheads="1"/>
              </p:cNvSpPr>
              <p:nvPr/>
            </p:nvSpPr>
            <p:spPr bwMode="auto">
              <a:xfrm>
                <a:off x="2554" y="2448"/>
                <a:ext cx="681" cy="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tx1"/>
                    </a:solidFill>
                  </a:rPr>
                  <a:t>NH</a:t>
                </a:r>
                <a:r>
                  <a:rPr lang="en-US" sz="2800" b="1" baseline="-25000">
                    <a:solidFill>
                      <a:schemeClr val="tx1"/>
                    </a:solidFill>
                  </a:rPr>
                  <a:t>4</a:t>
                </a:r>
                <a:r>
                  <a:rPr lang="en-US" sz="2800" b="1" baseline="30000"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</p:grpSp>
      <p:sp>
        <p:nvSpPr>
          <p:cNvPr id="493603" name="Line 35"/>
          <p:cNvSpPr>
            <a:spLocks noChangeShapeType="1"/>
          </p:cNvSpPr>
          <p:nvPr/>
        </p:nvSpPr>
        <p:spPr bwMode="auto">
          <a:xfrm flipV="1">
            <a:off x="1771650" y="3306763"/>
            <a:ext cx="819150" cy="1587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493604" name="Text Box 36"/>
          <p:cNvSpPr txBox="1">
            <a:spLocks noChangeArrowheads="1"/>
          </p:cNvSpPr>
          <p:nvPr/>
        </p:nvSpPr>
        <p:spPr bwMode="auto">
          <a:xfrm>
            <a:off x="838200" y="2133600"/>
            <a:ext cx="1743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Hydrolysis</a:t>
            </a:r>
          </a:p>
        </p:txBody>
      </p:sp>
      <p:grpSp>
        <p:nvGrpSpPr>
          <p:cNvPr id="493605" name="Group 37"/>
          <p:cNvGrpSpPr>
            <a:grpSpLocks noChangeAspect="1"/>
          </p:cNvGrpSpPr>
          <p:nvPr/>
        </p:nvGrpSpPr>
        <p:grpSpPr bwMode="auto">
          <a:xfrm>
            <a:off x="2667000" y="3062288"/>
            <a:ext cx="1069975" cy="519112"/>
            <a:chOff x="2487" y="2448"/>
            <a:chExt cx="748" cy="363"/>
          </a:xfrm>
        </p:grpSpPr>
        <p:sp>
          <p:nvSpPr>
            <p:cNvPr id="493606" name="Oval 38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493607" name="Text Box 39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493608" name="Group 40"/>
          <p:cNvGrpSpPr>
            <a:grpSpLocks/>
          </p:cNvGrpSpPr>
          <p:nvPr/>
        </p:nvGrpSpPr>
        <p:grpSpPr bwMode="auto">
          <a:xfrm>
            <a:off x="4567238" y="5535613"/>
            <a:ext cx="4271962" cy="1093787"/>
            <a:chOff x="2877" y="3487"/>
            <a:chExt cx="2691" cy="689"/>
          </a:xfrm>
        </p:grpSpPr>
        <p:sp>
          <p:nvSpPr>
            <p:cNvPr id="493609" name="Line 41"/>
            <p:cNvSpPr>
              <a:spLocks noChangeShapeType="1"/>
            </p:cNvSpPr>
            <p:nvPr/>
          </p:nvSpPr>
          <p:spPr bwMode="auto">
            <a:xfrm>
              <a:off x="3120" y="3690"/>
              <a:ext cx="720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493610" name="Rectangle 42"/>
            <p:cNvSpPr>
              <a:spLocks noChangeArrowheads="1"/>
            </p:cNvSpPr>
            <p:nvPr/>
          </p:nvSpPr>
          <p:spPr bwMode="auto">
            <a:xfrm>
              <a:off x="4560" y="3601"/>
              <a:ext cx="5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 b="1" baseline="-25000"/>
                <a:t> (aq)</a:t>
              </a:r>
              <a:endParaRPr lang="en-US" sz="3600" baseline="30000"/>
            </a:p>
          </p:txBody>
        </p:sp>
        <p:sp>
          <p:nvSpPr>
            <p:cNvPr id="493611" name="Text Box 43"/>
            <p:cNvSpPr txBox="1">
              <a:spLocks noChangeArrowheads="1"/>
            </p:cNvSpPr>
            <p:nvPr/>
          </p:nvSpPr>
          <p:spPr bwMode="auto">
            <a:xfrm>
              <a:off x="4956" y="3552"/>
              <a:ext cx="2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cs typeface="Times New Roman" pitchFamily="18" charset="0"/>
                </a:rPr>
                <a:t>+</a:t>
              </a:r>
            </a:p>
          </p:txBody>
        </p:sp>
        <p:sp>
          <p:nvSpPr>
            <p:cNvPr id="493612" name="Line 44"/>
            <p:cNvSpPr>
              <a:spLocks noChangeShapeType="1"/>
            </p:cNvSpPr>
            <p:nvPr/>
          </p:nvSpPr>
          <p:spPr bwMode="auto">
            <a:xfrm flipH="1">
              <a:off x="3120" y="3786"/>
              <a:ext cx="720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493613" name="Text Box 45"/>
            <p:cNvSpPr txBox="1">
              <a:spLocks noChangeArrowheads="1"/>
            </p:cNvSpPr>
            <p:nvPr/>
          </p:nvSpPr>
          <p:spPr bwMode="auto">
            <a:xfrm>
              <a:off x="2877" y="3849"/>
              <a:ext cx="134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/>
                <a:t>Equilibrium</a:t>
              </a:r>
            </a:p>
          </p:txBody>
        </p:sp>
        <p:pic>
          <p:nvPicPr>
            <p:cNvPr id="493614" name="Picture 46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36" y="3487"/>
              <a:ext cx="720" cy="497"/>
            </a:xfrm>
            <a:prstGeom prst="rect">
              <a:avLst/>
            </a:prstGeom>
            <a:noFill/>
          </p:spPr>
        </p:pic>
        <p:grpSp>
          <p:nvGrpSpPr>
            <p:cNvPr id="493615" name="Group 47"/>
            <p:cNvGrpSpPr>
              <a:grpSpLocks/>
            </p:cNvGrpSpPr>
            <p:nvPr/>
          </p:nvGrpSpPr>
          <p:grpSpPr bwMode="auto">
            <a:xfrm>
              <a:off x="5175" y="3543"/>
              <a:ext cx="393" cy="345"/>
              <a:chOff x="2151" y="2823"/>
              <a:chExt cx="393" cy="345"/>
            </a:xfrm>
          </p:grpSpPr>
          <p:sp>
            <p:nvSpPr>
              <p:cNvPr id="493616" name="Oval 48"/>
              <p:cNvSpPr>
                <a:spLocks noChangeAspect="1" noChangeArrowheads="1"/>
              </p:cNvSpPr>
              <p:nvPr/>
            </p:nvSpPr>
            <p:spPr bwMode="auto">
              <a:xfrm>
                <a:off x="2151" y="2823"/>
                <a:ext cx="345" cy="345"/>
              </a:xfrm>
              <a:prstGeom prst="ellipse">
                <a:avLst/>
              </a:prstGeom>
              <a:gradFill rotWithShape="1">
                <a:gsLst>
                  <a:gs pos="0">
                    <a:srgbClr val="FF6600"/>
                  </a:gs>
                  <a:gs pos="100000">
                    <a:srgbClr val="FF9933"/>
                  </a:gs>
                </a:gsLst>
                <a:path path="rect">
                  <a:fillToRect r="100000" b="100000"/>
                </a:path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93617" name="Text Box 49"/>
              <p:cNvSpPr txBox="1">
                <a:spLocks noChangeArrowheads="1"/>
              </p:cNvSpPr>
              <p:nvPr/>
            </p:nvSpPr>
            <p:spPr bwMode="auto">
              <a:xfrm>
                <a:off x="2177" y="2832"/>
                <a:ext cx="367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rgbClr val="006600"/>
                    </a:solidFill>
                  </a:rPr>
                  <a:t>H</a:t>
                </a:r>
                <a:r>
                  <a:rPr lang="en-US" sz="2800" b="1" baseline="30000">
                    <a:solidFill>
                      <a:srgbClr val="006600"/>
                    </a:solidFill>
                  </a:rPr>
                  <a:t>+</a:t>
                </a:r>
              </a:p>
            </p:txBody>
          </p:sp>
        </p:grpSp>
      </p:grpSp>
      <p:grpSp>
        <p:nvGrpSpPr>
          <p:cNvPr id="493618" name="Group 50"/>
          <p:cNvGrpSpPr>
            <a:grpSpLocks/>
          </p:cNvGrpSpPr>
          <p:nvPr/>
        </p:nvGrpSpPr>
        <p:grpSpPr bwMode="auto">
          <a:xfrm>
            <a:off x="4137025" y="3683000"/>
            <a:ext cx="4930775" cy="1803400"/>
            <a:chOff x="2606" y="2320"/>
            <a:chExt cx="3106" cy="1136"/>
          </a:xfrm>
        </p:grpSpPr>
        <p:sp>
          <p:nvSpPr>
            <p:cNvPr id="493619" name="Freeform 51"/>
            <p:cNvSpPr>
              <a:spLocks/>
            </p:cNvSpPr>
            <p:nvPr/>
          </p:nvSpPr>
          <p:spPr bwMode="auto">
            <a:xfrm>
              <a:off x="2606" y="2372"/>
              <a:ext cx="2914" cy="1008"/>
            </a:xfrm>
            <a:custGeom>
              <a:avLst/>
              <a:gdLst/>
              <a:ahLst/>
              <a:cxnLst>
                <a:cxn ang="0">
                  <a:pos x="0" y="912"/>
                </a:cxn>
                <a:cxn ang="0">
                  <a:pos x="104" y="888"/>
                </a:cxn>
                <a:cxn ang="0">
                  <a:pos x="160" y="792"/>
                </a:cxn>
                <a:cxn ang="0">
                  <a:pos x="208" y="632"/>
                </a:cxn>
                <a:cxn ang="0">
                  <a:pos x="328" y="584"/>
                </a:cxn>
                <a:cxn ang="0">
                  <a:pos x="376" y="568"/>
                </a:cxn>
                <a:cxn ang="0">
                  <a:pos x="416" y="536"/>
                </a:cxn>
                <a:cxn ang="0">
                  <a:pos x="456" y="504"/>
                </a:cxn>
                <a:cxn ang="0">
                  <a:pos x="544" y="416"/>
                </a:cxn>
                <a:cxn ang="0">
                  <a:pos x="624" y="296"/>
                </a:cxn>
                <a:cxn ang="0">
                  <a:pos x="712" y="224"/>
                </a:cxn>
                <a:cxn ang="0">
                  <a:pos x="728" y="200"/>
                </a:cxn>
                <a:cxn ang="0">
                  <a:pos x="992" y="96"/>
                </a:cxn>
                <a:cxn ang="0">
                  <a:pos x="1032" y="64"/>
                </a:cxn>
                <a:cxn ang="0">
                  <a:pos x="1080" y="24"/>
                </a:cxn>
                <a:cxn ang="0">
                  <a:pos x="1192" y="0"/>
                </a:cxn>
                <a:cxn ang="0">
                  <a:pos x="2016" y="8"/>
                </a:cxn>
                <a:cxn ang="0">
                  <a:pos x="2176" y="32"/>
                </a:cxn>
                <a:cxn ang="0">
                  <a:pos x="2288" y="64"/>
                </a:cxn>
                <a:cxn ang="0">
                  <a:pos x="2336" y="80"/>
                </a:cxn>
                <a:cxn ang="0">
                  <a:pos x="2376" y="208"/>
                </a:cxn>
                <a:cxn ang="0">
                  <a:pos x="2408" y="256"/>
                </a:cxn>
                <a:cxn ang="0">
                  <a:pos x="2480" y="296"/>
                </a:cxn>
                <a:cxn ang="0">
                  <a:pos x="2584" y="336"/>
                </a:cxn>
                <a:cxn ang="0">
                  <a:pos x="2680" y="408"/>
                </a:cxn>
                <a:cxn ang="0">
                  <a:pos x="2704" y="424"/>
                </a:cxn>
                <a:cxn ang="0">
                  <a:pos x="2744" y="496"/>
                </a:cxn>
                <a:cxn ang="0">
                  <a:pos x="2752" y="520"/>
                </a:cxn>
                <a:cxn ang="0">
                  <a:pos x="2824" y="608"/>
                </a:cxn>
                <a:cxn ang="0">
                  <a:pos x="2856" y="656"/>
                </a:cxn>
                <a:cxn ang="0">
                  <a:pos x="2888" y="704"/>
                </a:cxn>
                <a:cxn ang="0">
                  <a:pos x="2960" y="784"/>
                </a:cxn>
                <a:cxn ang="0">
                  <a:pos x="2944" y="936"/>
                </a:cxn>
                <a:cxn ang="0">
                  <a:pos x="2768" y="928"/>
                </a:cxn>
                <a:cxn ang="0">
                  <a:pos x="2536" y="888"/>
                </a:cxn>
                <a:cxn ang="0">
                  <a:pos x="2384" y="896"/>
                </a:cxn>
                <a:cxn ang="0">
                  <a:pos x="2312" y="920"/>
                </a:cxn>
                <a:cxn ang="0">
                  <a:pos x="2048" y="1008"/>
                </a:cxn>
                <a:cxn ang="0">
                  <a:pos x="1696" y="984"/>
                </a:cxn>
                <a:cxn ang="0">
                  <a:pos x="1184" y="992"/>
                </a:cxn>
                <a:cxn ang="0">
                  <a:pos x="840" y="936"/>
                </a:cxn>
                <a:cxn ang="0">
                  <a:pos x="472" y="968"/>
                </a:cxn>
                <a:cxn ang="0">
                  <a:pos x="0" y="912"/>
                </a:cxn>
              </a:cxnLst>
              <a:rect l="0" t="0" r="r" b="b"/>
              <a:pathLst>
                <a:path w="3010" h="1008">
                  <a:moveTo>
                    <a:pt x="0" y="912"/>
                  </a:moveTo>
                  <a:cubicBezTo>
                    <a:pt x="35" y="903"/>
                    <a:pt x="69" y="897"/>
                    <a:pt x="104" y="888"/>
                  </a:cubicBezTo>
                  <a:cubicBezTo>
                    <a:pt x="126" y="855"/>
                    <a:pt x="148" y="829"/>
                    <a:pt x="160" y="792"/>
                  </a:cubicBezTo>
                  <a:cubicBezTo>
                    <a:pt x="164" y="761"/>
                    <a:pt x="176" y="652"/>
                    <a:pt x="208" y="632"/>
                  </a:cubicBezTo>
                  <a:cubicBezTo>
                    <a:pt x="222" y="623"/>
                    <a:pt x="314" y="589"/>
                    <a:pt x="328" y="584"/>
                  </a:cubicBezTo>
                  <a:cubicBezTo>
                    <a:pt x="344" y="579"/>
                    <a:pt x="376" y="568"/>
                    <a:pt x="376" y="568"/>
                  </a:cubicBezTo>
                  <a:cubicBezTo>
                    <a:pt x="422" y="499"/>
                    <a:pt x="361" y="580"/>
                    <a:pt x="416" y="536"/>
                  </a:cubicBezTo>
                  <a:cubicBezTo>
                    <a:pt x="468" y="495"/>
                    <a:pt x="396" y="524"/>
                    <a:pt x="456" y="504"/>
                  </a:cubicBezTo>
                  <a:cubicBezTo>
                    <a:pt x="486" y="474"/>
                    <a:pt x="518" y="450"/>
                    <a:pt x="544" y="416"/>
                  </a:cubicBezTo>
                  <a:cubicBezTo>
                    <a:pt x="572" y="380"/>
                    <a:pt x="592" y="328"/>
                    <a:pt x="624" y="296"/>
                  </a:cubicBezTo>
                  <a:cubicBezTo>
                    <a:pt x="652" y="268"/>
                    <a:pt x="685" y="251"/>
                    <a:pt x="712" y="224"/>
                  </a:cubicBezTo>
                  <a:cubicBezTo>
                    <a:pt x="719" y="217"/>
                    <a:pt x="721" y="206"/>
                    <a:pt x="728" y="200"/>
                  </a:cubicBezTo>
                  <a:cubicBezTo>
                    <a:pt x="802" y="135"/>
                    <a:pt x="912" y="150"/>
                    <a:pt x="992" y="96"/>
                  </a:cubicBezTo>
                  <a:cubicBezTo>
                    <a:pt x="1028" y="42"/>
                    <a:pt x="986" y="95"/>
                    <a:pt x="1032" y="64"/>
                  </a:cubicBezTo>
                  <a:cubicBezTo>
                    <a:pt x="1070" y="39"/>
                    <a:pt x="1041" y="41"/>
                    <a:pt x="1080" y="24"/>
                  </a:cubicBezTo>
                  <a:cubicBezTo>
                    <a:pt x="1125" y="4"/>
                    <a:pt x="1142" y="6"/>
                    <a:pt x="1192" y="0"/>
                  </a:cubicBezTo>
                  <a:cubicBezTo>
                    <a:pt x="1467" y="9"/>
                    <a:pt x="1739" y="3"/>
                    <a:pt x="2016" y="8"/>
                  </a:cubicBezTo>
                  <a:cubicBezTo>
                    <a:pt x="2069" y="16"/>
                    <a:pt x="2123" y="24"/>
                    <a:pt x="2176" y="32"/>
                  </a:cubicBezTo>
                  <a:cubicBezTo>
                    <a:pt x="2213" y="44"/>
                    <a:pt x="2251" y="52"/>
                    <a:pt x="2288" y="64"/>
                  </a:cubicBezTo>
                  <a:cubicBezTo>
                    <a:pt x="2304" y="69"/>
                    <a:pt x="2336" y="80"/>
                    <a:pt x="2336" y="80"/>
                  </a:cubicBezTo>
                  <a:cubicBezTo>
                    <a:pt x="2349" y="120"/>
                    <a:pt x="2353" y="173"/>
                    <a:pt x="2376" y="208"/>
                  </a:cubicBezTo>
                  <a:cubicBezTo>
                    <a:pt x="2387" y="224"/>
                    <a:pt x="2397" y="240"/>
                    <a:pt x="2408" y="256"/>
                  </a:cubicBezTo>
                  <a:cubicBezTo>
                    <a:pt x="2433" y="294"/>
                    <a:pt x="2451" y="281"/>
                    <a:pt x="2480" y="296"/>
                  </a:cubicBezTo>
                  <a:cubicBezTo>
                    <a:pt x="2515" y="313"/>
                    <a:pt x="2546" y="327"/>
                    <a:pt x="2584" y="336"/>
                  </a:cubicBezTo>
                  <a:cubicBezTo>
                    <a:pt x="2618" y="359"/>
                    <a:pt x="2645" y="385"/>
                    <a:pt x="2680" y="408"/>
                  </a:cubicBezTo>
                  <a:cubicBezTo>
                    <a:pt x="2688" y="413"/>
                    <a:pt x="2704" y="424"/>
                    <a:pt x="2704" y="424"/>
                  </a:cubicBezTo>
                  <a:cubicBezTo>
                    <a:pt x="2718" y="466"/>
                    <a:pt x="2707" y="441"/>
                    <a:pt x="2744" y="496"/>
                  </a:cubicBezTo>
                  <a:cubicBezTo>
                    <a:pt x="2749" y="503"/>
                    <a:pt x="2748" y="513"/>
                    <a:pt x="2752" y="520"/>
                  </a:cubicBezTo>
                  <a:cubicBezTo>
                    <a:pt x="2773" y="557"/>
                    <a:pt x="2790" y="585"/>
                    <a:pt x="2824" y="608"/>
                  </a:cubicBezTo>
                  <a:cubicBezTo>
                    <a:pt x="2843" y="665"/>
                    <a:pt x="2816" y="596"/>
                    <a:pt x="2856" y="656"/>
                  </a:cubicBezTo>
                  <a:cubicBezTo>
                    <a:pt x="2902" y="725"/>
                    <a:pt x="2811" y="627"/>
                    <a:pt x="2888" y="704"/>
                  </a:cubicBezTo>
                  <a:cubicBezTo>
                    <a:pt x="2898" y="733"/>
                    <a:pt x="2934" y="767"/>
                    <a:pt x="2960" y="784"/>
                  </a:cubicBezTo>
                  <a:cubicBezTo>
                    <a:pt x="2976" y="831"/>
                    <a:pt x="3010" y="914"/>
                    <a:pt x="2944" y="936"/>
                  </a:cubicBezTo>
                  <a:cubicBezTo>
                    <a:pt x="2833" y="914"/>
                    <a:pt x="2891" y="918"/>
                    <a:pt x="2768" y="928"/>
                  </a:cubicBezTo>
                  <a:cubicBezTo>
                    <a:pt x="2688" y="917"/>
                    <a:pt x="2615" y="897"/>
                    <a:pt x="2536" y="888"/>
                  </a:cubicBezTo>
                  <a:cubicBezTo>
                    <a:pt x="2485" y="891"/>
                    <a:pt x="2434" y="890"/>
                    <a:pt x="2384" y="896"/>
                  </a:cubicBezTo>
                  <a:cubicBezTo>
                    <a:pt x="2359" y="899"/>
                    <a:pt x="2336" y="912"/>
                    <a:pt x="2312" y="920"/>
                  </a:cubicBezTo>
                  <a:cubicBezTo>
                    <a:pt x="2223" y="950"/>
                    <a:pt x="2136" y="979"/>
                    <a:pt x="2048" y="1008"/>
                  </a:cubicBezTo>
                  <a:cubicBezTo>
                    <a:pt x="1919" y="995"/>
                    <a:pt x="1845" y="989"/>
                    <a:pt x="1696" y="984"/>
                  </a:cubicBezTo>
                  <a:cubicBezTo>
                    <a:pt x="1526" y="972"/>
                    <a:pt x="1355" y="987"/>
                    <a:pt x="1184" y="992"/>
                  </a:cubicBezTo>
                  <a:cubicBezTo>
                    <a:pt x="1065" y="983"/>
                    <a:pt x="956" y="959"/>
                    <a:pt x="840" y="936"/>
                  </a:cubicBezTo>
                  <a:cubicBezTo>
                    <a:pt x="712" y="943"/>
                    <a:pt x="601" y="962"/>
                    <a:pt x="472" y="968"/>
                  </a:cubicBezTo>
                  <a:cubicBezTo>
                    <a:pt x="313" y="948"/>
                    <a:pt x="161" y="912"/>
                    <a:pt x="0" y="912"/>
                  </a:cubicBezTo>
                  <a:close/>
                </a:path>
              </a:pathLst>
            </a:custGeom>
            <a:gradFill rotWithShape="1">
              <a:gsLst>
                <a:gs pos="0">
                  <a:srgbClr val="99CCFF"/>
                </a:gs>
                <a:gs pos="100000">
                  <a:srgbClr val="99CCFF">
                    <a:gamma/>
                    <a:shade val="69804"/>
                    <a:invGamma/>
                  </a:srgbClr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493620" name="Rectangle 52"/>
            <p:cNvSpPr>
              <a:spLocks noChangeArrowheads="1"/>
            </p:cNvSpPr>
            <p:nvPr/>
          </p:nvSpPr>
          <p:spPr bwMode="auto">
            <a:xfrm>
              <a:off x="4600" y="2683"/>
              <a:ext cx="632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4000" b="1" baseline="-25000">
                  <a:solidFill>
                    <a:srgbClr val="0000FF"/>
                  </a:solidFill>
                </a:rPr>
                <a:t>(gas)</a:t>
              </a:r>
              <a:endParaRPr lang="en-US" sz="4000" baseline="30000">
                <a:solidFill>
                  <a:srgbClr val="0000FF"/>
                </a:solidFill>
              </a:endParaRPr>
            </a:p>
          </p:txBody>
        </p:sp>
        <p:sp>
          <p:nvSpPr>
            <p:cNvPr id="493621" name="Line 53"/>
            <p:cNvSpPr>
              <a:spLocks noChangeShapeType="1"/>
            </p:cNvSpPr>
            <p:nvPr/>
          </p:nvSpPr>
          <p:spPr bwMode="auto">
            <a:xfrm flipV="1">
              <a:off x="4272" y="3120"/>
              <a:ext cx="0" cy="336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lg" len="lg"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493622" name="Text Box 54"/>
            <p:cNvSpPr txBox="1">
              <a:spLocks noChangeArrowheads="1"/>
            </p:cNvSpPr>
            <p:nvPr/>
          </p:nvSpPr>
          <p:spPr bwMode="auto">
            <a:xfrm>
              <a:off x="4850" y="2320"/>
              <a:ext cx="862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/>
                <a:t>Soil air</a:t>
              </a:r>
            </a:p>
          </p:txBody>
        </p:sp>
        <p:sp>
          <p:nvSpPr>
            <p:cNvPr id="493623" name="Line 55"/>
            <p:cNvSpPr>
              <a:spLocks noChangeShapeType="1"/>
            </p:cNvSpPr>
            <p:nvPr/>
          </p:nvSpPr>
          <p:spPr bwMode="auto">
            <a:xfrm flipH="1">
              <a:off x="5232" y="2640"/>
              <a:ext cx="96" cy="144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pic>
          <p:nvPicPr>
            <p:cNvPr id="493624" name="Picture 56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36" y="2623"/>
              <a:ext cx="720" cy="497"/>
            </a:xfrm>
            <a:prstGeom prst="rect">
              <a:avLst/>
            </a:prstGeom>
            <a:noFill/>
          </p:spPr>
        </p:pic>
      </p:grpSp>
      <p:grpSp>
        <p:nvGrpSpPr>
          <p:cNvPr id="493625" name="Group 57"/>
          <p:cNvGrpSpPr>
            <a:grpSpLocks/>
          </p:cNvGrpSpPr>
          <p:nvPr/>
        </p:nvGrpSpPr>
        <p:grpSpPr bwMode="auto">
          <a:xfrm>
            <a:off x="5334000" y="1981200"/>
            <a:ext cx="2971800" cy="1981200"/>
            <a:chOff x="3024" y="912"/>
            <a:chExt cx="2448" cy="1728"/>
          </a:xfrm>
        </p:grpSpPr>
        <p:grpSp>
          <p:nvGrpSpPr>
            <p:cNvPr id="493626" name="Group 58"/>
            <p:cNvGrpSpPr>
              <a:grpSpLocks/>
            </p:cNvGrpSpPr>
            <p:nvPr/>
          </p:nvGrpSpPr>
          <p:grpSpPr bwMode="auto">
            <a:xfrm>
              <a:off x="3024" y="912"/>
              <a:ext cx="2448" cy="1384"/>
              <a:chOff x="1392" y="296"/>
              <a:chExt cx="2448" cy="1384"/>
            </a:xfrm>
          </p:grpSpPr>
          <p:pic>
            <p:nvPicPr>
              <p:cNvPr id="493627" name="Picture 59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640" y="824"/>
                <a:ext cx="432" cy="320"/>
              </a:xfrm>
              <a:prstGeom prst="rect">
                <a:avLst/>
              </a:prstGeom>
              <a:noFill/>
            </p:spPr>
          </p:pic>
          <p:grpSp>
            <p:nvGrpSpPr>
              <p:cNvPr id="493628" name="Group 60"/>
              <p:cNvGrpSpPr>
                <a:grpSpLocks/>
              </p:cNvGrpSpPr>
              <p:nvPr/>
            </p:nvGrpSpPr>
            <p:grpSpPr bwMode="auto">
              <a:xfrm>
                <a:off x="1392" y="296"/>
                <a:ext cx="2448" cy="1384"/>
                <a:chOff x="1392" y="296"/>
                <a:chExt cx="2448" cy="1384"/>
              </a:xfrm>
            </p:grpSpPr>
            <p:pic>
              <p:nvPicPr>
                <p:cNvPr id="493629" name="Picture 61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2016" y="1064"/>
                  <a:ext cx="624" cy="461"/>
                </a:xfrm>
                <a:prstGeom prst="rect">
                  <a:avLst/>
                </a:prstGeom>
                <a:noFill/>
              </p:spPr>
            </p:pic>
            <p:pic>
              <p:nvPicPr>
                <p:cNvPr id="493630" name="Picture 62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3072" y="1112"/>
                  <a:ext cx="768" cy="568"/>
                </a:xfrm>
                <a:prstGeom prst="rect">
                  <a:avLst/>
                </a:prstGeom>
                <a:noFill/>
              </p:spPr>
            </p:pic>
            <p:pic>
              <p:nvPicPr>
                <p:cNvPr id="493631" name="Picture 63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1920" y="680"/>
                  <a:ext cx="384" cy="283"/>
                </a:xfrm>
                <a:prstGeom prst="rect">
                  <a:avLst/>
                </a:prstGeom>
                <a:noFill/>
              </p:spPr>
            </p:pic>
            <p:pic>
              <p:nvPicPr>
                <p:cNvPr id="493632" name="Picture 64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2496" y="440"/>
                  <a:ext cx="240" cy="177"/>
                </a:xfrm>
                <a:prstGeom prst="rect">
                  <a:avLst/>
                </a:prstGeom>
                <a:noFill/>
              </p:spPr>
            </p:pic>
            <p:pic>
              <p:nvPicPr>
                <p:cNvPr id="493633" name="Picture 65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1392" y="536"/>
                  <a:ext cx="384" cy="283"/>
                </a:xfrm>
                <a:prstGeom prst="rect">
                  <a:avLst/>
                </a:prstGeom>
                <a:noFill/>
              </p:spPr>
            </p:pic>
            <p:pic>
              <p:nvPicPr>
                <p:cNvPr id="493634" name="Picture 66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3120" y="680"/>
                  <a:ext cx="240" cy="177"/>
                </a:xfrm>
                <a:prstGeom prst="rect">
                  <a:avLst/>
                </a:prstGeom>
                <a:noFill/>
              </p:spPr>
            </p:pic>
            <p:pic>
              <p:nvPicPr>
                <p:cNvPr id="493635" name="Picture 67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1920" y="296"/>
                  <a:ext cx="240" cy="177"/>
                </a:xfrm>
                <a:prstGeom prst="rect">
                  <a:avLst/>
                </a:prstGeom>
                <a:noFill/>
              </p:spPr>
            </p:pic>
          </p:grpSp>
        </p:grpSp>
        <p:sp>
          <p:nvSpPr>
            <p:cNvPr id="493636" name="Line 68"/>
            <p:cNvSpPr>
              <a:spLocks noChangeShapeType="1"/>
            </p:cNvSpPr>
            <p:nvPr/>
          </p:nvSpPr>
          <p:spPr bwMode="auto">
            <a:xfrm flipV="1">
              <a:off x="4224" y="2208"/>
              <a:ext cx="0" cy="432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lg" len="lg"/>
            </a:ln>
            <a:effectLst/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493637" name="Text Box 69"/>
          <p:cNvSpPr txBox="1">
            <a:spLocks noChangeArrowheads="1"/>
          </p:cNvSpPr>
          <p:nvPr/>
        </p:nvSpPr>
        <p:spPr bwMode="auto">
          <a:xfrm>
            <a:off x="974725" y="3087688"/>
            <a:ext cx="785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+ H</a:t>
            </a:r>
            <a:r>
              <a:rPr lang="en-US" sz="2400" baseline="30000"/>
              <a:t>+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93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93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36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3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3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4900" name="Object 4"/>
          <p:cNvGraphicFramePr>
            <a:graphicFrameLocks noChangeAspect="1"/>
          </p:cNvGraphicFramePr>
          <p:nvPr/>
        </p:nvGraphicFramePr>
        <p:xfrm>
          <a:off x="4191000" y="228600"/>
          <a:ext cx="5145088" cy="6324600"/>
        </p:xfrm>
        <a:graphic>
          <a:graphicData uri="http://schemas.openxmlformats.org/presentationml/2006/ole">
            <p:oleObj spid="_x0000_s464900" name="SPW 9.0 Graph" r:id="rId4" imgW="6278040" imgH="7718400" progId="SigmaPlotGraphicObject.8">
              <p:embed/>
            </p:oleObj>
          </a:graphicData>
        </a:graphic>
      </p:graphicFrame>
      <p:sp>
        <p:nvSpPr>
          <p:cNvPr id="464901" name="Text Box 5"/>
          <p:cNvSpPr txBox="1">
            <a:spLocks noChangeArrowheads="1"/>
          </p:cNvSpPr>
          <p:nvPr/>
        </p:nvSpPr>
        <p:spPr bwMode="auto">
          <a:xfrm>
            <a:off x="152400" y="1344613"/>
            <a:ext cx="3276600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/>
              <a:t>Increase in soil pH</a:t>
            </a:r>
          </a:p>
          <a:p>
            <a:r>
              <a:rPr lang="en-US" sz="2800"/>
              <a:t> depends on soil H</a:t>
            </a:r>
            <a:r>
              <a:rPr lang="en-US" sz="2800" baseline="30000"/>
              <a:t>+</a:t>
            </a:r>
          </a:p>
          <a:p>
            <a:r>
              <a:rPr lang="en-US" sz="2800"/>
              <a:t> buffering capacity</a:t>
            </a:r>
          </a:p>
        </p:txBody>
      </p:sp>
      <p:sp>
        <p:nvSpPr>
          <p:cNvPr id="464902" name="Text Box 6"/>
          <p:cNvSpPr txBox="1">
            <a:spLocks noChangeArrowheads="1"/>
          </p:cNvSpPr>
          <p:nvPr/>
        </p:nvSpPr>
        <p:spPr bwMode="auto">
          <a:xfrm>
            <a:off x="152400" y="3706813"/>
            <a:ext cx="38877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/>
              <a:t>Higher clay and OM</a:t>
            </a:r>
          </a:p>
          <a:p>
            <a:r>
              <a:rPr lang="en-US" sz="2800"/>
              <a:t> contents lead to higher</a:t>
            </a:r>
          </a:p>
          <a:p>
            <a:r>
              <a:rPr lang="en-US" sz="2800"/>
              <a:t> soil H</a:t>
            </a:r>
            <a:r>
              <a:rPr lang="en-US" sz="2800" baseline="30000"/>
              <a:t>+</a:t>
            </a:r>
            <a:r>
              <a:rPr lang="en-US" sz="2800"/>
              <a:t> buffering</a:t>
            </a:r>
          </a:p>
          <a:p>
            <a:r>
              <a:rPr lang="en-US" sz="2800"/>
              <a:t> capacity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4901" grpId="0"/>
      <p:bldP spid="46490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1179" name="Group 251"/>
          <p:cNvGrpSpPr>
            <a:grpSpLocks/>
          </p:cNvGrpSpPr>
          <p:nvPr/>
        </p:nvGrpSpPr>
        <p:grpSpPr bwMode="auto">
          <a:xfrm>
            <a:off x="0" y="3810000"/>
            <a:ext cx="9144000" cy="3048000"/>
            <a:chOff x="0" y="2400"/>
            <a:chExt cx="5760" cy="1920"/>
          </a:xfrm>
        </p:grpSpPr>
        <p:sp>
          <p:nvSpPr>
            <p:cNvPr id="380932" name="Rectangle 4"/>
            <p:cNvSpPr>
              <a:spLocks noChangeArrowheads="1"/>
            </p:cNvSpPr>
            <p:nvPr/>
          </p:nvSpPr>
          <p:spPr bwMode="auto">
            <a:xfrm>
              <a:off x="0" y="2400"/>
              <a:ext cx="5760" cy="240"/>
            </a:xfrm>
            <a:prstGeom prst="rect">
              <a:avLst/>
            </a:prstGeom>
            <a:gradFill rotWithShape="1">
              <a:gsLst>
                <a:gs pos="0">
                  <a:srgbClr val="F5BF6F"/>
                </a:gs>
                <a:gs pos="100000">
                  <a:srgbClr val="F5BF6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grpSp>
          <p:nvGrpSpPr>
            <p:cNvPr id="381169" name="Group 241"/>
            <p:cNvGrpSpPr>
              <a:grpSpLocks/>
            </p:cNvGrpSpPr>
            <p:nvPr/>
          </p:nvGrpSpPr>
          <p:grpSpPr bwMode="auto">
            <a:xfrm>
              <a:off x="0" y="2640"/>
              <a:ext cx="5760" cy="1680"/>
              <a:chOff x="0" y="2640"/>
              <a:chExt cx="5760" cy="1680"/>
            </a:xfrm>
          </p:grpSpPr>
          <p:sp>
            <p:nvSpPr>
              <p:cNvPr id="380931" name="Rectangle 3"/>
              <p:cNvSpPr>
                <a:spLocks noChangeArrowheads="1"/>
              </p:cNvSpPr>
              <p:nvPr/>
            </p:nvSpPr>
            <p:spPr bwMode="auto">
              <a:xfrm>
                <a:off x="0" y="2976"/>
                <a:ext cx="5760" cy="1344"/>
              </a:xfrm>
              <a:prstGeom prst="rect">
                <a:avLst/>
              </a:prstGeom>
              <a:gradFill rotWithShape="1">
                <a:gsLst>
                  <a:gs pos="0">
                    <a:srgbClr val="BB750D"/>
                  </a:gs>
                  <a:gs pos="100000">
                    <a:srgbClr val="1A0D00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80954" name="Rectangle 26"/>
              <p:cNvSpPr>
                <a:spLocks noChangeArrowheads="1"/>
              </p:cNvSpPr>
              <p:nvPr/>
            </p:nvSpPr>
            <p:spPr bwMode="auto">
              <a:xfrm>
                <a:off x="0" y="2640"/>
                <a:ext cx="5760" cy="336"/>
              </a:xfrm>
              <a:prstGeom prst="rect">
                <a:avLst/>
              </a:prstGeom>
              <a:gradFill rotWithShape="1">
                <a:gsLst>
                  <a:gs pos="0">
                    <a:srgbClr val="1A0D00"/>
                  </a:gs>
                  <a:gs pos="100000">
                    <a:srgbClr val="BB750D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80933" name="Text Box 5"/>
          <p:cNvSpPr txBox="1">
            <a:spLocks noChangeArrowheads="1"/>
          </p:cNvSpPr>
          <p:nvPr/>
        </p:nvSpPr>
        <p:spPr bwMode="auto">
          <a:xfrm>
            <a:off x="5988050" y="514350"/>
            <a:ext cx="2851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/>
              <a:t>Atmosphere</a:t>
            </a:r>
          </a:p>
        </p:txBody>
      </p:sp>
      <p:grpSp>
        <p:nvGrpSpPr>
          <p:cNvPr id="381082" name="Group 154"/>
          <p:cNvGrpSpPr>
            <a:grpSpLocks/>
          </p:cNvGrpSpPr>
          <p:nvPr/>
        </p:nvGrpSpPr>
        <p:grpSpPr bwMode="auto">
          <a:xfrm>
            <a:off x="1600200" y="4648200"/>
            <a:ext cx="623888" cy="547688"/>
            <a:chOff x="2151" y="2823"/>
            <a:chExt cx="393" cy="345"/>
          </a:xfrm>
        </p:grpSpPr>
        <p:sp>
          <p:nvSpPr>
            <p:cNvPr id="381076" name="Oval 148"/>
            <p:cNvSpPr>
              <a:spLocks noChangeAspect="1" noChangeArrowheads="1"/>
            </p:cNvSpPr>
            <p:nvPr/>
          </p:nvSpPr>
          <p:spPr bwMode="auto">
            <a:xfrm>
              <a:off x="2151" y="2823"/>
              <a:ext cx="345" cy="34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9933"/>
                </a:gs>
              </a:gsLst>
              <a:path path="rect">
                <a:fillToRect r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1074" name="Text Box 146"/>
            <p:cNvSpPr txBox="1">
              <a:spLocks noChangeArrowheads="1"/>
            </p:cNvSpPr>
            <p:nvPr/>
          </p:nvSpPr>
          <p:spPr bwMode="auto">
            <a:xfrm>
              <a:off x="2177" y="2832"/>
              <a:ext cx="36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rgbClr val="006600"/>
                  </a:solidFill>
                </a:rPr>
                <a:t>H</a:t>
              </a:r>
              <a:r>
                <a:rPr lang="en-US" sz="2800" b="1" baseline="30000">
                  <a:solidFill>
                    <a:srgbClr val="006600"/>
                  </a:solidFill>
                </a:rPr>
                <a:t>+</a:t>
              </a:r>
            </a:p>
          </p:txBody>
        </p:sp>
      </p:grpSp>
      <p:grpSp>
        <p:nvGrpSpPr>
          <p:cNvPr id="381083" name="Group 155"/>
          <p:cNvGrpSpPr>
            <a:grpSpLocks/>
          </p:cNvGrpSpPr>
          <p:nvPr/>
        </p:nvGrpSpPr>
        <p:grpSpPr bwMode="auto">
          <a:xfrm>
            <a:off x="2347913" y="5700713"/>
            <a:ext cx="623887" cy="547687"/>
            <a:chOff x="2151" y="2823"/>
            <a:chExt cx="393" cy="345"/>
          </a:xfrm>
        </p:grpSpPr>
        <p:sp>
          <p:nvSpPr>
            <p:cNvPr id="381084" name="Oval 156"/>
            <p:cNvSpPr>
              <a:spLocks noChangeAspect="1" noChangeArrowheads="1"/>
            </p:cNvSpPr>
            <p:nvPr/>
          </p:nvSpPr>
          <p:spPr bwMode="auto">
            <a:xfrm>
              <a:off x="2151" y="2823"/>
              <a:ext cx="345" cy="34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9933"/>
                </a:gs>
              </a:gsLst>
              <a:path path="rect">
                <a:fillToRect r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1085" name="Text Box 157"/>
            <p:cNvSpPr txBox="1">
              <a:spLocks noChangeArrowheads="1"/>
            </p:cNvSpPr>
            <p:nvPr/>
          </p:nvSpPr>
          <p:spPr bwMode="auto">
            <a:xfrm>
              <a:off x="2177" y="2832"/>
              <a:ext cx="36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rgbClr val="006600"/>
                  </a:solidFill>
                </a:rPr>
                <a:t>H</a:t>
              </a:r>
              <a:r>
                <a:rPr lang="en-US" sz="2800" b="1" baseline="30000">
                  <a:solidFill>
                    <a:srgbClr val="006600"/>
                  </a:solidFill>
                </a:rPr>
                <a:t>+</a:t>
              </a:r>
            </a:p>
          </p:txBody>
        </p:sp>
      </p:grpSp>
      <p:grpSp>
        <p:nvGrpSpPr>
          <p:cNvPr id="381086" name="Group 158"/>
          <p:cNvGrpSpPr>
            <a:grpSpLocks/>
          </p:cNvGrpSpPr>
          <p:nvPr/>
        </p:nvGrpSpPr>
        <p:grpSpPr bwMode="auto">
          <a:xfrm>
            <a:off x="976313" y="5319713"/>
            <a:ext cx="623887" cy="547687"/>
            <a:chOff x="2151" y="2823"/>
            <a:chExt cx="393" cy="345"/>
          </a:xfrm>
        </p:grpSpPr>
        <p:sp>
          <p:nvSpPr>
            <p:cNvPr id="381087" name="Oval 159"/>
            <p:cNvSpPr>
              <a:spLocks noChangeAspect="1" noChangeArrowheads="1"/>
            </p:cNvSpPr>
            <p:nvPr/>
          </p:nvSpPr>
          <p:spPr bwMode="auto">
            <a:xfrm>
              <a:off x="2151" y="2823"/>
              <a:ext cx="345" cy="34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9933"/>
                </a:gs>
              </a:gsLst>
              <a:path path="rect">
                <a:fillToRect r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1088" name="Text Box 160"/>
            <p:cNvSpPr txBox="1">
              <a:spLocks noChangeArrowheads="1"/>
            </p:cNvSpPr>
            <p:nvPr/>
          </p:nvSpPr>
          <p:spPr bwMode="auto">
            <a:xfrm>
              <a:off x="2177" y="2832"/>
              <a:ext cx="36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rgbClr val="006600"/>
                  </a:solidFill>
                </a:rPr>
                <a:t>H</a:t>
              </a:r>
              <a:r>
                <a:rPr lang="en-US" sz="2800" b="1" baseline="30000">
                  <a:solidFill>
                    <a:srgbClr val="006600"/>
                  </a:solidFill>
                </a:rPr>
                <a:t>+</a:t>
              </a:r>
            </a:p>
          </p:txBody>
        </p:sp>
      </p:grpSp>
      <p:grpSp>
        <p:nvGrpSpPr>
          <p:cNvPr id="381089" name="Group 161"/>
          <p:cNvGrpSpPr>
            <a:grpSpLocks/>
          </p:cNvGrpSpPr>
          <p:nvPr/>
        </p:nvGrpSpPr>
        <p:grpSpPr bwMode="auto">
          <a:xfrm>
            <a:off x="671513" y="6005513"/>
            <a:ext cx="623887" cy="547687"/>
            <a:chOff x="2151" y="2823"/>
            <a:chExt cx="393" cy="345"/>
          </a:xfrm>
        </p:grpSpPr>
        <p:sp>
          <p:nvSpPr>
            <p:cNvPr id="381090" name="Oval 162"/>
            <p:cNvSpPr>
              <a:spLocks noChangeAspect="1" noChangeArrowheads="1"/>
            </p:cNvSpPr>
            <p:nvPr/>
          </p:nvSpPr>
          <p:spPr bwMode="auto">
            <a:xfrm>
              <a:off x="2151" y="2823"/>
              <a:ext cx="345" cy="34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9933"/>
                </a:gs>
              </a:gsLst>
              <a:path path="rect">
                <a:fillToRect r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1091" name="Text Box 163"/>
            <p:cNvSpPr txBox="1">
              <a:spLocks noChangeArrowheads="1"/>
            </p:cNvSpPr>
            <p:nvPr/>
          </p:nvSpPr>
          <p:spPr bwMode="auto">
            <a:xfrm>
              <a:off x="2177" y="2832"/>
              <a:ext cx="36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rgbClr val="006600"/>
                  </a:solidFill>
                </a:rPr>
                <a:t>H</a:t>
              </a:r>
              <a:r>
                <a:rPr lang="en-US" sz="2800" b="1" baseline="30000">
                  <a:solidFill>
                    <a:srgbClr val="006600"/>
                  </a:solidFill>
                </a:rPr>
                <a:t>+</a:t>
              </a:r>
            </a:p>
          </p:txBody>
        </p:sp>
      </p:grpSp>
      <p:grpSp>
        <p:nvGrpSpPr>
          <p:cNvPr id="381092" name="Group 164"/>
          <p:cNvGrpSpPr>
            <a:grpSpLocks/>
          </p:cNvGrpSpPr>
          <p:nvPr/>
        </p:nvGrpSpPr>
        <p:grpSpPr bwMode="auto">
          <a:xfrm>
            <a:off x="2500313" y="4800600"/>
            <a:ext cx="623887" cy="547688"/>
            <a:chOff x="2151" y="2823"/>
            <a:chExt cx="393" cy="345"/>
          </a:xfrm>
        </p:grpSpPr>
        <p:sp>
          <p:nvSpPr>
            <p:cNvPr id="381093" name="Oval 165"/>
            <p:cNvSpPr>
              <a:spLocks noChangeAspect="1" noChangeArrowheads="1"/>
            </p:cNvSpPr>
            <p:nvPr/>
          </p:nvSpPr>
          <p:spPr bwMode="auto">
            <a:xfrm>
              <a:off x="2151" y="2823"/>
              <a:ext cx="345" cy="34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9933"/>
                </a:gs>
              </a:gsLst>
              <a:path path="rect">
                <a:fillToRect r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1094" name="Text Box 166"/>
            <p:cNvSpPr txBox="1">
              <a:spLocks noChangeArrowheads="1"/>
            </p:cNvSpPr>
            <p:nvPr/>
          </p:nvSpPr>
          <p:spPr bwMode="auto">
            <a:xfrm>
              <a:off x="2177" y="2832"/>
              <a:ext cx="36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rgbClr val="006600"/>
                  </a:solidFill>
                </a:rPr>
                <a:t>H</a:t>
              </a:r>
              <a:r>
                <a:rPr lang="en-US" sz="2800" b="1" baseline="30000">
                  <a:solidFill>
                    <a:srgbClr val="006600"/>
                  </a:solidFill>
                </a:rPr>
                <a:t>+</a:t>
              </a:r>
            </a:p>
          </p:txBody>
        </p:sp>
      </p:grpSp>
      <p:grpSp>
        <p:nvGrpSpPr>
          <p:cNvPr id="381098" name="Group 170"/>
          <p:cNvGrpSpPr>
            <a:grpSpLocks/>
          </p:cNvGrpSpPr>
          <p:nvPr/>
        </p:nvGrpSpPr>
        <p:grpSpPr bwMode="auto">
          <a:xfrm>
            <a:off x="152400" y="5181600"/>
            <a:ext cx="623888" cy="547688"/>
            <a:chOff x="2151" y="2823"/>
            <a:chExt cx="393" cy="345"/>
          </a:xfrm>
        </p:grpSpPr>
        <p:sp>
          <p:nvSpPr>
            <p:cNvPr id="381099" name="Oval 171"/>
            <p:cNvSpPr>
              <a:spLocks noChangeAspect="1" noChangeArrowheads="1"/>
            </p:cNvSpPr>
            <p:nvPr/>
          </p:nvSpPr>
          <p:spPr bwMode="auto">
            <a:xfrm>
              <a:off x="2151" y="2823"/>
              <a:ext cx="345" cy="34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9933"/>
                </a:gs>
              </a:gsLst>
              <a:path path="rect">
                <a:fillToRect r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1100" name="Text Box 172"/>
            <p:cNvSpPr txBox="1">
              <a:spLocks noChangeArrowheads="1"/>
            </p:cNvSpPr>
            <p:nvPr/>
          </p:nvSpPr>
          <p:spPr bwMode="auto">
            <a:xfrm>
              <a:off x="2177" y="2832"/>
              <a:ext cx="36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rgbClr val="006600"/>
                  </a:solidFill>
                </a:rPr>
                <a:t>H</a:t>
              </a:r>
              <a:r>
                <a:rPr lang="en-US" sz="2800" b="1" baseline="30000">
                  <a:solidFill>
                    <a:srgbClr val="006600"/>
                  </a:solidFill>
                </a:rPr>
                <a:t>+</a:t>
              </a:r>
            </a:p>
          </p:txBody>
        </p:sp>
      </p:grpSp>
      <p:grpSp>
        <p:nvGrpSpPr>
          <p:cNvPr id="381101" name="Group 173"/>
          <p:cNvGrpSpPr>
            <a:grpSpLocks/>
          </p:cNvGrpSpPr>
          <p:nvPr/>
        </p:nvGrpSpPr>
        <p:grpSpPr bwMode="auto">
          <a:xfrm>
            <a:off x="0" y="5791200"/>
            <a:ext cx="623888" cy="547688"/>
            <a:chOff x="2151" y="2823"/>
            <a:chExt cx="393" cy="345"/>
          </a:xfrm>
        </p:grpSpPr>
        <p:sp>
          <p:nvSpPr>
            <p:cNvPr id="381102" name="Oval 174"/>
            <p:cNvSpPr>
              <a:spLocks noChangeAspect="1" noChangeArrowheads="1"/>
            </p:cNvSpPr>
            <p:nvPr/>
          </p:nvSpPr>
          <p:spPr bwMode="auto">
            <a:xfrm>
              <a:off x="2151" y="2823"/>
              <a:ext cx="345" cy="34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9933"/>
                </a:gs>
              </a:gsLst>
              <a:path path="rect">
                <a:fillToRect r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1103" name="Text Box 175"/>
            <p:cNvSpPr txBox="1">
              <a:spLocks noChangeArrowheads="1"/>
            </p:cNvSpPr>
            <p:nvPr/>
          </p:nvSpPr>
          <p:spPr bwMode="auto">
            <a:xfrm>
              <a:off x="2177" y="2832"/>
              <a:ext cx="36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rgbClr val="006600"/>
                  </a:solidFill>
                </a:rPr>
                <a:t>H</a:t>
              </a:r>
              <a:r>
                <a:rPr lang="en-US" sz="2800" b="1" baseline="30000">
                  <a:solidFill>
                    <a:srgbClr val="006600"/>
                  </a:solidFill>
                </a:rPr>
                <a:t>+</a:t>
              </a:r>
            </a:p>
          </p:txBody>
        </p:sp>
      </p:grpSp>
      <p:grpSp>
        <p:nvGrpSpPr>
          <p:cNvPr id="381124" name="Group 196"/>
          <p:cNvGrpSpPr>
            <a:grpSpLocks noChangeAspect="1"/>
          </p:cNvGrpSpPr>
          <p:nvPr/>
        </p:nvGrpSpPr>
        <p:grpSpPr bwMode="auto">
          <a:xfrm>
            <a:off x="2438400" y="4205288"/>
            <a:ext cx="1069975" cy="519112"/>
            <a:chOff x="2487" y="2448"/>
            <a:chExt cx="748" cy="363"/>
          </a:xfrm>
        </p:grpSpPr>
        <p:sp>
          <p:nvSpPr>
            <p:cNvPr id="381125" name="Oval 197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1126" name="Text Box 198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81131" name="Group 203"/>
          <p:cNvGrpSpPr>
            <a:grpSpLocks/>
          </p:cNvGrpSpPr>
          <p:nvPr/>
        </p:nvGrpSpPr>
        <p:grpSpPr bwMode="auto">
          <a:xfrm>
            <a:off x="1371600" y="3460750"/>
            <a:ext cx="749300" cy="654050"/>
            <a:chOff x="1246" y="2304"/>
            <a:chExt cx="472" cy="412"/>
          </a:xfrm>
        </p:grpSpPr>
        <p:sp>
          <p:nvSpPr>
            <p:cNvPr id="381132" name="Oval 204"/>
            <p:cNvSpPr>
              <a:spLocks noChangeAspect="1" noChangeArrowheads="1"/>
            </p:cNvSpPr>
            <p:nvPr/>
          </p:nvSpPr>
          <p:spPr bwMode="auto">
            <a:xfrm>
              <a:off x="1263" y="2304"/>
              <a:ext cx="413" cy="41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folHlink"/>
                </a:gs>
              </a:gsLst>
              <a:path path="rect">
                <a:fillToRect l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1133" name="Text Box 205"/>
            <p:cNvSpPr txBox="1">
              <a:spLocks noChangeAspect="1" noChangeArrowheads="1"/>
            </p:cNvSpPr>
            <p:nvPr/>
          </p:nvSpPr>
          <p:spPr bwMode="auto">
            <a:xfrm>
              <a:off x="1246" y="2384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chemeClr val="tx1"/>
                  </a:solidFill>
                </a:rPr>
                <a:t>Urea</a:t>
              </a:r>
            </a:p>
          </p:txBody>
        </p:sp>
      </p:grpSp>
      <p:grpSp>
        <p:nvGrpSpPr>
          <p:cNvPr id="381134" name="Group 206"/>
          <p:cNvGrpSpPr>
            <a:grpSpLocks/>
          </p:cNvGrpSpPr>
          <p:nvPr/>
        </p:nvGrpSpPr>
        <p:grpSpPr bwMode="auto">
          <a:xfrm>
            <a:off x="457200" y="3810000"/>
            <a:ext cx="749300" cy="654050"/>
            <a:chOff x="1246" y="2304"/>
            <a:chExt cx="472" cy="412"/>
          </a:xfrm>
        </p:grpSpPr>
        <p:sp>
          <p:nvSpPr>
            <p:cNvPr id="381135" name="Oval 207"/>
            <p:cNvSpPr>
              <a:spLocks noChangeAspect="1" noChangeArrowheads="1"/>
            </p:cNvSpPr>
            <p:nvPr/>
          </p:nvSpPr>
          <p:spPr bwMode="auto">
            <a:xfrm>
              <a:off x="1263" y="2304"/>
              <a:ext cx="413" cy="41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folHlink"/>
                </a:gs>
              </a:gsLst>
              <a:path path="rect">
                <a:fillToRect l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1136" name="Text Box 208"/>
            <p:cNvSpPr txBox="1">
              <a:spLocks noChangeAspect="1" noChangeArrowheads="1"/>
            </p:cNvSpPr>
            <p:nvPr/>
          </p:nvSpPr>
          <p:spPr bwMode="auto">
            <a:xfrm>
              <a:off x="1246" y="2384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chemeClr val="tx1"/>
                  </a:solidFill>
                </a:rPr>
                <a:t>Urea</a:t>
              </a:r>
            </a:p>
          </p:txBody>
        </p:sp>
      </p:grpSp>
      <p:grpSp>
        <p:nvGrpSpPr>
          <p:cNvPr id="381137" name="Group 209"/>
          <p:cNvGrpSpPr>
            <a:grpSpLocks noChangeAspect="1"/>
          </p:cNvGrpSpPr>
          <p:nvPr/>
        </p:nvGrpSpPr>
        <p:grpSpPr bwMode="auto">
          <a:xfrm>
            <a:off x="1981200" y="4419600"/>
            <a:ext cx="1069975" cy="519113"/>
            <a:chOff x="2487" y="2448"/>
            <a:chExt cx="748" cy="363"/>
          </a:xfrm>
        </p:grpSpPr>
        <p:sp>
          <p:nvSpPr>
            <p:cNvPr id="381138" name="Oval 210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1139" name="Text Box 211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81140" name="Group 212"/>
          <p:cNvGrpSpPr>
            <a:grpSpLocks noChangeAspect="1"/>
          </p:cNvGrpSpPr>
          <p:nvPr/>
        </p:nvGrpSpPr>
        <p:grpSpPr bwMode="auto">
          <a:xfrm>
            <a:off x="4037013" y="3962400"/>
            <a:ext cx="1069975" cy="519113"/>
            <a:chOff x="2487" y="2448"/>
            <a:chExt cx="748" cy="363"/>
          </a:xfrm>
        </p:grpSpPr>
        <p:sp>
          <p:nvSpPr>
            <p:cNvPr id="381141" name="Oval 213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1142" name="Text Box 214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81143" name="Group 215"/>
          <p:cNvGrpSpPr>
            <a:grpSpLocks noChangeAspect="1"/>
          </p:cNvGrpSpPr>
          <p:nvPr/>
        </p:nvGrpSpPr>
        <p:grpSpPr bwMode="auto">
          <a:xfrm>
            <a:off x="4343400" y="4419600"/>
            <a:ext cx="1069975" cy="519113"/>
            <a:chOff x="2487" y="2448"/>
            <a:chExt cx="748" cy="363"/>
          </a:xfrm>
        </p:grpSpPr>
        <p:sp>
          <p:nvSpPr>
            <p:cNvPr id="381144" name="Oval 216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1145" name="Text Box 217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81146" name="Group 218"/>
          <p:cNvGrpSpPr>
            <a:grpSpLocks noChangeAspect="1"/>
          </p:cNvGrpSpPr>
          <p:nvPr/>
        </p:nvGrpSpPr>
        <p:grpSpPr bwMode="auto">
          <a:xfrm>
            <a:off x="3124200" y="3962400"/>
            <a:ext cx="1069975" cy="519113"/>
            <a:chOff x="2487" y="2448"/>
            <a:chExt cx="748" cy="363"/>
          </a:xfrm>
        </p:grpSpPr>
        <p:sp>
          <p:nvSpPr>
            <p:cNvPr id="381147" name="Oval 219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1148" name="Text Box 220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81149" name="Group 221"/>
          <p:cNvGrpSpPr>
            <a:grpSpLocks noChangeAspect="1"/>
          </p:cNvGrpSpPr>
          <p:nvPr/>
        </p:nvGrpSpPr>
        <p:grpSpPr bwMode="auto">
          <a:xfrm>
            <a:off x="2892425" y="4510088"/>
            <a:ext cx="1069975" cy="519112"/>
            <a:chOff x="2487" y="2448"/>
            <a:chExt cx="748" cy="363"/>
          </a:xfrm>
        </p:grpSpPr>
        <p:sp>
          <p:nvSpPr>
            <p:cNvPr id="381150" name="Oval 222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1151" name="Text Box 223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81152" name="Group 224"/>
          <p:cNvGrpSpPr>
            <a:grpSpLocks noChangeAspect="1"/>
          </p:cNvGrpSpPr>
          <p:nvPr/>
        </p:nvGrpSpPr>
        <p:grpSpPr bwMode="auto">
          <a:xfrm>
            <a:off x="1828800" y="3962400"/>
            <a:ext cx="1069975" cy="519113"/>
            <a:chOff x="2487" y="2448"/>
            <a:chExt cx="748" cy="363"/>
          </a:xfrm>
        </p:grpSpPr>
        <p:sp>
          <p:nvSpPr>
            <p:cNvPr id="381153" name="Oval 225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1154" name="Text Box 226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81155" name="Group 227"/>
          <p:cNvGrpSpPr>
            <a:grpSpLocks noChangeAspect="1"/>
          </p:cNvGrpSpPr>
          <p:nvPr/>
        </p:nvGrpSpPr>
        <p:grpSpPr bwMode="auto">
          <a:xfrm>
            <a:off x="3730625" y="4343400"/>
            <a:ext cx="1069975" cy="519113"/>
            <a:chOff x="2487" y="2448"/>
            <a:chExt cx="748" cy="363"/>
          </a:xfrm>
        </p:grpSpPr>
        <p:sp>
          <p:nvSpPr>
            <p:cNvPr id="381156" name="Oval 228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1157" name="Text Box 229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81127" name="Group 199"/>
          <p:cNvGrpSpPr>
            <a:grpSpLocks/>
          </p:cNvGrpSpPr>
          <p:nvPr/>
        </p:nvGrpSpPr>
        <p:grpSpPr bwMode="auto">
          <a:xfrm>
            <a:off x="0" y="3460750"/>
            <a:ext cx="749300" cy="654050"/>
            <a:chOff x="1246" y="2304"/>
            <a:chExt cx="472" cy="412"/>
          </a:xfrm>
        </p:grpSpPr>
        <p:sp>
          <p:nvSpPr>
            <p:cNvPr id="380949" name="Oval 21"/>
            <p:cNvSpPr>
              <a:spLocks noChangeAspect="1" noChangeArrowheads="1"/>
            </p:cNvSpPr>
            <p:nvPr/>
          </p:nvSpPr>
          <p:spPr bwMode="auto">
            <a:xfrm>
              <a:off x="1263" y="2304"/>
              <a:ext cx="413" cy="41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folHlink"/>
                </a:gs>
              </a:gsLst>
              <a:path path="rect">
                <a:fillToRect l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0950" name="Text Box 22"/>
            <p:cNvSpPr txBox="1">
              <a:spLocks noChangeAspect="1" noChangeArrowheads="1"/>
            </p:cNvSpPr>
            <p:nvPr/>
          </p:nvSpPr>
          <p:spPr bwMode="auto">
            <a:xfrm>
              <a:off x="1246" y="2384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chemeClr val="tx1"/>
                  </a:solidFill>
                </a:rPr>
                <a:t>Urea</a:t>
              </a:r>
            </a:p>
          </p:txBody>
        </p:sp>
      </p:grpSp>
      <p:sp>
        <p:nvSpPr>
          <p:cNvPr id="381226" name="AutoShape 298"/>
          <p:cNvSpPr>
            <a:spLocks/>
          </p:cNvSpPr>
          <p:nvPr/>
        </p:nvSpPr>
        <p:spPr bwMode="auto">
          <a:xfrm rot="10800000">
            <a:off x="8686800" y="3810000"/>
            <a:ext cx="304800" cy="3048000"/>
          </a:xfrm>
          <a:prstGeom prst="rightBrace">
            <a:avLst>
              <a:gd name="adj1" fmla="val 83333"/>
              <a:gd name="adj2" fmla="val 50000"/>
            </a:avLst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381227" name="Text Box 299"/>
          <p:cNvSpPr txBox="1">
            <a:spLocks noChangeArrowheads="1"/>
          </p:cNvSpPr>
          <p:nvPr/>
        </p:nvSpPr>
        <p:spPr bwMode="auto">
          <a:xfrm>
            <a:off x="7315200" y="5029200"/>
            <a:ext cx="12668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b="1"/>
              <a:t>½</a:t>
            </a:r>
            <a:r>
              <a:rPr lang="en-US" sz="2400" b="1"/>
              <a:t> inch</a:t>
            </a:r>
          </a:p>
        </p:txBody>
      </p:sp>
      <p:sp>
        <p:nvSpPr>
          <p:cNvPr id="381244" name="Text Box 316"/>
          <p:cNvSpPr txBox="1">
            <a:spLocks noChangeArrowheads="1"/>
          </p:cNvSpPr>
          <p:nvPr/>
        </p:nvSpPr>
        <p:spPr bwMode="auto">
          <a:xfrm>
            <a:off x="4267200" y="6248400"/>
            <a:ext cx="7254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/>
              <a:t>pH</a:t>
            </a:r>
          </a:p>
        </p:txBody>
      </p:sp>
      <p:sp>
        <p:nvSpPr>
          <p:cNvPr id="381228" name="Rectangle 300"/>
          <p:cNvSpPr>
            <a:spLocks noChangeArrowheads="1"/>
          </p:cNvSpPr>
          <p:nvPr/>
        </p:nvSpPr>
        <p:spPr bwMode="auto">
          <a:xfrm>
            <a:off x="5029200" y="6370638"/>
            <a:ext cx="914400" cy="381000"/>
          </a:xfrm>
          <a:prstGeom prst="rect">
            <a:avLst/>
          </a:prstGeom>
          <a:solidFill>
            <a:srgbClr val="FF9900"/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 b="1"/>
              <a:t>6</a:t>
            </a:r>
          </a:p>
        </p:txBody>
      </p:sp>
      <p:sp>
        <p:nvSpPr>
          <p:cNvPr id="381229" name="Rectangle 301"/>
          <p:cNvSpPr>
            <a:spLocks noChangeArrowheads="1"/>
          </p:cNvSpPr>
          <p:nvPr/>
        </p:nvSpPr>
        <p:spPr bwMode="auto">
          <a:xfrm>
            <a:off x="5943600" y="6370638"/>
            <a:ext cx="914400" cy="381000"/>
          </a:xfrm>
          <a:prstGeom prst="rect">
            <a:avLst/>
          </a:prstGeom>
          <a:solidFill>
            <a:srgbClr val="D67F00"/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 b="1"/>
              <a:t>7</a:t>
            </a:r>
          </a:p>
        </p:txBody>
      </p:sp>
      <p:sp>
        <p:nvSpPr>
          <p:cNvPr id="381230" name="Rectangle 302"/>
          <p:cNvSpPr>
            <a:spLocks noChangeArrowheads="1"/>
          </p:cNvSpPr>
          <p:nvPr/>
        </p:nvSpPr>
        <p:spPr bwMode="auto">
          <a:xfrm>
            <a:off x="6858000" y="6370638"/>
            <a:ext cx="914400" cy="381000"/>
          </a:xfrm>
          <a:prstGeom prst="rect">
            <a:avLst/>
          </a:prstGeom>
          <a:solidFill>
            <a:srgbClr val="B06900"/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 b="1"/>
              <a:t>8</a:t>
            </a:r>
          </a:p>
        </p:txBody>
      </p:sp>
      <p:sp>
        <p:nvSpPr>
          <p:cNvPr id="381231" name="Rectangle 303"/>
          <p:cNvSpPr>
            <a:spLocks noChangeArrowheads="1"/>
          </p:cNvSpPr>
          <p:nvPr/>
        </p:nvSpPr>
        <p:spPr bwMode="auto">
          <a:xfrm>
            <a:off x="7772400" y="6370638"/>
            <a:ext cx="914400" cy="381000"/>
          </a:xfrm>
          <a:prstGeom prst="rect">
            <a:avLst/>
          </a:prstGeom>
          <a:solidFill>
            <a:srgbClr val="7E4B00"/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 b="1"/>
              <a:t>9</a:t>
            </a:r>
          </a:p>
        </p:txBody>
      </p:sp>
      <p:grpSp>
        <p:nvGrpSpPr>
          <p:cNvPr id="381251" name="Group 323"/>
          <p:cNvGrpSpPr>
            <a:grpSpLocks/>
          </p:cNvGrpSpPr>
          <p:nvPr/>
        </p:nvGrpSpPr>
        <p:grpSpPr bwMode="auto">
          <a:xfrm rot="2547987">
            <a:off x="1295400" y="5791200"/>
            <a:ext cx="2971800" cy="762000"/>
            <a:chOff x="1872" y="3408"/>
            <a:chExt cx="1872" cy="480"/>
          </a:xfrm>
        </p:grpSpPr>
        <p:sp>
          <p:nvSpPr>
            <p:cNvPr id="381245" name="AutoShape 317"/>
            <p:cNvSpPr>
              <a:spLocks noChangeArrowheads="1"/>
            </p:cNvSpPr>
            <p:nvPr/>
          </p:nvSpPr>
          <p:spPr bwMode="auto">
            <a:xfrm rot="9814490">
              <a:off x="1872" y="3408"/>
              <a:ext cx="1872" cy="432"/>
            </a:xfrm>
            <a:custGeom>
              <a:avLst/>
              <a:gdLst>
                <a:gd name="G0" fmla="+- 8293 0 0"/>
                <a:gd name="G1" fmla="+- -10622975 0 0"/>
                <a:gd name="G2" fmla="+- 0 0 -10622975"/>
                <a:gd name="T0" fmla="*/ 0 256 1"/>
                <a:gd name="T1" fmla="*/ 180 256 1"/>
                <a:gd name="G3" fmla="+- -10622975 T0 T1"/>
                <a:gd name="T2" fmla="*/ 0 256 1"/>
                <a:gd name="T3" fmla="*/ 90 256 1"/>
                <a:gd name="G4" fmla="+- -10622975 T2 T3"/>
                <a:gd name="G5" fmla="*/ G4 2 1"/>
                <a:gd name="T4" fmla="*/ 90 256 1"/>
                <a:gd name="T5" fmla="*/ 0 256 1"/>
                <a:gd name="G6" fmla="+- -10622975 T4 T5"/>
                <a:gd name="G7" fmla="*/ G6 2 1"/>
                <a:gd name="G8" fmla="abs -10622975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8293"/>
                <a:gd name="G18" fmla="*/ 8293 1 2"/>
                <a:gd name="G19" fmla="+- G18 5400 0"/>
                <a:gd name="G20" fmla="cos G19 -10622975"/>
                <a:gd name="G21" fmla="sin G19 -10622975"/>
                <a:gd name="G22" fmla="+- G20 10800 0"/>
                <a:gd name="G23" fmla="+- G21 10800 0"/>
                <a:gd name="G24" fmla="+- 10800 0 G20"/>
                <a:gd name="G25" fmla="+- 8293 10800 0"/>
                <a:gd name="G26" fmla="?: G9 G17 G25"/>
                <a:gd name="G27" fmla="?: G9 0 21600"/>
                <a:gd name="G28" fmla="cos 10800 -10622975"/>
                <a:gd name="G29" fmla="sin 10800 -10622975"/>
                <a:gd name="G30" fmla="sin 8293 -10622975"/>
                <a:gd name="G31" fmla="+- G28 10800 0"/>
                <a:gd name="G32" fmla="+- G29 10800 0"/>
                <a:gd name="G33" fmla="+- G30 10800 0"/>
                <a:gd name="G34" fmla="?: G4 0 G31"/>
                <a:gd name="G35" fmla="?: -10622975 G34 0"/>
                <a:gd name="G36" fmla="?: G6 G35 G31"/>
                <a:gd name="G37" fmla="+- 21600 0 G36"/>
                <a:gd name="G38" fmla="?: G4 0 G33"/>
                <a:gd name="G39" fmla="?: -10622975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715 w 21600"/>
                <a:gd name="T15" fmla="*/ 7864 h 21600"/>
                <a:gd name="T16" fmla="*/ 10800 w 21600"/>
                <a:gd name="T17" fmla="*/ 2507 h 21600"/>
                <a:gd name="T18" fmla="*/ 19885 w 21600"/>
                <a:gd name="T19" fmla="*/ 7864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2908" y="8250"/>
                  </a:moveTo>
                  <a:cubicBezTo>
                    <a:pt x="4014" y="4826"/>
                    <a:pt x="7202" y="2506"/>
                    <a:pt x="10800" y="2507"/>
                  </a:cubicBezTo>
                  <a:cubicBezTo>
                    <a:pt x="14397" y="2507"/>
                    <a:pt x="17585" y="4826"/>
                    <a:pt x="18691" y="8250"/>
                  </a:cubicBezTo>
                  <a:lnTo>
                    <a:pt x="21076" y="7479"/>
                  </a:lnTo>
                  <a:cubicBezTo>
                    <a:pt x="19636" y="3021"/>
                    <a:pt x="15485" y="-1"/>
                    <a:pt x="10799" y="0"/>
                  </a:cubicBezTo>
                  <a:cubicBezTo>
                    <a:pt x="6114" y="0"/>
                    <a:pt x="1963" y="3021"/>
                    <a:pt x="523" y="747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381246" name="Line 318"/>
            <p:cNvSpPr>
              <a:spLocks noChangeShapeType="1"/>
            </p:cNvSpPr>
            <p:nvPr/>
          </p:nvSpPr>
          <p:spPr bwMode="auto">
            <a:xfrm>
              <a:off x="2352" y="3792"/>
              <a:ext cx="48" cy="9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81247" name="Line 319"/>
            <p:cNvSpPr>
              <a:spLocks noChangeShapeType="1"/>
            </p:cNvSpPr>
            <p:nvPr/>
          </p:nvSpPr>
          <p:spPr bwMode="auto">
            <a:xfrm>
              <a:off x="2592" y="3744"/>
              <a:ext cx="48" cy="9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81248" name="Line 320"/>
            <p:cNvSpPr>
              <a:spLocks noChangeShapeType="1"/>
            </p:cNvSpPr>
            <p:nvPr/>
          </p:nvSpPr>
          <p:spPr bwMode="auto">
            <a:xfrm>
              <a:off x="2832" y="3696"/>
              <a:ext cx="48" cy="9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81249" name="Line 321"/>
            <p:cNvSpPr>
              <a:spLocks noChangeShapeType="1"/>
            </p:cNvSpPr>
            <p:nvPr/>
          </p:nvSpPr>
          <p:spPr bwMode="auto">
            <a:xfrm>
              <a:off x="3072" y="3600"/>
              <a:ext cx="48" cy="9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81250" name="Line 322"/>
            <p:cNvSpPr>
              <a:spLocks noChangeShapeType="1"/>
            </p:cNvSpPr>
            <p:nvPr/>
          </p:nvSpPr>
          <p:spPr bwMode="auto">
            <a:xfrm>
              <a:off x="3360" y="3456"/>
              <a:ext cx="48" cy="9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381252" name="Group 324"/>
          <p:cNvGrpSpPr>
            <a:grpSpLocks noChangeAspect="1"/>
          </p:cNvGrpSpPr>
          <p:nvPr/>
        </p:nvGrpSpPr>
        <p:grpSpPr bwMode="auto">
          <a:xfrm>
            <a:off x="3124200" y="3962400"/>
            <a:ext cx="1069975" cy="519113"/>
            <a:chOff x="2487" y="2448"/>
            <a:chExt cx="748" cy="363"/>
          </a:xfrm>
        </p:grpSpPr>
        <p:sp>
          <p:nvSpPr>
            <p:cNvPr id="381253" name="Oval 325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1254" name="Text Box 326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81255" name="Group 327"/>
          <p:cNvGrpSpPr>
            <a:grpSpLocks noChangeAspect="1"/>
          </p:cNvGrpSpPr>
          <p:nvPr/>
        </p:nvGrpSpPr>
        <p:grpSpPr bwMode="auto">
          <a:xfrm>
            <a:off x="1828800" y="3962400"/>
            <a:ext cx="1069975" cy="519113"/>
            <a:chOff x="2487" y="2448"/>
            <a:chExt cx="748" cy="363"/>
          </a:xfrm>
        </p:grpSpPr>
        <p:sp>
          <p:nvSpPr>
            <p:cNvPr id="381256" name="Oval 328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1257" name="Text Box 329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81258" name="Group 330"/>
          <p:cNvGrpSpPr>
            <a:grpSpLocks noChangeAspect="1"/>
          </p:cNvGrpSpPr>
          <p:nvPr/>
        </p:nvGrpSpPr>
        <p:grpSpPr bwMode="auto">
          <a:xfrm>
            <a:off x="3733800" y="4343400"/>
            <a:ext cx="1069975" cy="519113"/>
            <a:chOff x="2487" y="2448"/>
            <a:chExt cx="748" cy="363"/>
          </a:xfrm>
        </p:grpSpPr>
        <p:sp>
          <p:nvSpPr>
            <p:cNvPr id="381259" name="Oval 331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1260" name="Text Box 332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81052" name="Group 124"/>
          <p:cNvGrpSpPr>
            <a:grpSpLocks/>
          </p:cNvGrpSpPr>
          <p:nvPr/>
        </p:nvGrpSpPr>
        <p:grpSpPr bwMode="auto">
          <a:xfrm>
            <a:off x="2279650" y="3810000"/>
            <a:ext cx="2597150" cy="1447800"/>
            <a:chOff x="1392" y="296"/>
            <a:chExt cx="2448" cy="1384"/>
          </a:xfrm>
        </p:grpSpPr>
        <p:pic>
          <p:nvPicPr>
            <p:cNvPr id="381053" name="Picture 125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40" y="824"/>
              <a:ext cx="432" cy="320"/>
            </a:xfrm>
            <a:prstGeom prst="rect">
              <a:avLst/>
            </a:prstGeom>
            <a:noFill/>
          </p:spPr>
        </p:pic>
        <p:grpSp>
          <p:nvGrpSpPr>
            <p:cNvPr id="381054" name="Group 126"/>
            <p:cNvGrpSpPr>
              <a:grpSpLocks/>
            </p:cNvGrpSpPr>
            <p:nvPr/>
          </p:nvGrpSpPr>
          <p:grpSpPr bwMode="auto">
            <a:xfrm>
              <a:off x="1392" y="296"/>
              <a:ext cx="2448" cy="1384"/>
              <a:chOff x="1392" y="296"/>
              <a:chExt cx="2448" cy="1384"/>
            </a:xfrm>
          </p:grpSpPr>
          <p:pic>
            <p:nvPicPr>
              <p:cNvPr id="381055" name="Picture 127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016" y="1064"/>
                <a:ext cx="624" cy="461"/>
              </a:xfrm>
              <a:prstGeom prst="rect">
                <a:avLst/>
              </a:prstGeom>
              <a:noFill/>
            </p:spPr>
          </p:pic>
          <p:pic>
            <p:nvPicPr>
              <p:cNvPr id="381056" name="Picture 128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072" y="1112"/>
                <a:ext cx="768" cy="568"/>
              </a:xfrm>
              <a:prstGeom prst="rect">
                <a:avLst/>
              </a:prstGeom>
              <a:noFill/>
            </p:spPr>
          </p:pic>
          <p:pic>
            <p:nvPicPr>
              <p:cNvPr id="381057" name="Picture 129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920" y="680"/>
                <a:ext cx="384" cy="283"/>
              </a:xfrm>
              <a:prstGeom prst="rect">
                <a:avLst/>
              </a:prstGeom>
              <a:noFill/>
            </p:spPr>
          </p:pic>
          <p:pic>
            <p:nvPicPr>
              <p:cNvPr id="381058" name="Picture 130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496" y="440"/>
                <a:ext cx="240" cy="177"/>
              </a:xfrm>
              <a:prstGeom prst="rect">
                <a:avLst/>
              </a:prstGeom>
              <a:noFill/>
            </p:spPr>
          </p:pic>
          <p:pic>
            <p:nvPicPr>
              <p:cNvPr id="381059" name="Picture 131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392" y="536"/>
                <a:ext cx="384" cy="283"/>
              </a:xfrm>
              <a:prstGeom prst="rect">
                <a:avLst/>
              </a:prstGeom>
              <a:noFill/>
            </p:spPr>
          </p:pic>
          <p:pic>
            <p:nvPicPr>
              <p:cNvPr id="381060" name="Picture 132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120" y="680"/>
                <a:ext cx="240" cy="177"/>
              </a:xfrm>
              <a:prstGeom prst="rect">
                <a:avLst/>
              </a:prstGeom>
              <a:noFill/>
            </p:spPr>
          </p:pic>
          <p:pic>
            <p:nvPicPr>
              <p:cNvPr id="381061" name="Picture 133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920" y="296"/>
                <a:ext cx="240" cy="177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381264" name="Group 336"/>
          <p:cNvGrpSpPr>
            <a:grpSpLocks/>
          </p:cNvGrpSpPr>
          <p:nvPr/>
        </p:nvGrpSpPr>
        <p:grpSpPr bwMode="auto">
          <a:xfrm>
            <a:off x="2286000" y="3810000"/>
            <a:ext cx="2597150" cy="1447800"/>
            <a:chOff x="1392" y="296"/>
            <a:chExt cx="2448" cy="1384"/>
          </a:xfrm>
        </p:grpSpPr>
        <p:pic>
          <p:nvPicPr>
            <p:cNvPr id="381265" name="Picture 337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40" y="824"/>
              <a:ext cx="432" cy="320"/>
            </a:xfrm>
            <a:prstGeom prst="rect">
              <a:avLst/>
            </a:prstGeom>
            <a:noFill/>
          </p:spPr>
        </p:pic>
        <p:grpSp>
          <p:nvGrpSpPr>
            <p:cNvPr id="381266" name="Group 338"/>
            <p:cNvGrpSpPr>
              <a:grpSpLocks/>
            </p:cNvGrpSpPr>
            <p:nvPr/>
          </p:nvGrpSpPr>
          <p:grpSpPr bwMode="auto">
            <a:xfrm>
              <a:off x="1392" y="296"/>
              <a:ext cx="2448" cy="1384"/>
              <a:chOff x="1392" y="296"/>
              <a:chExt cx="2448" cy="1384"/>
            </a:xfrm>
          </p:grpSpPr>
          <p:pic>
            <p:nvPicPr>
              <p:cNvPr id="381267" name="Picture 339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016" y="1064"/>
                <a:ext cx="624" cy="461"/>
              </a:xfrm>
              <a:prstGeom prst="rect">
                <a:avLst/>
              </a:prstGeom>
              <a:noFill/>
            </p:spPr>
          </p:pic>
          <p:pic>
            <p:nvPicPr>
              <p:cNvPr id="381268" name="Picture 340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072" y="1112"/>
                <a:ext cx="768" cy="568"/>
              </a:xfrm>
              <a:prstGeom prst="rect">
                <a:avLst/>
              </a:prstGeom>
              <a:noFill/>
            </p:spPr>
          </p:pic>
          <p:pic>
            <p:nvPicPr>
              <p:cNvPr id="381269" name="Picture 341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920" y="680"/>
                <a:ext cx="384" cy="283"/>
              </a:xfrm>
              <a:prstGeom prst="rect">
                <a:avLst/>
              </a:prstGeom>
              <a:noFill/>
            </p:spPr>
          </p:pic>
          <p:pic>
            <p:nvPicPr>
              <p:cNvPr id="381270" name="Picture 342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496" y="440"/>
                <a:ext cx="240" cy="177"/>
              </a:xfrm>
              <a:prstGeom prst="rect">
                <a:avLst/>
              </a:prstGeom>
              <a:noFill/>
            </p:spPr>
          </p:pic>
          <p:pic>
            <p:nvPicPr>
              <p:cNvPr id="381271" name="Picture 343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392" y="536"/>
                <a:ext cx="384" cy="283"/>
              </a:xfrm>
              <a:prstGeom prst="rect">
                <a:avLst/>
              </a:prstGeom>
              <a:noFill/>
            </p:spPr>
          </p:pic>
          <p:pic>
            <p:nvPicPr>
              <p:cNvPr id="381272" name="Picture 344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120" y="680"/>
                <a:ext cx="240" cy="177"/>
              </a:xfrm>
              <a:prstGeom prst="rect">
                <a:avLst/>
              </a:prstGeom>
              <a:noFill/>
            </p:spPr>
          </p:pic>
          <p:pic>
            <p:nvPicPr>
              <p:cNvPr id="381273" name="Picture 345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920" y="296"/>
                <a:ext cx="240" cy="177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381274" name="Text Box 346"/>
          <p:cNvSpPr txBox="1">
            <a:spLocks noChangeArrowheads="1"/>
          </p:cNvSpPr>
          <p:nvPr/>
        </p:nvSpPr>
        <p:spPr bwMode="auto">
          <a:xfrm>
            <a:off x="1752600" y="6248400"/>
            <a:ext cx="828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CEC</a:t>
            </a:r>
          </a:p>
        </p:txBody>
      </p:sp>
      <p:grpSp>
        <p:nvGrpSpPr>
          <p:cNvPr id="381095" name="Group 167"/>
          <p:cNvGrpSpPr>
            <a:grpSpLocks/>
          </p:cNvGrpSpPr>
          <p:nvPr/>
        </p:nvGrpSpPr>
        <p:grpSpPr bwMode="auto">
          <a:xfrm>
            <a:off x="1509713" y="6081713"/>
            <a:ext cx="623887" cy="547687"/>
            <a:chOff x="2151" y="2823"/>
            <a:chExt cx="393" cy="345"/>
          </a:xfrm>
        </p:grpSpPr>
        <p:sp>
          <p:nvSpPr>
            <p:cNvPr id="381096" name="Oval 168"/>
            <p:cNvSpPr>
              <a:spLocks noChangeAspect="1" noChangeArrowheads="1"/>
            </p:cNvSpPr>
            <p:nvPr/>
          </p:nvSpPr>
          <p:spPr bwMode="auto">
            <a:xfrm>
              <a:off x="2151" y="2823"/>
              <a:ext cx="345" cy="34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9933"/>
                </a:gs>
              </a:gsLst>
              <a:path path="rect">
                <a:fillToRect r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1097" name="Text Box 169"/>
            <p:cNvSpPr txBox="1">
              <a:spLocks noChangeArrowheads="1"/>
            </p:cNvSpPr>
            <p:nvPr/>
          </p:nvSpPr>
          <p:spPr bwMode="auto">
            <a:xfrm>
              <a:off x="2177" y="2832"/>
              <a:ext cx="36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rgbClr val="006600"/>
                  </a:solidFill>
                </a:rPr>
                <a:t>H</a:t>
              </a:r>
              <a:r>
                <a:rPr lang="en-US" sz="2800" b="1" baseline="30000">
                  <a:solidFill>
                    <a:srgbClr val="006600"/>
                  </a:solidFill>
                </a:rPr>
                <a:t>+</a:t>
              </a:r>
            </a:p>
          </p:txBody>
        </p:sp>
      </p:grpSp>
      <p:grpSp>
        <p:nvGrpSpPr>
          <p:cNvPr id="381128" name="Group 200"/>
          <p:cNvGrpSpPr>
            <a:grpSpLocks/>
          </p:cNvGrpSpPr>
          <p:nvPr/>
        </p:nvGrpSpPr>
        <p:grpSpPr bwMode="auto">
          <a:xfrm>
            <a:off x="685800" y="3460750"/>
            <a:ext cx="749300" cy="654050"/>
            <a:chOff x="1246" y="2304"/>
            <a:chExt cx="472" cy="412"/>
          </a:xfrm>
        </p:grpSpPr>
        <p:sp>
          <p:nvSpPr>
            <p:cNvPr id="381129" name="Oval 201"/>
            <p:cNvSpPr>
              <a:spLocks noChangeAspect="1" noChangeArrowheads="1"/>
            </p:cNvSpPr>
            <p:nvPr/>
          </p:nvSpPr>
          <p:spPr bwMode="auto">
            <a:xfrm>
              <a:off x="1263" y="2304"/>
              <a:ext cx="413" cy="41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folHlink"/>
                </a:gs>
              </a:gsLst>
              <a:path path="rect">
                <a:fillToRect l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1130" name="Text Box 202"/>
            <p:cNvSpPr txBox="1">
              <a:spLocks noChangeAspect="1" noChangeArrowheads="1"/>
            </p:cNvSpPr>
            <p:nvPr/>
          </p:nvSpPr>
          <p:spPr bwMode="auto">
            <a:xfrm>
              <a:off x="1246" y="2384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chemeClr val="tx1"/>
                  </a:solidFill>
                </a:rPr>
                <a:t>Urea</a:t>
              </a:r>
            </a:p>
          </p:txBody>
        </p:sp>
      </p:grpSp>
      <p:sp>
        <p:nvSpPr>
          <p:cNvPr id="381275" name="Text Box 347"/>
          <p:cNvSpPr txBox="1">
            <a:spLocks noChangeArrowheads="1"/>
          </p:cNvSpPr>
          <p:nvPr/>
        </p:nvSpPr>
        <p:spPr bwMode="auto">
          <a:xfrm>
            <a:off x="2590800" y="3048000"/>
            <a:ext cx="5748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/>
              <a:t>Urea hydrolyzes on the soil surface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81481E-6 L -0.1158 -0.1842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810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" y="-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81481E-6 L -0.09913 -0.3155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381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" y="-1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381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81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81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81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59259E-6 L -0.09236 -0.17315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381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" y="-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7037E-7 L -0.08246 -0.38218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3810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" y="-1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381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81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8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81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7.40741E-7 L -0.09913 -0.25995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381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" y="-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7.40741E-7 L -0.0658 -0.37107 " pathEditMode="relative" rAng="0" ptsTypes="AA">
                                      <p:cBhvr>
                                        <p:cTn id="61" dur="1000" fill="hold"/>
                                        <p:tgtEl>
                                          <p:spTgt spid="3810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" y="-1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381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381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381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000"/>
                                        <p:tgtEl>
                                          <p:spTgt spid="381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81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L 0.04098 -0.18426 " pathEditMode="relative" rAng="0" ptsTypes="AA">
                                      <p:cBhvr>
                                        <p:cTn id="83" dur="1000" fill="hold"/>
                                        <p:tgtEl>
                                          <p:spTgt spid="381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" y="-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7.40741E-7 L 0.05764 -0.27315 " pathEditMode="relative" rAng="0" ptsTypes="AA">
                                      <p:cBhvr>
                                        <p:cTn id="88" dur="1000" fill="hold"/>
                                        <p:tgtEl>
                                          <p:spTgt spid="381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" y="-1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000"/>
                                        <p:tgtEl>
                                          <p:spTgt spid="381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81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38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38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421 0.02662 L -0.10938 0.25555 " pathEditMode="relative" rAng="0" ptsTypes="AA">
                                      <p:cBhvr>
                                        <p:cTn id="113" dur="1000" fill="hold"/>
                                        <p:tgtEl>
                                          <p:spTgt spid="381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114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7.40741E-7 L -0.02518 0.1956 " pathEditMode="relative" rAng="0" ptsTypes="AA">
                                      <p:cBhvr>
                                        <p:cTn id="115" dur="1000" fill="hold"/>
                                        <p:tgtEl>
                                          <p:spTgt spid="381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98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81481E-6 L -0.07517 0.22894 " pathEditMode="relative" rAng="0" ptsTypes="AA">
                                      <p:cBhvr>
                                        <p:cTn id="117" dur="1000" fill="hold"/>
                                        <p:tgtEl>
                                          <p:spTgt spid="381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114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2000"/>
                                        <p:tgtEl>
                                          <p:spTgt spid="381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2000"/>
                                        <p:tgtEl>
                                          <p:spTgt spid="381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2000"/>
                                        <p:tgtEl>
                                          <p:spTgt spid="381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2000"/>
                                        <p:tgtEl>
                                          <p:spTgt spid="381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2000"/>
                                        <p:tgtEl>
                                          <p:spTgt spid="381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2000"/>
                                        <p:tgtEl>
                                          <p:spTgt spid="381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2000"/>
                                        <p:tgtEl>
                                          <p:spTgt spid="381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2000"/>
                                        <p:tgtEl>
                                          <p:spTgt spid="381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000"/>
                                        <p:tgtEl>
                                          <p:spTgt spid="38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000"/>
                            </p:stCondLst>
                            <p:childTnLst>
                              <p:par>
                                <p:cTn id="15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159" dur="500" fill="hold"/>
                                        <p:tgtEl>
                                          <p:spTgt spid="381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228" grpId="0" animBg="1"/>
      <p:bldP spid="381229" grpId="0" animBg="1"/>
      <p:bldP spid="381230" grpId="0" animBg="1"/>
      <p:bldP spid="38123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2194" name="Group 2"/>
          <p:cNvGrpSpPr>
            <a:grpSpLocks/>
          </p:cNvGrpSpPr>
          <p:nvPr/>
        </p:nvGrpSpPr>
        <p:grpSpPr bwMode="auto">
          <a:xfrm>
            <a:off x="0" y="2667000"/>
            <a:ext cx="9144000" cy="4191000"/>
            <a:chOff x="0" y="2400"/>
            <a:chExt cx="5760" cy="1920"/>
          </a:xfrm>
        </p:grpSpPr>
        <p:sp>
          <p:nvSpPr>
            <p:cNvPr id="392195" name="Rectangle 3"/>
            <p:cNvSpPr>
              <a:spLocks noChangeArrowheads="1"/>
            </p:cNvSpPr>
            <p:nvPr/>
          </p:nvSpPr>
          <p:spPr bwMode="auto">
            <a:xfrm>
              <a:off x="0" y="2400"/>
              <a:ext cx="5760" cy="240"/>
            </a:xfrm>
            <a:prstGeom prst="rect">
              <a:avLst/>
            </a:prstGeom>
            <a:gradFill rotWithShape="1">
              <a:gsLst>
                <a:gs pos="0">
                  <a:srgbClr val="F5BF6F"/>
                </a:gs>
                <a:gs pos="100000">
                  <a:srgbClr val="F5BF6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grpSp>
          <p:nvGrpSpPr>
            <p:cNvPr id="392196" name="Group 4"/>
            <p:cNvGrpSpPr>
              <a:grpSpLocks/>
            </p:cNvGrpSpPr>
            <p:nvPr/>
          </p:nvGrpSpPr>
          <p:grpSpPr bwMode="auto">
            <a:xfrm>
              <a:off x="0" y="2640"/>
              <a:ext cx="5760" cy="1680"/>
              <a:chOff x="0" y="2640"/>
              <a:chExt cx="5760" cy="1680"/>
            </a:xfrm>
          </p:grpSpPr>
          <p:sp>
            <p:nvSpPr>
              <p:cNvPr id="392197" name="Rectangle 5"/>
              <p:cNvSpPr>
                <a:spLocks noChangeArrowheads="1"/>
              </p:cNvSpPr>
              <p:nvPr/>
            </p:nvSpPr>
            <p:spPr bwMode="auto">
              <a:xfrm>
                <a:off x="0" y="2976"/>
                <a:ext cx="5760" cy="1344"/>
              </a:xfrm>
              <a:prstGeom prst="rect">
                <a:avLst/>
              </a:prstGeom>
              <a:gradFill rotWithShape="1">
                <a:gsLst>
                  <a:gs pos="0">
                    <a:srgbClr val="BB750D"/>
                  </a:gs>
                  <a:gs pos="100000">
                    <a:srgbClr val="1A0D00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92198" name="Rectangle 6"/>
              <p:cNvSpPr>
                <a:spLocks noChangeArrowheads="1"/>
              </p:cNvSpPr>
              <p:nvPr/>
            </p:nvSpPr>
            <p:spPr bwMode="auto">
              <a:xfrm>
                <a:off x="0" y="2640"/>
                <a:ext cx="5760" cy="336"/>
              </a:xfrm>
              <a:prstGeom prst="rect">
                <a:avLst/>
              </a:prstGeom>
              <a:gradFill rotWithShape="1">
                <a:gsLst>
                  <a:gs pos="0">
                    <a:srgbClr val="1A0D00"/>
                  </a:gs>
                  <a:gs pos="100000">
                    <a:srgbClr val="BB750D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92215" name="Group 23"/>
          <p:cNvGrpSpPr>
            <a:grpSpLocks/>
          </p:cNvGrpSpPr>
          <p:nvPr/>
        </p:nvGrpSpPr>
        <p:grpSpPr bwMode="auto">
          <a:xfrm>
            <a:off x="1509713" y="6081713"/>
            <a:ext cx="623887" cy="547687"/>
            <a:chOff x="2151" y="2823"/>
            <a:chExt cx="393" cy="345"/>
          </a:xfrm>
        </p:grpSpPr>
        <p:sp>
          <p:nvSpPr>
            <p:cNvPr id="392216" name="Oval 24"/>
            <p:cNvSpPr>
              <a:spLocks noChangeAspect="1" noChangeArrowheads="1"/>
            </p:cNvSpPr>
            <p:nvPr/>
          </p:nvSpPr>
          <p:spPr bwMode="auto">
            <a:xfrm>
              <a:off x="2151" y="2823"/>
              <a:ext cx="345" cy="34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9933"/>
                </a:gs>
              </a:gsLst>
              <a:path path="rect">
                <a:fillToRect r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2217" name="Text Box 25"/>
            <p:cNvSpPr txBox="1">
              <a:spLocks noChangeArrowheads="1"/>
            </p:cNvSpPr>
            <p:nvPr/>
          </p:nvSpPr>
          <p:spPr bwMode="auto">
            <a:xfrm>
              <a:off x="2177" y="2832"/>
              <a:ext cx="36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rgbClr val="006600"/>
                  </a:solidFill>
                </a:rPr>
                <a:t>H</a:t>
              </a:r>
              <a:r>
                <a:rPr lang="en-US" sz="2800" b="1" baseline="30000">
                  <a:solidFill>
                    <a:srgbClr val="006600"/>
                  </a:solidFill>
                </a:rPr>
                <a:t>+</a:t>
              </a:r>
            </a:p>
          </p:txBody>
        </p:sp>
      </p:grpSp>
      <p:grpSp>
        <p:nvGrpSpPr>
          <p:cNvPr id="392200" name="Group 8"/>
          <p:cNvGrpSpPr>
            <a:grpSpLocks/>
          </p:cNvGrpSpPr>
          <p:nvPr/>
        </p:nvGrpSpPr>
        <p:grpSpPr bwMode="auto">
          <a:xfrm>
            <a:off x="1600200" y="4648200"/>
            <a:ext cx="623888" cy="547688"/>
            <a:chOff x="2151" y="2823"/>
            <a:chExt cx="393" cy="345"/>
          </a:xfrm>
        </p:grpSpPr>
        <p:sp>
          <p:nvSpPr>
            <p:cNvPr id="392201" name="Oval 9"/>
            <p:cNvSpPr>
              <a:spLocks noChangeAspect="1" noChangeArrowheads="1"/>
            </p:cNvSpPr>
            <p:nvPr/>
          </p:nvSpPr>
          <p:spPr bwMode="auto">
            <a:xfrm>
              <a:off x="2151" y="2823"/>
              <a:ext cx="345" cy="34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9933"/>
                </a:gs>
              </a:gsLst>
              <a:path path="rect">
                <a:fillToRect r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2202" name="Text Box 10"/>
            <p:cNvSpPr txBox="1">
              <a:spLocks noChangeArrowheads="1"/>
            </p:cNvSpPr>
            <p:nvPr/>
          </p:nvSpPr>
          <p:spPr bwMode="auto">
            <a:xfrm>
              <a:off x="2177" y="2832"/>
              <a:ext cx="36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rgbClr val="006600"/>
                  </a:solidFill>
                </a:rPr>
                <a:t>H</a:t>
              </a:r>
              <a:r>
                <a:rPr lang="en-US" sz="2800" b="1" baseline="30000">
                  <a:solidFill>
                    <a:srgbClr val="006600"/>
                  </a:solidFill>
                </a:rPr>
                <a:t>+</a:t>
              </a:r>
            </a:p>
          </p:txBody>
        </p:sp>
      </p:grpSp>
      <p:grpSp>
        <p:nvGrpSpPr>
          <p:cNvPr id="392203" name="Group 11"/>
          <p:cNvGrpSpPr>
            <a:grpSpLocks/>
          </p:cNvGrpSpPr>
          <p:nvPr/>
        </p:nvGrpSpPr>
        <p:grpSpPr bwMode="auto">
          <a:xfrm>
            <a:off x="2347913" y="5700713"/>
            <a:ext cx="623887" cy="547687"/>
            <a:chOff x="2151" y="2823"/>
            <a:chExt cx="393" cy="345"/>
          </a:xfrm>
        </p:grpSpPr>
        <p:sp>
          <p:nvSpPr>
            <p:cNvPr id="392204" name="Oval 12"/>
            <p:cNvSpPr>
              <a:spLocks noChangeAspect="1" noChangeArrowheads="1"/>
            </p:cNvSpPr>
            <p:nvPr/>
          </p:nvSpPr>
          <p:spPr bwMode="auto">
            <a:xfrm>
              <a:off x="2151" y="2823"/>
              <a:ext cx="345" cy="34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9933"/>
                </a:gs>
              </a:gsLst>
              <a:path path="rect">
                <a:fillToRect r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2205" name="Text Box 13"/>
            <p:cNvSpPr txBox="1">
              <a:spLocks noChangeArrowheads="1"/>
            </p:cNvSpPr>
            <p:nvPr/>
          </p:nvSpPr>
          <p:spPr bwMode="auto">
            <a:xfrm>
              <a:off x="2177" y="2832"/>
              <a:ext cx="36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rgbClr val="006600"/>
                  </a:solidFill>
                </a:rPr>
                <a:t>H</a:t>
              </a:r>
              <a:r>
                <a:rPr lang="en-US" sz="2800" b="1" baseline="30000">
                  <a:solidFill>
                    <a:srgbClr val="006600"/>
                  </a:solidFill>
                </a:rPr>
                <a:t>+</a:t>
              </a:r>
            </a:p>
          </p:txBody>
        </p:sp>
      </p:grpSp>
      <p:grpSp>
        <p:nvGrpSpPr>
          <p:cNvPr id="392206" name="Group 14"/>
          <p:cNvGrpSpPr>
            <a:grpSpLocks/>
          </p:cNvGrpSpPr>
          <p:nvPr/>
        </p:nvGrpSpPr>
        <p:grpSpPr bwMode="auto">
          <a:xfrm>
            <a:off x="976313" y="5319713"/>
            <a:ext cx="623887" cy="547687"/>
            <a:chOff x="2151" y="2823"/>
            <a:chExt cx="393" cy="345"/>
          </a:xfrm>
        </p:grpSpPr>
        <p:sp>
          <p:nvSpPr>
            <p:cNvPr id="392207" name="Oval 15"/>
            <p:cNvSpPr>
              <a:spLocks noChangeAspect="1" noChangeArrowheads="1"/>
            </p:cNvSpPr>
            <p:nvPr/>
          </p:nvSpPr>
          <p:spPr bwMode="auto">
            <a:xfrm>
              <a:off x="2151" y="2823"/>
              <a:ext cx="345" cy="34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9933"/>
                </a:gs>
              </a:gsLst>
              <a:path path="rect">
                <a:fillToRect r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2208" name="Text Box 16"/>
            <p:cNvSpPr txBox="1">
              <a:spLocks noChangeArrowheads="1"/>
            </p:cNvSpPr>
            <p:nvPr/>
          </p:nvSpPr>
          <p:spPr bwMode="auto">
            <a:xfrm>
              <a:off x="2177" y="2832"/>
              <a:ext cx="36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rgbClr val="006600"/>
                  </a:solidFill>
                </a:rPr>
                <a:t>H</a:t>
              </a:r>
              <a:r>
                <a:rPr lang="en-US" sz="2800" b="1" baseline="30000">
                  <a:solidFill>
                    <a:srgbClr val="006600"/>
                  </a:solidFill>
                </a:rPr>
                <a:t>+</a:t>
              </a:r>
            </a:p>
          </p:txBody>
        </p:sp>
      </p:grpSp>
      <p:grpSp>
        <p:nvGrpSpPr>
          <p:cNvPr id="392209" name="Group 17"/>
          <p:cNvGrpSpPr>
            <a:grpSpLocks/>
          </p:cNvGrpSpPr>
          <p:nvPr/>
        </p:nvGrpSpPr>
        <p:grpSpPr bwMode="auto">
          <a:xfrm>
            <a:off x="671513" y="6005513"/>
            <a:ext cx="623887" cy="547687"/>
            <a:chOff x="2151" y="2823"/>
            <a:chExt cx="393" cy="345"/>
          </a:xfrm>
        </p:grpSpPr>
        <p:sp>
          <p:nvSpPr>
            <p:cNvPr id="392210" name="Oval 18"/>
            <p:cNvSpPr>
              <a:spLocks noChangeAspect="1" noChangeArrowheads="1"/>
            </p:cNvSpPr>
            <p:nvPr/>
          </p:nvSpPr>
          <p:spPr bwMode="auto">
            <a:xfrm>
              <a:off x="2151" y="2823"/>
              <a:ext cx="345" cy="34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9933"/>
                </a:gs>
              </a:gsLst>
              <a:path path="rect">
                <a:fillToRect r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2211" name="Text Box 19"/>
            <p:cNvSpPr txBox="1">
              <a:spLocks noChangeArrowheads="1"/>
            </p:cNvSpPr>
            <p:nvPr/>
          </p:nvSpPr>
          <p:spPr bwMode="auto">
            <a:xfrm>
              <a:off x="2177" y="2832"/>
              <a:ext cx="36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rgbClr val="006600"/>
                  </a:solidFill>
                </a:rPr>
                <a:t>H</a:t>
              </a:r>
              <a:r>
                <a:rPr lang="en-US" sz="2800" b="1" baseline="30000">
                  <a:solidFill>
                    <a:srgbClr val="006600"/>
                  </a:solidFill>
                </a:rPr>
                <a:t>+</a:t>
              </a:r>
            </a:p>
          </p:txBody>
        </p:sp>
      </p:grpSp>
      <p:grpSp>
        <p:nvGrpSpPr>
          <p:cNvPr id="392212" name="Group 20"/>
          <p:cNvGrpSpPr>
            <a:grpSpLocks/>
          </p:cNvGrpSpPr>
          <p:nvPr/>
        </p:nvGrpSpPr>
        <p:grpSpPr bwMode="auto">
          <a:xfrm>
            <a:off x="2500313" y="4800600"/>
            <a:ext cx="623887" cy="547688"/>
            <a:chOff x="2151" y="2823"/>
            <a:chExt cx="393" cy="345"/>
          </a:xfrm>
        </p:grpSpPr>
        <p:sp>
          <p:nvSpPr>
            <p:cNvPr id="392213" name="Oval 21"/>
            <p:cNvSpPr>
              <a:spLocks noChangeAspect="1" noChangeArrowheads="1"/>
            </p:cNvSpPr>
            <p:nvPr/>
          </p:nvSpPr>
          <p:spPr bwMode="auto">
            <a:xfrm>
              <a:off x="2151" y="2823"/>
              <a:ext cx="345" cy="34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9933"/>
                </a:gs>
              </a:gsLst>
              <a:path path="rect">
                <a:fillToRect r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2214" name="Text Box 22"/>
            <p:cNvSpPr txBox="1">
              <a:spLocks noChangeArrowheads="1"/>
            </p:cNvSpPr>
            <p:nvPr/>
          </p:nvSpPr>
          <p:spPr bwMode="auto">
            <a:xfrm>
              <a:off x="2177" y="2832"/>
              <a:ext cx="36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rgbClr val="006600"/>
                  </a:solidFill>
                </a:rPr>
                <a:t>H</a:t>
              </a:r>
              <a:r>
                <a:rPr lang="en-US" sz="2800" b="1" baseline="30000">
                  <a:solidFill>
                    <a:srgbClr val="006600"/>
                  </a:solidFill>
                </a:rPr>
                <a:t>+</a:t>
              </a:r>
            </a:p>
          </p:txBody>
        </p:sp>
      </p:grpSp>
      <p:grpSp>
        <p:nvGrpSpPr>
          <p:cNvPr id="392218" name="Group 26"/>
          <p:cNvGrpSpPr>
            <a:grpSpLocks/>
          </p:cNvGrpSpPr>
          <p:nvPr/>
        </p:nvGrpSpPr>
        <p:grpSpPr bwMode="auto">
          <a:xfrm>
            <a:off x="152400" y="5181600"/>
            <a:ext cx="623888" cy="547688"/>
            <a:chOff x="2151" y="2823"/>
            <a:chExt cx="393" cy="345"/>
          </a:xfrm>
        </p:grpSpPr>
        <p:sp>
          <p:nvSpPr>
            <p:cNvPr id="392219" name="Oval 27"/>
            <p:cNvSpPr>
              <a:spLocks noChangeAspect="1" noChangeArrowheads="1"/>
            </p:cNvSpPr>
            <p:nvPr/>
          </p:nvSpPr>
          <p:spPr bwMode="auto">
            <a:xfrm>
              <a:off x="2151" y="2823"/>
              <a:ext cx="345" cy="34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9933"/>
                </a:gs>
              </a:gsLst>
              <a:path path="rect">
                <a:fillToRect r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2220" name="Text Box 28"/>
            <p:cNvSpPr txBox="1">
              <a:spLocks noChangeArrowheads="1"/>
            </p:cNvSpPr>
            <p:nvPr/>
          </p:nvSpPr>
          <p:spPr bwMode="auto">
            <a:xfrm>
              <a:off x="2177" y="2832"/>
              <a:ext cx="36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rgbClr val="006600"/>
                  </a:solidFill>
                </a:rPr>
                <a:t>H</a:t>
              </a:r>
              <a:r>
                <a:rPr lang="en-US" sz="2800" b="1" baseline="30000">
                  <a:solidFill>
                    <a:srgbClr val="006600"/>
                  </a:solidFill>
                </a:rPr>
                <a:t>+</a:t>
              </a:r>
            </a:p>
          </p:txBody>
        </p:sp>
      </p:grpSp>
      <p:grpSp>
        <p:nvGrpSpPr>
          <p:cNvPr id="392221" name="Group 29"/>
          <p:cNvGrpSpPr>
            <a:grpSpLocks/>
          </p:cNvGrpSpPr>
          <p:nvPr/>
        </p:nvGrpSpPr>
        <p:grpSpPr bwMode="auto">
          <a:xfrm>
            <a:off x="0" y="5791200"/>
            <a:ext cx="623888" cy="547688"/>
            <a:chOff x="2151" y="2823"/>
            <a:chExt cx="393" cy="345"/>
          </a:xfrm>
        </p:grpSpPr>
        <p:sp>
          <p:nvSpPr>
            <p:cNvPr id="392222" name="Oval 30"/>
            <p:cNvSpPr>
              <a:spLocks noChangeAspect="1" noChangeArrowheads="1"/>
            </p:cNvSpPr>
            <p:nvPr/>
          </p:nvSpPr>
          <p:spPr bwMode="auto">
            <a:xfrm>
              <a:off x="2151" y="2823"/>
              <a:ext cx="345" cy="34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9933"/>
                </a:gs>
              </a:gsLst>
              <a:path path="rect">
                <a:fillToRect r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2223" name="Text Box 31"/>
            <p:cNvSpPr txBox="1">
              <a:spLocks noChangeArrowheads="1"/>
            </p:cNvSpPr>
            <p:nvPr/>
          </p:nvSpPr>
          <p:spPr bwMode="auto">
            <a:xfrm>
              <a:off x="2177" y="2832"/>
              <a:ext cx="36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rgbClr val="006600"/>
                  </a:solidFill>
                </a:rPr>
                <a:t>H</a:t>
              </a:r>
              <a:r>
                <a:rPr lang="en-US" sz="2800" b="1" baseline="30000">
                  <a:solidFill>
                    <a:srgbClr val="006600"/>
                  </a:solidFill>
                </a:rPr>
                <a:t>+</a:t>
              </a:r>
            </a:p>
          </p:txBody>
        </p:sp>
      </p:grpSp>
      <p:grpSp>
        <p:nvGrpSpPr>
          <p:cNvPr id="392224" name="Group 32"/>
          <p:cNvGrpSpPr>
            <a:grpSpLocks noChangeAspect="1"/>
          </p:cNvGrpSpPr>
          <p:nvPr/>
        </p:nvGrpSpPr>
        <p:grpSpPr bwMode="auto">
          <a:xfrm>
            <a:off x="2438400" y="4205288"/>
            <a:ext cx="1069975" cy="519112"/>
            <a:chOff x="2487" y="2448"/>
            <a:chExt cx="748" cy="363"/>
          </a:xfrm>
        </p:grpSpPr>
        <p:sp>
          <p:nvSpPr>
            <p:cNvPr id="392225" name="Oval 33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2226" name="Text Box 34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92227" name="Group 35"/>
          <p:cNvGrpSpPr>
            <a:grpSpLocks/>
          </p:cNvGrpSpPr>
          <p:nvPr/>
        </p:nvGrpSpPr>
        <p:grpSpPr bwMode="auto">
          <a:xfrm>
            <a:off x="685800" y="3460750"/>
            <a:ext cx="749300" cy="654050"/>
            <a:chOff x="1246" y="2304"/>
            <a:chExt cx="472" cy="412"/>
          </a:xfrm>
        </p:grpSpPr>
        <p:sp>
          <p:nvSpPr>
            <p:cNvPr id="392228" name="Oval 36"/>
            <p:cNvSpPr>
              <a:spLocks noChangeAspect="1" noChangeArrowheads="1"/>
            </p:cNvSpPr>
            <p:nvPr/>
          </p:nvSpPr>
          <p:spPr bwMode="auto">
            <a:xfrm>
              <a:off x="1263" y="2304"/>
              <a:ext cx="413" cy="41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folHlink"/>
                </a:gs>
              </a:gsLst>
              <a:path path="rect">
                <a:fillToRect l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2229" name="Text Box 37"/>
            <p:cNvSpPr txBox="1">
              <a:spLocks noChangeAspect="1" noChangeArrowheads="1"/>
            </p:cNvSpPr>
            <p:nvPr/>
          </p:nvSpPr>
          <p:spPr bwMode="auto">
            <a:xfrm>
              <a:off x="1246" y="2384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chemeClr val="tx1"/>
                  </a:solidFill>
                </a:rPr>
                <a:t>Urea</a:t>
              </a:r>
            </a:p>
          </p:txBody>
        </p:sp>
      </p:grpSp>
      <p:grpSp>
        <p:nvGrpSpPr>
          <p:cNvPr id="392230" name="Group 38"/>
          <p:cNvGrpSpPr>
            <a:grpSpLocks/>
          </p:cNvGrpSpPr>
          <p:nvPr/>
        </p:nvGrpSpPr>
        <p:grpSpPr bwMode="auto">
          <a:xfrm>
            <a:off x="1371600" y="3460750"/>
            <a:ext cx="749300" cy="654050"/>
            <a:chOff x="1246" y="2304"/>
            <a:chExt cx="472" cy="412"/>
          </a:xfrm>
        </p:grpSpPr>
        <p:sp>
          <p:nvSpPr>
            <p:cNvPr id="392231" name="Oval 39"/>
            <p:cNvSpPr>
              <a:spLocks noChangeAspect="1" noChangeArrowheads="1"/>
            </p:cNvSpPr>
            <p:nvPr/>
          </p:nvSpPr>
          <p:spPr bwMode="auto">
            <a:xfrm>
              <a:off x="1263" y="2304"/>
              <a:ext cx="413" cy="41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folHlink"/>
                </a:gs>
              </a:gsLst>
              <a:path path="rect">
                <a:fillToRect l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2232" name="Text Box 40"/>
            <p:cNvSpPr txBox="1">
              <a:spLocks noChangeAspect="1" noChangeArrowheads="1"/>
            </p:cNvSpPr>
            <p:nvPr/>
          </p:nvSpPr>
          <p:spPr bwMode="auto">
            <a:xfrm>
              <a:off x="1246" y="2384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chemeClr val="tx1"/>
                  </a:solidFill>
                </a:rPr>
                <a:t>Urea</a:t>
              </a:r>
            </a:p>
          </p:txBody>
        </p:sp>
      </p:grpSp>
      <p:grpSp>
        <p:nvGrpSpPr>
          <p:cNvPr id="392233" name="Group 41"/>
          <p:cNvGrpSpPr>
            <a:grpSpLocks/>
          </p:cNvGrpSpPr>
          <p:nvPr/>
        </p:nvGrpSpPr>
        <p:grpSpPr bwMode="auto">
          <a:xfrm>
            <a:off x="457200" y="3810000"/>
            <a:ext cx="749300" cy="654050"/>
            <a:chOff x="1246" y="2304"/>
            <a:chExt cx="472" cy="412"/>
          </a:xfrm>
        </p:grpSpPr>
        <p:sp>
          <p:nvSpPr>
            <p:cNvPr id="392234" name="Oval 42"/>
            <p:cNvSpPr>
              <a:spLocks noChangeAspect="1" noChangeArrowheads="1"/>
            </p:cNvSpPr>
            <p:nvPr/>
          </p:nvSpPr>
          <p:spPr bwMode="auto">
            <a:xfrm>
              <a:off x="1263" y="2304"/>
              <a:ext cx="413" cy="41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folHlink"/>
                </a:gs>
              </a:gsLst>
              <a:path path="rect">
                <a:fillToRect l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2235" name="Text Box 43"/>
            <p:cNvSpPr txBox="1">
              <a:spLocks noChangeAspect="1" noChangeArrowheads="1"/>
            </p:cNvSpPr>
            <p:nvPr/>
          </p:nvSpPr>
          <p:spPr bwMode="auto">
            <a:xfrm>
              <a:off x="1246" y="2384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chemeClr val="tx1"/>
                  </a:solidFill>
                </a:rPr>
                <a:t>Urea</a:t>
              </a:r>
            </a:p>
          </p:txBody>
        </p:sp>
      </p:grpSp>
      <p:grpSp>
        <p:nvGrpSpPr>
          <p:cNvPr id="392242" name="Group 50"/>
          <p:cNvGrpSpPr>
            <a:grpSpLocks noChangeAspect="1"/>
          </p:cNvGrpSpPr>
          <p:nvPr/>
        </p:nvGrpSpPr>
        <p:grpSpPr bwMode="auto">
          <a:xfrm>
            <a:off x="4343400" y="4419600"/>
            <a:ext cx="1069975" cy="519113"/>
            <a:chOff x="2487" y="2448"/>
            <a:chExt cx="748" cy="363"/>
          </a:xfrm>
        </p:grpSpPr>
        <p:sp>
          <p:nvSpPr>
            <p:cNvPr id="392243" name="Oval 51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2244" name="Text Box 52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92245" name="Group 53"/>
          <p:cNvGrpSpPr>
            <a:grpSpLocks noChangeAspect="1"/>
          </p:cNvGrpSpPr>
          <p:nvPr/>
        </p:nvGrpSpPr>
        <p:grpSpPr bwMode="auto">
          <a:xfrm>
            <a:off x="3124200" y="3962400"/>
            <a:ext cx="1069975" cy="519113"/>
            <a:chOff x="2487" y="2448"/>
            <a:chExt cx="748" cy="363"/>
          </a:xfrm>
        </p:grpSpPr>
        <p:sp>
          <p:nvSpPr>
            <p:cNvPr id="392246" name="Oval 54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2247" name="Text Box 55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92251" name="Group 59"/>
          <p:cNvGrpSpPr>
            <a:grpSpLocks noChangeAspect="1"/>
          </p:cNvGrpSpPr>
          <p:nvPr/>
        </p:nvGrpSpPr>
        <p:grpSpPr bwMode="auto">
          <a:xfrm>
            <a:off x="1828800" y="3962400"/>
            <a:ext cx="1069975" cy="519113"/>
            <a:chOff x="2487" y="2448"/>
            <a:chExt cx="748" cy="363"/>
          </a:xfrm>
        </p:grpSpPr>
        <p:sp>
          <p:nvSpPr>
            <p:cNvPr id="392252" name="Oval 60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2253" name="Text Box 61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92254" name="Group 62"/>
          <p:cNvGrpSpPr>
            <a:grpSpLocks noChangeAspect="1"/>
          </p:cNvGrpSpPr>
          <p:nvPr/>
        </p:nvGrpSpPr>
        <p:grpSpPr bwMode="auto">
          <a:xfrm>
            <a:off x="3730625" y="4343400"/>
            <a:ext cx="1069975" cy="519113"/>
            <a:chOff x="2487" y="2448"/>
            <a:chExt cx="748" cy="363"/>
          </a:xfrm>
        </p:grpSpPr>
        <p:sp>
          <p:nvSpPr>
            <p:cNvPr id="392255" name="Oval 63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2256" name="Text Box 64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92257" name="Group 65"/>
          <p:cNvGrpSpPr>
            <a:grpSpLocks/>
          </p:cNvGrpSpPr>
          <p:nvPr/>
        </p:nvGrpSpPr>
        <p:grpSpPr bwMode="auto">
          <a:xfrm>
            <a:off x="0" y="3460750"/>
            <a:ext cx="749300" cy="654050"/>
            <a:chOff x="1246" y="2304"/>
            <a:chExt cx="472" cy="412"/>
          </a:xfrm>
        </p:grpSpPr>
        <p:sp>
          <p:nvSpPr>
            <p:cNvPr id="392258" name="Oval 66"/>
            <p:cNvSpPr>
              <a:spLocks noChangeAspect="1" noChangeArrowheads="1"/>
            </p:cNvSpPr>
            <p:nvPr/>
          </p:nvSpPr>
          <p:spPr bwMode="auto">
            <a:xfrm>
              <a:off x="1263" y="2304"/>
              <a:ext cx="413" cy="41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folHlink"/>
                </a:gs>
              </a:gsLst>
              <a:path path="rect">
                <a:fillToRect l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2259" name="Text Box 67"/>
            <p:cNvSpPr txBox="1">
              <a:spLocks noChangeAspect="1" noChangeArrowheads="1"/>
            </p:cNvSpPr>
            <p:nvPr/>
          </p:nvSpPr>
          <p:spPr bwMode="auto">
            <a:xfrm>
              <a:off x="1246" y="2384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chemeClr val="tx1"/>
                  </a:solidFill>
                </a:rPr>
                <a:t>Urea</a:t>
              </a:r>
            </a:p>
          </p:txBody>
        </p:sp>
      </p:grpSp>
      <p:sp>
        <p:nvSpPr>
          <p:cNvPr id="392260" name="AutoShape 68"/>
          <p:cNvSpPr>
            <a:spLocks/>
          </p:cNvSpPr>
          <p:nvPr/>
        </p:nvSpPr>
        <p:spPr bwMode="auto">
          <a:xfrm rot="10800000">
            <a:off x="8686800" y="2667000"/>
            <a:ext cx="304800" cy="4191000"/>
          </a:xfrm>
          <a:prstGeom prst="rightBrace">
            <a:avLst>
              <a:gd name="adj1" fmla="val 114583"/>
              <a:gd name="adj2" fmla="val 50000"/>
            </a:avLst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392261" name="Text Box 69"/>
          <p:cNvSpPr txBox="1">
            <a:spLocks noChangeArrowheads="1"/>
          </p:cNvSpPr>
          <p:nvPr/>
        </p:nvSpPr>
        <p:spPr bwMode="auto">
          <a:xfrm>
            <a:off x="7086600" y="44958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/>
              <a:t>2 inches</a:t>
            </a:r>
          </a:p>
        </p:txBody>
      </p:sp>
      <p:sp>
        <p:nvSpPr>
          <p:cNvPr id="392262" name="Text Box 70"/>
          <p:cNvSpPr txBox="1">
            <a:spLocks noChangeArrowheads="1"/>
          </p:cNvSpPr>
          <p:nvPr/>
        </p:nvSpPr>
        <p:spPr bwMode="auto">
          <a:xfrm>
            <a:off x="4267200" y="6248400"/>
            <a:ext cx="7254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/>
              <a:t>pH</a:t>
            </a:r>
          </a:p>
        </p:txBody>
      </p:sp>
      <p:sp>
        <p:nvSpPr>
          <p:cNvPr id="392263" name="Rectangle 71"/>
          <p:cNvSpPr>
            <a:spLocks noChangeArrowheads="1"/>
          </p:cNvSpPr>
          <p:nvPr/>
        </p:nvSpPr>
        <p:spPr bwMode="auto">
          <a:xfrm>
            <a:off x="5029200" y="6370638"/>
            <a:ext cx="914400" cy="381000"/>
          </a:xfrm>
          <a:prstGeom prst="rect">
            <a:avLst/>
          </a:prstGeom>
          <a:solidFill>
            <a:srgbClr val="FF9900"/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 b="1"/>
              <a:t>6</a:t>
            </a:r>
          </a:p>
        </p:txBody>
      </p:sp>
      <p:sp>
        <p:nvSpPr>
          <p:cNvPr id="392264" name="Rectangle 72"/>
          <p:cNvSpPr>
            <a:spLocks noChangeArrowheads="1"/>
          </p:cNvSpPr>
          <p:nvPr/>
        </p:nvSpPr>
        <p:spPr bwMode="auto">
          <a:xfrm>
            <a:off x="5943600" y="6370638"/>
            <a:ext cx="914400" cy="381000"/>
          </a:xfrm>
          <a:prstGeom prst="rect">
            <a:avLst/>
          </a:prstGeom>
          <a:solidFill>
            <a:srgbClr val="D67F00"/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 b="1"/>
              <a:t>7</a:t>
            </a:r>
          </a:p>
        </p:txBody>
      </p:sp>
      <p:grpSp>
        <p:nvGrpSpPr>
          <p:cNvPr id="392267" name="Group 75"/>
          <p:cNvGrpSpPr>
            <a:grpSpLocks/>
          </p:cNvGrpSpPr>
          <p:nvPr/>
        </p:nvGrpSpPr>
        <p:grpSpPr bwMode="auto">
          <a:xfrm rot="2547987">
            <a:off x="1295400" y="5791200"/>
            <a:ext cx="2971800" cy="762000"/>
            <a:chOff x="1872" y="3408"/>
            <a:chExt cx="1872" cy="480"/>
          </a:xfrm>
        </p:grpSpPr>
        <p:sp>
          <p:nvSpPr>
            <p:cNvPr id="392268" name="AutoShape 76"/>
            <p:cNvSpPr>
              <a:spLocks noChangeArrowheads="1"/>
            </p:cNvSpPr>
            <p:nvPr/>
          </p:nvSpPr>
          <p:spPr bwMode="auto">
            <a:xfrm rot="9814490">
              <a:off x="1872" y="3408"/>
              <a:ext cx="1872" cy="432"/>
            </a:xfrm>
            <a:custGeom>
              <a:avLst/>
              <a:gdLst>
                <a:gd name="G0" fmla="+- 8293 0 0"/>
                <a:gd name="G1" fmla="+- -10622975 0 0"/>
                <a:gd name="G2" fmla="+- 0 0 -10622975"/>
                <a:gd name="T0" fmla="*/ 0 256 1"/>
                <a:gd name="T1" fmla="*/ 180 256 1"/>
                <a:gd name="G3" fmla="+- -10622975 T0 T1"/>
                <a:gd name="T2" fmla="*/ 0 256 1"/>
                <a:gd name="T3" fmla="*/ 90 256 1"/>
                <a:gd name="G4" fmla="+- -10622975 T2 T3"/>
                <a:gd name="G5" fmla="*/ G4 2 1"/>
                <a:gd name="T4" fmla="*/ 90 256 1"/>
                <a:gd name="T5" fmla="*/ 0 256 1"/>
                <a:gd name="G6" fmla="+- -10622975 T4 T5"/>
                <a:gd name="G7" fmla="*/ G6 2 1"/>
                <a:gd name="G8" fmla="abs -10622975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8293"/>
                <a:gd name="G18" fmla="*/ 8293 1 2"/>
                <a:gd name="G19" fmla="+- G18 5400 0"/>
                <a:gd name="G20" fmla="cos G19 -10622975"/>
                <a:gd name="G21" fmla="sin G19 -10622975"/>
                <a:gd name="G22" fmla="+- G20 10800 0"/>
                <a:gd name="G23" fmla="+- G21 10800 0"/>
                <a:gd name="G24" fmla="+- 10800 0 G20"/>
                <a:gd name="G25" fmla="+- 8293 10800 0"/>
                <a:gd name="G26" fmla="?: G9 G17 G25"/>
                <a:gd name="G27" fmla="?: G9 0 21600"/>
                <a:gd name="G28" fmla="cos 10800 -10622975"/>
                <a:gd name="G29" fmla="sin 10800 -10622975"/>
                <a:gd name="G30" fmla="sin 8293 -10622975"/>
                <a:gd name="G31" fmla="+- G28 10800 0"/>
                <a:gd name="G32" fmla="+- G29 10800 0"/>
                <a:gd name="G33" fmla="+- G30 10800 0"/>
                <a:gd name="G34" fmla="?: G4 0 G31"/>
                <a:gd name="G35" fmla="?: -10622975 G34 0"/>
                <a:gd name="G36" fmla="?: G6 G35 G31"/>
                <a:gd name="G37" fmla="+- 21600 0 G36"/>
                <a:gd name="G38" fmla="?: G4 0 G33"/>
                <a:gd name="G39" fmla="?: -10622975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715 w 21600"/>
                <a:gd name="T15" fmla="*/ 7864 h 21600"/>
                <a:gd name="T16" fmla="*/ 10800 w 21600"/>
                <a:gd name="T17" fmla="*/ 2507 h 21600"/>
                <a:gd name="T18" fmla="*/ 19885 w 21600"/>
                <a:gd name="T19" fmla="*/ 7864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2908" y="8250"/>
                  </a:moveTo>
                  <a:cubicBezTo>
                    <a:pt x="4014" y="4826"/>
                    <a:pt x="7202" y="2506"/>
                    <a:pt x="10800" y="2507"/>
                  </a:cubicBezTo>
                  <a:cubicBezTo>
                    <a:pt x="14397" y="2507"/>
                    <a:pt x="17585" y="4826"/>
                    <a:pt x="18691" y="8250"/>
                  </a:cubicBezTo>
                  <a:lnTo>
                    <a:pt x="21076" y="7479"/>
                  </a:lnTo>
                  <a:cubicBezTo>
                    <a:pt x="19636" y="3021"/>
                    <a:pt x="15485" y="-1"/>
                    <a:pt x="10799" y="0"/>
                  </a:cubicBezTo>
                  <a:cubicBezTo>
                    <a:pt x="6114" y="0"/>
                    <a:pt x="1963" y="3021"/>
                    <a:pt x="523" y="747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392269" name="Line 77"/>
            <p:cNvSpPr>
              <a:spLocks noChangeShapeType="1"/>
            </p:cNvSpPr>
            <p:nvPr/>
          </p:nvSpPr>
          <p:spPr bwMode="auto">
            <a:xfrm>
              <a:off x="2352" y="3792"/>
              <a:ext cx="48" cy="9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92270" name="Line 78"/>
            <p:cNvSpPr>
              <a:spLocks noChangeShapeType="1"/>
            </p:cNvSpPr>
            <p:nvPr/>
          </p:nvSpPr>
          <p:spPr bwMode="auto">
            <a:xfrm>
              <a:off x="2592" y="3744"/>
              <a:ext cx="48" cy="9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92271" name="Line 79"/>
            <p:cNvSpPr>
              <a:spLocks noChangeShapeType="1"/>
            </p:cNvSpPr>
            <p:nvPr/>
          </p:nvSpPr>
          <p:spPr bwMode="auto">
            <a:xfrm>
              <a:off x="2832" y="3696"/>
              <a:ext cx="48" cy="9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92272" name="Line 80"/>
            <p:cNvSpPr>
              <a:spLocks noChangeShapeType="1"/>
            </p:cNvSpPr>
            <p:nvPr/>
          </p:nvSpPr>
          <p:spPr bwMode="auto">
            <a:xfrm>
              <a:off x="3072" y="3600"/>
              <a:ext cx="48" cy="9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92273" name="Line 81"/>
            <p:cNvSpPr>
              <a:spLocks noChangeShapeType="1"/>
            </p:cNvSpPr>
            <p:nvPr/>
          </p:nvSpPr>
          <p:spPr bwMode="auto">
            <a:xfrm>
              <a:off x="3360" y="3456"/>
              <a:ext cx="48" cy="9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392274" name="Group 82"/>
          <p:cNvGrpSpPr>
            <a:grpSpLocks noChangeAspect="1"/>
          </p:cNvGrpSpPr>
          <p:nvPr/>
        </p:nvGrpSpPr>
        <p:grpSpPr bwMode="auto">
          <a:xfrm>
            <a:off x="3124200" y="3962400"/>
            <a:ext cx="1069975" cy="519113"/>
            <a:chOff x="2487" y="2448"/>
            <a:chExt cx="748" cy="363"/>
          </a:xfrm>
        </p:grpSpPr>
        <p:sp>
          <p:nvSpPr>
            <p:cNvPr id="392275" name="Oval 83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2276" name="Text Box 84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92277" name="Group 85"/>
          <p:cNvGrpSpPr>
            <a:grpSpLocks noChangeAspect="1"/>
          </p:cNvGrpSpPr>
          <p:nvPr/>
        </p:nvGrpSpPr>
        <p:grpSpPr bwMode="auto">
          <a:xfrm>
            <a:off x="1828800" y="3962400"/>
            <a:ext cx="1069975" cy="519113"/>
            <a:chOff x="2487" y="2448"/>
            <a:chExt cx="748" cy="363"/>
          </a:xfrm>
        </p:grpSpPr>
        <p:sp>
          <p:nvSpPr>
            <p:cNvPr id="392278" name="Oval 86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2279" name="Text Box 87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92280" name="Group 88"/>
          <p:cNvGrpSpPr>
            <a:grpSpLocks noChangeAspect="1"/>
          </p:cNvGrpSpPr>
          <p:nvPr/>
        </p:nvGrpSpPr>
        <p:grpSpPr bwMode="auto">
          <a:xfrm>
            <a:off x="3733800" y="4343400"/>
            <a:ext cx="1069975" cy="519113"/>
            <a:chOff x="2487" y="2448"/>
            <a:chExt cx="748" cy="363"/>
          </a:xfrm>
        </p:grpSpPr>
        <p:sp>
          <p:nvSpPr>
            <p:cNvPr id="392281" name="Oval 89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2282" name="Text Box 90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92303" name="Group 111"/>
          <p:cNvGrpSpPr>
            <a:grpSpLocks noChangeAspect="1"/>
          </p:cNvGrpSpPr>
          <p:nvPr/>
        </p:nvGrpSpPr>
        <p:grpSpPr bwMode="auto">
          <a:xfrm>
            <a:off x="4038600" y="3976688"/>
            <a:ext cx="1069975" cy="519112"/>
            <a:chOff x="2487" y="2448"/>
            <a:chExt cx="748" cy="363"/>
          </a:xfrm>
        </p:grpSpPr>
        <p:sp>
          <p:nvSpPr>
            <p:cNvPr id="392304" name="Oval 112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2305" name="Text Box 113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92239" name="Group 47"/>
          <p:cNvGrpSpPr>
            <a:grpSpLocks noChangeAspect="1"/>
          </p:cNvGrpSpPr>
          <p:nvPr/>
        </p:nvGrpSpPr>
        <p:grpSpPr bwMode="auto">
          <a:xfrm>
            <a:off x="4037013" y="3962400"/>
            <a:ext cx="1069975" cy="519113"/>
            <a:chOff x="2487" y="2448"/>
            <a:chExt cx="748" cy="363"/>
          </a:xfrm>
        </p:grpSpPr>
        <p:sp>
          <p:nvSpPr>
            <p:cNvPr id="392240" name="Oval 48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2241" name="Text Box 49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92248" name="Group 56"/>
          <p:cNvGrpSpPr>
            <a:grpSpLocks noChangeAspect="1"/>
          </p:cNvGrpSpPr>
          <p:nvPr/>
        </p:nvGrpSpPr>
        <p:grpSpPr bwMode="auto">
          <a:xfrm>
            <a:off x="2892425" y="4510088"/>
            <a:ext cx="1069975" cy="519112"/>
            <a:chOff x="2487" y="2448"/>
            <a:chExt cx="748" cy="363"/>
          </a:xfrm>
        </p:grpSpPr>
        <p:sp>
          <p:nvSpPr>
            <p:cNvPr id="392249" name="Oval 57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2250" name="Text Box 58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92306" name="Group 114"/>
          <p:cNvGrpSpPr>
            <a:grpSpLocks noChangeAspect="1"/>
          </p:cNvGrpSpPr>
          <p:nvPr/>
        </p:nvGrpSpPr>
        <p:grpSpPr bwMode="auto">
          <a:xfrm>
            <a:off x="2895600" y="4495800"/>
            <a:ext cx="1069975" cy="519113"/>
            <a:chOff x="2487" y="2448"/>
            <a:chExt cx="748" cy="363"/>
          </a:xfrm>
        </p:grpSpPr>
        <p:sp>
          <p:nvSpPr>
            <p:cNvPr id="392307" name="Oval 115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2308" name="Text Box 116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92236" name="Group 44"/>
          <p:cNvGrpSpPr>
            <a:grpSpLocks noChangeAspect="1"/>
          </p:cNvGrpSpPr>
          <p:nvPr/>
        </p:nvGrpSpPr>
        <p:grpSpPr bwMode="auto">
          <a:xfrm>
            <a:off x="1981200" y="4419600"/>
            <a:ext cx="1069975" cy="519113"/>
            <a:chOff x="2487" y="2448"/>
            <a:chExt cx="748" cy="363"/>
          </a:xfrm>
        </p:grpSpPr>
        <p:sp>
          <p:nvSpPr>
            <p:cNvPr id="392237" name="Oval 45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2238" name="Text Box 46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92309" name="Group 117"/>
          <p:cNvGrpSpPr>
            <a:grpSpLocks noChangeAspect="1"/>
          </p:cNvGrpSpPr>
          <p:nvPr/>
        </p:nvGrpSpPr>
        <p:grpSpPr bwMode="auto">
          <a:xfrm>
            <a:off x="1981200" y="4419600"/>
            <a:ext cx="1069975" cy="519113"/>
            <a:chOff x="2487" y="2448"/>
            <a:chExt cx="748" cy="363"/>
          </a:xfrm>
        </p:grpSpPr>
        <p:sp>
          <p:nvSpPr>
            <p:cNvPr id="392310" name="Oval 118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2311" name="Text Box 119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pic>
        <p:nvPicPr>
          <p:cNvPr id="392314" name="Picture 122" descr="Imagen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4267200"/>
            <a:ext cx="442913" cy="228600"/>
          </a:xfrm>
          <a:prstGeom prst="rect">
            <a:avLst/>
          </a:prstGeom>
          <a:noFill/>
        </p:spPr>
      </p:pic>
      <p:grpSp>
        <p:nvGrpSpPr>
          <p:cNvPr id="392328" name="Group 136"/>
          <p:cNvGrpSpPr>
            <a:grpSpLocks/>
          </p:cNvGrpSpPr>
          <p:nvPr/>
        </p:nvGrpSpPr>
        <p:grpSpPr bwMode="auto">
          <a:xfrm>
            <a:off x="12700" y="2120900"/>
            <a:ext cx="2120900" cy="1003300"/>
            <a:chOff x="96" y="816"/>
            <a:chExt cx="1336" cy="632"/>
          </a:xfrm>
        </p:grpSpPr>
        <p:grpSp>
          <p:nvGrpSpPr>
            <p:cNvPr id="392316" name="Group 124"/>
            <p:cNvGrpSpPr>
              <a:grpSpLocks/>
            </p:cNvGrpSpPr>
            <p:nvPr/>
          </p:nvGrpSpPr>
          <p:grpSpPr bwMode="auto">
            <a:xfrm>
              <a:off x="528" y="816"/>
              <a:ext cx="472" cy="412"/>
              <a:chOff x="1246" y="2304"/>
              <a:chExt cx="472" cy="412"/>
            </a:xfrm>
          </p:grpSpPr>
          <p:sp>
            <p:nvSpPr>
              <p:cNvPr id="392317" name="Oval 125"/>
              <p:cNvSpPr>
                <a:spLocks noChangeAspect="1" noChangeArrowheads="1"/>
              </p:cNvSpPr>
              <p:nvPr/>
            </p:nvSpPr>
            <p:spPr bwMode="auto">
              <a:xfrm>
                <a:off x="1263" y="2304"/>
                <a:ext cx="413" cy="41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folHlink"/>
                  </a:gs>
                </a:gsLst>
                <a:path path="rect">
                  <a:fillToRect l="100000" b="100000"/>
                </a:path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92318" name="Text Box 126"/>
              <p:cNvSpPr txBox="1">
                <a:spLocks noChangeAspect="1" noChangeArrowheads="1"/>
              </p:cNvSpPr>
              <p:nvPr/>
            </p:nvSpPr>
            <p:spPr bwMode="auto">
              <a:xfrm>
                <a:off x="1246" y="2384"/>
                <a:ext cx="47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chemeClr val="tx1"/>
                    </a:solidFill>
                  </a:rPr>
                  <a:t>Urea</a:t>
                </a:r>
              </a:p>
            </p:txBody>
          </p:sp>
        </p:grpSp>
        <p:grpSp>
          <p:nvGrpSpPr>
            <p:cNvPr id="392319" name="Group 127"/>
            <p:cNvGrpSpPr>
              <a:grpSpLocks/>
            </p:cNvGrpSpPr>
            <p:nvPr/>
          </p:nvGrpSpPr>
          <p:grpSpPr bwMode="auto">
            <a:xfrm>
              <a:off x="960" y="816"/>
              <a:ext cx="472" cy="412"/>
              <a:chOff x="1246" y="2304"/>
              <a:chExt cx="472" cy="412"/>
            </a:xfrm>
          </p:grpSpPr>
          <p:sp>
            <p:nvSpPr>
              <p:cNvPr id="392320" name="Oval 128"/>
              <p:cNvSpPr>
                <a:spLocks noChangeAspect="1" noChangeArrowheads="1"/>
              </p:cNvSpPr>
              <p:nvPr/>
            </p:nvSpPr>
            <p:spPr bwMode="auto">
              <a:xfrm>
                <a:off x="1263" y="2304"/>
                <a:ext cx="413" cy="41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folHlink"/>
                  </a:gs>
                </a:gsLst>
                <a:path path="rect">
                  <a:fillToRect l="100000" b="100000"/>
                </a:path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92321" name="Text Box 129"/>
              <p:cNvSpPr txBox="1">
                <a:spLocks noChangeAspect="1" noChangeArrowheads="1"/>
              </p:cNvSpPr>
              <p:nvPr/>
            </p:nvSpPr>
            <p:spPr bwMode="auto">
              <a:xfrm>
                <a:off x="1246" y="2384"/>
                <a:ext cx="47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chemeClr val="tx1"/>
                    </a:solidFill>
                  </a:rPr>
                  <a:t>Urea</a:t>
                </a:r>
              </a:p>
            </p:txBody>
          </p:sp>
        </p:grpSp>
        <p:grpSp>
          <p:nvGrpSpPr>
            <p:cNvPr id="392322" name="Group 130"/>
            <p:cNvGrpSpPr>
              <a:grpSpLocks/>
            </p:cNvGrpSpPr>
            <p:nvPr/>
          </p:nvGrpSpPr>
          <p:grpSpPr bwMode="auto">
            <a:xfrm>
              <a:off x="384" y="1036"/>
              <a:ext cx="472" cy="412"/>
              <a:chOff x="1246" y="2304"/>
              <a:chExt cx="472" cy="412"/>
            </a:xfrm>
          </p:grpSpPr>
          <p:sp>
            <p:nvSpPr>
              <p:cNvPr id="392323" name="Oval 131"/>
              <p:cNvSpPr>
                <a:spLocks noChangeAspect="1" noChangeArrowheads="1"/>
              </p:cNvSpPr>
              <p:nvPr/>
            </p:nvSpPr>
            <p:spPr bwMode="auto">
              <a:xfrm>
                <a:off x="1263" y="2304"/>
                <a:ext cx="413" cy="41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folHlink"/>
                  </a:gs>
                </a:gsLst>
                <a:path path="rect">
                  <a:fillToRect l="100000" b="100000"/>
                </a:path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92324" name="Text Box 132"/>
              <p:cNvSpPr txBox="1">
                <a:spLocks noChangeAspect="1" noChangeArrowheads="1"/>
              </p:cNvSpPr>
              <p:nvPr/>
            </p:nvSpPr>
            <p:spPr bwMode="auto">
              <a:xfrm>
                <a:off x="1246" y="2384"/>
                <a:ext cx="47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chemeClr val="tx1"/>
                    </a:solidFill>
                  </a:rPr>
                  <a:t>Urea</a:t>
                </a:r>
              </a:p>
            </p:txBody>
          </p:sp>
        </p:grpSp>
        <p:grpSp>
          <p:nvGrpSpPr>
            <p:cNvPr id="392325" name="Group 133"/>
            <p:cNvGrpSpPr>
              <a:grpSpLocks/>
            </p:cNvGrpSpPr>
            <p:nvPr/>
          </p:nvGrpSpPr>
          <p:grpSpPr bwMode="auto">
            <a:xfrm>
              <a:off x="96" y="816"/>
              <a:ext cx="472" cy="412"/>
              <a:chOff x="1246" y="2304"/>
              <a:chExt cx="472" cy="412"/>
            </a:xfrm>
          </p:grpSpPr>
          <p:sp>
            <p:nvSpPr>
              <p:cNvPr id="392326" name="Oval 134"/>
              <p:cNvSpPr>
                <a:spLocks noChangeAspect="1" noChangeArrowheads="1"/>
              </p:cNvSpPr>
              <p:nvPr/>
            </p:nvSpPr>
            <p:spPr bwMode="auto">
              <a:xfrm>
                <a:off x="1263" y="2304"/>
                <a:ext cx="413" cy="41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folHlink"/>
                  </a:gs>
                </a:gsLst>
                <a:path path="rect">
                  <a:fillToRect l="100000" b="100000"/>
                </a:path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92327" name="Text Box 135"/>
              <p:cNvSpPr txBox="1">
                <a:spLocks noChangeAspect="1" noChangeArrowheads="1"/>
              </p:cNvSpPr>
              <p:nvPr/>
            </p:nvSpPr>
            <p:spPr bwMode="auto">
              <a:xfrm>
                <a:off x="1246" y="2384"/>
                <a:ext cx="47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000" b="1">
                    <a:solidFill>
                      <a:schemeClr val="tx1"/>
                    </a:solidFill>
                  </a:rPr>
                  <a:t>Urea</a:t>
                </a:r>
              </a:p>
            </p:txBody>
          </p:sp>
        </p:grpSp>
      </p:grpSp>
      <p:sp>
        <p:nvSpPr>
          <p:cNvPr id="392329" name="AutoShape 137"/>
          <p:cNvSpPr>
            <a:spLocks noChangeAspect="1" noChangeArrowheads="1"/>
          </p:cNvSpPr>
          <p:nvPr/>
        </p:nvSpPr>
        <p:spPr bwMode="auto">
          <a:xfrm>
            <a:off x="7391400" y="-76200"/>
            <a:ext cx="1133475" cy="61912"/>
          </a:xfrm>
          <a:prstGeom prst="cloudCallout">
            <a:avLst>
              <a:gd name="adj1" fmla="val -17606"/>
              <a:gd name="adj2" fmla="val 0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2330" name="AutoShape 138"/>
          <p:cNvSpPr>
            <a:spLocks noChangeArrowheads="1"/>
          </p:cNvSpPr>
          <p:nvPr/>
        </p:nvSpPr>
        <p:spPr bwMode="auto">
          <a:xfrm>
            <a:off x="5943600" y="0"/>
            <a:ext cx="2819400" cy="457200"/>
          </a:xfrm>
          <a:prstGeom prst="cloudCallout">
            <a:avLst>
              <a:gd name="adj1" fmla="val -20778"/>
              <a:gd name="adj2" fmla="val 277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2331" name="AutoShape 139"/>
          <p:cNvSpPr>
            <a:spLocks noChangeArrowheads="1"/>
          </p:cNvSpPr>
          <p:nvPr/>
        </p:nvSpPr>
        <p:spPr bwMode="auto">
          <a:xfrm>
            <a:off x="2057400" y="-76200"/>
            <a:ext cx="2819400" cy="685800"/>
          </a:xfrm>
          <a:prstGeom prst="cloudCallout">
            <a:avLst>
              <a:gd name="adj1" fmla="val 28324"/>
              <a:gd name="adj2" fmla="val 5556"/>
            </a:avLst>
          </a:prstGeom>
          <a:gradFill rotWithShape="1">
            <a:gsLst>
              <a:gs pos="0">
                <a:schemeClr val="bg1"/>
              </a:gs>
              <a:gs pos="100000">
                <a:srgbClr val="00FF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2332" name="AutoShape 140"/>
          <p:cNvSpPr>
            <a:spLocks noChangeArrowheads="1"/>
          </p:cNvSpPr>
          <p:nvPr/>
        </p:nvSpPr>
        <p:spPr bwMode="auto">
          <a:xfrm>
            <a:off x="-304800" y="-76200"/>
            <a:ext cx="2819400" cy="152400"/>
          </a:xfrm>
          <a:prstGeom prst="cloudCallout">
            <a:avLst>
              <a:gd name="adj1" fmla="val 102194"/>
              <a:gd name="adj2" fmla="val -166667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2333" name="AutoShape 141"/>
          <p:cNvSpPr>
            <a:spLocks noChangeAspect="1" noChangeArrowheads="1"/>
          </p:cNvSpPr>
          <p:nvPr/>
        </p:nvSpPr>
        <p:spPr bwMode="auto">
          <a:xfrm>
            <a:off x="6248400" y="0"/>
            <a:ext cx="1352550" cy="73025"/>
          </a:xfrm>
          <a:prstGeom prst="cloudCallout">
            <a:avLst>
              <a:gd name="adj1" fmla="val -33097"/>
              <a:gd name="adj2" fmla="val -2608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2334" name="AutoShape 142"/>
          <p:cNvSpPr>
            <a:spLocks noChangeAspect="1" noChangeArrowheads="1"/>
          </p:cNvSpPr>
          <p:nvPr/>
        </p:nvSpPr>
        <p:spPr bwMode="auto">
          <a:xfrm>
            <a:off x="703263" y="-76200"/>
            <a:ext cx="1411287" cy="228600"/>
          </a:xfrm>
          <a:prstGeom prst="cloudCallout">
            <a:avLst>
              <a:gd name="adj1" fmla="val -29639"/>
              <a:gd name="adj2" fmla="val -42361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grpSp>
        <p:nvGrpSpPr>
          <p:cNvPr id="392335" name="Group 143"/>
          <p:cNvGrpSpPr>
            <a:grpSpLocks/>
          </p:cNvGrpSpPr>
          <p:nvPr/>
        </p:nvGrpSpPr>
        <p:grpSpPr bwMode="auto">
          <a:xfrm>
            <a:off x="-685800" y="-381000"/>
            <a:ext cx="5010150" cy="1417638"/>
            <a:chOff x="432" y="768"/>
            <a:chExt cx="3156" cy="893"/>
          </a:xfrm>
        </p:grpSpPr>
        <p:grpSp>
          <p:nvGrpSpPr>
            <p:cNvPr id="392336" name="Group 144"/>
            <p:cNvGrpSpPr>
              <a:grpSpLocks/>
            </p:cNvGrpSpPr>
            <p:nvPr/>
          </p:nvGrpSpPr>
          <p:grpSpPr bwMode="auto">
            <a:xfrm>
              <a:off x="1296" y="768"/>
              <a:ext cx="1428" cy="797"/>
              <a:chOff x="4224" y="0"/>
              <a:chExt cx="1428" cy="797"/>
            </a:xfrm>
          </p:grpSpPr>
          <p:sp>
            <p:nvSpPr>
              <p:cNvPr id="392337" name="Freeform 145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38" name="Freeform 146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39" name="Freeform 147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40" name="Freeform 148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41" name="Freeform 149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42" name="Freeform 150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43" name="Freeform 151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44" name="Freeform 152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45" name="Freeform 153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46" name="Freeform 154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47" name="Freeform 155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48" name="Freeform 156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49" name="Freeform 157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392350" name="Group 158"/>
            <p:cNvGrpSpPr>
              <a:grpSpLocks/>
            </p:cNvGrpSpPr>
            <p:nvPr/>
          </p:nvGrpSpPr>
          <p:grpSpPr bwMode="auto">
            <a:xfrm>
              <a:off x="432" y="816"/>
              <a:ext cx="1428" cy="797"/>
              <a:chOff x="4224" y="0"/>
              <a:chExt cx="1428" cy="797"/>
            </a:xfrm>
          </p:grpSpPr>
          <p:sp>
            <p:nvSpPr>
              <p:cNvPr id="392351" name="Freeform 159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52" name="Freeform 160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53" name="Freeform 161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54" name="Freeform 162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55" name="Freeform 163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56" name="Freeform 164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57" name="Freeform 165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58" name="Freeform 166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59" name="Freeform 167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60" name="Freeform 168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61" name="Freeform 169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62" name="Freeform 170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63" name="Freeform 171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392364" name="Group 172"/>
            <p:cNvGrpSpPr>
              <a:grpSpLocks/>
            </p:cNvGrpSpPr>
            <p:nvPr/>
          </p:nvGrpSpPr>
          <p:grpSpPr bwMode="auto">
            <a:xfrm>
              <a:off x="2160" y="864"/>
              <a:ext cx="1428" cy="797"/>
              <a:chOff x="4224" y="0"/>
              <a:chExt cx="1428" cy="797"/>
            </a:xfrm>
          </p:grpSpPr>
          <p:sp>
            <p:nvSpPr>
              <p:cNvPr id="392365" name="Freeform 173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66" name="Freeform 174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67" name="Freeform 175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68" name="Freeform 176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69" name="Freeform 177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70" name="Freeform 178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71" name="Freeform 179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72" name="Freeform 180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73" name="Freeform 181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74" name="Freeform 182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75" name="Freeform 183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76" name="Freeform 184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77" name="Freeform 185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392378" name="Group 186"/>
            <p:cNvGrpSpPr>
              <a:grpSpLocks/>
            </p:cNvGrpSpPr>
            <p:nvPr/>
          </p:nvGrpSpPr>
          <p:grpSpPr bwMode="auto">
            <a:xfrm>
              <a:off x="1392" y="864"/>
              <a:ext cx="1428" cy="797"/>
              <a:chOff x="4224" y="0"/>
              <a:chExt cx="1428" cy="797"/>
            </a:xfrm>
          </p:grpSpPr>
          <p:sp>
            <p:nvSpPr>
              <p:cNvPr id="392379" name="Freeform 187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80" name="Freeform 188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81" name="Freeform 189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82" name="Freeform 190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83" name="Freeform 191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84" name="Freeform 192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85" name="Freeform 193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86" name="Freeform 194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87" name="Freeform 195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88" name="Freeform 196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89" name="Freeform 197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90" name="Freeform 198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91" name="Freeform 199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392392" name="Group 200"/>
            <p:cNvGrpSpPr>
              <a:grpSpLocks/>
            </p:cNvGrpSpPr>
            <p:nvPr/>
          </p:nvGrpSpPr>
          <p:grpSpPr bwMode="auto">
            <a:xfrm>
              <a:off x="720" y="816"/>
              <a:ext cx="1428" cy="797"/>
              <a:chOff x="4224" y="0"/>
              <a:chExt cx="1428" cy="797"/>
            </a:xfrm>
          </p:grpSpPr>
          <p:sp>
            <p:nvSpPr>
              <p:cNvPr id="392393" name="Freeform 201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94" name="Freeform 202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95" name="Freeform 203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96" name="Freeform 204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97" name="Freeform 205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98" name="Freeform 206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399" name="Freeform 207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400" name="Freeform 208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401" name="Freeform 209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402" name="Freeform 210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403" name="Freeform 211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404" name="Freeform 212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2405" name="Freeform 213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</p:grpSp>
      <p:sp>
        <p:nvSpPr>
          <p:cNvPr id="392406" name="AutoShape 214"/>
          <p:cNvSpPr>
            <a:spLocks noChangeAspect="1" noChangeArrowheads="1"/>
          </p:cNvSpPr>
          <p:nvPr/>
        </p:nvSpPr>
        <p:spPr bwMode="auto">
          <a:xfrm>
            <a:off x="7467600" y="0"/>
            <a:ext cx="1133475" cy="61913"/>
          </a:xfrm>
          <a:prstGeom prst="cloudCallout">
            <a:avLst>
              <a:gd name="adj1" fmla="val -10926"/>
              <a:gd name="adj2" fmla="val 49358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2407" name="AutoShape 215"/>
          <p:cNvSpPr>
            <a:spLocks noChangeArrowheads="1"/>
          </p:cNvSpPr>
          <p:nvPr/>
        </p:nvSpPr>
        <p:spPr bwMode="auto">
          <a:xfrm>
            <a:off x="2895600" y="-228600"/>
            <a:ext cx="2819400" cy="457200"/>
          </a:xfrm>
          <a:prstGeom prst="cloudCallout">
            <a:avLst>
              <a:gd name="adj1" fmla="val -18074"/>
              <a:gd name="adj2" fmla="val 69444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2408" name="AutoShape 216"/>
          <p:cNvSpPr>
            <a:spLocks noChangeArrowheads="1"/>
          </p:cNvSpPr>
          <p:nvPr/>
        </p:nvSpPr>
        <p:spPr bwMode="auto">
          <a:xfrm>
            <a:off x="3886200" y="-76200"/>
            <a:ext cx="2819400" cy="685800"/>
          </a:xfrm>
          <a:prstGeom prst="cloudCallout">
            <a:avLst>
              <a:gd name="adj1" fmla="val 31023"/>
              <a:gd name="adj2" fmla="val 50000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2409" name="AutoShape 217"/>
          <p:cNvSpPr>
            <a:spLocks noChangeArrowheads="1"/>
          </p:cNvSpPr>
          <p:nvPr/>
        </p:nvSpPr>
        <p:spPr bwMode="auto">
          <a:xfrm>
            <a:off x="4876800" y="-152400"/>
            <a:ext cx="2819400" cy="152400"/>
          </a:xfrm>
          <a:prstGeom prst="cloudCallout">
            <a:avLst>
              <a:gd name="adj1" fmla="val 13005"/>
              <a:gd name="adj2" fmla="val 133333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2410" name="AutoShape 218"/>
          <p:cNvSpPr>
            <a:spLocks noChangeAspect="1" noChangeArrowheads="1"/>
          </p:cNvSpPr>
          <p:nvPr/>
        </p:nvSpPr>
        <p:spPr bwMode="auto">
          <a:xfrm>
            <a:off x="5715000" y="-76200"/>
            <a:ext cx="1352550" cy="73025"/>
          </a:xfrm>
          <a:prstGeom prst="cloudCallout">
            <a:avLst>
              <a:gd name="adj1" fmla="val -27463"/>
              <a:gd name="adj2" fmla="val 391306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2411" name="AutoShape 219"/>
          <p:cNvSpPr>
            <a:spLocks noChangeAspect="1" noChangeArrowheads="1"/>
          </p:cNvSpPr>
          <p:nvPr/>
        </p:nvSpPr>
        <p:spPr bwMode="auto">
          <a:xfrm>
            <a:off x="1981200" y="0"/>
            <a:ext cx="1411288" cy="228600"/>
          </a:xfrm>
          <a:prstGeom prst="cloudCallout">
            <a:avLst>
              <a:gd name="adj1" fmla="val -24241"/>
              <a:gd name="adj2" fmla="val 90972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2412" name="AutoShape 220"/>
          <p:cNvSpPr>
            <a:spLocks noChangeAspect="1" noChangeArrowheads="1"/>
          </p:cNvSpPr>
          <p:nvPr/>
        </p:nvSpPr>
        <p:spPr bwMode="auto">
          <a:xfrm>
            <a:off x="2057400" y="-76200"/>
            <a:ext cx="1352550" cy="73025"/>
          </a:xfrm>
          <a:prstGeom prst="cloudCallout">
            <a:avLst>
              <a:gd name="adj1" fmla="val 37324"/>
              <a:gd name="adj2" fmla="val 42608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2413" name="AutoShape 221"/>
          <p:cNvSpPr>
            <a:spLocks noChangeArrowheads="1"/>
          </p:cNvSpPr>
          <p:nvPr/>
        </p:nvSpPr>
        <p:spPr bwMode="auto">
          <a:xfrm>
            <a:off x="228600" y="0"/>
            <a:ext cx="2819400" cy="457200"/>
          </a:xfrm>
          <a:prstGeom prst="cloudCallout">
            <a:avLst>
              <a:gd name="adj1" fmla="val -20778"/>
              <a:gd name="adj2" fmla="val 277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2414" name="AutoShape 222"/>
          <p:cNvSpPr>
            <a:spLocks noChangeArrowheads="1"/>
          </p:cNvSpPr>
          <p:nvPr/>
        </p:nvSpPr>
        <p:spPr bwMode="auto">
          <a:xfrm>
            <a:off x="-457200" y="0"/>
            <a:ext cx="2819400" cy="457200"/>
          </a:xfrm>
          <a:prstGeom prst="cloudCallout">
            <a:avLst>
              <a:gd name="adj1" fmla="val -20778"/>
              <a:gd name="adj2" fmla="val 277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2415" name="AutoShape 223"/>
          <p:cNvSpPr>
            <a:spLocks noChangeArrowheads="1"/>
          </p:cNvSpPr>
          <p:nvPr/>
        </p:nvSpPr>
        <p:spPr bwMode="auto">
          <a:xfrm>
            <a:off x="7086600" y="-228600"/>
            <a:ext cx="2819400" cy="457200"/>
          </a:xfrm>
          <a:prstGeom prst="cloudCallout">
            <a:avLst>
              <a:gd name="adj1" fmla="val -282940"/>
              <a:gd name="adj2" fmla="val 86111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2416" name="AutoShape 224"/>
          <p:cNvSpPr>
            <a:spLocks noChangeArrowheads="1"/>
          </p:cNvSpPr>
          <p:nvPr/>
        </p:nvSpPr>
        <p:spPr bwMode="auto">
          <a:xfrm>
            <a:off x="7010400" y="152400"/>
            <a:ext cx="2819400" cy="457200"/>
          </a:xfrm>
          <a:prstGeom prst="cloudCallout">
            <a:avLst>
              <a:gd name="adj1" fmla="val 23819"/>
              <a:gd name="adj2" fmla="val -20139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2417" name="Text Box 225"/>
          <p:cNvSpPr txBox="1">
            <a:spLocks noChangeArrowheads="1"/>
          </p:cNvSpPr>
          <p:nvPr/>
        </p:nvSpPr>
        <p:spPr bwMode="auto">
          <a:xfrm>
            <a:off x="1752600" y="6324600"/>
            <a:ext cx="828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CEC</a:t>
            </a:r>
          </a:p>
        </p:txBody>
      </p:sp>
      <p:sp>
        <p:nvSpPr>
          <p:cNvPr id="392418" name="Text Box 226"/>
          <p:cNvSpPr txBox="1">
            <a:spLocks noChangeArrowheads="1"/>
          </p:cNvSpPr>
          <p:nvPr/>
        </p:nvSpPr>
        <p:spPr bwMode="auto">
          <a:xfrm>
            <a:off x="457200" y="1219200"/>
            <a:ext cx="6283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/>
              <a:t>Urea hydrolyzes below the soil surface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300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5.78035E-8 L -0.08229 0.30751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923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923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3.33333E-6 0.2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3923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81481E-6 L -0.1158 -0.18425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392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" y="-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81481E-6 L -0.09913 -0.3155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392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" y="-1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392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92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92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92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59259E-6 L -0.09236 -0.17315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392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" y="-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7037E-7 L -0.08246 -0.38218 " pathEditMode="relative" rAng="0" ptsTypes="AA">
                                      <p:cBhvr>
                                        <p:cTn id="59" dur="1000" fill="hold"/>
                                        <p:tgtEl>
                                          <p:spTgt spid="3922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" y="-1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000"/>
                                        <p:tgtEl>
                                          <p:spTgt spid="392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392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392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92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7.40741E-7 L -0.09913 -0.25995 " pathEditMode="relative" rAng="0" ptsTypes="AA">
                                      <p:cBhvr>
                                        <p:cTn id="78" dur="1000" fill="hold"/>
                                        <p:tgtEl>
                                          <p:spTgt spid="392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" y="-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7.40741E-7 L -0.0658 -0.37107 " pathEditMode="relative" rAng="0" ptsTypes="AA">
                                      <p:cBhvr>
                                        <p:cTn id="83" dur="1000" fill="hold"/>
                                        <p:tgtEl>
                                          <p:spTgt spid="392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" y="-1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2000"/>
                                        <p:tgtEl>
                                          <p:spTgt spid="392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2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392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392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000"/>
                                        <p:tgtEl>
                                          <p:spTgt spid="392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2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L 0.04098 -0.18426 " pathEditMode="relative" rAng="0" ptsTypes="AA">
                                      <p:cBhvr>
                                        <p:cTn id="102" dur="1000" fill="hold"/>
                                        <p:tgtEl>
                                          <p:spTgt spid="392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" y="-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7.40741E-7 L 0.05764 -0.27315 " pathEditMode="relative" rAng="0" ptsTypes="AA">
                                      <p:cBhvr>
                                        <p:cTn id="107" dur="1000" fill="hold"/>
                                        <p:tgtEl>
                                          <p:spTgt spid="392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" y="-1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2000"/>
                                        <p:tgtEl>
                                          <p:spTgt spid="392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392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392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4000"/>
                            </p:stCondLst>
                            <p:childTnLst>
                              <p:par>
                                <p:cTn id="1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421 0.02662 L -0.10938 0.25555 " pathEditMode="relative" rAng="0" ptsTypes="AA">
                                      <p:cBhvr>
                                        <p:cTn id="136" dur="1000" fill="hold"/>
                                        <p:tgtEl>
                                          <p:spTgt spid="392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114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7.40741E-7 L -0.02518 0.1956 " pathEditMode="relative" rAng="0" ptsTypes="AA">
                                      <p:cBhvr>
                                        <p:cTn id="138" dur="1000" fill="hold"/>
                                        <p:tgtEl>
                                          <p:spTgt spid="392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98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81481E-6 L -0.07517 0.22894 " pathEditMode="relative" rAng="0" ptsTypes="AA">
                                      <p:cBhvr>
                                        <p:cTn id="140" dur="1000" fill="hold"/>
                                        <p:tgtEl>
                                          <p:spTgt spid="392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114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59259E-6 L -0.15017 0.26019 " pathEditMode="relative" rAng="0" ptsTypes="AA">
                                      <p:cBhvr>
                                        <p:cTn id="142" dur="1000" fill="hold"/>
                                        <p:tgtEl>
                                          <p:spTgt spid="3923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" y="130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5 -2.59259E-6 L -0.14149 0.14908 " pathEditMode="relative" rAng="0" ptsTypes="AA">
                                      <p:cBhvr>
                                        <p:cTn id="144" dur="1000" fill="hold"/>
                                        <p:tgtEl>
                                          <p:spTgt spid="3923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" y="75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07407E-6 L -0.07517 0.10671 " pathEditMode="relative" rAng="0" ptsTypes="AA">
                                      <p:cBhvr>
                                        <p:cTn id="146" dur="1000" fill="hold"/>
                                        <p:tgtEl>
                                          <p:spTgt spid="3923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53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2000"/>
                                        <p:tgtEl>
                                          <p:spTgt spid="392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2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2000"/>
                                        <p:tgtEl>
                                          <p:spTgt spid="392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000"/>
                                        <p:tgtEl>
                                          <p:spTgt spid="392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2000"/>
                                        <p:tgtEl>
                                          <p:spTgt spid="392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2000"/>
                                        <p:tgtEl>
                                          <p:spTgt spid="392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2000"/>
                                        <p:tgtEl>
                                          <p:spTgt spid="392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2000"/>
                                        <p:tgtEl>
                                          <p:spTgt spid="392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2000"/>
                                        <p:tgtEl>
                                          <p:spTgt spid="392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2000"/>
                                        <p:tgtEl>
                                          <p:spTgt spid="392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11111E-6 L 0.00087 -0.26111 " pathEditMode="relative" rAng="0" ptsTypes="AA">
                                      <p:cBhvr>
                                        <p:cTn id="191" dur="500" fill="hold"/>
                                        <p:tgtEl>
                                          <p:spTgt spid="392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2263" grpId="0" animBg="1"/>
      <p:bldP spid="39226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2"/>
          <p:cNvSpPr>
            <a:spLocks noChangeArrowheads="1"/>
          </p:cNvSpPr>
          <p:nvPr/>
        </p:nvSpPr>
        <p:spPr bwMode="auto">
          <a:xfrm>
            <a:off x="0" y="4495800"/>
            <a:ext cx="9144000" cy="2362200"/>
          </a:xfrm>
          <a:prstGeom prst="rect">
            <a:avLst/>
          </a:prstGeom>
          <a:gradFill rotWithShape="1">
            <a:gsLst>
              <a:gs pos="0">
                <a:srgbClr val="7E4B00"/>
              </a:gs>
              <a:gs pos="100000">
                <a:srgbClr val="7E4B00">
                  <a:gamma/>
                  <a:shade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393219" name="Rectangle 3"/>
          <p:cNvSpPr>
            <a:spLocks noChangeArrowheads="1"/>
          </p:cNvSpPr>
          <p:nvPr/>
        </p:nvSpPr>
        <p:spPr bwMode="auto">
          <a:xfrm>
            <a:off x="0" y="4114800"/>
            <a:ext cx="9144000" cy="381000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100000">
                <a:srgbClr val="7E4B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393221" name="Text Box 5"/>
          <p:cNvSpPr txBox="1">
            <a:spLocks noChangeArrowheads="1"/>
          </p:cNvSpPr>
          <p:nvPr/>
        </p:nvSpPr>
        <p:spPr bwMode="auto">
          <a:xfrm>
            <a:off x="0" y="4692650"/>
            <a:ext cx="1022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/>
              <a:t>Soil</a:t>
            </a:r>
          </a:p>
        </p:txBody>
      </p:sp>
      <p:sp>
        <p:nvSpPr>
          <p:cNvPr id="393222" name="Line 6"/>
          <p:cNvSpPr>
            <a:spLocks noChangeShapeType="1"/>
          </p:cNvSpPr>
          <p:nvPr/>
        </p:nvSpPr>
        <p:spPr bwMode="auto">
          <a:xfrm flipV="1">
            <a:off x="5257800" y="5257800"/>
            <a:ext cx="0" cy="381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93224" name="Text Box 8"/>
          <p:cNvSpPr txBox="1">
            <a:spLocks noChangeArrowheads="1"/>
          </p:cNvSpPr>
          <p:nvPr/>
        </p:nvSpPr>
        <p:spPr bwMode="auto">
          <a:xfrm>
            <a:off x="5856288" y="5881688"/>
            <a:ext cx="3921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cs typeface="Times New Roman" pitchFamily="18" charset="0"/>
              </a:rPr>
              <a:t>+</a:t>
            </a:r>
          </a:p>
        </p:txBody>
      </p:sp>
      <p:sp>
        <p:nvSpPr>
          <p:cNvPr id="393225" name="Line 9"/>
          <p:cNvSpPr>
            <a:spLocks noChangeShapeType="1"/>
          </p:cNvSpPr>
          <p:nvPr/>
        </p:nvSpPr>
        <p:spPr bwMode="auto">
          <a:xfrm>
            <a:off x="4038600" y="6011863"/>
            <a:ext cx="381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93226" name="Line 10"/>
          <p:cNvSpPr>
            <a:spLocks noChangeShapeType="1"/>
          </p:cNvSpPr>
          <p:nvPr/>
        </p:nvSpPr>
        <p:spPr bwMode="auto">
          <a:xfrm flipH="1">
            <a:off x="4038600" y="6164263"/>
            <a:ext cx="381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93230" name="Text Box 14"/>
          <p:cNvSpPr txBox="1">
            <a:spLocks noChangeArrowheads="1"/>
          </p:cNvSpPr>
          <p:nvPr/>
        </p:nvSpPr>
        <p:spPr bwMode="auto">
          <a:xfrm>
            <a:off x="0" y="411163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400" b="1">
                <a:solidFill>
                  <a:srgbClr val="FFFF66"/>
                </a:solidFill>
              </a:rPr>
              <a:t>Effect of Temperature on NH</a:t>
            </a:r>
            <a:r>
              <a:rPr lang="en-US" sz="3400" b="1" baseline="-25000">
                <a:solidFill>
                  <a:srgbClr val="FFFF66"/>
                </a:solidFill>
              </a:rPr>
              <a:t>3</a:t>
            </a:r>
            <a:r>
              <a:rPr lang="en-US" sz="3400" b="1">
                <a:solidFill>
                  <a:srgbClr val="FFFF66"/>
                </a:solidFill>
              </a:rPr>
              <a:t> Volatilization</a:t>
            </a:r>
            <a:r>
              <a:rPr lang="en-US" sz="3400" b="1">
                <a:solidFill>
                  <a:srgbClr val="FFFF00"/>
                </a:solidFill>
              </a:rPr>
              <a:t> </a:t>
            </a:r>
          </a:p>
        </p:txBody>
      </p:sp>
      <p:grpSp>
        <p:nvGrpSpPr>
          <p:cNvPr id="393294" name="Group 78"/>
          <p:cNvGrpSpPr>
            <a:grpSpLocks/>
          </p:cNvGrpSpPr>
          <p:nvPr/>
        </p:nvGrpSpPr>
        <p:grpSpPr bwMode="auto">
          <a:xfrm>
            <a:off x="2667000" y="5791200"/>
            <a:ext cx="1069975" cy="655638"/>
            <a:chOff x="1680" y="3648"/>
            <a:chExt cx="674" cy="413"/>
          </a:xfrm>
        </p:grpSpPr>
        <p:sp>
          <p:nvSpPr>
            <p:cNvPr id="393231" name="Oval 15"/>
            <p:cNvSpPr>
              <a:spLocks noChangeAspect="1" noChangeArrowheads="1"/>
            </p:cNvSpPr>
            <p:nvPr/>
          </p:nvSpPr>
          <p:spPr bwMode="auto">
            <a:xfrm>
              <a:off x="1680" y="3648"/>
              <a:ext cx="657" cy="413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3232" name="Text Box 16"/>
            <p:cNvSpPr txBox="1">
              <a:spLocks noChangeAspect="1" noChangeArrowheads="1"/>
            </p:cNvSpPr>
            <p:nvPr/>
          </p:nvSpPr>
          <p:spPr bwMode="auto">
            <a:xfrm>
              <a:off x="1740" y="3696"/>
              <a:ext cx="61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93233" name="Group 17"/>
          <p:cNvGrpSpPr>
            <a:grpSpLocks/>
          </p:cNvGrpSpPr>
          <p:nvPr/>
        </p:nvGrpSpPr>
        <p:grpSpPr bwMode="auto">
          <a:xfrm>
            <a:off x="649288" y="5638800"/>
            <a:ext cx="874712" cy="838200"/>
            <a:chOff x="0" y="3476"/>
            <a:chExt cx="551" cy="528"/>
          </a:xfrm>
        </p:grpSpPr>
        <p:sp>
          <p:nvSpPr>
            <p:cNvPr id="393234" name="Oval 18"/>
            <p:cNvSpPr>
              <a:spLocks noChangeAspect="1" noChangeArrowheads="1"/>
            </p:cNvSpPr>
            <p:nvPr/>
          </p:nvSpPr>
          <p:spPr bwMode="auto">
            <a:xfrm>
              <a:off x="22" y="3476"/>
              <a:ext cx="529" cy="52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folHlink"/>
                </a:gs>
              </a:gsLst>
              <a:path path="rect">
                <a:fillToRect l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3235" name="Text Box 19"/>
            <p:cNvSpPr txBox="1">
              <a:spLocks noChangeAspect="1" noChangeArrowheads="1"/>
            </p:cNvSpPr>
            <p:nvPr/>
          </p:nvSpPr>
          <p:spPr bwMode="auto">
            <a:xfrm>
              <a:off x="0" y="3600"/>
              <a:ext cx="54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chemeClr val="tx1"/>
                  </a:solidFill>
                </a:rPr>
                <a:t>Urea</a:t>
              </a:r>
            </a:p>
          </p:txBody>
        </p:sp>
      </p:grpSp>
      <p:sp>
        <p:nvSpPr>
          <p:cNvPr id="393236" name="Line 20"/>
          <p:cNvSpPr>
            <a:spLocks noChangeShapeType="1"/>
          </p:cNvSpPr>
          <p:nvPr/>
        </p:nvSpPr>
        <p:spPr bwMode="auto">
          <a:xfrm>
            <a:off x="1828800" y="6096000"/>
            <a:ext cx="5334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/>
          </a:p>
        </p:txBody>
      </p:sp>
      <p:grpSp>
        <p:nvGrpSpPr>
          <p:cNvPr id="393295" name="Group 79"/>
          <p:cNvGrpSpPr>
            <a:grpSpLocks/>
          </p:cNvGrpSpPr>
          <p:nvPr/>
        </p:nvGrpSpPr>
        <p:grpSpPr bwMode="auto">
          <a:xfrm>
            <a:off x="4724400" y="5791200"/>
            <a:ext cx="1066800" cy="685800"/>
            <a:chOff x="2976" y="3648"/>
            <a:chExt cx="672" cy="432"/>
          </a:xfrm>
        </p:grpSpPr>
        <p:sp>
          <p:nvSpPr>
            <p:cNvPr id="393220" name="Oval 4"/>
            <p:cNvSpPr>
              <a:spLocks noChangeAspect="1" noChangeArrowheads="1"/>
            </p:cNvSpPr>
            <p:nvPr/>
          </p:nvSpPr>
          <p:spPr bwMode="auto">
            <a:xfrm>
              <a:off x="2976" y="3648"/>
              <a:ext cx="657" cy="432"/>
            </a:xfrm>
            <a:prstGeom prst="ellipse">
              <a:avLst/>
            </a:prstGeom>
            <a:gradFill rotWithShape="1">
              <a:gsLst>
                <a:gs pos="0">
                  <a:srgbClr val="00FFFF"/>
                </a:gs>
                <a:gs pos="100000">
                  <a:srgbClr val="FFFFFF"/>
                </a:gs>
              </a:gsLst>
              <a:path path="rect">
                <a:fillToRect l="100000" b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pic>
          <p:nvPicPr>
            <p:cNvPr id="393246" name="Picture 30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76" y="3648"/>
              <a:ext cx="672" cy="432"/>
            </a:xfrm>
            <a:prstGeom prst="rect">
              <a:avLst/>
            </a:prstGeom>
            <a:noFill/>
          </p:spPr>
        </p:pic>
      </p:grpSp>
      <p:grpSp>
        <p:nvGrpSpPr>
          <p:cNvPr id="393247" name="Group 31"/>
          <p:cNvGrpSpPr>
            <a:grpSpLocks/>
          </p:cNvGrpSpPr>
          <p:nvPr/>
        </p:nvGrpSpPr>
        <p:grpSpPr bwMode="auto">
          <a:xfrm>
            <a:off x="6386513" y="5867400"/>
            <a:ext cx="623887" cy="547688"/>
            <a:chOff x="2151" y="2823"/>
            <a:chExt cx="393" cy="345"/>
          </a:xfrm>
        </p:grpSpPr>
        <p:sp>
          <p:nvSpPr>
            <p:cNvPr id="393248" name="Oval 32"/>
            <p:cNvSpPr>
              <a:spLocks noChangeAspect="1" noChangeArrowheads="1"/>
            </p:cNvSpPr>
            <p:nvPr/>
          </p:nvSpPr>
          <p:spPr bwMode="auto">
            <a:xfrm>
              <a:off x="2151" y="2823"/>
              <a:ext cx="345" cy="34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9933"/>
                </a:gs>
              </a:gsLst>
              <a:path path="rect">
                <a:fillToRect r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3249" name="Text Box 33"/>
            <p:cNvSpPr txBox="1">
              <a:spLocks noChangeArrowheads="1"/>
            </p:cNvSpPr>
            <p:nvPr/>
          </p:nvSpPr>
          <p:spPr bwMode="auto">
            <a:xfrm>
              <a:off x="2177" y="2832"/>
              <a:ext cx="36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H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93250" name="Group 34"/>
          <p:cNvGrpSpPr>
            <a:grpSpLocks/>
          </p:cNvGrpSpPr>
          <p:nvPr/>
        </p:nvGrpSpPr>
        <p:grpSpPr bwMode="auto">
          <a:xfrm>
            <a:off x="3962400" y="4267200"/>
            <a:ext cx="2139950" cy="1143000"/>
            <a:chOff x="2540" y="2832"/>
            <a:chExt cx="1348" cy="432"/>
          </a:xfrm>
        </p:grpSpPr>
        <p:pic>
          <p:nvPicPr>
            <p:cNvPr id="393251" name="Picture 35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27" y="2997"/>
              <a:ext cx="238" cy="100"/>
            </a:xfrm>
            <a:prstGeom prst="rect">
              <a:avLst/>
            </a:prstGeom>
            <a:noFill/>
          </p:spPr>
        </p:pic>
        <p:pic>
          <p:nvPicPr>
            <p:cNvPr id="393252" name="Picture 36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84" y="3072"/>
              <a:ext cx="343" cy="144"/>
            </a:xfrm>
            <a:prstGeom prst="rect">
              <a:avLst/>
            </a:prstGeom>
            <a:noFill/>
          </p:spPr>
        </p:pic>
        <p:pic>
          <p:nvPicPr>
            <p:cNvPr id="393253" name="Picture 37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65" y="3087"/>
              <a:ext cx="423" cy="177"/>
            </a:xfrm>
            <a:prstGeom prst="rect">
              <a:avLst/>
            </a:prstGeom>
            <a:noFill/>
          </p:spPr>
        </p:pic>
        <p:pic>
          <p:nvPicPr>
            <p:cNvPr id="393254" name="Picture 38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31" y="2952"/>
              <a:ext cx="211" cy="88"/>
            </a:xfrm>
            <a:prstGeom prst="rect">
              <a:avLst/>
            </a:prstGeom>
            <a:noFill/>
          </p:spPr>
        </p:pic>
        <p:pic>
          <p:nvPicPr>
            <p:cNvPr id="393255" name="Picture 39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48" y="2877"/>
              <a:ext cx="132" cy="55"/>
            </a:xfrm>
            <a:prstGeom prst="rect">
              <a:avLst/>
            </a:prstGeom>
            <a:noFill/>
          </p:spPr>
        </p:pic>
        <p:pic>
          <p:nvPicPr>
            <p:cNvPr id="393256" name="Picture 40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40" y="2907"/>
              <a:ext cx="211" cy="88"/>
            </a:xfrm>
            <a:prstGeom prst="rect">
              <a:avLst/>
            </a:prstGeom>
            <a:noFill/>
          </p:spPr>
        </p:pic>
        <p:pic>
          <p:nvPicPr>
            <p:cNvPr id="393257" name="Picture 41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92" y="2952"/>
              <a:ext cx="132" cy="55"/>
            </a:xfrm>
            <a:prstGeom prst="rect">
              <a:avLst/>
            </a:prstGeom>
            <a:noFill/>
          </p:spPr>
        </p:pic>
        <p:pic>
          <p:nvPicPr>
            <p:cNvPr id="393258" name="Picture 42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31" y="2832"/>
              <a:ext cx="132" cy="55"/>
            </a:xfrm>
            <a:prstGeom prst="rect">
              <a:avLst/>
            </a:prstGeom>
            <a:noFill/>
          </p:spPr>
        </p:pic>
      </p:grpSp>
      <p:sp>
        <p:nvSpPr>
          <p:cNvPr id="393269" name="AutoShape 53"/>
          <p:cNvSpPr>
            <a:spLocks/>
          </p:cNvSpPr>
          <p:nvPr/>
        </p:nvSpPr>
        <p:spPr bwMode="auto">
          <a:xfrm rot="10800000">
            <a:off x="8686800" y="4114800"/>
            <a:ext cx="304800" cy="2743200"/>
          </a:xfrm>
          <a:prstGeom prst="rightBrace">
            <a:avLst>
              <a:gd name="adj1" fmla="val 75000"/>
              <a:gd name="adj2" fmla="val 50000"/>
            </a:avLst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393270" name="Text Box 54"/>
          <p:cNvSpPr txBox="1">
            <a:spLocks noChangeArrowheads="1"/>
          </p:cNvSpPr>
          <p:nvPr/>
        </p:nvSpPr>
        <p:spPr bwMode="auto">
          <a:xfrm>
            <a:off x="7315200" y="5181600"/>
            <a:ext cx="12668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b="1"/>
              <a:t>½</a:t>
            </a:r>
            <a:r>
              <a:rPr lang="en-US" sz="2400" b="1"/>
              <a:t> inch</a:t>
            </a:r>
          </a:p>
        </p:txBody>
      </p:sp>
      <p:sp>
        <p:nvSpPr>
          <p:cNvPr id="393289" name="Text Box 73"/>
          <p:cNvSpPr txBox="1">
            <a:spLocks noChangeArrowheads="1"/>
          </p:cNvSpPr>
          <p:nvPr/>
        </p:nvSpPr>
        <p:spPr bwMode="auto">
          <a:xfrm>
            <a:off x="288925" y="1706563"/>
            <a:ext cx="26431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/>
              <a:t>Temperature</a:t>
            </a:r>
          </a:p>
        </p:txBody>
      </p:sp>
      <p:sp>
        <p:nvSpPr>
          <p:cNvPr id="393290" name="Line 74"/>
          <p:cNvSpPr>
            <a:spLocks noChangeShapeType="1"/>
          </p:cNvSpPr>
          <p:nvPr/>
        </p:nvSpPr>
        <p:spPr bwMode="auto">
          <a:xfrm>
            <a:off x="1752600" y="2438400"/>
            <a:ext cx="304800" cy="3505200"/>
          </a:xfrm>
          <a:prstGeom prst="line">
            <a:avLst/>
          </a:prstGeom>
          <a:noFill/>
          <a:ln w="25400">
            <a:solidFill>
              <a:schemeClr val="bg1"/>
            </a:solidFill>
            <a:prstDash val="sysDot"/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93291" name="Oval 75"/>
          <p:cNvSpPr>
            <a:spLocks noChangeArrowheads="1"/>
          </p:cNvSpPr>
          <p:nvPr/>
        </p:nvSpPr>
        <p:spPr bwMode="auto">
          <a:xfrm>
            <a:off x="152400" y="1600200"/>
            <a:ext cx="3048000" cy="838200"/>
          </a:xfrm>
          <a:prstGeom prst="ellipse">
            <a:avLst/>
          </a:prstGeom>
          <a:noFill/>
          <a:ln w="31750">
            <a:solidFill>
              <a:srgbClr val="FF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93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3932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3932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3932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3932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3932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3932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00035 -0.1777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393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329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701" name="Text Box 5"/>
          <p:cNvSpPr txBox="1">
            <a:spLocks noChangeArrowheads="1"/>
          </p:cNvSpPr>
          <p:nvPr/>
        </p:nvSpPr>
        <p:spPr bwMode="auto">
          <a:xfrm>
            <a:off x="762000" y="457200"/>
            <a:ext cx="76485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FFFF66"/>
                </a:solidFill>
              </a:rPr>
              <a:t>Effect of Temperature on Urea Hydrolysis</a:t>
            </a:r>
          </a:p>
        </p:txBody>
      </p:sp>
      <p:graphicFrame>
        <p:nvGraphicFramePr>
          <p:cNvPr id="413702" name="Object 6"/>
          <p:cNvGraphicFramePr>
            <a:graphicFrameLocks noChangeAspect="1"/>
          </p:cNvGraphicFramePr>
          <p:nvPr/>
        </p:nvGraphicFramePr>
        <p:xfrm>
          <a:off x="762000" y="838200"/>
          <a:ext cx="7315200" cy="5857875"/>
        </p:xfrm>
        <a:graphic>
          <a:graphicData uri="http://schemas.openxmlformats.org/presentationml/2006/ole">
            <p:oleObj spid="_x0000_s413702" name="SPW 9.0 Graph" r:id="rId4" imgW="5592240" imgH="4478400" progId="SigmaPlotGraphicObject.8">
              <p:embed/>
            </p:oleObj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ChangeArrowheads="1"/>
          </p:cNvSpPr>
          <p:nvPr/>
        </p:nvSpPr>
        <p:spPr bwMode="auto">
          <a:xfrm>
            <a:off x="0" y="4495800"/>
            <a:ext cx="9144000" cy="2362200"/>
          </a:xfrm>
          <a:prstGeom prst="rect">
            <a:avLst/>
          </a:prstGeom>
          <a:gradFill rotWithShape="1">
            <a:gsLst>
              <a:gs pos="0">
                <a:srgbClr val="7E4B00"/>
              </a:gs>
              <a:gs pos="100000">
                <a:srgbClr val="7E4B00">
                  <a:gamma/>
                  <a:shade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416771" name="Rectangle 3"/>
          <p:cNvSpPr>
            <a:spLocks noChangeArrowheads="1"/>
          </p:cNvSpPr>
          <p:nvPr/>
        </p:nvSpPr>
        <p:spPr bwMode="auto">
          <a:xfrm>
            <a:off x="0" y="4114800"/>
            <a:ext cx="9144000" cy="381000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100000">
                <a:srgbClr val="7E4B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416772" name="Text Box 4"/>
          <p:cNvSpPr txBox="1">
            <a:spLocks noChangeArrowheads="1"/>
          </p:cNvSpPr>
          <p:nvPr/>
        </p:nvSpPr>
        <p:spPr bwMode="auto">
          <a:xfrm>
            <a:off x="0" y="4692650"/>
            <a:ext cx="1022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/>
              <a:t>Soil</a:t>
            </a:r>
          </a:p>
        </p:txBody>
      </p:sp>
      <p:sp>
        <p:nvSpPr>
          <p:cNvPr id="416773" name="Line 5"/>
          <p:cNvSpPr>
            <a:spLocks noChangeShapeType="1"/>
          </p:cNvSpPr>
          <p:nvPr/>
        </p:nvSpPr>
        <p:spPr bwMode="auto">
          <a:xfrm flipV="1">
            <a:off x="5257800" y="5257800"/>
            <a:ext cx="0" cy="381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416774" name="Text Box 6"/>
          <p:cNvSpPr txBox="1">
            <a:spLocks noChangeArrowheads="1"/>
          </p:cNvSpPr>
          <p:nvPr/>
        </p:nvSpPr>
        <p:spPr bwMode="auto">
          <a:xfrm>
            <a:off x="5856288" y="5881688"/>
            <a:ext cx="3921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cs typeface="Times New Roman" pitchFamily="18" charset="0"/>
              </a:rPr>
              <a:t>+</a:t>
            </a:r>
          </a:p>
        </p:txBody>
      </p:sp>
      <p:sp>
        <p:nvSpPr>
          <p:cNvPr id="416775" name="Line 7"/>
          <p:cNvSpPr>
            <a:spLocks noChangeShapeType="1"/>
          </p:cNvSpPr>
          <p:nvPr/>
        </p:nvSpPr>
        <p:spPr bwMode="auto">
          <a:xfrm>
            <a:off x="4038600" y="6011863"/>
            <a:ext cx="381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416776" name="Line 8"/>
          <p:cNvSpPr>
            <a:spLocks noChangeShapeType="1"/>
          </p:cNvSpPr>
          <p:nvPr/>
        </p:nvSpPr>
        <p:spPr bwMode="auto">
          <a:xfrm flipH="1">
            <a:off x="4038600" y="6164263"/>
            <a:ext cx="381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416777" name="Text Box 9"/>
          <p:cNvSpPr txBox="1">
            <a:spLocks noChangeArrowheads="1"/>
          </p:cNvSpPr>
          <p:nvPr/>
        </p:nvSpPr>
        <p:spPr bwMode="auto">
          <a:xfrm>
            <a:off x="0" y="411163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400" b="1">
                <a:solidFill>
                  <a:srgbClr val="FFFF66"/>
                </a:solidFill>
              </a:rPr>
              <a:t>Effect of Temperature on NH</a:t>
            </a:r>
            <a:r>
              <a:rPr lang="en-US" sz="3400" b="1" baseline="-25000">
                <a:solidFill>
                  <a:srgbClr val="FFFF66"/>
                </a:solidFill>
              </a:rPr>
              <a:t>3</a:t>
            </a:r>
            <a:r>
              <a:rPr lang="en-US" sz="3400" b="1">
                <a:solidFill>
                  <a:srgbClr val="FFFF66"/>
                </a:solidFill>
              </a:rPr>
              <a:t> Volatilization</a:t>
            </a:r>
            <a:r>
              <a:rPr lang="en-US" sz="3400" b="1">
                <a:solidFill>
                  <a:srgbClr val="FFFF00"/>
                </a:solidFill>
              </a:rPr>
              <a:t> </a:t>
            </a:r>
          </a:p>
        </p:txBody>
      </p:sp>
      <p:grpSp>
        <p:nvGrpSpPr>
          <p:cNvPr id="416778" name="Group 10"/>
          <p:cNvGrpSpPr>
            <a:grpSpLocks/>
          </p:cNvGrpSpPr>
          <p:nvPr/>
        </p:nvGrpSpPr>
        <p:grpSpPr bwMode="auto">
          <a:xfrm>
            <a:off x="2667000" y="5791200"/>
            <a:ext cx="1069975" cy="655638"/>
            <a:chOff x="1680" y="3648"/>
            <a:chExt cx="674" cy="413"/>
          </a:xfrm>
        </p:grpSpPr>
        <p:sp>
          <p:nvSpPr>
            <p:cNvPr id="416779" name="Oval 11"/>
            <p:cNvSpPr>
              <a:spLocks noChangeAspect="1" noChangeArrowheads="1"/>
            </p:cNvSpPr>
            <p:nvPr/>
          </p:nvSpPr>
          <p:spPr bwMode="auto">
            <a:xfrm>
              <a:off x="1680" y="3648"/>
              <a:ext cx="657" cy="413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416780" name="Text Box 12"/>
            <p:cNvSpPr txBox="1">
              <a:spLocks noChangeAspect="1" noChangeArrowheads="1"/>
            </p:cNvSpPr>
            <p:nvPr/>
          </p:nvSpPr>
          <p:spPr bwMode="auto">
            <a:xfrm>
              <a:off x="1740" y="3696"/>
              <a:ext cx="61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416781" name="Group 13"/>
          <p:cNvGrpSpPr>
            <a:grpSpLocks/>
          </p:cNvGrpSpPr>
          <p:nvPr/>
        </p:nvGrpSpPr>
        <p:grpSpPr bwMode="auto">
          <a:xfrm>
            <a:off x="649288" y="5638800"/>
            <a:ext cx="874712" cy="838200"/>
            <a:chOff x="0" y="3476"/>
            <a:chExt cx="551" cy="528"/>
          </a:xfrm>
        </p:grpSpPr>
        <p:sp>
          <p:nvSpPr>
            <p:cNvPr id="416782" name="Oval 14"/>
            <p:cNvSpPr>
              <a:spLocks noChangeAspect="1" noChangeArrowheads="1"/>
            </p:cNvSpPr>
            <p:nvPr/>
          </p:nvSpPr>
          <p:spPr bwMode="auto">
            <a:xfrm>
              <a:off x="22" y="3476"/>
              <a:ext cx="529" cy="52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folHlink"/>
                </a:gs>
              </a:gsLst>
              <a:path path="rect">
                <a:fillToRect l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416783" name="Text Box 15"/>
            <p:cNvSpPr txBox="1">
              <a:spLocks noChangeAspect="1" noChangeArrowheads="1"/>
            </p:cNvSpPr>
            <p:nvPr/>
          </p:nvSpPr>
          <p:spPr bwMode="auto">
            <a:xfrm>
              <a:off x="0" y="3600"/>
              <a:ext cx="54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chemeClr val="tx1"/>
                  </a:solidFill>
                </a:rPr>
                <a:t>Urea</a:t>
              </a:r>
            </a:p>
          </p:txBody>
        </p:sp>
      </p:grpSp>
      <p:sp>
        <p:nvSpPr>
          <p:cNvPr id="416784" name="Line 16"/>
          <p:cNvSpPr>
            <a:spLocks noChangeShapeType="1"/>
          </p:cNvSpPr>
          <p:nvPr/>
        </p:nvSpPr>
        <p:spPr bwMode="auto">
          <a:xfrm>
            <a:off x="1828800" y="6096000"/>
            <a:ext cx="5334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/>
          </a:p>
        </p:txBody>
      </p:sp>
      <p:grpSp>
        <p:nvGrpSpPr>
          <p:cNvPr id="416785" name="Group 17"/>
          <p:cNvGrpSpPr>
            <a:grpSpLocks/>
          </p:cNvGrpSpPr>
          <p:nvPr/>
        </p:nvGrpSpPr>
        <p:grpSpPr bwMode="auto">
          <a:xfrm>
            <a:off x="4724400" y="5791200"/>
            <a:ext cx="1066800" cy="685800"/>
            <a:chOff x="2976" y="3648"/>
            <a:chExt cx="672" cy="432"/>
          </a:xfrm>
        </p:grpSpPr>
        <p:sp>
          <p:nvSpPr>
            <p:cNvPr id="416786" name="Oval 18"/>
            <p:cNvSpPr>
              <a:spLocks noChangeAspect="1" noChangeArrowheads="1"/>
            </p:cNvSpPr>
            <p:nvPr/>
          </p:nvSpPr>
          <p:spPr bwMode="auto">
            <a:xfrm>
              <a:off x="2976" y="3648"/>
              <a:ext cx="657" cy="432"/>
            </a:xfrm>
            <a:prstGeom prst="ellipse">
              <a:avLst/>
            </a:prstGeom>
            <a:gradFill rotWithShape="1">
              <a:gsLst>
                <a:gs pos="0">
                  <a:srgbClr val="00FFFF"/>
                </a:gs>
                <a:gs pos="100000">
                  <a:srgbClr val="FFFFFF"/>
                </a:gs>
              </a:gsLst>
              <a:path path="rect">
                <a:fillToRect l="100000" b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pic>
          <p:nvPicPr>
            <p:cNvPr id="416787" name="Picture 19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76" y="3648"/>
              <a:ext cx="672" cy="432"/>
            </a:xfrm>
            <a:prstGeom prst="rect">
              <a:avLst/>
            </a:prstGeom>
            <a:noFill/>
          </p:spPr>
        </p:pic>
      </p:grpSp>
      <p:grpSp>
        <p:nvGrpSpPr>
          <p:cNvPr id="416788" name="Group 20"/>
          <p:cNvGrpSpPr>
            <a:grpSpLocks/>
          </p:cNvGrpSpPr>
          <p:nvPr/>
        </p:nvGrpSpPr>
        <p:grpSpPr bwMode="auto">
          <a:xfrm>
            <a:off x="6386513" y="5867400"/>
            <a:ext cx="623887" cy="547688"/>
            <a:chOff x="2151" y="2823"/>
            <a:chExt cx="393" cy="345"/>
          </a:xfrm>
        </p:grpSpPr>
        <p:sp>
          <p:nvSpPr>
            <p:cNvPr id="416789" name="Oval 21"/>
            <p:cNvSpPr>
              <a:spLocks noChangeAspect="1" noChangeArrowheads="1"/>
            </p:cNvSpPr>
            <p:nvPr/>
          </p:nvSpPr>
          <p:spPr bwMode="auto">
            <a:xfrm>
              <a:off x="2151" y="2823"/>
              <a:ext cx="345" cy="34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9933"/>
                </a:gs>
              </a:gsLst>
              <a:path path="rect">
                <a:fillToRect r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416790" name="Text Box 22"/>
            <p:cNvSpPr txBox="1">
              <a:spLocks noChangeArrowheads="1"/>
            </p:cNvSpPr>
            <p:nvPr/>
          </p:nvSpPr>
          <p:spPr bwMode="auto">
            <a:xfrm>
              <a:off x="2177" y="2832"/>
              <a:ext cx="36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H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416791" name="Group 23"/>
          <p:cNvGrpSpPr>
            <a:grpSpLocks/>
          </p:cNvGrpSpPr>
          <p:nvPr/>
        </p:nvGrpSpPr>
        <p:grpSpPr bwMode="auto">
          <a:xfrm>
            <a:off x="3962400" y="4267200"/>
            <a:ext cx="2139950" cy="1143000"/>
            <a:chOff x="2540" y="2832"/>
            <a:chExt cx="1348" cy="432"/>
          </a:xfrm>
        </p:grpSpPr>
        <p:pic>
          <p:nvPicPr>
            <p:cNvPr id="416792" name="Picture 24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27" y="2997"/>
              <a:ext cx="238" cy="100"/>
            </a:xfrm>
            <a:prstGeom prst="rect">
              <a:avLst/>
            </a:prstGeom>
            <a:noFill/>
          </p:spPr>
        </p:pic>
        <p:pic>
          <p:nvPicPr>
            <p:cNvPr id="416793" name="Picture 25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84" y="3072"/>
              <a:ext cx="343" cy="144"/>
            </a:xfrm>
            <a:prstGeom prst="rect">
              <a:avLst/>
            </a:prstGeom>
            <a:noFill/>
          </p:spPr>
        </p:pic>
        <p:pic>
          <p:nvPicPr>
            <p:cNvPr id="416794" name="Picture 26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65" y="3087"/>
              <a:ext cx="423" cy="177"/>
            </a:xfrm>
            <a:prstGeom prst="rect">
              <a:avLst/>
            </a:prstGeom>
            <a:noFill/>
          </p:spPr>
        </p:pic>
        <p:pic>
          <p:nvPicPr>
            <p:cNvPr id="416795" name="Picture 27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31" y="2952"/>
              <a:ext cx="211" cy="88"/>
            </a:xfrm>
            <a:prstGeom prst="rect">
              <a:avLst/>
            </a:prstGeom>
            <a:noFill/>
          </p:spPr>
        </p:pic>
        <p:pic>
          <p:nvPicPr>
            <p:cNvPr id="416796" name="Picture 28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48" y="2877"/>
              <a:ext cx="132" cy="55"/>
            </a:xfrm>
            <a:prstGeom prst="rect">
              <a:avLst/>
            </a:prstGeom>
            <a:noFill/>
          </p:spPr>
        </p:pic>
        <p:pic>
          <p:nvPicPr>
            <p:cNvPr id="416797" name="Picture 29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40" y="2907"/>
              <a:ext cx="211" cy="88"/>
            </a:xfrm>
            <a:prstGeom prst="rect">
              <a:avLst/>
            </a:prstGeom>
            <a:noFill/>
          </p:spPr>
        </p:pic>
        <p:pic>
          <p:nvPicPr>
            <p:cNvPr id="416798" name="Picture 30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92" y="2952"/>
              <a:ext cx="132" cy="55"/>
            </a:xfrm>
            <a:prstGeom prst="rect">
              <a:avLst/>
            </a:prstGeom>
            <a:noFill/>
          </p:spPr>
        </p:pic>
        <p:pic>
          <p:nvPicPr>
            <p:cNvPr id="416799" name="Picture 31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31" y="2832"/>
              <a:ext cx="132" cy="55"/>
            </a:xfrm>
            <a:prstGeom prst="rect">
              <a:avLst/>
            </a:prstGeom>
            <a:noFill/>
          </p:spPr>
        </p:pic>
      </p:grpSp>
      <p:sp>
        <p:nvSpPr>
          <p:cNvPr id="416800" name="AutoShape 32"/>
          <p:cNvSpPr>
            <a:spLocks/>
          </p:cNvSpPr>
          <p:nvPr/>
        </p:nvSpPr>
        <p:spPr bwMode="auto">
          <a:xfrm rot="10800000">
            <a:off x="8686800" y="4114800"/>
            <a:ext cx="304800" cy="2743200"/>
          </a:xfrm>
          <a:prstGeom prst="rightBrace">
            <a:avLst>
              <a:gd name="adj1" fmla="val 75000"/>
              <a:gd name="adj2" fmla="val 50000"/>
            </a:avLst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416801" name="Text Box 33"/>
          <p:cNvSpPr txBox="1">
            <a:spLocks noChangeArrowheads="1"/>
          </p:cNvSpPr>
          <p:nvPr/>
        </p:nvSpPr>
        <p:spPr bwMode="auto">
          <a:xfrm>
            <a:off x="7315200" y="5181600"/>
            <a:ext cx="12668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b="1"/>
              <a:t>½</a:t>
            </a:r>
            <a:r>
              <a:rPr lang="en-US" sz="2400" b="1"/>
              <a:t> inch</a:t>
            </a:r>
          </a:p>
        </p:txBody>
      </p:sp>
      <p:sp>
        <p:nvSpPr>
          <p:cNvPr id="416802" name="Text Box 34"/>
          <p:cNvSpPr txBox="1">
            <a:spLocks noChangeArrowheads="1"/>
          </p:cNvSpPr>
          <p:nvPr/>
        </p:nvSpPr>
        <p:spPr bwMode="auto">
          <a:xfrm>
            <a:off x="288925" y="1706563"/>
            <a:ext cx="26431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/>
              <a:t>Temperature</a:t>
            </a:r>
          </a:p>
        </p:txBody>
      </p:sp>
      <p:sp>
        <p:nvSpPr>
          <p:cNvPr id="416804" name="Oval 36"/>
          <p:cNvSpPr>
            <a:spLocks noChangeArrowheads="1"/>
          </p:cNvSpPr>
          <p:nvPr/>
        </p:nvSpPr>
        <p:spPr bwMode="auto">
          <a:xfrm>
            <a:off x="152400" y="1600200"/>
            <a:ext cx="3048000" cy="838200"/>
          </a:xfrm>
          <a:prstGeom prst="ellipse">
            <a:avLst/>
          </a:prstGeom>
          <a:noFill/>
          <a:ln w="31750">
            <a:solidFill>
              <a:srgbClr val="FF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416805" name="Line 37"/>
          <p:cNvSpPr>
            <a:spLocks noChangeShapeType="1"/>
          </p:cNvSpPr>
          <p:nvPr/>
        </p:nvSpPr>
        <p:spPr bwMode="auto">
          <a:xfrm>
            <a:off x="1752600" y="2438400"/>
            <a:ext cx="2362200" cy="3352800"/>
          </a:xfrm>
          <a:prstGeom prst="line">
            <a:avLst/>
          </a:prstGeom>
          <a:noFill/>
          <a:ln w="25400">
            <a:solidFill>
              <a:schemeClr val="bg1"/>
            </a:solidFill>
            <a:prstDash val="sysDot"/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41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4167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4167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167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167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00035 -0.17778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4167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80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4724" name="Object 4"/>
          <p:cNvGraphicFramePr>
            <a:graphicFrameLocks noChangeAspect="1"/>
          </p:cNvGraphicFramePr>
          <p:nvPr/>
        </p:nvGraphicFramePr>
        <p:xfrm>
          <a:off x="838200" y="685800"/>
          <a:ext cx="7467600" cy="5786438"/>
        </p:xfrm>
        <a:graphic>
          <a:graphicData uri="http://schemas.openxmlformats.org/presentationml/2006/ole">
            <p:oleObj spid="_x0000_s414724" name="SPW 9.0 Graph" r:id="rId4" imgW="5779800" imgH="4478400" progId="SigmaPlotGraphicObject.8">
              <p:embed/>
            </p:oleObj>
          </a:graphicData>
        </a:graphic>
      </p:graphicFrame>
      <p:sp>
        <p:nvSpPr>
          <p:cNvPr id="414725" name="Text Box 5"/>
          <p:cNvSpPr txBox="1">
            <a:spLocks noChangeArrowheads="1"/>
          </p:cNvSpPr>
          <p:nvPr/>
        </p:nvSpPr>
        <p:spPr bwMode="auto">
          <a:xfrm>
            <a:off x="1600200" y="381000"/>
            <a:ext cx="64436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FFFF66"/>
                </a:solidFill>
              </a:rPr>
              <a:t>Effect of Temperature on % of NH</a:t>
            </a:r>
            <a:r>
              <a:rPr lang="en-US" sz="3200" baseline="-25000">
                <a:solidFill>
                  <a:srgbClr val="FFFF66"/>
                </a:solidFill>
              </a:rPr>
              <a:t>3</a:t>
            </a:r>
          </a:p>
        </p:txBody>
      </p:sp>
      <p:sp>
        <p:nvSpPr>
          <p:cNvPr id="414726" name="Text Box 6"/>
          <p:cNvSpPr txBox="1">
            <a:spLocks noChangeArrowheads="1"/>
          </p:cNvSpPr>
          <p:nvPr/>
        </p:nvSpPr>
        <p:spPr bwMode="auto">
          <a:xfrm>
            <a:off x="2574925" y="2020888"/>
            <a:ext cx="1344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pH = 8.5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ChangeArrowheads="1"/>
          </p:cNvSpPr>
          <p:nvPr/>
        </p:nvSpPr>
        <p:spPr bwMode="auto">
          <a:xfrm>
            <a:off x="0" y="4495800"/>
            <a:ext cx="9144000" cy="2362200"/>
          </a:xfrm>
          <a:prstGeom prst="rect">
            <a:avLst/>
          </a:prstGeom>
          <a:gradFill rotWithShape="1">
            <a:gsLst>
              <a:gs pos="0">
                <a:srgbClr val="7E4B00"/>
              </a:gs>
              <a:gs pos="100000">
                <a:srgbClr val="7E4B00">
                  <a:gamma/>
                  <a:shade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417795" name="Rectangle 3"/>
          <p:cNvSpPr>
            <a:spLocks noChangeArrowheads="1"/>
          </p:cNvSpPr>
          <p:nvPr/>
        </p:nvSpPr>
        <p:spPr bwMode="auto">
          <a:xfrm>
            <a:off x="0" y="4114800"/>
            <a:ext cx="9144000" cy="381000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100000">
                <a:srgbClr val="7E4B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417796" name="Text Box 4"/>
          <p:cNvSpPr txBox="1">
            <a:spLocks noChangeArrowheads="1"/>
          </p:cNvSpPr>
          <p:nvPr/>
        </p:nvSpPr>
        <p:spPr bwMode="auto">
          <a:xfrm>
            <a:off x="0" y="4692650"/>
            <a:ext cx="1022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/>
              <a:t>Soil</a:t>
            </a:r>
          </a:p>
        </p:txBody>
      </p:sp>
      <p:sp>
        <p:nvSpPr>
          <p:cNvPr id="417797" name="Line 5"/>
          <p:cNvSpPr>
            <a:spLocks noChangeShapeType="1"/>
          </p:cNvSpPr>
          <p:nvPr/>
        </p:nvSpPr>
        <p:spPr bwMode="auto">
          <a:xfrm flipV="1">
            <a:off x="5257800" y="5257800"/>
            <a:ext cx="0" cy="381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417798" name="Text Box 6"/>
          <p:cNvSpPr txBox="1">
            <a:spLocks noChangeArrowheads="1"/>
          </p:cNvSpPr>
          <p:nvPr/>
        </p:nvSpPr>
        <p:spPr bwMode="auto">
          <a:xfrm>
            <a:off x="5856288" y="5881688"/>
            <a:ext cx="3921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cs typeface="Times New Roman" pitchFamily="18" charset="0"/>
              </a:rPr>
              <a:t>+</a:t>
            </a:r>
          </a:p>
        </p:txBody>
      </p:sp>
      <p:sp>
        <p:nvSpPr>
          <p:cNvPr id="417799" name="Line 7"/>
          <p:cNvSpPr>
            <a:spLocks noChangeShapeType="1"/>
          </p:cNvSpPr>
          <p:nvPr/>
        </p:nvSpPr>
        <p:spPr bwMode="auto">
          <a:xfrm>
            <a:off x="4038600" y="6011863"/>
            <a:ext cx="381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417800" name="Line 8"/>
          <p:cNvSpPr>
            <a:spLocks noChangeShapeType="1"/>
          </p:cNvSpPr>
          <p:nvPr/>
        </p:nvSpPr>
        <p:spPr bwMode="auto">
          <a:xfrm flipH="1">
            <a:off x="4038600" y="6164263"/>
            <a:ext cx="381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417801" name="Text Box 9"/>
          <p:cNvSpPr txBox="1">
            <a:spLocks noChangeArrowheads="1"/>
          </p:cNvSpPr>
          <p:nvPr/>
        </p:nvSpPr>
        <p:spPr bwMode="auto">
          <a:xfrm>
            <a:off x="0" y="411163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400" b="1">
                <a:solidFill>
                  <a:srgbClr val="FFFF66"/>
                </a:solidFill>
              </a:rPr>
              <a:t>Effect of Temperature on NH</a:t>
            </a:r>
            <a:r>
              <a:rPr lang="en-US" sz="3400" b="1" baseline="-25000">
                <a:solidFill>
                  <a:srgbClr val="FFFF66"/>
                </a:solidFill>
              </a:rPr>
              <a:t>3</a:t>
            </a:r>
            <a:r>
              <a:rPr lang="en-US" sz="3400" b="1">
                <a:solidFill>
                  <a:srgbClr val="FFFF66"/>
                </a:solidFill>
              </a:rPr>
              <a:t> Volatilization</a:t>
            </a:r>
            <a:r>
              <a:rPr lang="en-US" sz="3400" b="1">
                <a:solidFill>
                  <a:srgbClr val="FFFF00"/>
                </a:solidFill>
              </a:rPr>
              <a:t> </a:t>
            </a:r>
          </a:p>
        </p:txBody>
      </p:sp>
      <p:grpSp>
        <p:nvGrpSpPr>
          <p:cNvPr id="417802" name="Group 10"/>
          <p:cNvGrpSpPr>
            <a:grpSpLocks/>
          </p:cNvGrpSpPr>
          <p:nvPr/>
        </p:nvGrpSpPr>
        <p:grpSpPr bwMode="auto">
          <a:xfrm>
            <a:off x="2667000" y="5791200"/>
            <a:ext cx="1069975" cy="655638"/>
            <a:chOff x="1680" y="3648"/>
            <a:chExt cx="674" cy="413"/>
          </a:xfrm>
        </p:grpSpPr>
        <p:sp>
          <p:nvSpPr>
            <p:cNvPr id="417803" name="Oval 11"/>
            <p:cNvSpPr>
              <a:spLocks noChangeAspect="1" noChangeArrowheads="1"/>
            </p:cNvSpPr>
            <p:nvPr/>
          </p:nvSpPr>
          <p:spPr bwMode="auto">
            <a:xfrm>
              <a:off x="1680" y="3648"/>
              <a:ext cx="657" cy="413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417804" name="Text Box 12"/>
            <p:cNvSpPr txBox="1">
              <a:spLocks noChangeAspect="1" noChangeArrowheads="1"/>
            </p:cNvSpPr>
            <p:nvPr/>
          </p:nvSpPr>
          <p:spPr bwMode="auto">
            <a:xfrm>
              <a:off x="1740" y="3696"/>
              <a:ext cx="61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417805" name="Group 13"/>
          <p:cNvGrpSpPr>
            <a:grpSpLocks/>
          </p:cNvGrpSpPr>
          <p:nvPr/>
        </p:nvGrpSpPr>
        <p:grpSpPr bwMode="auto">
          <a:xfrm>
            <a:off x="649288" y="5638800"/>
            <a:ext cx="874712" cy="838200"/>
            <a:chOff x="0" y="3476"/>
            <a:chExt cx="551" cy="528"/>
          </a:xfrm>
        </p:grpSpPr>
        <p:sp>
          <p:nvSpPr>
            <p:cNvPr id="417806" name="Oval 14"/>
            <p:cNvSpPr>
              <a:spLocks noChangeAspect="1" noChangeArrowheads="1"/>
            </p:cNvSpPr>
            <p:nvPr/>
          </p:nvSpPr>
          <p:spPr bwMode="auto">
            <a:xfrm>
              <a:off x="22" y="3476"/>
              <a:ext cx="529" cy="52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folHlink"/>
                </a:gs>
              </a:gsLst>
              <a:path path="rect">
                <a:fillToRect l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417807" name="Text Box 15"/>
            <p:cNvSpPr txBox="1">
              <a:spLocks noChangeAspect="1" noChangeArrowheads="1"/>
            </p:cNvSpPr>
            <p:nvPr/>
          </p:nvSpPr>
          <p:spPr bwMode="auto">
            <a:xfrm>
              <a:off x="0" y="3600"/>
              <a:ext cx="54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chemeClr val="tx1"/>
                  </a:solidFill>
                </a:rPr>
                <a:t>Urea</a:t>
              </a:r>
            </a:p>
          </p:txBody>
        </p:sp>
      </p:grpSp>
      <p:sp>
        <p:nvSpPr>
          <p:cNvPr id="417808" name="Line 16"/>
          <p:cNvSpPr>
            <a:spLocks noChangeShapeType="1"/>
          </p:cNvSpPr>
          <p:nvPr/>
        </p:nvSpPr>
        <p:spPr bwMode="auto">
          <a:xfrm>
            <a:off x="1828800" y="6096000"/>
            <a:ext cx="5334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/>
          </a:p>
        </p:txBody>
      </p:sp>
      <p:grpSp>
        <p:nvGrpSpPr>
          <p:cNvPr id="417809" name="Group 17"/>
          <p:cNvGrpSpPr>
            <a:grpSpLocks/>
          </p:cNvGrpSpPr>
          <p:nvPr/>
        </p:nvGrpSpPr>
        <p:grpSpPr bwMode="auto">
          <a:xfrm>
            <a:off x="4724400" y="5791200"/>
            <a:ext cx="1066800" cy="685800"/>
            <a:chOff x="2976" y="3648"/>
            <a:chExt cx="672" cy="432"/>
          </a:xfrm>
        </p:grpSpPr>
        <p:sp>
          <p:nvSpPr>
            <p:cNvPr id="417810" name="Oval 18"/>
            <p:cNvSpPr>
              <a:spLocks noChangeAspect="1" noChangeArrowheads="1"/>
            </p:cNvSpPr>
            <p:nvPr/>
          </p:nvSpPr>
          <p:spPr bwMode="auto">
            <a:xfrm>
              <a:off x="2976" y="3648"/>
              <a:ext cx="657" cy="432"/>
            </a:xfrm>
            <a:prstGeom prst="ellipse">
              <a:avLst/>
            </a:prstGeom>
            <a:gradFill rotWithShape="1">
              <a:gsLst>
                <a:gs pos="0">
                  <a:srgbClr val="00FFFF"/>
                </a:gs>
                <a:gs pos="100000">
                  <a:srgbClr val="FFFFFF"/>
                </a:gs>
              </a:gsLst>
              <a:path path="rect">
                <a:fillToRect l="100000" b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pic>
          <p:nvPicPr>
            <p:cNvPr id="417811" name="Picture 19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76" y="3648"/>
              <a:ext cx="672" cy="432"/>
            </a:xfrm>
            <a:prstGeom prst="rect">
              <a:avLst/>
            </a:prstGeom>
            <a:noFill/>
          </p:spPr>
        </p:pic>
      </p:grpSp>
      <p:grpSp>
        <p:nvGrpSpPr>
          <p:cNvPr id="417812" name="Group 20"/>
          <p:cNvGrpSpPr>
            <a:grpSpLocks/>
          </p:cNvGrpSpPr>
          <p:nvPr/>
        </p:nvGrpSpPr>
        <p:grpSpPr bwMode="auto">
          <a:xfrm>
            <a:off x="6386513" y="5867400"/>
            <a:ext cx="623887" cy="547688"/>
            <a:chOff x="2151" y="2823"/>
            <a:chExt cx="393" cy="345"/>
          </a:xfrm>
        </p:grpSpPr>
        <p:sp>
          <p:nvSpPr>
            <p:cNvPr id="417813" name="Oval 21"/>
            <p:cNvSpPr>
              <a:spLocks noChangeAspect="1" noChangeArrowheads="1"/>
            </p:cNvSpPr>
            <p:nvPr/>
          </p:nvSpPr>
          <p:spPr bwMode="auto">
            <a:xfrm>
              <a:off x="2151" y="2823"/>
              <a:ext cx="345" cy="34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9933"/>
                </a:gs>
              </a:gsLst>
              <a:path path="rect">
                <a:fillToRect r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417814" name="Text Box 22"/>
            <p:cNvSpPr txBox="1">
              <a:spLocks noChangeArrowheads="1"/>
            </p:cNvSpPr>
            <p:nvPr/>
          </p:nvSpPr>
          <p:spPr bwMode="auto">
            <a:xfrm>
              <a:off x="2177" y="2832"/>
              <a:ext cx="36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H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417815" name="Group 23"/>
          <p:cNvGrpSpPr>
            <a:grpSpLocks/>
          </p:cNvGrpSpPr>
          <p:nvPr/>
        </p:nvGrpSpPr>
        <p:grpSpPr bwMode="auto">
          <a:xfrm>
            <a:off x="3962400" y="4267200"/>
            <a:ext cx="2139950" cy="1143000"/>
            <a:chOff x="2540" y="2832"/>
            <a:chExt cx="1348" cy="432"/>
          </a:xfrm>
        </p:grpSpPr>
        <p:pic>
          <p:nvPicPr>
            <p:cNvPr id="417816" name="Picture 24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27" y="2997"/>
              <a:ext cx="238" cy="100"/>
            </a:xfrm>
            <a:prstGeom prst="rect">
              <a:avLst/>
            </a:prstGeom>
            <a:noFill/>
          </p:spPr>
        </p:pic>
        <p:pic>
          <p:nvPicPr>
            <p:cNvPr id="417817" name="Picture 25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84" y="3072"/>
              <a:ext cx="343" cy="144"/>
            </a:xfrm>
            <a:prstGeom prst="rect">
              <a:avLst/>
            </a:prstGeom>
            <a:noFill/>
          </p:spPr>
        </p:pic>
        <p:pic>
          <p:nvPicPr>
            <p:cNvPr id="417818" name="Picture 26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65" y="3087"/>
              <a:ext cx="423" cy="177"/>
            </a:xfrm>
            <a:prstGeom prst="rect">
              <a:avLst/>
            </a:prstGeom>
            <a:noFill/>
          </p:spPr>
        </p:pic>
        <p:pic>
          <p:nvPicPr>
            <p:cNvPr id="417819" name="Picture 27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31" y="2952"/>
              <a:ext cx="211" cy="88"/>
            </a:xfrm>
            <a:prstGeom prst="rect">
              <a:avLst/>
            </a:prstGeom>
            <a:noFill/>
          </p:spPr>
        </p:pic>
        <p:pic>
          <p:nvPicPr>
            <p:cNvPr id="417820" name="Picture 28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48" y="2877"/>
              <a:ext cx="132" cy="55"/>
            </a:xfrm>
            <a:prstGeom prst="rect">
              <a:avLst/>
            </a:prstGeom>
            <a:noFill/>
          </p:spPr>
        </p:pic>
        <p:pic>
          <p:nvPicPr>
            <p:cNvPr id="417821" name="Picture 29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40" y="2907"/>
              <a:ext cx="211" cy="88"/>
            </a:xfrm>
            <a:prstGeom prst="rect">
              <a:avLst/>
            </a:prstGeom>
            <a:noFill/>
          </p:spPr>
        </p:pic>
        <p:pic>
          <p:nvPicPr>
            <p:cNvPr id="417822" name="Picture 30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92" y="2952"/>
              <a:ext cx="132" cy="55"/>
            </a:xfrm>
            <a:prstGeom prst="rect">
              <a:avLst/>
            </a:prstGeom>
            <a:noFill/>
          </p:spPr>
        </p:pic>
        <p:pic>
          <p:nvPicPr>
            <p:cNvPr id="417823" name="Picture 31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31" y="2832"/>
              <a:ext cx="132" cy="55"/>
            </a:xfrm>
            <a:prstGeom prst="rect">
              <a:avLst/>
            </a:prstGeom>
            <a:noFill/>
          </p:spPr>
        </p:pic>
      </p:grpSp>
      <p:sp>
        <p:nvSpPr>
          <p:cNvPr id="417824" name="AutoShape 32"/>
          <p:cNvSpPr>
            <a:spLocks/>
          </p:cNvSpPr>
          <p:nvPr/>
        </p:nvSpPr>
        <p:spPr bwMode="auto">
          <a:xfrm rot="10800000">
            <a:off x="8686800" y="4114800"/>
            <a:ext cx="304800" cy="2743200"/>
          </a:xfrm>
          <a:prstGeom prst="rightBrace">
            <a:avLst>
              <a:gd name="adj1" fmla="val 75000"/>
              <a:gd name="adj2" fmla="val 50000"/>
            </a:avLst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417825" name="Text Box 33"/>
          <p:cNvSpPr txBox="1">
            <a:spLocks noChangeArrowheads="1"/>
          </p:cNvSpPr>
          <p:nvPr/>
        </p:nvSpPr>
        <p:spPr bwMode="auto">
          <a:xfrm>
            <a:off x="7315200" y="5181600"/>
            <a:ext cx="12668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b="1"/>
              <a:t>½</a:t>
            </a:r>
            <a:r>
              <a:rPr lang="en-US" sz="2400" b="1"/>
              <a:t> inch</a:t>
            </a:r>
          </a:p>
        </p:txBody>
      </p:sp>
      <p:sp>
        <p:nvSpPr>
          <p:cNvPr id="417826" name="Text Box 34"/>
          <p:cNvSpPr txBox="1">
            <a:spLocks noChangeArrowheads="1"/>
          </p:cNvSpPr>
          <p:nvPr/>
        </p:nvSpPr>
        <p:spPr bwMode="auto">
          <a:xfrm>
            <a:off x="288925" y="1706563"/>
            <a:ext cx="26431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/>
              <a:t>Temperature</a:t>
            </a:r>
          </a:p>
        </p:txBody>
      </p:sp>
      <p:sp>
        <p:nvSpPr>
          <p:cNvPr id="417828" name="Oval 36"/>
          <p:cNvSpPr>
            <a:spLocks noChangeArrowheads="1"/>
          </p:cNvSpPr>
          <p:nvPr/>
        </p:nvSpPr>
        <p:spPr bwMode="auto">
          <a:xfrm>
            <a:off x="152400" y="1600200"/>
            <a:ext cx="3048000" cy="838200"/>
          </a:xfrm>
          <a:prstGeom prst="ellipse">
            <a:avLst/>
          </a:prstGeom>
          <a:noFill/>
          <a:ln w="31750">
            <a:solidFill>
              <a:srgbClr val="FF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417830" name="Line 38"/>
          <p:cNvSpPr>
            <a:spLocks noChangeShapeType="1"/>
          </p:cNvSpPr>
          <p:nvPr/>
        </p:nvSpPr>
        <p:spPr bwMode="auto">
          <a:xfrm>
            <a:off x="1752600" y="2438400"/>
            <a:ext cx="3429000" cy="3048000"/>
          </a:xfrm>
          <a:prstGeom prst="line">
            <a:avLst/>
          </a:prstGeom>
          <a:noFill/>
          <a:ln w="25400">
            <a:solidFill>
              <a:schemeClr val="bg1"/>
            </a:solidFill>
            <a:prstDash val="sysDot"/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17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4178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4178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00035 -0.17778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4178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83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5748" name="Object 4"/>
          <p:cNvGraphicFramePr>
            <a:graphicFrameLocks noChangeAspect="1"/>
          </p:cNvGraphicFramePr>
          <p:nvPr/>
        </p:nvGraphicFramePr>
        <p:xfrm>
          <a:off x="838200" y="914400"/>
          <a:ext cx="7772400" cy="5491163"/>
        </p:xfrm>
        <a:graphic>
          <a:graphicData uri="http://schemas.openxmlformats.org/presentationml/2006/ole">
            <p:oleObj spid="_x0000_s415748" name="SPW 9.0 Graph" r:id="rId4" imgW="6339240" imgH="4478400" progId="SigmaPlotGraphicObject.8">
              <p:embed/>
            </p:oleObj>
          </a:graphicData>
        </a:graphic>
      </p:graphicFrame>
      <p:sp>
        <p:nvSpPr>
          <p:cNvPr id="415749" name="Text Box 5"/>
          <p:cNvSpPr txBox="1">
            <a:spLocks noChangeArrowheads="1"/>
          </p:cNvSpPr>
          <p:nvPr/>
        </p:nvSpPr>
        <p:spPr bwMode="auto">
          <a:xfrm>
            <a:off x="914400" y="0"/>
            <a:ext cx="72866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FFFF66"/>
                </a:solidFill>
              </a:rPr>
              <a:t>Effect of Temperature on Conversion of</a:t>
            </a:r>
          </a:p>
          <a:p>
            <a:r>
              <a:rPr lang="en-US" sz="3200">
                <a:solidFill>
                  <a:srgbClr val="FFFF66"/>
                </a:solidFill>
              </a:rPr>
              <a:t>      Aqueous NH</a:t>
            </a:r>
            <a:r>
              <a:rPr lang="en-US" sz="3200" baseline="-25000">
                <a:solidFill>
                  <a:srgbClr val="FFFF66"/>
                </a:solidFill>
              </a:rPr>
              <a:t>3</a:t>
            </a:r>
            <a:r>
              <a:rPr lang="en-US" sz="3200">
                <a:solidFill>
                  <a:srgbClr val="FFFF66"/>
                </a:solidFill>
              </a:rPr>
              <a:t> to Gaseous NH</a:t>
            </a:r>
            <a:r>
              <a:rPr lang="en-US" sz="3200" baseline="-25000">
                <a:solidFill>
                  <a:srgbClr val="FFFF66"/>
                </a:solidFill>
              </a:rPr>
              <a:t>3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Rectangle 2"/>
          <p:cNvSpPr>
            <a:spLocks noChangeArrowheads="1"/>
          </p:cNvSpPr>
          <p:nvPr/>
        </p:nvSpPr>
        <p:spPr bwMode="auto">
          <a:xfrm>
            <a:off x="0" y="4495800"/>
            <a:ext cx="9144000" cy="2362200"/>
          </a:xfrm>
          <a:prstGeom prst="rect">
            <a:avLst/>
          </a:prstGeom>
          <a:gradFill rotWithShape="1">
            <a:gsLst>
              <a:gs pos="0">
                <a:srgbClr val="7E4B00"/>
              </a:gs>
              <a:gs pos="100000">
                <a:srgbClr val="7E4B00">
                  <a:gamma/>
                  <a:shade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495619" name="Rectangle 3"/>
          <p:cNvSpPr>
            <a:spLocks noChangeArrowheads="1"/>
          </p:cNvSpPr>
          <p:nvPr/>
        </p:nvSpPr>
        <p:spPr bwMode="auto">
          <a:xfrm>
            <a:off x="0" y="4114800"/>
            <a:ext cx="9144000" cy="381000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100000">
                <a:srgbClr val="7E4B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495620" name="Text Box 4"/>
          <p:cNvSpPr txBox="1">
            <a:spLocks noChangeArrowheads="1"/>
          </p:cNvSpPr>
          <p:nvPr/>
        </p:nvSpPr>
        <p:spPr bwMode="auto">
          <a:xfrm>
            <a:off x="0" y="4692650"/>
            <a:ext cx="1022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/>
              <a:t>Soil</a:t>
            </a:r>
          </a:p>
        </p:txBody>
      </p:sp>
      <p:sp>
        <p:nvSpPr>
          <p:cNvPr id="495621" name="Line 5"/>
          <p:cNvSpPr>
            <a:spLocks noChangeShapeType="1"/>
          </p:cNvSpPr>
          <p:nvPr/>
        </p:nvSpPr>
        <p:spPr bwMode="auto">
          <a:xfrm flipV="1">
            <a:off x="5257800" y="5257800"/>
            <a:ext cx="0" cy="381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495622" name="Text Box 6"/>
          <p:cNvSpPr txBox="1">
            <a:spLocks noChangeArrowheads="1"/>
          </p:cNvSpPr>
          <p:nvPr/>
        </p:nvSpPr>
        <p:spPr bwMode="auto">
          <a:xfrm>
            <a:off x="5856288" y="5881688"/>
            <a:ext cx="3921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cs typeface="Times New Roman" pitchFamily="18" charset="0"/>
              </a:rPr>
              <a:t>+</a:t>
            </a:r>
          </a:p>
        </p:txBody>
      </p:sp>
      <p:sp>
        <p:nvSpPr>
          <p:cNvPr id="495623" name="Line 7"/>
          <p:cNvSpPr>
            <a:spLocks noChangeShapeType="1"/>
          </p:cNvSpPr>
          <p:nvPr/>
        </p:nvSpPr>
        <p:spPr bwMode="auto">
          <a:xfrm>
            <a:off x="4038600" y="6011863"/>
            <a:ext cx="381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495624" name="Line 8"/>
          <p:cNvSpPr>
            <a:spLocks noChangeShapeType="1"/>
          </p:cNvSpPr>
          <p:nvPr/>
        </p:nvSpPr>
        <p:spPr bwMode="auto">
          <a:xfrm flipH="1">
            <a:off x="4038600" y="6164263"/>
            <a:ext cx="381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495625" name="Text Box 9"/>
          <p:cNvSpPr txBox="1">
            <a:spLocks noChangeArrowheads="1"/>
          </p:cNvSpPr>
          <p:nvPr/>
        </p:nvSpPr>
        <p:spPr bwMode="auto">
          <a:xfrm>
            <a:off x="0" y="411163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400" b="1">
                <a:solidFill>
                  <a:srgbClr val="FFFF66"/>
                </a:solidFill>
              </a:rPr>
              <a:t>Effect of Temperature on NH</a:t>
            </a:r>
            <a:r>
              <a:rPr lang="en-US" sz="3400" b="1" baseline="-25000">
                <a:solidFill>
                  <a:srgbClr val="FFFF66"/>
                </a:solidFill>
              </a:rPr>
              <a:t>3</a:t>
            </a:r>
            <a:r>
              <a:rPr lang="en-US" sz="3400" b="1">
                <a:solidFill>
                  <a:srgbClr val="FFFF66"/>
                </a:solidFill>
              </a:rPr>
              <a:t> Volatilization</a:t>
            </a:r>
            <a:r>
              <a:rPr lang="en-US" sz="3400" b="1">
                <a:solidFill>
                  <a:srgbClr val="FFFF00"/>
                </a:solidFill>
              </a:rPr>
              <a:t> </a:t>
            </a:r>
          </a:p>
        </p:txBody>
      </p:sp>
      <p:grpSp>
        <p:nvGrpSpPr>
          <p:cNvPr id="495626" name="Group 10"/>
          <p:cNvGrpSpPr>
            <a:grpSpLocks/>
          </p:cNvGrpSpPr>
          <p:nvPr/>
        </p:nvGrpSpPr>
        <p:grpSpPr bwMode="auto">
          <a:xfrm>
            <a:off x="2667000" y="5791200"/>
            <a:ext cx="1069975" cy="655638"/>
            <a:chOff x="1680" y="3648"/>
            <a:chExt cx="674" cy="413"/>
          </a:xfrm>
        </p:grpSpPr>
        <p:sp>
          <p:nvSpPr>
            <p:cNvPr id="495627" name="Oval 11"/>
            <p:cNvSpPr>
              <a:spLocks noChangeAspect="1" noChangeArrowheads="1"/>
            </p:cNvSpPr>
            <p:nvPr/>
          </p:nvSpPr>
          <p:spPr bwMode="auto">
            <a:xfrm>
              <a:off x="1680" y="3648"/>
              <a:ext cx="657" cy="413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495628" name="Text Box 12"/>
            <p:cNvSpPr txBox="1">
              <a:spLocks noChangeAspect="1" noChangeArrowheads="1"/>
            </p:cNvSpPr>
            <p:nvPr/>
          </p:nvSpPr>
          <p:spPr bwMode="auto">
            <a:xfrm>
              <a:off x="1740" y="3696"/>
              <a:ext cx="61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495629" name="Group 13"/>
          <p:cNvGrpSpPr>
            <a:grpSpLocks/>
          </p:cNvGrpSpPr>
          <p:nvPr/>
        </p:nvGrpSpPr>
        <p:grpSpPr bwMode="auto">
          <a:xfrm>
            <a:off x="649288" y="5638800"/>
            <a:ext cx="874712" cy="838200"/>
            <a:chOff x="0" y="3476"/>
            <a:chExt cx="551" cy="528"/>
          </a:xfrm>
        </p:grpSpPr>
        <p:sp>
          <p:nvSpPr>
            <p:cNvPr id="495630" name="Oval 14"/>
            <p:cNvSpPr>
              <a:spLocks noChangeAspect="1" noChangeArrowheads="1"/>
            </p:cNvSpPr>
            <p:nvPr/>
          </p:nvSpPr>
          <p:spPr bwMode="auto">
            <a:xfrm>
              <a:off x="22" y="3476"/>
              <a:ext cx="529" cy="52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folHlink"/>
                </a:gs>
              </a:gsLst>
              <a:path path="rect">
                <a:fillToRect l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495631" name="Text Box 15"/>
            <p:cNvSpPr txBox="1">
              <a:spLocks noChangeAspect="1" noChangeArrowheads="1"/>
            </p:cNvSpPr>
            <p:nvPr/>
          </p:nvSpPr>
          <p:spPr bwMode="auto">
            <a:xfrm>
              <a:off x="0" y="3600"/>
              <a:ext cx="54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chemeClr val="tx1"/>
                  </a:solidFill>
                </a:rPr>
                <a:t>Urea</a:t>
              </a:r>
            </a:p>
          </p:txBody>
        </p:sp>
      </p:grpSp>
      <p:sp>
        <p:nvSpPr>
          <p:cNvPr id="495632" name="Line 16"/>
          <p:cNvSpPr>
            <a:spLocks noChangeShapeType="1"/>
          </p:cNvSpPr>
          <p:nvPr/>
        </p:nvSpPr>
        <p:spPr bwMode="auto">
          <a:xfrm>
            <a:off x="1828800" y="6096000"/>
            <a:ext cx="5334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/>
          </a:p>
        </p:txBody>
      </p:sp>
      <p:grpSp>
        <p:nvGrpSpPr>
          <p:cNvPr id="495633" name="Group 17"/>
          <p:cNvGrpSpPr>
            <a:grpSpLocks/>
          </p:cNvGrpSpPr>
          <p:nvPr/>
        </p:nvGrpSpPr>
        <p:grpSpPr bwMode="auto">
          <a:xfrm>
            <a:off x="4724400" y="5791200"/>
            <a:ext cx="1066800" cy="685800"/>
            <a:chOff x="2976" y="3648"/>
            <a:chExt cx="672" cy="432"/>
          </a:xfrm>
        </p:grpSpPr>
        <p:sp>
          <p:nvSpPr>
            <p:cNvPr id="495634" name="Oval 18"/>
            <p:cNvSpPr>
              <a:spLocks noChangeAspect="1" noChangeArrowheads="1"/>
            </p:cNvSpPr>
            <p:nvPr/>
          </p:nvSpPr>
          <p:spPr bwMode="auto">
            <a:xfrm>
              <a:off x="2976" y="3648"/>
              <a:ext cx="657" cy="432"/>
            </a:xfrm>
            <a:prstGeom prst="ellipse">
              <a:avLst/>
            </a:prstGeom>
            <a:gradFill rotWithShape="1">
              <a:gsLst>
                <a:gs pos="0">
                  <a:srgbClr val="00FFFF"/>
                </a:gs>
                <a:gs pos="100000">
                  <a:srgbClr val="FFFFFF"/>
                </a:gs>
              </a:gsLst>
              <a:path path="rect">
                <a:fillToRect l="100000" b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pic>
          <p:nvPicPr>
            <p:cNvPr id="495635" name="Picture 19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76" y="3648"/>
              <a:ext cx="672" cy="432"/>
            </a:xfrm>
            <a:prstGeom prst="rect">
              <a:avLst/>
            </a:prstGeom>
            <a:noFill/>
          </p:spPr>
        </p:pic>
      </p:grpSp>
      <p:grpSp>
        <p:nvGrpSpPr>
          <p:cNvPr id="495636" name="Group 20"/>
          <p:cNvGrpSpPr>
            <a:grpSpLocks/>
          </p:cNvGrpSpPr>
          <p:nvPr/>
        </p:nvGrpSpPr>
        <p:grpSpPr bwMode="auto">
          <a:xfrm>
            <a:off x="6386513" y="5867400"/>
            <a:ext cx="623887" cy="547688"/>
            <a:chOff x="2151" y="2823"/>
            <a:chExt cx="393" cy="345"/>
          </a:xfrm>
        </p:grpSpPr>
        <p:sp>
          <p:nvSpPr>
            <p:cNvPr id="495637" name="Oval 21"/>
            <p:cNvSpPr>
              <a:spLocks noChangeAspect="1" noChangeArrowheads="1"/>
            </p:cNvSpPr>
            <p:nvPr/>
          </p:nvSpPr>
          <p:spPr bwMode="auto">
            <a:xfrm>
              <a:off x="2151" y="2823"/>
              <a:ext cx="345" cy="34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9933"/>
                </a:gs>
              </a:gsLst>
              <a:path path="rect">
                <a:fillToRect r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495638" name="Text Box 22"/>
            <p:cNvSpPr txBox="1">
              <a:spLocks noChangeArrowheads="1"/>
            </p:cNvSpPr>
            <p:nvPr/>
          </p:nvSpPr>
          <p:spPr bwMode="auto">
            <a:xfrm>
              <a:off x="2177" y="2832"/>
              <a:ext cx="36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H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495639" name="Group 23"/>
          <p:cNvGrpSpPr>
            <a:grpSpLocks/>
          </p:cNvGrpSpPr>
          <p:nvPr/>
        </p:nvGrpSpPr>
        <p:grpSpPr bwMode="auto">
          <a:xfrm>
            <a:off x="3962400" y="4267200"/>
            <a:ext cx="2139950" cy="1143000"/>
            <a:chOff x="2540" y="2832"/>
            <a:chExt cx="1348" cy="432"/>
          </a:xfrm>
        </p:grpSpPr>
        <p:pic>
          <p:nvPicPr>
            <p:cNvPr id="495640" name="Picture 24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27" y="2997"/>
              <a:ext cx="238" cy="100"/>
            </a:xfrm>
            <a:prstGeom prst="rect">
              <a:avLst/>
            </a:prstGeom>
            <a:noFill/>
          </p:spPr>
        </p:pic>
        <p:pic>
          <p:nvPicPr>
            <p:cNvPr id="495641" name="Picture 25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84" y="3072"/>
              <a:ext cx="343" cy="144"/>
            </a:xfrm>
            <a:prstGeom prst="rect">
              <a:avLst/>
            </a:prstGeom>
            <a:noFill/>
          </p:spPr>
        </p:pic>
        <p:pic>
          <p:nvPicPr>
            <p:cNvPr id="495642" name="Picture 26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65" y="3087"/>
              <a:ext cx="423" cy="177"/>
            </a:xfrm>
            <a:prstGeom prst="rect">
              <a:avLst/>
            </a:prstGeom>
            <a:noFill/>
          </p:spPr>
        </p:pic>
        <p:pic>
          <p:nvPicPr>
            <p:cNvPr id="495643" name="Picture 27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31" y="2952"/>
              <a:ext cx="211" cy="88"/>
            </a:xfrm>
            <a:prstGeom prst="rect">
              <a:avLst/>
            </a:prstGeom>
            <a:noFill/>
          </p:spPr>
        </p:pic>
        <p:pic>
          <p:nvPicPr>
            <p:cNvPr id="495644" name="Picture 28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48" y="2877"/>
              <a:ext cx="132" cy="55"/>
            </a:xfrm>
            <a:prstGeom prst="rect">
              <a:avLst/>
            </a:prstGeom>
            <a:noFill/>
          </p:spPr>
        </p:pic>
        <p:pic>
          <p:nvPicPr>
            <p:cNvPr id="495645" name="Picture 29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40" y="2907"/>
              <a:ext cx="211" cy="88"/>
            </a:xfrm>
            <a:prstGeom prst="rect">
              <a:avLst/>
            </a:prstGeom>
            <a:noFill/>
          </p:spPr>
        </p:pic>
        <p:pic>
          <p:nvPicPr>
            <p:cNvPr id="495646" name="Picture 30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92" y="2952"/>
              <a:ext cx="132" cy="55"/>
            </a:xfrm>
            <a:prstGeom prst="rect">
              <a:avLst/>
            </a:prstGeom>
            <a:noFill/>
          </p:spPr>
        </p:pic>
        <p:pic>
          <p:nvPicPr>
            <p:cNvPr id="495647" name="Picture 31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31" y="2832"/>
              <a:ext cx="132" cy="55"/>
            </a:xfrm>
            <a:prstGeom prst="rect">
              <a:avLst/>
            </a:prstGeom>
            <a:noFill/>
          </p:spPr>
        </p:pic>
      </p:grpSp>
      <p:sp>
        <p:nvSpPr>
          <p:cNvPr id="495648" name="AutoShape 32"/>
          <p:cNvSpPr>
            <a:spLocks/>
          </p:cNvSpPr>
          <p:nvPr/>
        </p:nvSpPr>
        <p:spPr bwMode="auto">
          <a:xfrm rot="10800000">
            <a:off x="8686800" y="4114800"/>
            <a:ext cx="304800" cy="2743200"/>
          </a:xfrm>
          <a:prstGeom prst="rightBrace">
            <a:avLst>
              <a:gd name="adj1" fmla="val 75000"/>
              <a:gd name="adj2" fmla="val 50000"/>
            </a:avLst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495649" name="Text Box 33"/>
          <p:cNvSpPr txBox="1">
            <a:spLocks noChangeArrowheads="1"/>
          </p:cNvSpPr>
          <p:nvPr/>
        </p:nvSpPr>
        <p:spPr bwMode="auto">
          <a:xfrm>
            <a:off x="7315200" y="5181600"/>
            <a:ext cx="12668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b="1"/>
              <a:t>½</a:t>
            </a:r>
            <a:r>
              <a:rPr lang="en-US" sz="2400" b="1"/>
              <a:t> inch</a:t>
            </a:r>
          </a:p>
        </p:txBody>
      </p:sp>
      <p:sp>
        <p:nvSpPr>
          <p:cNvPr id="495650" name="Text Box 34"/>
          <p:cNvSpPr txBox="1">
            <a:spLocks noChangeArrowheads="1"/>
          </p:cNvSpPr>
          <p:nvPr/>
        </p:nvSpPr>
        <p:spPr bwMode="auto">
          <a:xfrm>
            <a:off x="288925" y="1706563"/>
            <a:ext cx="26431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/>
              <a:t>Temperature</a:t>
            </a:r>
          </a:p>
        </p:txBody>
      </p:sp>
      <p:sp>
        <p:nvSpPr>
          <p:cNvPr id="495651" name="Oval 35"/>
          <p:cNvSpPr>
            <a:spLocks noChangeArrowheads="1"/>
          </p:cNvSpPr>
          <p:nvPr/>
        </p:nvSpPr>
        <p:spPr bwMode="auto">
          <a:xfrm>
            <a:off x="152400" y="1600200"/>
            <a:ext cx="3048000" cy="838200"/>
          </a:xfrm>
          <a:prstGeom prst="ellipse">
            <a:avLst/>
          </a:prstGeom>
          <a:noFill/>
          <a:ln w="31750">
            <a:solidFill>
              <a:srgbClr val="FF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495652" name="Line 36"/>
          <p:cNvSpPr>
            <a:spLocks noChangeShapeType="1"/>
          </p:cNvSpPr>
          <p:nvPr/>
        </p:nvSpPr>
        <p:spPr bwMode="auto">
          <a:xfrm>
            <a:off x="1905000" y="2590800"/>
            <a:ext cx="3276600" cy="2971800"/>
          </a:xfrm>
          <a:prstGeom prst="line">
            <a:avLst/>
          </a:prstGeom>
          <a:noFill/>
          <a:ln w="25400">
            <a:solidFill>
              <a:schemeClr val="bg1"/>
            </a:solidFill>
            <a:prstDash val="sysDot"/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495653" name="Line 37"/>
          <p:cNvSpPr>
            <a:spLocks noChangeShapeType="1"/>
          </p:cNvSpPr>
          <p:nvPr/>
        </p:nvSpPr>
        <p:spPr bwMode="auto">
          <a:xfrm>
            <a:off x="1600200" y="2590800"/>
            <a:ext cx="2438400" cy="3200400"/>
          </a:xfrm>
          <a:prstGeom prst="line">
            <a:avLst/>
          </a:prstGeom>
          <a:noFill/>
          <a:ln w="25400">
            <a:solidFill>
              <a:schemeClr val="bg1"/>
            </a:solidFill>
            <a:prstDash val="sysDot"/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495654" name="Line 38"/>
          <p:cNvSpPr>
            <a:spLocks noChangeShapeType="1"/>
          </p:cNvSpPr>
          <p:nvPr/>
        </p:nvSpPr>
        <p:spPr bwMode="auto">
          <a:xfrm>
            <a:off x="1447800" y="2590800"/>
            <a:ext cx="533400" cy="3276600"/>
          </a:xfrm>
          <a:prstGeom prst="line">
            <a:avLst/>
          </a:prstGeom>
          <a:noFill/>
          <a:ln w="25400">
            <a:solidFill>
              <a:schemeClr val="bg1"/>
            </a:solidFill>
            <a:prstDash val="sysDot"/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2"/>
          <p:cNvSpPr>
            <a:spLocks noChangeArrowheads="1"/>
          </p:cNvSpPr>
          <p:nvPr/>
        </p:nvSpPr>
        <p:spPr bwMode="auto">
          <a:xfrm>
            <a:off x="0" y="4495800"/>
            <a:ext cx="9144000" cy="2362200"/>
          </a:xfrm>
          <a:prstGeom prst="rect">
            <a:avLst/>
          </a:prstGeom>
          <a:gradFill rotWithShape="1">
            <a:gsLst>
              <a:gs pos="0">
                <a:srgbClr val="7E4B00"/>
              </a:gs>
              <a:gs pos="100000">
                <a:srgbClr val="7E4B00">
                  <a:gamma/>
                  <a:shade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384003" name="Rectangle 3"/>
          <p:cNvSpPr>
            <a:spLocks noChangeArrowheads="1"/>
          </p:cNvSpPr>
          <p:nvPr/>
        </p:nvSpPr>
        <p:spPr bwMode="auto">
          <a:xfrm>
            <a:off x="0" y="4114800"/>
            <a:ext cx="9144000" cy="381000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100000">
                <a:srgbClr val="7E4B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384078" name="Oval 78"/>
          <p:cNvSpPr>
            <a:spLocks noChangeAspect="1" noChangeArrowheads="1"/>
          </p:cNvSpPr>
          <p:nvPr/>
        </p:nvSpPr>
        <p:spPr bwMode="auto">
          <a:xfrm>
            <a:off x="4724400" y="5791200"/>
            <a:ext cx="1042988" cy="685800"/>
          </a:xfrm>
          <a:prstGeom prst="ellipse">
            <a:avLst/>
          </a:prstGeom>
          <a:gradFill rotWithShape="1">
            <a:gsLst>
              <a:gs pos="0">
                <a:srgbClr val="00FFFF"/>
              </a:gs>
              <a:gs pos="100000">
                <a:srgbClr val="FFFFFF"/>
              </a:gs>
            </a:gsLst>
            <a:path path="rect">
              <a:fillToRect l="100000" b="100000"/>
            </a:path>
          </a:gra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384004" name="Text Box 4"/>
          <p:cNvSpPr txBox="1">
            <a:spLocks noChangeArrowheads="1"/>
          </p:cNvSpPr>
          <p:nvPr/>
        </p:nvSpPr>
        <p:spPr bwMode="auto">
          <a:xfrm>
            <a:off x="0" y="4692650"/>
            <a:ext cx="1022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/>
              <a:t>Soil</a:t>
            </a:r>
          </a:p>
        </p:txBody>
      </p:sp>
      <p:sp>
        <p:nvSpPr>
          <p:cNvPr id="384013" name="Line 13"/>
          <p:cNvSpPr>
            <a:spLocks noChangeShapeType="1"/>
          </p:cNvSpPr>
          <p:nvPr/>
        </p:nvSpPr>
        <p:spPr bwMode="auto">
          <a:xfrm flipV="1">
            <a:off x="5257800" y="5257800"/>
            <a:ext cx="0" cy="381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84014" name="Text Box 14"/>
          <p:cNvSpPr txBox="1">
            <a:spLocks noChangeArrowheads="1"/>
          </p:cNvSpPr>
          <p:nvPr/>
        </p:nvSpPr>
        <p:spPr bwMode="auto">
          <a:xfrm>
            <a:off x="0" y="3352800"/>
            <a:ext cx="26066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400" b="1"/>
              <a:t>Wind speed</a:t>
            </a:r>
          </a:p>
        </p:txBody>
      </p:sp>
      <p:sp>
        <p:nvSpPr>
          <p:cNvPr id="384018" name="Text Box 18"/>
          <p:cNvSpPr txBox="1">
            <a:spLocks noChangeArrowheads="1"/>
          </p:cNvSpPr>
          <p:nvPr/>
        </p:nvSpPr>
        <p:spPr bwMode="auto">
          <a:xfrm>
            <a:off x="5856288" y="5881688"/>
            <a:ext cx="3921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cs typeface="Times New Roman" pitchFamily="18" charset="0"/>
              </a:rPr>
              <a:t>+</a:t>
            </a:r>
          </a:p>
        </p:txBody>
      </p:sp>
      <p:sp>
        <p:nvSpPr>
          <p:cNvPr id="384019" name="Line 19"/>
          <p:cNvSpPr>
            <a:spLocks noChangeShapeType="1"/>
          </p:cNvSpPr>
          <p:nvPr/>
        </p:nvSpPr>
        <p:spPr bwMode="auto">
          <a:xfrm>
            <a:off x="4038600" y="6011863"/>
            <a:ext cx="381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84020" name="Line 20"/>
          <p:cNvSpPr>
            <a:spLocks noChangeShapeType="1"/>
          </p:cNvSpPr>
          <p:nvPr/>
        </p:nvSpPr>
        <p:spPr bwMode="auto">
          <a:xfrm flipH="1">
            <a:off x="4038600" y="6164263"/>
            <a:ext cx="381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/>
          </a:p>
        </p:txBody>
      </p:sp>
      <p:grpSp>
        <p:nvGrpSpPr>
          <p:cNvPr id="384064" name="Group 64"/>
          <p:cNvGrpSpPr>
            <a:grpSpLocks/>
          </p:cNvGrpSpPr>
          <p:nvPr/>
        </p:nvGrpSpPr>
        <p:grpSpPr bwMode="auto">
          <a:xfrm>
            <a:off x="2743200" y="3429000"/>
            <a:ext cx="1066800" cy="533400"/>
            <a:chOff x="1728" y="1920"/>
            <a:chExt cx="816" cy="480"/>
          </a:xfrm>
        </p:grpSpPr>
        <p:sp>
          <p:nvSpPr>
            <p:cNvPr id="384033" name="AutoShape 33"/>
            <p:cNvSpPr>
              <a:spLocks noChangeArrowheads="1"/>
            </p:cNvSpPr>
            <p:nvPr/>
          </p:nvSpPr>
          <p:spPr bwMode="auto">
            <a:xfrm>
              <a:off x="1728" y="2256"/>
              <a:ext cx="768" cy="144"/>
            </a:xfrm>
            <a:prstGeom prst="curvedDownArrow">
              <a:avLst>
                <a:gd name="adj1" fmla="val 106667"/>
                <a:gd name="adj2" fmla="val 213333"/>
                <a:gd name="adj3" fmla="val 33333"/>
              </a:avLst>
            </a:prstGeom>
            <a:gradFill rotWithShape="1">
              <a:gsLst>
                <a:gs pos="0">
                  <a:srgbClr val="FF6600">
                    <a:gamma/>
                    <a:tint val="0"/>
                    <a:invGamma/>
                  </a:srgbClr>
                </a:gs>
                <a:gs pos="100000">
                  <a:srgbClr val="FF6600"/>
                </a:gs>
              </a:gsLst>
              <a:lin ang="0" scaled="1"/>
            </a:gra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384034" name="AutoShape 34"/>
            <p:cNvSpPr>
              <a:spLocks noChangeArrowheads="1"/>
            </p:cNvSpPr>
            <p:nvPr/>
          </p:nvSpPr>
          <p:spPr bwMode="auto">
            <a:xfrm>
              <a:off x="1728" y="1920"/>
              <a:ext cx="816" cy="192"/>
            </a:xfrm>
            <a:prstGeom prst="curvedUpArrow">
              <a:avLst>
                <a:gd name="adj1" fmla="val 85000"/>
                <a:gd name="adj2" fmla="val 170000"/>
                <a:gd name="adj3" fmla="val 33333"/>
              </a:avLst>
            </a:prstGeom>
            <a:gradFill rotWithShape="1">
              <a:gsLst>
                <a:gs pos="0">
                  <a:srgbClr val="FF6600">
                    <a:gamma/>
                    <a:tint val="3137"/>
                    <a:invGamma/>
                  </a:srgbClr>
                </a:gs>
                <a:gs pos="100000">
                  <a:srgbClr val="FF6600"/>
                </a:gs>
              </a:gsLst>
              <a:lin ang="0" scaled="1"/>
            </a:gra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</p:grpSp>
      <p:sp>
        <p:nvSpPr>
          <p:cNvPr id="384035" name="Text Box 35"/>
          <p:cNvSpPr txBox="1">
            <a:spLocks noChangeArrowheads="1"/>
          </p:cNvSpPr>
          <p:nvPr/>
        </p:nvSpPr>
        <p:spPr bwMode="auto">
          <a:xfrm>
            <a:off x="0" y="411163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400" b="1">
                <a:solidFill>
                  <a:srgbClr val="FFFF66"/>
                </a:solidFill>
              </a:rPr>
              <a:t>Effect of Wind Speed on NH</a:t>
            </a:r>
            <a:r>
              <a:rPr lang="en-US" sz="3400" b="1" baseline="-25000">
                <a:solidFill>
                  <a:srgbClr val="FFFF66"/>
                </a:solidFill>
              </a:rPr>
              <a:t>3</a:t>
            </a:r>
            <a:r>
              <a:rPr lang="en-US" sz="3400" b="1">
                <a:solidFill>
                  <a:srgbClr val="FFFF66"/>
                </a:solidFill>
              </a:rPr>
              <a:t> Volatilization</a:t>
            </a:r>
            <a:r>
              <a:rPr lang="en-US" sz="3400" b="1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384057" name="Oval 57"/>
          <p:cNvSpPr>
            <a:spLocks noChangeAspect="1" noChangeArrowheads="1"/>
          </p:cNvSpPr>
          <p:nvPr/>
        </p:nvSpPr>
        <p:spPr bwMode="auto">
          <a:xfrm>
            <a:off x="2667000" y="5791200"/>
            <a:ext cx="1042988" cy="655638"/>
          </a:xfrm>
          <a:prstGeom prst="ellipse">
            <a:avLst/>
          </a:prstGeom>
          <a:gradFill rotWithShape="1">
            <a:gsLst>
              <a:gs pos="0">
                <a:srgbClr val="99CC00"/>
              </a:gs>
              <a:gs pos="100000">
                <a:srgbClr val="008000"/>
              </a:gs>
            </a:gsLst>
            <a:lin ang="18900000" scaled="1"/>
          </a:gradFill>
          <a:ln w="2857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384058" name="Text Box 58"/>
          <p:cNvSpPr txBox="1">
            <a:spLocks noChangeAspect="1" noChangeArrowheads="1"/>
          </p:cNvSpPr>
          <p:nvPr/>
        </p:nvSpPr>
        <p:spPr bwMode="auto">
          <a:xfrm>
            <a:off x="2762250" y="5867400"/>
            <a:ext cx="974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tx1"/>
                </a:solidFill>
              </a:rPr>
              <a:t>NH</a:t>
            </a:r>
            <a:r>
              <a:rPr lang="en-US" sz="2800" b="1" baseline="-25000">
                <a:solidFill>
                  <a:schemeClr val="tx1"/>
                </a:solidFill>
              </a:rPr>
              <a:t>4</a:t>
            </a:r>
            <a:r>
              <a:rPr lang="en-US" sz="2800" b="1" baseline="30000">
                <a:solidFill>
                  <a:schemeClr val="tx1"/>
                </a:solidFill>
              </a:rPr>
              <a:t>+</a:t>
            </a:r>
          </a:p>
        </p:txBody>
      </p:sp>
      <p:grpSp>
        <p:nvGrpSpPr>
          <p:cNvPr id="384062" name="Group 62"/>
          <p:cNvGrpSpPr>
            <a:grpSpLocks/>
          </p:cNvGrpSpPr>
          <p:nvPr/>
        </p:nvGrpSpPr>
        <p:grpSpPr bwMode="auto">
          <a:xfrm>
            <a:off x="649288" y="5638800"/>
            <a:ext cx="874712" cy="838200"/>
            <a:chOff x="0" y="3476"/>
            <a:chExt cx="551" cy="528"/>
          </a:xfrm>
        </p:grpSpPr>
        <p:sp>
          <p:nvSpPr>
            <p:cNvPr id="384060" name="Oval 60"/>
            <p:cNvSpPr>
              <a:spLocks noChangeAspect="1" noChangeArrowheads="1"/>
            </p:cNvSpPr>
            <p:nvPr/>
          </p:nvSpPr>
          <p:spPr bwMode="auto">
            <a:xfrm>
              <a:off x="22" y="3476"/>
              <a:ext cx="529" cy="528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folHlink"/>
                </a:gs>
              </a:gsLst>
              <a:path path="rect">
                <a:fillToRect l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4061" name="Text Box 61"/>
            <p:cNvSpPr txBox="1">
              <a:spLocks noChangeAspect="1" noChangeArrowheads="1"/>
            </p:cNvSpPr>
            <p:nvPr/>
          </p:nvSpPr>
          <p:spPr bwMode="auto">
            <a:xfrm>
              <a:off x="0" y="3600"/>
              <a:ext cx="54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chemeClr val="tx1"/>
                  </a:solidFill>
                </a:rPr>
                <a:t>Urea</a:t>
              </a:r>
            </a:p>
          </p:txBody>
        </p:sp>
      </p:grpSp>
      <p:sp>
        <p:nvSpPr>
          <p:cNvPr id="384063" name="Line 63"/>
          <p:cNvSpPr>
            <a:spLocks noChangeShapeType="1"/>
          </p:cNvSpPr>
          <p:nvPr/>
        </p:nvSpPr>
        <p:spPr bwMode="auto">
          <a:xfrm>
            <a:off x="1828800" y="6096000"/>
            <a:ext cx="533400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/>
          </a:p>
        </p:txBody>
      </p:sp>
      <p:grpSp>
        <p:nvGrpSpPr>
          <p:cNvPr id="384076" name="Group 76"/>
          <p:cNvGrpSpPr>
            <a:grpSpLocks/>
          </p:cNvGrpSpPr>
          <p:nvPr/>
        </p:nvGrpSpPr>
        <p:grpSpPr bwMode="auto">
          <a:xfrm>
            <a:off x="4032250" y="4267200"/>
            <a:ext cx="2139950" cy="1143000"/>
            <a:chOff x="2540" y="2832"/>
            <a:chExt cx="1348" cy="432"/>
          </a:xfrm>
        </p:grpSpPr>
        <p:pic>
          <p:nvPicPr>
            <p:cNvPr id="384066" name="Picture 66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27" y="2997"/>
              <a:ext cx="238" cy="100"/>
            </a:xfrm>
            <a:prstGeom prst="rect">
              <a:avLst/>
            </a:prstGeom>
            <a:noFill/>
          </p:spPr>
        </p:pic>
        <p:pic>
          <p:nvPicPr>
            <p:cNvPr id="384068" name="Picture 68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84" y="3072"/>
              <a:ext cx="343" cy="144"/>
            </a:xfrm>
            <a:prstGeom prst="rect">
              <a:avLst/>
            </a:prstGeom>
            <a:noFill/>
          </p:spPr>
        </p:pic>
        <p:pic>
          <p:nvPicPr>
            <p:cNvPr id="384069" name="Picture 69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65" y="3087"/>
              <a:ext cx="423" cy="177"/>
            </a:xfrm>
            <a:prstGeom prst="rect">
              <a:avLst/>
            </a:prstGeom>
            <a:noFill/>
          </p:spPr>
        </p:pic>
        <p:pic>
          <p:nvPicPr>
            <p:cNvPr id="384070" name="Picture 70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31" y="2952"/>
              <a:ext cx="211" cy="88"/>
            </a:xfrm>
            <a:prstGeom prst="rect">
              <a:avLst/>
            </a:prstGeom>
            <a:noFill/>
          </p:spPr>
        </p:pic>
        <p:pic>
          <p:nvPicPr>
            <p:cNvPr id="384071" name="Picture 71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48" y="2877"/>
              <a:ext cx="132" cy="55"/>
            </a:xfrm>
            <a:prstGeom prst="rect">
              <a:avLst/>
            </a:prstGeom>
            <a:noFill/>
          </p:spPr>
        </p:pic>
        <p:pic>
          <p:nvPicPr>
            <p:cNvPr id="384072" name="Picture 72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40" y="2907"/>
              <a:ext cx="211" cy="88"/>
            </a:xfrm>
            <a:prstGeom prst="rect">
              <a:avLst/>
            </a:prstGeom>
            <a:noFill/>
          </p:spPr>
        </p:pic>
        <p:pic>
          <p:nvPicPr>
            <p:cNvPr id="384073" name="Picture 73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92" y="2952"/>
              <a:ext cx="132" cy="55"/>
            </a:xfrm>
            <a:prstGeom prst="rect">
              <a:avLst/>
            </a:prstGeom>
            <a:noFill/>
          </p:spPr>
        </p:pic>
        <p:pic>
          <p:nvPicPr>
            <p:cNvPr id="384074" name="Picture 74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31" y="2832"/>
              <a:ext cx="132" cy="55"/>
            </a:xfrm>
            <a:prstGeom prst="rect">
              <a:avLst/>
            </a:prstGeom>
            <a:noFill/>
          </p:spPr>
        </p:pic>
      </p:grpSp>
      <p:pic>
        <p:nvPicPr>
          <p:cNvPr id="384075" name="Picture 75" descr="Imagen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5791200"/>
            <a:ext cx="1066800" cy="685800"/>
          </a:xfrm>
          <a:prstGeom prst="rect">
            <a:avLst/>
          </a:prstGeom>
          <a:noFill/>
        </p:spPr>
      </p:pic>
      <p:grpSp>
        <p:nvGrpSpPr>
          <p:cNvPr id="384080" name="Group 80"/>
          <p:cNvGrpSpPr>
            <a:grpSpLocks/>
          </p:cNvGrpSpPr>
          <p:nvPr/>
        </p:nvGrpSpPr>
        <p:grpSpPr bwMode="auto">
          <a:xfrm>
            <a:off x="6386513" y="5867400"/>
            <a:ext cx="623887" cy="547688"/>
            <a:chOff x="2151" y="2823"/>
            <a:chExt cx="393" cy="345"/>
          </a:xfrm>
        </p:grpSpPr>
        <p:sp>
          <p:nvSpPr>
            <p:cNvPr id="384081" name="Oval 81"/>
            <p:cNvSpPr>
              <a:spLocks noChangeAspect="1" noChangeArrowheads="1"/>
            </p:cNvSpPr>
            <p:nvPr/>
          </p:nvSpPr>
          <p:spPr bwMode="auto">
            <a:xfrm>
              <a:off x="2151" y="2823"/>
              <a:ext cx="345" cy="345"/>
            </a:xfrm>
            <a:prstGeom prst="ellipse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9933"/>
                </a:gs>
              </a:gsLst>
              <a:path path="rect">
                <a:fillToRect r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84082" name="Text Box 82"/>
            <p:cNvSpPr txBox="1">
              <a:spLocks noChangeArrowheads="1"/>
            </p:cNvSpPr>
            <p:nvPr/>
          </p:nvSpPr>
          <p:spPr bwMode="auto">
            <a:xfrm>
              <a:off x="2177" y="2832"/>
              <a:ext cx="36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H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84083" name="Group 83"/>
          <p:cNvGrpSpPr>
            <a:grpSpLocks/>
          </p:cNvGrpSpPr>
          <p:nvPr/>
        </p:nvGrpSpPr>
        <p:grpSpPr bwMode="auto">
          <a:xfrm>
            <a:off x="4032250" y="4267200"/>
            <a:ext cx="2139950" cy="1143000"/>
            <a:chOff x="2540" y="2832"/>
            <a:chExt cx="1348" cy="432"/>
          </a:xfrm>
        </p:grpSpPr>
        <p:pic>
          <p:nvPicPr>
            <p:cNvPr id="384084" name="Picture 84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27" y="2997"/>
              <a:ext cx="238" cy="100"/>
            </a:xfrm>
            <a:prstGeom prst="rect">
              <a:avLst/>
            </a:prstGeom>
            <a:noFill/>
          </p:spPr>
        </p:pic>
        <p:pic>
          <p:nvPicPr>
            <p:cNvPr id="384085" name="Picture 85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84" y="3072"/>
              <a:ext cx="343" cy="144"/>
            </a:xfrm>
            <a:prstGeom prst="rect">
              <a:avLst/>
            </a:prstGeom>
            <a:noFill/>
          </p:spPr>
        </p:pic>
        <p:pic>
          <p:nvPicPr>
            <p:cNvPr id="384086" name="Picture 86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65" y="3087"/>
              <a:ext cx="423" cy="177"/>
            </a:xfrm>
            <a:prstGeom prst="rect">
              <a:avLst/>
            </a:prstGeom>
            <a:noFill/>
          </p:spPr>
        </p:pic>
        <p:pic>
          <p:nvPicPr>
            <p:cNvPr id="384087" name="Picture 87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31" y="2952"/>
              <a:ext cx="211" cy="88"/>
            </a:xfrm>
            <a:prstGeom prst="rect">
              <a:avLst/>
            </a:prstGeom>
            <a:noFill/>
          </p:spPr>
        </p:pic>
        <p:pic>
          <p:nvPicPr>
            <p:cNvPr id="384088" name="Picture 88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48" y="2877"/>
              <a:ext cx="132" cy="55"/>
            </a:xfrm>
            <a:prstGeom prst="rect">
              <a:avLst/>
            </a:prstGeom>
            <a:noFill/>
          </p:spPr>
        </p:pic>
        <p:pic>
          <p:nvPicPr>
            <p:cNvPr id="384089" name="Picture 89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40" y="2907"/>
              <a:ext cx="211" cy="88"/>
            </a:xfrm>
            <a:prstGeom prst="rect">
              <a:avLst/>
            </a:prstGeom>
            <a:noFill/>
          </p:spPr>
        </p:pic>
        <p:pic>
          <p:nvPicPr>
            <p:cNvPr id="384090" name="Picture 90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92" y="2952"/>
              <a:ext cx="132" cy="55"/>
            </a:xfrm>
            <a:prstGeom prst="rect">
              <a:avLst/>
            </a:prstGeom>
            <a:noFill/>
          </p:spPr>
        </p:pic>
        <p:pic>
          <p:nvPicPr>
            <p:cNvPr id="384091" name="Picture 91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31" y="2832"/>
              <a:ext cx="132" cy="55"/>
            </a:xfrm>
            <a:prstGeom prst="rect">
              <a:avLst/>
            </a:prstGeom>
            <a:noFill/>
          </p:spPr>
        </p:pic>
      </p:grpSp>
      <p:grpSp>
        <p:nvGrpSpPr>
          <p:cNvPr id="384092" name="Group 92"/>
          <p:cNvGrpSpPr>
            <a:grpSpLocks/>
          </p:cNvGrpSpPr>
          <p:nvPr/>
        </p:nvGrpSpPr>
        <p:grpSpPr bwMode="auto">
          <a:xfrm>
            <a:off x="4032250" y="3048000"/>
            <a:ext cx="2139950" cy="1143000"/>
            <a:chOff x="2540" y="2832"/>
            <a:chExt cx="1348" cy="432"/>
          </a:xfrm>
        </p:grpSpPr>
        <p:pic>
          <p:nvPicPr>
            <p:cNvPr id="384093" name="Picture 93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27" y="2997"/>
              <a:ext cx="238" cy="100"/>
            </a:xfrm>
            <a:prstGeom prst="rect">
              <a:avLst/>
            </a:prstGeom>
            <a:noFill/>
          </p:spPr>
        </p:pic>
        <p:pic>
          <p:nvPicPr>
            <p:cNvPr id="384094" name="Picture 94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84" y="3072"/>
              <a:ext cx="343" cy="144"/>
            </a:xfrm>
            <a:prstGeom prst="rect">
              <a:avLst/>
            </a:prstGeom>
            <a:noFill/>
          </p:spPr>
        </p:pic>
        <p:pic>
          <p:nvPicPr>
            <p:cNvPr id="384095" name="Picture 95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65" y="3087"/>
              <a:ext cx="423" cy="177"/>
            </a:xfrm>
            <a:prstGeom prst="rect">
              <a:avLst/>
            </a:prstGeom>
            <a:noFill/>
          </p:spPr>
        </p:pic>
        <p:pic>
          <p:nvPicPr>
            <p:cNvPr id="384096" name="Picture 96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31" y="2952"/>
              <a:ext cx="211" cy="88"/>
            </a:xfrm>
            <a:prstGeom prst="rect">
              <a:avLst/>
            </a:prstGeom>
            <a:noFill/>
          </p:spPr>
        </p:pic>
        <p:pic>
          <p:nvPicPr>
            <p:cNvPr id="384097" name="Picture 97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48" y="2877"/>
              <a:ext cx="132" cy="55"/>
            </a:xfrm>
            <a:prstGeom prst="rect">
              <a:avLst/>
            </a:prstGeom>
            <a:noFill/>
          </p:spPr>
        </p:pic>
        <p:pic>
          <p:nvPicPr>
            <p:cNvPr id="384098" name="Picture 98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40" y="2907"/>
              <a:ext cx="211" cy="88"/>
            </a:xfrm>
            <a:prstGeom prst="rect">
              <a:avLst/>
            </a:prstGeom>
            <a:noFill/>
          </p:spPr>
        </p:pic>
        <p:pic>
          <p:nvPicPr>
            <p:cNvPr id="384099" name="Picture 99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92" y="2952"/>
              <a:ext cx="132" cy="55"/>
            </a:xfrm>
            <a:prstGeom prst="rect">
              <a:avLst/>
            </a:prstGeom>
            <a:noFill/>
          </p:spPr>
        </p:pic>
        <p:pic>
          <p:nvPicPr>
            <p:cNvPr id="384100" name="Picture 100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31" y="2832"/>
              <a:ext cx="132" cy="55"/>
            </a:xfrm>
            <a:prstGeom prst="rect">
              <a:avLst/>
            </a:prstGeom>
            <a:noFill/>
          </p:spPr>
        </p:pic>
      </p:grpSp>
      <p:sp>
        <p:nvSpPr>
          <p:cNvPr id="384101" name="Text Box 101"/>
          <p:cNvSpPr txBox="1">
            <a:spLocks noChangeArrowheads="1"/>
          </p:cNvSpPr>
          <p:nvPr/>
        </p:nvSpPr>
        <p:spPr bwMode="auto">
          <a:xfrm>
            <a:off x="6286500" y="1492250"/>
            <a:ext cx="248126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100" b="1"/>
              <a:t>Atmosphere</a:t>
            </a:r>
          </a:p>
        </p:txBody>
      </p:sp>
      <p:sp>
        <p:nvSpPr>
          <p:cNvPr id="384103" name="AutoShape 103"/>
          <p:cNvSpPr>
            <a:spLocks/>
          </p:cNvSpPr>
          <p:nvPr/>
        </p:nvSpPr>
        <p:spPr bwMode="auto">
          <a:xfrm rot="10800000">
            <a:off x="8686800" y="4114800"/>
            <a:ext cx="304800" cy="2743200"/>
          </a:xfrm>
          <a:prstGeom prst="rightBrace">
            <a:avLst>
              <a:gd name="adj1" fmla="val 75000"/>
              <a:gd name="adj2" fmla="val 50000"/>
            </a:avLst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384104" name="Text Box 104"/>
          <p:cNvSpPr txBox="1">
            <a:spLocks noChangeArrowheads="1"/>
          </p:cNvSpPr>
          <p:nvPr/>
        </p:nvSpPr>
        <p:spPr bwMode="auto">
          <a:xfrm>
            <a:off x="7315200" y="5181600"/>
            <a:ext cx="12668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b="1"/>
              <a:t>½</a:t>
            </a:r>
            <a:r>
              <a:rPr lang="en-US" sz="2400" b="1"/>
              <a:t> inch</a:t>
            </a:r>
          </a:p>
        </p:txBody>
      </p:sp>
      <p:grpSp>
        <p:nvGrpSpPr>
          <p:cNvPr id="384114" name="Group 114"/>
          <p:cNvGrpSpPr>
            <a:grpSpLocks/>
          </p:cNvGrpSpPr>
          <p:nvPr/>
        </p:nvGrpSpPr>
        <p:grpSpPr bwMode="auto">
          <a:xfrm>
            <a:off x="4038600" y="4267200"/>
            <a:ext cx="2139950" cy="1143000"/>
            <a:chOff x="2540" y="2832"/>
            <a:chExt cx="1348" cy="432"/>
          </a:xfrm>
        </p:grpSpPr>
        <p:pic>
          <p:nvPicPr>
            <p:cNvPr id="384115" name="Picture 115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27" y="2997"/>
              <a:ext cx="238" cy="100"/>
            </a:xfrm>
            <a:prstGeom prst="rect">
              <a:avLst/>
            </a:prstGeom>
            <a:noFill/>
          </p:spPr>
        </p:pic>
        <p:pic>
          <p:nvPicPr>
            <p:cNvPr id="384116" name="Picture 116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84" y="3072"/>
              <a:ext cx="343" cy="144"/>
            </a:xfrm>
            <a:prstGeom prst="rect">
              <a:avLst/>
            </a:prstGeom>
            <a:noFill/>
          </p:spPr>
        </p:pic>
        <p:pic>
          <p:nvPicPr>
            <p:cNvPr id="384117" name="Picture 117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65" y="3087"/>
              <a:ext cx="423" cy="177"/>
            </a:xfrm>
            <a:prstGeom prst="rect">
              <a:avLst/>
            </a:prstGeom>
            <a:noFill/>
          </p:spPr>
        </p:pic>
        <p:pic>
          <p:nvPicPr>
            <p:cNvPr id="384118" name="Picture 118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31" y="2952"/>
              <a:ext cx="211" cy="88"/>
            </a:xfrm>
            <a:prstGeom prst="rect">
              <a:avLst/>
            </a:prstGeom>
            <a:noFill/>
          </p:spPr>
        </p:pic>
        <p:pic>
          <p:nvPicPr>
            <p:cNvPr id="384119" name="Picture 119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48" y="2877"/>
              <a:ext cx="132" cy="55"/>
            </a:xfrm>
            <a:prstGeom prst="rect">
              <a:avLst/>
            </a:prstGeom>
            <a:noFill/>
          </p:spPr>
        </p:pic>
        <p:pic>
          <p:nvPicPr>
            <p:cNvPr id="384120" name="Picture 120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40" y="2907"/>
              <a:ext cx="211" cy="88"/>
            </a:xfrm>
            <a:prstGeom prst="rect">
              <a:avLst/>
            </a:prstGeom>
            <a:noFill/>
          </p:spPr>
        </p:pic>
        <p:pic>
          <p:nvPicPr>
            <p:cNvPr id="384121" name="Picture 121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92" y="2952"/>
              <a:ext cx="132" cy="55"/>
            </a:xfrm>
            <a:prstGeom prst="rect">
              <a:avLst/>
            </a:prstGeom>
            <a:noFill/>
          </p:spPr>
        </p:pic>
        <p:pic>
          <p:nvPicPr>
            <p:cNvPr id="384122" name="Picture 122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31" y="2832"/>
              <a:ext cx="132" cy="55"/>
            </a:xfrm>
            <a:prstGeom prst="rect">
              <a:avLst/>
            </a:prstGeom>
            <a:noFill/>
          </p:spPr>
        </p:pic>
      </p:grpSp>
      <p:grpSp>
        <p:nvGrpSpPr>
          <p:cNvPr id="384123" name="Group 123"/>
          <p:cNvGrpSpPr>
            <a:grpSpLocks/>
          </p:cNvGrpSpPr>
          <p:nvPr/>
        </p:nvGrpSpPr>
        <p:grpSpPr bwMode="auto">
          <a:xfrm>
            <a:off x="4038600" y="3048000"/>
            <a:ext cx="2139950" cy="1143000"/>
            <a:chOff x="2540" y="2832"/>
            <a:chExt cx="1348" cy="432"/>
          </a:xfrm>
        </p:grpSpPr>
        <p:pic>
          <p:nvPicPr>
            <p:cNvPr id="384124" name="Picture 124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27" y="2997"/>
              <a:ext cx="238" cy="100"/>
            </a:xfrm>
            <a:prstGeom prst="rect">
              <a:avLst/>
            </a:prstGeom>
            <a:noFill/>
          </p:spPr>
        </p:pic>
        <p:pic>
          <p:nvPicPr>
            <p:cNvPr id="384125" name="Picture 125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84" y="3072"/>
              <a:ext cx="343" cy="144"/>
            </a:xfrm>
            <a:prstGeom prst="rect">
              <a:avLst/>
            </a:prstGeom>
            <a:noFill/>
          </p:spPr>
        </p:pic>
        <p:pic>
          <p:nvPicPr>
            <p:cNvPr id="384126" name="Picture 126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65" y="3087"/>
              <a:ext cx="423" cy="177"/>
            </a:xfrm>
            <a:prstGeom prst="rect">
              <a:avLst/>
            </a:prstGeom>
            <a:noFill/>
          </p:spPr>
        </p:pic>
        <p:pic>
          <p:nvPicPr>
            <p:cNvPr id="384127" name="Picture 127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31" y="2952"/>
              <a:ext cx="211" cy="88"/>
            </a:xfrm>
            <a:prstGeom prst="rect">
              <a:avLst/>
            </a:prstGeom>
            <a:noFill/>
          </p:spPr>
        </p:pic>
        <p:pic>
          <p:nvPicPr>
            <p:cNvPr id="384128" name="Picture 128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48" y="2877"/>
              <a:ext cx="132" cy="55"/>
            </a:xfrm>
            <a:prstGeom prst="rect">
              <a:avLst/>
            </a:prstGeom>
            <a:noFill/>
          </p:spPr>
        </p:pic>
        <p:pic>
          <p:nvPicPr>
            <p:cNvPr id="384129" name="Picture 129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40" y="2907"/>
              <a:ext cx="211" cy="88"/>
            </a:xfrm>
            <a:prstGeom prst="rect">
              <a:avLst/>
            </a:prstGeom>
            <a:noFill/>
          </p:spPr>
        </p:pic>
        <p:pic>
          <p:nvPicPr>
            <p:cNvPr id="384130" name="Picture 130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92" y="2952"/>
              <a:ext cx="132" cy="55"/>
            </a:xfrm>
            <a:prstGeom prst="rect">
              <a:avLst/>
            </a:prstGeom>
            <a:noFill/>
          </p:spPr>
        </p:pic>
        <p:pic>
          <p:nvPicPr>
            <p:cNvPr id="384131" name="Picture 131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31" y="2832"/>
              <a:ext cx="132" cy="5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4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4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4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40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4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4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00035 -0.17778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384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3840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3840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33333E-6 C 0.03108 0.00023 0.06215 0.00046 0.10313 -0.00139 C 0.1441 -0.00324 0.20365 -0.00625 0.24583 -0.01111 C 0.28802 -0.01597 0.32344 -0.02292 0.35625 -0.03055 C 0.38906 -0.03819 0.4033 -0.04259 0.44271 -0.05694 C 0.48212 -0.0713 0.53733 -0.09398 0.59271 -0.11667 " pathEditMode="relative" ptsTypes="aaaaaA">
                                      <p:cBhvr>
                                        <p:cTn id="39" dur="1000" fill="hold"/>
                                        <p:tgtEl>
                                          <p:spTgt spid="384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00035 -0.17778 " pathEditMode="relative" rAng="0" ptsTypes="AA">
                                      <p:cBhvr>
                                        <p:cTn id="42" dur="500" fill="hold"/>
                                        <p:tgtEl>
                                          <p:spTgt spid="3840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84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3840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3840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33333E-6 C 0.03108 0.00023 0.06215 0.00046 0.10313 -0.00139 C 0.1441 -0.00324 0.20365 -0.00625 0.24583 -0.01111 C 0.28802 -0.01597 0.32344 -0.02292 0.35625 -0.03055 C 0.38906 -0.03819 0.4033 -0.04259 0.44271 -0.05694 C 0.48212 -0.0713 0.53733 -0.09398 0.59271 -0.11667 " pathEditMode="relative" ptsTypes="aaaaaA">
                                      <p:cBhvr>
                                        <p:cTn id="59" dur="1000" fill="hold"/>
                                        <p:tgtEl>
                                          <p:spTgt spid="3840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401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0628" name="Group 4"/>
          <p:cNvGrpSpPr>
            <a:grpSpLocks/>
          </p:cNvGrpSpPr>
          <p:nvPr/>
        </p:nvGrpSpPr>
        <p:grpSpPr bwMode="auto">
          <a:xfrm>
            <a:off x="1435100" y="368300"/>
            <a:ext cx="3551238" cy="6362700"/>
            <a:chOff x="2085" y="72"/>
            <a:chExt cx="2398" cy="4256"/>
          </a:xfrm>
        </p:grpSpPr>
        <p:sp>
          <p:nvSpPr>
            <p:cNvPr id="410629" name="Rectangle 5"/>
            <p:cNvSpPr>
              <a:spLocks noChangeArrowheads="1"/>
            </p:cNvSpPr>
            <p:nvPr/>
          </p:nvSpPr>
          <p:spPr bwMode="auto">
            <a:xfrm rot="16200000">
              <a:off x="151" y="2029"/>
              <a:ext cx="4033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 sz="1600">
                  <a:solidFill>
                    <a:srgbClr val="FFFFFF"/>
                  </a:solidFill>
                </a:rPr>
                <a:t>Ammonia Loss (% of Applied N)</a:t>
              </a:r>
              <a:endParaRPr lang="en-US" sz="1600">
                <a:solidFill>
                  <a:schemeClr val="tx1"/>
                </a:solidFill>
              </a:endParaRPr>
            </a:p>
          </p:txBody>
        </p:sp>
        <p:grpSp>
          <p:nvGrpSpPr>
            <p:cNvPr id="410630" name="Group 6"/>
            <p:cNvGrpSpPr>
              <a:grpSpLocks/>
            </p:cNvGrpSpPr>
            <p:nvPr/>
          </p:nvGrpSpPr>
          <p:grpSpPr bwMode="auto">
            <a:xfrm>
              <a:off x="2352" y="72"/>
              <a:ext cx="2131" cy="4256"/>
              <a:chOff x="2352" y="72"/>
              <a:chExt cx="2131" cy="4256"/>
            </a:xfrm>
          </p:grpSpPr>
          <p:sp>
            <p:nvSpPr>
              <p:cNvPr id="410631" name="Line 7"/>
              <p:cNvSpPr>
                <a:spLocks noChangeAspect="1" noChangeShapeType="1"/>
              </p:cNvSpPr>
              <p:nvPr/>
            </p:nvSpPr>
            <p:spPr bwMode="auto">
              <a:xfrm>
                <a:off x="2533" y="2723"/>
                <a:ext cx="1894" cy="0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32" name="Line 8"/>
              <p:cNvSpPr>
                <a:spLocks noChangeAspect="1" noChangeShapeType="1"/>
              </p:cNvSpPr>
              <p:nvPr/>
            </p:nvSpPr>
            <p:spPr bwMode="auto">
              <a:xfrm flipV="1">
                <a:off x="2836" y="2704"/>
                <a:ext cx="1" cy="33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33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3140" y="2704"/>
                <a:ext cx="0" cy="33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34" name="Line 10"/>
              <p:cNvSpPr>
                <a:spLocks noChangeAspect="1" noChangeShapeType="1"/>
              </p:cNvSpPr>
              <p:nvPr/>
            </p:nvSpPr>
            <p:spPr bwMode="auto">
              <a:xfrm flipV="1">
                <a:off x="3442" y="2704"/>
                <a:ext cx="1" cy="33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35" name="Line 11"/>
              <p:cNvSpPr>
                <a:spLocks noChangeAspect="1" noChangeShapeType="1"/>
              </p:cNvSpPr>
              <p:nvPr/>
            </p:nvSpPr>
            <p:spPr bwMode="auto">
              <a:xfrm flipV="1">
                <a:off x="3745" y="2704"/>
                <a:ext cx="1" cy="33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36" name="Line 12"/>
              <p:cNvSpPr>
                <a:spLocks noChangeAspect="1" noChangeShapeType="1"/>
              </p:cNvSpPr>
              <p:nvPr/>
            </p:nvSpPr>
            <p:spPr bwMode="auto">
              <a:xfrm flipV="1">
                <a:off x="4049" y="2704"/>
                <a:ext cx="0" cy="33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37" name="Line 13"/>
              <p:cNvSpPr>
                <a:spLocks noChangeAspect="1" noChangeShapeType="1"/>
              </p:cNvSpPr>
              <p:nvPr/>
            </p:nvSpPr>
            <p:spPr bwMode="auto">
              <a:xfrm flipV="1">
                <a:off x="4352" y="2704"/>
                <a:ext cx="0" cy="33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38" name="Line 14"/>
              <p:cNvSpPr>
                <a:spLocks noChangeAspect="1" noChangeShapeType="1"/>
              </p:cNvSpPr>
              <p:nvPr/>
            </p:nvSpPr>
            <p:spPr bwMode="auto">
              <a:xfrm>
                <a:off x="2533" y="1398"/>
                <a:ext cx="1894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39" name="Line 15"/>
              <p:cNvSpPr>
                <a:spLocks noChangeAspect="1" noChangeShapeType="1"/>
              </p:cNvSpPr>
              <p:nvPr/>
            </p:nvSpPr>
            <p:spPr bwMode="auto">
              <a:xfrm>
                <a:off x="2836" y="1398"/>
                <a:ext cx="1" cy="18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40" name="Line 16"/>
              <p:cNvSpPr>
                <a:spLocks noChangeAspect="1" noChangeShapeType="1"/>
              </p:cNvSpPr>
              <p:nvPr/>
            </p:nvSpPr>
            <p:spPr bwMode="auto">
              <a:xfrm>
                <a:off x="3140" y="1398"/>
                <a:ext cx="0" cy="18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41" name="Line 17"/>
              <p:cNvSpPr>
                <a:spLocks noChangeAspect="1" noChangeShapeType="1"/>
              </p:cNvSpPr>
              <p:nvPr/>
            </p:nvSpPr>
            <p:spPr bwMode="auto">
              <a:xfrm>
                <a:off x="3442" y="1398"/>
                <a:ext cx="1" cy="18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42" name="Line 18"/>
              <p:cNvSpPr>
                <a:spLocks noChangeAspect="1" noChangeShapeType="1"/>
              </p:cNvSpPr>
              <p:nvPr/>
            </p:nvSpPr>
            <p:spPr bwMode="auto">
              <a:xfrm>
                <a:off x="3745" y="1398"/>
                <a:ext cx="1" cy="18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43" name="Line 19"/>
              <p:cNvSpPr>
                <a:spLocks noChangeAspect="1" noChangeShapeType="1"/>
              </p:cNvSpPr>
              <p:nvPr/>
            </p:nvSpPr>
            <p:spPr bwMode="auto">
              <a:xfrm>
                <a:off x="4049" y="1398"/>
                <a:ext cx="0" cy="18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44" name="Line 20"/>
              <p:cNvSpPr>
                <a:spLocks noChangeAspect="1" noChangeShapeType="1"/>
              </p:cNvSpPr>
              <p:nvPr/>
            </p:nvSpPr>
            <p:spPr bwMode="auto">
              <a:xfrm>
                <a:off x="4352" y="1398"/>
                <a:ext cx="0" cy="18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45" name="Line 21"/>
              <p:cNvSpPr>
                <a:spLocks noChangeAspect="1" noChangeShapeType="1"/>
              </p:cNvSpPr>
              <p:nvPr/>
            </p:nvSpPr>
            <p:spPr bwMode="auto">
              <a:xfrm flipV="1">
                <a:off x="2533" y="1398"/>
                <a:ext cx="1" cy="1325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46" name="Line 22"/>
              <p:cNvSpPr>
                <a:spLocks noChangeAspect="1" noChangeShapeType="1"/>
              </p:cNvSpPr>
              <p:nvPr/>
            </p:nvSpPr>
            <p:spPr bwMode="auto">
              <a:xfrm>
                <a:off x="2534" y="2435"/>
                <a:ext cx="18" cy="0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47" name="Line 23"/>
              <p:cNvSpPr>
                <a:spLocks noChangeAspect="1" noChangeShapeType="1"/>
              </p:cNvSpPr>
              <p:nvPr/>
            </p:nvSpPr>
            <p:spPr bwMode="auto">
              <a:xfrm>
                <a:off x="2534" y="2147"/>
                <a:ext cx="18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48" name="Line 24"/>
              <p:cNvSpPr>
                <a:spLocks noChangeAspect="1" noChangeShapeType="1"/>
              </p:cNvSpPr>
              <p:nvPr/>
            </p:nvSpPr>
            <p:spPr bwMode="auto">
              <a:xfrm>
                <a:off x="2534" y="1859"/>
                <a:ext cx="18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49" name="Line 25"/>
              <p:cNvSpPr>
                <a:spLocks noChangeAspect="1" noChangeShapeType="1"/>
              </p:cNvSpPr>
              <p:nvPr/>
            </p:nvSpPr>
            <p:spPr bwMode="auto">
              <a:xfrm>
                <a:off x="2534" y="1570"/>
                <a:ext cx="18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50" name="Rectangle 26"/>
              <p:cNvSpPr>
                <a:spLocks noChangeAspect="1" noChangeArrowheads="1"/>
              </p:cNvSpPr>
              <p:nvPr/>
            </p:nvSpPr>
            <p:spPr bwMode="auto">
              <a:xfrm>
                <a:off x="2383" y="2640"/>
                <a:ext cx="65" cy="1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>
                    <a:solidFill>
                      <a:srgbClr val="FFFFFF"/>
                    </a:solidFill>
                  </a:rPr>
                  <a:t>0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410651" name="Rectangle 27"/>
              <p:cNvSpPr>
                <a:spLocks noChangeAspect="1" noChangeArrowheads="1"/>
              </p:cNvSpPr>
              <p:nvPr/>
            </p:nvSpPr>
            <p:spPr bwMode="auto">
              <a:xfrm>
                <a:off x="2383" y="2386"/>
                <a:ext cx="67" cy="1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>
                    <a:solidFill>
                      <a:srgbClr val="FFFFFF"/>
                    </a:solidFill>
                  </a:rPr>
                  <a:t>5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410652" name="Rectangle 28"/>
              <p:cNvSpPr>
                <a:spLocks noChangeAspect="1" noChangeArrowheads="1"/>
              </p:cNvSpPr>
              <p:nvPr/>
            </p:nvSpPr>
            <p:spPr bwMode="auto">
              <a:xfrm>
                <a:off x="2352" y="2097"/>
                <a:ext cx="133" cy="1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>
                    <a:solidFill>
                      <a:srgbClr val="FFFFFF"/>
                    </a:solidFill>
                  </a:rPr>
                  <a:t>10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410653" name="Rectangle 29"/>
              <p:cNvSpPr>
                <a:spLocks noChangeAspect="1" noChangeArrowheads="1"/>
              </p:cNvSpPr>
              <p:nvPr/>
            </p:nvSpPr>
            <p:spPr bwMode="auto">
              <a:xfrm>
                <a:off x="2352" y="1809"/>
                <a:ext cx="133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>
                    <a:solidFill>
                      <a:srgbClr val="FFFFFF"/>
                    </a:solidFill>
                  </a:rPr>
                  <a:t>15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410654" name="Rectangle 30"/>
              <p:cNvSpPr>
                <a:spLocks noChangeAspect="1" noChangeArrowheads="1"/>
              </p:cNvSpPr>
              <p:nvPr/>
            </p:nvSpPr>
            <p:spPr bwMode="auto">
              <a:xfrm>
                <a:off x="2352" y="1521"/>
                <a:ext cx="133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>
                    <a:solidFill>
                      <a:srgbClr val="FFFFFF"/>
                    </a:solidFill>
                  </a:rPr>
                  <a:t>20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410655" name="Line 31"/>
              <p:cNvSpPr>
                <a:spLocks noChangeAspect="1" noChangeShapeType="1"/>
              </p:cNvSpPr>
              <p:nvPr/>
            </p:nvSpPr>
            <p:spPr bwMode="auto">
              <a:xfrm flipV="1">
                <a:off x="4427" y="1398"/>
                <a:ext cx="1" cy="1325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56" name="Line 32"/>
              <p:cNvSpPr>
                <a:spLocks noChangeAspect="1" noChangeShapeType="1"/>
              </p:cNvSpPr>
              <p:nvPr/>
            </p:nvSpPr>
            <p:spPr bwMode="auto">
              <a:xfrm flipH="1">
                <a:off x="4408" y="2435"/>
                <a:ext cx="19" cy="0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57" name="Line 33"/>
              <p:cNvSpPr>
                <a:spLocks noChangeAspect="1" noChangeShapeType="1"/>
              </p:cNvSpPr>
              <p:nvPr/>
            </p:nvSpPr>
            <p:spPr bwMode="auto">
              <a:xfrm flipH="1">
                <a:off x="4408" y="2147"/>
                <a:ext cx="19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58" name="Line 34"/>
              <p:cNvSpPr>
                <a:spLocks noChangeAspect="1" noChangeShapeType="1"/>
              </p:cNvSpPr>
              <p:nvPr/>
            </p:nvSpPr>
            <p:spPr bwMode="auto">
              <a:xfrm flipH="1">
                <a:off x="4408" y="1859"/>
                <a:ext cx="19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59" name="Line 35"/>
              <p:cNvSpPr>
                <a:spLocks noChangeAspect="1" noChangeShapeType="1"/>
              </p:cNvSpPr>
              <p:nvPr/>
            </p:nvSpPr>
            <p:spPr bwMode="auto">
              <a:xfrm flipH="1">
                <a:off x="4408" y="1570"/>
                <a:ext cx="19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60" name="Rectangle 36"/>
              <p:cNvSpPr>
                <a:spLocks noChangeAspect="1" noChangeArrowheads="1"/>
              </p:cNvSpPr>
              <p:nvPr/>
            </p:nvSpPr>
            <p:spPr bwMode="auto">
              <a:xfrm>
                <a:off x="2760" y="1478"/>
                <a:ext cx="211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000" b="1">
                    <a:solidFill>
                      <a:srgbClr val="FFFFFF"/>
                    </a:solidFill>
                  </a:rPr>
                  <a:t>UAN </a:t>
                </a:r>
                <a:endParaRPr lang="en-US" sz="10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10661" name="Line 37"/>
              <p:cNvSpPr>
                <a:spLocks noChangeAspect="1" noChangeShapeType="1"/>
              </p:cNvSpPr>
              <p:nvPr/>
            </p:nvSpPr>
            <p:spPr bwMode="auto">
              <a:xfrm>
                <a:off x="2612" y="1518"/>
                <a:ext cx="118" cy="1"/>
              </a:xfrm>
              <a:prstGeom prst="line">
                <a:avLst/>
              </a:prstGeom>
              <a:noFill/>
              <a:ln w="222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62" name="Freeform 38"/>
              <p:cNvSpPr>
                <a:spLocks noChangeAspect="1"/>
              </p:cNvSpPr>
              <p:nvPr/>
            </p:nvSpPr>
            <p:spPr bwMode="auto">
              <a:xfrm>
                <a:off x="2655" y="1499"/>
                <a:ext cx="32" cy="29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99" y="86"/>
                  </a:cxn>
                  <a:cxn ang="0">
                    <a:pos x="0" y="86"/>
                  </a:cxn>
                  <a:cxn ang="0">
                    <a:pos x="49" y="0"/>
                  </a:cxn>
                </a:cxnLst>
                <a:rect l="0" t="0" r="r" b="b"/>
                <a:pathLst>
                  <a:path w="99" h="86">
                    <a:moveTo>
                      <a:pt x="49" y="0"/>
                    </a:moveTo>
                    <a:lnTo>
                      <a:pt x="99" y="86"/>
                    </a:lnTo>
                    <a:lnTo>
                      <a:pt x="0" y="86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63" name="Rectangle 39"/>
              <p:cNvSpPr>
                <a:spLocks noChangeAspect="1" noChangeArrowheads="1"/>
              </p:cNvSpPr>
              <p:nvPr/>
            </p:nvSpPr>
            <p:spPr bwMode="auto">
              <a:xfrm>
                <a:off x="2760" y="1571"/>
                <a:ext cx="267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000" b="1">
                    <a:solidFill>
                      <a:srgbClr val="FFFFFF"/>
                    </a:solidFill>
                  </a:rPr>
                  <a:t>UREA </a:t>
                </a:r>
                <a:endParaRPr lang="en-US" sz="10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10664" name="Line 40"/>
              <p:cNvSpPr>
                <a:spLocks noChangeAspect="1" noChangeShapeType="1"/>
              </p:cNvSpPr>
              <p:nvPr/>
            </p:nvSpPr>
            <p:spPr bwMode="auto">
              <a:xfrm>
                <a:off x="2612" y="1612"/>
                <a:ext cx="118" cy="1"/>
              </a:xfrm>
              <a:prstGeom prst="line">
                <a:avLst/>
              </a:prstGeom>
              <a:noFill/>
              <a:ln w="22225">
                <a:solidFill>
                  <a:srgbClr val="FF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65" name="Rectangle 41"/>
              <p:cNvSpPr>
                <a:spLocks noChangeAspect="1" noChangeArrowheads="1"/>
              </p:cNvSpPr>
              <p:nvPr/>
            </p:nvSpPr>
            <p:spPr bwMode="auto">
              <a:xfrm>
                <a:off x="2659" y="1600"/>
                <a:ext cx="24" cy="24"/>
              </a:xfrm>
              <a:prstGeom prst="rect">
                <a:avLst/>
              </a:prstGeom>
              <a:solidFill>
                <a:srgbClr val="FF8000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66" name="Rectangle 42"/>
              <p:cNvSpPr>
                <a:spLocks noChangeAspect="1" noChangeArrowheads="1"/>
              </p:cNvSpPr>
              <p:nvPr/>
            </p:nvSpPr>
            <p:spPr bwMode="auto">
              <a:xfrm>
                <a:off x="2760" y="1653"/>
                <a:ext cx="338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000" b="1">
                    <a:solidFill>
                      <a:srgbClr val="FFFFFF"/>
                    </a:solidFill>
                  </a:rPr>
                  <a:t>Nitamin </a:t>
                </a:r>
                <a:endParaRPr lang="en-US" sz="10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10667" name="Line 43"/>
              <p:cNvSpPr>
                <a:spLocks noChangeAspect="1" noChangeShapeType="1"/>
              </p:cNvSpPr>
              <p:nvPr/>
            </p:nvSpPr>
            <p:spPr bwMode="auto">
              <a:xfrm>
                <a:off x="2612" y="1696"/>
                <a:ext cx="118" cy="0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68" name="Oval 44"/>
              <p:cNvSpPr>
                <a:spLocks noChangeAspect="1" noChangeArrowheads="1"/>
              </p:cNvSpPr>
              <p:nvPr/>
            </p:nvSpPr>
            <p:spPr bwMode="auto">
              <a:xfrm>
                <a:off x="2657" y="1681"/>
                <a:ext cx="28" cy="29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69" name="Rectangle 45"/>
              <p:cNvSpPr>
                <a:spLocks noChangeAspect="1" noChangeArrowheads="1"/>
              </p:cNvSpPr>
              <p:nvPr/>
            </p:nvSpPr>
            <p:spPr bwMode="auto">
              <a:xfrm>
                <a:off x="2554" y="2112"/>
                <a:ext cx="295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FFFFFF"/>
                    </a:solidFill>
                  </a:rPr>
                  <a:t>51mm</a:t>
                </a:r>
                <a:endParaRPr lang="en-US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410670" name="Line 46"/>
              <p:cNvSpPr>
                <a:spLocks noChangeAspect="1" noChangeShapeType="1"/>
              </p:cNvSpPr>
              <p:nvPr/>
            </p:nvSpPr>
            <p:spPr bwMode="auto">
              <a:xfrm flipV="1">
                <a:off x="2545" y="2688"/>
                <a:ext cx="1" cy="3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71" name="Freeform 47"/>
              <p:cNvSpPr>
                <a:spLocks noChangeAspect="1"/>
              </p:cNvSpPr>
              <p:nvPr/>
            </p:nvSpPr>
            <p:spPr bwMode="auto">
              <a:xfrm flipV="1">
                <a:off x="2545" y="2284"/>
                <a:ext cx="1793" cy="4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3" y="342"/>
                  </a:cxn>
                  <a:cxn ang="0">
                    <a:pos x="507" y="549"/>
                  </a:cxn>
                  <a:cxn ang="0">
                    <a:pos x="788" y="664"/>
                  </a:cxn>
                  <a:cxn ang="0">
                    <a:pos x="1096" y="812"/>
                  </a:cxn>
                  <a:cxn ang="0">
                    <a:pos x="1713" y="895"/>
                  </a:cxn>
                  <a:cxn ang="0">
                    <a:pos x="2912" y="924"/>
                  </a:cxn>
                  <a:cxn ang="0">
                    <a:pos x="4129" y="984"/>
                  </a:cxn>
                </a:cxnLst>
                <a:rect l="0" t="0" r="r" b="b"/>
                <a:pathLst>
                  <a:path w="4129" h="984">
                    <a:moveTo>
                      <a:pt x="0" y="0"/>
                    </a:moveTo>
                    <a:lnTo>
                      <a:pt x="133" y="342"/>
                    </a:lnTo>
                    <a:lnTo>
                      <a:pt x="507" y="549"/>
                    </a:lnTo>
                    <a:lnTo>
                      <a:pt x="788" y="664"/>
                    </a:lnTo>
                    <a:lnTo>
                      <a:pt x="1096" y="812"/>
                    </a:lnTo>
                    <a:lnTo>
                      <a:pt x="1713" y="895"/>
                    </a:lnTo>
                    <a:lnTo>
                      <a:pt x="2912" y="924"/>
                    </a:lnTo>
                    <a:lnTo>
                      <a:pt x="4129" y="984"/>
                    </a:lnTo>
                  </a:path>
                </a:pathLst>
              </a:custGeom>
              <a:noFill/>
              <a:ln w="22225">
                <a:solidFill>
                  <a:srgbClr val="008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72" name="Freeform 48"/>
              <p:cNvSpPr>
                <a:spLocks noChangeAspect="1"/>
              </p:cNvSpPr>
              <p:nvPr/>
            </p:nvSpPr>
            <p:spPr bwMode="auto">
              <a:xfrm>
                <a:off x="2526" y="2685"/>
                <a:ext cx="37" cy="33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99" y="87"/>
                  </a:cxn>
                  <a:cxn ang="0">
                    <a:pos x="0" y="87"/>
                  </a:cxn>
                  <a:cxn ang="0">
                    <a:pos x="49" y="0"/>
                  </a:cxn>
                </a:cxnLst>
                <a:rect l="0" t="0" r="r" b="b"/>
                <a:pathLst>
                  <a:path w="99" h="87">
                    <a:moveTo>
                      <a:pt x="49" y="0"/>
                    </a:moveTo>
                    <a:lnTo>
                      <a:pt x="99" y="87"/>
                    </a:lnTo>
                    <a:lnTo>
                      <a:pt x="0" y="87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73" name="Freeform 49"/>
              <p:cNvSpPr>
                <a:spLocks noChangeAspect="1"/>
              </p:cNvSpPr>
              <p:nvPr/>
            </p:nvSpPr>
            <p:spPr bwMode="auto">
              <a:xfrm>
                <a:off x="2583" y="2539"/>
                <a:ext cx="38" cy="31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99" y="87"/>
                  </a:cxn>
                  <a:cxn ang="0">
                    <a:pos x="0" y="87"/>
                  </a:cxn>
                  <a:cxn ang="0">
                    <a:pos x="49" y="0"/>
                  </a:cxn>
                </a:cxnLst>
                <a:rect l="0" t="0" r="r" b="b"/>
                <a:pathLst>
                  <a:path w="99" h="87">
                    <a:moveTo>
                      <a:pt x="49" y="0"/>
                    </a:moveTo>
                    <a:lnTo>
                      <a:pt x="99" y="87"/>
                    </a:lnTo>
                    <a:lnTo>
                      <a:pt x="0" y="87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74" name="Freeform 50"/>
              <p:cNvSpPr>
                <a:spLocks noChangeAspect="1"/>
              </p:cNvSpPr>
              <p:nvPr/>
            </p:nvSpPr>
            <p:spPr bwMode="auto">
              <a:xfrm>
                <a:off x="2746" y="2449"/>
                <a:ext cx="37" cy="32"/>
              </a:xfrm>
              <a:custGeom>
                <a:avLst/>
                <a:gdLst/>
                <a:ahLst/>
                <a:cxnLst>
                  <a:cxn ang="0">
                    <a:pos x="50" y="0"/>
                  </a:cxn>
                  <a:cxn ang="0">
                    <a:pos x="99" y="86"/>
                  </a:cxn>
                  <a:cxn ang="0">
                    <a:pos x="0" y="86"/>
                  </a:cxn>
                  <a:cxn ang="0">
                    <a:pos x="50" y="0"/>
                  </a:cxn>
                </a:cxnLst>
                <a:rect l="0" t="0" r="r" b="b"/>
                <a:pathLst>
                  <a:path w="99" h="86">
                    <a:moveTo>
                      <a:pt x="50" y="0"/>
                    </a:moveTo>
                    <a:lnTo>
                      <a:pt x="99" y="86"/>
                    </a:lnTo>
                    <a:lnTo>
                      <a:pt x="0" y="86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75" name="Freeform 51"/>
              <p:cNvSpPr>
                <a:spLocks noChangeAspect="1"/>
              </p:cNvSpPr>
              <p:nvPr/>
            </p:nvSpPr>
            <p:spPr bwMode="auto">
              <a:xfrm>
                <a:off x="2869" y="2400"/>
                <a:ext cx="37" cy="32"/>
              </a:xfrm>
              <a:custGeom>
                <a:avLst/>
                <a:gdLst/>
                <a:ahLst/>
                <a:cxnLst>
                  <a:cxn ang="0">
                    <a:pos x="50" y="0"/>
                  </a:cxn>
                  <a:cxn ang="0">
                    <a:pos x="99" y="87"/>
                  </a:cxn>
                  <a:cxn ang="0">
                    <a:pos x="0" y="87"/>
                  </a:cxn>
                  <a:cxn ang="0">
                    <a:pos x="50" y="0"/>
                  </a:cxn>
                </a:cxnLst>
                <a:rect l="0" t="0" r="r" b="b"/>
                <a:pathLst>
                  <a:path w="99" h="87">
                    <a:moveTo>
                      <a:pt x="50" y="0"/>
                    </a:moveTo>
                    <a:lnTo>
                      <a:pt x="99" y="87"/>
                    </a:lnTo>
                    <a:lnTo>
                      <a:pt x="0" y="87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76" name="Freeform 52"/>
              <p:cNvSpPr>
                <a:spLocks noChangeAspect="1"/>
              </p:cNvSpPr>
              <p:nvPr/>
            </p:nvSpPr>
            <p:spPr bwMode="auto">
              <a:xfrm>
                <a:off x="3002" y="2336"/>
                <a:ext cx="37" cy="32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99" y="86"/>
                  </a:cxn>
                  <a:cxn ang="0">
                    <a:pos x="0" y="86"/>
                  </a:cxn>
                  <a:cxn ang="0">
                    <a:pos x="49" y="0"/>
                  </a:cxn>
                </a:cxnLst>
                <a:rect l="0" t="0" r="r" b="b"/>
                <a:pathLst>
                  <a:path w="99" h="86">
                    <a:moveTo>
                      <a:pt x="49" y="0"/>
                    </a:moveTo>
                    <a:lnTo>
                      <a:pt x="99" y="86"/>
                    </a:lnTo>
                    <a:lnTo>
                      <a:pt x="0" y="86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77" name="Freeform 53"/>
              <p:cNvSpPr>
                <a:spLocks noChangeAspect="1"/>
              </p:cNvSpPr>
              <p:nvPr/>
            </p:nvSpPr>
            <p:spPr bwMode="auto">
              <a:xfrm>
                <a:off x="3270" y="2301"/>
                <a:ext cx="37" cy="32"/>
              </a:xfrm>
              <a:custGeom>
                <a:avLst/>
                <a:gdLst/>
                <a:ahLst/>
                <a:cxnLst>
                  <a:cxn ang="0">
                    <a:pos x="50" y="0"/>
                  </a:cxn>
                  <a:cxn ang="0">
                    <a:pos x="100" y="86"/>
                  </a:cxn>
                  <a:cxn ang="0">
                    <a:pos x="0" y="86"/>
                  </a:cxn>
                  <a:cxn ang="0">
                    <a:pos x="50" y="0"/>
                  </a:cxn>
                </a:cxnLst>
                <a:rect l="0" t="0" r="r" b="b"/>
                <a:pathLst>
                  <a:path w="100" h="86">
                    <a:moveTo>
                      <a:pt x="50" y="0"/>
                    </a:moveTo>
                    <a:lnTo>
                      <a:pt x="100" y="86"/>
                    </a:lnTo>
                    <a:lnTo>
                      <a:pt x="0" y="86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78" name="Freeform 54"/>
              <p:cNvSpPr>
                <a:spLocks noChangeAspect="1"/>
              </p:cNvSpPr>
              <p:nvPr/>
            </p:nvSpPr>
            <p:spPr bwMode="auto">
              <a:xfrm>
                <a:off x="3791" y="2288"/>
                <a:ext cx="37" cy="32"/>
              </a:xfrm>
              <a:custGeom>
                <a:avLst/>
                <a:gdLst/>
                <a:ahLst/>
                <a:cxnLst>
                  <a:cxn ang="0">
                    <a:pos x="50" y="0"/>
                  </a:cxn>
                  <a:cxn ang="0">
                    <a:pos x="99" y="86"/>
                  </a:cxn>
                  <a:cxn ang="0">
                    <a:pos x="0" y="86"/>
                  </a:cxn>
                  <a:cxn ang="0">
                    <a:pos x="50" y="0"/>
                  </a:cxn>
                </a:cxnLst>
                <a:rect l="0" t="0" r="r" b="b"/>
                <a:pathLst>
                  <a:path w="99" h="86">
                    <a:moveTo>
                      <a:pt x="50" y="0"/>
                    </a:moveTo>
                    <a:lnTo>
                      <a:pt x="99" y="86"/>
                    </a:lnTo>
                    <a:lnTo>
                      <a:pt x="0" y="86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79" name="Freeform 55"/>
              <p:cNvSpPr>
                <a:spLocks noChangeAspect="1"/>
              </p:cNvSpPr>
              <p:nvPr/>
            </p:nvSpPr>
            <p:spPr bwMode="auto">
              <a:xfrm>
                <a:off x="4320" y="2262"/>
                <a:ext cx="37" cy="32"/>
              </a:xfrm>
              <a:custGeom>
                <a:avLst/>
                <a:gdLst/>
                <a:ahLst/>
                <a:cxnLst>
                  <a:cxn ang="0">
                    <a:pos x="50" y="0"/>
                  </a:cxn>
                  <a:cxn ang="0">
                    <a:pos x="99" y="86"/>
                  </a:cxn>
                  <a:cxn ang="0">
                    <a:pos x="0" y="86"/>
                  </a:cxn>
                  <a:cxn ang="0">
                    <a:pos x="50" y="0"/>
                  </a:cxn>
                </a:cxnLst>
                <a:rect l="0" t="0" r="r" b="b"/>
                <a:pathLst>
                  <a:path w="99" h="86">
                    <a:moveTo>
                      <a:pt x="50" y="0"/>
                    </a:moveTo>
                    <a:lnTo>
                      <a:pt x="99" y="86"/>
                    </a:lnTo>
                    <a:lnTo>
                      <a:pt x="0" y="86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grpSp>
            <p:nvGrpSpPr>
              <p:cNvPr id="410680" name="Group 56"/>
              <p:cNvGrpSpPr>
                <a:grpSpLocks noChangeAspect="1"/>
              </p:cNvGrpSpPr>
              <p:nvPr/>
            </p:nvGrpSpPr>
            <p:grpSpPr bwMode="auto">
              <a:xfrm>
                <a:off x="2591" y="1472"/>
                <a:ext cx="1759" cy="1255"/>
                <a:chOff x="1716" y="1595"/>
                <a:chExt cx="2676" cy="1909"/>
              </a:xfrm>
            </p:grpSpPr>
            <p:sp>
              <p:nvSpPr>
                <p:cNvPr id="410681" name="Freeform 57"/>
                <p:cNvSpPr>
                  <a:spLocks noChangeAspect="1"/>
                </p:cNvSpPr>
                <p:nvPr/>
              </p:nvSpPr>
              <p:spPr bwMode="auto">
                <a:xfrm flipV="1">
                  <a:off x="1734" y="1613"/>
                  <a:ext cx="2639" cy="187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74" y="1105"/>
                    </a:cxn>
                    <a:cxn ang="0">
                      <a:pos x="655" y="1105"/>
                    </a:cxn>
                    <a:cxn ang="0">
                      <a:pos x="963" y="1727"/>
                    </a:cxn>
                    <a:cxn ang="0">
                      <a:pos x="1580" y="2284"/>
                    </a:cxn>
                    <a:cxn ang="0">
                      <a:pos x="2779" y="2561"/>
                    </a:cxn>
                    <a:cxn ang="0">
                      <a:pos x="3996" y="2858"/>
                    </a:cxn>
                  </a:cxnLst>
                  <a:rect l="0" t="0" r="r" b="b"/>
                  <a:pathLst>
                    <a:path w="3996" h="2858">
                      <a:moveTo>
                        <a:pt x="0" y="0"/>
                      </a:moveTo>
                      <a:lnTo>
                        <a:pt x="374" y="1105"/>
                      </a:lnTo>
                      <a:lnTo>
                        <a:pt x="655" y="1105"/>
                      </a:lnTo>
                      <a:lnTo>
                        <a:pt x="963" y="1727"/>
                      </a:lnTo>
                      <a:lnTo>
                        <a:pt x="1580" y="2284"/>
                      </a:lnTo>
                      <a:lnTo>
                        <a:pt x="2779" y="2561"/>
                      </a:lnTo>
                      <a:lnTo>
                        <a:pt x="3996" y="2858"/>
                      </a:lnTo>
                    </a:path>
                  </a:pathLst>
                </a:custGeom>
                <a:noFill/>
                <a:ln w="22225">
                  <a:solidFill>
                    <a:srgbClr val="FF8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410682" name="Rectangle 58"/>
                <p:cNvSpPr>
                  <a:spLocks noChangeAspect="1" noChangeArrowheads="1"/>
                </p:cNvSpPr>
                <p:nvPr/>
              </p:nvSpPr>
              <p:spPr bwMode="auto">
                <a:xfrm>
                  <a:off x="1716" y="3467"/>
                  <a:ext cx="36" cy="37"/>
                </a:xfrm>
                <a:prstGeom prst="rect">
                  <a:avLst/>
                </a:prstGeom>
                <a:solidFill>
                  <a:srgbClr val="FF8000"/>
                </a:solidFill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410683" name="Rectangle 59"/>
                <p:cNvSpPr>
                  <a:spLocks noChangeAspect="1" noChangeArrowheads="1"/>
                </p:cNvSpPr>
                <p:nvPr/>
              </p:nvSpPr>
              <p:spPr bwMode="auto">
                <a:xfrm>
                  <a:off x="1962" y="2743"/>
                  <a:ext cx="37" cy="37"/>
                </a:xfrm>
                <a:prstGeom prst="rect">
                  <a:avLst/>
                </a:prstGeom>
                <a:solidFill>
                  <a:srgbClr val="FF8000"/>
                </a:solidFill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410684" name="Rectangle 60"/>
                <p:cNvSpPr>
                  <a:spLocks noChangeAspect="1" noChangeArrowheads="1"/>
                </p:cNvSpPr>
                <p:nvPr/>
              </p:nvSpPr>
              <p:spPr bwMode="auto">
                <a:xfrm>
                  <a:off x="2148" y="2743"/>
                  <a:ext cx="37" cy="37"/>
                </a:xfrm>
                <a:prstGeom prst="rect">
                  <a:avLst/>
                </a:prstGeom>
                <a:solidFill>
                  <a:srgbClr val="FF8000"/>
                </a:solidFill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410685" name="Rectangle 61"/>
                <p:cNvSpPr>
                  <a:spLocks noChangeAspect="1" noChangeArrowheads="1"/>
                </p:cNvSpPr>
                <p:nvPr/>
              </p:nvSpPr>
              <p:spPr bwMode="auto">
                <a:xfrm>
                  <a:off x="2352" y="2336"/>
                  <a:ext cx="37" cy="37"/>
                </a:xfrm>
                <a:prstGeom prst="rect">
                  <a:avLst/>
                </a:prstGeom>
                <a:solidFill>
                  <a:srgbClr val="FF8000"/>
                </a:solidFill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410686" name="Rectangle 62"/>
                <p:cNvSpPr>
                  <a:spLocks noChangeAspect="1" noChangeArrowheads="1"/>
                </p:cNvSpPr>
                <p:nvPr/>
              </p:nvSpPr>
              <p:spPr bwMode="auto">
                <a:xfrm>
                  <a:off x="2759" y="1971"/>
                  <a:ext cx="37" cy="37"/>
                </a:xfrm>
                <a:prstGeom prst="rect">
                  <a:avLst/>
                </a:prstGeom>
                <a:solidFill>
                  <a:srgbClr val="FF8000"/>
                </a:solidFill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410687" name="Rectangle 63"/>
                <p:cNvSpPr>
                  <a:spLocks noChangeAspect="1" noChangeArrowheads="1"/>
                </p:cNvSpPr>
                <p:nvPr/>
              </p:nvSpPr>
              <p:spPr bwMode="auto">
                <a:xfrm>
                  <a:off x="3551" y="1791"/>
                  <a:ext cx="37" cy="36"/>
                </a:xfrm>
                <a:prstGeom prst="rect">
                  <a:avLst/>
                </a:prstGeom>
                <a:solidFill>
                  <a:srgbClr val="FF8000"/>
                </a:solidFill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410688" name="Rectangle 64"/>
                <p:cNvSpPr>
                  <a:spLocks noChangeAspect="1" noChangeArrowheads="1"/>
                </p:cNvSpPr>
                <p:nvPr/>
              </p:nvSpPr>
              <p:spPr bwMode="auto">
                <a:xfrm>
                  <a:off x="4355" y="1595"/>
                  <a:ext cx="37" cy="36"/>
                </a:xfrm>
                <a:prstGeom prst="rect">
                  <a:avLst/>
                </a:prstGeom>
                <a:solidFill>
                  <a:srgbClr val="FF8000"/>
                </a:solidFill>
                <a:ln w="9525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</p:grpSp>
          <p:sp>
            <p:nvSpPr>
              <p:cNvPr id="410689" name="Freeform 65"/>
              <p:cNvSpPr>
                <a:spLocks noChangeAspect="1"/>
              </p:cNvSpPr>
              <p:nvPr/>
            </p:nvSpPr>
            <p:spPr bwMode="auto">
              <a:xfrm flipV="1">
                <a:off x="2545" y="2411"/>
                <a:ext cx="1793" cy="29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3" y="110"/>
                  </a:cxn>
                  <a:cxn ang="0">
                    <a:pos x="507" y="340"/>
                  </a:cxn>
                  <a:cxn ang="0">
                    <a:pos x="788" y="438"/>
                  </a:cxn>
                  <a:cxn ang="0">
                    <a:pos x="1096" y="548"/>
                  </a:cxn>
                  <a:cxn ang="0">
                    <a:pos x="1713" y="626"/>
                  </a:cxn>
                  <a:cxn ang="0">
                    <a:pos x="2912" y="660"/>
                  </a:cxn>
                  <a:cxn ang="0">
                    <a:pos x="4129" y="687"/>
                  </a:cxn>
                </a:cxnLst>
                <a:rect l="0" t="0" r="r" b="b"/>
                <a:pathLst>
                  <a:path w="4129" h="687">
                    <a:moveTo>
                      <a:pt x="0" y="0"/>
                    </a:moveTo>
                    <a:lnTo>
                      <a:pt x="133" y="110"/>
                    </a:lnTo>
                    <a:lnTo>
                      <a:pt x="507" y="340"/>
                    </a:lnTo>
                    <a:lnTo>
                      <a:pt x="788" y="438"/>
                    </a:lnTo>
                    <a:lnTo>
                      <a:pt x="1096" y="548"/>
                    </a:lnTo>
                    <a:lnTo>
                      <a:pt x="1713" y="626"/>
                    </a:lnTo>
                    <a:lnTo>
                      <a:pt x="2912" y="660"/>
                    </a:lnTo>
                    <a:lnTo>
                      <a:pt x="4129" y="687"/>
                    </a:lnTo>
                  </a:path>
                </a:pathLst>
              </a:custGeom>
              <a:noFill/>
              <a:ln w="22225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90" name="Oval 66"/>
              <p:cNvSpPr>
                <a:spLocks noChangeAspect="1" noChangeArrowheads="1"/>
              </p:cNvSpPr>
              <p:nvPr/>
            </p:nvSpPr>
            <p:spPr bwMode="auto">
              <a:xfrm>
                <a:off x="2528" y="2691"/>
                <a:ext cx="34" cy="32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91" name="Oval 67"/>
              <p:cNvSpPr>
                <a:spLocks noChangeAspect="1" noChangeArrowheads="1"/>
              </p:cNvSpPr>
              <p:nvPr/>
            </p:nvSpPr>
            <p:spPr bwMode="auto">
              <a:xfrm>
                <a:off x="2586" y="2643"/>
                <a:ext cx="33" cy="33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92" name="Oval 68"/>
              <p:cNvSpPr>
                <a:spLocks noChangeAspect="1" noChangeArrowheads="1"/>
              </p:cNvSpPr>
              <p:nvPr/>
            </p:nvSpPr>
            <p:spPr bwMode="auto">
              <a:xfrm>
                <a:off x="2748" y="2545"/>
                <a:ext cx="34" cy="32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93" name="Oval 69"/>
              <p:cNvSpPr>
                <a:spLocks noChangeAspect="1" noChangeArrowheads="1"/>
              </p:cNvSpPr>
              <p:nvPr/>
            </p:nvSpPr>
            <p:spPr bwMode="auto">
              <a:xfrm>
                <a:off x="2871" y="2502"/>
                <a:ext cx="33" cy="33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94" name="Oval 70"/>
              <p:cNvSpPr>
                <a:spLocks noChangeAspect="1" noChangeArrowheads="1"/>
              </p:cNvSpPr>
              <p:nvPr/>
            </p:nvSpPr>
            <p:spPr bwMode="auto">
              <a:xfrm>
                <a:off x="3004" y="2455"/>
                <a:ext cx="34" cy="32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95" name="Oval 71"/>
              <p:cNvSpPr>
                <a:spLocks noChangeAspect="1" noChangeArrowheads="1"/>
              </p:cNvSpPr>
              <p:nvPr/>
            </p:nvSpPr>
            <p:spPr bwMode="auto">
              <a:xfrm>
                <a:off x="3272" y="2421"/>
                <a:ext cx="33" cy="33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96" name="Oval 72"/>
              <p:cNvSpPr>
                <a:spLocks noChangeAspect="1" noChangeArrowheads="1"/>
              </p:cNvSpPr>
              <p:nvPr/>
            </p:nvSpPr>
            <p:spPr bwMode="auto">
              <a:xfrm>
                <a:off x="3793" y="2406"/>
                <a:ext cx="34" cy="33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97" name="Oval 73"/>
              <p:cNvSpPr>
                <a:spLocks noChangeAspect="1" noChangeArrowheads="1"/>
              </p:cNvSpPr>
              <p:nvPr/>
            </p:nvSpPr>
            <p:spPr bwMode="auto">
              <a:xfrm>
                <a:off x="4322" y="2395"/>
                <a:ext cx="34" cy="33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698" name="Text Box 74"/>
              <p:cNvSpPr txBox="1">
                <a:spLocks noChangeAspect="1" noChangeArrowheads="1"/>
              </p:cNvSpPr>
              <p:nvPr/>
            </p:nvSpPr>
            <p:spPr bwMode="auto">
              <a:xfrm>
                <a:off x="2535" y="1392"/>
                <a:ext cx="1862" cy="2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1600"/>
                  <a:t>Replication II</a:t>
                </a:r>
              </a:p>
            </p:txBody>
          </p:sp>
          <p:sp>
            <p:nvSpPr>
              <p:cNvPr id="410699" name="Line 75"/>
              <p:cNvSpPr>
                <a:spLocks noChangeAspect="1" noChangeShapeType="1"/>
              </p:cNvSpPr>
              <p:nvPr/>
            </p:nvSpPr>
            <p:spPr bwMode="auto">
              <a:xfrm>
                <a:off x="2693" y="2278"/>
                <a:ext cx="0" cy="441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 type="triangle" w="lg" len="lg"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00" name="Freeform 76"/>
              <p:cNvSpPr>
                <a:spLocks noChangeAspect="1"/>
              </p:cNvSpPr>
              <p:nvPr/>
            </p:nvSpPr>
            <p:spPr bwMode="auto">
              <a:xfrm flipV="1">
                <a:off x="2601" y="258"/>
                <a:ext cx="1736" cy="113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74" y="622"/>
                  </a:cxn>
                  <a:cxn ang="0">
                    <a:pos x="655" y="750"/>
                  </a:cxn>
                  <a:cxn ang="0">
                    <a:pos x="963" y="1749"/>
                  </a:cxn>
                  <a:cxn ang="0">
                    <a:pos x="1580" y="2082"/>
                  </a:cxn>
                  <a:cxn ang="0">
                    <a:pos x="2780" y="2309"/>
                  </a:cxn>
                  <a:cxn ang="0">
                    <a:pos x="3997" y="2591"/>
                  </a:cxn>
                </a:cxnLst>
                <a:rect l="0" t="0" r="r" b="b"/>
                <a:pathLst>
                  <a:path w="3997" h="2591">
                    <a:moveTo>
                      <a:pt x="0" y="0"/>
                    </a:moveTo>
                    <a:lnTo>
                      <a:pt x="374" y="622"/>
                    </a:lnTo>
                    <a:lnTo>
                      <a:pt x="655" y="750"/>
                    </a:lnTo>
                    <a:lnTo>
                      <a:pt x="963" y="1749"/>
                    </a:lnTo>
                    <a:lnTo>
                      <a:pt x="1580" y="2082"/>
                    </a:lnTo>
                    <a:lnTo>
                      <a:pt x="2780" y="2309"/>
                    </a:lnTo>
                    <a:lnTo>
                      <a:pt x="3997" y="2591"/>
                    </a:lnTo>
                  </a:path>
                </a:pathLst>
              </a:custGeom>
              <a:noFill/>
              <a:ln w="22225">
                <a:solidFill>
                  <a:srgbClr val="FF99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01" name="Line 77"/>
              <p:cNvSpPr>
                <a:spLocks noChangeAspect="1" noChangeShapeType="1"/>
              </p:cNvSpPr>
              <p:nvPr/>
            </p:nvSpPr>
            <p:spPr bwMode="auto">
              <a:xfrm>
                <a:off x="2532" y="1397"/>
                <a:ext cx="1894" cy="0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02" name="Line 78"/>
              <p:cNvSpPr>
                <a:spLocks noChangeAspect="1" noChangeShapeType="1"/>
              </p:cNvSpPr>
              <p:nvPr/>
            </p:nvSpPr>
            <p:spPr bwMode="auto">
              <a:xfrm flipV="1">
                <a:off x="2836" y="1378"/>
                <a:ext cx="0" cy="19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03" name="Line 79"/>
              <p:cNvSpPr>
                <a:spLocks noChangeAspect="1" noChangeShapeType="1"/>
              </p:cNvSpPr>
              <p:nvPr/>
            </p:nvSpPr>
            <p:spPr bwMode="auto">
              <a:xfrm flipV="1">
                <a:off x="3139" y="1378"/>
                <a:ext cx="0" cy="19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04" name="Line 80"/>
              <p:cNvSpPr>
                <a:spLocks noChangeAspect="1" noChangeShapeType="1"/>
              </p:cNvSpPr>
              <p:nvPr/>
            </p:nvSpPr>
            <p:spPr bwMode="auto">
              <a:xfrm flipV="1">
                <a:off x="3441" y="1378"/>
                <a:ext cx="1" cy="19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05" name="Line 81"/>
              <p:cNvSpPr>
                <a:spLocks noChangeAspect="1" noChangeShapeType="1"/>
              </p:cNvSpPr>
              <p:nvPr/>
            </p:nvSpPr>
            <p:spPr bwMode="auto">
              <a:xfrm flipV="1">
                <a:off x="3744" y="1378"/>
                <a:ext cx="1" cy="19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06" name="Line 82"/>
              <p:cNvSpPr>
                <a:spLocks noChangeAspect="1" noChangeShapeType="1"/>
              </p:cNvSpPr>
              <p:nvPr/>
            </p:nvSpPr>
            <p:spPr bwMode="auto">
              <a:xfrm flipV="1">
                <a:off x="4048" y="1378"/>
                <a:ext cx="0" cy="19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07" name="Line 83"/>
              <p:cNvSpPr>
                <a:spLocks noChangeAspect="1" noChangeShapeType="1"/>
              </p:cNvSpPr>
              <p:nvPr/>
            </p:nvSpPr>
            <p:spPr bwMode="auto">
              <a:xfrm flipV="1">
                <a:off x="4351" y="1378"/>
                <a:ext cx="0" cy="19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08" name="Line 84"/>
              <p:cNvSpPr>
                <a:spLocks noChangeAspect="1" noChangeShapeType="1"/>
              </p:cNvSpPr>
              <p:nvPr/>
            </p:nvSpPr>
            <p:spPr bwMode="auto">
              <a:xfrm>
                <a:off x="2532" y="72"/>
                <a:ext cx="1894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09" name="Line 85"/>
              <p:cNvSpPr>
                <a:spLocks noChangeAspect="1" noChangeShapeType="1"/>
              </p:cNvSpPr>
              <p:nvPr/>
            </p:nvSpPr>
            <p:spPr bwMode="auto">
              <a:xfrm>
                <a:off x="2836" y="72"/>
                <a:ext cx="0" cy="18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10" name="Line 86"/>
              <p:cNvSpPr>
                <a:spLocks noChangeAspect="1" noChangeShapeType="1"/>
              </p:cNvSpPr>
              <p:nvPr/>
            </p:nvSpPr>
            <p:spPr bwMode="auto">
              <a:xfrm>
                <a:off x="3139" y="72"/>
                <a:ext cx="0" cy="18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11" name="Line 87"/>
              <p:cNvSpPr>
                <a:spLocks noChangeAspect="1" noChangeShapeType="1"/>
              </p:cNvSpPr>
              <p:nvPr/>
            </p:nvSpPr>
            <p:spPr bwMode="auto">
              <a:xfrm>
                <a:off x="3441" y="72"/>
                <a:ext cx="1" cy="18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12" name="Line 88"/>
              <p:cNvSpPr>
                <a:spLocks noChangeAspect="1" noChangeShapeType="1"/>
              </p:cNvSpPr>
              <p:nvPr/>
            </p:nvSpPr>
            <p:spPr bwMode="auto">
              <a:xfrm>
                <a:off x="3744" y="72"/>
                <a:ext cx="1" cy="18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13" name="Line 89"/>
              <p:cNvSpPr>
                <a:spLocks noChangeAspect="1" noChangeShapeType="1"/>
              </p:cNvSpPr>
              <p:nvPr/>
            </p:nvSpPr>
            <p:spPr bwMode="auto">
              <a:xfrm>
                <a:off x="4048" y="72"/>
                <a:ext cx="0" cy="18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14" name="Line 90"/>
              <p:cNvSpPr>
                <a:spLocks noChangeAspect="1" noChangeShapeType="1"/>
              </p:cNvSpPr>
              <p:nvPr/>
            </p:nvSpPr>
            <p:spPr bwMode="auto">
              <a:xfrm>
                <a:off x="4351" y="72"/>
                <a:ext cx="0" cy="18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15" name="Line 91"/>
              <p:cNvSpPr>
                <a:spLocks noChangeAspect="1" noChangeShapeType="1"/>
              </p:cNvSpPr>
              <p:nvPr/>
            </p:nvSpPr>
            <p:spPr bwMode="auto">
              <a:xfrm flipV="1">
                <a:off x="2532" y="72"/>
                <a:ext cx="1" cy="1325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16" name="Line 92"/>
              <p:cNvSpPr>
                <a:spLocks noChangeAspect="1" noChangeShapeType="1"/>
              </p:cNvSpPr>
              <p:nvPr/>
            </p:nvSpPr>
            <p:spPr bwMode="auto">
              <a:xfrm>
                <a:off x="2533" y="1109"/>
                <a:ext cx="18" cy="0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17" name="Line 93"/>
              <p:cNvSpPr>
                <a:spLocks noChangeAspect="1" noChangeShapeType="1"/>
              </p:cNvSpPr>
              <p:nvPr/>
            </p:nvSpPr>
            <p:spPr bwMode="auto">
              <a:xfrm>
                <a:off x="2533" y="821"/>
                <a:ext cx="18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18" name="Line 94"/>
              <p:cNvSpPr>
                <a:spLocks noChangeAspect="1" noChangeShapeType="1"/>
              </p:cNvSpPr>
              <p:nvPr/>
            </p:nvSpPr>
            <p:spPr bwMode="auto">
              <a:xfrm>
                <a:off x="2533" y="533"/>
                <a:ext cx="18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19" name="Line 95"/>
              <p:cNvSpPr>
                <a:spLocks noChangeAspect="1" noChangeShapeType="1"/>
              </p:cNvSpPr>
              <p:nvPr/>
            </p:nvSpPr>
            <p:spPr bwMode="auto">
              <a:xfrm>
                <a:off x="2533" y="244"/>
                <a:ext cx="18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20" name="Rectangle 96"/>
              <p:cNvSpPr>
                <a:spLocks noChangeAspect="1" noChangeArrowheads="1"/>
              </p:cNvSpPr>
              <p:nvPr/>
            </p:nvSpPr>
            <p:spPr bwMode="auto">
              <a:xfrm>
                <a:off x="2403" y="1306"/>
                <a:ext cx="67" cy="1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>
                    <a:solidFill>
                      <a:srgbClr val="FFFFFF"/>
                    </a:solidFill>
                  </a:rPr>
                  <a:t>0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410721" name="Rectangle 97"/>
              <p:cNvSpPr>
                <a:spLocks noChangeAspect="1" noChangeArrowheads="1"/>
              </p:cNvSpPr>
              <p:nvPr/>
            </p:nvSpPr>
            <p:spPr bwMode="auto">
              <a:xfrm>
                <a:off x="2403" y="1020"/>
                <a:ext cx="67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>
                    <a:solidFill>
                      <a:srgbClr val="FFFFFF"/>
                    </a:solidFill>
                  </a:rPr>
                  <a:t>5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410722" name="Rectangle 98"/>
              <p:cNvSpPr>
                <a:spLocks noChangeAspect="1" noChangeArrowheads="1"/>
              </p:cNvSpPr>
              <p:nvPr/>
            </p:nvSpPr>
            <p:spPr bwMode="auto">
              <a:xfrm>
                <a:off x="2372" y="731"/>
                <a:ext cx="133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>
                    <a:solidFill>
                      <a:srgbClr val="FFFFFF"/>
                    </a:solidFill>
                  </a:rPr>
                  <a:t>10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410723" name="Rectangle 99"/>
              <p:cNvSpPr>
                <a:spLocks noChangeAspect="1" noChangeArrowheads="1"/>
              </p:cNvSpPr>
              <p:nvPr/>
            </p:nvSpPr>
            <p:spPr bwMode="auto">
              <a:xfrm>
                <a:off x="2372" y="443"/>
                <a:ext cx="133" cy="1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>
                    <a:solidFill>
                      <a:srgbClr val="FFFFFF"/>
                    </a:solidFill>
                  </a:rPr>
                  <a:t>15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410724" name="Rectangle 100"/>
              <p:cNvSpPr>
                <a:spLocks noChangeAspect="1" noChangeArrowheads="1"/>
              </p:cNvSpPr>
              <p:nvPr/>
            </p:nvSpPr>
            <p:spPr bwMode="auto">
              <a:xfrm>
                <a:off x="2372" y="155"/>
                <a:ext cx="133" cy="1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>
                    <a:solidFill>
                      <a:srgbClr val="FFFFFF"/>
                    </a:solidFill>
                  </a:rPr>
                  <a:t>20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410725" name="Line 101"/>
              <p:cNvSpPr>
                <a:spLocks noChangeAspect="1" noChangeShapeType="1"/>
              </p:cNvSpPr>
              <p:nvPr/>
            </p:nvSpPr>
            <p:spPr bwMode="auto">
              <a:xfrm flipV="1">
                <a:off x="4426" y="72"/>
                <a:ext cx="1" cy="1325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26" name="Line 102"/>
              <p:cNvSpPr>
                <a:spLocks noChangeAspect="1" noChangeShapeType="1"/>
              </p:cNvSpPr>
              <p:nvPr/>
            </p:nvSpPr>
            <p:spPr bwMode="auto">
              <a:xfrm flipH="1">
                <a:off x="4407" y="1109"/>
                <a:ext cx="19" cy="0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27" name="Line 103"/>
              <p:cNvSpPr>
                <a:spLocks noChangeAspect="1" noChangeShapeType="1"/>
              </p:cNvSpPr>
              <p:nvPr/>
            </p:nvSpPr>
            <p:spPr bwMode="auto">
              <a:xfrm flipH="1">
                <a:off x="4407" y="821"/>
                <a:ext cx="19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28" name="Line 104"/>
              <p:cNvSpPr>
                <a:spLocks noChangeAspect="1" noChangeShapeType="1"/>
              </p:cNvSpPr>
              <p:nvPr/>
            </p:nvSpPr>
            <p:spPr bwMode="auto">
              <a:xfrm flipH="1">
                <a:off x="4407" y="533"/>
                <a:ext cx="19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29" name="Line 105"/>
              <p:cNvSpPr>
                <a:spLocks noChangeAspect="1" noChangeShapeType="1"/>
              </p:cNvSpPr>
              <p:nvPr/>
            </p:nvSpPr>
            <p:spPr bwMode="auto">
              <a:xfrm flipH="1">
                <a:off x="4407" y="244"/>
                <a:ext cx="19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30" name="Rectangle 106"/>
              <p:cNvSpPr>
                <a:spLocks noChangeAspect="1" noChangeArrowheads="1"/>
              </p:cNvSpPr>
              <p:nvPr/>
            </p:nvSpPr>
            <p:spPr bwMode="auto">
              <a:xfrm>
                <a:off x="2760" y="152"/>
                <a:ext cx="211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000" b="1">
                    <a:solidFill>
                      <a:srgbClr val="FFFFFF"/>
                    </a:solidFill>
                  </a:rPr>
                  <a:t>UAN </a:t>
                </a:r>
                <a:endParaRPr lang="en-US" sz="10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10731" name="Line 107"/>
              <p:cNvSpPr>
                <a:spLocks noChangeAspect="1" noChangeShapeType="1"/>
              </p:cNvSpPr>
              <p:nvPr/>
            </p:nvSpPr>
            <p:spPr bwMode="auto">
              <a:xfrm>
                <a:off x="2611" y="192"/>
                <a:ext cx="118" cy="1"/>
              </a:xfrm>
              <a:prstGeom prst="line">
                <a:avLst/>
              </a:prstGeom>
              <a:noFill/>
              <a:ln w="222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32" name="Freeform 108"/>
              <p:cNvSpPr>
                <a:spLocks noChangeAspect="1"/>
              </p:cNvSpPr>
              <p:nvPr/>
            </p:nvSpPr>
            <p:spPr bwMode="auto">
              <a:xfrm>
                <a:off x="2654" y="173"/>
                <a:ext cx="32" cy="29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99" y="86"/>
                  </a:cxn>
                  <a:cxn ang="0">
                    <a:pos x="0" y="86"/>
                  </a:cxn>
                  <a:cxn ang="0">
                    <a:pos x="49" y="0"/>
                  </a:cxn>
                </a:cxnLst>
                <a:rect l="0" t="0" r="r" b="b"/>
                <a:pathLst>
                  <a:path w="99" h="86">
                    <a:moveTo>
                      <a:pt x="49" y="0"/>
                    </a:moveTo>
                    <a:lnTo>
                      <a:pt x="99" y="86"/>
                    </a:lnTo>
                    <a:lnTo>
                      <a:pt x="0" y="86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33" name="Rectangle 109"/>
              <p:cNvSpPr>
                <a:spLocks noChangeAspect="1" noChangeArrowheads="1"/>
              </p:cNvSpPr>
              <p:nvPr/>
            </p:nvSpPr>
            <p:spPr bwMode="auto">
              <a:xfrm>
                <a:off x="2760" y="245"/>
                <a:ext cx="267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000" b="1">
                    <a:solidFill>
                      <a:srgbClr val="FFFFFF"/>
                    </a:solidFill>
                  </a:rPr>
                  <a:t>UREA </a:t>
                </a:r>
                <a:endParaRPr lang="en-US" sz="10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10734" name="Line 110"/>
              <p:cNvSpPr>
                <a:spLocks noChangeAspect="1" noChangeShapeType="1"/>
              </p:cNvSpPr>
              <p:nvPr/>
            </p:nvSpPr>
            <p:spPr bwMode="auto">
              <a:xfrm>
                <a:off x="2611" y="286"/>
                <a:ext cx="118" cy="1"/>
              </a:xfrm>
              <a:prstGeom prst="line">
                <a:avLst/>
              </a:prstGeom>
              <a:noFill/>
              <a:ln w="22225">
                <a:solidFill>
                  <a:srgbClr val="FF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35" name="Rectangle 111"/>
              <p:cNvSpPr>
                <a:spLocks noChangeAspect="1" noChangeArrowheads="1"/>
              </p:cNvSpPr>
              <p:nvPr/>
            </p:nvSpPr>
            <p:spPr bwMode="auto">
              <a:xfrm>
                <a:off x="2658" y="274"/>
                <a:ext cx="24" cy="24"/>
              </a:xfrm>
              <a:prstGeom prst="rect">
                <a:avLst/>
              </a:prstGeom>
              <a:solidFill>
                <a:srgbClr val="FF8000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36" name="Rectangle 112"/>
              <p:cNvSpPr>
                <a:spLocks noChangeAspect="1" noChangeArrowheads="1"/>
              </p:cNvSpPr>
              <p:nvPr/>
            </p:nvSpPr>
            <p:spPr bwMode="auto">
              <a:xfrm>
                <a:off x="2760" y="327"/>
                <a:ext cx="338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000" b="1">
                    <a:solidFill>
                      <a:srgbClr val="FFFFFF"/>
                    </a:solidFill>
                  </a:rPr>
                  <a:t>Nitamin </a:t>
                </a:r>
                <a:endParaRPr lang="en-US" sz="10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10737" name="Line 113"/>
              <p:cNvSpPr>
                <a:spLocks noChangeAspect="1" noChangeShapeType="1"/>
              </p:cNvSpPr>
              <p:nvPr/>
            </p:nvSpPr>
            <p:spPr bwMode="auto">
              <a:xfrm>
                <a:off x="2611" y="370"/>
                <a:ext cx="118" cy="0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38" name="Oval 114"/>
              <p:cNvSpPr>
                <a:spLocks noChangeAspect="1" noChangeArrowheads="1"/>
              </p:cNvSpPr>
              <p:nvPr/>
            </p:nvSpPr>
            <p:spPr bwMode="auto">
              <a:xfrm>
                <a:off x="2656" y="355"/>
                <a:ext cx="28" cy="29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39" name="Rectangle 115"/>
              <p:cNvSpPr>
                <a:spLocks noChangeAspect="1" noChangeArrowheads="1"/>
              </p:cNvSpPr>
              <p:nvPr/>
            </p:nvSpPr>
            <p:spPr bwMode="auto">
              <a:xfrm>
                <a:off x="2601" y="825"/>
                <a:ext cx="296" cy="1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FFFFFF"/>
                    </a:solidFill>
                  </a:rPr>
                  <a:t>51mm</a:t>
                </a:r>
                <a:endParaRPr lang="en-US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410740" name="Line 116"/>
              <p:cNvSpPr>
                <a:spLocks noChangeAspect="1" noChangeShapeType="1"/>
              </p:cNvSpPr>
              <p:nvPr/>
            </p:nvSpPr>
            <p:spPr bwMode="auto">
              <a:xfrm flipV="1">
                <a:off x="2544" y="1372"/>
                <a:ext cx="1" cy="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41" name="Freeform 117"/>
              <p:cNvSpPr>
                <a:spLocks noChangeAspect="1"/>
              </p:cNvSpPr>
              <p:nvPr/>
            </p:nvSpPr>
            <p:spPr bwMode="auto">
              <a:xfrm flipV="1">
                <a:off x="2544" y="1017"/>
                <a:ext cx="1793" cy="37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3" y="229"/>
                  </a:cxn>
                  <a:cxn ang="0">
                    <a:pos x="507" y="471"/>
                  </a:cxn>
                  <a:cxn ang="0">
                    <a:pos x="788" y="619"/>
                  </a:cxn>
                  <a:cxn ang="0">
                    <a:pos x="1096" y="723"/>
                  </a:cxn>
                  <a:cxn ang="0">
                    <a:pos x="1713" y="771"/>
                  </a:cxn>
                  <a:cxn ang="0">
                    <a:pos x="2913" y="827"/>
                  </a:cxn>
                  <a:cxn ang="0">
                    <a:pos x="4130" y="857"/>
                  </a:cxn>
                </a:cxnLst>
                <a:rect l="0" t="0" r="r" b="b"/>
                <a:pathLst>
                  <a:path w="4130" h="857">
                    <a:moveTo>
                      <a:pt x="0" y="0"/>
                    </a:moveTo>
                    <a:lnTo>
                      <a:pt x="133" y="229"/>
                    </a:lnTo>
                    <a:lnTo>
                      <a:pt x="507" y="471"/>
                    </a:lnTo>
                    <a:lnTo>
                      <a:pt x="788" y="619"/>
                    </a:lnTo>
                    <a:lnTo>
                      <a:pt x="1096" y="723"/>
                    </a:lnTo>
                    <a:lnTo>
                      <a:pt x="1713" y="771"/>
                    </a:lnTo>
                    <a:lnTo>
                      <a:pt x="2913" y="827"/>
                    </a:lnTo>
                    <a:lnTo>
                      <a:pt x="4130" y="857"/>
                    </a:lnTo>
                  </a:path>
                </a:pathLst>
              </a:custGeom>
              <a:noFill/>
              <a:ln w="22225">
                <a:solidFill>
                  <a:srgbClr val="008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42" name="Freeform 118"/>
              <p:cNvSpPr>
                <a:spLocks noChangeAspect="1"/>
              </p:cNvSpPr>
              <p:nvPr/>
            </p:nvSpPr>
            <p:spPr bwMode="auto">
              <a:xfrm>
                <a:off x="2525" y="1370"/>
                <a:ext cx="37" cy="33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99" y="87"/>
                  </a:cxn>
                  <a:cxn ang="0">
                    <a:pos x="0" y="87"/>
                  </a:cxn>
                  <a:cxn ang="0">
                    <a:pos x="49" y="0"/>
                  </a:cxn>
                </a:cxnLst>
                <a:rect l="0" t="0" r="r" b="b"/>
                <a:pathLst>
                  <a:path w="99" h="87">
                    <a:moveTo>
                      <a:pt x="49" y="0"/>
                    </a:moveTo>
                    <a:lnTo>
                      <a:pt x="99" y="87"/>
                    </a:lnTo>
                    <a:lnTo>
                      <a:pt x="0" y="87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43" name="Freeform 119"/>
              <p:cNvSpPr>
                <a:spLocks noChangeAspect="1"/>
              </p:cNvSpPr>
              <p:nvPr/>
            </p:nvSpPr>
            <p:spPr bwMode="auto">
              <a:xfrm>
                <a:off x="2582" y="1270"/>
                <a:ext cx="38" cy="32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99" y="87"/>
                  </a:cxn>
                  <a:cxn ang="0">
                    <a:pos x="0" y="87"/>
                  </a:cxn>
                  <a:cxn ang="0">
                    <a:pos x="49" y="0"/>
                  </a:cxn>
                </a:cxnLst>
                <a:rect l="0" t="0" r="r" b="b"/>
                <a:pathLst>
                  <a:path w="99" h="87">
                    <a:moveTo>
                      <a:pt x="49" y="0"/>
                    </a:moveTo>
                    <a:lnTo>
                      <a:pt x="99" y="87"/>
                    </a:lnTo>
                    <a:lnTo>
                      <a:pt x="0" y="87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44" name="Freeform 120"/>
              <p:cNvSpPr>
                <a:spLocks noChangeAspect="1"/>
              </p:cNvSpPr>
              <p:nvPr/>
            </p:nvSpPr>
            <p:spPr bwMode="auto">
              <a:xfrm>
                <a:off x="2745" y="1164"/>
                <a:ext cx="37" cy="33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99" y="86"/>
                  </a:cxn>
                  <a:cxn ang="0">
                    <a:pos x="0" y="86"/>
                  </a:cxn>
                  <a:cxn ang="0">
                    <a:pos x="49" y="0"/>
                  </a:cxn>
                </a:cxnLst>
                <a:rect l="0" t="0" r="r" b="b"/>
                <a:pathLst>
                  <a:path w="99" h="86">
                    <a:moveTo>
                      <a:pt x="49" y="0"/>
                    </a:moveTo>
                    <a:lnTo>
                      <a:pt x="99" y="86"/>
                    </a:lnTo>
                    <a:lnTo>
                      <a:pt x="0" y="86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45" name="Freeform 121"/>
              <p:cNvSpPr>
                <a:spLocks noChangeAspect="1"/>
              </p:cNvSpPr>
              <p:nvPr/>
            </p:nvSpPr>
            <p:spPr bwMode="auto">
              <a:xfrm>
                <a:off x="2868" y="1099"/>
                <a:ext cx="37" cy="33"/>
              </a:xfrm>
              <a:custGeom>
                <a:avLst/>
                <a:gdLst/>
                <a:ahLst/>
                <a:cxnLst>
                  <a:cxn ang="0">
                    <a:pos x="50" y="0"/>
                  </a:cxn>
                  <a:cxn ang="0">
                    <a:pos x="99" y="86"/>
                  </a:cxn>
                  <a:cxn ang="0">
                    <a:pos x="0" y="86"/>
                  </a:cxn>
                  <a:cxn ang="0">
                    <a:pos x="50" y="0"/>
                  </a:cxn>
                </a:cxnLst>
                <a:rect l="0" t="0" r="r" b="b"/>
                <a:pathLst>
                  <a:path w="99" h="86">
                    <a:moveTo>
                      <a:pt x="50" y="0"/>
                    </a:moveTo>
                    <a:lnTo>
                      <a:pt x="99" y="86"/>
                    </a:lnTo>
                    <a:lnTo>
                      <a:pt x="0" y="86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46" name="Freeform 122"/>
              <p:cNvSpPr>
                <a:spLocks noChangeAspect="1"/>
              </p:cNvSpPr>
              <p:nvPr/>
            </p:nvSpPr>
            <p:spPr bwMode="auto">
              <a:xfrm>
                <a:off x="3001" y="1054"/>
                <a:ext cx="38" cy="32"/>
              </a:xfrm>
              <a:custGeom>
                <a:avLst/>
                <a:gdLst/>
                <a:ahLst/>
                <a:cxnLst>
                  <a:cxn ang="0">
                    <a:pos x="50" y="0"/>
                  </a:cxn>
                  <a:cxn ang="0">
                    <a:pos x="99" y="87"/>
                  </a:cxn>
                  <a:cxn ang="0">
                    <a:pos x="0" y="87"/>
                  </a:cxn>
                  <a:cxn ang="0">
                    <a:pos x="50" y="0"/>
                  </a:cxn>
                </a:cxnLst>
                <a:rect l="0" t="0" r="r" b="b"/>
                <a:pathLst>
                  <a:path w="99" h="87">
                    <a:moveTo>
                      <a:pt x="50" y="0"/>
                    </a:moveTo>
                    <a:lnTo>
                      <a:pt x="99" y="87"/>
                    </a:lnTo>
                    <a:lnTo>
                      <a:pt x="0" y="87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47" name="Freeform 123"/>
              <p:cNvSpPr>
                <a:spLocks noChangeAspect="1"/>
              </p:cNvSpPr>
              <p:nvPr/>
            </p:nvSpPr>
            <p:spPr bwMode="auto">
              <a:xfrm>
                <a:off x="3269" y="1033"/>
                <a:ext cx="37" cy="32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99" y="86"/>
                  </a:cxn>
                  <a:cxn ang="0">
                    <a:pos x="0" y="86"/>
                  </a:cxn>
                  <a:cxn ang="0">
                    <a:pos x="49" y="0"/>
                  </a:cxn>
                </a:cxnLst>
                <a:rect l="0" t="0" r="r" b="b"/>
                <a:pathLst>
                  <a:path w="99" h="86">
                    <a:moveTo>
                      <a:pt x="49" y="0"/>
                    </a:moveTo>
                    <a:lnTo>
                      <a:pt x="99" y="86"/>
                    </a:lnTo>
                    <a:lnTo>
                      <a:pt x="0" y="86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48" name="Freeform 124"/>
              <p:cNvSpPr>
                <a:spLocks noChangeAspect="1"/>
              </p:cNvSpPr>
              <p:nvPr/>
            </p:nvSpPr>
            <p:spPr bwMode="auto">
              <a:xfrm>
                <a:off x="3790" y="1008"/>
                <a:ext cx="37" cy="32"/>
              </a:xfrm>
              <a:custGeom>
                <a:avLst/>
                <a:gdLst/>
                <a:ahLst/>
                <a:cxnLst>
                  <a:cxn ang="0">
                    <a:pos x="50" y="0"/>
                  </a:cxn>
                  <a:cxn ang="0">
                    <a:pos x="99" y="87"/>
                  </a:cxn>
                  <a:cxn ang="0">
                    <a:pos x="0" y="87"/>
                  </a:cxn>
                  <a:cxn ang="0">
                    <a:pos x="50" y="0"/>
                  </a:cxn>
                </a:cxnLst>
                <a:rect l="0" t="0" r="r" b="b"/>
                <a:pathLst>
                  <a:path w="99" h="87">
                    <a:moveTo>
                      <a:pt x="50" y="0"/>
                    </a:moveTo>
                    <a:lnTo>
                      <a:pt x="99" y="87"/>
                    </a:lnTo>
                    <a:lnTo>
                      <a:pt x="0" y="87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49" name="Freeform 125"/>
              <p:cNvSpPr>
                <a:spLocks noChangeAspect="1"/>
              </p:cNvSpPr>
              <p:nvPr/>
            </p:nvSpPr>
            <p:spPr bwMode="auto">
              <a:xfrm>
                <a:off x="4319" y="994"/>
                <a:ext cx="37" cy="34"/>
              </a:xfrm>
              <a:custGeom>
                <a:avLst/>
                <a:gdLst/>
                <a:ahLst/>
                <a:cxnLst>
                  <a:cxn ang="0">
                    <a:pos x="50" y="0"/>
                  </a:cxn>
                  <a:cxn ang="0">
                    <a:pos x="99" y="86"/>
                  </a:cxn>
                  <a:cxn ang="0">
                    <a:pos x="0" y="86"/>
                  </a:cxn>
                  <a:cxn ang="0">
                    <a:pos x="50" y="0"/>
                  </a:cxn>
                </a:cxnLst>
                <a:rect l="0" t="0" r="r" b="b"/>
                <a:pathLst>
                  <a:path w="99" h="86">
                    <a:moveTo>
                      <a:pt x="50" y="0"/>
                    </a:moveTo>
                    <a:lnTo>
                      <a:pt x="99" y="86"/>
                    </a:lnTo>
                    <a:lnTo>
                      <a:pt x="0" y="86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50" name="Rectangle 126"/>
              <p:cNvSpPr>
                <a:spLocks noChangeAspect="1" noChangeArrowheads="1"/>
              </p:cNvSpPr>
              <p:nvPr/>
            </p:nvSpPr>
            <p:spPr bwMode="auto">
              <a:xfrm>
                <a:off x="2589" y="1380"/>
                <a:ext cx="24" cy="2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51" name="Rectangle 127"/>
              <p:cNvSpPr>
                <a:spLocks noChangeAspect="1" noChangeArrowheads="1"/>
              </p:cNvSpPr>
              <p:nvPr/>
            </p:nvSpPr>
            <p:spPr bwMode="auto">
              <a:xfrm>
                <a:off x="2752" y="1107"/>
                <a:ext cx="24" cy="25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52" name="Rectangle 128"/>
              <p:cNvSpPr>
                <a:spLocks noChangeAspect="1" noChangeArrowheads="1"/>
              </p:cNvSpPr>
              <p:nvPr/>
            </p:nvSpPr>
            <p:spPr bwMode="auto">
              <a:xfrm>
                <a:off x="2874" y="1052"/>
                <a:ext cx="23" cy="2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53" name="Rectangle 129"/>
              <p:cNvSpPr>
                <a:spLocks noChangeAspect="1" noChangeArrowheads="1"/>
              </p:cNvSpPr>
              <p:nvPr/>
            </p:nvSpPr>
            <p:spPr bwMode="auto">
              <a:xfrm>
                <a:off x="3008" y="613"/>
                <a:ext cx="24" cy="2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54" name="Rectangle 130"/>
              <p:cNvSpPr>
                <a:spLocks noChangeAspect="1" noChangeArrowheads="1"/>
              </p:cNvSpPr>
              <p:nvPr/>
            </p:nvSpPr>
            <p:spPr bwMode="auto">
              <a:xfrm>
                <a:off x="3275" y="468"/>
                <a:ext cx="25" cy="2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55" name="Rectangle 131"/>
              <p:cNvSpPr>
                <a:spLocks noChangeAspect="1" noChangeArrowheads="1"/>
              </p:cNvSpPr>
              <p:nvPr/>
            </p:nvSpPr>
            <p:spPr bwMode="auto">
              <a:xfrm>
                <a:off x="3796" y="369"/>
                <a:ext cx="25" cy="24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56" name="Rectangle 132"/>
              <p:cNvSpPr>
                <a:spLocks noChangeAspect="1" noChangeArrowheads="1"/>
              </p:cNvSpPr>
              <p:nvPr/>
            </p:nvSpPr>
            <p:spPr bwMode="auto">
              <a:xfrm>
                <a:off x="4325" y="244"/>
                <a:ext cx="24" cy="25"/>
              </a:xfrm>
              <a:prstGeom prst="rect">
                <a:avLst/>
              </a:prstGeom>
              <a:solidFill>
                <a:srgbClr val="FF99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57" name="Freeform 133"/>
              <p:cNvSpPr>
                <a:spLocks noChangeAspect="1"/>
              </p:cNvSpPr>
              <p:nvPr/>
            </p:nvSpPr>
            <p:spPr bwMode="auto">
              <a:xfrm flipV="1">
                <a:off x="2544" y="1030"/>
                <a:ext cx="1793" cy="3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3" y="116"/>
                  </a:cxn>
                  <a:cxn ang="0">
                    <a:pos x="507" y="285"/>
                  </a:cxn>
                  <a:cxn ang="0">
                    <a:pos x="788" y="542"/>
                  </a:cxn>
                  <a:cxn ang="0">
                    <a:pos x="1096" y="740"/>
                  </a:cxn>
                  <a:cxn ang="0">
                    <a:pos x="1713" y="784"/>
                  </a:cxn>
                  <a:cxn ang="0">
                    <a:pos x="2913" y="815"/>
                  </a:cxn>
                  <a:cxn ang="0">
                    <a:pos x="4130" y="830"/>
                  </a:cxn>
                </a:cxnLst>
                <a:rect l="0" t="0" r="r" b="b"/>
                <a:pathLst>
                  <a:path w="4130" h="830">
                    <a:moveTo>
                      <a:pt x="0" y="0"/>
                    </a:moveTo>
                    <a:lnTo>
                      <a:pt x="133" y="116"/>
                    </a:lnTo>
                    <a:lnTo>
                      <a:pt x="507" y="285"/>
                    </a:lnTo>
                    <a:lnTo>
                      <a:pt x="788" y="542"/>
                    </a:lnTo>
                    <a:lnTo>
                      <a:pt x="1096" y="740"/>
                    </a:lnTo>
                    <a:lnTo>
                      <a:pt x="1713" y="784"/>
                    </a:lnTo>
                    <a:lnTo>
                      <a:pt x="2913" y="815"/>
                    </a:lnTo>
                    <a:lnTo>
                      <a:pt x="4130" y="830"/>
                    </a:lnTo>
                  </a:path>
                </a:pathLst>
              </a:custGeom>
              <a:noFill/>
              <a:ln w="22225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58" name="Oval 134"/>
              <p:cNvSpPr>
                <a:spLocks noChangeAspect="1" noChangeArrowheads="1"/>
              </p:cNvSpPr>
              <p:nvPr/>
            </p:nvSpPr>
            <p:spPr bwMode="auto">
              <a:xfrm>
                <a:off x="2527" y="1375"/>
                <a:ext cx="34" cy="34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59" name="Oval 135"/>
              <p:cNvSpPr>
                <a:spLocks noChangeAspect="1" noChangeArrowheads="1"/>
              </p:cNvSpPr>
              <p:nvPr/>
            </p:nvSpPr>
            <p:spPr bwMode="auto">
              <a:xfrm>
                <a:off x="2585" y="1324"/>
                <a:ext cx="33" cy="34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60" name="Oval 136"/>
              <p:cNvSpPr>
                <a:spLocks noChangeAspect="1" noChangeArrowheads="1"/>
              </p:cNvSpPr>
              <p:nvPr/>
            </p:nvSpPr>
            <p:spPr bwMode="auto">
              <a:xfrm>
                <a:off x="2747" y="1250"/>
                <a:ext cx="34" cy="34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61" name="Oval 137"/>
              <p:cNvSpPr>
                <a:spLocks noChangeAspect="1" noChangeArrowheads="1"/>
              </p:cNvSpPr>
              <p:nvPr/>
            </p:nvSpPr>
            <p:spPr bwMode="auto">
              <a:xfrm>
                <a:off x="2870" y="1137"/>
                <a:ext cx="33" cy="34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62" name="Oval 138"/>
              <p:cNvSpPr>
                <a:spLocks noChangeAspect="1" noChangeArrowheads="1"/>
              </p:cNvSpPr>
              <p:nvPr/>
            </p:nvSpPr>
            <p:spPr bwMode="auto">
              <a:xfrm>
                <a:off x="3003" y="1050"/>
                <a:ext cx="33" cy="34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63" name="Oval 139"/>
              <p:cNvSpPr>
                <a:spLocks noChangeAspect="1" noChangeArrowheads="1"/>
              </p:cNvSpPr>
              <p:nvPr/>
            </p:nvSpPr>
            <p:spPr bwMode="auto">
              <a:xfrm>
                <a:off x="3271" y="1031"/>
                <a:ext cx="34" cy="34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64" name="Oval 140"/>
              <p:cNvSpPr>
                <a:spLocks noChangeAspect="1" noChangeArrowheads="1"/>
              </p:cNvSpPr>
              <p:nvPr/>
            </p:nvSpPr>
            <p:spPr bwMode="auto">
              <a:xfrm>
                <a:off x="3792" y="1018"/>
                <a:ext cx="34" cy="34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65" name="Oval 141"/>
              <p:cNvSpPr>
                <a:spLocks noChangeAspect="1" noChangeArrowheads="1"/>
              </p:cNvSpPr>
              <p:nvPr/>
            </p:nvSpPr>
            <p:spPr bwMode="auto">
              <a:xfrm>
                <a:off x="4321" y="1015"/>
                <a:ext cx="34" cy="34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66" name="Text Box 142"/>
              <p:cNvSpPr txBox="1">
                <a:spLocks noChangeAspect="1" noChangeArrowheads="1"/>
              </p:cNvSpPr>
              <p:nvPr/>
            </p:nvSpPr>
            <p:spPr bwMode="auto">
              <a:xfrm>
                <a:off x="2539" y="76"/>
                <a:ext cx="1861" cy="2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1600"/>
                  <a:t>Replication I</a:t>
                </a:r>
              </a:p>
            </p:txBody>
          </p:sp>
          <p:sp>
            <p:nvSpPr>
              <p:cNvPr id="410767" name="Line 143"/>
              <p:cNvSpPr>
                <a:spLocks noChangeAspect="1" noChangeShapeType="1"/>
              </p:cNvSpPr>
              <p:nvPr/>
            </p:nvSpPr>
            <p:spPr bwMode="auto">
              <a:xfrm>
                <a:off x="2692" y="952"/>
                <a:ext cx="0" cy="441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 type="triangle" w="lg" len="lg"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68" name="Freeform 144"/>
              <p:cNvSpPr>
                <a:spLocks noChangeAspect="1"/>
              </p:cNvSpPr>
              <p:nvPr/>
            </p:nvSpPr>
            <p:spPr bwMode="auto">
              <a:xfrm flipV="1">
                <a:off x="2541" y="3872"/>
                <a:ext cx="1792" cy="17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3" y="164"/>
                  </a:cxn>
                  <a:cxn ang="0">
                    <a:pos x="507" y="271"/>
                  </a:cxn>
                  <a:cxn ang="0">
                    <a:pos x="788" y="309"/>
                  </a:cxn>
                  <a:cxn ang="0">
                    <a:pos x="1096" y="333"/>
                  </a:cxn>
                  <a:cxn ang="0">
                    <a:pos x="1714" y="333"/>
                  </a:cxn>
                  <a:cxn ang="0">
                    <a:pos x="2913" y="358"/>
                  </a:cxn>
                  <a:cxn ang="0">
                    <a:pos x="4131" y="368"/>
                  </a:cxn>
                </a:cxnLst>
                <a:rect l="0" t="0" r="r" b="b"/>
                <a:pathLst>
                  <a:path w="4131" h="368">
                    <a:moveTo>
                      <a:pt x="0" y="0"/>
                    </a:moveTo>
                    <a:lnTo>
                      <a:pt x="133" y="164"/>
                    </a:lnTo>
                    <a:lnTo>
                      <a:pt x="507" y="271"/>
                    </a:lnTo>
                    <a:lnTo>
                      <a:pt x="788" y="309"/>
                    </a:lnTo>
                    <a:lnTo>
                      <a:pt x="1096" y="333"/>
                    </a:lnTo>
                    <a:lnTo>
                      <a:pt x="1714" y="333"/>
                    </a:lnTo>
                    <a:lnTo>
                      <a:pt x="2913" y="358"/>
                    </a:lnTo>
                    <a:lnTo>
                      <a:pt x="4131" y="368"/>
                    </a:lnTo>
                  </a:path>
                </a:pathLst>
              </a:custGeom>
              <a:noFill/>
              <a:ln w="22225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69" name="Oval 145"/>
              <p:cNvSpPr>
                <a:spLocks noChangeAspect="1" noChangeArrowheads="1"/>
              </p:cNvSpPr>
              <p:nvPr/>
            </p:nvSpPr>
            <p:spPr bwMode="auto">
              <a:xfrm>
                <a:off x="2582" y="3948"/>
                <a:ext cx="33" cy="35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70" name="Oval 146"/>
              <p:cNvSpPr>
                <a:spLocks noChangeAspect="1" noChangeArrowheads="1"/>
              </p:cNvSpPr>
              <p:nvPr/>
            </p:nvSpPr>
            <p:spPr bwMode="auto">
              <a:xfrm>
                <a:off x="2744" y="3899"/>
                <a:ext cx="34" cy="36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71" name="Oval 147"/>
              <p:cNvSpPr>
                <a:spLocks noChangeAspect="1" noChangeArrowheads="1"/>
              </p:cNvSpPr>
              <p:nvPr/>
            </p:nvSpPr>
            <p:spPr bwMode="auto">
              <a:xfrm>
                <a:off x="2866" y="3881"/>
                <a:ext cx="33" cy="36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72" name="Oval 148"/>
              <p:cNvSpPr>
                <a:spLocks noChangeAspect="1" noChangeArrowheads="1"/>
              </p:cNvSpPr>
              <p:nvPr/>
            </p:nvSpPr>
            <p:spPr bwMode="auto">
              <a:xfrm>
                <a:off x="3000" y="3870"/>
                <a:ext cx="33" cy="35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73" name="Oval 149"/>
              <p:cNvSpPr>
                <a:spLocks noChangeAspect="1" noChangeArrowheads="1"/>
              </p:cNvSpPr>
              <p:nvPr/>
            </p:nvSpPr>
            <p:spPr bwMode="auto">
              <a:xfrm>
                <a:off x="3268" y="3870"/>
                <a:ext cx="33" cy="35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74" name="Oval 150"/>
              <p:cNvSpPr>
                <a:spLocks noChangeAspect="1" noChangeArrowheads="1"/>
              </p:cNvSpPr>
              <p:nvPr/>
            </p:nvSpPr>
            <p:spPr bwMode="auto">
              <a:xfrm>
                <a:off x="4317" y="3854"/>
                <a:ext cx="34" cy="35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75" name="Oval 151"/>
              <p:cNvSpPr>
                <a:spLocks noChangeAspect="1" noChangeArrowheads="1"/>
              </p:cNvSpPr>
              <p:nvPr/>
            </p:nvSpPr>
            <p:spPr bwMode="auto">
              <a:xfrm>
                <a:off x="3789" y="3858"/>
                <a:ext cx="33" cy="36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76" name="Rectangle 152"/>
              <p:cNvSpPr>
                <a:spLocks noChangeAspect="1" noChangeArrowheads="1"/>
              </p:cNvSpPr>
              <p:nvPr/>
            </p:nvSpPr>
            <p:spPr bwMode="auto">
              <a:xfrm>
                <a:off x="2534" y="4186"/>
                <a:ext cx="1894" cy="1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sz="1400">
                    <a:solidFill>
                      <a:srgbClr val="FFFFFF"/>
                    </a:solidFill>
                  </a:rPr>
                  <a:t>Days After Application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410777" name="Line 153"/>
              <p:cNvSpPr>
                <a:spLocks noChangeAspect="1" noChangeShapeType="1"/>
              </p:cNvSpPr>
              <p:nvPr/>
            </p:nvSpPr>
            <p:spPr bwMode="auto">
              <a:xfrm>
                <a:off x="2533" y="4049"/>
                <a:ext cx="1894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78" name="Line 154"/>
              <p:cNvSpPr>
                <a:spLocks noChangeAspect="1" noChangeShapeType="1"/>
              </p:cNvSpPr>
              <p:nvPr/>
            </p:nvSpPr>
            <p:spPr bwMode="auto">
              <a:xfrm flipV="1">
                <a:off x="2836" y="4031"/>
                <a:ext cx="1" cy="18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79" name="Line 155"/>
              <p:cNvSpPr>
                <a:spLocks noChangeAspect="1" noChangeShapeType="1"/>
              </p:cNvSpPr>
              <p:nvPr/>
            </p:nvSpPr>
            <p:spPr bwMode="auto">
              <a:xfrm flipV="1">
                <a:off x="3139" y="4031"/>
                <a:ext cx="1" cy="18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80" name="Line 156"/>
              <p:cNvSpPr>
                <a:spLocks noChangeAspect="1" noChangeShapeType="1"/>
              </p:cNvSpPr>
              <p:nvPr/>
            </p:nvSpPr>
            <p:spPr bwMode="auto">
              <a:xfrm flipV="1">
                <a:off x="3442" y="4031"/>
                <a:ext cx="0" cy="18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81" name="Line 157"/>
              <p:cNvSpPr>
                <a:spLocks noChangeAspect="1" noChangeShapeType="1"/>
              </p:cNvSpPr>
              <p:nvPr/>
            </p:nvSpPr>
            <p:spPr bwMode="auto">
              <a:xfrm flipV="1">
                <a:off x="3745" y="4031"/>
                <a:ext cx="0" cy="18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82" name="Line 158"/>
              <p:cNvSpPr>
                <a:spLocks noChangeAspect="1" noChangeShapeType="1"/>
              </p:cNvSpPr>
              <p:nvPr/>
            </p:nvSpPr>
            <p:spPr bwMode="auto">
              <a:xfrm flipV="1">
                <a:off x="4048" y="4031"/>
                <a:ext cx="1" cy="18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83" name="Line 159"/>
              <p:cNvSpPr>
                <a:spLocks noChangeAspect="1" noChangeShapeType="1"/>
              </p:cNvSpPr>
              <p:nvPr/>
            </p:nvSpPr>
            <p:spPr bwMode="auto">
              <a:xfrm flipV="1">
                <a:off x="4351" y="4031"/>
                <a:ext cx="1" cy="18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84" name="Rectangle 160"/>
              <p:cNvSpPr>
                <a:spLocks noChangeAspect="1" noChangeArrowheads="1"/>
              </p:cNvSpPr>
              <p:nvPr/>
            </p:nvSpPr>
            <p:spPr bwMode="auto">
              <a:xfrm>
                <a:off x="2496" y="4042"/>
                <a:ext cx="66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>
                    <a:solidFill>
                      <a:srgbClr val="FFFFFF"/>
                    </a:solidFill>
                  </a:rPr>
                  <a:t>0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410785" name="Rectangle 161"/>
              <p:cNvSpPr>
                <a:spLocks noChangeAspect="1" noChangeArrowheads="1"/>
              </p:cNvSpPr>
              <p:nvPr/>
            </p:nvSpPr>
            <p:spPr bwMode="auto">
              <a:xfrm>
                <a:off x="2784" y="4042"/>
                <a:ext cx="133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>
                    <a:solidFill>
                      <a:srgbClr val="FFFFFF"/>
                    </a:solidFill>
                  </a:rPr>
                  <a:t>20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410786" name="Rectangle 162"/>
              <p:cNvSpPr>
                <a:spLocks noChangeAspect="1" noChangeArrowheads="1"/>
              </p:cNvSpPr>
              <p:nvPr/>
            </p:nvSpPr>
            <p:spPr bwMode="auto">
              <a:xfrm>
                <a:off x="3087" y="4042"/>
                <a:ext cx="133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>
                    <a:solidFill>
                      <a:srgbClr val="FFFFFF"/>
                    </a:solidFill>
                  </a:rPr>
                  <a:t>40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410787" name="Rectangle 163"/>
              <p:cNvSpPr>
                <a:spLocks noChangeAspect="1" noChangeArrowheads="1"/>
              </p:cNvSpPr>
              <p:nvPr/>
            </p:nvSpPr>
            <p:spPr bwMode="auto">
              <a:xfrm>
                <a:off x="3390" y="4042"/>
                <a:ext cx="133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>
                    <a:solidFill>
                      <a:srgbClr val="FFFFFF"/>
                    </a:solidFill>
                  </a:rPr>
                  <a:t>60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410788" name="Rectangle 164"/>
              <p:cNvSpPr>
                <a:spLocks noChangeAspect="1" noChangeArrowheads="1"/>
              </p:cNvSpPr>
              <p:nvPr/>
            </p:nvSpPr>
            <p:spPr bwMode="auto">
              <a:xfrm>
                <a:off x="3693" y="4042"/>
                <a:ext cx="133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>
                    <a:solidFill>
                      <a:srgbClr val="FFFFFF"/>
                    </a:solidFill>
                  </a:rPr>
                  <a:t>80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410789" name="Rectangle 165"/>
              <p:cNvSpPr>
                <a:spLocks noChangeAspect="1" noChangeArrowheads="1"/>
              </p:cNvSpPr>
              <p:nvPr/>
            </p:nvSpPr>
            <p:spPr bwMode="auto">
              <a:xfrm>
                <a:off x="3983" y="4042"/>
                <a:ext cx="200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>
                    <a:solidFill>
                      <a:srgbClr val="FFFFFF"/>
                    </a:solidFill>
                  </a:rPr>
                  <a:t>100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410790" name="Rectangle 166"/>
              <p:cNvSpPr>
                <a:spLocks noChangeAspect="1" noChangeArrowheads="1"/>
              </p:cNvSpPr>
              <p:nvPr/>
            </p:nvSpPr>
            <p:spPr bwMode="auto">
              <a:xfrm>
                <a:off x="4284" y="4042"/>
                <a:ext cx="199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>
                    <a:solidFill>
                      <a:srgbClr val="FFFFFF"/>
                    </a:solidFill>
                  </a:rPr>
                  <a:t>120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410791" name="Line 167"/>
              <p:cNvSpPr>
                <a:spLocks noChangeAspect="1" noChangeShapeType="1"/>
              </p:cNvSpPr>
              <p:nvPr/>
            </p:nvSpPr>
            <p:spPr bwMode="auto">
              <a:xfrm>
                <a:off x="2533" y="2724"/>
                <a:ext cx="1894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92" name="Line 168"/>
              <p:cNvSpPr>
                <a:spLocks noChangeAspect="1" noChangeShapeType="1"/>
              </p:cNvSpPr>
              <p:nvPr/>
            </p:nvSpPr>
            <p:spPr bwMode="auto">
              <a:xfrm>
                <a:off x="2836" y="2724"/>
                <a:ext cx="1" cy="18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93" name="Line 169"/>
              <p:cNvSpPr>
                <a:spLocks noChangeAspect="1" noChangeShapeType="1"/>
              </p:cNvSpPr>
              <p:nvPr/>
            </p:nvSpPr>
            <p:spPr bwMode="auto">
              <a:xfrm>
                <a:off x="3139" y="2724"/>
                <a:ext cx="1" cy="18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94" name="Line 170"/>
              <p:cNvSpPr>
                <a:spLocks noChangeAspect="1" noChangeShapeType="1"/>
              </p:cNvSpPr>
              <p:nvPr/>
            </p:nvSpPr>
            <p:spPr bwMode="auto">
              <a:xfrm>
                <a:off x="3442" y="2724"/>
                <a:ext cx="0" cy="18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95" name="Line 171"/>
              <p:cNvSpPr>
                <a:spLocks noChangeAspect="1" noChangeShapeType="1"/>
              </p:cNvSpPr>
              <p:nvPr/>
            </p:nvSpPr>
            <p:spPr bwMode="auto">
              <a:xfrm>
                <a:off x="3745" y="2724"/>
                <a:ext cx="0" cy="18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96" name="Line 172"/>
              <p:cNvSpPr>
                <a:spLocks noChangeAspect="1" noChangeShapeType="1"/>
              </p:cNvSpPr>
              <p:nvPr/>
            </p:nvSpPr>
            <p:spPr bwMode="auto">
              <a:xfrm>
                <a:off x="4048" y="2724"/>
                <a:ext cx="1" cy="18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97" name="Line 173"/>
              <p:cNvSpPr>
                <a:spLocks noChangeAspect="1" noChangeShapeType="1"/>
              </p:cNvSpPr>
              <p:nvPr/>
            </p:nvSpPr>
            <p:spPr bwMode="auto">
              <a:xfrm>
                <a:off x="4351" y="2724"/>
                <a:ext cx="1" cy="18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98" name="Line 174"/>
              <p:cNvSpPr>
                <a:spLocks noChangeAspect="1" noChangeShapeType="1"/>
              </p:cNvSpPr>
              <p:nvPr/>
            </p:nvSpPr>
            <p:spPr bwMode="auto">
              <a:xfrm flipV="1">
                <a:off x="2533" y="2724"/>
                <a:ext cx="1" cy="1325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799" name="Line 175"/>
              <p:cNvSpPr>
                <a:spLocks noChangeAspect="1" noChangeShapeType="1"/>
              </p:cNvSpPr>
              <p:nvPr/>
            </p:nvSpPr>
            <p:spPr bwMode="auto">
              <a:xfrm>
                <a:off x="2534" y="3761"/>
                <a:ext cx="18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00" name="Line 176"/>
              <p:cNvSpPr>
                <a:spLocks noChangeAspect="1" noChangeShapeType="1"/>
              </p:cNvSpPr>
              <p:nvPr/>
            </p:nvSpPr>
            <p:spPr bwMode="auto">
              <a:xfrm>
                <a:off x="2534" y="3473"/>
                <a:ext cx="18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01" name="Line 177"/>
              <p:cNvSpPr>
                <a:spLocks noChangeAspect="1" noChangeShapeType="1"/>
              </p:cNvSpPr>
              <p:nvPr/>
            </p:nvSpPr>
            <p:spPr bwMode="auto">
              <a:xfrm>
                <a:off x="2534" y="3185"/>
                <a:ext cx="18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02" name="Line 178"/>
              <p:cNvSpPr>
                <a:spLocks noChangeAspect="1" noChangeShapeType="1"/>
              </p:cNvSpPr>
              <p:nvPr/>
            </p:nvSpPr>
            <p:spPr bwMode="auto">
              <a:xfrm>
                <a:off x="2534" y="2896"/>
                <a:ext cx="18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03" name="Rectangle 179"/>
              <p:cNvSpPr>
                <a:spLocks noChangeAspect="1" noChangeArrowheads="1"/>
              </p:cNvSpPr>
              <p:nvPr/>
            </p:nvSpPr>
            <p:spPr bwMode="auto">
              <a:xfrm>
                <a:off x="2377" y="4000"/>
                <a:ext cx="65" cy="1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>
                    <a:solidFill>
                      <a:srgbClr val="FFFFFF"/>
                    </a:solidFill>
                  </a:rPr>
                  <a:t>0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410804" name="Rectangle 180"/>
              <p:cNvSpPr>
                <a:spLocks noChangeAspect="1" noChangeArrowheads="1"/>
              </p:cNvSpPr>
              <p:nvPr/>
            </p:nvSpPr>
            <p:spPr bwMode="auto">
              <a:xfrm>
                <a:off x="2383" y="3710"/>
                <a:ext cx="65" cy="1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>
                    <a:solidFill>
                      <a:srgbClr val="FFFFFF"/>
                    </a:solidFill>
                  </a:rPr>
                  <a:t>5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410805" name="Rectangle 181"/>
              <p:cNvSpPr>
                <a:spLocks noChangeAspect="1" noChangeArrowheads="1"/>
              </p:cNvSpPr>
              <p:nvPr/>
            </p:nvSpPr>
            <p:spPr bwMode="auto">
              <a:xfrm>
                <a:off x="2352" y="3422"/>
                <a:ext cx="133" cy="1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>
                    <a:solidFill>
                      <a:srgbClr val="FFFFFF"/>
                    </a:solidFill>
                  </a:rPr>
                  <a:t>10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410806" name="Rectangle 182"/>
              <p:cNvSpPr>
                <a:spLocks noChangeAspect="1" noChangeArrowheads="1"/>
              </p:cNvSpPr>
              <p:nvPr/>
            </p:nvSpPr>
            <p:spPr bwMode="auto">
              <a:xfrm>
                <a:off x="2352" y="3135"/>
                <a:ext cx="133" cy="1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>
                    <a:solidFill>
                      <a:srgbClr val="FFFFFF"/>
                    </a:solidFill>
                  </a:rPr>
                  <a:t>15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410807" name="Rectangle 183"/>
              <p:cNvSpPr>
                <a:spLocks noChangeAspect="1" noChangeArrowheads="1"/>
              </p:cNvSpPr>
              <p:nvPr/>
            </p:nvSpPr>
            <p:spPr bwMode="auto">
              <a:xfrm>
                <a:off x="2352" y="2846"/>
                <a:ext cx="133" cy="1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400">
                    <a:solidFill>
                      <a:srgbClr val="FFFFFF"/>
                    </a:solidFill>
                  </a:rPr>
                  <a:t>20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410808" name="Line 184"/>
              <p:cNvSpPr>
                <a:spLocks noChangeAspect="1" noChangeShapeType="1"/>
              </p:cNvSpPr>
              <p:nvPr/>
            </p:nvSpPr>
            <p:spPr bwMode="auto">
              <a:xfrm flipV="1">
                <a:off x="4427" y="2724"/>
                <a:ext cx="0" cy="1325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09" name="Line 185"/>
              <p:cNvSpPr>
                <a:spLocks noChangeAspect="1" noChangeShapeType="1"/>
              </p:cNvSpPr>
              <p:nvPr/>
            </p:nvSpPr>
            <p:spPr bwMode="auto">
              <a:xfrm flipH="1">
                <a:off x="4408" y="3761"/>
                <a:ext cx="18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10" name="Line 186"/>
              <p:cNvSpPr>
                <a:spLocks noChangeAspect="1" noChangeShapeType="1"/>
              </p:cNvSpPr>
              <p:nvPr/>
            </p:nvSpPr>
            <p:spPr bwMode="auto">
              <a:xfrm flipH="1">
                <a:off x="4408" y="3473"/>
                <a:ext cx="18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11" name="Line 187"/>
              <p:cNvSpPr>
                <a:spLocks noChangeAspect="1" noChangeShapeType="1"/>
              </p:cNvSpPr>
              <p:nvPr/>
            </p:nvSpPr>
            <p:spPr bwMode="auto">
              <a:xfrm flipH="1">
                <a:off x="4408" y="3185"/>
                <a:ext cx="18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12" name="Line 188"/>
              <p:cNvSpPr>
                <a:spLocks noChangeAspect="1" noChangeShapeType="1"/>
              </p:cNvSpPr>
              <p:nvPr/>
            </p:nvSpPr>
            <p:spPr bwMode="auto">
              <a:xfrm flipH="1">
                <a:off x="4408" y="2896"/>
                <a:ext cx="18" cy="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13" name="Rectangle 189"/>
              <p:cNvSpPr>
                <a:spLocks noChangeAspect="1" noChangeArrowheads="1"/>
              </p:cNvSpPr>
              <p:nvPr/>
            </p:nvSpPr>
            <p:spPr bwMode="auto">
              <a:xfrm>
                <a:off x="2760" y="2790"/>
                <a:ext cx="211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000" b="1">
                    <a:solidFill>
                      <a:srgbClr val="FFFFFF"/>
                    </a:solidFill>
                  </a:rPr>
                  <a:t>UAN </a:t>
                </a:r>
                <a:endParaRPr lang="en-US" sz="10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10814" name="Line 190"/>
              <p:cNvSpPr>
                <a:spLocks noChangeAspect="1" noChangeShapeType="1"/>
              </p:cNvSpPr>
              <p:nvPr/>
            </p:nvSpPr>
            <p:spPr bwMode="auto">
              <a:xfrm>
                <a:off x="2612" y="2844"/>
                <a:ext cx="118" cy="1"/>
              </a:xfrm>
              <a:prstGeom prst="line">
                <a:avLst/>
              </a:prstGeom>
              <a:noFill/>
              <a:ln w="222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15" name="Freeform 191"/>
              <p:cNvSpPr>
                <a:spLocks noChangeAspect="1"/>
              </p:cNvSpPr>
              <p:nvPr/>
            </p:nvSpPr>
            <p:spPr bwMode="auto">
              <a:xfrm>
                <a:off x="2655" y="2825"/>
                <a:ext cx="32" cy="29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99" y="86"/>
                  </a:cxn>
                  <a:cxn ang="0">
                    <a:pos x="0" y="86"/>
                  </a:cxn>
                  <a:cxn ang="0">
                    <a:pos x="49" y="0"/>
                  </a:cxn>
                </a:cxnLst>
                <a:rect l="0" t="0" r="r" b="b"/>
                <a:pathLst>
                  <a:path w="99" h="86">
                    <a:moveTo>
                      <a:pt x="49" y="0"/>
                    </a:moveTo>
                    <a:lnTo>
                      <a:pt x="99" y="86"/>
                    </a:lnTo>
                    <a:lnTo>
                      <a:pt x="0" y="86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16" name="Rectangle 192"/>
              <p:cNvSpPr>
                <a:spLocks noChangeAspect="1" noChangeArrowheads="1"/>
              </p:cNvSpPr>
              <p:nvPr/>
            </p:nvSpPr>
            <p:spPr bwMode="auto">
              <a:xfrm>
                <a:off x="2760" y="2884"/>
                <a:ext cx="267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000" b="1">
                    <a:solidFill>
                      <a:srgbClr val="FFFFFF"/>
                    </a:solidFill>
                  </a:rPr>
                  <a:t>UREA </a:t>
                </a:r>
                <a:endParaRPr lang="en-US" sz="10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10817" name="Line 193"/>
              <p:cNvSpPr>
                <a:spLocks noChangeAspect="1" noChangeShapeType="1"/>
              </p:cNvSpPr>
              <p:nvPr/>
            </p:nvSpPr>
            <p:spPr bwMode="auto">
              <a:xfrm>
                <a:off x="2612" y="2938"/>
                <a:ext cx="118" cy="1"/>
              </a:xfrm>
              <a:prstGeom prst="line">
                <a:avLst/>
              </a:prstGeom>
              <a:noFill/>
              <a:ln w="22225">
                <a:solidFill>
                  <a:srgbClr val="FF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18" name="Rectangle 194"/>
              <p:cNvSpPr>
                <a:spLocks noChangeAspect="1" noChangeArrowheads="1"/>
              </p:cNvSpPr>
              <p:nvPr/>
            </p:nvSpPr>
            <p:spPr bwMode="auto">
              <a:xfrm>
                <a:off x="2659" y="2927"/>
                <a:ext cx="24" cy="23"/>
              </a:xfrm>
              <a:prstGeom prst="rect">
                <a:avLst/>
              </a:prstGeom>
              <a:solidFill>
                <a:srgbClr val="FF8000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19" name="Rectangle 195"/>
              <p:cNvSpPr>
                <a:spLocks noChangeAspect="1" noChangeArrowheads="1"/>
              </p:cNvSpPr>
              <p:nvPr/>
            </p:nvSpPr>
            <p:spPr bwMode="auto">
              <a:xfrm>
                <a:off x="2760" y="2978"/>
                <a:ext cx="338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000" b="1">
                    <a:solidFill>
                      <a:srgbClr val="FFFFFF"/>
                    </a:solidFill>
                  </a:rPr>
                  <a:t>Nitamin </a:t>
                </a:r>
                <a:endParaRPr lang="en-US" sz="10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10820" name="Line 196"/>
              <p:cNvSpPr>
                <a:spLocks noChangeAspect="1" noChangeShapeType="1"/>
              </p:cNvSpPr>
              <p:nvPr/>
            </p:nvSpPr>
            <p:spPr bwMode="auto">
              <a:xfrm>
                <a:off x="2612" y="3022"/>
                <a:ext cx="118" cy="1"/>
              </a:xfrm>
              <a:prstGeom prst="line">
                <a:avLst/>
              </a:prstGeom>
              <a:noFill/>
              <a:ln w="2222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21" name="Oval 197"/>
              <p:cNvSpPr>
                <a:spLocks noChangeAspect="1" noChangeArrowheads="1"/>
              </p:cNvSpPr>
              <p:nvPr/>
            </p:nvSpPr>
            <p:spPr bwMode="auto">
              <a:xfrm>
                <a:off x="2657" y="3007"/>
                <a:ext cx="28" cy="29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22" name="Rectangle 198"/>
              <p:cNvSpPr>
                <a:spLocks noChangeAspect="1" noChangeArrowheads="1"/>
              </p:cNvSpPr>
              <p:nvPr/>
            </p:nvSpPr>
            <p:spPr bwMode="auto">
              <a:xfrm>
                <a:off x="2603" y="3509"/>
                <a:ext cx="296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200" b="1">
                    <a:solidFill>
                      <a:srgbClr val="FFFFFF"/>
                    </a:solidFill>
                  </a:rPr>
                  <a:t>51mm</a:t>
                </a:r>
                <a:endParaRPr lang="en-US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410823" name="Line 199"/>
              <p:cNvSpPr>
                <a:spLocks noChangeAspect="1" noChangeShapeType="1"/>
              </p:cNvSpPr>
              <p:nvPr/>
            </p:nvSpPr>
            <p:spPr bwMode="auto">
              <a:xfrm flipV="1">
                <a:off x="2545" y="4014"/>
                <a:ext cx="1" cy="3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24" name="Text Box 200"/>
              <p:cNvSpPr txBox="1">
                <a:spLocks noChangeAspect="1" noChangeArrowheads="1"/>
              </p:cNvSpPr>
              <p:nvPr/>
            </p:nvSpPr>
            <p:spPr bwMode="auto">
              <a:xfrm>
                <a:off x="2567" y="2736"/>
                <a:ext cx="1862" cy="2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1600"/>
                  <a:t>Replication III</a:t>
                </a:r>
              </a:p>
            </p:txBody>
          </p:sp>
          <p:sp>
            <p:nvSpPr>
              <p:cNvPr id="410825" name="Line 201"/>
              <p:cNvSpPr>
                <a:spLocks noChangeAspect="1" noChangeShapeType="1"/>
              </p:cNvSpPr>
              <p:nvPr/>
            </p:nvSpPr>
            <p:spPr bwMode="auto">
              <a:xfrm flipV="1">
                <a:off x="2541" y="4021"/>
                <a:ext cx="1" cy="4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26" name="Freeform 202"/>
              <p:cNvSpPr>
                <a:spLocks noChangeAspect="1"/>
              </p:cNvSpPr>
              <p:nvPr/>
            </p:nvSpPr>
            <p:spPr bwMode="auto">
              <a:xfrm flipV="1">
                <a:off x="2541" y="3908"/>
                <a:ext cx="1792" cy="13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3" y="115"/>
                  </a:cxn>
                  <a:cxn ang="0">
                    <a:pos x="507" y="278"/>
                  </a:cxn>
                  <a:cxn ang="0">
                    <a:pos x="788" y="278"/>
                  </a:cxn>
                  <a:cxn ang="0">
                    <a:pos x="1096" y="290"/>
                  </a:cxn>
                  <a:cxn ang="0">
                    <a:pos x="1714" y="290"/>
                  </a:cxn>
                  <a:cxn ang="0">
                    <a:pos x="2913" y="290"/>
                  </a:cxn>
                  <a:cxn ang="0">
                    <a:pos x="4131" y="290"/>
                  </a:cxn>
                </a:cxnLst>
                <a:rect l="0" t="0" r="r" b="b"/>
                <a:pathLst>
                  <a:path w="4131" h="290">
                    <a:moveTo>
                      <a:pt x="0" y="0"/>
                    </a:moveTo>
                    <a:lnTo>
                      <a:pt x="133" y="115"/>
                    </a:lnTo>
                    <a:lnTo>
                      <a:pt x="507" y="278"/>
                    </a:lnTo>
                    <a:lnTo>
                      <a:pt x="788" y="278"/>
                    </a:lnTo>
                    <a:lnTo>
                      <a:pt x="1096" y="290"/>
                    </a:lnTo>
                    <a:lnTo>
                      <a:pt x="1714" y="290"/>
                    </a:lnTo>
                    <a:lnTo>
                      <a:pt x="2913" y="290"/>
                    </a:lnTo>
                    <a:lnTo>
                      <a:pt x="4131" y="290"/>
                    </a:lnTo>
                  </a:path>
                </a:pathLst>
              </a:custGeom>
              <a:noFill/>
              <a:ln w="22225">
                <a:solidFill>
                  <a:srgbClr val="008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27" name="Freeform 203"/>
              <p:cNvSpPr>
                <a:spLocks noChangeAspect="1"/>
              </p:cNvSpPr>
              <p:nvPr/>
            </p:nvSpPr>
            <p:spPr bwMode="auto">
              <a:xfrm>
                <a:off x="2522" y="4019"/>
                <a:ext cx="37" cy="35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99" y="86"/>
                  </a:cxn>
                  <a:cxn ang="0">
                    <a:pos x="0" y="86"/>
                  </a:cxn>
                  <a:cxn ang="0">
                    <a:pos x="49" y="0"/>
                  </a:cxn>
                </a:cxnLst>
                <a:rect l="0" t="0" r="r" b="b"/>
                <a:pathLst>
                  <a:path w="99" h="86">
                    <a:moveTo>
                      <a:pt x="49" y="0"/>
                    </a:moveTo>
                    <a:lnTo>
                      <a:pt x="99" y="86"/>
                    </a:lnTo>
                    <a:lnTo>
                      <a:pt x="0" y="86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28" name="Freeform 204"/>
              <p:cNvSpPr>
                <a:spLocks noChangeAspect="1"/>
              </p:cNvSpPr>
              <p:nvPr/>
            </p:nvSpPr>
            <p:spPr bwMode="auto">
              <a:xfrm>
                <a:off x="2579" y="3966"/>
                <a:ext cx="38" cy="34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99" y="87"/>
                  </a:cxn>
                  <a:cxn ang="0">
                    <a:pos x="0" y="87"/>
                  </a:cxn>
                  <a:cxn ang="0">
                    <a:pos x="49" y="0"/>
                  </a:cxn>
                </a:cxnLst>
                <a:rect l="0" t="0" r="r" b="b"/>
                <a:pathLst>
                  <a:path w="99" h="87">
                    <a:moveTo>
                      <a:pt x="49" y="0"/>
                    </a:moveTo>
                    <a:lnTo>
                      <a:pt x="99" y="87"/>
                    </a:lnTo>
                    <a:lnTo>
                      <a:pt x="0" y="87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29" name="Freeform 205"/>
              <p:cNvSpPr>
                <a:spLocks noChangeAspect="1"/>
              </p:cNvSpPr>
              <p:nvPr/>
            </p:nvSpPr>
            <p:spPr bwMode="auto">
              <a:xfrm>
                <a:off x="2742" y="3890"/>
                <a:ext cx="37" cy="35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99" y="87"/>
                  </a:cxn>
                  <a:cxn ang="0">
                    <a:pos x="0" y="87"/>
                  </a:cxn>
                  <a:cxn ang="0">
                    <a:pos x="49" y="0"/>
                  </a:cxn>
                </a:cxnLst>
                <a:rect l="0" t="0" r="r" b="b"/>
                <a:pathLst>
                  <a:path w="99" h="87">
                    <a:moveTo>
                      <a:pt x="49" y="0"/>
                    </a:moveTo>
                    <a:lnTo>
                      <a:pt x="99" y="87"/>
                    </a:lnTo>
                    <a:lnTo>
                      <a:pt x="0" y="87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30" name="Freeform 206"/>
              <p:cNvSpPr>
                <a:spLocks noChangeAspect="1"/>
              </p:cNvSpPr>
              <p:nvPr/>
            </p:nvSpPr>
            <p:spPr bwMode="auto">
              <a:xfrm>
                <a:off x="2864" y="3890"/>
                <a:ext cx="37" cy="35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99" y="87"/>
                  </a:cxn>
                  <a:cxn ang="0">
                    <a:pos x="0" y="87"/>
                  </a:cxn>
                  <a:cxn ang="0">
                    <a:pos x="49" y="0"/>
                  </a:cxn>
                </a:cxnLst>
                <a:rect l="0" t="0" r="r" b="b"/>
                <a:pathLst>
                  <a:path w="99" h="87">
                    <a:moveTo>
                      <a:pt x="49" y="0"/>
                    </a:moveTo>
                    <a:lnTo>
                      <a:pt x="99" y="87"/>
                    </a:lnTo>
                    <a:lnTo>
                      <a:pt x="0" y="87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31" name="Freeform 207"/>
              <p:cNvSpPr>
                <a:spLocks noChangeAspect="1"/>
              </p:cNvSpPr>
              <p:nvPr/>
            </p:nvSpPr>
            <p:spPr bwMode="auto">
              <a:xfrm>
                <a:off x="2997" y="3885"/>
                <a:ext cx="38" cy="34"/>
              </a:xfrm>
              <a:custGeom>
                <a:avLst/>
                <a:gdLst/>
                <a:ahLst/>
                <a:cxnLst>
                  <a:cxn ang="0">
                    <a:pos x="50" y="0"/>
                  </a:cxn>
                  <a:cxn ang="0">
                    <a:pos x="99" y="86"/>
                  </a:cxn>
                  <a:cxn ang="0">
                    <a:pos x="0" y="86"/>
                  </a:cxn>
                  <a:cxn ang="0">
                    <a:pos x="50" y="0"/>
                  </a:cxn>
                </a:cxnLst>
                <a:rect l="0" t="0" r="r" b="b"/>
                <a:pathLst>
                  <a:path w="99" h="86">
                    <a:moveTo>
                      <a:pt x="50" y="0"/>
                    </a:moveTo>
                    <a:lnTo>
                      <a:pt x="99" y="86"/>
                    </a:lnTo>
                    <a:lnTo>
                      <a:pt x="0" y="86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32" name="Freeform 208"/>
              <p:cNvSpPr>
                <a:spLocks noChangeAspect="1"/>
              </p:cNvSpPr>
              <p:nvPr/>
            </p:nvSpPr>
            <p:spPr bwMode="auto">
              <a:xfrm>
                <a:off x="3265" y="3885"/>
                <a:ext cx="39" cy="34"/>
              </a:xfrm>
              <a:custGeom>
                <a:avLst/>
                <a:gdLst/>
                <a:ahLst/>
                <a:cxnLst>
                  <a:cxn ang="0">
                    <a:pos x="50" y="0"/>
                  </a:cxn>
                  <a:cxn ang="0">
                    <a:pos x="99" y="86"/>
                  </a:cxn>
                  <a:cxn ang="0">
                    <a:pos x="0" y="86"/>
                  </a:cxn>
                  <a:cxn ang="0">
                    <a:pos x="50" y="0"/>
                  </a:cxn>
                </a:cxnLst>
                <a:rect l="0" t="0" r="r" b="b"/>
                <a:pathLst>
                  <a:path w="99" h="86">
                    <a:moveTo>
                      <a:pt x="50" y="0"/>
                    </a:moveTo>
                    <a:lnTo>
                      <a:pt x="99" y="86"/>
                    </a:lnTo>
                    <a:lnTo>
                      <a:pt x="0" y="86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33" name="Freeform 209"/>
              <p:cNvSpPr>
                <a:spLocks noChangeAspect="1"/>
              </p:cNvSpPr>
              <p:nvPr/>
            </p:nvSpPr>
            <p:spPr bwMode="auto">
              <a:xfrm>
                <a:off x="3786" y="3885"/>
                <a:ext cx="37" cy="34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99" y="86"/>
                  </a:cxn>
                  <a:cxn ang="0">
                    <a:pos x="0" y="86"/>
                  </a:cxn>
                  <a:cxn ang="0">
                    <a:pos x="49" y="0"/>
                  </a:cxn>
                </a:cxnLst>
                <a:rect l="0" t="0" r="r" b="b"/>
                <a:pathLst>
                  <a:path w="99" h="86">
                    <a:moveTo>
                      <a:pt x="49" y="0"/>
                    </a:moveTo>
                    <a:lnTo>
                      <a:pt x="99" y="86"/>
                    </a:lnTo>
                    <a:lnTo>
                      <a:pt x="0" y="86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34" name="Freeform 210"/>
              <p:cNvSpPr>
                <a:spLocks noChangeAspect="1"/>
              </p:cNvSpPr>
              <p:nvPr/>
            </p:nvSpPr>
            <p:spPr bwMode="auto">
              <a:xfrm>
                <a:off x="4315" y="3885"/>
                <a:ext cx="37" cy="34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99" y="86"/>
                  </a:cxn>
                  <a:cxn ang="0">
                    <a:pos x="0" y="86"/>
                  </a:cxn>
                  <a:cxn ang="0">
                    <a:pos x="49" y="0"/>
                  </a:cxn>
                </a:cxnLst>
                <a:rect l="0" t="0" r="r" b="b"/>
                <a:pathLst>
                  <a:path w="99" h="86">
                    <a:moveTo>
                      <a:pt x="49" y="0"/>
                    </a:moveTo>
                    <a:lnTo>
                      <a:pt x="99" y="86"/>
                    </a:lnTo>
                    <a:lnTo>
                      <a:pt x="0" y="86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8000"/>
              </a:solidFill>
              <a:ln w="9525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35" name="Rectangle 211"/>
              <p:cNvSpPr>
                <a:spLocks noChangeAspect="1" noChangeArrowheads="1"/>
              </p:cNvSpPr>
              <p:nvPr/>
            </p:nvSpPr>
            <p:spPr bwMode="auto">
              <a:xfrm>
                <a:off x="2586" y="4029"/>
                <a:ext cx="24" cy="27"/>
              </a:xfrm>
              <a:prstGeom prst="rect">
                <a:avLst/>
              </a:prstGeom>
              <a:solidFill>
                <a:srgbClr val="FF8000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36" name="Rectangle 212"/>
              <p:cNvSpPr>
                <a:spLocks noChangeAspect="1" noChangeArrowheads="1"/>
              </p:cNvSpPr>
              <p:nvPr/>
            </p:nvSpPr>
            <p:spPr bwMode="auto">
              <a:xfrm>
                <a:off x="2749" y="3743"/>
                <a:ext cx="24" cy="26"/>
              </a:xfrm>
              <a:prstGeom prst="rect">
                <a:avLst/>
              </a:prstGeom>
              <a:solidFill>
                <a:srgbClr val="FF8000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37" name="Rectangle 213"/>
              <p:cNvSpPr>
                <a:spLocks noChangeAspect="1" noChangeArrowheads="1"/>
              </p:cNvSpPr>
              <p:nvPr/>
            </p:nvSpPr>
            <p:spPr bwMode="auto">
              <a:xfrm>
                <a:off x="2871" y="3743"/>
                <a:ext cx="24" cy="26"/>
              </a:xfrm>
              <a:prstGeom prst="rect">
                <a:avLst/>
              </a:prstGeom>
              <a:solidFill>
                <a:srgbClr val="FF8000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38" name="Rectangle 214"/>
              <p:cNvSpPr>
                <a:spLocks noChangeAspect="1" noChangeArrowheads="1"/>
              </p:cNvSpPr>
              <p:nvPr/>
            </p:nvSpPr>
            <p:spPr bwMode="auto">
              <a:xfrm>
                <a:off x="3004" y="3620"/>
                <a:ext cx="24" cy="25"/>
              </a:xfrm>
              <a:prstGeom prst="rect">
                <a:avLst/>
              </a:prstGeom>
              <a:solidFill>
                <a:srgbClr val="FF8000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39" name="Rectangle 215"/>
              <p:cNvSpPr>
                <a:spLocks noChangeAspect="1" noChangeArrowheads="1"/>
              </p:cNvSpPr>
              <p:nvPr/>
            </p:nvSpPr>
            <p:spPr bwMode="auto">
              <a:xfrm>
                <a:off x="3273" y="3531"/>
                <a:ext cx="23" cy="26"/>
              </a:xfrm>
              <a:prstGeom prst="rect">
                <a:avLst/>
              </a:prstGeom>
              <a:solidFill>
                <a:srgbClr val="FF8000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40" name="Rectangle 216"/>
              <p:cNvSpPr>
                <a:spLocks noChangeAspect="1" noChangeArrowheads="1"/>
              </p:cNvSpPr>
              <p:nvPr/>
            </p:nvSpPr>
            <p:spPr bwMode="auto">
              <a:xfrm>
                <a:off x="3793" y="3516"/>
                <a:ext cx="24" cy="26"/>
              </a:xfrm>
              <a:prstGeom prst="rect">
                <a:avLst/>
              </a:prstGeom>
              <a:solidFill>
                <a:srgbClr val="FF8000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41" name="Rectangle 217"/>
              <p:cNvSpPr>
                <a:spLocks noChangeAspect="1" noChangeArrowheads="1"/>
              </p:cNvSpPr>
              <p:nvPr/>
            </p:nvSpPr>
            <p:spPr bwMode="auto">
              <a:xfrm>
                <a:off x="4321" y="3464"/>
                <a:ext cx="25" cy="25"/>
              </a:xfrm>
              <a:prstGeom prst="rect">
                <a:avLst/>
              </a:prstGeom>
              <a:solidFill>
                <a:srgbClr val="FF8000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42" name="Freeform 218"/>
              <p:cNvSpPr>
                <a:spLocks noChangeAspect="1"/>
              </p:cNvSpPr>
              <p:nvPr/>
            </p:nvSpPr>
            <p:spPr bwMode="auto">
              <a:xfrm flipV="1">
                <a:off x="2598" y="3477"/>
                <a:ext cx="1735" cy="56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74" y="616"/>
                  </a:cxn>
                  <a:cxn ang="0">
                    <a:pos x="655" y="616"/>
                  </a:cxn>
                  <a:cxn ang="0">
                    <a:pos x="963" y="882"/>
                  </a:cxn>
                  <a:cxn ang="0">
                    <a:pos x="1581" y="1074"/>
                  </a:cxn>
                  <a:cxn ang="0">
                    <a:pos x="2780" y="1105"/>
                  </a:cxn>
                  <a:cxn ang="0">
                    <a:pos x="3998" y="1217"/>
                  </a:cxn>
                </a:cxnLst>
                <a:rect l="0" t="0" r="r" b="b"/>
                <a:pathLst>
                  <a:path w="3998" h="1217">
                    <a:moveTo>
                      <a:pt x="0" y="0"/>
                    </a:moveTo>
                    <a:lnTo>
                      <a:pt x="374" y="616"/>
                    </a:lnTo>
                    <a:lnTo>
                      <a:pt x="655" y="616"/>
                    </a:lnTo>
                    <a:lnTo>
                      <a:pt x="963" y="882"/>
                    </a:lnTo>
                    <a:lnTo>
                      <a:pt x="1581" y="1074"/>
                    </a:lnTo>
                    <a:lnTo>
                      <a:pt x="2780" y="1105"/>
                    </a:lnTo>
                    <a:lnTo>
                      <a:pt x="3998" y="1217"/>
                    </a:lnTo>
                  </a:path>
                </a:pathLst>
              </a:custGeom>
              <a:noFill/>
              <a:ln w="22225">
                <a:solidFill>
                  <a:srgbClr val="FF8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43" name="Oval 219"/>
              <p:cNvSpPr>
                <a:spLocks noChangeAspect="1" noChangeArrowheads="1"/>
              </p:cNvSpPr>
              <p:nvPr/>
            </p:nvSpPr>
            <p:spPr bwMode="auto">
              <a:xfrm>
                <a:off x="2524" y="4025"/>
                <a:ext cx="33" cy="35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0844" name="Line 220"/>
              <p:cNvSpPr>
                <a:spLocks noChangeAspect="1" noChangeShapeType="1"/>
              </p:cNvSpPr>
              <p:nvPr/>
            </p:nvSpPr>
            <p:spPr bwMode="auto">
              <a:xfrm>
                <a:off x="2693" y="3604"/>
                <a:ext cx="0" cy="44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 type="triangle" w="lg" len="lg"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</p:grpSp>
      <p:pic>
        <p:nvPicPr>
          <p:cNvPr id="410845" name="Picture 2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8900" y="2247900"/>
            <a:ext cx="3451225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>
                <a:solidFill>
                  <a:srgbClr val="FFFF66"/>
                </a:solidFill>
                <a:latin typeface="Arial" charset="0"/>
              </a:rPr>
              <a:t>Optimum Conditions for Volatilization</a:t>
            </a:r>
          </a:p>
        </p:txBody>
      </p:sp>
      <p:sp>
        <p:nvSpPr>
          <p:cNvPr id="475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828800"/>
            <a:ext cx="7772400" cy="4114800"/>
          </a:xfrm>
        </p:spPr>
        <p:txBody>
          <a:bodyPr/>
          <a:lstStyle/>
          <a:p>
            <a:r>
              <a:rPr lang="en-US" sz="4000">
                <a:solidFill>
                  <a:schemeClr val="bg1"/>
                </a:solidFill>
                <a:latin typeface="Arial" charset="0"/>
              </a:rPr>
              <a:t>Small diffusion depth into soil</a:t>
            </a:r>
          </a:p>
          <a:p>
            <a:r>
              <a:rPr lang="en-US" sz="4000">
                <a:solidFill>
                  <a:schemeClr val="bg1"/>
                </a:solidFill>
                <a:latin typeface="Arial" charset="0"/>
              </a:rPr>
              <a:t>RH &gt; CRH</a:t>
            </a:r>
          </a:p>
          <a:p>
            <a:r>
              <a:rPr lang="en-US" sz="4000">
                <a:solidFill>
                  <a:schemeClr val="bg1"/>
                </a:solidFill>
                <a:latin typeface="Arial" charset="0"/>
              </a:rPr>
              <a:t>High temperature</a:t>
            </a:r>
          </a:p>
          <a:p>
            <a:r>
              <a:rPr lang="en-US" sz="4000">
                <a:solidFill>
                  <a:schemeClr val="bg1"/>
                </a:solidFill>
                <a:latin typeface="Arial" charset="0"/>
              </a:rPr>
              <a:t>High wind speed</a:t>
            </a:r>
          </a:p>
          <a:p>
            <a:r>
              <a:rPr lang="en-US" sz="4000">
                <a:solidFill>
                  <a:schemeClr val="bg1"/>
                </a:solidFill>
                <a:latin typeface="Arial" charset="0"/>
              </a:rPr>
              <a:t>Low pH buffering capacity</a:t>
            </a:r>
            <a:endParaRPr lang="en-US" sz="4000">
              <a:solidFill>
                <a:srgbClr val="FFFF00"/>
              </a:solidFill>
              <a:latin typeface="Arial" charset="0"/>
            </a:endParaRPr>
          </a:p>
          <a:p>
            <a:endParaRPr lang="en-US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4800">
                <a:solidFill>
                  <a:srgbClr val="FFFF66"/>
                </a:solidFill>
                <a:latin typeface="Arial" charset="0"/>
              </a:rPr>
              <a:t>Overview</a:t>
            </a:r>
          </a:p>
        </p:txBody>
      </p:sp>
      <p:sp>
        <p:nvSpPr>
          <p:cNvPr id="520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24000"/>
            <a:ext cx="7772400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Evolution of Urea consumption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Definitions 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Urea Dissolution and Diffusion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Urea Hydrolysis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Ammonia Volatilization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rgbClr val="FF9900"/>
                </a:solidFill>
                <a:latin typeface="Arial" charset="0"/>
              </a:rPr>
              <a:t>Research Results</a:t>
            </a:r>
          </a:p>
          <a:p>
            <a:pPr>
              <a:lnSpc>
                <a:spcPct val="80000"/>
              </a:lnSpc>
            </a:pPr>
            <a:r>
              <a:rPr lang="en-US" sz="3600">
                <a:solidFill>
                  <a:schemeClr val="bg1"/>
                </a:solidFill>
                <a:latin typeface="Arial" charset="0"/>
              </a:rPr>
              <a:t>Summary</a:t>
            </a:r>
          </a:p>
          <a:p>
            <a:pPr>
              <a:lnSpc>
                <a:spcPct val="80000"/>
              </a:lnSpc>
            </a:pPr>
            <a:endParaRPr lang="en-US" sz="3600">
              <a:solidFill>
                <a:schemeClr val="bg1"/>
              </a:solidFill>
              <a:latin typeface="Arial" charset="0"/>
            </a:endParaRPr>
          </a:p>
          <a:p>
            <a:pPr>
              <a:lnSpc>
                <a:spcPct val="80000"/>
              </a:lnSpc>
            </a:pPr>
            <a:endParaRPr lang="en-US" sz="280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1" name="Rectangle 3"/>
          <p:cNvSpPr>
            <a:spLocks noChangeArrowheads="1"/>
          </p:cNvSpPr>
          <p:nvPr/>
        </p:nvSpPr>
        <p:spPr bwMode="auto">
          <a:xfrm>
            <a:off x="1973263" y="106363"/>
            <a:ext cx="6027737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sz="2800" b="1">
                <a:solidFill>
                  <a:srgbClr val="FFFF66"/>
                </a:solidFill>
              </a:rPr>
              <a:t>Urea Applied to Pasture - Fall 2004</a:t>
            </a:r>
          </a:p>
        </p:txBody>
      </p:sp>
      <p:sp>
        <p:nvSpPr>
          <p:cNvPr id="315689" name="Rectangle 1321"/>
          <p:cNvSpPr>
            <a:spLocks noChangeAspect="1" noChangeArrowheads="1"/>
          </p:cNvSpPr>
          <p:nvPr/>
        </p:nvSpPr>
        <p:spPr bwMode="auto">
          <a:xfrm>
            <a:off x="2981325" y="6056313"/>
            <a:ext cx="17463" cy="39687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690" name="Line 1322"/>
          <p:cNvSpPr>
            <a:spLocks noChangeAspect="1" noChangeShapeType="1"/>
          </p:cNvSpPr>
          <p:nvPr/>
        </p:nvSpPr>
        <p:spPr bwMode="auto">
          <a:xfrm flipV="1">
            <a:off x="2992438" y="6089650"/>
            <a:ext cx="6350" cy="63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691" name="Line 1323"/>
          <p:cNvSpPr>
            <a:spLocks noChangeAspect="1" noChangeShapeType="1"/>
          </p:cNvSpPr>
          <p:nvPr/>
        </p:nvSpPr>
        <p:spPr bwMode="auto">
          <a:xfrm flipV="1">
            <a:off x="2981325" y="6056313"/>
            <a:ext cx="12700" cy="142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692" name="Line 1324"/>
          <p:cNvSpPr>
            <a:spLocks noChangeAspect="1" noChangeShapeType="1"/>
          </p:cNvSpPr>
          <p:nvPr/>
        </p:nvSpPr>
        <p:spPr bwMode="auto">
          <a:xfrm flipV="1">
            <a:off x="2992438" y="6089650"/>
            <a:ext cx="6350" cy="63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693" name="Line 1325"/>
          <p:cNvSpPr>
            <a:spLocks noChangeAspect="1" noChangeShapeType="1"/>
          </p:cNvSpPr>
          <p:nvPr/>
        </p:nvSpPr>
        <p:spPr bwMode="auto">
          <a:xfrm flipV="1">
            <a:off x="2981325" y="6056313"/>
            <a:ext cx="12700" cy="1428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694" name="Freeform 1326"/>
          <p:cNvSpPr>
            <a:spLocks noChangeAspect="1"/>
          </p:cNvSpPr>
          <p:nvPr/>
        </p:nvSpPr>
        <p:spPr bwMode="auto">
          <a:xfrm flipV="1">
            <a:off x="2981325" y="6056313"/>
            <a:ext cx="17463" cy="39687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24" y="51"/>
              </a:cxn>
              <a:cxn ang="0">
                <a:pos x="0" y="51"/>
              </a:cxn>
              <a:cxn ang="0">
                <a:pos x="0" y="0"/>
              </a:cxn>
            </a:cxnLst>
            <a:rect l="0" t="0" r="r" b="b"/>
            <a:pathLst>
              <a:path w="24" h="51">
                <a:moveTo>
                  <a:pt x="24" y="0"/>
                </a:moveTo>
                <a:lnTo>
                  <a:pt x="24" y="51"/>
                </a:lnTo>
                <a:lnTo>
                  <a:pt x="0" y="51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695" name="Rectangle 1327"/>
          <p:cNvSpPr>
            <a:spLocks noChangeAspect="1" noChangeArrowheads="1"/>
          </p:cNvSpPr>
          <p:nvPr/>
        </p:nvSpPr>
        <p:spPr bwMode="auto">
          <a:xfrm>
            <a:off x="3009900" y="6080125"/>
            <a:ext cx="17463" cy="1587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696" name="Line 1328"/>
          <p:cNvSpPr>
            <a:spLocks noChangeAspect="1" noChangeShapeType="1"/>
          </p:cNvSpPr>
          <p:nvPr/>
        </p:nvSpPr>
        <p:spPr bwMode="auto">
          <a:xfrm flipV="1">
            <a:off x="3016250" y="6083300"/>
            <a:ext cx="11113" cy="127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697" name="Line 1329"/>
          <p:cNvSpPr>
            <a:spLocks noChangeAspect="1" noChangeShapeType="1"/>
          </p:cNvSpPr>
          <p:nvPr/>
        </p:nvSpPr>
        <p:spPr bwMode="auto">
          <a:xfrm flipV="1">
            <a:off x="3016250" y="6083300"/>
            <a:ext cx="11113" cy="1270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698" name="Freeform 1330"/>
          <p:cNvSpPr>
            <a:spLocks noChangeAspect="1"/>
          </p:cNvSpPr>
          <p:nvPr/>
        </p:nvSpPr>
        <p:spPr bwMode="auto">
          <a:xfrm flipV="1">
            <a:off x="3009900" y="6080125"/>
            <a:ext cx="17463" cy="15875"/>
          </a:xfrm>
          <a:custGeom>
            <a:avLst/>
            <a:gdLst/>
            <a:ahLst/>
            <a:cxnLst>
              <a:cxn ang="0">
                <a:pos x="25" y="0"/>
              </a:cxn>
              <a:cxn ang="0">
                <a:pos x="25" y="21"/>
              </a:cxn>
              <a:cxn ang="0">
                <a:pos x="0" y="21"/>
              </a:cxn>
              <a:cxn ang="0">
                <a:pos x="0" y="0"/>
              </a:cxn>
            </a:cxnLst>
            <a:rect l="0" t="0" r="r" b="b"/>
            <a:pathLst>
              <a:path w="25" h="21">
                <a:moveTo>
                  <a:pt x="25" y="0"/>
                </a:moveTo>
                <a:lnTo>
                  <a:pt x="25" y="21"/>
                </a:lnTo>
                <a:lnTo>
                  <a:pt x="0" y="21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699" name="Rectangle 1331"/>
          <p:cNvSpPr>
            <a:spLocks noChangeAspect="1" noChangeArrowheads="1"/>
          </p:cNvSpPr>
          <p:nvPr/>
        </p:nvSpPr>
        <p:spPr bwMode="auto">
          <a:xfrm>
            <a:off x="3040063" y="6080125"/>
            <a:ext cx="17462" cy="1587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00" name="Line 1332"/>
          <p:cNvSpPr>
            <a:spLocks noChangeAspect="1" noChangeShapeType="1"/>
          </p:cNvSpPr>
          <p:nvPr/>
        </p:nvSpPr>
        <p:spPr bwMode="auto">
          <a:xfrm flipV="1">
            <a:off x="3040063" y="6080125"/>
            <a:ext cx="12700" cy="127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01" name="Line 1333"/>
          <p:cNvSpPr>
            <a:spLocks noChangeAspect="1" noChangeShapeType="1"/>
          </p:cNvSpPr>
          <p:nvPr/>
        </p:nvSpPr>
        <p:spPr bwMode="auto">
          <a:xfrm flipV="1">
            <a:off x="3040063" y="6080125"/>
            <a:ext cx="12700" cy="1270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02" name="Freeform 1334"/>
          <p:cNvSpPr>
            <a:spLocks noChangeAspect="1"/>
          </p:cNvSpPr>
          <p:nvPr/>
        </p:nvSpPr>
        <p:spPr bwMode="auto">
          <a:xfrm flipV="1">
            <a:off x="3040063" y="6080125"/>
            <a:ext cx="17462" cy="15875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24" y="21"/>
              </a:cxn>
              <a:cxn ang="0">
                <a:pos x="0" y="21"/>
              </a:cxn>
              <a:cxn ang="0">
                <a:pos x="0" y="0"/>
              </a:cxn>
            </a:cxnLst>
            <a:rect l="0" t="0" r="r" b="b"/>
            <a:pathLst>
              <a:path w="24" h="21">
                <a:moveTo>
                  <a:pt x="24" y="0"/>
                </a:moveTo>
                <a:lnTo>
                  <a:pt x="24" y="21"/>
                </a:lnTo>
                <a:lnTo>
                  <a:pt x="0" y="21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03" name="Rectangle 1335"/>
          <p:cNvSpPr>
            <a:spLocks noChangeAspect="1" noChangeArrowheads="1"/>
          </p:cNvSpPr>
          <p:nvPr/>
        </p:nvSpPr>
        <p:spPr bwMode="auto">
          <a:xfrm>
            <a:off x="3068638" y="5897563"/>
            <a:ext cx="17462" cy="198437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04" name="Line 1336"/>
          <p:cNvSpPr>
            <a:spLocks noChangeAspect="1" noChangeShapeType="1"/>
          </p:cNvSpPr>
          <p:nvPr/>
        </p:nvSpPr>
        <p:spPr bwMode="auto">
          <a:xfrm flipV="1">
            <a:off x="3068638" y="6067425"/>
            <a:ext cx="17462" cy="1746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05" name="Line 1337"/>
          <p:cNvSpPr>
            <a:spLocks noChangeAspect="1" noChangeShapeType="1"/>
          </p:cNvSpPr>
          <p:nvPr/>
        </p:nvSpPr>
        <p:spPr bwMode="auto">
          <a:xfrm flipV="1">
            <a:off x="3068638" y="6030913"/>
            <a:ext cx="17462" cy="158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06" name="Line 1338"/>
          <p:cNvSpPr>
            <a:spLocks noChangeAspect="1" noChangeShapeType="1"/>
          </p:cNvSpPr>
          <p:nvPr/>
        </p:nvSpPr>
        <p:spPr bwMode="auto">
          <a:xfrm flipV="1">
            <a:off x="3068638" y="5992813"/>
            <a:ext cx="17462" cy="174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07" name="Line 1339"/>
          <p:cNvSpPr>
            <a:spLocks noChangeAspect="1" noChangeShapeType="1"/>
          </p:cNvSpPr>
          <p:nvPr/>
        </p:nvSpPr>
        <p:spPr bwMode="auto">
          <a:xfrm flipV="1">
            <a:off x="3068638" y="5954713"/>
            <a:ext cx="17462" cy="174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08" name="Line 1340"/>
          <p:cNvSpPr>
            <a:spLocks noChangeAspect="1" noChangeShapeType="1"/>
          </p:cNvSpPr>
          <p:nvPr/>
        </p:nvSpPr>
        <p:spPr bwMode="auto">
          <a:xfrm flipV="1">
            <a:off x="3068638" y="5916613"/>
            <a:ext cx="17462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09" name="Line 1341"/>
          <p:cNvSpPr>
            <a:spLocks noChangeAspect="1" noChangeShapeType="1"/>
          </p:cNvSpPr>
          <p:nvPr/>
        </p:nvSpPr>
        <p:spPr bwMode="auto">
          <a:xfrm flipV="1">
            <a:off x="3068638" y="6067425"/>
            <a:ext cx="17462" cy="174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10" name="Line 1342"/>
          <p:cNvSpPr>
            <a:spLocks noChangeAspect="1" noChangeShapeType="1"/>
          </p:cNvSpPr>
          <p:nvPr/>
        </p:nvSpPr>
        <p:spPr bwMode="auto">
          <a:xfrm flipV="1">
            <a:off x="3068638" y="6030913"/>
            <a:ext cx="17462" cy="158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11" name="Line 1343"/>
          <p:cNvSpPr>
            <a:spLocks noChangeAspect="1" noChangeShapeType="1"/>
          </p:cNvSpPr>
          <p:nvPr/>
        </p:nvSpPr>
        <p:spPr bwMode="auto">
          <a:xfrm flipV="1">
            <a:off x="3068638" y="5992813"/>
            <a:ext cx="17462" cy="174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12" name="Line 1344"/>
          <p:cNvSpPr>
            <a:spLocks noChangeAspect="1" noChangeShapeType="1"/>
          </p:cNvSpPr>
          <p:nvPr/>
        </p:nvSpPr>
        <p:spPr bwMode="auto">
          <a:xfrm flipV="1">
            <a:off x="3068638" y="5954713"/>
            <a:ext cx="17462" cy="174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13" name="Line 1345"/>
          <p:cNvSpPr>
            <a:spLocks noChangeAspect="1" noChangeShapeType="1"/>
          </p:cNvSpPr>
          <p:nvPr/>
        </p:nvSpPr>
        <p:spPr bwMode="auto">
          <a:xfrm flipV="1">
            <a:off x="3068638" y="5916613"/>
            <a:ext cx="17462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14" name="Freeform 1346"/>
          <p:cNvSpPr>
            <a:spLocks noChangeAspect="1"/>
          </p:cNvSpPr>
          <p:nvPr/>
        </p:nvSpPr>
        <p:spPr bwMode="auto">
          <a:xfrm flipV="1">
            <a:off x="3068638" y="5897563"/>
            <a:ext cx="17462" cy="198437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24" y="262"/>
              </a:cxn>
              <a:cxn ang="0">
                <a:pos x="0" y="262"/>
              </a:cxn>
              <a:cxn ang="0">
                <a:pos x="0" y="0"/>
              </a:cxn>
            </a:cxnLst>
            <a:rect l="0" t="0" r="r" b="b"/>
            <a:pathLst>
              <a:path w="24" h="262">
                <a:moveTo>
                  <a:pt x="24" y="0"/>
                </a:moveTo>
                <a:lnTo>
                  <a:pt x="24" y="262"/>
                </a:lnTo>
                <a:lnTo>
                  <a:pt x="0" y="262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15" name="Rectangle 1347"/>
          <p:cNvSpPr>
            <a:spLocks noChangeAspect="1" noChangeArrowheads="1"/>
          </p:cNvSpPr>
          <p:nvPr/>
        </p:nvSpPr>
        <p:spPr bwMode="auto">
          <a:xfrm>
            <a:off x="3097213" y="4681538"/>
            <a:ext cx="19050" cy="1414462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16" name="Line 1348"/>
          <p:cNvSpPr>
            <a:spLocks noChangeAspect="1" noChangeShapeType="1"/>
          </p:cNvSpPr>
          <p:nvPr/>
        </p:nvSpPr>
        <p:spPr bwMode="auto">
          <a:xfrm flipV="1">
            <a:off x="3097213" y="6061075"/>
            <a:ext cx="19050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17" name="Line 1349"/>
          <p:cNvSpPr>
            <a:spLocks noChangeAspect="1" noChangeShapeType="1"/>
          </p:cNvSpPr>
          <p:nvPr/>
        </p:nvSpPr>
        <p:spPr bwMode="auto">
          <a:xfrm flipV="1">
            <a:off x="3097213" y="6022975"/>
            <a:ext cx="19050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18" name="Line 1350"/>
          <p:cNvSpPr>
            <a:spLocks noChangeAspect="1" noChangeShapeType="1"/>
          </p:cNvSpPr>
          <p:nvPr/>
        </p:nvSpPr>
        <p:spPr bwMode="auto">
          <a:xfrm flipV="1">
            <a:off x="3097213" y="5986463"/>
            <a:ext cx="19050" cy="174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19" name="Line 1351"/>
          <p:cNvSpPr>
            <a:spLocks noChangeAspect="1" noChangeShapeType="1"/>
          </p:cNvSpPr>
          <p:nvPr/>
        </p:nvSpPr>
        <p:spPr bwMode="auto">
          <a:xfrm flipV="1">
            <a:off x="3097213" y="5948363"/>
            <a:ext cx="19050" cy="174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20" name="Line 1352"/>
          <p:cNvSpPr>
            <a:spLocks noChangeAspect="1" noChangeShapeType="1"/>
          </p:cNvSpPr>
          <p:nvPr/>
        </p:nvSpPr>
        <p:spPr bwMode="auto">
          <a:xfrm flipV="1">
            <a:off x="3097213" y="5910263"/>
            <a:ext cx="19050" cy="174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21" name="Line 1353"/>
          <p:cNvSpPr>
            <a:spLocks noChangeAspect="1" noChangeShapeType="1"/>
          </p:cNvSpPr>
          <p:nvPr/>
        </p:nvSpPr>
        <p:spPr bwMode="auto">
          <a:xfrm flipV="1">
            <a:off x="3097213" y="5872163"/>
            <a:ext cx="19050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22" name="Line 1354"/>
          <p:cNvSpPr>
            <a:spLocks noChangeAspect="1" noChangeShapeType="1"/>
          </p:cNvSpPr>
          <p:nvPr/>
        </p:nvSpPr>
        <p:spPr bwMode="auto">
          <a:xfrm flipV="1">
            <a:off x="3097213" y="5834063"/>
            <a:ext cx="19050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23" name="Line 1355"/>
          <p:cNvSpPr>
            <a:spLocks noChangeAspect="1" noChangeShapeType="1"/>
          </p:cNvSpPr>
          <p:nvPr/>
        </p:nvSpPr>
        <p:spPr bwMode="auto">
          <a:xfrm flipV="1">
            <a:off x="3097213" y="5797550"/>
            <a:ext cx="19050" cy="1746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24" name="Line 1356"/>
          <p:cNvSpPr>
            <a:spLocks noChangeAspect="1" noChangeShapeType="1"/>
          </p:cNvSpPr>
          <p:nvPr/>
        </p:nvSpPr>
        <p:spPr bwMode="auto">
          <a:xfrm flipV="1">
            <a:off x="3097213" y="5759450"/>
            <a:ext cx="19050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25" name="Line 1357"/>
          <p:cNvSpPr>
            <a:spLocks noChangeAspect="1" noChangeShapeType="1"/>
          </p:cNvSpPr>
          <p:nvPr/>
        </p:nvSpPr>
        <p:spPr bwMode="auto">
          <a:xfrm flipV="1">
            <a:off x="3097213" y="5721350"/>
            <a:ext cx="19050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26" name="Line 1358"/>
          <p:cNvSpPr>
            <a:spLocks noChangeAspect="1" noChangeShapeType="1"/>
          </p:cNvSpPr>
          <p:nvPr/>
        </p:nvSpPr>
        <p:spPr bwMode="auto">
          <a:xfrm flipV="1">
            <a:off x="3097213" y="5683250"/>
            <a:ext cx="19050" cy="206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27" name="Line 1359"/>
          <p:cNvSpPr>
            <a:spLocks noChangeAspect="1" noChangeShapeType="1"/>
          </p:cNvSpPr>
          <p:nvPr/>
        </p:nvSpPr>
        <p:spPr bwMode="auto">
          <a:xfrm flipV="1">
            <a:off x="3097213" y="5645150"/>
            <a:ext cx="19050" cy="206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28" name="Line 1360"/>
          <p:cNvSpPr>
            <a:spLocks noChangeAspect="1" noChangeShapeType="1"/>
          </p:cNvSpPr>
          <p:nvPr/>
        </p:nvSpPr>
        <p:spPr bwMode="auto">
          <a:xfrm flipV="1">
            <a:off x="3097213" y="5608638"/>
            <a:ext cx="19050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29" name="Line 1361"/>
          <p:cNvSpPr>
            <a:spLocks noChangeAspect="1" noChangeShapeType="1"/>
          </p:cNvSpPr>
          <p:nvPr/>
        </p:nvSpPr>
        <p:spPr bwMode="auto">
          <a:xfrm flipV="1">
            <a:off x="3097213" y="5570538"/>
            <a:ext cx="19050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30" name="Line 1362"/>
          <p:cNvSpPr>
            <a:spLocks noChangeAspect="1" noChangeShapeType="1"/>
          </p:cNvSpPr>
          <p:nvPr/>
        </p:nvSpPr>
        <p:spPr bwMode="auto">
          <a:xfrm flipV="1">
            <a:off x="3097213" y="5532438"/>
            <a:ext cx="19050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31" name="Line 1363"/>
          <p:cNvSpPr>
            <a:spLocks noChangeAspect="1" noChangeShapeType="1"/>
          </p:cNvSpPr>
          <p:nvPr/>
        </p:nvSpPr>
        <p:spPr bwMode="auto">
          <a:xfrm flipV="1">
            <a:off x="3097213" y="5494338"/>
            <a:ext cx="19050" cy="206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32" name="Line 1364"/>
          <p:cNvSpPr>
            <a:spLocks noChangeAspect="1" noChangeShapeType="1"/>
          </p:cNvSpPr>
          <p:nvPr/>
        </p:nvSpPr>
        <p:spPr bwMode="auto">
          <a:xfrm flipV="1">
            <a:off x="3097213" y="5456238"/>
            <a:ext cx="19050" cy="206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33" name="Line 1365"/>
          <p:cNvSpPr>
            <a:spLocks noChangeAspect="1" noChangeShapeType="1"/>
          </p:cNvSpPr>
          <p:nvPr/>
        </p:nvSpPr>
        <p:spPr bwMode="auto">
          <a:xfrm flipV="1">
            <a:off x="3097213" y="5419725"/>
            <a:ext cx="19050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34" name="Line 1366"/>
          <p:cNvSpPr>
            <a:spLocks noChangeAspect="1" noChangeShapeType="1"/>
          </p:cNvSpPr>
          <p:nvPr/>
        </p:nvSpPr>
        <p:spPr bwMode="auto">
          <a:xfrm flipV="1">
            <a:off x="3097213" y="5381625"/>
            <a:ext cx="19050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35" name="Line 1367"/>
          <p:cNvSpPr>
            <a:spLocks noChangeAspect="1" noChangeShapeType="1"/>
          </p:cNvSpPr>
          <p:nvPr/>
        </p:nvSpPr>
        <p:spPr bwMode="auto">
          <a:xfrm flipV="1">
            <a:off x="3097213" y="5345113"/>
            <a:ext cx="19050" cy="174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36" name="Line 1368"/>
          <p:cNvSpPr>
            <a:spLocks noChangeAspect="1" noChangeShapeType="1"/>
          </p:cNvSpPr>
          <p:nvPr/>
        </p:nvSpPr>
        <p:spPr bwMode="auto">
          <a:xfrm flipV="1">
            <a:off x="3097213" y="5307013"/>
            <a:ext cx="19050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37" name="Line 1369"/>
          <p:cNvSpPr>
            <a:spLocks noChangeAspect="1" noChangeShapeType="1"/>
          </p:cNvSpPr>
          <p:nvPr/>
        </p:nvSpPr>
        <p:spPr bwMode="auto">
          <a:xfrm flipV="1">
            <a:off x="3097213" y="5268913"/>
            <a:ext cx="19050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38" name="Line 1370"/>
          <p:cNvSpPr>
            <a:spLocks noChangeAspect="1" noChangeShapeType="1"/>
          </p:cNvSpPr>
          <p:nvPr/>
        </p:nvSpPr>
        <p:spPr bwMode="auto">
          <a:xfrm flipV="1">
            <a:off x="3097213" y="5232400"/>
            <a:ext cx="19050" cy="1746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39" name="Line 1371"/>
          <p:cNvSpPr>
            <a:spLocks noChangeAspect="1" noChangeShapeType="1"/>
          </p:cNvSpPr>
          <p:nvPr/>
        </p:nvSpPr>
        <p:spPr bwMode="auto">
          <a:xfrm flipV="1">
            <a:off x="3097213" y="5194300"/>
            <a:ext cx="19050" cy="1746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40" name="Line 1372"/>
          <p:cNvSpPr>
            <a:spLocks noChangeAspect="1" noChangeShapeType="1"/>
          </p:cNvSpPr>
          <p:nvPr/>
        </p:nvSpPr>
        <p:spPr bwMode="auto">
          <a:xfrm flipV="1">
            <a:off x="3097213" y="5156200"/>
            <a:ext cx="19050" cy="1746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41" name="Line 1373"/>
          <p:cNvSpPr>
            <a:spLocks noChangeAspect="1" noChangeShapeType="1"/>
          </p:cNvSpPr>
          <p:nvPr/>
        </p:nvSpPr>
        <p:spPr bwMode="auto">
          <a:xfrm flipV="1">
            <a:off x="3097213" y="5118100"/>
            <a:ext cx="19050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42" name="Line 1374"/>
          <p:cNvSpPr>
            <a:spLocks noChangeAspect="1" noChangeShapeType="1"/>
          </p:cNvSpPr>
          <p:nvPr/>
        </p:nvSpPr>
        <p:spPr bwMode="auto">
          <a:xfrm flipV="1">
            <a:off x="3097213" y="5080000"/>
            <a:ext cx="19050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43" name="Line 1375"/>
          <p:cNvSpPr>
            <a:spLocks noChangeAspect="1" noChangeShapeType="1"/>
          </p:cNvSpPr>
          <p:nvPr/>
        </p:nvSpPr>
        <p:spPr bwMode="auto">
          <a:xfrm flipV="1">
            <a:off x="3097213" y="5043488"/>
            <a:ext cx="19050" cy="174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44" name="Line 1376"/>
          <p:cNvSpPr>
            <a:spLocks noChangeAspect="1" noChangeShapeType="1"/>
          </p:cNvSpPr>
          <p:nvPr/>
        </p:nvSpPr>
        <p:spPr bwMode="auto">
          <a:xfrm flipV="1">
            <a:off x="3097213" y="5005388"/>
            <a:ext cx="19050" cy="174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45" name="Line 1377"/>
          <p:cNvSpPr>
            <a:spLocks noChangeAspect="1" noChangeShapeType="1"/>
          </p:cNvSpPr>
          <p:nvPr/>
        </p:nvSpPr>
        <p:spPr bwMode="auto">
          <a:xfrm flipV="1">
            <a:off x="3097213" y="4967288"/>
            <a:ext cx="19050" cy="174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46" name="Line 1378"/>
          <p:cNvSpPr>
            <a:spLocks noChangeAspect="1" noChangeShapeType="1"/>
          </p:cNvSpPr>
          <p:nvPr/>
        </p:nvSpPr>
        <p:spPr bwMode="auto">
          <a:xfrm flipV="1">
            <a:off x="3097213" y="4929188"/>
            <a:ext cx="19050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47" name="Line 1379"/>
          <p:cNvSpPr>
            <a:spLocks noChangeAspect="1" noChangeShapeType="1"/>
          </p:cNvSpPr>
          <p:nvPr/>
        </p:nvSpPr>
        <p:spPr bwMode="auto">
          <a:xfrm flipV="1">
            <a:off x="3097213" y="4891088"/>
            <a:ext cx="19050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48" name="Line 1380"/>
          <p:cNvSpPr>
            <a:spLocks noChangeAspect="1" noChangeShapeType="1"/>
          </p:cNvSpPr>
          <p:nvPr/>
        </p:nvSpPr>
        <p:spPr bwMode="auto">
          <a:xfrm flipV="1">
            <a:off x="3097213" y="4854575"/>
            <a:ext cx="19050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49" name="Line 1381"/>
          <p:cNvSpPr>
            <a:spLocks noChangeAspect="1" noChangeShapeType="1"/>
          </p:cNvSpPr>
          <p:nvPr/>
        </p:nvSpPr>
        <p:spPr bwMode="auto">
          <a:xfrm flipV="1">
            <a:off x="3097213" y="4816475"/>
            <a:ext cx="19050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50" name="Line 1382"/>
          <p:cNvSpPr>
            <a:spLocks noChangeAspect="1" noChangeShapeType="1"/>
          </p:cNvSpPr>
          <p:nvPr/>
        </p:nvSpPr>
        <p:spPr bwMode="auto">
          <a:xfrm flipV="1">
            <a:off x="3097213" y="4778375"/>
            <a:ext cx="19050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51" name="Line 1383"/>
          <p:cNvSpPr>
            <a:spLocks noChangeAspect="1" noChangeShapeType="1"/>
          </p:cNvSpPr>
          <p:nvPr/>
        </p:nvSpPr>
        <p:spPr bwMode="auto">
          <a:xfrm flipV="1">
            <a:off x="3097213" y="4740275"/>
            <a:ext cx="19050" cy="206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52" name="Line 1384"/>
          <p:cNvSpPr>
            <a:spLocks noChangeAspect="1" noChangeShapeType="1"/>
          </p:cNvSpPr>
          <p:nvPr/>
        </p:nvSpPr>
        <p:spPr bwMode="auto">
          <a:xfrm flipV="1">
            <a:off x="3097213" y="4702175"/>
            <a:ext cx="19050" cy="206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53" name="Line 1385"/>
          <p:cNvSpPr>
            <a:spLocks noChangeAspect="1" noChangeShapeType="1"/>
          </p:cNvSpPr>
          <p:nvPr/>
        </p:nvSpPr>
        <p:spPr bwMode="auto">
          <a:xfrm flipV="1">
            <a:off x="3097213" y="4681538"/>
            <a:ext cx="3175" cy="31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54" name="Line 1386"/>
          <p:cNvSpPr>
            <a:spLocks noChangeAspect="1" noChangeShapeType="1"/>
          </p:cNvSpPr>
          <p:nvPr/>
        </p:nvSpPr>
        <p:spPr bwMode="auto">
          <a:xfrm flipV="1">
            <a:off x="3097213" y="6061075"/>
            <a:ext cx="19050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55" name="Line 1387"/>
          <p:cNvSpPr>
            <a:spLocks noChangeAspect="1" noChangeShapeType="1"/>
          </p:cNvSpPr>
          <p:nvPr/>
        </p:nvSpPr>
        <p:spPr bwMode="auto">
          <a:xfrm flipV="1">
            <a:off x="3097213" y="6022975"/>
            <a:ext cx="19050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56" name="Line 1388"/>
          <p:cNvSpPr>
            <a:spLocks noChangeAspect="1" noChangeShapeType="1"/>
          </p:cNvSpPr>
          <p:nvPr/>
        </p:nvSpPr>
        <p:spPr bwMode="auto">
          <a:xfrm flipV="1">
            <a:off x="3097213" y="5986463"/>
            <a:ext cx="19050" cy="174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57" name="Line 1389"/>
          <p:cNvSpPr>
            <a:spLocks noChangeAspect="1" noChangeShapeType="1"/>
          </p:cNvSpPr>
          <p:nvPr/>
        </p:nvSpPr>
        <p:spPr bwMode="auto">
          <a:xfrm flipV="1">
            <a:off x="3097213" y="5948363"/>
            <a:ext cx="19050" cy="174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58" name="Line 1390"/>
          <p:cNvSpPr>
            <a:spLocks noChangeAspect="1" noChangeShapeType="1"/>
          </p:cNvSpPr>
          <p:nvPr/>
        </p:nvSpPr>
        <p:spPr bwMode="auto">
          <a:xfrm flipV="1">
            <a:off x="3097213" y="5910263"/>
            <a:ext cx="19050" cy="174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59" name="Line 1391"/>
          <p:cNvSpPr>
            <a:spLocks noChangeAspect="1" noChangeShapeType="1"/>
          </p:cNvSpPr>
          <p:nvPr/>
        </p:nvSpPr>
        <p:spPr bwMode="auto">
          <a:xfrm flipV="1">
            <a:off x="3097213" y="5872163"/>
            <a:ext cx="19050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60" name="Line 1392"/>
          <p:cNvSpPr>
            <a:spLocks noChangeAspect="1" noChangeShapeType="1"/>
          </p:cNvSpPr>
          <p:nvPr/>
        </p:nvSpPr>
        <p:spPr bwMode="auto">
          <a:xfrm flipV="1">
            <a:off x="3097213" y="5834063"/>
            <a:ext cx="19050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61" name="Line 1393"/>
          <p:cNvSpPr>
            <a:spLocks noChangeAspect="1" noChangeShapeType="1"/>
          </p:cNvSpPr>
          <p:nvPr/>
        </p:nvSpPr>
        <p:spPr bwMode="auto">
          <a:xfrm flipV="1">
            <a:off x="3097213" y="5797550"/>
            <a:ext cx="19050" cy="174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62" name="Line 1394"/>
          <p:cNvSpPr>
            <a:spLocks noChangeAspect="1" noChangeShapeType="1"/>
          </p:cNvSpPr>
          <p:nvPr/>
        </p:nvSpPr>
        <p:spPr bwMode="auto">
          <a:xfrm flipV="1">
            <a:off x="3097213" y="5759450"/>
            <a:ext cx="19050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63" name="Line 1395"/>
          <p:cNvSpPr>
            <a:spLocks noChangeAspect="1" noChangeShapeType="1"/>
          </p:cNvSpPr>
          <p:nvPr/>
        </p:nvSpPr>
        <p:spPr bwMode="auto">
          <a:xfrm flipV="1">
            <a:off x="3097213" y="5721350"/>
            <a:ext cx="19050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64" name="Line 1396"/>
          <p:cNvSpPr>
            <a:spLocks noChangeAspect="1" noChangeShapeType="1"/>
          </p:cNvSpPr>
          <p:nvPr/>
        </p:nvSpPr>
        <p:spPr bwMode="auto">
          <a:xfrm flipV="1">
            <a:off x="3097213" y="5683250"/>
            <a:ext cx="19050" cy="206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65" name="Line 1397"/>
          <p:cNvSpPr>
            <a:spLocks noChangeAspect="1" noChangeShapeType="1"/>
          </p:cNvSpPr>
          <p:nvPr/>
        </p:nvSpPr>
        <p:spPr bwMode="auto">
          <a:xfrm flipV="1">
            <a:off x="3097213" y="5645150"/>
            <a:ext cx="19050" cy="206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66" name="Line 1398"/>
          <p:cNvSpPr>
            <a:spLocks noChangeAspect="1" noChangeShapeType="1"/>
          </p:cNvSpPr>
          <p:nvPr/>
        </p:nvSpPr>
        <p:spPr bwMode="auto">
          <a:xfrm flipV="1">
            <a:off x="3097213" y="5608638"/>
            <a:ext cx="19050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67" name="Line 1399"/>
          <p:cNvSpPr>
            <a:spLocks noChangeAspect="1" noChangeShapeType="1"/>
          </p:cNvSpPr>
          <p:nvPr/>
        </p:nvSpPr>
        <p:spPr bwMode="auto">
          <a:xfrm flipV="1">
            <a:off x="3097213" y="5570538"/>
            <a:ext cx="19050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68" name="Line 1400"/>
          <p:cNvSpPr>
            <a:spLocks noChangeAspect="1" noChangeShapeType="1"/>
          </p:cNvSpPr>
          <p:nvPr/>
        </p:nvSpPr>
        <p:spPr bwMode="auto">
          <a:xfrm flipV="1">
            <a:off x="3097213" y="5532438"/>
            <a:ext cx="19050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69" name="Line 1401"/>
          <p:cNvSpPr>
            <a:spLocks noChangeAspect="1" noChangeShapeType="1"/>
          </p:cNvSpPr>
          <p:nvPr/>
        </p:nvSpPr>
        <p:spPr bwMode="auto">
          <a:xfrm flipV="1">
            <a:off x="3097213" y="5494338"/>
            <a:ext cx="19050" cy="206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70" name="Line 1402"/>
          <p:cNvSpPr>
            <a:spLocks noChangeAspect="1" noChangeShapeType="1"/>
          </p:cNvSpPr>
          <p:nvPr/>
        </p:nvSpPr>
        <p:spPr bwMode="auto">
          <a:xfrm flipV="1">
            <a:off x="3097213" y="5456238"/>
            <a:ext cx="19050" cy="206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71" name="Line 1403"/>
          <p:cNvSpPr>
            <a:spLocks noChangeAspect="1" noChangeShapeType="1"/>
          </p:cNvSpPr>
          <p:nvPr/>
        </p:nvSpPr>
        <p:spPr bwMode="auto">
          <a:xfrm flipV="1">
            <a:off x="3097213" y="5419725"/>
            <a:ext cx="19050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72" name="Line 1404"/>
          <p:cNvSpPr>
            <a:spLocks noChangeAspect="1" noChangeShapeType="1"/>
          </p:cNvSpPr>
          <p:nvPr/>
        </p:nvSpPr>
        <p:spPr bwMode="auto">
          <a:xfrm flipV="1">
            <a:off x="3097213" y="5381625"/>
            <a:ext cx="19050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73" name="Line 1405"/>
          <p:cNvSpPr>
            <a:spLocks noChangeAspect="1" noChangeShapeType="1"/>
          </p:cNvSpPr>
          <p:nvPr/>
        </p:nvSpPr>
        <p:spPr bwMode="auto">
          <a:xfrm flipV="1">
            <a:off x="3097213" y="5345113"/>
            <a:ext cx="19050" cy="174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74" name="Line 1406"/>
          <p:cNvSpPr>
            <a:spLocks noChangeAspect="1" noChangeShapeType="1"/>
          </p:cNvSpPr>
          <p:nvPr/>
        </p:nvSpPr>
        <p:spPr bwMode="auto">
          <a:xfrm flipV="1">
            <a:off x="3097213" y="5307013"/>
            <a:ext cx="19050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75" name="Line 1407"/>
          <p:cNvSpPr>
            <a:spLocks noChangeAspect="1" noChangeShapeType="1"/>
          </p:cNvSpPr>
          <p:nvPr/>
        </p:nvSpPr>
        <p:spPr bwMode="auto">
          <a:xfrm flipV="1">
            <a:off x="3097213" y="5268913"/>
            <a:ext cx="19050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76" name="Line 1408"/>
          <p:cNvSpPr>
            <a:spLocks noChangeAspect="1" noChangeShapeType="1"/>
          </p:cNvSpPr>
          <p:nvPr/>
        </p:nvSpPr>
        <p:spPr bwMode="auto">
          <a:xfrm flipV="1">
            <a:off x="3097213" y="5232400"/>
            <a:ext cx="19050" cy="174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77" name="Line 1409"/>
          <p:cNvSpPr>
            <a:spLocks noChangeAspect="1" noChangeShapeType="1"/>
          </p:cNvSpPr>
          <p:nvPr/>
        </p:nvSpPr>
        <p:spPr bwMode="auto">
          <a:xfrm flipV="1">
            <a:off x="3097213" y="5194300"/>
            <a:ext cx="19050" cy="174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78" name="Line 1410"/>
          <p:cNvSpPr>
            <a:spLocks noChangeAspect="1" noChangeShapeType="1"/>
          </p:cNvSpPr>
          <p:nvPr/>
        </p:nvSpPr>
        <p:spPr bwMode="auto">
          <a:xfrm flipV="1">
            <a:off x="3097213" y="5156200"/>
            <a:ext cx="19050" cy="174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79" name="Line 1411"/>
          <p:cNvSpPr>
            <a:spLocks noChangeAspect="1" noChangeShapeType="1"/>
          </p:cNvSpPr>
          <p:nvPr/>
        </p:nvSpPr>
        <p:spPr bwMode="auto">
          <a:xfrm flipV="1">
            <a:off x="3097213" y="5118100"/>
            <a:ext cx="19050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80" name="Line 1412"/>
          <p:cNvSpPr>
            <a:spLocks noChangeAspect="1" noChangeShapeType="1"/>
          </p:cNvSpPr>
          <p:nvPr/>
        </p:nvSpPr>
        <p:spPr bwMode="auto">
          <a:xfrm flipV="1">
            <a:off x="3097213" y="5080000"/>
            <a:ext cx="19050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81" name="Line 1413"/>
          <p:cNvSpPr>
            <a:spLocks noChangeAspect="1" noChangeShapeType="1"/>
          </p:cNvSpPr>
          <p:nvPr/>
        </p:nvSpPr>
        <p:spPr bwMode="auto">
          <a:xfrm flipV="1">
            <a:off x="3097213" y="5043488"/>
            <a:ext cx="19050" cy="174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82" name="Line 1414"/>
          <p:cNvSpPr>
            <a:spLocks noChangeAspect="1" noChangeShapeType="1"/>
          </p:cNvSpPr>
          <p:nvPr/>
        </p:nvSpPr>
        <p:spPr bwMode="auto">
          <a:xfrm flipV="1">
            <a:off x="3097213" y="5005388"/>
            <a:ext cx="19050" cy="174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83" name="Line 1415"/>
          <p:cNvSpPr>
            <a:spLocks noChangeAspect="1" noChangeShapeType="1"/>
          </p:cNvSpPr>
          <p:nvPr/>
        </p:nvSpPr>
        <p:spPr bwMode="auto">
          <a:xfrm flipV="1">
            <a:off x="3097213" y="4967288"/>
            <a:ext cx="19050" cy="174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84" name="Line 1416"/>
          <p:cNvSpPr>
            <a:spLocks noChangeAspect="1" noChangeShapeType="1"/>
          </p:cNvSpPr>
          <p:nvPr/>
        </p:nvSpPr>
        <p:spPr bwMode="auto">
          <a:xfrm flipV="1">
            <a:off x="3097213" y="4929188"/>
            <a:ext cx="19050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85" name="Line 1417"/>
          <p:cNvSpPr>
            <a:spLocks noChangeAspect="1" noChangeShapeType="1"/>
          </p:cNvSpPr>
          <p:nvPr/>
        </p:nvSpPr>
        <p:spPr bwMode="auto">
          <a:xfrm flipV="1">
            <a:off x="3097213" y="4891088"/>
            <a:ext cx="19050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86" name="Line 1418"/>
          <p:cNvSpPr>
            <a:spLocks noChangeAspect="1" noChangeShapeType="1"/>
          </p:cNvSpPr>
          <p:nvPr/>
        </p:nvSpPr>
        <p:spPr bwMode="auto">
          <a:xfrm flipV="1">
            <a:off x="3097213" y="4854575"/>
            <a:ext cx="19050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87" name="Line 1419"/>
          <p:cNvSpPr>
            <a:spLocks noChangeAspect="1" noChangeShapeType="1"/>
          </p:cNvSpPr>
          <p:nvPr/>
        </p:nvSpPr>
        <p:spPr bwMode="auto">
          <a:xfrm flipV="1">
            <a:off x="3097213" y="4816475"/>
            <a:ext cx="19050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88" name="Line 1420"/>
          <p:cNvSpPr>
            <a:spLocks noChangeAspect="1" noChangeShapeType="1"/>
          </p:cNvSpPr>
          <p:nvPr/>
        </p:nvSpPr>
        <p:spPr bwMode="auto">
          <a:xfrm flipV="1">
            <a:off x="3097213" y="4778375"/>
            <a:ext cx="19050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89" name="Line 1421"/>
          <p:cNvSpPr>
            <a:spLocks noChangeAspect="1" noChangeShapeType="1"/>
          </p:cNvSpPr>
          <p:nvPr/>
        </p:nvSpPr>
        <p:spPr bwMode="auto">
          <a:xfrm flipV="1">
            <a:off x="3097213" y="4740275"/>
            <a:ext cx="19050" cy="206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90" name="Line 1422"/>
          <p:cNvSpPr>
            <a:spLocks noChangeAspect="1" noChangeShapeType="1"/>
          </p:cNvSpPr>
          <p:nvPr/>
        </p:nvSpPr>
        <p:spPr bwMode="auto">
          <a:xfrm flipV="1">
            <a:off x="3097213" y="4702175"/>
            <a:ext cx="19050" cy="206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91" name="Line 1423"/>
          <p:cNvSpPr>
            <a:spLocks noChangeAspect="1" noChangeShapeType="1"/>
          </p:cNvSpPr>
          <p:nvPr/>
        </p:nvSpPr>
        <p:spPr bwMode="auto">
          <a:xfrm flipV="1">
            <a:off x="3097213" y="4681538"/>
            <a:ext cx="3175" cy="31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92" name="Freeform 1424"/>
          <p:cNvSpPr>
            <a:spLocks noChangeAspect="1"/>
          </p:cNvSpPr>
          <p:nvPr/>
        </p:nvSpPr>
        <p:spPr bwMode="auto">
          <a:xfrm flipV="1">
            <a:off x="3097213" y="4681538"/>
            <a:ext cx="19050" cy="1414462"/>
          </a:xfrm>
          <a:custGeom>
            <a:avLst/>
            <a:gdLst/>
            <a:ahLst/>
            <a:cxnLst>
              <a:cxn ang="0">
                <a:pos x="25" y="0"/>
              </a:cxn>
              <a:cxn ang="0">
                <a:pos x="25" y="1874"/>
              </a:cxn>
              <a:cxn ang="0">
                <a:pos x="0" y="1874"/>
              </a:cxn>
              <a:cxn ang="0">
                <a:pos x="0" y="0"/>
              </a:cxn>
            </a:cxnLst>
            <a:rect l="0" t="0" r="r" b="b"/>
            <a:pathLst>
              <a:path w="25" h="1874">
                <a:moveTo>
                  <a:pt x="25" y="0"/>
                </a:moveTo>
                <a:lnTo>
                  <a:pt x="25" y="1874"/>
                </a:lnTo>
                <a:lnTo>
                  <a:pt x="0" y="1874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93" name="Rectangle 1425"/>
          <p:cNvSpPr>
            <a:spLocks noChangeAspect="1" noChangeArrowheads="1"/>
          </p:cNvSpPr>
          <p:nvPr/>
        </p:nvSpPr>
        <p:spPr bwMode="auto">
          <a:xfrm>
            <a:off x="3127375" y="5216525"/>
            <a:ext cx="17463" cy="87947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94" name="Line 1426"/>
          <p:cNvSpPr>
            <a:spLocks noChangeAspect="1" noChangeShapeType="1"/>
          </p:cNvSpPr>
          <p:nvPr/>
        </p:nvSpPr>
        <p:spPr bwMode="auto">
          <a:xfrm flipV="1">
            <a:off x="3140075" y="6091238"/>
            <a:ext cx="4763" cy="47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95" name="Line 1427"/>
          <p:cNvSpPr>
            <a:spLocks noChangeAspect="1" noChangeShapeType="1"/>
          </p:cNvSpPr>
          <p:nvPr/>
        </p:nvSpPr>
        <p:spPr bwMode="auto">
          <a:xfrm flipV="1">
            <a:off x="3127375" y="6053138"/>
            <a:ext cx="17463" cy="174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96" name="Line 1428"/>
          <p:cNvSpPr>
            <a:spLocks noChangeAspect="1" noChangeShapeType="1"/>
          </p:cNvSpPr>
          <p:nvPr/>
        </p:nvSpPr>
        <p:spPr bwMode="auto">
          <a:xfrm flipV="1">
            <a:off x="3127375" y="6016625"/>
            <a:ext cx="17463" cy="158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97" name="Line 1429"/>
          <p:cNvSpPr>
            <a:spLocks noChangeAspect="1" noChangeShapeType="1"/>
          </p:cNvSpPr>
          <p:nvPr/>
        </p:nvSpPr>
        <p:spPr bwMode="auto">
          <a:xfrm flipV="1">
            <a:off x="3127375" y="5978525"/>
            <a:ext cx="17463" cy="1746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98" name="Line 1430"/>
          <p:cNvSpPr>
            <a:spLocks noChangeAspect="1" noChangeShapeType="1"/>
          </p:cNvSpPr>
          <p:nvPr/>
        </p:nvSpPr>
        <p:spPr bwMode="auto">
          <a:xfrm flipV="1">
            <a:off x="3127375" y="5940425"/>
            <a:ext cx="17463" cy="1746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799" name="Line 1431"/>
          <p:cNvSpPr>
            <a:spLocks noChangeAspect="1" noChangeShapeType="1"/>
          </p:cNvSpPr>
          <p:nvPr/>
        </p:nvSpPr>
        <p:spPr bwMode="auto">
          <a:xfrm flipV="1">
            <a:off x="3127375" y="5902325"/>
            <a:ext cx="17463" cy="1746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00" name="Line 1432"/>
          <p:cNvSpPr>
            <a:spLocks noChangeAspect="1" noChangeShapeType="1"/>
          </p:cNvSpPr>
          <p:nvPr/>
        </p:nvSpPr>
        <p:spPr bwMode="auto">
          <a:xfrm flipV="1">
            <a:off x="3127375" y="5864225"/>
            <a:ext cx="17463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01" name="Line 1433"/>
          <p:cNvSpPr>
            <a:spLocks noChangeAspect="1" noChangeShapeType="1"/>
          </p:cNvSpPr>
          <p:nvPr/>
        </p:nvSpPr>
        <p:spPr bwMode="auto">
          <a:xfrm flipV="1">
            <a:off x="3127375" y="5827713"/>
            <a:ext cx="17463" cy="174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02" name="Line 1434"/>
          <p:cNvSpPr>
            <a:spLocks noChangeAspect="1" noChangeShapeType="1"/>
          </p:cNvSpPr>
          <p:nvPr/>
        </p:nvSpPr>
        <p:spPr bwMode="auto">
          <a:xfrm flipV="1">
            <a:off x="3127375" y="5789613"/>
            <a:ext cx="17463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03" name="Line 1435"/>
          <p:cNvSpPr>
            <a:spLocks noChangeAspect="1" noChangeShapeType="1"/>
          </p:cNvSpPr>
          <p:nvPr/>
        </p:nvSpPr>
        <p:spPr bwMode="auto">
          <a:xfrm flipV="1">
            <a:off x="3127375" y="5751513"/>
            <a:ext cx="17463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04" name="Line 1436"/>
          <p:cNvSpPr>
            <a:spLocks noChangeAspect="1" noChangeShapeType="1"/>
          </p:cNvSpPr>
          <p:nvPr/>
        </p:nvSpPr>
        <p:spPr bwMode="auto">
          <a:xfrm flipV="1">
            <a:off x="3127375" y="5713413"/>
            <a:ext cx="17463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05" name="Line 1437"/>
          <p:cNvSpPr>
            <a:spLocks noChangeAspect="1" noChangeShapeType="1"/>
          </p:cNvSpPr>
          <p:nvPr/>
        </p:nvSpPr>
        <p:spPr bwMode="auto">
          <a:xfrm flipV="1">
            <a:off x="3127375" y="5675313"/>
            <a:ext cx="17463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06" name="Line 1438"/>
          <p:cNvSpPr>
            <a:spLocks noChangeAspect="1" noChangeShapeType="1"/>
          </p:cNvSpPr>
          <p:nvPr/>
        </p:nvSpPr>
        <p:spPr bwMode="auto">
          <a:xfrm flipV="1">
            <a:off x="3127375" y="5638800"/>
            <a:ext cx="17463" cy="1746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07" name="Line 1439"/>
          <p:cNvSpPr>
            <a:spLocks noChangeAspect="1" noChangeShapeType="1"/>
          </p:cNvSpPr>
          <p:nvPr/>
        </p:nvSpPr>
        <p:spPr bwMode="auto">
          <a:xfrm flipV="1">
            <a:off x="3127375" y="5600700"/>
            <a:ext cx="17463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08" name="Line 1440"/>
          <p:cNvSpPr>
            <a:spLocks noChangeAspect="1" noChangeShapeType="1"/>
          </p:cNvSpPr>
          <p:nvPr/>
        </p:nvSpPr>
        <p:spPr bwMode="auto">
          <a:xfrm flipV="1">
            <a:off x="3127375" y="5562600"/>
            <a:ext cx="17463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09" name="Line 1441"/>
          <p:cNvSpPr>
            <a:spLocks noChangeAspect="1" noChangeShapeType="1"/>
          </p:cNvSpPr>
          <p:nvPr/>
        </p:nvSpPr>
        <p:spPr bwMode="auto">
          <a:xfrm flipV="1">
            <a:off x="3127375" y="5524500"/>
            <a:ext cx="17463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10" name="Line 1442"/>
          <p:cNvSpPr>
            <a:spLocks noChangeAspect="1" noChangeShapeType="1"/>
          </p:cNvSpPr>
          <p:nvPr/>
        </p:nvSpPr>
        <p:spPr bwMode="auto">
          <a:xfrm flipV="1">
            <a:off x="3127375" y="5486400"/>
            <a:ext cx="17463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11" name="Line 1443"/>
          <p:cNvSpPr>
            <a:spLocks noChangeAspect="1" noChangeShapeType="1"/>
          </p:cNvSpPr>
          <p:nvPr/>
        </p:nvSpPr>
        <p:spPr bwMode="auto">
          <a:xfrm flipV="1">
            <a:off x="3127375" y="5449888"/>
            <a:ext cx="17463" cy="174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12" name="Line 1444"/>
          <p:cNvSpPr>
            <a:spLocks noChangeAspect="1" noChangeShapeType="1"/>
          </p:cNvSpPr>
          <p:nvPr/>
        </p:nvSpPr>
        <p:spPr bwMode="auto">
          <a:xfrm flipV="1">
            <a:off x="3127375" y="5411788"/>
            <a:ext cx="17463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13" name="Line 1445"/>
          <p:cNvSpPr>
            <a:spLocks noChangeAspect="1" noChangeShapeType="1"/>
          </p:cNvSpPr>
          <p:nvPr/>
        </p:nvSpPr>
        <p:spPr bwMode="auto">
          <a:xfrm flipV="1">
            <a:off x="3127375" y="5373688"/>
            <a:ext cx="17463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14" name="Line 1446"/>
          <p:cNvSpPr>
            <a:spLocks noChangeAspect="1" noChangeShapeType="1"/>
          </p:cNvSpPr>
          <p:nvPr/>
        </p:nvSpPr>
        <p:spPr bwMode="auto">
          <a:xfrm flipV="1">
            <a:off x="3127375" y="5337175"/>
            <a:ext cx="17463" cy="1746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15" name="Line 1447"/>
          <p:cNvSpPr>
            <a:spLocks noChangeAspect="1" noChangeShapeType="1"/>
          </p:cNvSpPr>
          <p:nvPr/>
        </p:nvSpPr>
        <p:spPr bwMode="auto">
          <a:xfrm flipV="1">
            <a:off x="3127375" y="5299075"/>
            <a:ext cx="17463" cy="1746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16" name="Line 1448"/>
          <p:cNvSpPr>
            <a:spLocks noChangeAspect="1" noChangeShapeType="1"/>
          </p:cNvSpPr>
          <p:nvPr/>
        </p:nvSpPr>
        <p:spPr bwMode="auto">
          <a:xfrm flipV="1">
            <a:off x="3127375" y="5262563"/>
            <a:ext cx="17463" cy="174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17" name="Line 1449"/>
          <p:cNvSpPr>
            <a:spLocks noChangeAspect="1" noChangeShapeType="1"/>
          </p:cNvSpPr>
          <p:nvPr/>
        </p:nvSpPr>
        <p:spPr bwMode="auto">
          <a:xfrm flipV="1">
            <a:off x="3127375" y="5224463"/>
            <a:ext cx="17463" cy="174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18" name="Line 1450"/>
          <p:cNvSpPr>
            <a:spLocks noChangeAspect="1" noChangeShapeType="1"/>
          </p:cNvSpPr>
          <p:nvPr/>
        </p:nvSpPr>
        <p:spPr bwMode="auto">
          <a:xfrm flipV="1">
            <a:off x="3140075" y="6091238"/>
            <a:ext cx="4763" cy="47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19" name="Line 1451"/>
          <p:cNvSpPr>
            <a:spLocks noChangeAspect="1" noChangeShapeType="1"/>
          </p:cNvSpPr>
          <p:nvPr/>
        </p:nvSpPr>
        <p:spPr bwMode="auto">
          <a:xfrm flipV="1">
            <a:off x="3127375" y="6053138"/>
            <a:ext cx="17463" cy="174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20" name="Line 1452"/>
          <p:cNvSpPr>
            <a:spLocks noChangeAspect="1" noChangeShapeType="1"/>
          </p:cNvSpPr>
          <p:nvPr/>
        </p:nvSpPr>
        <p:spPr bwMode="auto">
          <a:xfrm flipV="1">
            <a:off x="3127375" y="6016625"/>
            <a:ext cx="17463" cy="158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21" name="Line 1453"/>
          <p:cNvSpPr>
            <a:spLocks noChangeAspect="1" noChangeShapeType="1"/>
          </p:cNvSpPr>
          <p:nvPr/>
        </p:nvSpPr>
        <p:spPr bwMode="auto">
          <a:xfrm flipV="1">
            <a:off x="3127375" y="5978525"/>
            <a:ext cx="17463" cy="174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22" name="Line 1454"/>
          <p:cNvSpPr>
            <a:spLocks noChangeAspect="1" noChangeShapeType="1"/>
          </p:cNvSpPr>
          <p:nvPr/>
        </p:nvSpPr>
        <p:spPr bwMode="auto">
          <a:xfrm flipV="1">
            <a:off x="3127375" y="5940425"/>
            <a:ext cx="17463" cy="174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23" name="Line 1455"/>
          <p:cNvSpPr>
            <a:spLocks noChangeAspect="1" noChangeShapeType="1"/>
          </p:cNvSpPr>
          <p:nvPr/>
        </p:nvSpPr>
        <p:spPr bwMode="auto">
          <a:xfrm flipV="1">
            <a:off x="3127375" y="5902325"/>
            <a:ext cx="17463" cy="174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24" name="Line 1456"/>
          <p:cNvSpPr>
            <a:spLocks noChangeAspect="1" noChangeShapeType="1"/>
          </p:cNvSpPr>
          <p:nvPr/>
        </p:nvSpPr>
        <p:spPr bwMode="auto">
          <a:xfrm flipV="1">
            <a:off x="3127375" y="5864225"/>
            <a:ext cx="17463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25" name="Line 1457"/>
          <p:cNvSpPr>
            <a:spLocks noChangeAspect="1" noChangeShapeType="1"/>
          </p:cNvSpPr>
          <p:nvPr/>
        </p:nvSpPr>
        <p:spPr bwMode="auto">
          <a:xfrm flipV="1">
            <a:off x="3127375" y="5827713"/>
            <a:ext cx="17463" cy="174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26" name="Line 1458"/>
          <p:cNvSpPr>
            <a:spLocks noChangeAspect="1" noChangeShapeType="1"/>
          </p:cNvSpPr>
          <p:nvPr/>
        </p:nvSpPr>
        <p:spPr bwMode="auto">
          <a:xfrm flipV="1">
            <a:off x="3127375" y="5789613"/>
            <a:ext cx="17463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27" name="Line 1459"/>
          <p:cNvSpPr>
            <a:spLocks noChangeAspect="1" noChangeShapeType="1"/>
          </p:cNvSpPr>
          <p:nvPr/>
        </p:nvSpPr>
        <p:spPr bwMode="auto">
          <a:xfrm flipV="1">
            <a:off x="3127375" y="5751513"/>
            <a:ext cx="17463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28" name="Line 1460"/>
          <p:cNvSpPr>
            <a:spLocks noChangeAspect="1" noChangeShapeType="1"/>
          </p:cNvSpPr>
          <p:nvPr/>
        </p:nvSpPr>
        <p:spPr bwMode="auto">
          <a:xfrm flipV="1">
            <a:off x="3127375" y="5713413"/>
            <a:ext cx="17463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29" name="Line 1461"/>
          <p:cNvSpPr>
            <a:spLocks noChangeAspect="1" noChangeShapeType="1"/>
          </p:cNvSpPr>
          <p:nvPr/>
        </p:nvSpPr>
        <p:spPr bwMode="auto">
          <a:xfrm flipV="1">
            <a:off x="3127375" y="5675313"/>
            <a:ext cx="17463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30" name="Line 1462"/>
          <p:cNvSpPr>
            <a:spLocks noChangeAspect="1" noChangeShapeType="1"/>
          </p:cNvSpPr>
          <p:nvPr/>
        </p:nvSpPr>
        <p:spPr bwMode="auto">
          <a:xfrm flipV="1">
            <a:off x="3127375" y="5638800"/>
            <a:ext cx="17463" cy="174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31" name="Line 1463"/>
          <p:cNvSpPr>
            <a:spLocks noChangeAspect="1" noChangeShapeType="1"/>
          </p:cNvSpPr>
          <p:nvPr/>
        </p:nvSpPr>
        <p:spPr bwMode="auto">
          <a:xfrm flipV="1">
            <a:off x="3127375" y="5600700"/>
            <a:ext cx="17463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32" name="Line 1464"/>
          <p:cNvSpPr>
            <a:spLocks noChangeAspect="1" noChangeShapeType="1"/>
          </p:cNvSpPr>
          <p:nvPr/>
        </p:nvSpPr>
        <p:spPr bwMode="auto">
          <a:xfrm flipV="1">
            <a:off x="3127375" y="5562600"/>
            <a:ext cx="17463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33" name="Line 1465"/>
          <p:cNvSpPr>
            <a:spLocks noChangeAspect="1" noChangeShapeType="1"/>
          </p:cNvSpPr>
          <p:nvPr/>
        </p:nvSpPr>
        <p:spPr bwMode="auto">
          <a:xfrm flipV="1">
            <a:off x="3127375" y="5524500"/>
            <a:ext cx="17463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34" name="Line 1466"/>
          <p:cNvSpPr>
            <a:spLocks noChangeAspect="1" noChangeShapeType="1"/>
          </p:cNvSpPr>
          <p:nvPr/>
        </p:nvSpPr>
        <p:spPr bwMode="auto">
          <a:xfrm flipV="1">
            <a:off x="3127375" y="5486400"/>
            <a:ext cx="17463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35" name="Line 1467"/>
          <p:cNvSpPr>
            <a:spLocks noChangeAspect="1" noChangeShapeType="1"/>
          </p:cNvSpPr>
          <p:nvPr/>
        </p:nvSpPr>
        <p:spPr bwMode="auto">
          <a:xfrm flipV="1">
            <a:off x="3127375" y="5449888"/>
            <a:ext cx="17463" cy="174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36" name="Line 1468"/>
          <p:cNvSpPr>
            <a:spLocks noChangeAspect="1" noChangeShapeType="1"/>
          </p:cNvSpPr>
          <p:nvPr/>
        </p:nvSpPr>
        <p:spPr bwMode="auto">
          <a:xfrm flipV="1">
            <a:off x="3127375" y="5411788"/>
            <a:ext cx="17463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37" name="Line 1469"/>
          <p:cNvSpPr>
            <a:spLocks noChangeAspect="1" noChangeShapeType="1"/>
          </p:cNvSpPr>
          <p:nvPr/>
        </p:nvSpPr>
        <p:spPr bwMode="auto">
          <a:xfrm flipV="1">
            <a:off x="3127375" y="5373688"/>
            <a:ext cx="17463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38" name="Line 1470"/>
          <p:cNvSpPr>
            <a:spLocks noChangeAspect="1" noChangeShapeType="1"/>
          </p:cNvSpPr>
          <p:nvPr/>
        </p:nvSpPr>
        <p:spPr bwMode="auto">
          <a:xfrm flipV="1">
            <a:off x="3127375" y="5337175"/>
            <a:ext cx="17463" cy="174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39" name="Line 1471"/>
          <p:cNvSpPr>
            <a:spLocks noChangeAspect="1" noChangeShapeType="1"/>
          </p:cNvSpPr>
          <p:nvPr/>
        </p:nvSpPr>
        <p:spPr bwMode="auto">
          <a:xfrm flipV="1">
            <a:off x="3127375" y="5299075"/>
            <a:ext cx="17463" cy="174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40" name="Line 1472"/>
          <p:cNvSpPr>
            <a:spLocks noChangeAspect="1" noChangeShapeType="1"/>
          </p:cNvSpPr>
          <p:nvPr/>
        </p:nvSpPr>
        <p:spPr bwMode="auto">
          <a:xfrm flipV="1">
            <a:off x="3127375" y="5262563"/>
            <a:ext cx="17463" cy="174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41" name="Line 1473"/>
          <p:cNvSpPr>
            <a:spLocks noChangeAspect="1" noChangeShapeType="1"/>
          </p:cNvSpPr>
          <p:nvPr/>
        </p:nvSpPr>
        <p:spPr bwMode="auto">
          <a:xfrm flipV="1">
            <a:off x="3127375" y="5224463"/>
            <a:ext cx="17463" cy="174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42" name="Freeform 1474"/>
          <p:cNvSpPr>
            <a:spLocks noChangeAspect="1"/>
          </p:cNvSpPr>
          <p:nvPr/>
        </p:nvSpPr>
        <p:spPr bwMode="auto">
          <a:xfrm flipV="1">
            <a:off x="3127375" y="5216525"/>
            <a:ext cx="17463" cy="879475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24" y="1166"/>
              </a:cxn>
              <a:cxn ang="0">
                <a:pos x="0" y="1166"/>
              </a:cxn>
              <a:cxn ang="0">
                <a:pos x="0" y="0"/>
              </a:cxn>
            </a:cxnLst>
            <a:rect l="0" t="0" r="r" b="b"/>
            <a:pathLst>
              <a:path w="24" h="1166">
                <a:moveTo>
                  <a:pt x="24" y="0"/>
                </a:moveTo>
                <a:lnTo>
                  <a:pt x="24" y="1166"/>
                </a:lnTo>
                <a:lnTo>
                  <a:pt x="0" y="1166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43" name="Rectangle 1475"/>
          <p:cNvSpPr>
            <a:spLocks noChangeAspect="1" noChangeArrowheads="1"/>
          </p:cNvSpPr>
          <p:nvPr/>
        </p:nvSpPr>
        <p:spPr bwMode="auto">
          <a:xfrm>
            <a:off x="3155950" y="6091238"/>
            <a:ext cx="17463" cy="4762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44" name="Line 1476"/>
          <p:cNvSpPr>
            <a:spLocks noChangeAspect="1" noChangeShapeType="1"/>
          </p:cNvSpPr>
          <p:nvPr/>
        </p:nvSpPr>
        <p:spPr bwMode="auto">
          <a:xfrm flipV="1">
            <a:off x="3162300" y="6091238"/>
            <a:ext cx="4763" cy="47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45" name="Line 1477"/>
          <p:cNvSpPr>
            <a:spLocks noChangeAspect="1" noChangeShapeType="1"/>
          </p:cNvSpPr>
          <p:nvPr/>
        </p:nvSpPr>
        <p:spPr bwMode="auto">
          <a:xfrm flipV="1">
            <a:off x="3162300" y="6091238"/>
            <a:ext cx="4763" cy="47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46" name="Freeform 1478"/>
          <p:cNvSpPr>
            <a:spLocks noChangeAspect="1"/>
          </p:cNvSpPr>
          <p:nvPr/>
        </p:nvSpPr>
        <p:spPr bwMode="auto">
          <a:xfrm flipV="1">
            <a:off x="3155950" y="6091238"/>
            <a:ext cx="17463" cy="4762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24" y="6"/>
              </a:cxn>
              <a:cxn ang="0">
                <a:pos x="0" y="6"/>
              </a:cxn>
              <a:cxn ang="0">
                <a:pos x="0" y="0"/>
              </a:cxn>
            </a:cxnLst>
            <a:rect l="0" t="0" r="r" b="b"/>
            <a:pathLst>
              <a:path w="24" h="6">
                <a:moveTo>
                  <a:pt x="24" y="0"/>
                </a:moveTo>
                <a:lnTo>
                  <a:pt x="24" y="6"/>
                </a:lnTo>
                <a:lnTo>
                  <a:pt x="0" y="6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47" name="Rectangle 1479"/>
          <p:cNvSpPr>
            <a:spLocks noChangeAspect="1" noChangeArrowheads="1"/>
          </p:cNvSpPr>
          <p:nvPr/>
        </p:nvSpPr>
        <p:spPr bwMode="auto">
          <a:xfrm>
            <a:off x="3214688" y="5864225"/>
            <a:ext cx="19050" cy="23177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48" name="Line 1480"/>
          <p:cNvSpPr>
            <a:spLocks noChangeAspect="1" noChangeShapeType="1"/>
          </p:cNvSpPr>
          <p:nvPr/>
        </p:nvSpPr>
        <p:spPr bwMode="auto">
          <a:xfrm flipV="1">
            <a:off x="3214688" y="6070600"/>
            <a:ext cx="19050" cy="158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49" name="Line 1481"/>
          <p:cNvSpPr>
            <a:spLocks noChangeAspect="1" noChangeShapeType="1"/>
          </p:cNvSpPr>
          <p:nvPr/>
        </p:nvSpPr>
        <p:spPr bwMode="auto">
          <a:xfrm flipV="1">
            <a:off x="3214688" y="6032500"/>
            <a:ext cx="19050" cy="1746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50" name="Line 1482"/>
          <p:cNvSpPr>
            <a:spLocks noChangeAspect="1" noChangeShapeType="1"/>
          </p:cNvSpPr>
          <p:nvPr/>
        </p:nvSpPr>
        <p:spPr bwMode="auto">
          <a:xfrm flipV="1">
            <a:off x="3214688" y="5994400"/>
            <a:ext cx="19050" cy="1746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51" name="Line 1483"/>
          <p:cNvSpPr>
            <a:spLocks noChangeAspect="1" noChangeShapeType="1"/>
          </p:cNvSpPr>
          <p:nvPr/>
        </p:nvSpPr>
        <p:spPr bwMode="auto">
          <a:xfrm flipV="1">
            <a:off x="3214688" y="5956300"/>
            <a:ext cx="19050" cy="1746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52" name="Line 1484"/>
          <p:cNvSpPr>
            <a:spLocks noChangeAspect="1" noChangeShapeType="1"/>
          </p:cNvSpPr>
          <p:nvPr/>
        </p:nvSpPr>
        <p:spPr bwMode="auto">
          <a:xfrm flipV="1">
            <a:off x="3214688" y="5918200"/>
            <a:ext cx="19050" cy="1746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53" name="Line 1485"/>
          <p:cNvSpPr>
            <a:spLocks noChangeAspect="1" noChangeShapeType="1"/>
          </p:cNvSpPr>
          <p:nvPr/>
        </p:nvSpPr>
        <p:spPr bwMode="auto">
          <a:xfrm flipV="1">
            <a:off x="3214688" y="5881688"/>
            <a:ext cx="19050" cy="158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54" name="Line 1486"/>
          <p:cNvSpPr>
            <a:spLocks noChangeAspect="1" noChangeShapeType="1"/>
          </p:cNvSpPr>
          <p:nvPr/>
        </p:nvSpPr>
        <p:spPr bwMode="auto">
          <a:xfrm flipV="1">
            <a:off x="3214688" y="6070600"/>
            <a:ext cx="19050" cy="158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55" name="Line 1487"/>
          <p:cNvSpPr>
            <a:spLocks noChangeAspect="1" noChangeShapeType="1"/>
          </p:cNvSpPr>
          <p:nvPr/>
        </p:nvSpPr>
        <p:spPr bwMode="auto">
          <a:xfrm flipV="1">
            <a:off x="3214688" y="6032500"/>
            <a:ext cx="19050" cy="174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56" name="Line 1488"/>
          <p:cNvSpPr>
            <a:spLocks noChangeAspect="1" noChangeShapeType="1"/>
          </p:cNvSpPr>
          <p:nvPr/>
        </p:nvSpPr>
        <p:spPr bwMode="auto">
          <a:xfrm flipV="1">
            <a:off x="3214688" y="5994400"/>
            <a:ext cx="19050" cy="174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57" name="Line 1489"/>
          <p:cNvSpPr>
            <a:spLocks noChangeAspect="1" noChangeShapeType="1"/>
          </p:cNvSpPr>
          <p:nvPr/>
        </p:nvSpPr>
        <p:spPr bwMode="auto">
          <a:xfrm flipV="1">
            <a:off x="3214688" y="5956300"/>
            <a:ext cx="19050" cy="174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58" name="Line 1490"/>
          <p:cNvSpPr>
            <a:spLocks noChangeAspect="1" noChangeShapeType="1"/>
          </p:cNvSpPr>
          <p:nvPr/>
        </p:nvSpPr>
        <p:spPr bwMode="auto">
          <a:xfrm flipV="1">
            <a:off x="3214688" y="5918200"/>
            <a:ext cx="19050" cy="174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59" name="Line 1491"/>
          <p:cNvSpPr>
            <a:spLocks noChangeAspect="1" noChangeShapeType="1"/>
          </p:cNvSpPr>
          <p:nvPr/>
        </p:nvSpPr>
        <p:spPr bwMode="auto">
          <a:xfrm flipV="1">
            <a:off x="3214688" y="5881688"/>
            <a:ext cx="19050" cy="158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60" name="Freeform 1492"/>
          <p:cNvSpPr>
            <a:spLocks noChangeAspect="1"/>
          </p:cNvSpPr>
          <p:nvPr/>
        </p:nvSpPr>
        <p:spPr bwMode="auto">
          <a:xfrm flipV="1">
            <a:off x="3214688" y="5864225"/>
            <a:ext cx="19050" cy="231775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24" y="307"/>
              </a:cxn>
              <a:cxn ang="0">
                <a:pos x="0" y="307"/>
              </a:cxn>
              <a:cxn ang="0">
                <a:pos x="0" y="0"/>
              </a:cxn>
            </a:cxnLst>
            <a:rect l="0" t="0" r="r" b="b"/>
            <a:pathLst>
              <a:path w="24" h="307">
                <a:moveTo>
                  <a:pt x="24" y="0"/>
                </a:moveTo>
                <a:lnTo>
                  <a:pt x="24" y="307"/>
                </a:lnTo>
                <a:lnTo>
                  <a:pt x="0" y="307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61" name="Rectangle 1493"/>
          <p:cNvSpPr>
            <a:spLocks noChangeAspect="1" noChangeArrowheads="1"/>
          </p:cNvSpPr>
          <p:nvPr/>
        </p:nvSpPr>
        <p:spPr bwMode="auto">
          <a:xfrm>
            <a:off x="3332163" y="5818188"/>
            <a:ext cx="15875" cy="277812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62" name="Line 1494"/>
          <p:cNvSpPr>
            <a:spLocks noChangeAspect="1" noChangeShapeType="1"/>
          </p:cNvSpPr>
          <p:nvPr/>
        </p:nvSpPr>
        <p:spPr bwMode="auto">
          <a:xfrm flipV="1">
            <a:off x="3332163" y="6076950"/>
            <a:ext cx="15875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63" name="Line 1495"/>
          <p:cNvSpPr>
            <a:spLocks noChangeAspect="1" noChangeShapeType="1"/>
          </p:cNvSpPr>
          <p:nvPr/>
        </p:nvSpPr>
        <p:spPr bwMode="auto">
          <a:xfrm flipV="1">
            <a:off x="3332163" y="6040438"/>
            <a:ext cx="15875" cy="174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64" name="Line 1496"/>
          <p:cNvSpPr>
            <a:spLocks noChangeAspect="1" noChangeShapeType="1"/>
          </p:cNvSpPr>
          <p:nvPr/>
        </p:nvSpPr>
        <p:spPr bwMode="auto">
          <a:xfrm flipV="1">
            <a:off x="3332163" y="6002338"/>
            <a:ext cx="15875" cy="174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5865" name="Line 1497"/>
          <p:cNvSpPr>
            <a:spLocks noChangeAspect="1" noChangeShapeType="1"/>
          </p:cNvSpPr>
          <p:nvPr/>
        </p:nvSpPr>
        <p:spPr bwMode="auto">
          <a:xfrm flipV="1">
            <a:off x="3332163" y="5965825"/>
            <a:ext cx="15875" cy="158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grpSp>
        <p:nvGrpSpPr>
          <p:cNvPr id="315866" name="Group 1498"/>
          <p:cNvGrpSpPr>
            <a:grpSpLocks noChangeAspect="1"/>
          </p:cNvGrpSpPr>
          <p:nvPr/>
        </p:nvGrpSpPr>
        <p:grpSpPr bwMode="auto">
          <a:xfrm>
            <a:off x="3332163" y="4533900"/>
            <a:ext cx="1535112" cy="1562100"/>
            <a:chOff x="1886" y="2042"/>
            <a:chExt cx="1221" cy="1193"/>
          </a:xfrm>
        </p:grpSpPr>
        <p:sp>
          <p:nvSpPr>
            <p:cNvPr id="315867" name="Line 1499"/>
            <p:cNvSpPr>
              <a:spLocks noChangeAspect="1" noChangeShapeType="1"/>
            </p:cNvSpPr>
            <p:nvPr/>
          </p:nvSpPr>
          <p:spPr bwMode="auto">
            <a:xfrm flipV="1">
              <a:off x="1886" y="3106"/>
              <a:ext cx="13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68" name="Line 1500"/>
            <p:cNvSpPr>
              <a:spLocks noChangeAspect="1" noChangeShapeType="1"/>
            </p:cNvSpPr>
            <p:nvPr/>
          </p:nvSpPr>
          <p:spPr bwMode="auto">
            <a:xfrm flipV="1">
              <a:off x="1886" y="3077"/>
              <a:ext cx="13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69" name="Line 1501"/>
            <p:cNvSpPr>
              <a:spLocks noChangeAspect="1" noChangeShapeType="1"/>
            </p:cNvSpPr>
            <p:nvPr/>
          </p:nvSpPr>
          <p:spPr bwMode="auto">
            <a:xfrm flipV="1">
              <a:off x="1886" y="3048"/>
              <a:ext cx="13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70" name="Line 1502"/>
            <p:cNvSpPr>
              <a:spLocks noChangeAspect="1" noChangeShapeType="1"/>
            </p:cNvSpPr>
            <p:nvPr/>
          </p:nvSpPr>
          <p:spPr bwMode="auto">
            <a:xfrm flipV="1">
              <a:off x="1886" y="3023"/>
              <a:ext cx="9" cy="1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71" name="Line 1503"/>
            <p:cNvSpPr>
              <a:spLocks noChangeAspect="1" noChangeShapeType="1"/>
            </p:cNvSpPr>
            <p:nvPr/>
          </p:nvSpPr>
          <p:spPr bwMode="auto">
            <a:xfrm flipV="1">
              <a:off x="1886" y="3221"/>
              <a:ext cx="13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72" name="Line 1504"/>
            <p:cNvSpPr>
              <a:spLocks noChangeAspect="1" noChangeShapeType="1"/>
            </p:cNvSpPr>
            <p:nvPr/>
          </p:nvSpPr>
          <p:spPr bwMode="auto">
            <a:xfrm flipV="1">
              <a:off x="1886" y="3192"/>
              <a:ext cx="13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73" name="Line 1505"/>
            <p:cNvSpPr>
              <a:spLocks noChangeAspect="1" noChangeShapeType="1"/>
            </p:cNvSpPr>
            <p:nvPr/>
          </p:nvSpPr>
          <p:spPr bwMode="auto">
            <a:xfrm flipV="1">
              <a:off x="1886" y="3163"/>
              <a:ext cx="13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74" name="Line 1506"/>
            <p:cNvSpPr>
              <a:spLocks noChangeAspect="1" noChangeShapeType="1"/>
            </p:cNvSpPr>
            <p:nvPr/>
          </p:nvSpPr>
          <p:spPr bwMode="auto">
            <a:xfrm flipV="1">
              <a:off x="1886" y="3135"/>
              <a:ext cx="13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75" name="Line 1507"/>
            <p:cNvSpPr>
              <a:spLocks noChangeAspect="1" noChangeShapeType="1"/>
            </p:cNvSpPr>
            <p:nvPr/>
          </p:nvSpPr>
          <p:spPr bwMode="auto">
            <a:xfrm flipV="1">
              <a:off x="1886" y="3106"/>
              <a:ext cx="13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76" name="Line 1508"/>
            <p:cNvSpPr>
              <a:spLocks noChangeAspect="1" noChangeShapeType="1"/>
            </p:cNvSpPr>
            <p:nvPr/>
          </p:nvSpPr>
          <p:spPr bwMode="auto">
            <a:xfrm flipV="1">
              <a:off x="1886" y="3077"/>
              <a:ext cx="13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77" name="Line 1509"/>
            <p:cNvSpPr>
              <a:spLocks noChangeAspect="1" noChangeShapeType="1"/>
            </p:cNvSpPr>
            <p:nvPr/>
          </p:nvSpPr>
          <p:spPr bwMode="auto">
            <a:xfrm flipV="1">
              <a:off x="1886" y="3048"/>
              <a:ext cx="13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78" name="Line 1510"/>
            <p:cNvSpPr>
              <a:spLocks noChangeAspect="1" noChangeShapeType="1"/>
            </p:cNvSpPr>
            <p:nvPr/>
          </p:nvSpPr>
          <p:spPr bwMode="auto">
            <a:xfrm flipV="1">
              <a:off x="1886" y="3023"/>
              <a:ext cx="9" cy="10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79" name="Freeform 1511"/>
            <p:cNvSpPr>
              <a:spLocks noChangeAspect="1"/>
            </p:cNvSpPr>
            <p:nvPr/>
          </p:nvSpPr>
          <p:spPr bwMode="auto">
            <a:xfrm flipV="1">
              <a:off x="1886" y="3023"/>
              <a:ext cx="13" cy="212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367"/>
                </a:cxn>
                <a:cxn ang="0">
                  <a:pos x="0" y="367"/>
                </a:cxn>
                <a:cxn ang="0">
                  <a:pos x="0" y="0"/>
                </a:cxn>
              </a:cxnLst>
              <a:rect l="0" t="0" r="r" b="b"/>
              <a:pathLst>
                <a:path w="24" h="367">
                  <a:moveTo>
                    <a:pt x="24" y="0"/>
                  </a:moveTo>
                  <a:lnTo>
                    <a:pt x="24" y="367"/>
                  </a:lnTo>
                  <a:lnTo>
                    <a:pt x="0" y="367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80" name="Rectangle 1512"/>
            <p:cNvSpPr>
              <a:spLocks noChangeAspect="1" noChangeArrowheads="1"/>
            </p:cNvSpPr>
            <p:nvPr/>
          </p:nvSpPr>
          <p:spPr bwMode="auto">
            <a:xfrm>
              <a:off x="1978" y="3154"/>
              <a:ext cx="14" cy="81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81" name="Line 1513"/>
            <p:cNvSpPr>
              <a:spLocks noChangeAspect="1" noChangeShapeType="1"/>
            </p:cNvSpPr>
            <p:nvPr/>
          </p:nvSpPr>
          <p:spPr bwMode="auto">
            <a:xfrm flipV="1">
              <a:off x="1985" y="3227"/>
              <a:ext cx="7" cy="8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82" name="Line 1514"/>
            <p:cNvSpPr>
              <a:spLocks noChangeAspect="1" noChangeShapeType="1"/>
            </p:cNvSpPr>
            <p:nvPr/>
          </p:nvSpPr>
          <p:spPr bwMode="auto">
            <a:xfrm flipV="1">
              <a:off x="1978" y="3198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83" name="Line 1515"/>
            <p:cNvSpPr>
              <a:spLocks noChangeAspect="1" noChangeShapeType="1"/>
            </p:cNvSpPr>
            <p:nvPr/>
          </p:nvSpPr>
          <p:spPr bwMode="auto">
            <a:xfrm flipV="1">
              <a:off x="1978" y="3170"/>
              <a:ext cx="14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84" name="Line 1516"/>
            <p:cNvSpPr>
              <a:spLocks noChangeAspect="1" noChangeShapeType="1"/>
            </p:cNvSpPr>
            <p:nvPr/>
          </p:nvSpPr>
          <p:spPr bwMode="auto">
            <a:xfrm flipV="1">
              <a:off x="1978" y="3154"/>
              <a:ext cx="1" cy="1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85" name="Line 1517"/>
            <p:cNvSpPr>
              <a:spLocks noChangeAspect="1" noChangeShapeType="1"/>
            </p:cNvSpPr>
            <p:nvPr/>
          </p:nvSpPr>
          <p:spPr bwMode="auto">
            <a:xfrm flipV="1">
              <a:off x="1985" y="3227"/>
              <a:ext cx="7" cy="8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86" name="Line 1518"/>
            <p:cNvSpPr>
              <a:spLocks noChangeAspect="1" noChangeShapeType="1"/>
            </p:cNvSpPr>
            <p:nvPr/>
          </p:nvSpPr>
          <p:spPr bwMode="auto">
            <a:xfrm flipV="1">
              <a:off x="1978" y="3198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87" name="Line 1519"/>
            <p:cNvSpPr>
              <a:spLocks noChangeAspect="1" noChangeShapeType="1"/>
            </p:cNvSpPr>
            <p:nvPr/>
          </p:nvSpPr>
          <p:spPr bwMode="auto">
            <a:xfrm flipV="1">
              <a:off x="1978" y="3170"/>
              <a:ext cx="14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88" name="Line 1520"/>
            <p:cNvSpPr>
              <a:spLocks noChangeAspect="1" noChangeShapeType="1"/>
            </p:cNvSpPr>
            <p:nvPr/>
          </p:nvSpPr>
          <p:spPr bwMode="auto">
            <a:xfrm flipV="1">
              <a:off x="1978" y="3154"/>
              <a:ext cx="1" cy="1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89" name="Freeform 1521"/>
            <p:cNvSpPr>
              <a:spLocks noChangeAspect="1"/>
            </p:cNvSpPr>
            <p:nvPr/>
          </p:nvSpPr>
          <p:spPr bwMode="auto">
            <a:xfrm flipV="1">
              <a:off x="1978" y="3154"/>
              <a:ext cx="14" cy="81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141"/>
                </a:cxn>
                <a:cxn ang="0">
                  <a:pos x="0" y="141"/>
                </a:cxn>
                <a:cxn ang="0">
                  <a:pos x="0" y="0"/>
                </a:cxn>
              </a:cxnLst>
              <a:rect l="0" t="0" r="r" b="b"/>
              <a:pathLst>
                <a:path w="24" h="141">
                  <a:moveTo>
                    <a:pt x="24" y="0"/>
                  </a:moveTo>
                  <a:lnTo>
                    <a:pt x="24" y="141"/>
                  </a:lnTo>
                  <a:lnTo>
                    <a:pt x="0" y="14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90" name="Rectangle 1522"/>
            <p:cNvSpPr>
              <a:spLocks noChangeAspect="1" noChangeArrowheads="1"/>
            </p:cNvSpPr>
            <p:nvPr/>
          </p:nvSpPr>
          <p:spPr bwMode="auto">
            <a:xfrm>
              <a:off x="2002" y="3197"/>
              <a:ext cx="14" cy="38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91" name="Line 1523"/>
            <p:cNvSpPr>
              <a:spLocks noChangeAspect="1" noChangeShapeType="1"/>
            </p:cNvSpPr>
            <p:nvPr/>
          </p:nvSpPr>
          <p:spPr bwMode="auto">
            <a:xfrm flipV="1">
              <a:off x="2003" y="3222"/>
              <a:ext cx="13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92" name="Line 1524"/>
            <p:cNvSpPr>
              <a:spLocks noChangeAspect="1" noChangeShapeType="1"/>
            </p:cNvSpPr>
            <p:nvPr/>
          </p:nvSpPr>
          <p:spPr bwMode="auto">
            <a:xfrm flipV="1">
              <a:off x="2002" y="3197"/>
              <a:ext cx="10" cy="1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93" name="Line 1525"/>
            <p:cNvSpPr>
              <a:spLocks noChangeAspect="1" noChangeShapeType="1"/>
            </p:cNvSpPr>
            <p:nvPr/>
          </p:nvSpPr>
          <p:spPr bwMode="auto">
            <a:xfrm flipV="1">
              <a:off x="2003" y="3222"/>
              <a:ext cx="13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94" name="Line 1526"/>
            <p:cNvSpPr>
              <a:spLocks noChangeAspect="1" noChangeShapeType="1"/>
            </p:cNvSpPr>
            <p:nvPr/>
          </p:nvSpPr>
          <p:spPr bwMode="auto">
            <a:xfrm flipV="1">
              <a:off x="2002" y="3197"/>
              <a:ext cx="10" cy="10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95" name="Freeform 1527"/>
            <p:cNvSpPr>
              <a:spLocks noChangeAspect="1"/>
            </p:cNvSpPr>
            <p:nvPr/>
          </p:nvSpPr>
          <p:spPr bwMode="auto">
            <a:xfrm flipV="1">
              <a:off x="2002" y="3197"/>
              <a:ext cx="14" cy="38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66"/>
                </a:cxn>
                <a:cxn ang="0">
                  <a:pos x="0" y="66"/>
                </a:cxn>
                <a:cxn ang="0">
                  <a:pos x="0" y="0"/>
                </a:cxn>
              </a:cxnLst>
              <a:rect l="0" t="0" r="r" b="b"/>
              <a:pathLst>
                <a:path w="24" h="66">
                  <a:moveTo>
                    <a:pt x="24" y="0"/>
                  </a:moveTo>
                  <a:lnTo>
                    <a:pt x="24" y="66"/>
                  </a:lnTo>
                  <a:lnTo>
                    <a:pt x="0" y="66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96" name="Rectangle 1528"/>
            <p:cNvSpPr>
              <a:spLocks noChangeAspect="1" noChangeArrowheads="1"/>
            </p:cNvSpPr>
            <p:nvPr/>
          </p:nvSpPr>
          <p:spPr bwMode="auto">
            <a:xfrm>
              <a:off x="2071" y="3171"/>
              <a:ext cx="14" cy="64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97" name="Line 1529"/>
            <p:cNvSpPr>
              <a:spLocks noChangeAspect="1" noChangeShapeType="1"/>
            </p:cNvSpPr>
            <p:nvPr/>
          </p:nvSpPr>
          <p:spPr bwMode="auto">
            <a:xfrm flipV="1">
              <a:off x="2085" y="3234"/>
              <a:ext cx="1" cy="1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98" name="Line 1530"/>
            <p:cNvSpPr>
              <a:spLocks noChangeAspect="1" noChangeShapeType="1"/>
            </p:cNvSpPr>
            <p:nvPr/>
          </p:nvSpPr>
          <p:spPr bwMode="auto">
            <a:xfrm flipV="1">
              <a:off x="2071" y="3205"/>
              <a:ext cx="14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899" name="Line 1531"/>
            <p:cNvSpPr>
              <a:spLocks noChangeAspect="1" noChangeShapeType="1"/>
            </p:cNvSpPr>
            <p:nvPr/>
          </p:nvSpPr>
          <p:spPr bwMode="auto">
            <a:xfrm flipV="1">
              <a:off x="2071" y="3177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00" name="Line 1532"/>
            <p:cNvSpPr>
              <a:spLocks noChangeAspect="1" noChangeShapeType="1"/>
            </p:cNvSpPr>
            <p:nvPr/>
          </p:nvSpPr>
          <p:spPr bwMode="auto">
            <a:xfrm flipV="1">
              <a:off x="2085" y="3234"/>
              <a:ext cx="1" cy="1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01" name="Line 1533"/>
            <p:cNvSpPr>
              <a:spLocks noChangeAspect="1" noChangeShapeType="1"/>
            </p:cNvSpPr>
            <p:nvPr/>
          </p:nvSpPr>
          <p:spPr bwMode="auto">
            <a:xfrm flipV="1">
              <a:off x="2071" y="3205"/>
              <a:ext cx="14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02" name="Line 1534"/>
            <p:cNvSpPr>
              <a:spLocks noChangeAspect="1" noChangeShapeType="1"/>
            </p:cNvSpPr>
            <p:nvPr/>
          </p:nvSpPr>
          <p:spPr bwMode="auto">
            <a:xfrm flipV="1">
              <a:off x="2071" y="3177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03" name="Freeform 1535"/>
            <p:cNvSpPr>
              <a:spLocks noChangeAspect="1"/>
            </p:cNvSpPr>
            <p:nvPr/>
          </p:nvSpPr>
          <p:spPr bwMode="auto">
            <a:xfrm flipV="1">
              <a:off x="2071" y="3171"/>
              <a:ext cx="14" cy="64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111"/>
                </a:cxn>
                <a:cxn ang="0">
                  <a:pos x="0" y="111"/>
                </a:cxn>
                <a:cxn ang="0">
                  <a:pos x="0" y="0"/>
                </a:cxn>
              </a:cxnLst>
              <a:rect l="0" t="0" r="r" b="b"/>
              <a:pathLst>
                <a:path w="25" h="111">
                  <a:moveTo>
                    <a:pt x="25" y="0"/>
                  </a:moveTo>
                  <a:lnTo>
                    <a:pt x="25" y="111"/>
                  </a:lnTo>
                  <a:lnTo>
                    <a:pt x="0" y="11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04" name="Rectangle 1536"/>
            <p:cNvSpPr>
              <a:spLocks noChangeAspect="1" noChangeArrowheads="1"/>
            </p:cNvSpPr>
            <p:nvPr/>
          </p:nvSpPr>
          <p:spPr bwMode="auto">
            <a:xfrm>
              <a:off x="2095" y="3145"/>
              <a:ext cx="13" cy="90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05" name="Line 1537"/>
            <p:cNvSpPr>
              <a:spLocks noChangeAspect="1" noChangeShapeType="1"/>
            </p:cNvSpPr>
            <p:nvPr/>
          </p:nvSpPr>
          <p:spPr bwMode="auto">
            <a:xfrm flipV="1">
              <a:off x="2102" y="3228"/>
              <a:ext cx="6" cy="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06" name="Line 1538"/>
            <p:cNvSpPr>
              <a:spLocks noChangeAspect="1" noChangeShapeType="1"/>
            </p:cNvSpPr>
            <p:nvPr/>
          </p:nvSpPr>
          <p:spPr bwMode="auto">
            <a:xfrm flipV="1">
              <a:off x="2095" y="3200"/>
              <a:ext cx="13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07" name="Line 1539"/>
            <p:cNvSpPr>
              <a:spLocks noChangeAspect="1" noChangeShapeType="1"/>
            </p:cNvSpPr>
            <p:nvPr/>
          </p:nvSpPr>
          <p:spPr bwMode="auto">
            <a:xfrm flipV="1">
              <a:off x="2095" y="3171"/>
              <a:ext cx="13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08" name="Line 1540"/>
            <p:cNvSpPr>
              <a:spLocks noChangeAspect="1" noChangeShapeType="1"/>
            </p:cNvSpPr>
            <p:nvPr/>
          </p:nvSpPr>
          <p:spPr bwMode="auto">
            <a:xfrm flipV="1">
              <a:off x="2095" y="3145"/>
              <a:ext cx="11" cy="11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09" name="Line 1541"/>
            <p:cNvSpPr>
              <a:spLocks noChangeAspect="1" noChangeShapeType="1"/>
            </p:cNvSpPr>
            <p:nvPr/>
          </p:nvSpPr>
          <p:spPr bwMode="auto">
            <a:xfrm flipV="1">
              <a:off x="2102" y="3228"/>
              <a:ext cx="6" cy="7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10" name="Line 1542"/>
            <p:cNvSpPr>
              <a:spLocks noChangeAspect="1" noChangeShapeType="1"/>
            </p:cNvSpPr>
            <p:nvPr/>
          </p:nvSpPr>
          <p:spPr bwMode="auto">
            <a:xfrm flipV="1">
              <a:off x="2095" y="3200"/>
              <a:ext cx="13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11" name="Line 1543"/>
            <p:cNvSpPr>
              <a:spLocks noChangeAspect="1" noChangeShapeType="1"/>
            </p:cNvSpPr>
            <p:nvPr/>
          </p:nvSpPr>
          <p:spPr bwMode="auto">
            <a:xfrm flipV="1">
              <a:off x="2095" y="3171"/>
              <a:ext cx="13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12" name="Line 1544"/>
            <p:cNvSpPr>
              <a:spLocks noChangeAspect="1" noChangeShapeType="1"/>
            </p:cNvSpPr>
            <p:nvPr/>
          </p:nvSpPr>
          <p:spPr bwMode="auto">
            <a:xfrm flipV="1">
              <a:off x="2095" y="3145"/>
              <a:ext cx="11" cy="11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13" name="Freeform 1545"/>
            <p:cNvSpPr>
              <a:spLocks noChangeAspect="1"/>
            </p:cNvSpPr>
            <p:nvPr/>
          </p:nvSpPr>
          <p:spPr bwMode="auto">
            <a:xfrm flipV="1">
              <a:off x="2095" y="3145"/>
              <a:ext cx="13" cy="9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156"/>
                </a:cxn>
                <a:cxn ang="0">
                  <a:pos x="0" y="156"/>
                </a:cxn>
                <a:cxn ang="0">
                  <a:pos x="0" y="0"/>
                </a:cxn>
              </a:cxnLst>
              <a:rect l="0" t="0" r="r" b="b"/>
              <a:pathLst>
                <a:path w="24" h="156">
                  <a:moveTo>
                    <a:pt x="24" y="0"/>
                  </a:moveTo>
                  <a:lnTo>
                    <a:pt x="24" y="156"/>
                  </a:lnTo>
                  <a:lnTo>
                    <a:pt x="0" y="156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14" name="Rectangle 1546"/>
            <p:cNvSpPr>
              <a:spLocks noChangeAspect="1" noChangeArrowheads="1"/>
            </p:cNvSpPr>
            <p:nvPr/>
          </p:nvSpPr>
          <p:spPr bwMode="auto">
            <a:xfrm>
              <a:off x="2373" y="3119"/>
              <a:ext cx="14" cy="116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15" name="Line 1547"/>
            <p:cNvSpPr>
              <a:spLocks noChangeAspect="1" noChangeShapeType="1"/>
            </p:cNvSpPr>
            <p:nvPr/>
          </p:nvSpPr>
          <p:spPr bwMode="auto">
            <a:xfrm flipV="1">
              <a:off x="2373" y="3219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16" name="Line 1548"/>
            <p:cNvSpPr>
              <a:spLocks noChangeAspect="1" noChangeShapeType="1"/>
            </p:cNvSpPr>
            <p:nvPr/>
          </p:nvSpPr>
          <p:spPr bwMode="auto">
            <a:xfrm flipV="1">
              <a:off x="2373" y="3190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17" name="Line 1549"/>
            <p:cNvSpPr>
              <a:spLocks noChangeAspect="1" noChangeShapeType="1"/>
            </p:cNvSpPr>
            <p:nvPr/>
          </p:nvSpPr>
          <p:spPr bwMode="auto">
            <a:xfrm flipV="1">
              <a:off x="2373" y="3162"/>
              <a:ext cx="14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18" name="Line 1550"/>
            <p:cNvSpPr>
              <a:spLocks noChangeAspect="1" noChangeShapeType="1"/>
            </p:cNvSpPr>
            <p:nvPr/>
          </p:nvSpPr>
          <p:spPr bwMode="auto">
            <a:xfrm flipV="1">
              <a:off x="2373" y="3133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19" name="Line 1551"/>
            <p:cNvSpPr>
              <a:spLocks noChangeAspect="1" noChangeShapeType="1"/>
            </p:cNvSpPr>
            <p:nvPr/>
          </p:nvSpPr>
          <p:spPr bwMode="auto">
            <a:xfrm flipV="1">
              <a:off x="2373" y="3219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20" name="Line 1552"/>
            <p:cNvSpPr>
              <a:spLocks noChangeAspect="1" noChangeShapeType="1"/>
            </p:cNvSpPr>
            <p:nvPr/>
          </p:nvSpPr>
          <p:spPr bwMode="auto">
            <a:xfrm flipV="1">
              <a:off x="2373" y="3190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21" name="Line 1553"/>
            <p:cNvSpPr>
              <a:spLocks noChangeAspect="1" noChangeShapeType="1"/>
            </p:cNvSpPr>
            <p:nvPr/>
          </p:nvSpPr>
          <p:spPr bwMode="auto">
            <a:xfrm flipV="1">
              <a:off x="2373" y="3162"/>
              <a:ext cx="14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22" name="Line 1554"/>
            <p:cNvSpPr>
              <a:spLocks noChangeAspect="1" noChangeShapeType="1"/>
            </p:cNvSpPr>
            <p:nvPr/>
          </p:nvSpPr>
          <p:spPr bwMode="auto">
            <a:xfrm flipV="1">
              <a:off x="2373" y="3133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23" name="Freeform 1555"/>
            <p:cNvSpPr>
              <a:spLocks noChangeAspect="1"/>
            </p:cNvSpPr>
            <p:nvPr/>
          </p:nvSpPr>
          <p:spPr bwMode="auto">
            <a:xfrm flipV="1">
              <a:off x="2373" y="3119"/>
              <a:ext cx="14" cy="116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201"/>
                </a:cxn>
                <a:cxn ang="0">
                  <a:pos x="0" y="201"/>
                </a:cxn>
                <a:cxn ang="0">
                  <a:pos x="0" y="0"/>
                </a:cxn>
              </a:cxnLst>
              <a:rect l="0" t="0" r="r" b="b"/>
              <a:pathLst>
                <a:path w="24" h="201">
                  <a:moveTo>
                    <a:pt x="24" y="0"/>
                  </a:moveTo>
                  <a:lnTo>
                    <a:pt x="24" y="201"/>
                  </a:lnTo>
                  <a:lnTo>
                    <a:pt x="0" y="20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24" name="Rectangle 1556"/>
            <p:cNvSpPr>
              <a:spLocks noChangeAspect="1" noChangeArrowheads="1"/>
            </p:cNvSpPr>
            <p:nvPr/>
          </p:nvSpPr>
          <p:spPr bwMode="auto">
            <a:xfrm>
              <a:off x="2396" y="2919"/>
              <a:ext cx="14" cy="316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25" name="Line 1557"/>
            <p:cNvSpPr>
              <a:spLocks noChangeAspect="1" noChangeShapeType="1"/>
            </p:cNvSpPr>
            <p:nvPr/>
          </p:nvSpPr>
          <p:spPr bwMode="auto">
            <a:xfrm flipV="1">
              <a:off x="2396" y="3213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26" name="Line 1558"/>
            <p:cNvSpPr>
              <a:spLocks noChangeAspect="1" noChangeShapeType="1"/>
            </p:cNvSpPr>
            <p:nvPr/>
          </p:nvSpPr>
          <p:spPr bwMode="auto">
            <a:xfrm flipV="1">
              <a:off x="2396" y="3185"/>
              <a:ext cx="14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27" name="Line 1559"/>
            <p:cNvSpPr>
              <a:spLocks noChangeAspect="1" noChangeShapeType="1"/>
            </p:cNvSpPr>
            <p:nvPr/>
          </p:nvSpPr>
          <p:spPr bwMode="auto">
            <a:xfrm flipV="1">
              <a:off x="2396" y="3156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28" name="Line 1560"/>
            <p:cNvSpPr>
              <a:spLocks noChangeAspect="1" noChangeShapeType="1"/>
            </p:cNvSpPr>
            <p:nvPr/>
          </p:nvSpPr>
          <p:spPr bwMode="auto">
            <a:xfrm flipV="1">
              <a:off x="2396" y="3127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29" name="Line 1561"/>
            <p:cNvSpPr>
              <a:spLocks noChangeAspect="1" noChangeShapeType="1"/>
            </p:cNvSpPr>
            <p:nvPr/>
          </p:nvSpPr>
          <p:spPr bwMode="auto">
            <a:xfrm flipV="1">
              <a:off x="2396" y="3098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30" name="Line 1562"/>
            <p:cNvSpPr>
              <a:spLocks noChangeAspect="1" noChangeShapeType="1"/>
            </p:cNvSpPr>
            <p:nvPr/>
          </p:nvSpPr>
          <p:spPr bwMode="auto">
            <a:xfrm flipV="1">
              <a:off x="2396" y="3069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31" name="Line 1563"/>
            <p:cNvSpPr>
              <a:spLocks noChangeAspect="1" noChangeShapeType="1"/>
            </p:cNvSpPr>
            <p:nvPr/>
          </p:nvSpPr>
          <p:spPr bwMode="auto">
            <a:xfrm flipV="1">
              <a:off x="2396" y="3041"/>
              <a:ext cx="14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32" name="Line 1564"/>
            <p:cNvSpPr>
              <a:spLocks noChangeAspect="1" noChangeShapeType="1"/>
            </p:cNvSpPr>
            <p:nvPr/>
          </p:nvSpPr>
          <p:spPr bwMode="auto">
            <a:xfrm flipV="1">
              <a:off x="2396" y="3012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33" name="Line 1565"/>
            <p:cNvSpPr>
              <a:spLocks noChangeAspect="1" noChangeShapeType="1"/>
            </p:cNvSpPr>
            <p:nvPr/>
          </p:nvSpPr>
          <p:spPr bwMode="auto">
            <a:xfrm flipV="1">
              <a:off x="2396" y="2983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34" name="Line 1566"/>
            <p:cNvSpPr>
              <a:spLocks noChangeAspect="1" noChangeShapeType="1"/>
            </p:cNvSpPr>
            <p:nvPr/>
          </p:nvSpPr>
          <p:spPr bwMode="auto">
            <a:xfrm flipV="1">
              <a:off x="2396" y="2954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35" name="Line 1567"/>
            <p:cNvSpPr>
              <a:spLocks noChangeAspect="1" noChangeShapeType="1"/>
            </p:cNvSpPr>
            <p:nvPr/>
          </p:nvSpPr>
          <p:spPr bwMode="auto">
            <a:xfrm flipV="1">
              <a:off x="2396" y="2925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36" name="Line 1568"/>
            <p:cNvSpPr>
              <a:spLocks noChangeAspect="1" noChangeShapeType="1"/>
            </p:cNvSpPr>
            <p:nvPr/>
          </p:nvSpPr>
          <p:spPr bwMode="auto">
            <a:xfrm flipV="1">
              <a:off x="2396" y="3213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37" name="Line 1569"/>
            <p:cNvSpPr>
              <a:spLocks noChangeAspect="1" noChangeShapeType="1"/>
            </p:cNvSpPr>
            <p:nvPr/>
          </p:nvSpPr>
          <p:spPr bwMode="auto">
            <a:xfrm flipV="1">
              <a:off x="2396" y="3185"/>
              <a:ext cx="14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38" name="Line 1570"/>
            <p:cNvSpPr>
              <a:spLocks noChangeAspect="1" noChangeShapeType="1"/>
            </p:cNvSpPr>
            <p:nvPr/>
          </p:nvSpPr>
          <p:spPr bwMode="auto">
            <a:xfrm flipV="1">
              <a:off x="2396" y="3156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39" name="Line 1571"/>
            <p:cNvSpPr>
              <a:spLocks noChangeAspect="1" noChangeShapeType="1"/>
            </p:cNvSpPr>
            <p:nvPr/>
          </p:nvSpPr>
          <p:spPr bwMode="auto">
            <a:xfrm flipV="1">
              <a:off x="2396" y="3127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40" name="Line 1572"/>
            <p:cNvSpPr>
              <a:spLocks noChangeAspect="1" noChangeShapeType="1"/>
            </p:cNvSpPr>
            <p:nvPr/>
          </p:nvSpPr>
          <p:spPr bwMode="auto">
            <a:xfrm flipV="1">
              <a:off x="2396" y="3098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41" name="Line 1573"/>
            <p:cNvSpPr>
              <a:spLocks noChangeAspect="1" noChangeShapeType="1"/>
            </p:cNvSpPr>
            <p:nvPr/>
          </p:nvSpPr>
          <p:spPr bwMode="auto">
            <a:xfrm flipV="1">
              <a:off x="2396" y="3069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42" name="Line 1574"/>
            <p:cNvSpPr>
              <a:spLocks noChangeAspect="1" noChangeShapeType="1"/>
            </p:cNvSpPr>
            <p:nvPr/>
          </p:nvSpPr>
          <p:spPr bwMode="auto">
            <a:xfrm flipV="1">
              <a:off x="2396" y="3041"/>
              <a:ext cx="14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43" name="Line 1575"/>
            <p:cNvSpPr>
              <a:spLocks noChangeAspect="1" noChangeShapeType="1"/>
            </p:cNvSpPr>
            <p:nvPr/>
          </p:nvSpPr>
          <p:spPr bwMode="auto">
            <a:xfrm flipV="1">
              <a:off x="2396" y="3012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44" name="Line 1576"/>
            <p:cNvSpPr>
              <a:spLocks noChangeAspect="1" noChangeShapeType="1"/>
            </p:cNvSpPr>
            <p:nvPr/>
          </p:nvSpPr>
          <p:spPr bwMode="auto">
            <a:xfrm flipV="1">
              <a:off x="2396" y="2983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45" name="Line 1577"/>
            <p:cNvSpPr>
              <a:spLocks noChangeAspect="1" noChangeShapeType="1"/>
            </p:cNvSpPr>
            <p:nvPr/>
          </p:nvSpPr>
          <p:spPr bwMode="auto">
            <a:xfrm flipV="1">
              <a:off x="2396" y="2954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46" name="Line 1578"/>
            <p:cNvSpPr>
              <a:spLocks noChangeAspect="1" noChangeShapeType="1"/>
            </p:cNvSpPr>
            <p:nvPr/>
          </p:nvSpPr>
          <p:spPr bwMode="auto">
            <a:xfrm flipV="1">
              <a:off x="2396" y="2925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47" name="Freeform 1579"/>
            <p:cNvSpPr>
              <a:spLocks noChangeAspect="1"/>
            </p:cNvSpPr>
            <p:nvPr/>
          </p:nvSpPr>
          <p:spPr bwMode="auto">
            <a:xfrm flipV="1">
              <a:off x="2396" y="2919"/>
              <a:ext cx="14" cy="316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548"/>
                </a:cxn>
                <a:cxn ang="0">
                  <a:pos x="0" y="548"/>
                </a:cxn>
                <a:cxn ang="0">
                  <a:pos x="0" y="0"/>
                </a:cxn>
              </a:cxnLst>
              <a:rect l="0" t="0" r="r" b="b"/>
              <a:pathLst>
                <a:path w="24" h="548">
                  <a:moveTo>
                    <a:pt x="24" y="0"/>
                  </a:moveTo>
                  <a:lnTo>
                    <a:pt x="24" y="548"/>
                  </a:lnTo>
                  <a:lnTo>
                    <a:pt x="0" y="548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48" name="Rectangle 1580"/>
            <p:cNvSpPr>
              <a:spLocks noChangeAspect="1" noChangeArrowheads="1"/>
            </p:cNvSpPr>
            <p:nvPr/>
          </p:nvSpPr>
          <p:spPr bwMode="auto">
            <a:xfrm>
              <a:off x="2466" y="3223"/>
              <a:ext cx="14" cy="12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49" name="Line 1581"/>
            <p:cNvSpPr>
              <a:spLocks noChangeAspect="1" noChangeShapeType="1"/>
            </p:cNvSpPr>
            <p:nvPr/>
          </p:nvSpPr>
          <p:spPr bwMode="auto">
            <a:xfrm flipV="1">
              <a:off x="2471" y="3226"/>
              <a:ext cx="9" cy="9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50" name="Line 1582"/>
            <p:cNvSpPr>
              <a:spLocks noChangeAspect="1" noChangeShapeType="1"/>
            </p:cNvSpPr>
            <p:nvPr/>
          </p:nvSpPr>
          <p:spPr bwMode="auto">
            <a:xfrm flipV="1">
              <a:off x="2471" y="3226"/>
              <a:ext cx="9" cy="9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51" name="Freeform 1583"/>
            <p:cNvSpPr>
              <a:spLocks noChangeAspect="1"/>
            </p:cNvSpPr>
            <p:nvPr/>
          </p:nvSpPr>
          <p:spPr bwMode="auto">
            <a:xfrm flipV="1">
              <a:off x="2466" y="3223"/>
              <a:ext cx="14" cy="12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4" h="21">
                  <a:moveTo>
                    <a:pt x="24" y="0"/>
                  </a:moveTo>
                  <a:lnTo>
                    <a:pt x="24" y="21"/>
                  </a:lnTo>
                  <a:lnTo>
                    <a:pt x="0" y="2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52" name="Rectangle 1584"/>
            <p:cNvSpPr>
              <a:spLocks noChangeAspect="1" noChangeArrowheads="1"/>
            </p:cNvSpPr>
            <p:nvPr/>
          </p:nvSpPr>
          <p:spPr bwMode="auto">
            <a:xfrm>
              <a:off x="2722" y="3119"/>
              <a:ext cx="14" cy="116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53" name="Line 1585"/>
            <p:cNvSpPr>
              <a:spLocks noChangeAspect="1" noChangeShapeType="1"/>
            </p:cNvSpPr>
            <p:nvPr/>
          </p:nvSpPr>
          <p:spPr bwMode="auto">
            <a:xfrm flipV="1">
              <a:off x="2723" y="3222"/>
              <a:ext cx="13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54" name="Line 1586"/>
            <p:cNvSpPr>
              <a:spLocks noChangeAspect="1" noChangeShapeType="1"/>
            </p:cNvSpPr>
            <p:nvPr/>
          </p:nvSpPr>
          <p:spPr bwMode="auto">
            <a:xfrm flipV="1">
              <a:off x="2722" y="3193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55" name="Line 1587"/>
            <p:cNvSpPr>
              <a:spLocks noChangeAspect="1" noChangeShapeType="1"/>
            </p:cNvSpPr>
            <p:nvPr/>
          </p:nvSpPr>
          <p:spPr bwMode="auto">
            <a:xfrm flipV="1">
              <a:off x="2722" y="3164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56" name="Line 1588"/>
            <p:cNvSpPr>
              <a:spLocks noChangeAspect="1" noChangeShapeType="1"/>
            </p:cNvSpPr>
            <p:nvPr/>
          </p:nvSpPr>
          <p:spPr bwMode="auto">
            <a:xfrm flipV="1">
              <a:off x="2722" y="3136"/>
              <a:ext cx="14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57" name="Line 1589"/>
            <p:cNvSpPr>
              <a:spLocks noChangeAspect="1" noChangeShapeType="1"/>
            </p:cNvSpPr>
            <p:nvPr/>
          </p:nvSpPr>
          <p:spPr bwMode="auto">
            <a:xfrm flipV="1">
              <a:off x="2722" y="3119"/>
              <a:ext cx="2" cy="2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58" name="Line 1590"/>
            <p:cNvSpPr>
              <a:spLocks noChangeAspect="1" noChangeShapeType="1"/>
            </p:cNvSpPr>
            <p:nvPr/>
          </p:nvSpPr>
          <p:spPr bwMode="auto">
            <a:xfrm flipV="1">
              <a:off x="2723" y="3222"/>
              <a:ext cx="13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59" name="Line 1591"/>
            <p:cNvSpPr>
              <a:spLocks noChangeAspect="1" noChangeShapeType="1"/>
            </p:cNvSpPr>
            <p:nvPr/>
          </p:nvSpPr>
          <p:spPr bwMode="auto">
            <a:xfrm flipV="1">
              <a:off x="2722" y="3193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60" name="Line 1592"/>
            <p:cNvSpPr>
              <a:spLocks noChangeAspect="1" noChangeShapeType="1"/>
            </p:cNvSpPr>
            <p:nvPr/>
          </p:nvSpPr>
          <p:spPr bwMode="auto">
            <a:xfrm flipV="1">
              <a:off x="2722" y="3164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61" name="Line 1593"/>
            <p:cNvSpPr>
              <a:spLocks noChangeAspect="1" noChangeShapeType="1"/>
            </p:cNvSpPr>
            <p:nvPr/>
          </p:nvSpPr>
          <p:spPr bwMode="auto">
            <a:xfrm flipV="1">
              <a:off x="2722" y="3136"/>
              <a:ext cx="14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62" name="Line 1594"/>
            <p:cNvSpPr>
              <a:spLocks noChangeAspect="1" noChangeShapeType="1"/>
            </p:cNvSpPr>
            <p:nvPr/>
          </p:nvSpPr>
          <p:spPr bwMode="auto">
            <a:xfrm flipV="1">
              <a:off x="2722" y="3119"/>
              <a:ext cx="2" cy="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63" name="Freeform 1595"/>
            <p:cNvSpPr>
              <a:spLocks noChangeAspect="1"/>
            </p:cNvSpPr>
            <p:nvPr/>
          </p:nvSpPr>
          <p:spPr bwMode="auto">
            <a:xfrm flipV="1">
              <a:off x="2722" y="3119"/>
              <a:ext cx="14" cy="116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201"/>
                </a:cxn>
                <a:cxn ang="0">
                  <a:pos x="0" y="201"/>
                </a:cxn>
                <a:cxn ang="0">
                  <a:pos x="0" y="0"/>
                </a:cxn>
              </a:cxnLst>
              <a:rect l="0" t="0" r="r" b="b"/>
              <a:pathLst>
                <a:path w="24" h="201">
                  <a:moveTo>
                    <a:pt x="24" y="0"/>
                  </a:moveTo>
                  <a:lnTo>
                    <a:pt x="24" y="201"/>
                  </a:lnTo>
                  <a:lnTo>
                    <a:pt x="0" y="20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64" name="Rectangle 1596"/>
            <p:cNvSpPr>
              <a:spLocks noChangeAspect="1" noChangeArrowheads="1"/>
            </p:cNvSpPr>
            <p:nvPr/>
          </p:nvSpPr>
          <p:spPr bwMode="auto">
            <a:xfrm>
              <a:off x="2791" y="3231"/>
              <a:ext cx="14" cy="4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65" name="Line 1597"/>
            <p:cNvSpPr>
              <a:spLocks noChangeAspect="1" noChangeShapeType="1"/>
            </p:cNvSpPr>
            <p:nvPr/>
          </p:nvSpPr>
          <p:spPr bwMode="auto">
            <a:xfrm flipV="1">
              <a:off x="2805" y="3234"/>
              <a:ext cx="1" cy="1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66" name="Line 1598"/>
            <p:cNvSpPr>
              <a:spLocks noChangeAspect="1" noChangeShapeType="1"/>
            </p:cNvSpPr>
            <p:nvPr/>
          </p:nvSpPr>
          <p:spPr bwMode="auto">
            <a:xfrm flipV="1">
              <a:off x="2805" y="3234"/>
              <a:ext cx="1" cy="1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67" name="Freeform 1599"/>
            <p:cNvSpPr>
              <a:spLocks noChangeAspect="1"/>
            </p:cNvSpPr>
            <p:nvPr/>
          </p:nvSpPr>
          <p:spPr bwMode="auto">
            <a:xfrm flipV="1">
              <a:off x="2791" y="3231"/>
              <a:ext cx="14" cy="4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6"/>
                </a:cxn>
                <a:cxn ang="0">
                  <a:pos x="0" y="6"/>
                </a:cxn>
                <a:cxn ang="0">
                  <a:pos x="0" y="0"/>
                </a:cxn>
              </a:cxnLst>
              <a:rect l="0" t="0" r="r" b="b"/>
              <a:pathLst>
                <a:path w="25" h="6">
                  <a:moveTo>
                    <a:pt x="25" y="0"/>
                  </a:moveTo>
                  <a:lnTo>
                    <a:pt x="25" y="6"/>
                  </a:lnTo>
                  <a:lnTo>
                    <a:pt x="0" y="6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68" name="Rectangle 1600"/>
            <p:cNvSpPr>
              <a:spLocks noChangeAspect="1" noChangeArrowheads="1"/>
            </p:cNvSpPr>
            <p:nvPr/>
          </p:nvSpPr>
          <p:spPr bwMode="auto">
            <a:xfrm>
              <a:off x="2861" y="3231"/>
              <a:ext cx="14" cy="4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69" name="Line 1601"/>
            <p:cNvSpPr>
              <a:spLocks noChangeAspect="1" noChangeShapeType="1"/>
            </p:cNvSpPr>
            <p:nvPr/>
          </p:nvSpPr>
          <p:spPr bwMode="auto">
            <a:xfrm flipV="1">
              <a:off x="2861" y="3231"/>
              <a:ext cx="1" cy="1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70" name="Line 1602"/>
            <p:cNvSpPr>
              <a:spLocks noChangeAspect="1" noChangeShapeType="1"/>
            </p:cNvSpPr>
            <p:nvPr/>
          </p:nvSpPr>
          <p:spPr bwMode="auto">
            <a:xfrm flipV="1">
              <a:off x="2861" y="3231"/>
              <a:ext cx="1" cy="1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71" name="Freeform 1603"/>
            <p:cNvSpPr>
              <a:spLocks noChangeAspect="1"/>
            </p:cNvSpPr>
            <p:nvPr/>
          </p:nvSpPr>
          <p:spPr bwMode="auto">
            <a:xfrm flipV="1">
              <a:off x="2861" y="3231"/>
              <a:ext cx="14" cy="4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6"/>
                </a:cxn>
                <a:cxn ang="0">
                  <a:pos x="0" y="6"/>
                </a:cxn>
                <a:cxn ang="0">
                  <a:pos x="0" y="0"/>
                </a:cxn>
              </a:cxnLst>
              <a:rect l="0" t="0" r="r" b="b"/>
              <a:pathLst>
                <a:path w="25" h="6">
                  <a:moveTo>
                    <a:pt x="25" y="0"/>
                  </a:moveTo>
                  <a:lnTo>
                    <a:pt x="25" y="6"/>
                  </a:lnTo>
                  <a:lnTo>
                    <a:pt x="0" y="6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72" name="Rectangle 1604"/>
            <p:cNvSpPr>
              <a:spLocks noChangeAspect="1" noChangeArrowheads="1"/>
            </p:cNvSpPr>
            <p:nvPr/>
          </p:nvSpPr>
          <p:spPr bwMode="auto">
            <a:xfrm>
              <a:off x="2884" y="2042"/>
              <a:ext cx="14" cy="1193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73" name="Line 1605"/>
            <p:cNvSpPr>
              <a:spLocks noChangeAspect="1" noChangeShapeType="1"/>
            </p:cNvSpPr>
            <p:nvPr/>
          </p:nvSpPr>
          <p:spPr bwMode="auto">
            <a:xfrm flipV="1">
              <a:off x="2884" y="3212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74" name="Line 1606"/>
            <p:cNvSpPr>
              <a:spLocks noChangeAspect="1" noChangeShapeType="1"/>
            </p:cNvSpPr>
            <p:nvPr/>
          </p:nvSpPr>
          <p:spPr bwMode="auto">
            <a:xfrm flipV="1">
              <a:off x="2884" y="3183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75" name="Line 1607"/>
            <p:cNvSpPr>
              <a:spLocks noChangeAspect="1" noChangeShapeType="1"/>
            </p:cNvSpPr>
            <p:nvPr/>
          </p:nvSpPr>
          <p:spPr bwMode="auto">
            <a:xfrm flipV="1">
              <a:off x="2884" y="3154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76" name="Line 1608"/>
            <p:cNvSpPr>
              <a:spLocks noChangeAspect="1" noChangeShapeType="1"/>
            </p:cNvSpPr>
            <p:nvPr/>
          </p:nvSpPr>
          <p:spPr bwMode="auto">
            <a:xfrm flipV="1">
              <a:off x="2884" y="3125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77" name="Line 1609"/>
            <p:cNvSpPr>
              <a:spLocks noChangeAspect="1" noChangeShapeType="1"/>
            </p:cNvSpPr>
            <p:nvPr/>
          </p:nvSpPr>
          <p:spPr bwMode="auto">
            <a:xfrm flipV="1">
              <a:off x="2884" y="3096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78" name="Line 1610"/>
            <p:cNvSpPr>
              <a:spLocks noChangeAspect="1" noChangeShapeType="1"/>
            </p:cNvSpPr>
            <p:nvPr/>
          </p:nvSpPr>
          <p:spPr bwMode="auto">
            <a:xfrm flipV="1">
              <a:off x="2884" y="3068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79" name="Line 1611"/>
            <p:cNvSpPr>
              <a:spLocks noChangeAspect="1" noChangeShapeType="1"/>
            </p:cNvSpPr>
            <p:nvPr/>
          </p:nvSpPr>
          <p:spPr bwMode="auto">
            <a:xfrm flipV="1">
              <a:off x="2884" y="3039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80" name="Line 1612"/>
            <p:cNvSpPr>
              <a:spLocks noChangeAspect="1" noChangeShapeType="1"/>
            </p:cNvSpPr>
            <p:nvPr/>
          </p:nvSpPr>
          <p:spPr bwMode="auto">
            <a:xfrm flipV="1">
              <a:off x="2884" y="3010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81" name="Line 1613"/>
            <p:cNvSpPr>
              <a:spLocks noChangeAspect="1" noChangeShapeType="1"/>
            </p:cNvSpPr>
            <p:nvPr/>
          </p:nvSpPr>
          <p:spPr bwMode="auto">
            <a:xfrm flipV="1">
              <a:off x="2884" y="2981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82" name="Line 1614"/>
            <p:cNvSpPr>
              <a:spLocks noChangeAspect="1" noChangeShapeType="1"/>
            </p:cNvSpPr>
            <p:nvPr/>
          </p:nvSpPr>
          <p:spPr bwMode="auto">
            <a:xfrm flipV="1">
              <a:off x="2884" y="2952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83" name="Line 1615"/>
            <p:cNvSpPr>
              <a:spLocks noChangeAspect="1" noChangeShapeType="1"/>
            </p:cNvSpPr>
            <p:nvPr/>
          </p:nvSpPr>
          <p:spPr bwMode="auto">
            <a:xfrm flipV="1">
              <a:off x="2884" y="2924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84" name="Line 1616"/>
            <p:cNvSpPr>
              <a:spLocks noChangeAspect="1" noChangeShapeType="1"/>
            </p:cNvSpPr>
            <p:nvPr/>
          </p:nvSpPr>
          <p:spPr bwMode="auto">
            <a:xfrm flipV="1">
              <a:off x="2884" y="2895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85" name="Line 1617"/>
            <p:cNvSpPr>
              <a:spLocks noChangeAspect="1" noChangeShapeType="1"/>
            </p:cNvSpPr>
            <p:nvPr/>
          </p:nvSpPr>
          <p:spPr bwMode="auto">
            <a:xfrm flipV="1">
              <a:off x="2884" y="2866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86" name="Line 1618"/>
            <p:cNvSpPr>
              <a:spLocks noChangeAspect="1" noChangeShapeType="1"/>
            </p:cNvSpPr>
            <p:nvPr/>
          </p:nvSpPr>
          <p:spPr bwMode="auto">
            <a:xfrm flipV="1">
              <a:off x="2884" y="2837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87" name="Line 1619"/>
            <p:cNvSpPr>
              <a:spLocks noChangeAspect="1" noChangeShapeType="1"/>
            </p:cNvSpPr>
            <p:nvPr/>
          </p:nvSpPr>
          <p:spPr bwMode="auto">
            <a:xfrm flipV="1">
              <a:off x="2884" y="2808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88" name="Line 1620"/>
            <p:cNvSpPr>
              <a:spLocks noChangeAspect="1" noChangeShapeType="1"/>
            </p:cNvSpPr>
            <p:nvPr/>
          </p:nvSpPr>
          <p:spPr bwMode="auto">
            <a:xfrm flipV="1">
              <a:off x="2884" y="2780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89" name="Line 1621"/>
            <p:cNvSpPr>
              <a:spLocks noChangeAspect="1" noChangeShapeType="1"/>
            </p:cNvSpPr>
            <p:nvPr/>
          </p:nvSpPr>
          <p:spPr bwMode="auto">
            <a:xfrm flipV="1">
              <a:off x="2884" y="2751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90" name="Line 1622"/>
            <p:cNvSpPr>
              <a:spLocks noChangeAspect="1" noChangeShapeType="1"/>
            </p:cNvSpPr>
            <p:nvPr/>
          </p:nvSpPr>
          <p:spPr bwMode="auto">
            <a:xfrm flipV="1">
              <a:off x="2884" y="2722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91" name="Line 1623"/>
            <p:cNvSpPr>
              <a:spLocks noChangeAspect="1" noChangeShapeType="1"/>
            </p:cNvSpPr>
            <p:nvPr/>
          </p:nvSpPr>
          <p:spPr bwMode="auto">
            <a:xfrm flipV="1">
              <a:off x="2884" y="2693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92" name="Line 1624"/>
            <p:cNvSpPr>
              <a:spLocks noChangeAspect="1" noChangeShapeType="1"/>
            </p:cNvSpPr>
            <p:nvPr/>
          </p:nvSpPr>
          <p:spPr bwMode="auto">
            <a:xfrm flipV="1">
              <a:off x="2884" y="2664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93" name="Line 1625"/>
            <p:cNvSpPr>
              <a:spLocks noChangeAspect="1" noChangeShapeType="1"/>
            </p:cNvSpPr>
            <p:nvPr/>
          </p:nvSpPr>
          <p:spPr bwMode="auto">
            <a:xfrm flipV="1">
              <a:off x="2884" y="2636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94" name="Line 1626"/>
            <p:cNvSpPr>
              <a:spLocks noChangeAspect="1" noChangeShapeType="1"/>
            </p:cNvSpPr>
            <p:nvPr/>
          </p:nvSpPr>
          <p:spPr bwMode="auto">
            <a:xfrm flipV="1">
              <a:off x="2884" y="2607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95" name="Line 1627"/>
            <p:cNvSpPr>
              <a:spLocks noChangeAspect="1" noChangeShapeType="1"/>
            </p:cNvSpPr>
            <p:nvPr/>
          </p:nvSpPr>
          <p:spPr bwMode="auto">
            <a:xfrm flipV="1">
              <a:off x="2884" y="2578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96" name="Line 1628"/>
            <p:cNvSpPr>
              <a:spLocks noChangeAspect="1" noChangeShapeType="1"/>
            </p:cNvSpPr>
            <p:nvPr/>
          </p:nvSpPr>
          <p:spPr bwMode="auto">
            <a:xfrm flipV="1">
              <a:off x="2884" y="2549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97" name="Line 1629"/>
            <p:cNvSpPr>
              <a:spLocks noChangeAspect="1" noChangeShapeType="1"/>
            </p:cNvSpPr>
            <p:nvPr/>
          </p:nvSpPr>
          <p:spPr bwMode="auto">
            <a:xfrm flipV="1">
              <a:off x="2884" y="2520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98" name="Line 1630"/>
            <p:cNvSpPr>
              <a:spLocks noChangeAspect="1" noChangeShapeType="1"/>
            </p:cNvSpPr>
            <p:nvPr/>
          </p:nvSpPr>
          <p:spPr bwMode="auto">
            <a:xfrm flipV="1">
              <a:off x="2884" y="2492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999" name="Line 1631"/>
            <p:cNvSpPr>
              <a:spLocks noChangeAspect="1" noChangeShapeType="1"/>
            </p:cNvSpPr>
            <p:nvPr/>
          </p:nvSpPr>
          <p:spPr bwMode="auto">
            <a:xfrm flipV="1">
              <a:off x="2884" y="2463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00" name="Line 1632"/>
            <p:cNvSpPr>
              <a:spLocks noChangeAspect="1" noChangeShapeType="1"/>
            </p:cNvSpPr>
            <p:nvPr/>
          </p:nvSpPr>
          <p:spPr bwMode="auto">
            <a:xfrm flipV="1">
              <a:off x="2884" y="2434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01" name="Line 1633"/>
            <p:cNvSpPr>
              <a:spLocks noChangeAspect="1" noChangeShapeType="1"/>
            </p:cNvSpPr>
            <p:nvPr/>
          </p:nvSpPr>
          <p:spPr bwMode="auto">
            <a:xfrm flipV="1">
              <a:off x="2884" y="2405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02" name="Line 1634"/>
            <p:cNvSpPr>
              <a:spLocks noChangeAspect="1" noChangeShapeType="1"/>
            </p:cNvSpPr>
            <p:nvPr/>
          </p:nvSpPr>
          <p:spPr bwMode="auto">
            <a:xfrm flipV="1">
              <a:off x="2884" y="2376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03" name="Line 1635"/>
            <p:cNvSpPr>
              <a:spLocks noChangeAspect="1" noChangeShapeType="1"/>
            </p:cNvSpPr>
            <p:nvPr/>
          </p:nvSpPr>
          <p:spPr bwMode="auto">
            <a:xfrm flipV="1">
              <a:off x="2884" y="2348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04" name="Line 1636"/>
            <p:cNvSpPr>
              <a:spLocks noChangeAspect="1" noChangeShapeType="1"/>
            </p:cNvSpPr>
            <p:nvPr/>
          </p:nvSpPr>
          <p:spPr bwMode="auto">
            <a:xfrm flipV="1">
              <a:off x="2884" y="2319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05" name="Line 1637"/>
            <p:cNvSpPr>
              <a:spLocks noChangeAspect="1" noChangeShapeType="1"/>
            </p:cNvSpPr>
            <p:nvPr/>
          </p:nvSpPr>
          <p:spPr bwMode="auto">
            <a:xfrm flipV="1">
              <a:off x="2884" y="2290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06" name="Line 1638"/>
            <p:cNvSpPr>
              <a:spLocks noChangeAspect="1" noChangeShapeType="1"/>
            </p:cNvSpPr>
            <p:nvPr/>
          </p:nvSpPr>
          <p:spPr bwMode="auto">
            <a:xfrm flipV="1">
              <a:off x="2884" y="2261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07" name="Line 1639"/>
            <p:cNvSpPr>
              <a:spLocks noChangeAspect="1" noChangeShapeType="1"/>
            </p:cNvSpPr>
            <p:nvPr/>
          </p:nvSpPr>
          <p:spPr bwMode="auto">
            <a:xfrm flipV="1">
              <a:off x="2884" y="2232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08" name="Line 1640"/>
            <p:cNvSpPr>
              <a:spLocks noChangeAspect="1" noChangeShapeType="1"/>
            </p:cNvSpPr>
            <p:nvPr/>
          </p:nvSpPr>
          <p:spPr bwMode="auto">
            <a:xfrm flipV="1">
              <a:off x="2884" y="2204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09" name="Line 1641"/>
            <p:cNvSpPr>
              <a:spLocks noChangeAspect="1" noChangeShapeType="1"/>
            </p:cNvSpPr>
            <p:nvPr/>
          </p:nvSpPr>
          <p:spPr bwMode="auto">
            <a:xfrm flipV="1">
              <a:off x="2884" y="2175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10" name="Line 1642"/>
            <p:cNvSpPr>
              <a:spLocks noChangeAspect="1" noChangeShapeType="1"/>
            </p:cNvSpPr>
            <p:nvPr/>
          </p:nvSpPr>
          <p:spPr bwMode="auto">
            <a:xfrm flipV="1">
              <a:off x="2884" y="2146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11" name="Line 1643"/>
            <p:cNvSpPr>
              <a:spLocks noChangeAspect="1" noChangeShapeType="1"/>
            </p:cNvSpPr>
            <p:nvPr/>
          </p:nvSpPr>
          <p:spPr bwMode="auto">
            <a:xfrm flipV="1">
              <a:off x="2884" y="2117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12" name="Line 1644"/>
            <p:cNvSpPr>
              <a:spLocks noChangeAspect="1" noChangeShapeType="1"/>
            </p:cNvSpPr>
            <p:nvPr/>
          </p:nvSpPr>
          <p:spPr bwMode="auto">
            <a:xfrm flipV="1">
              <a:off x="2884" y="2089"/>
              <a:ext cx="14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13" name="Line 1645"/>
            <p:cNvSpPr>
              <a:spLocks noChangeAspect="1" noChangeShapeType="1"/>
            </p:cNvSpPr>
            <p:nvPr/>
          </p:nvSpPr>
          <p:spPr bwMode="auto">
            <a:xfrm flipV="1">
              <a:off x="2884" y="2060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14" name="Line 1646"/>
            <p:cNvSpPr>
              <a:spLocks noChangeAspect="1" noChangeShapeType="1"/>
            </p:cNvSpPr>
            <p:nvPr/>
          </p:nvSpPr>
          <p:spPr bwMode="auto">
            <a:xfrm flipV="1">
              <a:off x="2884" y="2042"/>
              <a:ext cx="3" cy="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15" name="Line 1647"/>
            <p:cNvSpPr>
              <a:spLocks noChangeAspect="1" noChangeShapeType="1"/>
            </p:cNvSpPr>
            <p:nvPr/>
          </p:nvSpPr>
          <p:spPr bwMode="auto">
            <a:xfrm flipV="1">
              <a:off x="2884" y="3212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16" name="Line 1648"/>
            <p:cNvSpPr>
              <a:spLocks noChangeAspect="1" noChangeShapeType="1"/>
            </p:cNvSpPr>
            <p:nvPr/>
          </p:nvSpPr>
          <p:spPr bwMode="auto">
            <a:xfrm flipV="1">
              <a:off x="2884" y="3183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17" name="Line 1649"/>
            <p:cNvSpPr>
              <a:spLocks noChangeAspect="1" noChangeShapeType="1"/>
            </p:cNvSpPr>
            <p:nvPr/>
          </p:nvSpPr>
          <p:spPr bwMode="auto">
            <a:xfrm flipV="1">
              <a:off x="2884" y="3154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18" name="Line 1650"/>
            <p:cNvSpPr>
              <a:spLocks noChangeAspect="1" noChangeShapeType="1"/>
            </p:cNvSpPr>
            <p:nvPr/>
          </p:nvSpPr>
          <p:spPr bwMode="auto">
            <a:xfrm flipV="1">
              <a:off x="2884" y="3125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19" name="Line 1651"/>
            <p:cNvSpPr>
              <a:spLocks noChangeAspect="1" noChangeShapeType="1"/>
            </p:cNvSpPr>
            <p:nvPr/>
          </p:nvSpPr>
          <p:spPr bwMode="auto">
            <a:xfrm flipV="1">
              <a:off x="2884" y="3096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20" name="Line 1652"/>
            <p:cNvSpPr>
              <a:spLocks noChangeAspect="1" noChangeShapeType="1"/>
            </p:cNvSpPr>
            <p:nvPr/>
          </p:nvSpPr>
          <p:spPr bwMode="auto">
            <a:xfrm flipV="1">
              <a:off x="2884" y="3068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21" name="Line 1653"/>
            <p:cNvSpPr>
              <a:spLocks noChangeAspect="1" noChangeShapeType="1"/>
            </p:cNvSpPr>
            <p:nvPr/>
          </p:nvSpPr>
          <p:spPr bwMode="auto">
            <a:xfrm flipV="1">
              <a:off x="2884" y="3039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22" name="Line 1654"/>
            <p:cNvSpPr>
              <a:spLocks noChangeAspect="1" noChangeShapeType="1"/>
            </p:cNvSpPr>
            <p:nvPr/>
          </p:nvSpPr>
          <p:spPr bwMode="auto">
            <a:xfrm flipV="1">
              <a:off x="2884" y="3010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23" name="Line 1655"/>
            <p:cNvSpPr>
              <a:spLocks noChangeAspect="1" noChangeShapeType="1"/>
            </p:cNvSpPr>
            <p:nvPr/>
          </p:nvSpPr>
          <p:spPr bwMode="auto">
            <a:xfrm flipV="1">
              <a:off x="2884" y="2981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24" name="Line 1656"/>
            <p:cNvSpPr>
              <a:spLocks noChangeAspect="1" noChangeShapeType="1"/>
            </p:cNvSpPr>
            <p:nvPr/>
          </p:nvSpPr>
          <p:spPr bwMode="auto">
            <a:xfrm flipV="1">
              <a:off x="2884" y="2952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25" name="Line 1657"/>
            <p:cNvSpPr>
              <a:spLocks noChangeAspect="1" noChangeShapeType="1"/>
            </p:cNvSpPr>
            <p:nvPr/>
          </p:nvSpPr>
          <p:spPr bwMode="auto">
            <a:xfrm flipV="1">
              <a:off x="2884" y="2924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26" name="Line 1658"/>
            <p:cNvSpPr>
              <a:spLocks noChangeAspect="1" noChangeShapeType="1"/>
            </p:cNvSpPr>
            <p:nvPr/>
          </p:nvSpPr>
          <p:spPr bwMode="auto">
            <a:xfrm flipV="1">
              <a:off x="2884" y="2895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27" name="Line 1659"/>
            <p:cNvSpPr>
              <a:spLocks noChangeAspect="1" noChangeShapeType="1"/>
            </p:cNvSpPr>
            <p:nvPr/>
          </p:nvSpPr>
          <p:spPr bwMode="auto">
            <a:xfrm flipV="1">
              <a:off x="2884" y="2866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28" name="Line 1660"/>
            <p:cNvSpPr>
              <a:spLocks noChangeAspect="1" noChangeShapeType="1"/>
            </p:cNvSpPr>
            <p:nvPr/>
          </p:nvSpPr>
          <p:spPr bwMode="auto">
            <a:xfrm flipV="1">
              <a:off x="2884" y="2837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29" name="Line 1661"/>
            <p:cNvSpPr>
              <a:spLocks noChangeAspect="1" noChangeShapeType="1"/>
            </p:cNvSpPr>
            <p:nvPr/>
          </p:nvSpPr>
          <p:spPr bwMode="auto">
            <a:xfrm flipV="1">
              <a:off x="2884" y="2808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30" name="Line 1662"/>
            <p:cNvSpPr>
              <a:spLocks noChangeAspect="1" noChangeShapeType="1"/>
            </p:cNvSpPr>
            <p:nvPr/>
          </p:nvSpPr>
          <p:spPr bwMode="auto">
            <a:xfrm flipV="1">
              <a:off x="2884" y="2780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31" name="Line 1663"/>
            <p:cNvSpPr>
              <a:spLocks noChangeAspect="1" noChangeShapeType="1"/>
            </p:cNvSpPr>
            <p:nvPr/>
          </p:nvSpPr>
          <p:spPr bwMode="auto">
            <a:xfrm flipV="1">
              <a:off x="2884" y="2751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32" name="Line 1664"/>
            <p:cNvSpPr>
              <a:spLocks noChangeAspect="1" noChangeShapeType="1"/>
            </p:cNvSpPr>
            <p:nvPr/>
          </p:nvSpPr>
          <p:spPr bwMode="auto">
            <a:xfrm flipV="1">
              <a:off x="2884" y="2722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33" name="Line 1665"/>
            <p:cNvSpPr>
              <a:spLocks noChangeAspect="1" noChangeShapeType="1"/>
            </p:cNvSpPr>
            <p:nvPr/>
          </p:nvSpPr>
          <p:spPr bwMode="auto">
            <a:xfrm flipV="1">
              <a:off x="2884" y="2693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34" name="Line 1666"/>
            <p:cNvSpPr>
              <a:spLocks noChangeAspect="1" noChangeShapeType="1"/>
            </p:cNvSpPr>
            <p:nvPr/>
          </p:nvSpPr>
          <p:spPr bwMode="auto">
            <a:xfrm flipV="1">
              <a:off x="2884" y="2664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35" name="Line 1667"/>
            <p:cNvSpPr>
              <a:spLocks noChangeAspect="1" noChangeShapeType="1"/>
            </p:cNvSpPr>
            <p:nvPr/>
          </p:nvSpPr>
          <p:spPr bwMode="auto">
            <a:xfrm flipV="1">
              <a:off x="2884" y="2636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36" name="Line 1668"/>
            <p:cNvSpPr>
              <a:spLocks noChangeAspect="1" noChangeShapeType="1"/>
            </p:cNvSpPr>
            <p:nvPr/>
          </p:nvSpPr>
          <p:spPr bwMode="auto">
            <a:xfrm flipV="1">
              <a:off x="2884" y="2607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37" name="Line 1669"/>
            <p:cNvSpPr>
              <a:spLocks noChangeAspect="1" noChangeShapeType="1"/>
            </p:cNvSpPr>
            <p:nvPr/>
          </p:nvSpPr>
          <p:spPr bwMode="auto">
            <a:xfrm flipV="1">
              <a:off x="2884" y="2578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38" name="Line 1670"/>
            <p:cNvSpPr>
              <a:spLocks noChangeAspect="1" noChangeShapeType="1"/>
            </p:cNvSpPr>
            <p:nvPr/>
          </p:nvSpPr>
          <p:spPr bwMode="auto">
            <a:xfrm flipV="1">
              <a:off x="2884" y="2549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39" name="Line 1671"/>
            <p:cNvSpPr>
              <a:spLocks noChangeAspect="1" noChangeShapeType="1"/>
            </p:cNvSpPr>
            <p:nvPr/>
          </p:nvSpPr>
          <p:spPr bwMode="auto">
            <a:xfrm flipV="1">
              <a:off x="2884" y="2520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40" name="Line 1672"/>
            <p:cNvSpPr>
              <a:spLocks noChangeAspect="1" noChangeShapeType="1"/>
            </p:cNvSpPr>
            <p:nvPr/>
          </p:nvSpPr>
          <p:spPr bwMode="auto">
            <a:xfrm flipV="1">
              <a:off x="2884" y="2492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41" name="Line 1673"/>
            <p:cNvSpPr>
              <a:spLocks noChangeAspect="1" noChangeShapeType="1"/>
            </p:cNvSpPr>
            <p:nvPr/>
          </p:nvSpPr>
          <p:spPr bwMode="auto">
            <a:xfrm flipV="1">
              <a:off x="2884" y="2463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42" name="Line 1674"/>
            <p:cNvSpPr>
              <a:spLocks noChangeAspect="1" noChangeShapeType="1"/>
            </p:cNvSpPr>
            <p:nvPr/>
          </p:nvSpPr>
          <p:spPr bwMode="auto">
            <a:xfrm flipV="1">
              <a:off x="2884" y="2434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43" name="Line 1675"/>
            <p:cNvSpPr>
              <a:spLocks noChangeAspect="1" noChangeShapeType="1"/>
            </p:cNvSpPr>
            <p:nvPr/>
          </p:nvSpPr>
          <p:spPr bwMode="auto">
            <a:xfrm flipV="1">
              <a:off x="2884" y="2405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44" name="Line 1676"/>
            <p:cNvSpPr>
              <a:spLocks noChangeAspect="1" noChangeShapeType="1"/>
            </p:cNvSpPr>
            <p:nvPr/>
          </p:nvSpPr>
          <p:spPr bwMode="auto">
            <a:xfrm flipV="1">
              <a:off x="2884" y="2376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45" name="Line 1677"/>
            <p:cNvSpPr>
              <a:spLocks noChangeAspect="1" noChangeShapeType="1"/>
            </p:cNvSpPr>
            <p:nvPr/>
          </p:nvSpPr>
          <p:spPr bwMode="auto">
            <a:xfrm flipV="1">
              <a:off x="2884" y="2348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46" name="Line 1678"/>
            <p:cNvSpPr>
              <a:spLocks noChangeAspect="1" noChangeShapeType="1"/>
            </p:cNvSpPr>
            <p:nvPr/>
          </p:nvSpPr>
          <p:spPr bwMode="auto">
            <a:xfrm flipV="1">
              <a:off x="2884" y="2319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47" name="Line 1679"/>
            <p:cNvSpPr>
              <a:spLocks noChangeAspect="1" noChangeShapeType="1"/>
            </p:cNvSpPr>
            <p:nvPr/>
          </p:nvSpPr>
          <p:spPr bwMode="auto">
            <a:xfrm flipV="1">
              <a:off x="2884" y="2290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48" name="Line 1680"/>
            <p:cNvSpPr>
              <a:spLocks noChangeAspect="1" noChangeShapeType="1"/>
            </p:cNvSpPr>
            <p:nvPr/>
          </p:nvSpPr>
          <p:spPr bwMode="auto">
            <a:xfrm flipV="1">
              <a:off x="2884" y="2261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49" name="Line 1681"/>
            <p:cNvSpPr>
              <a:spLocks noChangeAspect="1" noChangeShapeType="1"/>
            </p:cNvSpPr>
            <p:nvPr/>
          </p:nvSpPr>
          <p:spPr bwMode="auto">
            <a:xfrm flipV="1">
              <a:off x="2884" y="2232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50" name="Line 1682"/>
            <p:cNvSpPr>
              <a:spLocks noChangeAspect="1" noChangeShapeType="1"/>
            </p:cNvSpPr>
            <p:nvPr/>
          </p:nvSpPr>
          <p:spPr bwMode="auto">
            <a:xfrm flipV="1">
              <a:off x="2884" y="2204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51" name="Line 1683"/>
            <p:cNvSpPr>
              <a:spLocks noChangeAspect="1" noChangeShapeType="1"/>
            </p:cNvSpPr>
            <p:nvPr/>
          </p:nvSpPr>
          <p:spPr bwMode="auto">
            <a:xfrm flipV="1">
              <a:off x="2884" y="2175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52" name="Line 1684"/>
            <p:cNvSpPr>
              <a:spLocks noChangeAspect="1" noChangeShapeType="1"/>
            </p:cNvSpPr>
            <p:nvPr/>
          </p:nvSpPr>
          <p:spPr bwMode="auto">
            <a:xfrm flipV="1">
              <a:off x="2884" y="2146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53" name="Line 1685"/>
            <p:cNvSpPr>
              <a:spLocks noChangeAspect="1" noChangeShapeType="1"/>
            </p:cNvSpPr>
            <p:nvPr/>
          </p:nvSpPr>
          <p:spPr bwMode="auto">
            <a:xfrm flipV="1">
              <a:off x="2884" y="2117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54" name="Line 1686"/>
            <p:cNvSpPr>
              <a:spLocks noChangeAspect="1" noChangeShapeType="1"/>
            </p:cNvSpPr>
            <p:nvPr/>
          </p:nvSpPr>
          <p:spPr bwMode="auto">
            <a:xfrm flipV="1">
              <a:off x="2884" y="2089"/>
              <a:ext cx="14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55" name="Line 1687"/>
            <p:cNvSpPr>
              <a:spLocks noChangeAspect="1" noChangeShapeType="1"/>
            </p:cNvSpPr>
            <p:nvPr/>
          </p:nvSpPr>
          <p:spPr bwMode="auto">
            <a:xfrm flipV="1">
              <a:off x="2884" y="2060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56" name="Line 1688"/>
            <p:cNvSpPr>
              <a:spLocks noChangeAspect="1" noChangeShapeType="1"/>
            </p:cNvSpPr>
            <p:nvPr/>
          </p:nvSpPr>
          <p:spPr bwMode="auto">
            <a:xfrm flipV="1">
              <a:off x="2884" y="2042"/>
              <a:ext cx="3" cy="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57" name="Freeform 1689"/>
            <p:cNvSpPr>
              <a:spLocks noChangeAspect="1"/>
            </p:cNvSpPr>
            <p:nvPr/>
          </p:nvSpPr>
          <p:spPr bwMode="auto">
            <a:xfrm flipV="1">
              <a:off x="2884" y="2042"/>
              <a:ext cx="14" cy="1193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2070"/>
                </a:cxn>
                <a:cxn ang="0">
                  <a:pos x="0" y="2070"/>
                </a:cxn>
                <a:cxn ang="0">
                  <a:pos x="0" y="0"/>
                </a:cxn>
              </a:cxnLst>
              <a:rect l="0" t="0" r="r" b="b"/>
              <a:pathLst>
                <a:path w="24" h="2070">
                  <a:moveTo>
                    <a:pt x="24" y="0"/>
                  </a:moveTo>
                  <a:lnTo>
                    <a:pt x="24" y="2070"/>
                  </a:lnTo>
                  <a:lnTo>
                    <a:pt x="0" y="2070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58" name="Rectangle 1690"/>
            <p:cNvSpPr>
              <a:spLocks noChangeAspect="1" noChangeArrowheads="1"/>
            </p:cNvSpPr>
            <p:nvPr/>
          </p:nvSpPr>
          <p:spPr bwMode="auto">
            <a:xfrm>
              <a:off x="2907" y="3136"/>
              <a:ext cx="14" cy="99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59" name="Line 1691"/>
            <p:cNvSpPr>
              <a:spLocks noChangeAspect="1" noChangeShapeType="1"/>
            </p:cNvSpPr>
            <p:nvPr/>
          </p:nvSpPr>
          <p:spPr bwMode="auto">
            <a:xfrm flipV="1">
              <a:off x="2907" y="3206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60" name="Line 1692"/>
            <p:cNvSpPr>
              <a:spLocks noChangeAspect="1" noChangeShapeType="1"/>
            </p:cNvSpPr>
            <p:nvPr/>
          </p:nvSpPr>
          <p:spPr bwMode="auto">
            <a:xfrm flipV="1">
              <a:off x="2907" y="3177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61" name="Line 1693"/>
            <p:cNvSpPr>
              <a:spLocks noChangeAspect="1" noChangeShapeType="1"/>
            </p:cNvSpPr>
            <p:nvPr/>
          </p:nvSpPr>
          <p:spPr bwMode="auto">
            <a:xfrm flipV="1">
              <a:off x="2907" y="3148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62" name="Line 1694"/>
            <p:cNvSpPr>
              <a:spLocks noChangeAspect="1" noChangeShapeType="1"/>
            </p:cNvSpPr>
            <p:nvPr/>
          </p:nvSpPr>
          <p:spPr bwMode="auto">
            <a:xfrm flipV="1">
              <a:off x="2907" y="3206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63" name="Line 1695"/>
            <p:cNvSpPr>
              <a:spLocks noChangeAspect="1" noChangeShapeType="1"/>
            </p:cNvSpPr>
            <p:nvPr/>
          </p:nvSpPr>
          <p:spPr bwMode="auto">
            <a:xfrm flipV="1">
              <a:off x="2907" y="3177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64" name="Line 1696"/>
            <p:cNvSpPr>
              <a:spLocks noChangeAspect="1" noChangeShapeType="1"/>
            </p:cNvSpPr>
            <p:nvPr/>
          </p:nvSpPr>
          <p:spPr bwMode="auto">
            <a:xfrm flipV="1">
              <a:off x="2907" y="3148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65" name="Freeform 1697"/>
            <p:cNvSpPr>
              <a:spLocks noChangeAspect="1"/>
            </p:cNvSpPr>
            <p:nvPr/>
          </p:nvSpPr>
          <p:spPr bwMode="auto">
            <a:xfrm flipV="1">
              <a:off x="2907" y="3136"/>
              <a:ext cx="14" cy="99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171"/>
                </a:cxn>
                <a:cxn ang="0">
                  <a:pos x="0" y="171"/>
                </a:cxn>
                <a:cxn ang="0">
                  <a:pos x="0" y="0"/>
                </a:cxn>
              </a:cxnLst>
              <a:rect l="0" t="0" r="r" b="b"/>
              <a:pathLst>
                <a:path w="24" h="171">
                  <a:moveTo>
                    <a:pt x="24" y="0"/>
                  </a:moveTo>
                  <a:lnTo>
                    <a:pt x="24" y="171"/>
                  </a:lnTo>
                  <a:lnTo>
                    <a:pt x="0" y="17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66" name="Rectangle 1698"/>
            <p:cNvSpPr>
              <a:spLocks noChangeAspect="1" noChangeArrowheads="1"/>
            </p:cNvSpPr>
            <p:nvPr/>
          </p:nvSpPr>
          <p:spPr bwMode="auto">
            <a:xfrm>
              <a:off x="3093" y="3223"/>
              <a:ext cx="14" cy="12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316067" name="Group 1699"/>
          <p:cNvGrpSpPr>
            <a:grpSpLocks noChangeAspect="1"/>
          </p:cNvGrpSpPr>
          <p:nvPr/>
        </p:nvGrpSpPr>
        <p:grpSpPr bwMode="auto">
          <a:xfrm>
            <a:off x="4849813" y="4567238"/>
            <a:ext cx="544512" cy="1528762"/>
            <a:chOff x="3093" y="2068"/>
            <a:chExt cx="433" cy="1167"/>
          </a:xfrm>
        </p:grpSpPr>
        <p:sp>
          <p:nvSpPr>
            <p:cNvPr id="316068" name="Line 1700"/>
            <p:cNvSpPr>
              <a:spLocks noChangeAspect="1" noChangeShapeType="1"/>
            </p:cNvSpPr>
            <p:nvPr/>
          </p:nvSpPr>
          <p:spPr bwMode="auto">
            <a:xfrm flipV="1">
              <a:off x="3093" y="3223"/>
              <a:ext cx="11" cy="1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69" name="Line 1701"/>
            <p:cNvSpPr>
              <a:spLocks noChangeAspect="1" noChangeShapeType="1"/>
            </p:cNvSpPr>
            <p:nvPr/>
          </p:nvSpPr>
          <p:spPr bwMode="auto">
            <a:xfrm flipV="1">
              <a:off x="3093" y="3223"/>
              <a:ext cx="11" cy="10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70" name="Freeform 1702"/>
            <p:cNvSpPr>
              <a:spLocks noChangeAspect="1"/>
            </p:cNvSpPr>
            <p:nvPr/>
          </p:nvSpPr>
          <p:spPr bwMode="auto">
            <a:xfrm flipV="1">
              <a:off x="3093" y="3223"/>
              <a:ext cx="14" cy="12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24" h="21">
                  <a:moveTo>
                    <a:pt x="24" y="0"/>
                  </a:moveTo>
                  <a:lnTo>
                    <a:pt x="24" y="21"/>
                  </a:lnTo>
                  <a:lnTo>
                    <a:pt x="0" y="2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71" name="Rectangle 1703"/>
            <p:cNvSpPr>
              <a:spLocks noChangeAspect="1" noChangeArrowheads="1"/>
            </p:cNvSpPr>
            <p:nvPr/>
          </p:nvSpPr>
          <p:spPr bwMode="auto">
            <a:xfrm>
              <a:off x="3256" y="2971"/>
              <a:ext cx="14" cy="264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72" name="Line 1704"/>
            <p:cNvSpPr>
              <a:spLocks noChangeAspect="1" noChangeShapeType="1"/>
            </p:cNvSpPr>
            <p:nvPr/>
          </p:nvSpPr>
          <p:spPr bwMode="auto">
            <a:xfrm flipV="1">
              <a:off x="3256" y="3209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73" name="Line 1705"/>
            <p:cNvSpPr>
              <a:spLocks noChangeAspect="1" noChangeShapeType="1"/>
            </p:cNvSpPr>
            <p:nvPr/>
          </p:nvSpPr>
          <p:spPr bwMode="auto">
            <a:xfrm flipV="1">
              <a:off x="3256" y="3180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74" name="Line 1706"/>
            <p:cNvSpPr>
              <a:spLocks noChangeAspect="1" noChangeShapeType="1"/>
            </p:cNvSpPr>
            <p:nvPr/>
          </p:nvSpPr>
          <p:spPr bwMode="auto">
            <a:xfrm flipV="1">
              <a:off x="3256" y="3151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75" name="Line 1707"/>
            <p:cNvSpPr>
              <a:spLocks noChangeAspect="1" noChangeShapeType="1"/>
            </p:cNvSpPr>
            <p:nvPr/>
          </p:nvSpPr>
          <p:spPr bwMode="auto">
            <a:xfrm flipV="1">
              <a:off x="3256" y="3122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76" name="Line 1708"/>
            <p:cNvSpPr>
              <a:spLocks noChangeAspect="1" noChangeShapeType="1"/>
            </p:cNvSpPr>
            <p:nvPr/>
          </p:nvSpPr>
          <p:spPr bwMode="auto">
            <a:xfrm flipV="1">
              <a:off x="3256" y="3094"/>
              <a:ext cx="14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77" name="Line 1709"/>
            <p:cNvSpPr>
              <a:spLocks noChangeAspect="1" noChangeShapeType="1"/>
            </p:cNvSpPr>
            <p:nvPr/>
          </p:nvSpPr>
          <p:spPr bwMode="auto">
            <a:xfrm flipV="1">
              <a:off x="3256" y="3065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78" name="Line 1710"/>
            <p:cNvSpPr>
              <a:spLocks noChangeAspect="1" noChangeShapeType="1"/>
            </p:cNvSpPr>
            <p:nvPr/>
          </p:nvSpPr>
          <p:spPr bwMode="auto">
            <a:xfrm flipV="1">
              <a:off x="3256" y="3036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79" name="Line 1711"/>
            <p:cNvSpPr>
              <a:spLocks noChangeAspect="1" noChangeShapeType="1"/>
            </p:cNvSpPr>
            <p:nvPr/>
          </p:nvSpPr>
          <p:spPr bwMode="auto">
            <a:xfrm flipV="1">
              <a:off x="3256" y="3007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80" name="Line 1712"/>
            <p:cNvSpPr>
              <a:spLocks noChangeAspect="1" noChangeShapeType="1"/>
            </p:cNvSpPr>
            <p:nvPr/>
          </p:nvSpPr>
          <p:spPr bwMode="auto">
            <a:xfrm flipV="1">
              <a:off x="3256" y="2978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81" name="Line 1713"/>
            <p:cNvSpPr>
              <a:spLocks noChangeAspect="1" noChangeShapeType="1"/>
            </p:cNvSpPr>
            <p:nvPr/>
          </p:nvSpPr>
          <p:spPr bwMode="auto">
            <a:xfrm flipV="1">
              <a:off x="3256" y="3209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82" name="Line 1714"/>
            <p:cNvSpPr>
              <a:spLocks noChangeAspect="1" noChangeShapeType="1"/>
            </p:cNvSpPr>
            <p:nvPr/>
          </p:nvSpPr>
          <p:spPr bwMode="auto">
            <a:xfrm flipV="1">
              <a:off x="3256" y="3180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83" name="Line 1715"/>
            <p:cNvSpPr>
              <a:spLocks noChangeAspect="1" noChangeShapeType="1"/>
            </p:cNvSpPr>
            <p:nvPr/>
          </p:nvSpPr>
          <p:spPr bwMode="auto">
            <a:xfrm flipV="1">
              <a:off x="3256" y="3151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84" name="Line 1716"/>
            <p:cNvSpPr>
              <a:spLocks noChangeAspect="1" noChangeShapeType="1"/>
            </p:cNvSpPr>
            <p:nvPr/>
          </p:nvSpPr>
          <p:spPr bwMode="auto">
            <a:xfrm flipV="1">
              <a:off x="3256" y="3122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85" name="Line 1717"/>
            <p:cNvSpPr>
              <a:spLocks noChangeAspect="1" noChangeShapeType="1"/>
            </p:cNvSpPr>
            <p:nvPr/>
          </p:nvSpPr>
          <p:spPr bwMode="auto">
            <a:xfrm flipV="1">
              <a:off x="3256" y="3094"/>
              <a:ext cx="14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86" name="Line 1718"/>
            <p:cNvSpPr>
              <a:spLocks noChangeAspect="1" noChangeShapeType="1"/>
            </p:cNvSpPr>
            <p:nvPr/>
          </p:nvSpPr>
          <p:spPr bwMode="auto">
            <a:xfrm flipV="1">
              <a:off x="3256" y="3065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87" name="Line 1719"/>
            <p:cNvSpPr>
              <a:spLocks noChangeAspect="1" noChangeShapeType="1"/>
            </p:cNvSpPr>
            <p:nvPr/>
          </p:nvSpPr>
          <p:spPr bwMode="auto">
            <a:xfrm flipV="1">
              <a:off x="3256" y="3036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88" name="Line 1720"/>
            <p:cNvSpPr>
              <a:spLocks noChangeAspect="1" noChangeShapeType="1"/>
            </p:cNvSpPr>
            <p:nvPr/>
          </p:nvSpPr>
          <p:spPr bwMode="auto">
            <a:xfrm flipV="1">
              <a:off x="3256" y="3007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89" name="Line 1721"/>
            <p:cNvSpPr>
              <a:spLocks noChangeAspect="1" noChangeShapeType="1"/>
            </p:cNvSpPr>
            <p:nvPr/>
          </p:nvSpPr>
          <p:spPr bwMode="auto">
            <a:xfrm flipV="1">
              <a:off x="3256" y="2978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90" name="Freeform 1722"/>
            <p:cNvSpPr>
              <a:spLocks noChangeAspect="1"/>
            </p:cNvSpPr>
            <p:nvPr/>
          </p:nvSpPr>
          <p:spPr bwMode="auto">
            <a:xfrm flipV="1">
              <a:off x="3256" y="2971"/>
              <a:ext cx="14" cy="264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457"/>
                </a:cxn>
                <a:cxn ang="0">
                  <a:pos x="0" y="457"/>
                </a:cxn>
                <a:cxn ang="0">
                  <a:pos x="0" y="0"/>
                </a:cxn>
              </a:cxnLst>
              <a:rect l="0" t="0" r="r" b="b"/>
              <a:pathLst>
                <a:path w="24" h="457">
                  <a:moveTo>
                    <a:pt x="24" y="0"/>
                  </a:moveTo>
                  <a:lnTo>
                    <a:pt x="24" y="457"/>
                  </a:lnTo>
                  <a:lnTo>
                    <a:pt x="0" y="457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91" name="Rectangle 1723"/>
            <p:cNvSpPr>
              <a:spLocks noChangeAspect="1" noChangeArrowheads="1"/>
            </p:cNvSpPr>
            <p:nvPr/>
          </p:nvSpPr>
          <p:spPr bwMode="auto">
            <a:xfrm>
              <a:off x="3279" y="2858"/>
              <a:ext cx="14" cy="377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92" name="Line 1724"/>
            <p:cNvSpPr>
              <a:spLocks noChangeAspect="1" noChangeShapeType="1"/>
            </p:cNvSpPr>
            <p:nvPr/>
          </p:nvSpPr>
          <p:spPr bwMode="auto">
            <a:xfrm flipV="1">
              <a:off x="3290" y="3232"/>
              <a:ext cx="3" cy="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93" name="Line 1725"/>
            <p:cNvSpPr>
              <a:spLocks noChangeAspect="1" noChangeShapeType="1"/>
            </p:cNvSpPr>
            <p:nvPr/>
          </p:nvSpPr>
          <p:spPr bwMode="auto">
            <a:xfrm flipV="1">
              <a:off x="3279" y="3203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94" name="Line 1726"/>
            <p:cNvSpPr>
              <a:spLocks noChangeAspect="1" noChangeShapeType="1"/>
            </p:cNvSpPr>
            <p:nvPr/>
          </p:nvSpPr>
          <p:spPr bwMode="auto">
            <a:xfrm flipV="1">
              <a:off x="3279" y="3174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95" name="Line 1727"/>
            <p:cNvSpPr>
              <a:spLocks noChangeAspect="1" noChangeShapeType="1"/>
            </p:cNvSpPr>
            <p:nvPr/>
          </p:nvSpPr>
          <p:spPr bwMode="auto">
            <a:xfrm flipV="1">
              <a:off x="3279" y="3145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96" name="Line 1728"/>
            <p:cNvSpPr>
              <a:spLocks noChangeAspect="1" noChangeShapeType="1"/>
            </p:cNvSpPr>
            <p:nvPr/>
          </p:nvSpPr>
          <p:spPr bwMode="auto">
            <a:xfrm flipV="1">
              <a:off x="3279" y="3117"/>
              <a:ext cx="14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97" name="Line 1729"/>
            <p:cNvSpPr>
              <a:spLocks noChangeAspect="1" noChangeShapeType="1"/>
            </p:cNvSpPr>
            <p:nvPr/>
          </p:nvSpPr>
          <p:spPr bwMode="auto">
            <a:xfrm flipV="1">
              <a:off x="3279" y="3088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98" name="Line 1730"/>
            <p:cNvSpPr>
              <a:spLocks noChangeAspect="1" noChangeShapeType="1"/>
            </p:cNvSpPr>
            <p:nvPr/>
          </p:nvSpPr>
          <p:spPr bwMode="auto">
            <a:xfrm flipV="1">
              <a:off x="3279" y="3059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099" name="Line 1731"/>
            <p:cNvSpPr>
              <a:spLocks noChangeAspect="1" noChangeShapeType="1"/>
            </p:cNvSpPr>
            <p:nvPr/>
          </p:nvSpPr>
          <p:spPr bwMode="auto">
            <a:xfrm flipV="1">
              <a:off x="3279" y="3030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00" name="Line 1732"/>
            <p:cNvSpPr>
              <a:spLocks noChangeAspect="1" noChangeShapeType="1"/>
            </p:cNvSpPr>
            <p:nvPr/>
          </p:nvSpPr>
          <p:spPr bwMode="auto">
            <a:xfrm flipV="1">
              <a:off x="3279" y="3001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01" name="Line 1733"/>
            <p:cNvSpPr>
              <a:spLocks noChangeAspect="1" noChangeShapeType="1"/>
            </p:cNvSpPr>
            <p:nvPr/>
          </p:nvSpPr>
          <p:spPr bwMode="auto">
            <a:xfrm flipV="1">
              <a:off x="3279" y="2973"/>
              <a:ext cx="14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02" name="Line 1734"/>
            <p:cNvSpPr>
              <a:spLocks noChangeAspect="1" noChangeShapeType="1"/>
            </p:cNvSpPr>
            <p:nvPr/>
          </p:nvSpPr>
          <p:spPr bwMode="auto">
            <a:xfrm flipV="1">
              <a:off x="3279" y="2944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03" name="Line 1735"/>
            <p:cNvSpPr>
              <a:spLocks noChangeAspect="1" noChangeShapeType="1"/>
            </p:cNvSpPr>
            <p:nvPr/>
          </p:nvSpPr>
          <p:spPr bwMode="auto">
            <a:xfrm flipV="1">
              <a:off x="3279" y="2915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04" name="Line 1736"/>
            <p:cNvSpPr>
              <a:spLocks noChangeAspect="1" noChangeShapeType="1"/>
            </p:cNvSpPr>
            <p:nvPr/>
          </p:nvSpPr>
          <p:spPr bwMode="auto">
            <a:xfrm flipV="1">
              <a:off x="3279" y="2886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05" name="Line 1737"/>
            <p:cNvSpPr>
              <a:spLocks noChangeAspect="1" noChangeShapeType="1"/>
            </p:cNvSpPr>
            <p:nvPr/>
          </p:nvSpPr>
          <p:spPr bwMode="auto">
            <a:xfrm flipV="1">
              <a:off x="3279" y="2858"/>
              <a:ext cx="13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06" name="Line 1738"/>
            <p:cNvSpPr>
              <a:spLocks noChangeAspect="1" noChangeShapeType="1"/>
            </p:cNvSpPr>
            <p:nvPr/>
          </p:nvSpPr>
          <p:spPr bwMode="auto">
            <a:xfrm flipV="1">
              <a:off x="3290" y="3232"/>
              <a:ext cx="3" cy="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07" name="Line 1739"/>
            <p:cNvSpPr>
              <a:spLocks noChangeAspect="1" noChangeShapeType="1"/>
            </p:cNvSpPr>
            <p:nvPr/>
          </p:nvSpPr>
          <p:spPr bwMode="auto">
            <a:xfrm flipV="1">
              <a:off x="3279" y="3203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08" name="Line 1740"/>
            <p:cNvSpPr>
              <a:spLocks noChangeAspect="1" noChangeShapeType="1"/>
            </p:cNvSpPr>
            <p:nvPr/>
          </p:nvSpPr>
          <p:spPr bwMode="auto">
            <a:xfrm flipV="1">
              <a:off x="3279" y="3174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09" name="Line 1741"/>
            <p:cNvSpPr>
              <a:spLocks noChangeAspect="1" noChangeShapeType="1"/>
            </p:cNvSpPr>
            <p:nvPr/>
          </p:nvSpPr>
          <p:spPr bwMode="auto">
            <a:xfrm flipV="1">
              <a:off x="3279" y="3145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10" name="Line 1742"/>
            <p:cNvSpPr>
              <a:spLocks noChangeAspect="1" noChangeShapeType="1"/>
            </p:cNvSpPr>
            <p:nvPr/>
          </p:nvSpPr>
          <p:spPr bwMode="auto">
            <a:xfrm flipV="1">
              <a:off x="3279" y="3117"/>
              <a:ext cx="14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11" name="Line 1743"/>
            <p:cNvSpPr>
              <a:spLocks noChangeAspect="1" noChangeShapeType="1"/>
            </p:cNvSpPr>
            <p:nvPr/>
          </p:nvSpPr>
          <p:spPr bwMode="auto">
            <a:xfrm flipV="1">
              <a:off x="3279" y="3088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12" name="Line 1744"/>
            <p:cNvSpPr>
              <a:spLocks noChangeAspect="1" noChangeShapeType="1"/>
            </p:cNvSpPr>
            <p:nvPr/>
          </p:nvSpPr>
          <p:spPr bwMode="auto">
            <a:xfrm flipV="1">
              <a:off x="3279" y="3059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13" name="Line 1745"/>
            <p:cNvSpPr>
              <a:spLocks noChangeAspect="1" noChangeShapeType="1"/>
            </p:cNvSpPr>
            <p:nvPr/>
          </p:nvSpPr>
          <p:spPr bwMode="auto">
            <a:xfrm flipV="1">
              <a:off x="3279" y="3030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14" name="Line 1746"/>
            <p:cNvSpPr>
              <a:spLocks noChangeAspect="1" noChangeShapeType="1"/>
            </p:cNvSpPr>
            <p:nvPr/>
          </p:nvSpPr>
          <p:spPr bwMode="auto">
            <a:xfrm flipV="1">
              <a:off x="3279" y="3001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15" name="Line 1747"/>
            <p:cNvSpPr>
              <a:spLocks noChangeAspect="1" noChangeShapeType="1"/>
            </p:cNvSpPr>
            <p:nvPr/>
          </p:nvSpPr>
          <p:spPr bwMode="auto">
            <a:xfrm flipV="1">
              <a:off x="3279" y="2973"/>
              <a:ext cx="14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16" name="Line 1748"/>
            <p:cNvSpPr>
              <a:spLocks noChangeAspect="1" noChangeShapeType="1"/>
            </p:cNvSpPr>
            <p:nvPr/>
          </p:nvSpPr>
          <p:spPr bwMode="auto">
            <a:xfrm flipV="1">
              <a:off x="3279" y="2944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17" name="Line 1749"/>
            <p:cNvSpPr>
              <a:spLocks noChangeAspect="1" noChangeShapeType="1"/>
            </p:cNvSpPr>
            <p:nvPr/>
          </p:nvSpPr>
          <p:spPr bwMode="auto">
            <a:xfrm flipV="1">
              <a:off x="3279" y="2915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18" name="Line 1750"/>
            <p:cNvSpPr>
              <a:spLocks noChangeAspect="1" noChangeShapeType="1"/>
            </p:cNvSpPr>
            <p:nvPr/>
          </p:nvSpPr>
          <p:spPr bwMode="auto">
            <a:xfrm flipV="1">
              <a:off x="3279" y="2886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19" name="Line 1751"/>
            <p:cNvSpPr>
              <a:spLocks noChangeAspect="1" noChangeShapeType="1"/>
            </p:cNvSpPr>
            <p:nvPr/>
          </p:nvSpPr>
          <p:spPr bwMode="auto">
            <a:xfrm flipV="1">
              <a:off x="3279" y="2858"/>
              <a:ext cx="13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20" name="Freeform 1752"/>
            <p:cNvSpPr>
              <a:spLocks noChangeAspect="1"/>
            </p:cNvSpPr>
            <p:nvPr/>
          </p:nvSpPr>
          <p:spPr bwMode="auto">
            <a:xfrm flipV="1">
              <a:off x="3279" y="2858"/>
              <a:ext cx="14" cy="377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654"/>
                </a:cxn>
                <a:cxn ang="0">
                  <a:pos x="0" y="654"/>
                </a:cxn>
                <a:cxn ang="0">
                  <a:pos x="0" y="0"/>
                </a:cxn>
              </a:cxnLst>
              <a:rect l="0" t="0" r="r" b="b"/>
              <a:pathLst>
                <a:path w="24" h="654">
                  <a:moveTo>
                    <a:pt x="24" y="0"/>
                  </a:moveTo>
                  <a:lnTo>
                    <a:pt x="24" y="654"/>
                  </a:lnTo>
                  <a:lnTo>
                    <a:pt x="0" y="654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21" name="Rectangle 1753"/>
            <p:cNvSpPr>
              <a:spLocks noChangeAspect="1" noChangeArrowheads="1"/>
            </p:cNvSpPr>
            <p:nvPr/>
          </p:nvSpPr>
          <p:spPr bwMode="auto">
            <a:xfrm>
              <a:off x="3348" y="2806"/>
              <a:ext cx="14" cy="429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22" name="Line 1754"/>
            <p:cNvSpPr>
              <a:spLocks noChangeAspect="1" noChangeShapeType="1"/>
            </p:cNvSpPr>
            <p:nvPr/>
          </p:nvSpPr>
          <p:spPr bwMode="auto">
            <a:xfrm flipV="1">
              <a:off x="3348" y="3215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23" name="Line 1755"/>
            <p:cNvSpPr>
              <a:spLocks noChangeAspect="1" noChangeShapeType="1"/>
            </p:cNvSpPr>
            <p:nvPr/>
          </p:nvSpPr>
          <p:spPr bwMode="auto">
            <a:xfrm flipV="1">
              <a:off x="3348" y="3186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24" name="Line 1756"/>
            <p:cNvSpPr>
              <a:spLocks noChangeAspect="1" noChangeShapeType="1"/>
            </p:cNvSpPr>
            <p:nvPr/>
          </p:nvSpPr>
          <p:spPr bwMode="auto">
            <a:xfrm flipV="1">
              <a:off x="3348" y="3158"/>
              <a:ext cx="14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25" name="Line 1757"/>
            <p:cNvSpPr>
              <a:spLocks noChangeAspect="1" noChangeShapeType="1"/>
            </p:cNvSpPr>
            <p:nvPr/>
          </p:nvSpPr>
          <p:spPr bwMode="auto">
            <a:xfrm flipV="1">
              <a:off x="3348" y="3129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26" name="Line 1758"/>
            <p:cNvSpPr>
              <a:spLocks noChangeAspect="1" noChangeShapeType="1"/>
            </p:cNvSpPr>
            <p:nvPr/>
          </p:nvSpPr>
          <p:spPr bwMode="auto">
            <a:xfrm flipV="1">
              <a:off x="3348" y="3100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27" name="Line 1759"/>
            <p:cNvSpPr>
              <a:spLocks noChangeAspect="1" noChangeShapeType="1"/>
            </p:cNvSpPr>
            <p:nvPr/>
          </p:nvSpPr>
          <p:spPr bwMode="auto">
            <a:xfrm flipV="1">
              <a:off x="3348" y="3071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28" name="Line 1760"/>
            <p:cNvSpPr>
              <a:spLocks noChangeAspect="1" noChangeShapeType="1"/>
            </p:cNvSpPr>
            <p:nvPr/>
          </p:nvSpPr>
          <p:spPr bwMode="auto">
            <a:xfrm flipV="1">
              <a:off x="3348" y="3042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29" name="Line 1761"/>
            <p:cNvSpPr>
              <a:spLocks noChangeAspect="1" noChangeShapeType="1"/>
            </p:cNvSpPr>
            <p:nvPr/>
          </p:nvSpPr>
          <p:spPr bwMode="auto">
            <a:xfrm flipV="1">
              <a:off x="3348" y="3014"/>
              <a:ext cx="14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30" name="Line 1762"/>
            <p:cNvSpPr>
              <a:spLocks noChangeAspect="1" noChangeShapeType="1"/>
            </p:cNvSpPr>
            <p:nvPr/>
          </p:nvSpPr>
          <p:spPr bwMode="auto">
            <a:xfrm flipV="1">
              <a:off x="3348" y="2985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31" name="Line 1763"/>
            <p:cNvSpPr>
              <a:spLocks noChangeAspect="1" noChangeShapeType="1"/>
            </p:cNvSpPr>
            <p:nvPr/>
          </p:nvSpPr>
          <p:spPr bwMode="auto">
            <a:xfrm flipV="1">
              <a:off x="3348" y="2956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32" name="Line 1764"/>
            <p:cNvSpPr>
              <a:spLocks noChangeAspect="1" noChangeShapeType="1"/>
            </p:cNvSpPr>
            <p:nvPr/>
          </p:nvSpPr>
          <p:spPr bwMode="auto">
            <a:xfrm flipV="1">
              <a:off x="3348" y="2927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33" name="Line 1765"/>
            <p:cNvSpPr>
              <a:spLocks noChangeAspect="1" noChangeShapeType="1"/>
            </p:cNvSpPr>
            <p:nvPr/>
          </p:nvSpPr>
          <p:spPr bwMode="auto">
            <a:xfrm flipV="1">
              <a:off x="3348" y="2898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34" name="Line 1766"/>
            <p:cNvSpPr>
              <a:spLocks noChangeAspect="1" noChangeShapeType="1"/>
            </p:cNvSpPr>
            <p:nvPr/>
          </p:nvSpPr>
          <p:spPr bwMode="auto">
            <a:xfrm flipV="1">
              <a:off x="3348" y="2870"/>
              <a:ext cx="14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35" name="Line 1767"/>
            <p:cNvSpPr>
              <a:spLocks noChangeAspect="1" noChangeShapeType="1"/>
            </p:cNvSpPr>
            <p:nvPr/>
          </p:nvSpPr>
          <p:spPr bwMode="auto">
            <a:xfrm flipV="1">
              <a:off x="3348" y="2841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36" name="Line 1768"/>
            <p:cNvSpPr>
              <a:spLocks noChangeAspect="1" noChangeShapeType="1"/>
            </p:cNvSpPr>
            <p:nvPr/>
          </p:nvSpPr>
          <p:spPr bwMode="auto">
            <a:xfrm flipV="1">
              <a:off x="3348" y="2812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37" name="Line 1769"/>
            <p:cNvSpPr>
              <a:spLocks noChangeAspect="1" noChangeShapeType="1"/>
            </p:cNvSpPr>
            <p:nvPr/>
          </p:nvSpPr>
          <p:spPr bwMode="auto">
            <a:xfrm flipV="1">
              <a:off x="3348" y="3215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38" name="Line 1770"/>
            <p:cNvSpPr>
              <a:spLocks noChangeAspect="1" noChangeShapeType="1"/>
            </p:cNvSpPr>
            <p:nvPr/>
          </p:nvSpPr>
          <p:spPr bwMode="auto">
            <a:xfrm flipV="1">
              <a:off x="3348" y="3186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39" name="Line 1771"/>
            <p:cNvSpPr>
              <a:spLocks noChangeAspect="1" noChangeShapeType="1"/>
            </p:cNvSpPr>
            <p:nvPr/>
          </p:nvSpPr>
          <p:spPr bwMode="auto">
            <a:xfrm flipV="1">
              <a:off x="3348" y="3158"/>
              <a:ext cx="14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40" name="Line 1772"/>
            <p:cNvSpPr>
              <a:spLocks noChangeAspect="1" noChangeShapeType="1"/>
            </p:cNvSpPr>
            <p:nvPr/>
          </p:nvSpPr>
          <p:spPr bwMode="auto">
            <a:xfrm flipV="1">
              <a:off x="3348" y="3129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41" name="Line 1773"/>
            <p:cNvSpPr>
              <a:spLocks noChangeAspect="1" noChangeShapeType="1"/>
            </p:cNvSpPr>
            <p:nvPr/>
          </p:nvSpPr>
          <p:spPr bwMode="auto">
            <a:xfrm flipV="1">
              <a:off x="3348" y="3100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42" name="Line 1774"/>
            <p:cNvSpPr>
              <a:spLocks noChangeAspect="1" noChangeShapeType="1"/>
            </p:cNvSpPr>
            <p:nvPr/>
          </p:nvSpPr>
          <p:spPr bwMode="auto">
            <a:xfrm flipV="1">
              <a:off x="3348" y="3071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43" name="Line 1775"/>
            <p:cNvSpPr>
              <a:spLocks noChangeAspect="1" noChangeShapeType="1"/>
            </p:cNvSpPr>
            <p:nvPr/>
          </p:nvSpPr>
          <p:spPr bwMode="auto">
            <a:xfrm flipV="1">
              <a:off x="3348" y="3042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44" name="Line 1776"/>
            <p:cNvSpPr>
              <a:spLocks noChangeAspect="1" noChangeShapeType="1"/>
            </p:cNvSpPr>
            <p:nvPr/>
          </p:nvSpPr>
          <p:spPr bwMode="auto">
            <a:xfrm flipV="1">
              <a:off x="3348" y="3014"/>
              <a:ext cx="14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45" name="Line 1777"/>
            <p:cNvSpPr>
              <a:spLocks noChangeAspect="1" noChangeShapeType="1"/>
            </p:cNvSpPr>
            <p:nvPr/>
          </p:nvSpPr>
          <p:spPr bwMode="auto">
            <a:xfrm flipV="1">
              <a:off x="3348" y="2985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46" name="Line 1778"/>
            <p:cNvSpPr>
              <a:spLocks noChangeAspect="1" noChangeShapeType="1"/>
            </p:cNvSpPr>
            <p:nvPr/>
          </p:nvSpPr>
          <p:spPr bwMode="auto">
            <a:xfrm flipV="1">
              <a:off x="3348" y="2956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47" name="Line 1779"/>
            <p:cNvSpPr>
              <a:spLocks noChangeAspect="1" noChangeShapeType="1"/>
            </p:cNvSpPr>
            <p:nvPr/>
          </p:nvSpPr>
          <p:spPr bwMode="auto">
            <a:xfrm flipV="1">
              <a:off x="3348" y="2927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48" name="Line 1780"/>
            <p:cNvSpPr>
              <a:spLocks noChangeAspect="1" noChangeShapeType="1"/>
            </p:cNvSpPr>
            <p:nvPr/>
          </p:nvSpPr>
          <p:spPr bwMode="auto">
            <a:xfrm flipV="1">
              <a:off x="3348" y="2898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49" name="Line 1781"/>
            <p:cNvSpPr>
              <a:spLocks noChangeAspect="1" noChangeShapeType="1"/>
            </p:cNvSpPr>
            <p:nvPr/>
          </p:nvSpPr>
          <p:spPr bwMode="auto">
            <a:xfrm flipV="1">
              <a:off x="3348" y="2870"/>
              <a:ext cx="14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50" name="Line 1782"/>
            <p:cNvSpPr>
              <a:spLocks noChangeAspect="1" noChangeShapeType="1"/>
            </p:cNvSpPr>
            <p:nvPr/>
          </p:nvSpPr>
          <p:spPr bwMode="auto">
            <a:xfrm flipV="1">
              <a:off x="3348" y="2841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51" name="Line 1783"/>
            <p:cNvSpPr>
              <a:spLocks noChangeAspect="1" noChangeShapeType="1"/>
            </p:cNvSpPr>
            <p:nvPr/>
          </p:nvSpPr>
          <p:spPr bwMode="auto">
            <a:xfrm flipV="1">
              <a:off x="3348" y="2812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52" name="Freeform 1784"/>
            <p:cNvSpPr>
              <a:spLocks noChangeAspect="1"/>
            </p:cNvSpPr>
            <p:nvPr/>
          </p:nvSpPr>
          <p:spPr bwMode="auto">
            <a:xfrm flipV="1">
              <a:off x="3348" y="2806"/>
              <a:ext cx="14" cy="429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744"/>
                </a:cxn>
                <a:cxn ang="0">
                  <a:pos x="0" y="744"/>
                </a:cxn>
                <a:cxn ang="0">
                  <a:pos x="0" y="0"/>
                </a:cxn>
              </a:cxnLst>
              <a:rect l="0" t="0" r="r" b="b"/>
              <a:pathLst>
                <a:path w="24" h="744">
                  <a:moveTo>
                    <a:pt x="24" y="0"/>
                  </a:moveTo>
                  <a:lnTo>
                    <a:pt x="24" y="744"/>
                  </a:lnTo>
                  <a:lnTo>
                    <a:pt x="0" y="744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53" name="Rectangle 1785"/>
            <p:cNvSpPr>
              <a:spLocks noChangeAspect="1" noChangeArrowheads="1"/>
            </p:cNvSpPr>
            <p:nvPr/>
          </p:nvSpPr>
          <p:spPr bwMode="auto">
            <a:xfrm>
              <a:off x="3372" y="2737"/>
              <a:ext cx="14" cy="498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54" name="Line 1786"/>
            <p:cNvSpPr>
              <a:spLocks noChangeAspect="1" noChangeShapeType="1"/>
            </p:cNvSpPr>
            <p:nvPr/>
          </p:nvSpPr>
          <p:spPr bwMode="auto">
            <a:xfrm flipV="1">
              <a:off x="3372" y="3210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55" name="Line 1787"/>
            <p:cNvSpPr>
              <a:spLocks noChangeAspect="1" noChangeShapeType="1"/>
            </p:cNvSpPr>
            <p:nvPr/>
          </p:nvSpPr>
          <p:spPr bwMode="auto">
            <a:xfrm flipV="1">
              <a:off x="3372" y="3181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56" name="Line 1788"/>
            <p:cNvSpPr>
              <a:spLocks noChangeAspect="1" noChangeShapeType="1"/>
            </p:cNvSpPr>
            <p:nvPr/>
          </p:nvSpPr>
          <p:spPr bwMode="auto">
            <a:xfrm flipV="1">
              <a:off x="3372" y="3152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57" name="Line 1789"/>
            <p:cNvSpPr>
              <a:spLocks noChangeAspect="1" noChangeShapeType="1"/>
            </p:cNvSpPr>
            <p:nvPr/>
          </p:nvSpPr>
          <p:spPr bwMode="auto">
            <a:xfrm flipV="1">
              <a:off x="3372" y="3124"/>
              <a:ext cx="14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58" name="Line 1790"/>
            <p:cNvSpPr>
              <a:spLocks noChangeAspect="1" noChangeShapeType="1"/>
            </p:cNvSpPr>
            <p:nvPr/>
          </p:nvSpPr>
          <p:spPr bwMode="auto">
            <a:xfrm flipV="1">
              <a:off x="3372" y="3095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59" name="Line 1791"/>
            <p:cNvSpPr>
              <a:spLocks noChangeAspect="1" noChangeShapeType="1"/>
            </p:cNvSpPr>
            <p:nvPr/>
          </p:nvSpPr>
          <p:spPr bwMode="auto">
            <a:xfrm flipV="1">
              <a:off x="3372" y="3066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60" name="Line 1792"/>
            <p:cNvSpPr>
              <a:spLocks noChangeAspect="1" noChangeShapeType="1"/>
            </p:cNvSpPr>
            <p:nvPr/>
          </p:nvSpPr>
          <p:spPr bwMode="auto">
            <a:xfrm flipV="1">
              <a:off x="3372" y="3037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61" name="Line 1793"/>
            <p:cNvSpPr>
              <a:spLocks noChangeAspect="1" noChangeShapeType="1"/>
            </p:cNvSpPr>
            <p:nvPr/>
          </p:nvSpPr>
          <p:spPr bwMode="auto">
            <a:xfrm flipV="1">
              <a:off x="3372" y="3008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62" name="Line 1794"/>
            <p:cNvSpPr>
              <a:spLocks noChangeAspect="1" noChangeShapeType="1"/>
            </p:cNvSpPr>
            <p:nvPr/>
          </p:nvSpPr>
          <p:spPr bwMode="auto">
            <a:xfrm flipV="1">
              <a:off x="3372" y="2980"/>
              <a:ext cx="14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63" name="Line 1795"/>
            <p:cNvSpPr>
              <a:spLocks noChangeAspect="1" noChangeShapeType="1"/>
            </p:cNvSpPr>
            <p:nvPr/>
          </p:nvSpPr>
          <p:spPr bwMode="auto">
            <a:xfrm flipV="1">
              <a:off x="3372" y="2951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64" name="Line 1796"/>
            <p:cNvSpPr>
              <a:spLocks noChangeAspect="1" noChangeShapeType="1"/>
            </p:cNvSpPr>
            <p:nvPr/>
          </p:nvSpPr>
          <p:spPr bwMode="auto">
            <a:xfrm flipV="1">
              <a:off x="3372" y="2922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65" name="Line 1797"/>
            <p:cNvSpPr>
              <a:spLocks noChangeAspect="1" noChangeShapeType="1"/>
            </p:cNvSpPr>
            <p:nvPr/>
          </p:nvSpPr>
          <p:spPr bwMode="auto">
            <a:xfrm flipV="1">
              <a:off x="3372" y="2893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66" name="Line 1798"/>
            <p:cNvSpPr>
              <a:spLocks noChangeAspect="1" noChangeShapeType="1"/>
            </p:cNvSpPr>
            <p:nvPr/>
          </p:nvSpPr>
          <p:spPr bwMode="auto">
            <a:xfrm flipV="1">
              <a:off x="3372" y="2864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67" name="Line 1799"/>
            <p:cNvSpPr>
              <a:spLocks noChangeAspect="1" noChangeShapeType="1"/>
            </p:cNvSpPr>
            <p:nvPr/>
          </p:nvSpPr>
          <p:spPr bwMode="auto">
            <a:xfrm flipV="1">
              <a:off x="3372" y="2836"/>
              <a:ext cx="14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68" name="Line 1800"/>
            <p:cNvSpPr>
              <a:spLocks noChangeAspect="1" noChangeShapeType="1"/>
            </p:cNvSpPr>
            <p:nvPr/>
          </p:nvSpPr>
          <p:spPr bwMode="auto">
            <a:xfrm flipV="1">
              <a:off x="3372" y="2807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69" name="Line 1801"/>
            <p:cNvSpPr>
              <a:spLocks noChangeAspect="1" noChangeShapeType="1"/>
            </p:cNvSpPr>
            <p:nvPr/>
          </p:nvSpPr>
          <p:spPr bwMode="auto">
            <a:xfrm flipV="1">
              <a:off x="3372" y="2778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70" name="Line 1802"/>
            <p:cNvSpPr>
              <a:spLocks noChangeAspect="1" noChangeShapeType="1"/>
            </p:cNvSpPr>
            <p:nvPr/>
          </p:nvSpPr>
          <p:spPr bwMode="auto">
            <a:xfrm flipV="1">
              <a:off x="3372" y="2749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71" name="Line 1803"/>
            <p:cNvSpPr>
              <a:spLocks noChangeAspect="1" noChangeShapeType="1"/>
            </p:cNvSpPr>
            <p:nvPr/>
          </p:nvSpPr>
          <p:spPr bwMode="auto">
            <a:xfrm flipV="1">
              <a:off x="3372" y="3210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72" name="Line 1804"/>
            <p:cNvSpPr>
              <a:spLocks noChangeAspect="1" noChangeShapeType="1"/>
            </p:cNvSpPr>
            <p:nvPr/>
          </p:nvSpPr>
          <p:spPr bwMode="auto">
            <a:xfrm flipV="1">
              <a:off x="3372" y="3181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73" name="Line 1805"/>
            <p:cNvSpPr>
              <a:spLocks noChangeAspect="1" noChangeShapeType="1"/>
            </p:cNvSpPr>
            <p:nvPr/>
          </p:nvSpPr>
          <p:spPr bwMode="auto">
            <a:xfrm flipV="1">
              <a:off x="3372" y="3152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74" name="Line 1806"/>
            <p:cNvSpPr>
              <a:spLocks noChangeAspect="1" noChangeShapeType="1"/>
            </p:cNvSpPr>
            <p:nvPr/>
          </p:nvSpPr>
          <p:spPr bwMode="auto">
            <a:xfrm flipV="1">
              <a:off x="3372" y="3124"/>
              <a:ext cx="14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75" name="Line 1807"/>
            <p:cNvSpPr>
              <a:spLocks noChangeAspect="1" noChangeShapeType="1"/>
            </p:cNvSpPr>
            <p:nvPr/>
          </p:nvSpPr>
          <p:spPr bwMode="auto">
            <a:xfrm flipV="1">
              <a:off x="3372" y="3095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76" name="Line 1808"/>
            <p:cNvSpPr>
              <a:spLocks noChangeAspect="1" noChangeShapeType="1"/>
            </p:cNvSpPr>
            <p:nvPr/>
          </p:nvSpPr>
          <p:spPr bwMode="auto">
            <a:xfrm flipV="1">
              <a:off x="3372" y="3066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77" name="Line 1809"/>
            <p:cNvSpPr>
              <a:spLocks noChangeAspect="1" noChangeShapeType="1"/>
            </p:cNvSpPr>
            <p:nvPr/>
          </p:nvSpPr>
          <p:spPr bwMode="auto">
            <a:xfrm flipV="1">
              <a:off x="3372" y="3037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78" name="Line 1810"/>
            <p:cNvSpPr>
              <a:spLocks noChangeAspect="1" noChangeShapeType="1"/>
            </p:cNvSpPr>
            <p:nvPr/>
          </p:nvSpPr>
          <p:spPr bwMode="auto">
            <a:xfrm flipV="1">
              <a:off x="3372" y="3008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79" name="Line 1811"/>
            <p:cNvSpPr>
              <a:spLocks noChangeAspect="1" noChangeShapeType="1"/>
            </p:cNvSpPr>
            <p:nvPr/>
          </p:nvSpPr>
          <p:spPr bwMode="auto">
            <a:xfrm flipV="1">
              <a:off x="3372" y="2980"/>
              <a:ext cx="14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80" name="Line 1812"/>
            <p:cNvSpPr>
              <a:spLocks noChangeAspect="1" noChangeShapeType="1"/>
            </p:cNvSpPr>
            <p:nvPr/>
          </p:nvSpPr>
          <p:spPr bwMode="auto">
            <a:xfrm flipV="1">
              <a:off x="3372" y="2951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81" name="Line 1813"/>
            <p:cNvSpPr>
              <a:spLocks noChangeAspect="1" noChangeShapeType="1"/>
            </p:cNvSpPr>
            <p:nvPr/>
          </p:nvSpPr>
          <p:spPr bwMode="auto">
            <a:xfrm flipV="1">
              <a:off x="3372" y="2922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82" name="Line 1814"/>
            <p:cNvSpPr>
              <a:spLocks noChangeAspect="1" noChangeShapeType="1"/>
            </p:cNvSpPr>
            <p:nvPr/>
          </p:nvSpPr>
          <p:spPr bwMode="auto">
            <a:xfrm flipV="1">
              <a:off x="3372" y="2893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83" name="Line 1815"/>
            <p:cNvSpPr>
              <a:spLocks noChangeAspect="1" noChangeShapeType="1"/>
            </p:cNvSpPr>
            <p:nvPr/>
          </p:nvSpPr>
          <p:spPr bwMode="auto">
            <a:xfrm flipV="1">
              <a:off x="3372" y="2864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84" name="Line 1816"/>
            <p:cNvSpPr>
              <a:spLocks noChangeAspect="1" noChangeShapeType="1"/>
            </p:cNvSpPr>
            <p:nvPr/>
          </p:nvSpPr>
          <p:spPr bwMode="auto">
            <a:xfrm flipV="1">
              <a:off x="3372" y="2836"/>
              <a:ext cx="14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85" name="Line 1817"/>
            <p:cNvSpPr>
              <a:spLocks noChangeAspect="1" noChangeShapeType="1"/>
            </p:cNvSpPr>
            <p:nvPr/>
          </p:nvSpPr>
          <p:spPr bwMode="auto">
            <a:xfrm flipV="1">
              <a:off x="3372" y="2807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86" name="Line 1818"/>
            <p:cNvSpPr>
              <a:spLocks noChangeAspect="1" noChangeShapeType="1"/>
            </p:cNvSpPr>
            <p:nvPr/>
          </p:nvSpPr>
          <p:spPr bwMode="auto">
            <a:xfrm flipV="1">
              <a:off x="3372" y="2778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87" name="Line 1819"/>
            <p:cNvSpPr>
              <a:spLocks noChangeAspect="1" noChangeShapeType="1"/>
            </p:cNvSpPr>
            <p:nvPr/>
          </p:nvSpPr>
          <p:spPr bwMode="auto">
            <a:xfrm flipV="1">
              <a:off x="3372" y="2749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88" name="Freeform 1820"/>
            <p:cNvSpPr>
              <a:spLocks noChangeAspect="1"/>
            </p:cNvSpPr>
            <p:nvPr/>
          </p:nvSpPr>
          <p:spPr bwMode="auto">
            <a:xfrm flipV="1">
              <a:off x="3372" y="2737"/>
              <a:ext cx="14" cy="498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864"/>
                </a:cxn>
                <a:cxn ang="0">
                  <a:pos x="0" y="864"/>
                </a:cxn>
                <a:cxn ang="0">
                  <a:pos x="0" y="0"/>
                </a:cxn>
              </a:cxnLst>
              <a:rect l="0" t="0" r="r" b="b"/>
              <a:pathLst>
                <a:path w="24" h="864">
                  <a:moveTo>
                    <a:pt x="24" y="0"/>
                  </a:moveTo>
                  <a:lnTo>
                    <a:pt x="24" y="864"/>
                  </a:lnTo>
                  <a:lnTo>
                    <a:pt x="0" y="864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89" name="Rectangle 1821"/>
            <p:cNvSpPr>
              <a:spLocks noChangeAspect="1" noChangeArrowheads="1"/>
            </p:cNvSpPr>
            <p:nvPr/>
          </p:nvSpPr>
          <p:spPr bwMode="auto">
            <a:xfrm>
              <a:off x="3395" y="3231"/>
              <a:ext cx="14" cy="4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90" name="Line 1822"/>
            <p:cNvSpPr>
              <a:spLocks noChangeAspect="1" noChangeShapeType="1"/>
            </p:cNvSpPr>
            <p:nvPr/>
          </p:nvSpPr>
          <p:spPr bwMode="auto">
            <a:xfrm flipV="1">
              <a:off x="3407" y="3233"/>
              <a:ext cx="2" cy="2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91" name="Line 1823"/>
            <p:cNvSpPr>
              <a:spLocks noChangeAspect="1" noChangeShapeType="1"/>
            </p:cNvSpPr>
            <p:nvPr/>
          </p:nvSpPr>
          <p:spPr bwMode="auto">
            <a:xfrm flipV="1">
              <a:off x="3407" y="3233"/>
              <a:ext cx="2" cy="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92" name="Freeform 1824"/>
            <p:cNvSpPr>
              <a:spLocks noChangeAspect="1"/>
            </p:cNvSpPr>
            <p:nvPr/>
          </p:nvSpPr>
          <p:spPr bwMode="auto">
            <a:xfrm flipV="1">
              <a:off x="3395" y="3231"/>
              <a:ext cx="14" cy="4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6"/>
                </a:cxn>
                <a:cxn ang="0">
                  <a:pos x="0" y="6"/>
                </a:cxn>
                <a:cxn ang="0">
                  <a:pos x="0" y="0"/>
                </a:cxn>
              </a:cxnLst>
              <a:rect l="0" t="0" r="r" b="b"/>
              <a:pathLst>
                <a:path w="24" h="6">
                  <a:moveTo>
                    <a:pt x="24" y="0"/>
                  </a:moveTo>
                  <a:lnTo>
                    <a:pt x="24" y="6"/>
                  </a:lnTo>
                  <a:lnTo>
                    <a:pt x="0" y="6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93" name="Rectangle 1825"/>
            <p:cNvSpPr>
              <a:spLocks noChangeAspect="1" noChangeArrowheads="1"/>
            </p:cNvSpPr>
            <p:nvPr/>
          </p:nvSpPr>
          <p:spPr bwMode="auto">
            <a:xfrm>
              <a:off x="3488" y="3171"/>
              <a:ext cx="14" cy="64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94" name="Line 1826"/>
            <p:cNvSpPr>
              <a:spLocks noChangeAspect="1" noChangeShapeType="1"/>
            </p:cNvSpPr>
            <p:nvPr/>
          </p:nvSpPr>
          <p:spPr bwMode="auto">
            <a:xfrm flipV="1">
              <a:off x="3488" y="3211"/>
              <a:ext cx="14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95" name="Line 1827"/>
            <p:cNvSpPr>
              <a:spLocks noChangeAspect="1" noChangeShapeType="1"/>
            </p:cNvSpPr>
            <p:nvPr/>
          </p:nvSpPr>
          <p:spPr bwMode="auto">
            <a:xfrm flipV="1">
              <a:off x="3488" y="3182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96" name="Line 1828"/>
            <p:cNvSpPr>
              <a:spLocks noChangeAspect="1" noChangeShapeType="1"/>
            </p:cNvSpPr>
            <p:nvPr/>
          </p:nvSpPr>
          <p:spPr bwMode="auto">
            <a:xfrm flipV="1">
              <a:off x="3488" y="3211"/>
              <a:ext cx="14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97" name="Line 1829"/>
            <p:cNvSpPr>
              <a:spLocks noChangeAspect="1" noChangeShapeType="1"/>
            </p:cNvSpPr>
            <p:nvPr/>
          </p:nvSpPr>
          <p:spPr bwMode="auto">
            <a:xfrm flipV="1">
              <a:off x="3488" y="3182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98" name="Freeform 1830"/>
            <p:cNvSpPr>
              <a:spLocks noChangeAspect="1"/>
            </p:cNvSpPr>
            <p:nvPr/>
          </p:nvSpPr>
          <p:spPr bwMode="auto">
            <a:xfrm flipV="1">
              <a:off x="3488" y="3171"/>
              <a:ext cx="14" cy="64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111"/>
                </a:cxn>
                <a:cxn ang="0">
                  <a:pos x="0" y="111"/>
                </a:cxn>
                <a:cxn ang="0">
                  <a:pos x="0" y="0"/>
                </a:cxn>
              </a:cxnLst>
              <a:rect l="0" t="0" r="r" b="b"/>
              <a:pathLst>
                <a:path w="24" h="111">
                  <a:moveTo>
                    <a:pt x="24" y="0"/>
                  </a:moveTo>
                  <a:lnTo>
                    <a:pt x="24" y="111"/>
                  </a:lnTo>
                  <a:lnTo>
                    <a:pt x="0" y="11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199" name="Rectangle 1831"/>
            <p:cNvSpPr>
              <a:spLocks noChangeAspect="1" noChangeArrowheads="1"/>
            </p:cNvSpPr>
            <p:nvPr/>
          </p:nvSpPr>
          <p:spPr bwMode="auto">
            <a:xfrm>
              <a:off x="3511" y="2068"/>
              <a:ext cx="14" cy="1167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00" name="Line 1832"/>
            <p:cNvSpPr>
              <a:spLocks noChangeAspect="1" noChangeShapeType="1"/>
            </p:cNvSpPr>
            <p:nvPr/>
          </p:nvSpPr>
          <p:spPr bwMode="auto">
            <a:xfrm flipV="1">
              <a:off x="3525" y="3234"/>
              <a:ext cx="1" cy="1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01" name="Line 1833"/>
            <p:cNvSpPr>
              <a:spLocks noChangeAspect="1" noChangeShapeType="1"/>
            </p:cNvSpPr>
            <p:nvPr/>
          </p:nvSpPr>
          <p:spPr bwMode="auto">
            <a:xfrm flipV="1">
              <a:off x="3511" y="3205"/>
              <a:ext cx="14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02" name="Line 1834"/>
            <p:cNvSpPr>
              <a:spLocks noChangeAspect="1" noChangeShapeType="1"/>
            </p:cNvSpPr>
            <p:nvPr/>
          </p:nvSpPr>
          <p:spPr bwMode="auto">
            <a:xfrm flipV="1">
              <a:off x="3511" y="3177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03" name="Line 1835"/>
            <p:cNvSpPr>
              <a:spLocks noChangeAspect="1" noChangeShapeType="1"/>
            </p:cNvSpPr>
            <p:nvPr/>
          </p:nvSpPr>
          <p:spPr bwMode="auto">
            <a:xfrm flipV="1">
              <a:off x="3511" y="3148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04" name="Line 1836"/>
            <p:cNvSpPr>
              <a:spLocks noChangeAspect="1" noChangeShapeType="1"/>
            </p:cNvSpPr>
            <p:nvPr/>
          </p:nvSpPr>
          <p:spPr bwMode="auto">
            <a:xfrm flipV="1">
              <a:off x="3511" y="3119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05" name="Line 1837"/>
            <p:cNvSpPr>
              <a:spLocks noChangeAspect="1" noChangeShapeType="1"/>
            </p:cNvSpPr>
            <p:nvPr/>
          </p:nvSpPr>
          <p:spPr bwMode="auto">
            <a:xfrm flipV="1">
              <a:off x="3511" y="3090"/>
              <a:ext cx="14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06" name="Line 1838"/>
            <p:cNvSpPr>
              <a:spLocks noChangeAspect="1" noChangeShapeType="1"/>
            </p:cNvSpPr>
            <p:nvPr/>
          </p:nvSpPr>
          <p:spPr bwMode="auto">
            <a:xfrm flipV="1">
              <a:off x="3511" y="3061"/>
              <a:ext cx="14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07" name="Line 1839"/>
            <p:cNvSpPr>
              <a:spLocks noChangeAspect="1" noChangeShapeType="1"/>
            </p:cNvSpPr>
            <p:nvPr/>
          </p:nvSpPr>
          <p:spPr bwMode="auto">
            <a:xfrm flipV="1">
              <a:off x="3511" y="3033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08" name="Line 1840"/>
            <p:cNvSpPr>
              <a:spLocks noChangeAspect="1" noChangeShapeType="1"/>
            </p:cNvSpPr>
            <p:nvPr/>
          </p:nvSpPr>
          <p:spPr bwMode="auto">
            <a:xfrm flipV="1">
              <a:off x="3511" y="3004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09" name="Line 1841"/>
            <p:cNvSpPr>
              <a:spLocks noChangeAspect="1" noChangeShapeType="1"/>
            </p:cNvSpPr>
            <p:nvPr/>
          </p:nvSpPr>
          <p:spPr bwMode="auto">
            <a:xfrm flipV="1">
              <a:off x="3511" y="2975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10" name="Line 1842"/>
            <p:cNvSpPr>
              <a:spLocks noChangeAspect="1" noChangeShapeType="1"/>
            </p:cNvSpPr>
            <p:nvPr/>
          </p:nvSpPr>
          <p:spPr bwMode="auto">
            <a:xfrm flipV="1">
              <a:off x="3511" y="2946"/>
              <a:ext cx="14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11" name="Line 1843"/>
            <p:cNvSpPr>
              <a:spLocks noChangeAspect="1" noChangeShapeType="1"/>
            </p:cNvSpPr>
            <p:nvPr/>
          </p:nvSpPr>
          <p:spPr bwMode="auto">
            <a:xfrm flipV="1">
              <a:off x="3511" y="2917"/>
              <a:ext cx="14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12" name="Line 1844"/>
            <p:cNvSpPr>
              <a:spLocks noChangeAspect="1" noChangeShapeType="1"/>
            </p:cNvSpPr>
            <p:nvPr/>
          </p:nvSpPr>
          <p:spPr bwMode="auto">
            <a:xfrm flipV="1">
              <a:off x="3511" y="2889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13" name="Line 1845"/>
            <p:cNvSpPr>
              <a:spLocks noChangeAspect="1" noChangeShapeType="1"/>
            </p:cNvSpPr>
            <p:nvPr/>
          </p:nvSpPr>
          <p:spPr bwMode="auto">
            <a:xfrm flipV="1">
              <a:off x="3511" y="2860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14" name="Line 1846"/>
            <p:cNvSpPr>
              <a:spLocks noChangeAspect="1" noChangeShapeType="1"/>
            </p:cNvSpPr>
            <p:nvPr/>
          </p:nvSpPr>
          <p:spPr bwMode="auto">
            <a:xfrm flipV="1">
              <a:off x="3511" y="2831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15" name="Line 1847"/>
            <p:cNvSpPr>
              <a:spLocks noChangeAspect="1" noChangeShapeType="1"/>
            </p:cNvSpPr>
            <p:nvPr/>
          </p:nvSpPr>
          <p:spPr bwMode="auto">
            <a:xfrm flipV="1">
              <a:off x="3511" y="2802"/>
              <a:ext cx="14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16" name="Line 1848"/>
            <p:cNvSpPr>
              <a:spLocks noChangeAspect="1" noChangeShapeType="1"/>
            </p:cNvSpPr>
            <p:nvPr/>
          </p:nvSpPr>
          <p:spPr bwMode="auto">
            <a:xfrm flipV="1">
              <a:off x="3511" y="2773"/>
              <a:ext cx="14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17" name="Line 1849"/>
            <p:cNvSpPr>
              <a:spLocks noChangeAspect="1" noChangeShapeType="1"/>
            </p:cNvSpPr>
            <p:nvPr/>
          </p:nvSpPr>
          <p:spPr bwMode="auto">
            <a:xfrm flipV="1">
              <a:off x="3511" y="2745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18" name="Line 1850"/>
            <p:cNvSpPr>
              <a:spLocks noChangeAspect="1" noChangeShapeType="1"/>
            </p:cNvSpPr>
            <p:nvPr/>
          </p:nvSpPr>
          <p:spPr bwMode="auto">
            <a:xfrm flipV="1">
              <a:off x="3511" y="2716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19" name="Line 1851"/>
            <p:cNvSpPr>
              <a:spLocks noChangeAspect="1" noChangeShapeType="1"/>
            </p:cNvSpPr>
            <p:nvPr/>
          </p:nvSpPr>
          <p:spPr bwMode="auto">
            <a:xfrm flipV="1">
              <a:off x="3511" y="2687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20" name="Line 1852"/>
            <p:cNvSpPr>
              <a:spLocks noChangeAspect="1" noChangeShapeType="1"/>
            </p:cNvSpPr>
            <p:nvPr/>
          </p:nvSpPr>
          <p:spPr bwMode="auto">
            <a:xfrm flipV="1">
              <a:off x="3511" y="2658"/>
              <a:ext cx="14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21" name="Line 1853"/>
            <p:cNvSpPr>
              <a:spLocks noChangeAspect="1" noChangeShapeType="1"/>
            </p:cNvSpPr>
            <p:nvPr/>
          </p:nvSpPr>
          <p:spPr bwMode="auto">
            <a:xfrm flipV="1">
              <a:off x="3511" y="2629"/>
              <a:ext cx="14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22" name="Line 1854"/>
            <p:cNvSpPr>
              <a:spLocks noChangeAspect="1" noChangeShapeType="1"/>
            </p:cNvSpPr>
            <p:nvPr/>
          </p:nvSpPr>
          <p:spPr bwMode="auto">
            <a:xfrm flipV="1">
              <a:off x="3511" y="2601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23" name="Line 1855"/>
            <p:cNvSpPr>
              <a:spLocks noChangeAspect="1" noChangeShapeType="1"/>
            </p:cNvSpPr>
            <p:nvPr/>
          </p:nvSpPr>
          <p:spPr bwMode="auto">
            <a:xfrm flipV="1">
              <a:off x="3511" y="2572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24" name="Line 1856"/>
            <p:cNvSpPr>
              <a:spLocks noChangeAspect="1" noChangeShapeType="1"/>
            </p:cNvSpPr>
            <p:nvPr/>
          </p:nvSpPr>
          <p:spPr bwMode="auto">
            <a:xfrm flipV="1">
              <a:off x="3511" y="2543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25" name="Line 1857"/>
            <p:cNvSpPr>
              <a:spLocks noChangeAspect="1" noChangeShapeType="1"/>
            </p:cNvSpPr>
            <p:nvPr/>
          </p:nvSpPr>
          <p:spPr bwMode="auto">
            <a:xfrm flipV="1">
              <a:off x="3511" y="2514"/>
              <a:ext cx="14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26" name="Line 1858"/>
            <p:cNvSpPr>
              <a:spLocks noChangeAspect="1" noChangeShapeType="1"/>
            </p:cNvSpPr>
            <p:nvPr/>
          </p:nvSpPr>
          <p:spPr bwMode="auto">
            <a:xfrm flipV="1">
              <a:off x="3511" y="2485"/>
              <a:ext cx="14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27" name="Line 1859"/>
            <p:cNvSpPr>
              <a:spLocks noChangeAspect="1" noChangeShapeType="1"/>
            </p:cNvSpPr>
            <p:nvPr/>
          </p:nvSpPr>
          <p:spPr bwMode="auto">
            <a:xfrm flipV="1">
              <a:off x="3511" y="2457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28" name="Line 1860"/>
            <p:cNvSpPr>
              <a:spLocks noChangeAspect="1" noChangeShapeType="1"/>
            </p:cNvSpPr>
            <p:nvPr/>
          </p:nvSpPr>
          <p:spPr bwMode="auto">
            <a:xfrm flipV="1">
              <a:off x="3511" y="2428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29" name="Line 1861"/>
            <p:cNvSpPr>
              <a:spLocks noChangeAspect="1" noChangeShapeType="1"/>
            </p:cNvSpPr>
            <p:nvPr/>
          </p:nvSpPr>
          <p:spPr bwMode="auto">
            <a:xfrm flipV="1">
              <a:off x="3511" y="2399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30" name="Line 1862"/>
            <p:cNvSpPr>
              <a:spLocks noChangeAspect="1" noChangeShapeType="1"/>
            </p:cNvSpPr>
            <p:nvPr/>
          </p:nvSpPr>
          <p:spPr bwMode="auto">
            <a:xfrm flipV="1">
              <a:off x="3511" y="2370"/>
              <a:ext cx="14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31" name="Line 1863"/>
            <p:cNvSpPr>
              <a:spLocks noChangeAspect="1" noChangeShapeType="1"/>
            </p:cNvSpPr>
            <p:nvPr/>
          </p:nvSpPr>
          <p:spPr bwMode="auto">
            <a:xfrm flipV="1">
              <a:off x="3511" y="2341"/>
              <a:ext cx="14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32" name="Line 1864"/>
            <p:cNvSpPr>
              <a:spLocks noChangeAspect="1" noChangeShapeType="1"/>
            </p:cNvSpPr>
            <p:nvPr/>
          </p:nvSpPr>
          <p:spPr bwMode="auto">
            <a:xfrm flipV="1">
              <a:off x="3511" y="2313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33" name="Line 1865"/>
            <p:cNvSpPr>
              <a:spLocks noChangeAspect="1" noChangeShapeType="1"/>
            </p:cNvSpPr>
            <p:nvPr/>
          </p:nvSpPr>
          <p:spPr bwMode="auto">
            <a:xfrm flipV="1">
              <a:off x="3511" y="2284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34" name="Line 1866"/>
            <p:cNvSpPr>
              <a:spLocks noChangeAspect="1" noChangeShapeType="1"/>
            </p:cNvSpPr>
            <p:nvPr/>
          </p:nvSpPr>
          <p:spPr bwMode="auto">
            <a:xfrm flipV="1">
              <a:off x="3511" y="2255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35" name="Line 1867"/>
            <p:cNvSpPr>
              <a:spLocks noChangeAspect="1" noChangeShapeType="1"/>
            </p:cNvSpPr>
            <p:nvPr/>
          </p:nvSpPr>
          <p:spPr bwMode="auto">
            <a:xfrm flipV="1">
              <a:off x="3511" y="2226"/>
              <a:ext cx="14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36" name="Line 1868"/>
            <p:cNvSpPr>
              <a:spLocks noChangeAspect="1" noChangeShapeType="1"/>
            </p:cNvSpPr>
            <p:nvPr/>
          </p:nvSpPr>
          <p:spPr bwMode="auto">
            <a:xfrm flipV="1">
              <a:off x="3511" y="2197"/>
              <a:ext cx="14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37" name="Line 1869"/>
            <p:cNvSpPr>
              <a:spLocks noChangeAspect="1" noChangeShapeType="1"/>
            </p:cNvSpPr>
            <p:nvPr/>
          </p:nvSpPr>
          <p:spPr bwMode="auto">
            <a:xfrm flipV="1">
              <a:off x="3511" y="2169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38" name="Line 1870"/>
            <p:cNvSpPr>
              <a:spLocks noChangeAspect="1" noChangeShapeType="1"/>
            </p:cNvSpPr>
            <p:nvPr/>
          </p:nvSpPr>
          <p:spPr bwMode="auto">
            <a:xfrm flipV="1">
              <a:off x="3511" y="2140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39" name="Line 1871"/>
            <p:cNvSpPr>
              <a:spLocks noChangeAspect="1" noChangeShapeType="1"/>
            </p:cNvSpPr>
            <p:nvPr/>
          </p:nvSpPr>
          <p:spPr bwMode="auto">
            <a:xfrm flipV="1">
              <a:off x="3511" y="2111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40" name="Line 1872"/>
            <p:cNvSpPr>
              <a:spLocks noChangeAspect="1" noChangeShapeType="1"/>
            </p:cNvSpPr>
            <p:nvPr/>
          </p:nvSpPr>
          <p:spPr bwMode="auto">
            <a:xfrm flipV="1">
              <a:off x="3511" y="2082"/>
              <a:ext cx="14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41" name="Line 1873"/>
            <p:cNvSpPr>
              <a:spLocks noChangeAspect="1" noChangeShapeType="1"/>
            </p:cNvSpPr>
            <p:nvPr/>
          </p:nvSpPr>
          <p:spPr bwMode="auto">
            <a:xfrm flipV="1">
              <a:off x="3525" y="3234"/>
              <a:ext cx="1" cy="1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42" name="Line 1874"/>
            <p:cNvSpPr>
              <a:spLocks noChangeAspect="1" noChangeShapeType="1"/>
            </p:cNvSpPr>
            <p:nvPr/>
          </p:nvSpPr>
          <p:spPr bwMode="auto">
            <a:xfrm flipV="1">
              <a:off x="3511" y="3205"/>
              <a:ext cx="14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43" name="Line 1875"/>
            <p:cNvSpPr>
              <a:spLocks noChangeAspect="1" noChangeShapeType="1"/>
            </p:cNvSpPr>
            <p:nvPr/>
          </p:nvSpPr>
          <p:spPr bwMode="auto">
            <a:xfrm flipV="1">
              <a:off x="3511" y="3177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44" name="Line 1876"/>
            <p:cNvSpPr>
              <a:spLocks noChangeAspect="1" noChangeShapeType="1"/>
            </p:cNvSpPr>
            <p:nvPr/>
          </p:nvSpPr>
          <p:spPr bwMode="auto">
            <a:xfrm flipV="1">
              <a:off x="3511" y="3148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45" name="Line 1877"/>
            <p:cNvSpPr>
              <a:spLocks noChangeAspect="1" noChangeShapeType="1"/>
            </p:cNvSpPr>
            <p:nvPr/>
          </p:nvSpPr>
          <p:spPr bwMode="auto">
            <a:xfrm flipV="1">
              <a:off x="3511" y="3119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46" name="Line 1878"/>
            <p:cNvSpPr>
              <a:spLocks noChangeAspect="1" noChangeShapeType="1"/>
            </p:cNvSpPr>
            <p:nvPr/>
          </p:nvSpPr>
          <p:spPr bwMode="auto">
            <a:xfrm flipV="1">
              <a:off x="3511" y="3090"/>
              <a:ext cx="14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47" name="Line 1879"/>
            <p:cNvSpPr>
              <a:spLocks noChangeAspect="1" noChangeShapeType="1"/>
            </p:cNvSpPr>
            <p:nvPr/>
          </p:nvSpPr>
          <p:spPr bwMode="auto">
            <a:xfrm flipV="1">
              <a:off x="3511" y="3061"/>
              <a:ext cx="14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48" name="Line 1880"/>
            <p:cNvSpPr>
              <a:spLocks noChangeAspect="1" noChangeShapeType="1"/>
            </p:cNvSpPr>
            <p:nvPr/>
          </p:nvSpPr>
          <p:spPr bwMode="auto">
            <a:xfrm flipV="1">
              <a:off x="3511" y="3033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49" name="Line 1881"/>
            <p:cNvSpPr>
              <a:spLocks noChangeAspect="1" noChangeShapeType="1"/>
            </p:cNvSpPr>
            <p:nvPr/>
          </p:nvSpPr>
          <p:spPr bwMode="auto">
            <a:xfrm flipV="1">
              <a:off x="3511" y="3004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50" name="Line 1882"/>
            <p:cNvSpPr>
              <a:spLocks noChangeAspect="1" noChangeShapeType="1"/>
            </p:cNvSpPr>
            <p:nvPr/>
          </p:nvSpPr>
          <p:spPr bwMode="auto">
            <a:xfrm flipV="1">
              <a:off x="3511" y="2975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51" name="Line 1883"/>
            <p:cNvSpPr>
              <a:spLocks noChangeAspect="1" noChangeShapeType="1"/>
            </p:cNvSpPr>
            <p:nvPr/>
          </p:nvSpPr>
          <p:spPr bwMode="auto">
            <a:xfrm flipV="1">
              <a:off x="3511" y="2946"/>
              <a:ext cx="14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52" name="Line 1884"/>
            <p:cNvSpPr>
              <a:spLocks noChangeAspect="1" noChangeShapeType="1"/>
            </p:cNvSpPr>
            <p:nvPr/>
          </p:nvSpPr>
          <p:spPr bwMode="auto">
            <a:xfrm flipV="1">
              <a:off x="3511" y="2917"/>
              <a:ext cx="14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53" name="Line 1885"/>
            <p:cNvSpPr>
              <a:spLocks noChangeAspect="1" noChangeShapeType="1"/>
            </p:cNvSpPr>
            <p:nvPr/>
          </p:nvSpPr>
          <p:spPr bwMode="auto">
            <a:xfrm flipV="1">
              <a:off x="3511" y="2889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54" name="Line 1886"/>
            <p:cNvSpPr>
              <a:spLocks noChangeAspect="1" noChangeShapeType="1"/>
            </p:cNvSpPr>
            <p:nvPr/>
          </p:nvSpPr>
          <p:spPr bwMode="auto">
            <a:xfrm flipV="1">
              <a:off x="3511" y="2860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55" name="Line 1887"/>
            <p:cNvSpPr>
              <a:spLocks noChangeAspect="1" noChangeShapeType="1"/>
            </p:cNvSpPr>
            <p:nvPr/>
          </p:nvSpPr>
          <p:spPr bwMode="auto">
            <a:xfrm flipV="1">
              <a:off x="3511" y="2831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56" name="Line 1888"/>
            <p:cNvSpPr>
              <a:spLocks noChangeAspect="1" noChangeShapeType="1"/>
            </p:cNvSpPr>
            <p:nvPr/>
          </p:nvSpPr>
          <p:spPr bwMode="auto">
            <a:xfrm flipV="1">
              <a:off x="3511" y="2802"/>
              <a:ext cx="14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57" name="Line 1889"/>
            <p:cNvSpPr>
              <a:spLocks noChangeAspect="1" noChangeShapeType="1"/>
            </p:cNvSpPr>
            <p:nvPr/>
          </p:nvSpPr>
          <p:spPr bwMode="auto">
            <a:xfrm flipV="1">
              <a:off x="3511" y="2773"/>
              <a:ext cx="14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58" name="Line 1890"/>
            <p:cNvSpPr>
              <a:spLocks noChangeAspect="1" noChangeShapeType="1"/>
            </p:cNvSpPr>
            <p:nvPr/>
          </p:nvSpPr>
          <p:spPr bwMode="auto">
            <a:xfrm flipV="1">
              <a:off x="3511" y="2745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59" name="Line 1891"/>
            <p:cNvSpPr>
              <a:spLocks noChangeAspect="1" noChangeShapeType="1"/>
            </p:cNvSpPr>
            <p:nvPr/>
          </p:nvSpPr>
          <p:spPr bwMode="auto">
            <a:xfrm flipV="1">
              <a:off x="3511" y="2716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60" name="Line 1892"/>
            <p:cNvSpPr>
              <a:spLocks noChangeAspect="1" noChangeShapeType="1"/>
            </p:cNvSpPr>
            <p:nvPr/>
          </p:nvSpPr>
          <p:spPr bwMode="auto">
            <a:xfrm flipV="1">
              <a:off x="3511" y="2687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61" name="Line 1893"/>
            <p:cNvSpPr>
              <a:spLocks noChangeAspect="1" noChangeShapeType="1"/>
            </p:cNvSpPr>
            <p:nvPr/>
          </p:nvSpPr>
          <p:spPr bwMode="auto">
            <a:xfrm flipV="1">
              <a:off x="3511" y="2658"/>
              <a:ext cx="14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62" name="Line 1894"/>
            <p:cNvSpPr>
              <a:spLocks noChangeAspect="1" noChangeShapeType="1"/>
            </p:cNvSpPr>
            <p:nvPr/>
          </p:nvSpPr>
          <p:spPr bwMode="auto">
            <a:xfrm flipV="1">
              <a:off x="3511" y="2629"/>
              <a:ext cx="14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63" name="Line 1895"/>
            <p:cNvSpPr>
              <a:spLocks noChangeAspect="1" noChangeShapeType="1"/>
            </p:cNvSpPr>
            <p:nvPr/>
          </p:nvSpPr>
          <p:spPr bwMode="auto">
            <a:xfrm flipV="1">
              <a:off x="3511" y="2601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64" name="Line 1896"/>
            <p:cNvSpPr>
              <a:spLocks noChangeAspect="1" noChangeShapeType="1"/>
            </p:cNvSpPr>
            <p:nvPr/>
          </p:nvSpPr>
          <p:spPr bwMode="auto">
            <a:xfrm flipV="1">
              <a:off x="3511" y="2572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65" name="Line 1897"/>
            <p:cNvSpPr>
              <a:spLocks noChangeAspect="1" noChangeShapeType="1"/>
            </p:cNvSpPr>
            <p:nvPr/>
          </p:nvSpPr>
          <p:spPr bwMode="auto">
            <a:xfrm flipV="1">
              <a:off x="3511" y="2543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66" name="Line 1898"/>
            <p:cNvSpPr>
              <a:spLocks noChangeAspect="1" noChangeShapeType="1"/>
            </p:cNvSpPr>
            <p:nvPr/>
          </p:nvSpPr>
          <p:spPr bwMode="auto">
            <a:xfrm flipV="1">
              <a:off x="3511" y="2514"/>
              <a:ext cx="14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67" name="Line 1899"/>
            <p:cNvSpPr>
              <a:spLocks noChangeAspect="1" noChangeShapeType="1"/>
            </p:cNvSpPr>
            <p:nvPr/>
          </p:nvSpPr>
          <p:spPr bwMode="auto">
            <a:xfrm flipV="1">
              <a:off x="3511" y="2485"/>
              <a:ext cx="14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316268" name="Group 1900"/>
          <p:cNvGrpSpPr>
            <a:grpSpLocks noChangeAspect="1"/>
          </p:cNvGrpSpPr>
          <p:nvPr/>
        </p:nvGrpSpPr>
        <p:grpSpPr bwMode="auto">
          <a:xfrm>
            <a:off x="5375275" y="4567238"/>
            <a:ext cx="806450" cy="1528762"/>
            <a:chOff x="3511" y="2068"/>
            <a:chExt cx="641" cy="1167"/>
          </a:xfrm>
        </p:grpSpPr>
        <p:sp>
          <p:nvSpPr>
            <p:cNvPr id="316269" name="Line 1901"/>
            <p:cNvSpPr>
              <a:spLocks noChangeAspect="1" noChangeShapeType="1"/>
            </p:cNvSpPr>
            <p:nvPr/>
          </p:nvSpPr>
          <p:spPr bwMode="auto">
            <a:xfrm flipV="1">
              <a:off x="3511" y="2457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70" name="Line 1902"/>
            <p:cNvSpPr>
              <a:spLocks noChangeAspect="1" noChangeShapeType="1"/>
            </p:cNvSpPr>
            <p:nvPr/>
          </p:nvSpPr>
          <p:spPr bwMode="auto">
            <a:xfrm flipV="1">
              <a:off x="3511" y="2428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71" name="Line 1903"/>
            <p:cNvSpPr>
              <a:spLocks noChangeAspect="1" noChangeShapeType="1"/>
            </p:cNvSpPr>
            <p:nvPr/>
          </p:nvSpPr>
          <p:spPr bwMode="auto">
            <a:xfrm flipV="1">
              <a:off x="3511" y="2399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72" name="Line 1904"/>
            <p:cNvSpPr>
              <a:spLocks noChangeAspect="1" noChangeShapeType="1"/>
            </p:cNvSpPr>
            <p:nvPr/>
          </p:nvSpPr>
          <p:spPr bwMode="auto">
            <a:xfrm flipV="1">
              <a:off x="3511" y="2370"/>
              <a:ext cx="14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73" name="Line 1905"/>
            <p:cNvSpPr>
              <a:spLocks noChangeAspect="1" noChangeShapeType="1"/>
            </p:cNvSpPr>
            <p:nvPr/>
          </p:nvSpPr>
          <p:spPr bwMode="auto">
            <a:xfrm flipV="1">
              <a:off x="3511" y="2341"/>
              <a:ext cx="14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74" name="Line 1906"/>
            <p:cNvSpPr>
              <a:spLocks noChangeAspect="1" noChangeShapeType="1"/>
            </p:cNvSpPr>
            <p:nvPr/>
          </p:nvSpPr>
          <p:spPr bwMode="auto">
            <a:xfrm flipV="1">
              <a:off x="3511" y="2313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75" name="Line 1907"/>
            <p:cNvSpPr>
              <a:spLocks noChangeAspect="1" noChangeShapeType="1"/>
            </p:cNvSpPr>
            <p:nvPr/>
          </p:nvSpPr>
          <p:spPr bwMode="auto">
            <a:xfrm flipV="1">
              <a:off x="3511" y="2284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76" name="Line 1908"/>
            <p:cNvSpPr>
              <a:spLocks noChangeAspect="1" noChangeShapeType="1"/>
            </p:cNvSpPr>
            <p:nvPr/>
          </p:nvSpPr>
          <p:spPr bwMode="auto">
            <a:xfrm flipV="1">
              <a:off x="3511" y="2255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77" name="Line 1909"/>
            <p:cNvSpPr>
              <a:spLocks noChangeAspect="1" noChangeShapeType="1"/>
            </p:cNvSpPr>
            <p:nvPr/>
          </p:nvSpPr>
          <p:spPr bwMode="auto">
            <a:xfrm flipV="1">
              <a:off x="3511" y="2226"/>
              <a:ext cx="14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78" name="Line 1910"/>
            <p:cNvSpPr>
              <a:spLocks noChangeAspect="1" noChangeShapeType="1"/>
            </p:cNvSpPr>
            <p:nvPr/>
          </p:nvSpPr>
          <p:spPr bwMode="auto">
            <a:xfrm flipV="1">
              <a:off x="3511" y="2197"/>
              <a:ext cx="14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79" name="Line 1911"/>
            <p:cNvSpPr>
              <a:spLocks noChangeAspect="1" noChangeShapeType="1"/>
            </p:cNvSpPr>
            <p:nvPr/>
          </p:nvSpPr>
          <p:spPr bwMode="auto">
            <a:xfrm flipV="1">
              <a:off x="3511" y="2169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80" name="Line 1912"/>
            <p:cNvSpPr>
              <a:spLocks noChangeAspect="1" noChangeShapeType="1"/>
            </p:cNvSpPr>
            <p:nvPr/>
          </p:nvSpPr>
          <p:spPr bwMode="auto">
            <a:xfrm flipV="1">
              <a:off x="3511" y="2140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81" name="Line 1913"/>
            <p:cNvSpPr>
              <a:spLocks noChangeAspect="1" noChangeShapeType="1"/>
            </p:cNvSpPr>
            <p:nvPr/>
          </p:nvSpPr>
          <p:spPr bwMode="auto">
            <a:xfrm flipV="1">
              <a:off x="3511" y="2111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82" name="Line 1914"/>
            <p:cNvSpPr>
              <a:spLocks noChangeAspect="1" noChangeShapeType="1"/>
            </p:cNvSpPr>
            <p:nvPr/>
          </p:nvSpPr>
          <p:spPr bwMode="auto">
            <a:xfrm flipV="1">
              <a:off x="3511" y="2082"/>
              <a:ext cx="14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83" name="Freeform 1915"/>
            <p:cNvSpPr>
              <a:spLocks noChangeAspect="1"/>
            </p:cNvSpPr>
            <p:nvPr/>
          </p:nvSpPr>
          <p:spPr bwMode="auto">
            <a:xfrm flipV="1">
              <a:off x="3511" y="2068"/>
              <a:ext cx="14" cy="1167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2025"/>
                </a:cxn>
                <a:cxn ang="0">
                  <a:pos x="0" y="2025"/>
                </a:cxn>
                <a:cxn ang="0">
                  <a:pos x="0" y="0"/>
                </a:cxn>
              </a:cxnLst>
              <a:rect l="0" t="0" r="r" b="b"/>
              <a:pathLst>
                <a:path w="25" h="2025">
                  <a:moveTo>
                    <a:pt x="25" y="0"/>
                  </a:moveTo>
                  <a:lnTo>
                    <a:pt x="25" y="2025"/>
                  </a:lnTo>
                  <a:lnTo>
                    <a:pt x="0" y="2025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84" name="Rectangle 1916"/>
            <p:cNvSpPr>
              <a:spLocks noChangeAspect="1" noChangeArrowheads="1"/>
            </p:cNvSpPr>
            <p:nvPr/>
          </p:nvSpPr>
          <p:spPr bwMode="auto">
            <a:xfrm>
              <a:off x="3627" y="3145"/>
              <a:ext cx="14" cy="90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85" name="Line 1917"/>
            <p:cNvSpPr>
              <a:spLocks noChangeAspect="1" noChangeShapeType="1"/>
            </p:cNvSpPr>
            <p:nvPr/>
          </p:nvSpPr>
          <p:spPr bwMode="auto">
            <a:xfrm flipV="1">
              <a:off x="3627" y="3206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86" name="Line 1918"/>
            <p:cNvSpPr>
              <a:spLocks noChangeAspect="1" noChangeShapeType="1"/>
            </p:cNvSpPr>
            <p:nvPr/>
          </p:nvSpPr>
          <p:spPr bwMode="auto">
            <a:xfrm flipV="1">
              <a:off x="3627" y="3177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87" name="Line 1919"/>
            <p:cNvSpPr>
              <a:spLocks noChangeAspect="1" noChangeShapeType="1"/>
            </p:cNvSpPr>
            <p:nvPr/>
          </p:nvSpPr>
          <p:spPr bwMode="auto">
            <a:xfrm flipV="1">
              <a:off x="3627" y="3148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88" name="Line 1920"/>
            <p:cNvSpPr>
              <a:spLocks noChangeAspect="1" noChangeShapeType="1"/>
            </p:cNvSpPr>
            <p:nvPr/>
          </p:nvSpPr>
          <p:spPr bwMode="auto">
            <a:xfrm flipV="1">
              <a:off x="3627" y="3206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89" name="Line 1921"/>
            <p:cNvSpPr>
              <a:spLocks noChangeAspect="1" noChangeShapeType="1"/>
            </p:cNvSpPr>
            <p:nvPr/>
          </p:nvSpPr>
          <p:spPr bwMode="auto">
            <a:xfrm flipV="1">
              <a:off x="3627" y="3177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90" name="Line 1922"/>
            <p:cNvSpPr>
              <a:spLocks noChangeAspect="1" noChangeShapeType="1"/>
            </p:cNvSpPr>
            <p:nvPr/>
          </p:nvSpPr>
          <p:spPr bwMode="auto">
            <a:xfrm flipV="1">
              <a:off x="3627" y="3148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91" name="Freeform 1923"/>
            <p:cNvSpPr>
              <a:spLocks noChangeAspect="1"/>
            </p:cNvSpPr>
            <p:nvPr/>
          </p:nvSpPr>
          <p:spPr bwMode="auto">
            <a:xfrm flipV="1">
              <a:off x="3627" y="3145"/>
              <a:ext cx="14" cy="9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156"/>
                </a:cxn>
                <a:cxn ang="0">
                  <a:pos x="0" y="156"/>
                </a:cxn>
                <a:cxn ang="0">
                  <a:pos x="0" y="0"/>
                </a:cxn>
              </a:cxnLst>
              <a:rect l="0" t="0" r="r" b="b"/>
              <a:pathLst>
                <a:path w="24" h="156">
                  <a:moveTo>
                    <a:pt x="24" y="0"/>
                  </a:moveTo>
                  <a:lnTo>
                    <a:pt x="24" y="156"/>
                  </a:lnTo>
                  <a:lnTo>
                    <a:pt x="0" y="156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92" name="Rectangle 1924"/>
            <p:cNvSpPr>
              <a:spLocks noChangeAspect="1" noChangeArrowheads="1"/>
            </p:cNvSpPr>
            <p:nvPr/>
          </p:nvSpPr>
          <p:spPr bwMode="auto">
            <a:xfrm>
              <a:off x="3650" y="3231"/>
              <a:ext cx="15" cy="4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93" name="Line 1925"/>
            <p:cNvSpPr>
              <a:spLocks noChangeAspect="1" noChangeShapeType="1"/>
            </p:cNvSpPr>
            <p:nvPr/>
          </p:nvSpPr>
          <p:spPr bwMode="auto">
            <a:xfrm flipV="1">
              <a:off x="3659" y="3231"/>
              <a:ext cx="4" cy="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94" name="Line 1926"/>
            <p:cNvSpPr>
              <a:spLocks noChangeAspect="1" noChangeShapeType="1"/>
            </p:cNvSpPr>
            <p:nvPr/>
          </p:nvSpPr>
          <p:spPr bwMode="auto">
            <a:xfrm flipV="1">
              <a:off x="3659" y="3231"/>
              <a:ext cx="4" cy="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95" name="Freeform 1927"/>
            <p:cNvSpPr>
              <a:spLocks noChangeAspect="1"/>
            </p:cNvSpPr>
            <p:nvPr/>
          </p:nvSpPr>
          <p:spPr bwMode="auto">
            <a:xfrm flipV="1">
              <a:off x="3650" y="3231"/>
              <a:ext cx="15" cy="4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6"/>
                </a:cxn>
                <a:cxn ang="0">
                  <a:pos x="0" y="6"/>
                </a:cxn>
                <a:cxn ang="0">
                  <a:pos x="0" y="0"/>
                </a:cxn>
              </a:cxnLst>
              <a:rect l="0" t="0" r="r" b="b"/>
              <a:pathLst>
                <a:path w="25" h="6">
                  <a:moveTo>
                    <a:pt x="25" y="0"/>
                  </a:moveTo>
                  <a:lnTo>
                    <a:pt x="25" y="6"/>
                  </a:lnTo>
                  <a:lnTo>
                    <a:pt x="0" y="6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96" name="Rectangle 1928"/>
            <p:cNvSpPr>
              <a:spLocks noChangeAspect="1" noChangeArrowheads="1"/>
            </p:cNvSpPr>
            <p:nvPr/>
          </p:nvSpPr>
          <p:spPr bwMode="auto">
            <a:xfrm>
              <a:off x="3767" y="3214"/>
              <a:ext cx="13" cy="21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97" name="Line 1929"/>
            <p:cNvSpPr>
              <a:spLocks noChangeAspect="1" noChangeShapeType="1"/>
            </p:cNvSpPr>
            <p:nvPr/>
          </p:nvSpPr>
          <p:spPr bwMode="auto">
            <a:xfrm flipV="1">
              <a:off x="3776" y="3230"/>
              <a:ext cx="4" cy="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98" name="Line 1930"/>
            <p:cNvSpPr>
              <a:spLocks noChangeAspect="1" noChangeShapeType="1"/>
            </p:cNvSpPr>
            <p:nvPr/>
          </p:nvSpPr>
          <p:spPr bwMode="auto">
            <a:xfrm flipV="1">
              <a:off x="3767" y="3214"/>
              <a:ext cx="1" cy="1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299" name="Line 1931"/>
            <p:cNvSpPr>
              <a:spLocks noChangeAspect="1" noChangeShapeType="1"/>
            </p:cNvSpPr>
            <p:nvPr/>
          </p:nvSpPr>
          <p:spPr bwMode="auto">
            <a:xfrm flipV="1">
              <a:off x="3776" y="3230"/>
              <a:ext cx="4" cy="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00" name="Line 1932"/>
            <p:cNvSpPr>
              <a:spLocks noChangeAspect="1" noChangeShapeType="1"/>
            </p:cNvSpPr>
            <p:nvPr/>
          </p:nvSpPr>
          <p:spPr bwMode="auto">
            <a:xfrm flipV="1">
              <a:off x="3767" y="3214"/>
              <a:ext cx="1" cy="1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01" name="Freeform 1933"/>
            <p:cNvSpPr>
              <a:spLocks noChangeAspect="1"/>
            </p:cNvSpPr>
            <p:nvPr/>
          </p:nvSpPr>
          <p:spPr bwMode="auto">
            <a:xfrm flipV="1">
              <a:off x="3767" y="3214"/>
              <a:ext cx="13" cy="21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36"/>
                </a:cxn>
                <a:cxn ang="0">
                  <a:pos x="0" y="36"/>
                </a:cxn>
                <a:cxn ang="0">
                  <a:pos x="0" y="0"/>
                </a:cxn>
              </a:cxnLst>
              <a:rect l="0" t="0" r="r" b="b"/>
              <a:pathLst>
                <a:path w="24" h="36">
                  <a:moveTo>
                    <a:pt x="24" y="0"/>
                  </a:moveTo>
                  <a:lnTo>
                    <a:pt x="24" y="36"/>
                  </a:lnTo>
                  <a:lnTo>
                    <a:pt x="0" y="36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02" name="Rectangle 1934"/>
            <p:cNvSpPr>
              <a:spLocks noChangeAspect="1" noChangeArrowheads="1"/>
            </p:cNvSpPr>
            <p:nvPr/>
          </p:nvSpPr>
          <p:spPr bwMode="auto">
            <a:xfrm>
              <a:off x="3790" y="2607"/>
              <a:ext cx="14" cy="628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03" name="Line 1935"/>
            <p:cNvSpPr>
              <a:spLocks noChangeAspect="1" noChangeShapeType="1"/>
            </p:cNvSpPr>
            <p:nvPr/>
          </p:nvSpPr>
          <p:spPr bwMode="auto">
            <a:xfrm flipV="1">
              <a:off x="3794" y="3225"/>
              <a:ext cx="10" cy="1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04" name="Line 1936"/>
            <p:cNvSpPr>
              <a:spLocks noChangeAspect="1" noChangeShapeType="1"/>
            </p:cNvSpPr>
            <p:nvPr/>
          </p:nvSpPr>
          <p:spPr bwMode="auto">
            <a:xfrm flipV="1">
              <a:off x="3790" y="3196"/>
              <a:ext cx="14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05" name="Line 1937"/>
            <p:cNvSpPr>
              <a:spLocks noChangeAspect="1" noChangeShapeType="1"/>
            </p:cNvSpPr>
            <p:nvPr/>
          </p:nvSpPr>
          <p:spPr bwMode="auto">
            <a:xfrm flipV="1">
              <a:off x="3790" y="3167"/>
              <a:ext cx="14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06" name="Line 1938"/>
            <p:cNvSpPr>
              <a:spLocks noChangeAspect="1" noChangeShapeType="1"/>
            </p:cNvSpPr>
            <p:nvPr/>
          </p:nvSpPr>
          <p:spPr bwMode="auto">
            <a:xfrm flipV="1">
              <a:off x="3790" y="3139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07" name="Line 1939"/>
            <p:cNvSpPr>
              <a:spLocks noChangeAspect="1" noChangeShapeType="1"/>
            </p:cNvSpPr>
            <p:nvPr/>
          </p:nvSpPr>
          <p:spPr bwMode="auto">
            <a:xfrm flipV="1">
              <a:off x="3790" y="3110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08" name="Line 1940"/>
            <p:cNvSpPr>
              <a:spLocks noChangeAspect="1" noChangeShapeType="1"/>
            </p:cNvSpPr>
            <p:nvPr/>
          </p:nvSpPr>
          <p:spPr bwMode="auto">
            <a:xfrm flipV="1">
              <a:off x="3790" y="3081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09" name="Line 1941"/>
            <p:cNvSpPr>
              <a:spLocks noChangeAspect="1" noChangeShapeType="1"/>
            </p:cNvSpPr>
            <p:nvPr/>
          </p:nvSpPr>
          <p:spPr bwMode="auto">
            <a:xfrm flipV="1">
              <a:off x="3790" y="3052"/>
              <a:ext cx="14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10" name="Line 1942"/>
            <p:cNvSpPr>
              <a:spLocks noChangeAspect="1" noChangeShapeType="1"/>
            </p:cNvSpPr>
            <p:nvPr/>
          </p:nvSpPr>
          <p:spPr bwMode="auto">
            <a:xfrm flipV="1">
              <a:off x="3790" y="3023"/>
              <a:ext cx="14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11" name="Line 1943"/>
            <p:cNvSpPr>
              <a:spLocks noChangeAspect="1" noChangeShapeType="1"/>
            </p:cNvSpPr>
            <p:nvPr/>
          </p:nvSpPr>
          <p:spPr bwMode="auto">
            <a:xfrm flipV="1">
              <a:off x="3790" y="2995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12" name="Line 1944"/>
            <p:cNvSpPr>
              <a:spLocks noChangeAspect="1" noChangeShapeType="1"/>
            </p:cNvSpPr>
            <p:nvPr/>
          </p:nvSpPr>
          <p:spPr bwMode="auto">
            <a:xfrm flipV="1">
              <a:off x="3790" y="2966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13" name="Line 1945"/>
            <p:cNvSpPr>
              <a:spLocks noChangeAspect="1" noChangeShapeType="1"/>
            </p:cNvSpPr>
            <p:nvPr/>
          </p:nvSpPr>
          <p:spPr bwMode="auto">
            <a:xfrm flipV="1">
              <a:off x="3790" y="2937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14" name="Line 1946"/>
            <p:cNvSpPr>
              <a:spLocks noChangeAspect="1" noChangeShapeType="1"/>
            </p:cNvSpPr>
            <p:nvPr/>
          </p:nvSpPr>
          <p:spPr bwMode="auto">
            <a:xfrm flipV="1">
              <a:off x="3790" y="2908"/>
              <a:ext cx="14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15" name="Line 1947"/>
            <p:cNvSpPr>
              <a:spLocks noChangeAspect="1" noChangeShapeType="1"/>
            </p:cNvSpPr>
            <p:nvPr/>
          </p:nvSpPr>
          <p:spPr bwMode="auto">
            <a:xfrm flipV="1">
              <a:off x="3790" y="2879"/>
              <a:ext cx="14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16" name="Line 1948"/>
            <p:cNvSpPr>
              <a:spLocks noChangeAspect="1" noChangeShapeType="1"/>
            </p:cNvSpPr>
            <p:nvPr/>
          </p:nvSpPr>
          <p:spPr bwMode="auto">
            <a:xfrm flipV="1">
              <a:off x="3790" y="2851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17" name="Line 1949"/>
            <p:cNvSpPr>
              <a:spLocks noChangeAspect="1" noChangeShapeType="1"/>
            </p:cNvSpPr>
            <p:nvPr/>
          </p:nvSpPr>
          <p:spPr bwMode="auto">
            <a:xfrm flipV="1">
              <a:off x="3790" y="2822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18" name="Line 1950"/>
            <p:cNvSpPr>
              <a:spLocks noChangeAspect="1" noChangeShapeType="1"/>
            </p:cNvSpPr>
            <p:nvPr/>
          </p:nvSpPr>
          <p:spPr bwMode="auto">
            <a:xfrm flipV="1">
              <a:off x="3790" y="2793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19" name="Line 1951"/>
            <p:cNvSpPr>
              <a:spLocks noChangeAspect="1" noChangeShapeType="1"/>
            </p:cNvSpPr>
            <p:nvPr/>
          </p:nvSpPr>
          <p:spPr bwMode="auto">
            <a:xfrm flipV="1">
              <a:off x="3790" y="2764"/>
              <a:ext cx="14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20" name="Line 1952"/>
            <p:cNvSpPr>
              <a:spLocks noChangeAspect="1" noChangeShapeType="1"/>
            </p:cNvSpPr>
            <p:nvPr/>
          </p:nvSpPr>
          <p:spPr bwMode="auto">
            <a:xfrm flipV="1">
              <a:off x="3790" y="2735"/>
              <a:ext cx="14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21" name="Line 1953"/>
            <p:cNvSpPr>
              <a:spLocks noChangeAspect="1" noChangeShapeType="1"/>
            </p:cNvSpPr>
            <p:nvPr/>
          </p:nvSpPr>
          <p:spPr bwMode="auto">
            <a:xfrm flipV="1">
              <a:off x="3790" y="2707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22" name="Line 1954"/>
            <p:cNvSpPr>
              <a:spLocks noChangeAspect="1" noChangeShapeType="1"/>
            </p:cNvSpPr>
            <p:nvPr/>
          </p:nvSpPr>
          <p:spPr bwMode="auto">
            <a:xfrm flipV="1">
              <a:off x="3790" y="2678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23" name="Line 1955"/>
            <p:cNvSpPr>
              <a:spLocks noChangeAspect="1" noChangeShapeType="1"/>
            </p:cNvSpPr>
            <p:nvPr/>
          </p:nvSpPr>
          <p:spPr bwMode="auto">
            <a:xfrm flipV="1">
              <a:off x="3790" y="2649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24" name="Line 1956"/>
            <p:cNvSpPr>
              <a:spLocks noChangeAspect="1" noChangeShapeType="1"/>
            </p:cNvSpPr>
            <p:nvPr/>
          </p:nvSpPr>
          <p:spPr bwMode="auto">
            <a:xfrm flipV="1">
              <a:off x="3790" y="2620"/>
              <a:ext cx="14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25" name="Line 1957"/>
            <p:cNvSpPr>
              <a:spLocks noChangeAspect="1" noChangeShapeType="1"/>
            </p:cNvSpPr>
            <p:nvPr/>
          </p:nvSpPr>
          <p:spPr bwMode="auto">
            <a:xfrm flipV="1">
              <a:off x="3794" y="3225"/>
              <a:ext cx="10" cy="10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26" name="Line 1958"/>
            <p:cNvSpPr>
              <a:spLocks noChangeAspect="1" noChangeShapeType="1"/>
            </p:cNvSpPr>
            <p:nvPr/>
          </p:nvSpPr>
          <p:spPr bwMode="auto">
            <a:xfrm flipV="1">
              <a:off x="3790" y="3196"/>
              <a:ext cx="14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27" name="Line 1959"/>
            <p:cNvSpPr>
              <a:spLocks noChangeAspect="1" noChangeShapeType="1"/>
            </p:cNvSpPr>
            <p:nvPr/>
          </p:nvSpPr>
          <p:spPr bwMode="auto">
            <a:xfrm flipV="1">
              <a:off x="3790" y="3167"/>
              <a:ext cx="14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28" name="Line 1960"/>
            <p:cNvSpPr>
              <a:spLocks noChangeAspect="1" noChangeShapeType="1"/>
            </p:cNvSpPr>
            <p:nvPr/>
          </p:nvSpPr>
          <p:spPr bwMode="auto">
            <a:xfrm flipV="1">
              <a:off x="3790" y="3139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29" name="Line 1961"/>
            <p:cNvSpPr>
              <a:spLocks noChangeAspect="1" noChangeShapeType="1"/>
            </p:cNvSpPr>
            <p:nvPr/>
          </p:nvSpPr>
          <p:spPr bwMode="auto">
            <a:xfrm flipV="1">
              <a:off x="3790" y="3110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30" name="Line 1962"/>
            <p:cNvSpPr>
              <a:spLocks noChangeAspect="1" noChangeShapeType="1"/>
            </p:cNvSpPr>
            <p:nvPr/>
          </p:nvSpPr>
          <p:spPr bwMode="auto">
            <a:xfrm flipV="1">
              <a:off x="3790" y="3081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31" name="Line 1963"/>
            <p:cNvSpPr>
              <a:spLocks noChangeAspect="1" noChangeShapeType="1"/>
            </p:cNvSpPr>
            <p:nvPr/>
          </p:nvSpPr>
          <p:spPr bwMode="auto">
            <a:xfrm flipV="1">
              <a:off x="3790" y="3052"/>
              <a:ext cx="14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32" name="Line 1964"/>
            <p:cNvSpPr>
              <a:spLocks noChangeAspect="1" noChangeShapeType="1"/>
            </p:cNvSpPr>
            <p:nvPr/>
          </p:nvSpPr>
          <p:spPr bwMode="auto">
            <a:xfrm flipV="1">
              <a:off x="3790" y="3023"/>
              <a:ext cx="14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33" name="Line 1965"/>
            <p:cNvSpPr>
              <a:spLocks noChangeAspect="1" noChangeShapeType="1"/>
            </p:cNvSpPr>
            <p:nvPr/>
          </p:nvSpPr>
          <p:spPr bwMode="auto">
            <a:xfrm flipV="1">
              <a:off x="3790" y="2995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34" name="Line 1966"/>
            <p:cNvSpPr>
              <a:spLocks noChangeAspect="1" noChangeShapeType="1"/>
            </p:cNvSpPr>
            <p:nvPr/>
          </p:nvSpPr>
          <p:spPr bwMode="auto">
            <a:xfrm flipV="1">
              <a:off x="3790" y="2966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35" name="Line 1967"/>
            <p:cNvSpPr>
              <a:spLocks noChangeAspect="1" noChangeShapeType="1"/>
            </p:cNvSpPr>
            <p:nvPr/>
          </p:nvSpPr>
          <p:spPr bwMode="auto">
            <a:xfrm flipV="1">
              <a:off x="3790" y="2937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36" name="Line 1968"/>
            <p:cNvSpPr>
              <a:spLocks noChangeAspect="1" noChangeShapeType="1"/>
            </p:cNvSpPr>
            <p:nvPr/>
          </p:nvSpPr>
          <p:spPr bwMode="auto">
            <a:xfrm flipV="1">
              <a:off x="3790" y="2908"/>
              <a:ext cx="14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37" name="Line 1969"/>
            <p:cNvSpPr>
              <a:spLocks noChangeAspect="1" noChangeShapeType="1"/>
            </p:cNvSpPr>
            <p:nvPr/>
          </p:nvSpPr>
          <p:spPr bwMode="auto">
            <a:xfrm flipV="1">
              <a:off x="3790" y="2879"/>
              <a:ext cx="14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38" name="Line 1970"/>
            <p:cNvSpPr>
              <a:spLocks noChangeAspect="1" noChangeShapeType="1"/>
            </p:cNvSpPr>
            <p:nvPr/>
          </p:nvSpPr>
          <p:spPr bwMode="auto">
            <a:xfrm flipV="1">
              <a:off x="3790" y="2851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39" name="Line 1971"/>
            <p:cNvSpPr>
              <a:spLocks noChangeAspect="1" noChangeShapeType="1"/>
            </p:cNvSpPr>
            <p:nvPr/>
          </p:nvSpPr>
          <p:spPr bwMode="auto">
            <a:xfrm flipV="1">
              <a:off x="3790" y="2822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40" name="Line 1972"/>
            <p:cNvSpPr>
              <a:spLocks noChangeAspect="1" noChangeShapeType="1"/>
            </p:cNvSpPr>
            <p:nvPr/>
          </p:nvSpPr>
          <p:spPr bwMode="auto">
            <a:xfrm flipV="1">
              <a:off x="3790" y="2793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41" name="Line 1973"/>
            <p:cNvSpPr>
              <a:spLocks noChangeAspect="1" noChangeShapeType="1"/>
            </p:cNvSpPr>
            <p:nvPr/>
          </p:nvSpPr>
          <p:spPr bwMode="auto">
            <a:xfrm flipV="1">
              <a:off x="3790" y="2764"/>
              <a:ext cx="14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42" name="Line 1974"/>
            <p:cNvSpPr>
              <a:spLocks noChangeAspect="1" noChangeShapeType="1"/>
            </p:cNvSpPr>
            <p:nvPr/>
          </p:nvSpPr>
          <p:spPr bwMode="auto">
            <a:xfrm flipV="1">
              <a:off x="3790" y="2735"/>
              <a:ext cx="14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43" name="Line 1975"/>
            <p:cNvSpPr>
              <a:spLocks noChangeAspect="1" noChangeShapeType="1"/>
            </p:cNvSpPr>
            <p:nvPr/>
          </p:nvSpPr>
          <p:spPr bwMode="auto">
            <a:xfrm flipV="1">
              <a:off x="3790" y="2707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44" name="Line 1976"/>
            <p:cNvSpPr>
              <a:spLocks noChangeAspect="1" noChangeShapeType="1"/>
            </p:cNvSpPr>
            <p:nvPr/>
          </p:nvSpPr>
          <p:spPr bwMode="auto">
            <a:xfrm flipV="1">
              <a:off x="3790" y="2678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45" name="Line 1977"/>
            <p:cNvSpPr>
              <a:spLocks noChangeAspect="1" noChangeShapeType="1"/>
            </p:cNvSpPr>
            <p:nvPr/>
          </p:nvSpPr>
          <p:spPr bwMode="auto">
            <a:xfrm flipV="1">
              <a:off x="3790" y="2649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46" name="Line 1978"/>
            <p:cNvSpPr>
              <a:spLocks noChangeAspect="1" noChangeShapeType="1"/>
            </p:cNvSpPr>
            <p:nvPr/>
          </p:nvSpPr>
          <p:spPr bwMode="auto">
            <a:xfrm flipV="1">
              <a:off x="3790" y="2620"/>
              <a:ext cx="14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47" name="Freeform 1979"/>
            <p:cNvSpPr>
              <a:spLocks noChangeAspect="1"/>
            </p:cNvSpPr>
            <p:nvPr/>
          </p:nvSpPr>
          <p:spPr bwMode="auto">
            <a:xfrm flipV="1">
              <a:off x="3790" y="2607"/>
              <a:ext cx="14" cy="62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1090"/>
                </a:cxn>
                <a:cxn ang="0">
                  <a:pos x="0" y="1090"/>
                </a:cxn>
                <a:cxn ang="0">
                  <a:pos x="0" y="0"/>
                </a:cxn>
              </a:cxnLst>
              <a:rect l="0" t="0" r="r" b="b"/>
              <a:pathLst>
                <a:path w="25" h="1090">
                  <a:moveTo>
                    <a:pt x="25" y="0"/>
                  </a:moveTo>
                  <a:lnTo>
                    <a:pt x="25" y="1090"/>
                  </a:lnTo>
                  <a:lnTo>
                    <a:pt x="0" y="1090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48" name="Rectangle 1980"/>
            <p:cNvSpPr>
              <a:spLocks noChangeAspect="1" noChangeArrowheads="1"/>
            </p:cNvSpPr>
            <p:nvPr/>
          </p:nvSpPr>
          <p:spPr bwMode="auto">
            <a:xfrm>
              <a:off x="3813" y="3136"/>
              <a:ext cx="14" cy="99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49" name="Line 1981"/>
            <p:cNvSpPr>
              <a:spLocks noChangeAspect="1" noChangeShapeType="1"/>
            </p:cNvSpPr>
            <p:nvPr/>
          </p:nvSpPr>
          <p:spPr bwMode="auto">
            <a:xfrm flipV="1">
              <a:off x="3813" y="3219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50" name="Line 1982"/>
            <p:cNvSpPr>
              <a:spLocks noChangeAspect="1" noChangeShapeType="1"/>
            </p:cNvSpPr>
            <p:nvPr/>
          </p:nvSpPr>
          <p:spPr bwMode="auto">
            <a:xfrm flipV="1">
              <a:off x="3813" y="3190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51" name="Line 1983"/>
            <p:cNvSpPr>
              <a:spLocks noChangeAspect="1" noChangeShapeType="1"/>
            </p:cNvSpPr>
            <p:nvPr/>
          </p:nvSpPr>
          <p:spPr bwMode="auto">
            <a:xfrm flipV="1">
              <a:off x="3813" y="3162"/>
              <a:ext cx="14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52" name="Line 1984"/>
            <p:cNvSpPr>
              <a:spLocks noChangeAspect="1" noChangeShapeType="1"/>
            </p:cNvSpPr>
            <p:nvPr/>
          </p:nvSpPr>
          <p:spPr bwMode="auto">
            <a:xfrm flipV="1">
              <a:off x="3813" y="3136"/>
              <a:ext cx="11" cy="11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53" name="Line 1985"/>
            <p:cNvSpPr>
              <a:spLocks noChangeAspect="1" noChangeShapeType="1"/>
            </p:cNvSpPr>
            <p:nvPr/>
          </p:nvSpPr>
          <p:spPr bwMode="auto">
            <a:xfrm flipV="1">
              <a:off x="3813" y="3219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54" name="Line 1986"/>
            <p:cNvSpPr>
              <a:spLocks noChangeAspect="1" noChangeShapeType="1"/>
            </p:cNvSpPr>
            <p:nvPr/>
          </p:nvSpPr>
          <p:spPr bwMode="auto">
            <a:xfrm flipV="1">
              <a:off x="3813" y="3190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55" name="Line 1987"/>
            <p:cNvSpPr>
              <a:spLocks noChangeAspect="1" noChangeShapeType="1"/>
            </p:cNvSpPr>
            <p:nvPr/>
          </p:nvSpPr>
          <p:spPr bwMode="auto">
            <a:xfrm flipV="1">
              <a:off x="3813" y="3162"/>
              <a:ext cx="14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56" name="Line 1988"/>
            <p:cNvSpPr>
              <a:spLocks noChangeAspect="1" noChangeShapeType="1"/>
            </p:cNvSpPr>
            <p:nvPr/>
          </p:nvSpPr>
          <p:spPr bwMode="auto">
            <a:xfrm flipV="1">
              <a:off x="3813" y="3136"/>
              <a:ext cx="11" cy="11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57" name="Freeform 1989"/>
            <p:cNvSpPr>
              <a:spLocks noChangeAspect="1"/>
            </p:cNvSpPr>
            <p:nvPr/>
          </p:nvSpPr>
          <p:spPr bwMode="auto">
            <a:xfrm flipV="1">
              <a:off x="3813" y="3136"/>
              <a:ext cx="14" cy="99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171"/>
                </a:cxn>
                <a:cxn ang="0">
                  <a:pos x="0" y="171"/>
                </a:cxn>
                <a:cxn ang="0">
                  <a:pos x="0" y="0"/>
                </a:cxn>
              </a:cxnLst>
              <a:rect l="0" t="0" r="r" b="b"/>
              <a:pathLst>
                <a:path w="24" h="171">
                  <a:moveTo>
                    <a:pt x="24" y="0"/>
                  </a:moveTo>
                  <a:lnTo>
                    <a:pt x="24" y="171"/>
                  </a:lnTo>
                  <a:lnTo>
                    <a:pt x="0" y="17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58" name="Rectangle 1990"/>
            <p:cNvSpPr>
              <a:spLocks noChangeAspect="1" noChangeArrowheads="1"/>
            </p:cNvSpPr>
            <p:nvPr/>
          </p:nvSpPr>
          <p:spPr bwMode="auto">
            <a:xfrm>
              <a:off x="3836" y="3231"/>
              <a:ext cx="14" cy="4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59" name="Freeform 1991"/>
            <p:cNvSpPr>
              <a:spLocks noChangeAspect="1"/>
            </p:cNvSpPr>
            <p:nvPr/>
          </p:nvSpPr>
          <p:spPr bwMode="auto">
            <a:xfrm flipV="1">
              <a:off x="3836" y="3231"/>
              <a:ext cx="14" cy="4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6"/>
                </a:cxn>
                <a:cxn ang="0">
                  <a:pos x="0" y="6"/>
                </a:cxn>
                <a:cxn ang="0">
                  <a:pos x="0" y="0"/>
                </a:cxn>
              </a:cxnLst>
              <a:rect l="0" t="0" r="r" b="b"/>
              <a:pathLst>
                <a:path w="24" h="6">
                  <a:moveTo>
                    <a:pt x="24" y="0"/>
                  </a:moveTo>
                  <a:lnTo>
                    <a:pt x="24" y="6"/>
                  </a:lnTo>
                  <a:lnTo>
                    <a:pt x="0" y="6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60" name="Rectangle 1992"/>
            <p:cNvSpPr>
              <a:spLocks noChangeAspect="1" noChangeArrowheads="1"/>
            </p:cNvSpPr>
            <p:nvPr/>
          </p:nvSpPr>
          <p:spPr bwMode="auto">
            <a:xfrm>
              <a:off x="3859" y="2789"/>
              <a:ext cx="15" cy="446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61" name="Line 1993"/>
            <p:cNvSpPr>
              <a:spLocks noChangeAspect="1" noChangeShapeType="1"/>
            </p:cNvSpPr>
            <p:nvPr/>
          </p:nvSpPr>
          <p:spPr bwMode="auto">
            <a:xfrm flipV="1">
              <a:off x="3859" y="3208"/>
              <a:ext cx="15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62" name="Line 1994"/>
            <p:cNvSpPr>
              <a:spLocks noChangeAspect="1" noChangeShapeType="1"/>
            </p:cNvSpPr>
            <p:nvPr/>
          </p:nvSpPr>
          <p:spPr bwMode="auto">
            <a:xfrm flipV="1">
              <a:off x="3859" y="3179"/>
              <a:ext cx="15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63" name="Line 1995"/>
            <p:cNvSpPr>
              <a:spLocks noChangeAspect="1" noChangeShapeType="1"/>
            </p:cNvSpPr>
            <p:nvPr/>
          </p:nvSpPr>
          <p:spPr bwMode="auto">
            <a:xfrm flipV="1">
              <a:off x="3859" y="3151"/>
              <a:ext cx="15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64" name="Line 1996"/>
            <p:cNvSpPr>
              <a:spLocks noChangeAspect="1" noChangeShapeType="1"/>
            </p:cNvSpPr>
            <p:nvPr/>
          </p:nvSpPr>
          <p:spPr bwMode="auto">
            <a:xfrm flipV="1">
              <a:off x="3859" y="3122"/>
              <a:ext cx="15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65" name="Line 1997"/>
            <p:cNvSpPr>
              <a:spLocks noChangeAspect="1" noChangeShapeType="1"/>
            </p:cNvSpPr>
            <p:nvPr/>
          </p:nvSpPr>
          <p:spPr bwMode="auto">
            <a:xfrm flipV="1">
              <a:off x="3859" y="3093"/>
              <a:ext cx="15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66" name="Line 1998"/>
            <p:cNvSpPr>
              <a:spLocks noChangeAspect="1" noChangeShapeType="1"/>
            </p:cNvSpPr>
            <p:nvPr/>
          </p:nvSpPr>
          <p:spPr bwMode="auto">
            <a:xfrm flipV="1">
              <a:off x="3859" y="3064"/>
              <a:ext cx="15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67" name="Line 1999"/>
            <p:cNvSpPr>
              <a:spLocks noChangeAspect="1" noChangeShapeType="1"/>
            </p:cNvSpPr>
            <p:nvPr/>
          </p:nvSpPr>
          <p:spPr bwMode="auto">
            <a:xfrm flipV="1">
              <a:off x="3859" y="3035"/>
              <a:ext cx="15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68" name="Line 2000"/>
            <p:cNvSpPr>
              <a:spLocks noChangeAspect="1" noChangeShapeType="1"/>
            </p:cNvSpPr>
            <p:nvPr/>
          </p:nvSpPr>
          <p:spPr bwMode="auto">
            <a:xfrm flipV="1">
              <a:off x="3859" y="3007"/>
              <a:ext cx="15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69" name="Line 2001"/>
            <p:cNvSpPr>
              <a:spLocks noChangeAspect="1" noChangeShapeType="1"/>
            </p:cNvSpPr>
            <p:nvPr/>
          </p:nvSpPr>
          <p:spPr bwMode="auto">
            <a:xfrm flipV="1">
              <a:off x="3859" y="2978"/>
              <a:ext cx="15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70" name="Line 2002"/>
            <p:cNvSpPr>
              <a:spLocks noChangeAspect="1" noChangeShapeType="1"/>
            </p:cNvSpPr>
            <p:nvPr/>
          </p:nvSpPr>
          <p:spPr bwMode="auto">
            <a:xfrm flipV="1">
              <a:off x="3859" y="2949"/>
              <a:ext cx="15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71" name="Line 2003"/>
            <p:cNvSpPr>
              <a:spLocks noChangeAspect="1" noChangeShapeType="1"/>
            </p:cNvSpPr>
            <p:nvPr/>
          </p:nvSpPr>
          <p:spPr bwMode="auto">
            <a:xfrm flipV="1">
              <a:off x="3859" y="2920"/>
              <a:ext cx="15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72" name="Line 2004"/>
            <p:cNvSpPr>
              <a:spLocks noChangeAspect="1" noChangeShapeType="1"/>
            </p:cNvSpPr>
            <p:nvPr/>
          </p:nvSpPr>
          <p:spPr bwMode="auto">
            <a:xfrm flipV="1">
              <a:off x="3859" y="2891"/>
              <a:ext cx="15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73" name="Line 2005"/>
            <p:cNvSpPr>
              <a:spLocks noChangeAspect="1" noChangeShapeType="1"/>
            </p:cNvSpPr>
            <p:nvPr/>
          </p:nvSpPr>
          <p:spPr bwMode="auto">
            <a:xfrm flipV="1">
              <a:off x="3859" y="2863"/>
              <a:ext cx="15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74" name="Line 2006"/>
            <p:cNvSpPr>
              <a:spLocks noChangeAspect="1" noChangeShapeType="1"/>
            </p:cNvSpPr>
            <p:nvPr/>
          </p:nvSpPr>
          <p:spPr bwMode="auto">
            <a:xfrm flipV="1">
              <a:off x="3859" y="2834"/>
              <a:ext cx="15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75" name="Line 2007"/>
            <p:cNvSpPr>
              <a:spLocks noChangeAspect="1" noChangeShapeType="1"/>
            </p:cNvSpPr>
            <p:nvPr/>
          </p:nvSpPr>
          <p:spPr bwMode="auto">
            <a:xfrm flipV="1">
              <a:off x="3859" y="2805"/>
              <a:ext cx="15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76" name="Line 2008"/>
            <p:cNvSpPr>
              <a:spLocks noChangeAspect="1" noChangeShapeType="1"/>
            </p:cNvSpPr>
            <p:nvPr/>
          </p:nvSpPr>
          <p:spPr bwMode="auto">
            <a:xfrm flipV="1">
              <a:off x="3859" y="2789"/>
              <a:ext cx="2" cy="2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77" name="Line 2009"/>
            <p:cNvSpPr>
              <a:spLocks noChangeAspect="1" noChangeShapeType="1"/>
            </p:cNvSpPr>
            <p:nvPr/>
          </p:nvSpPr>
          <p:spPr bwMode="auto">
            <a:xfrm flipV="1">
              <a:off x="3859" y="3208"/>
              <a:ext cx="15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78" name="Line 2010"/>
            <p:cNvSpPr>
              <a:spLocks noChangeAspect="1" noChangeShapeType="1"/>
            </p:cNvSpPr>
            <p:nvPr/>
          </p:nvSpPr>
          <p:spPr bwMode="auto">
            <a:xfrm flipV="1">
              <a:off x="3859" y="3179"/>
              <a:ext cx="15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79" name="Line 2011"/>
            <p:cNvSpPr>
              <a:spLocks noChangeAspect="1" noChangeShapeType="1"/>
            </p:cNvSpPr>
            <p:nvPr/>
          </p:nvSpPr>
          <p:spPr bwMode="auto">
            <a:xfrm flipV="1">
              <a:off x="3859" y="3151"/>
              <a:ext cx="15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80" name="Line 2012"/>
            <p:cNvSpPr>
              <a:spLocks noChangeAspect="1" noChangeShapeType="1"/>
            </p:cNvSpPr>
            <p:nvPr/>
          </p:nvSpPr>
          <p:spPr bwMode="auto">
            <a:xfrm flipV="1">
              <a:off x="3859" y="3122"/>
              <a:ext cx="15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81" name="Line 2013"/>
            <p:cNvSpPr>
              <a:spLocks noChangeAspect="1" noChangeShapeType="1"/>
            </p:cNvSpPr>
            <p:nvPr/>
          </p:nvSpPr>
          <p:spPr bwMode="auto">
            <a:xfrm flipV="1">
              <a:off x="3859" y="3093"/>
              <a:ext cx="15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82" name="Line 2014"/>
            <p:cNvSpPr>
              <a:spLocks noChangeAspect="1" noChangeShapeType="1"/>
            </p:cNvSpPr>
            <p:nvPr/>
          </p:nvSpPr>
          <p:spPr bwMode="auto">
            <a:xfrm flipV="1">
              <a:off x="3859" y="3064"/>
              <a:ext cx="15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83" name="Line 2015"/>
            <p:cNvSpPr>
              <a:spLocks noChangeAspect="1" noChangeShapeType="1"/>
            </p:cNvSpPr>
            <p:nvPr/>
          </p:nvSpPr>
          <p:spPr bwMode="auto">
            <a:xfrm flipV="1">
              <a:off x="3859" y="3035"/>
              <a:ext cx="15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84" name="Line 2016"/>
            <p:cNvSpPr>
              <a:spLocks noChangeAspect="1" noChangeShapeType="1"/>
            </p:cNvSpPr>
            <p:nvPr/>
          </p:nvSpPr>
          <p:spPr bwMode="auto">
            <a:xfrm flipV="1">
              <a:off x="3859" y="3007"/>
              <a:ext cx="15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85" name="Line 2017"/>
            <p:cNvSpPr>
              <a:spLocks noChangeAspect="1" noChangeShapeType="1"/>
            </p:cNvSpPr>
            <p:nvPr/>
          </p:nvSpPr>
          <p:spPr bwMode="auto">
            <a:xfrm flipV="1">
              <a:off x="3859" y="2978"/>
              <a:ext cx="15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86" name="Line 2018"/>
            <p:cNvSpPr>
              <a:spLocks noChangeAspect="1" noChangeShapeType="1"/>
            </p:cNvSpPr>
            <p:nvPr/>
          </p:nvSpPr>
          <p:spPr bwMode="auto">
            <a:xfrm flipV="1">
              <a:off x="3859" y="2949"/>
              <a:ext cx="15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87" name="Line 2019"/>
            <p:cNvSpPr>
              <a:spLocks noChangeAspect="1" noChangeShapeType="1"/>
            </p:cNvSpPr>
            <p:nvPr/>
          </p:nvSpPr>
          <p:spPr bwMode="auto">
            <a:xfrm flipV="1">
              <a:off x="3859" y="2920"/>
              <a:ext cx="15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88" name="Line 2020"/>
            <p:cNvSpPr>
              <a:spLocks noChangeAspect="1" noChangeShapeType="1"/>
            </p:cNvSpPr>
            <p:nvPr/>
          </p:nvSpPr>
          <p:spPr bwMode="auto">
            <a:xfrm flipV="1">
              <a:off x="3859" y="2891"/>
              <a:ext cx="15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89" name="Line 2021"/>
            <p:cNvSpPr>
              <a:spLocks noChangeAspect="1" noChangeShapeType="1"/>
            </p:cNvSpPr>
            <p:nvPr/>
          </p:nvSpPr>
          <p:spPr bwMode="auto">
            <a:xfrm flipV="1">
              <a:off x="3859" y="2863"/>
              <a:ext cx="15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90" name="Line 2022"/>
            <p:cNvSpPr>
              <a:spLocks noChangeAspect="1" noChangeShapeType="1"/>
            </p:cNvSpPr>
            <p:nvPr/>
          </p:nvSpPr>
          <p:spPr bwMode="auto">
            <a:xfrm flipV="1">
              <a:off x="3859" y="2834"/>
              <a:ext cx="15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91" name="Line 2023"/>
            <p:cNvSpPr>
              <a:spLocks noChangeAspect="1" noChangeShapeType="1"/>
            </p:cNvSpPr>
            <p:nvPr/>
          </p:nvSpPr>
          <p:spPr bwMode="auto">
            <a:xfrm flipV="1">
              <a:off x="3859" y="2805"/>
              <a:ext cx="15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92" name="Line 2024"/>
            <p:cNvSpPr>
              <a:spLocks noChangeAspect="1" noChangeShapeType="1"/>
            </p:cNvSpPr>
            <p:nvPr/>
          </p:nvSpPr>
          <p:spPr bwMode="auto">
            <a:xfrm flipV="1">
              <a:off x="3859" y="2789"/>
              <a:ext cx="2" cy="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93" name="Freeform 2025"/>
            <p:cNvSpPr>
              <a:spLocks noChangeAspect="1"/>
            </p:cNvSpPr>
            <p:nvPr/>
          </p:nvSpPr>
          <p:spPr bwMode="auto">
            <a:xfrm flipV="1">
              <a:off x="3859" y="2789"/>
              <a:ext cx="15" cy="446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774"/>
                </a:cxn>
                <a:cxn ang="0">
                  <a:pos x="0" y="774"/>
                </a:cxn>
                <a:cxn ang="0">
                  <a:pos x="0" y="0"/>
                </a:cxn>
              </a:cxnLst>
              <a:rect l="0" t="0" r="r" b="b"/>
              <a:pathLst>
                <a:path w="25" h="774">
                  <a:moveTo>
                    <a:pt x="25" y="0"/>
                  </a:moveTo>
                  <a:lnTo>
                    <a:pt x="25" y="774"/>
                  </a:lnTo>
                  <a:lnTo>
                    <a:pt x="0" y="774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94" name="Rectangle 2026"/>
            <p:cNvSpPr>
              <a:spLocks noChangeAspect="1" noChangeArrowheads="1"/>
            </p:cNvSpPr>
            <p:nvPr/>
          </p:nvSpPr>
          <p:spPr bwMode="auto">
            <a:xfrm>
              <a:off x="3929" y="2798"/>
              <a:ext cx="14" cy="437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95" name="Line 2027"/>
            <p:cNvSpPr>
              <a:spLocks noChangeAspect="1" noChangeShapeType="1"/>
            </p:cNvSpPr>
            <p:nvPr/>
          </p:nvSpPr>
          <p:spPr bwMode="auto">
            <a:xfrm flipV="1">
              <a:off x="3929" y="3220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96" name="Line 2028"/>
            <p:cNvSpPr>
              <a:spLocks noChangeAspect="1" noChangeShapeType="1"/>
            </p:cNvSpPr>
            <p:nvPr/>
          </p:nvSpPr>
          <p:spPr bwMode="auto">
            <a:xfrm flipV="1">
              <a:off x="3929" y="3191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97" name="Line 2029"/>
            <p:cNvSpPr>
              <a:spLocks noChangeAspect="1" noChangeShapeType="1"/>
            </p:cNvSpPr>
            <p:nvPr/>
          </p:nvSpPr>
          <p:spPr bwMode="auto">
            <a:xfrm flipV="1">
              <a:off x="3929" y="3162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98" name="Line 2030"/>
            <p:cNvSpPr>
              <a:spLocks noChangeAspect="1" noChangeShapeType="1"/>
            </p:cNvSpPr>
            <p:nvPr/>
          </p:nvSpPr>
          <p:spPr bwMode="auto">
            <a:xfrm flipV="1">
              <a:off x="3929" y="3133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399" name="Line 2031"/>
            <p:cNvSpPr>
              <a:spLocks noChangeAspect="1" noChangeShapeType="1"/>
            </p:cNvSpPr>
            <p:nvPr/>
          </p:nvSpPr>
          <p:spPr bwMode="auto">
            <a:xfrm flipV="1">
              <a:off x="3929" y="3105"/>
              <a:ext cx="14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00" name="Line 2032"/>
            <p:cNvSpPr>
              <a:spLocks noChangeAspect="1" noChangeShapeType="1"/>
            </p:cNvSpPr>
            <p:nvPr/>
          </p:nvSpPr>
          <p:spPr bwMode="auto">
            <a:xfrm flipV="1">
              <a:off x="3929" y="3076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01" name="Line 2033"/>
            <p:cNvSpPr>
              <a:spLocks noChangeAspect="1" noChangeShapeType="1"/>
            </p:cNvSpPr>
            <p:nvPr/>
          </p:nvSpPr>
          <p:spPr bwMode="auto">
            <a:xfrm flipV="1">
              <a:off x="3929" y="3047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02" name="Line 2034"/>
            <p:cNvSpPr>
              <a:spLocks noChangeAspect="1" noChangeShapeType="1"/>
            </p:cNvSpPr>
            <p:nvPr/>
          </p:nvSpPr>
          <p:spPr bwMode="auto">
            <a:xfrm flipV="1">
              <a:off x="3929" y="3018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03" name="Line 2035"/>
            <p:cNvSpPr>
              <a:spLocks noChangeAspect="1" noChangeShapeType="1"/>
            </p:cNvSpPr>
            <p:nvPr/>
          </p:nvSpPr>
          <p:spPr bwMode="auto">
            <a:xfrm flipV="1">
              <a:off x="3929" y="2989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04" name="Line 2036"/>
            <p:cNvSpPr>
              <a:spLocks noChangeAspect="1" noChangeShapeType="1"/>
            </p:cNvSpPr>
            <p:nvPr/>
          </p:nvSpPr>
          <p:spPr bwMode="auto">
            <a:xfrm flipV="1">
              <a:off x="3929" y="2961"/>
              <a:ext cx="14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05" name="Line 2037"/>
            <p:cNvSpPr>
              <a:spLocks noChangeAspect="1" noChangeShapeType="1"/>
            </p:cNvSpPr>
            <p:nvPr/>
          </p:nvSpPr>
          <p:spPr bwMode="auto">
            <a:xfrm flipV="1">
              <a:off x="3929" y="2932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06" name="Line 2038"/>
            <p:cNvSpPr>
              <a:spLocks noChangeAspect="1" noChangeShapeType="1"/>
            </p:cNvSpPr>
            <p:nvPr/>
          </p:nvSpPr>
          <p:spPr bwMode="auto">
            <a:xfrm flipV="1">
              <a:off x="3929" y="2903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07" name="Line 2039"/>
            <p:cNvSpPr>
              <a:spLocks noChangeAspect="1" noChangeShapeType="1"/>
            </p:cNvSpPr>
            <p:nvPr/>
          </p:nvSpPr>
          <p:spPr bwMode="auto">
            <a:xfrm flipV="1">
              <a:off x="3929" y="2874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08" name="Line 2040"/>
            <p:cNvSpPr>
              <a:spLocks noChangeAspect="1" noChangeShapeType="1"/>
            </p:cNvSpPr>
            <p:nvPr/>
          </p:nvSpPr>
          <p:spPr bwMode="auto">
            <a:xfrm flipV="1">
              <a:off x="3929" y="2845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09" name="Line 2041"/>
            <p:cNvSpPr>
              <a:spLocks noChangeAspect="1" noChangeShapeType="1"/>
            </p:cNvSpPr>
            <p:nvPr/>
          </p:nvSpPr>
          <p:spPr bwMode="auto">
            <a:xfrm flipV="1">
              <a:off x="3929" y="2817"/>
              <a:ext cx="14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10" name="Line 2042"/>
            <p:cNvSpPr>
              <a:spLocks noChangeAspect="1" noChangeShapeType="1"/>
            </p:cNvSpPr>
            <p:nvPr/>
          </p:nvSpPr>
          <p:spPr bwMode="auto">
            <a:xfrm flipV="1">
              <a:off x="3929" y="2798"/>
              <a:ext cx="4" cy="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11" name="Line 2043"/>
            <p:cNvSpPr>
              <a:spLocks noChangeAspect="1" noChangeShapeType="1"/>
            </p:cNvSpPr>
            <p:nvPr/>
          </p:nvSpPr>
          <p:spPr bwMode="auto">
            <a:xfrm flipV="1">
              <a:off x="3929" y="3220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12" name="Line 2044"/>
            <p:cNvSpPr>
              <a:spLocks noChangeAspect="1" noChangeShapeType="1"/>
            </p:cNvSpPr>
            <p:nvPr/>
          </p:nvSpPr>
          <p:spPr bwMode="auto">
            <a:xfrm flipV="1">
              <a:off x="3929" y="3191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13" name="Line 2045"/>
            <p:cNvSpPr>
              <a:spLocks noChangeAspect="1" noChangeShapeType="1"/>
            </p:cNvSpPr>
            <p:nvPr/>
          </p:nvSpPr>
          <p:spPr bwMode="auto">
            <a:xfrm flipV="1">
              <a:off x="3929" y="3162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14" name="Line 2046"/>
            <p:cNvSpPr>
              <a:spLocks noChangeAspect="1" noChangeShapeType="1"/>
            </p:cNvSpPr>
            <p:nvPr/>
          </p:nvSpPr>
          <p:spPr bwMode="auto">
            <a:xfrm flipV="1">
              <a:off x="3929" y="3133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15" name="Line 2047"/>
            <p:cNvSpPr>
              <a:spLocks noChangeAspect="1" noChangeShapeType="1"/>
            </p:cNvSpPr>
            <p:nvPr/>
          </p:nvSpPr>
          <p:spPr bwMode="auto">
            <a:xfrm flipV="1">
              <a:off x="3929" y="3105"/>
              <a:ext cx="14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16" name="Line 2048"/>
            <p:cNvSpPr>
              <a:spLocks noChangeAspect="1" noChangeShapeType="1"/>
            </p:cNvSpPr>
            <p:nvPr/>
          </p:nvSpPr>
          <p:spPr bwMode="auto">
            <a:xfrm flipV="1">
              <a:off x="3929" y="3076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17" name="Line 2049"/>
            <p:cNvSpPr>
              <a:spLocks noChangeAspect="1" noChangeShapeType="1"/>
            </p:cNvSpPr>
            <p:nvPr/>
          </p:nvSpPr>
          <p:spPr bwMode="auto">
            <a:xfrm flipV="1">
              <a:off x="3929" y="3047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18" name="Line 2050"/>
            <p:cNvSpPr>
              <a:spLocks noChangeAspect="1" noChangeShapeType="1"/>
            </p:cNvSpPr>
            <p:nvPr/>
          </p:nvSpPr>
          <p:spPr bwMode="auto">
            <a:xfrm flipV="1">
              <a:off x="3929" y="3018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19" name="Line 2051"/>
            <p:cNvSpPr>
              <a:spLocks noChangeAspect="1" noChangeShapeType="1"/>
            </p:cNvSpPr>
            <p:nvPr/>
          </p:nvSpPr>
          <p:spPr bwMode="auto">
            <a:xfrm flipV="1">
              <a:off x="3929" y="2989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20" name="Line 2052"/>
            <p:cNvSpPr>
              <a:spLocks noChangeAspect="1" noChangeShapeType="1"/>
            </p:cNvSpPr>
            <p:nvPr/>
          </p:nvSpPr>
          <p:spPr bwMode="auto">
            <a:xfrm flipV="1">
              <a:off x="3929" y="2961"/>
              <a:ext cx="14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21" name="Line 2053"/>
            <p:cNvSpPr>
              <a:spLocks noChangeAspect="1" noChangeShapeType="1"/>
            </p:cNvSpPr>
            <p:nvPr/>
          </p:nvSpPr>
          <p:spPr bwMode="auto">
            <a:xfrm flipV="1">
              <a:off x="3929" y="2932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22" name="Line 2054"/>
            <p:cNvSpPr>
              <a:spLocks noChangeAspect="1" noChangeShapeType="1"/>
            </p:cNvSpPr>
            <p:nvPr/>
          </p:nvSpPr>
          <p:spPr bwMode="auto">
            <a:xfrm flipV="1">
              <a:off x="3929" y="2903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23" name="Line 2055"/>
            <p:cNvSpPr>
              <a:spLocks noChangeAspect="1" noChangeShapeType="1"/>
            </p:cNvSpPr>
            <p:nvPr/>
          </p:nvSpPr>
          <p:spPr bwMode="auto">
            <a:xfrm flipV="1">
              <a:off x="3929" y="2874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24" name="Line 2056"/>
            <p:cNvSpPr>
              <a:spLocks noChangeAspect="1" noChangeShapeType="1"/>
            </p:cNvSpPr>
            <p:nvPr/>
          </p:nvSpPr>
          <p:spPr bwMode="auto">
            <a:xfrm flipV="1">
              <a:off x="3929" y="2845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25" name="Line 2057"/>
            <p:cNvSpPr>
              <a:spLocks noChangeAspect="1" noChangeShapeType="1"/>
            </p:cNvSpPr>
            <p:nvPr/>
          </p:nvSpPr>
          <p:spPr bwMode="auto">
            <a:xfrm flipV="1">
              <a:off x="3929" y="2817"/>
              <a:ext cx="14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26" name="Line 2058"/>
            <p:cNvSpPr>
              <a:spLocks noChangeAspect="1" noChangeShapeType="1"/>
            </p:cNvSpPr>
            <p:nvPr/>
          </p:nvSpPr>
          <p:spPr bwMode="auto">
            <a:xfrm flipV="1">
              <a:off x="3929" y="2798"/>
              <a:ext cx="4" cy="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27" name="Freeform 2059"/>
            <p:cNvSpPr>
              <a:spLocks noChangeAspect="1"/>
            </p:cNvSpPr>
            <p:nvPr/>
          </p:nvSpPr>
          <p:spPr bwMode="auto">
            <a:xfrm flipV="1">
              <a:off x="3929" y="2798"/>
              <a:ext cx="14" cy="437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759"/>
                </a:cxn>
                <a:cxn ang="0">
                  <a:pos x="0" y="759"/>
                </a:cxn>
                <a:cxn ang="0">
                  <a:pos x="0" y="0"/>
                </a:cxn>
              </a:cxnLst>
              <a:rect l="0" t="0" r="r" b="b"/>
              <a:pathLst>
                <a:path w="24" h="759">
                  <a:moveTo>
                    <a:pt x="24" y="0"/>
                  </a:moveTo>
                  <a:lnTo>
                    <a:pt x="24" y="759"/>
                  </a:lnTo>
                  <a:lnTo>
                    <a:pt x="0" y="759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28" name="Rectangle 2060"/>
            <p:cNvSpPr>
              <a:spLocks noChangeAspect="1" noChangeArrowheads="1"/>
            </p:cNvSpPr>
            <p:nvPr/>
          </p:nvSpPr>
          <p:spPr bwMode="auto">
            <a:xfrm>
              <a:off x="3953" y="3179"/>
              <a:ext cx="13" cy="56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29" name="Line 2061"/>
            <p:cNvSpPr>
              <a:spLocks noChangeAspect="1" noChangeShapeType="1"/>
            </p:cNvSpPr>
            <p:nvPr/>
          </p:nvSpPr>
          <p:spPr bwMode="auto">
            <a:xfrm flipV="1">
              <a:off x="3953" y="3215"/>
              <a:ext cx="13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30" name="Line 2062"/>
            <p:cNvSpPr>
              <a:spLocks noChangeAspect="1" noChangeShapeType="1"/>
            </p:cNvSpPr>
            <p:nvPr/>
          </p:nvSpPr>
          <p:spPr bwMode="auto">
            <a:xfrm flipV="1">
              <a:off x="3953" y="3186"/>
              <a:ext cx="13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31" name="Line 2063"/>
            <p:cNvSpPr>
              <a:spLocks noChangeAspect="1" noChangeShapeType="1"/>
            </p:cNvSpPr>
            <p:nvPr/>
          </p:nvSpPr>
          <p:spPr bwMode="auto">
            <a:xfrm flipV="1">
              <a:off x="3953" y="3215"/>
              <a:ext cx="13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32" name="Line 2064"/>
            <p:cNvSpPr>
              <a:spLocks noChangeAspect="1" noChangeShapeType="1"/>
            </p:cNvSpPr>
            <p:nvPr/>
          </p:nvSpPr>
          <p:spPr bwMode="auto">
            <a:xfrm flipV="1">
              <a:off x="3953" y="3186"/>
              <a:ext cx="13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33" name="Freeform 2065"/>
            <p:cNvSpPr>
              <a:spLocks noChangeAspect="1"/>
            </p:cNvSpPr>
            <p:nvPr/>
          </p:nvSpPr>
          <p:spPr bwMode="auto">
            <a:xfrm flipV="1">
              <a:off x="3953" y="3179"/>
              <a:ext cx="13" cy="56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96"/>
                </a:cxn>
                <a:cxn ang="0">
                  <a:pos x="0" y="96"/>
                </a:cxn>
                <a:cxn ang="0">
                  <a:pos x="0" y="0"/>
                </a:cxn>
              </a:cxnLst>
              <a:rect l="0" t="0" r="r" b="b"/>
              <a:pathLst>
                <a:path w="24" h="96">
                  <a:moveTo>
                    <a:pt x="24" y="0"/>
                  </a:moveTo>
                  <a:lnTo>
                    <a:pt x="24" y="96"/>
                  </a:lnTo>
                  <a:lnTo>
                    <a:pt x="0" y="96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34" name="Rectangle 2066"/>
            <p:cNvSpPr>
              <a:spLocks noChangeAspect="1" noChangeArrowheads="1"/>
            </p:cNvSpPr>
            <p:nvPr/>
          </p:nvSpPr>
          <p:spPr bwMode="auto">
            <a:xfrm>
              <a:off x="4068" y="3231"/>
              <a:ext cx="14" cy="4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35" name="Freeform 2067"/>
            <p:cNvSpPr>
              <a:spLocks noChangeAspect="1"/>
            </p:cNvSpPr>
            <p:nvPr/>
          </p:nvSpPr>
          <p:spPr bwMode="auto">
            <a:xfrm flipV="1">
              <a:off x="4068" y="3231"/>
              <a:ext cx="14" cy="4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6"/>
                </a:cxn>
                <a:cxn ang="0">
                  <a:pos x="0" y="6"/>
                </a:cxn>
                <a:cxn ang="0">
                  <a:pos x="0" y="0"/>
                </a:cxn>
              </a:cxnLst>
              <a:rect l="0" t="0" r="r" b="b"/>
              <a:pathLst>
                <a:path w="24" h="6">
                  <a:moveTo>
                    <a:pt x="24" y="0"/>
                  </a:moveTo>
                  <a:lnTo>
                    <a:pt x="24" y="6"/>
                  </a:lnTo>
                  <a:lnTo>
                    <a:pt x="0" y="6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36" name="Rectangle 2068"/>
            <p:cNvSpPr>
              <a:spLocks noChangeAspect="1" noChangeArrowheads="1"/>
            </p:cNvSpPr>
            <p:nvPr/>
          </p:nvSpPr>
          <p:spPr bwMode="auto">
            <a:xfrm>
              <a:off x="4115" y="2988"/>
              <a:ext cx="14" cy="247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37" name="Line 2069"/>
            <p:cNvSpPr>
              <a:spLocks noChangeAspect="1" noChangeShapeType="1"/>
            </p:cNvSpPr>
            <p:nvPr/>
          </p:nvSpPr>
          <p:spPr bwMode="auto">
            <a:xfrm flipV="1">
              <a:off x="4127" y="3233"/>
              <a:ext cx="2" cy="2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38" name="Line 2070"/>
            <p:cNvSpPr>
              <a:spLocks noChangeAspect="1" noChangeShapeType="1"/>
            </p:cNvSpPr>
            <p:nvPr/>
          </p:nvSpPr>
          <p:spPr bwMode="auto">
            <a:xfrm flipV="1">
              <a:off x="4115" y="3204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39" name="Line 2071"/>
            <p:cNvSpPr>
              <a:spLocks noChangeAspect="1" noChangeShapeType="1"/>
            </p:cNvSpPr>
            <p:nvPr/>
          </p:nvSpPr>
          <p:spPr bwMode="auto">
            <a:xfrm flipV="1">
              <a:off x="4115" y="3175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40" name="Line 2072"/>
            <p:cNvSpPr>
              <a:spLocks noChangeAspect="1" noChangeShapeType="1"/>
            </p:cNvSpPr>
            <p:nvPr/>
          </p:nvSpPr>
          <p:spPr bwMode="auto">
            <a:xfrm flipV="1">
              <a:off x="4115" y="3147"/>
              <a:ext cx="14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41" name="Line 2073"/>
            <p:cNvSpPr>
              <a:spLocks noChangeAspect="1" noChangeShapeType="1"/>
            </p:cNvSpPr>
            <p:nvPr/>
          </p:nvSpPr>
          <p:spPr bwMode="auto">
            <a:xfrm flipV="1">
              <a:off x="4115" y="3118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42" name="Line 2074"/>
            <p:cNvSpPr>
              <a:spLocks noChangeAspect="1" noChangeShapeType="1"/>
            </p:cNvSpPr>
            <p:nvPr/>
          </p:nvSpPr>
          <p:spPr bwMode="auto">
            <a:xfrm flipV="1">
              <a:off x="4115" y="3089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43" name="Line 2075"/>
            <p:cNvSpPr>
              <a:spLocks noChangeAspect="1" noChangeShapeType="1"/>
            </p:cNvSpPr>
            <p:nvPr/>
          </p:nvSpPr>
          <p:spPr bwMode="auto">
            <a:xfrm flipV="1">
              <a:off x="4115" y="3060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44" name="Line 2076"/>
            <p:cNvSpPr>
              <a:spLocks noChangeAspect="1" noChangeShapeType="1"/>
            </p:cNvSpPr>
            <p:nvPr/>
          </p:nvSpPr>
          <p:spPr bwMode="auto">
            <a:xfrm flipV="1">
              <a:off x="4115" y="3031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45" name="Line 2077"/>
            <p:cNvSpPr>
              <a:spLocks noChangeAspect="1" noChangeShapeType="1"/>
            </p:cNvSpPr>
            <p:nvPr/>
          </p:nvSpPr>
          <p:spPr bwMode="auto">
            <a:xfrm flipV="1">
              <a:off x="4115" y="3003"/>
              <a:ext cx="14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46" name="Line 2078"/>
            <p:cNvSpPr>
              <a:spLocks noChangeAspect="1" noChangeShapeType="1"/>
            </p:cNvSpPr>
            <p:nvPr/>
          </p:nvSpPr>
          <p:spPr bwMode="auto">
            <a:xfrm flipV="1">
              <a:off x="4127" y="3233"/>
              <a:ext cx="2" cy="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47" name="Line 2079"/>
            <p:cNvSpPr>
              <a:spLocks noChangeAspect="1" noChangeShapeType="1"/>
            </p:cNvSpPr>
            <p:nvPr/>
          </p:nvSpPr>
          <p:spPr bwMode="auto">
            <a:xfrm flipV="1">
              <a:off x="4115" y="3204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48" name="Line 2080"/>
            <p:cNvSpPr>
              <a:spLocks noChangeAspect="1" noChangeShapeType="1"/>
            </p:cNvSpPr>
            <p:nvPr/>
          </p:nvSpPr>
          <p:spPr bwMode="auto">
            <a:xfrm flipV="1">
              <a:off x="4115" y="3175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49" name="Line 2081"/>
            <p:cNvSpPr>
              <a:spLocks noChangeAspect="1" noChangeShapeType="1"/>
            </p:cNvSpPr>
            <p:nvPr/>
          </p:nvSpPr>
          <p:spPr bwMode="auto">
            <a:xfrm flipV="1">
              <a:off x="4115" y="3147"/>
              <a:ext cx="14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50" name="Line 2082"/>
            <p:cNvSpPr>
              <a:spLocks noChangeAspect="1" noChangeShapeType="1"/>
            </p:cNvSpPr>
            <p:nvPr/>
          </p:nvSpPr>
          <p:spPr bwMode="auto">
            <a:xfrm flipV="1">
              <a:off x="4115" y="3118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51" name="Line 2083"/>
            <p:cNvSpPr>
              <a:spLocks noChangeAspect="1" noChangeShapeType="1"/>
            </p:cNvSpPr>
            <p:nvPr/>
          </p:nvSpPr>
          <p:spPr bwMode="auto">
            <a:xfrm flipV="1">
              <a:off x="4115" y="3089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52" name="Line 2084"/>
            <p:cNvSpPr>
              <a:spLocks noChangeAspect="1" noChangeShapeType="1"/>
            </p:cNvSpPr>
            <p:nvPr/>
          </p:nvSpPr>
          <p:spPr bwMode="auto">
            <a:xfrm flipV="1">
              <a:off x="4115" y="3060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53" name="Line 2085"/>
            <p:cNvSpPr>
              <a:spLocks noChangeAspect="1" noChangeShapeType="1"/>
            </p:cNvSpPr>
            <p:nvPr/>
          </p:nvSpPr>
          <p:spPr bwMode="auto">
            <a:xfrm flipV="1">
              <a:off x="4115" y="3031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54" name="Line 2086"/>
            <p:cNvSpPr>
              <a:spLocks noChangeAspect="1" noChangeShapeType="1"/>
            </p:cNvSpPr>
            <p:nvPr/>
          </p:nvSpPr>
          <p:spPr bwMode="auto">
            <a:xfrm flipV="1">
              <a:off x="4115" y="3003"/>
              <a:ext cx="14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55" name="Freeform 2087"/>
            <p:cNvSpPr>
              <a:spLocks noChangeAspect="1"/>
            </p:cNvSpPr>
            <p:nvPr/>
          </p:nvSpPr>
          <p:spPr bwMode="auto">
            <a:xfrm flipV="1">
              <a:off x="4115" y="2988"/>
              <a:ext cx="14" cy="247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428"/>
                </a:cxn>
                <a:cxn ang="0">
                  <a:pos x="0" y="428"/>
                </a:cxn>
                <a:cxn ang="0">
                  <a:pos x="0" y="0"/>
                </a:cxn>
              </a:cxnLst>
              <a:rect l="0" t="0" r="r" b="b"/>
              <a:pathLst>
                <a:path w="24" h="428">
                  <a:moveTo>
                    <a:pt x="24" y="0"/>
                  </a:moveTo>
                  <a:lnTo>
                    <a:pt x="24" y="428"/>
                  </a:lnTo>
                  <a:lnTo>
                    <a:pt x="0" y="428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56" name="Rectangle 2088"/>
            <p:cNvSpPr>
              <a:spLocks noChangeAspect="1" noChangeArrowheads="1"/>
            </p:cNvSpPr>
            <p:nvPr/>
          </p:nvSpPr>
          <p:spPr bwMode="auto">
            <a:xfrm>
              <a:off x="4138" y="2893"/>
              <a:ext cx="14" cy="342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57" name="Line 2089"/>
            <p:cNvSpPr>
              <a:spLocks noChangeAspect="1" noChangeShapeType="1"/>
            </p:cNvSpPr>
            <p:nvPr/>
          </p:nvSpPr>
          <p:spPr bwMode="auto">
            <a:xfrm flipV="1">
              <a:off x="4144" y="3227"/>
              <a:ext cx="8" cy="8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58" name="Line 2090"/>
            <p:cNvSpPr>
              <a:spLocks noChangeAspect="1" noChangeShapeType="1"/>
            </p:cNvSpPr>
            <p:nvPr/>
          </p:nvSpPr>
          <p:spPr bwMode="auto">
            <a:xfrm flipV="1">
              <a:off x="4138" y="3198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59" name="Line 2091"/>
            <p:cNvSpPr>
              <a:spLocks noChangeAspect="1" noChangeShapeType="1"/>
            </p:cNvSpPr>
            <p:nvPr/>
          </p:nvSpPr>
          <p:spPr bwMode="auto">
            <a:xfrm flipV="1">
              <a:off x="4138" y="3170"/>
              <a:ext cx="14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60" name="Line 2092"/>
            <p:cNvSpPr>
              <a:spLocks noChangeAspect="1" noChangeShapeType="1"/>
            </p:cNvSpPr>
            <p:nvPr/>
          </p:nvSpPr>
          <p:spPr bwMode="auto">
            <a:xfrm flipV="1">
              <a:off x="4138" y="3141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61" name="Line 2093"/>
            <p:cNvSpPr>
              <a:spLocks noChangeAspect="1" noChangeShapeType="1"/>
            </p:cNvSpPr>
            <p:nvPr/>
          </p:nvSpPr>
          <p:spPr bwMode="auto">
            <a:xfrm flipV="1">
              <a:off x="4138" y="3112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62" name="Line 2094"/>
            <p:cNvSpPr>
              <a:spLocks noChangeAspect="1" noChangeShapeType="1"/>
            </p:cNvSpPr>
            <p:nvPr/>
          </p:nvSpPr>
          <p:spPr bwMode="auto">
            <a:xfrm flipV="1">
              <a:off x="4138" y="3083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63" name="Line 2095"/>
            <p:cNvSpPr>
              <a:spLocks noChangeAspect="1" noChangeShapeType="1"/>
            </p:cNvSpPr>
            <p:nvPr/>
          </p:nvSpPr>
          <p:spPr bwMode="auto">
            <a:xfrm flipV="1">
              <a:off x="4138" y="3054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64" name="Line 2096"/>
            <p:cNvSpPr>
              <a:spLocks noChangeAspect="1" noChangeShapeType="1"/>
            </p:cNvSpPr>
            <p:nvPr/>
          </p:nvSpPr>
          <p:spPr bwMode="auto">
            <a:xfrm flipV="1">
              <a:off x="4138" y="3026"/>
              <a:ext cx="14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65" name="Line 2097"/>
            <p:cNvSpPr>
              <a:spLocks noChangeAspect="1" noChangeShapeType="1"/>
            </p:cNvSpPr>
            <p:nvPr/>
          </p:nvSpPr>
          <p:spPr bwMode="auto">
            <a:xfrm flipV="1">
              <a:off x="4138" y="2997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66" name="Line 2098"/>
            <p:cNvSpPr>
              <a:spLocks noChangeAspect="1" noChangeShapeType="1"/>
            </p:cNvSpPr>
            <p:nvPr/>
          </p:nvSpPr>
          <p:spPr bwMode="auto">
            <a:xfrm flipV="1">
              <a:off x="4138" y="2968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67" name="Line 2099"/>
            <p:cNvSpPr>
              <a:spLocks noChangeAspect="1" noChangeShapeType="1"/>
            </p:cNvSpPr>
            <p:nvPr/>
          </p:nvSpPr>
          <p:spPr bwMode="auto">
            <a:xfrm flipV="1">
              <a:off x="4138" y="2939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468" name="Line 2100"/>
            <p:cNvSpPr>
              <a:spLocks noChangeAspect="1" noChangeShapeType="1"/>
            </p:cNvSpPr>
            <p:nvPr/>
          </p:nvSpPr>
          <p:spPr bwMode="auto">
            <a:xfrm flipV="1">
              <a:off x="4138" y="2910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316469" name="Line 2101"/>
          <p:cNvSpPr>
            <a:spLocks noChangeAspect="1" noChangeShapeType="1"/>
          </p:cNvSpPr>
          <p:nvPr/>
        </p:nvSpPr>
        <p:spPr bwMode="auto">
          <a:xfrm flipV="1">
            <a:off x="6164263" y="5648325"/>
            <a:ext cx="1587" cy="31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6470" name="Line 2102"/>
          <p:cNvSpPr>
            <a:spLocks noChangeAspect="1" noChangeShapeType="1"/>
          </p:cNvSpPr>
          <p:nvPr/>
        </p:nvSpPr>
        <p:spPr bwMode="auto">
          <a:xfrm flipV="1">
            <a:off x="6172200" y="6084888"/>
            <a:ext cx="9525" cy="1111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6471" name="Line 2103"/>
          <p:cNvSpPr>
            <a:spLocks noChangeAspect="1" noChangeShapeType="1"/>
          </p:cNvSpPr>
          <p:nvPr/>
        </p:nvSpPr>
        <p:spPr bwMode="auto">
          <a:xfrm flipV="1">
            <a:off x="6164263" y="6046788"/>
            <a:ext cx="17462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6472" name="Line 2104"/>
          <p:cNvSpPr>
            <a:spLocks noChangeAspect="1" noChangeShapeType="1"/>
          </p:cNvSpPr>
          <p:nvPr/>
        </p:nvSpPr>
        <p:spPr bwMode="auto">
          <a:xfrm flipV="1">
            <a:off x="6164263" y="6010275"/>
            <a:ext cx="17462" cy="174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6473" name="Line 2105"/>
          <p:cNvSpPr>
            <a:spLocks noChangeAspect="1" noChangeShapeType="1"/>
          </p:cNvSpPr>
          <p:nvPr/>
        </p:nvSpPr>
        <p:spPr bwMode="auto">
          <a:xfrm flipV="1">
            <a:off x="6164263" y="5972175"/>
            <a:ext cx="17462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6474" name="Line 2106"/>
          <p:cNvSpPr>
            <a:spLocks noChangeAspect="1" noChangeShapeType="1"/>
          </p:cNvSpPr>
          <p:nvPr/>
        </p:nvSpPr>
        <p:spPr bwMode="auto">
          <a:xfrm flipV="1">
            <a:off x="6164263" y="5935663"/>
            <a:ext cx="17462" cy="174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6475" name="Line 2107"/>
          <p:cNvSpPr>
            <a:spLocks noChangeAspect="1" noChangeShapeType="1"/>
          </p:cNvSpPr>
          <p:nvPr/>
        </p:nvSpPr>
        <p:spPr bwMode="auto">
          <a:xfrm flipV="1">
            <a:off x="6164263" y="5897563"/>
            <a:ext cx="17462" cy="174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6476" name="Line 2108"/>
          <p:cNvSpPr>
            <a:spLocks noChangeAspect="1" noChangeShapeType="1"/>
          </p:cNvSpPr>
          <p:nvPr/>
        </p:nvSpPr>
        <p:spPr bwMode="auto">
          <a:xfrm flipV="1">
            <a:off x="6164263" y="5859463"/>
            <a:ext cx="17462" cy="174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6477" name="Line 2109"/>
          <p:cNvSpPr>
            <a:spLocks noChangeAspect="1" noChangeShapeType="1"/>
          </p:cNvSpPr>
          <p:nvPr/>
        </p:nvSpPr>
        <p:spPr bwMode="auto">
          <a:xfrm flipV="1">
            <a:off x="6164263" y="5822950"/>
            <a:ext cx="17462" cy="158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6478" name="Line 2110"/>
          <p:cNvSpPr>
            <a:spLocks noChangeAspect="1" noChangeShapeType="1"/>
          </p:cNvSpPr>
          <p:nvPr/>
        </p:nvSpPr>
        <p:spPr bwMode="auto">
          <a:xfrm flipV="1">
            <a:off x="6164263" y="5784850"/>
            <a:ext cx="17462" cy="174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6479" name="Line 2111"/>
          <p:cNvSpPr>
            <a:spLocks noChangeAspect="1" noChangeShapeType="1"/>
          </p:cNvSpPr>
          <p:nvPr/>
        </p:nvSpPr>
        <p:spPr bwMode="auto">
          <a:xfrm flipV="1">
            <a:off x="6164263" y="5746750"/>
            <a:ext cx="17462" cy="174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6480" name="Line 2112"/>
          <p:cNvSpPr>
            <a:spLocks noChangeAspect="1" noChangeShapeType="1"/>
          </p:cNvSpPr>
          <p:nvPr/>
        </p:nvSpPr>
        <p:spPr bwMode="auto">
          <a:xfrm flipV="1">
            <a:off x="6164263" y="5708650"/>
            <a:ext cx="17462" cy="174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6481" name="Line 2113"/>
          <p:cNvSpPr>
            <a:spLocks noChangeAspect="1" noChangeShapeType="1"/>
          </p:cNvSpPr>
          <p:nvPr/>
        </p:nvSpPr>
        <p:spPr bwMode="auto">
          <a:xfrm flipV="1">
            <a:off x="6164263" y="5670550"/>
            <a:ext cx="17462" cy="174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6482" name="Line 2114"/>
          <p:cNvSpPr>
            <a:spLocks noChangeAspect="1" noChangeShapeType="1"/>
          </p:cNvSpPr>
          <p:nvPr/>
        </p:nvSpPr>
        <p:spPr bwMode="auto">
          <a:xfrm flipV="1">
            <a:off x="6164263" y="5648325"/>
            <a:ext cx="1587" cy="31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6483" name="Freeform 2115"/>
          <p:cNvSpPr>
            <a:spLocks noChangeAspect="1"/>
          </p:cNvSpPr>
          <p:nvPr/>
        </p:nvSpPr>
        <p:spPr bwMode="auto">
          <a:xfrm flipV="1">
            <a:off x="6164263" y="5648325"/>
            <a:ext cx="17462" cy="447675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24" y="593"/>
              </a:cxn>
              <a:cxn ang="0">
                <a:pos x="0" y="593"/>
              </a:cxn>
              <a:cxn ang="0">
                <a:pos x="0" y="0"/>
              </a:cxn>
            </a:cxnLst>
            <a:rect l="0" t="0" r="r" b="b"/>
            <a:pathLst>
              <a:path w="24" h="593">
                <a:moveTo>
                  <a:pt x="24" y="0"/>
                </a:moveTo>
                <a:lnTo>
                  <a:pt x="24" y="593"/>
                </a:lnTo>
                <a:lnTo>
                  <a:pt x="0" y="593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6484" name="Rectangle 2116"/>
          <p:cNvSpPr>
            <a:spLocks noChangeAspect="1" noChangeArrowheads="1"/>
          </p:cNvSpPr>
          <p:nvPr/>
        </p:nvSpPr>
        <p:spPr bwMode="auto">
          <a:xfrm>
            <a:off x="6340475" y="6034088"/>
            <a:ext cx="15875" cy="61912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6485" name="Line 2117"/>
          <p:cNvSpPr>
            <a:spLocks noChangeAspect="1" noChangeShapeType="1"/>
          </p:cNvSpPr>
          <p:nvPr/>
        </p:nvSpPr>
        <p:spPr bwMode="auto">
          <a:xfrm flipV="1">
            <a:off x="6340475" y="6080125"/>
            <a:ext cx="15875" cy="158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6486" name="Line 2118"/>
          <p:cNvSpPr>
            <a:spLocks noChangeAspect="1" noChangeShapeType="1"/>
          </p:cNvSpPr>
          <p:nvPr/>
        </p:nvSpPr>
        <p:spPr bwMode="auto">
          <a:xfrm flipV="1">
            <a:off x="6340475" y="6042025"/>
            <a:ext cx="15875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6487" name="Line 2119"/>
          <p:cNvSpPr>
            <a:spLocks noChangeAspect="1" noChangeShapeType="1"/>
          </p:cNvSpPr>
          <p:nvPr/>
        </p:nvSpPr>
        <p:spPr bwMode="auto">
          <a:xfrm flipV="1">
            <a:off x="6340475" y="6080125"/>
            <a:ext cx="15875" cy="158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6488" name="Line 2120"/>
          <p:cNvSpPr>
            <a:spLocks noChangeAspect="1" noChangeShapeType="1"/>
          </p:cNvSpPr>
          <p:nvPr/>
        </p:nvSpPr>
        <p:spPr bwMode="auto">
          <a:xfrm flipV="1">
            <a:off x="6340475" y="6042025"/>
            <a:ext cx="15875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6489" name="Freeform 2121"/>
          <p:cNvSpPr>
            <a:spLocks noChangeAspect="1"/>
          </p:cNvSpPr>
          <p:nvPr/>
        </p:nvSpPr>
        <p:spPr bwMode="auto">
          <a:xfrm flipV="1">
            <a:off x="6340475" y="6034088"/>
            <a:ext cx="15875" cy="61912"/>
          </a:xfrm>
          <a:custGeom>
            <a:avLst/>
            <a:gdLst/>
            <a:ahLst/>
            <a:cxnLst>
              <a:cxn ang="0">
                <a:pos x="24" y="0"/>
              </a:cxn>
              <a:cxn ang="0">
                <a:pos x="24" y="81"/>
              </a:cxn>
              <a:cxn ang="0">
                <a:pos x="0" y="81"/>
              </a:cxn>
              <a:cxn ang="0">
                <a:pos x="0" y="0"/>
              </a:cxn>
            </a:cxnLst>
            <a:rect l="0" t="0" r="r" b="b"/>
            <a:pathLst>
              <a:path w="24" h="81">
                <a:moveTo>
                  <a:pt x="24" y="0"/>
                </a:moveTo>
                <a:lnTo>
                  <a:pt x="24" y="81"/>
                </a:lnTo>
                <a:lnTo>
                  <a:pt x="0" y="81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6491" name="Freeform 2123"/>
          <p:cNvSpPr>
            <a:spLocks noChangeAspect="1"/>
          </p:cNvSpPr>
          <p:nvPr/>
        </p:nvSpPr>
        <p:spPr bwMode="auto">
          <a:xfrm flipV="1">
            <a:off x="2873375" y="4913313"/>
            <a:ext cx="3473450" cy="393700"/>
          </a:xfrm>
          <a:custGeom>
            <a:avLst/>
            <a:gdLst/>
            <a:ahLst/>
            <a:cxnLst>
              <a:cxn ang="0">
                <a:pos x="40" y="139"/>
              </a:cxn>
              <a:cxn ang="0">
                <a:pos x="121" y="108"/>
              </a:cxn>
              <a:cxn ang="0">
                <a:pos x="201" y="85"/>
              </a:cxn>
              <a:cxn ang="0">
                <a:pos x="282" y="77"/>
              </a:cxn>
              <a:cxn ang="0">
                <a:pos x="363" y="469"/>
              </a:cxn>
              <a:cxn ang="0">
                <a:pos x="443" y="254"/>
              </a:cxn>
              <a:cxn ang="0">
                <a:pos x="524" y="300"/>
              </a:cxn>
              <a:cxn ang="0">
                <a:pos x="605" y="208"/>
              </a:cxn>
              <a:cxn ang="0">
                <a:pos x="685" y="254"/>
              </a:cxn>
              <a:cxn ang="0">
                <a:pos x="766" y="185"/>
              </a:cxn>
              <a:cxn ang="0">
                <a:pos x="847" y="208"/>
              </a:cxn>
              <a:cxn ang="0">
                <a:pos x="927" y="208"/>
              </a:cxn>
              <a:cxn ang="0">
                <a:pos x="1008" y="292"/>
              </a:cxn>
              <a:cxn ang="0">
                <a:pos x="1089" y="208"/>
              </a:cxn>
              <a:cxn ang="0">
                <a:pos x="1169" y="146"/>
              </a:cxn>
              <a:cxn ang="0">
                <a:pos x="1250" y="93"/>
              </a:cxn>
              <a:cxn ang="0">
                <a:pos x="1330" y="62"/>
              </a:cxn>
              <a:cxn ang="0">
                <a:pos x="1411" y="16"/>
              </a:cxn>
              <a:cxn ang="0">
                <a:pos x="1492" y="8"/>
              </a:cxn>
              <a:cxn ang="0">
                <a:pos x="1572" y="262"/>
              </a:cxn>
              <a:cxn ang="0">
                <a:pos x="1653" y="208"/>
              </a:cxn>
              <a:cxn ang="0">
                <a:pos x="1734" y="146"/>
              </a:cxn>
              <a:cxn ang="0">
                <a:pos x="1814" y="116"/>
              </a:cxn>
              <a:cxn ang="0">
                <a:pos x="1895" y="100"/>
              </a:cxn>
              <a:cxn ang="0">
                <a:pos x="1976" y="77"/>
              </a:cxn>
              <a:cxn ang="0">
                <a:pos x="2056" y="54"/>
              </a:cxn>
              <a:cxn ang="0">
                <a:pos x="2137" y="70"/>
              </a:cxn>
              <a:cxn ang="0">
                <a:pos x="2218" y="62"/>
              </a:cxn>
              <a:cxn ang="0">
                <a:pos x="2298" y="39"/>
              </a:cxn>
              <a:cxn ang="0">
                <a:pos x="2379" y="131"/>
              </a:cxn>
              <a:cxn ang="0">
                <a:pos x="2460" y="277"/>
              </a:cxn>
              <a:cxn ang="0">
                <a:pos x="2540" y="170"/>
              </a:cxn>
              <a:cxn ang="0">
                <a:pos x="2621" y="116"/>
              </a:cxn>
              <a:cxn ang="0">
                <a:pos x="2701" y="100"/>
              </a:cxn>
              <a:cxn ang="0">
                <a:pos x="2782" y="62"/>
              </a:cxn>
              <a:cxn ang="0">
                <a:pos x="2863" y="47"/>
              </a:cxn>
              <a:cxn ang="0">
                <a:pos x="2943" y="16"/>
              </a:cxn>
              <a:cxn ang="0">
                <a:pos x="3024" y="239"/>
              </a:cxn>
              <a:cxn ang="0">
                <a:pos x="3105" y="392"/>
              </a:cxn>
              <a:cxn ang="0">
                <a:pos x="3185" y="423"/>
              </a:cxn>
              <a:cxn ang="0">
                <a:pos x="3266" y="392"/>
              </a:cxn>
              <a:cxn ang="0">
                <a:pos x="3347" y="262"/>
              </a:cxn>
              <a:cxn ang="0">
                <a:pos x="3427" y="193"/>
              </a:cxn>
              <a:cxn ang="0">
                <a:pos x="3508" y="385"/>
              </a:cxn>
              <a:cxn ang="0">
                <a:pos x="3589" y="216"/>
              </a:cxn>
              <a:cxn ang="0">
                <a:pos x="3669" y="200"/>
              </a:cxn>
              <a:cxn ang="0">
                <a:pos x="3750" y="223"/>
              </a:cxn>
              <a:cxn ang="0">
                <a:pos x="3830" y="154"/>
              </a:cxn>
              <a:cxn ang="0">
                <a:pos x="3911" y="108"/>
              </a:cxn>
              <a:cxn ang="0">
                <a:pos x="3992" y="454"/>
              </a:cxn>
              <a:cxn ang="0">
                <a:pos x="4072" y="500"/>
              </a:cxn>
              <a:cxn ang="0">
                <a:pos x="4153" y="308"/>
              </a:cxn>
              <a:cxn ang="0">
                <a:pos x="4234" y="515"/>
              </a:cxn>
              <a:cxn ang="0">
                <a:pos x="4314" y="277"/>
              </a:cxn>
              <a:cxn ang="0">
                <a:pos x="4395" y="200"/>
              </a:cxn>
              <a:cxn ang="0">
                <a:pos x="4476" y="139"/>
              </a:cxn>
              <a:cxn ang="0">
                <a:pos x="4556" y="400"/>
              </a:cxn>
              <a:cxn ang="0">
                <a:pos x="4637" y="262"/>
              </a:cxn>
              <a:cxn ang="0">
                <a:pos x="4718" y="170"/>
              </a:cxn>
              <a:cxn ang="0">
                <a:pos x="4798" y="77"/>
              </a:cxn>
            </a:cxnLst>
            <a:rect l="0" t="0" r="r" b="b"/>
            <a:pathLst>
              <a:path w="4798" h="523">
                <a:moveTo>
                  <a:pt x="0" y="170"/>
                </a:moveTo>
                <a:lnTo>
                  <a:pt x="40" y="139"/>
                </a:lnTo>
                <a:lnTo>
                  <a:pt x="80" y="123"/>
                </a:lnTo>
                <a:lnTo>
                  <a:pt x="121" y="108"/>
                </a:lnTo>
                <a:lnTo>
                  <a:pt x="161" y="93"/>
                </a:lnTo>
                <a:lnTo>
                  <a:pt x="201" y="85"/>
                </a:lnTo>
                <a:lnTo>
                  <a:pt x="242" y="85"/>
                </a:lnTo>
                <a:lnTo>
                  <a:pt x="282" y="77"/>
                </a:lnTo>
                <a:lnTo>
                  <a:pt x="322" y="316"/>
                </a:lnTo>
                <a:lnTo>
                  <a:pt x="363" y="469"/>
                </a:lnTo>
                <a:lnTo>
                  <a:pt x="403" y="346"/>
                </a:lnTo>
                <a:lnTo>
                  <a:pt x="443" y="254"/>
                </a:lnTo>
                <a:lnTo>
                  <a:pt x="484" y="246"/>
                </a:lnTo>
                <a:lnTo>
                  <a:pt x="524" y="300"/>
                </a:lnTo>
                <a:lnTo>
                  <a:pt x="564" y="239"/>
                </a:lnTo>
                <a:lnTo>
                  <a:pt x="605" y="208"/>
                </a:lnTo>
                <a:lnTo>
                  <a:pt x="645" y="316"/>
                </a:lnTo>
                <a:lnTo>
                  <a:pt x="685" y="254"/>
                </a:lnTo>
                <a:lnTo>
                  <a:pt x="726" y="216"/>
                </a:lnTo>
                <a:lnTo>
                  <a:pt x="766" y="185"/>
                </a:lnTo>
                <a:lnTo>
                  <a:pt x="806" y="162"/>
                </a:lnTo>
                <a:lnTo>
                  <a:pt x="847" y="208"/>
                </a:lnTo>
                <a:lnTo>
                  <a:pt x="887" y="216"/>
                </a:lnTo>
                <a:lnTo>
                  <a:pt x="927" y="208"/>
                </a:lnTo>
                <a:lnTo>
                  <a:pt x="968" y="208"/>
                </a:lnTo>
                <a:lnTo>
                  <a:pt x="1008" y="292"/>
                </a:lnTo>
                <a:lnTo>
                  <a:pt x="1048" y="239"/>
                </a:lnTo>
                <a:lnTo>
                  <a:pt x="1089" y="208"/>
                </a:lnTo>
                <a:lnTo>
                  <a:pt x="1129" y="185"/>
                </a:lnTo>
                <a:lnTo>
                  <a:pt x="1169" y="146"/>
                </a:lnTo>
                <a:lnTo>
                  <a:pt x="1210" y="116"/>
                </a:lnTo>
                <a:lnTo>
                  <a:pt x="1250" y="93"/>
                </a:lnTo>
                <a:lnTo>
                  <a:pt x="1290" y="77"/>
                </a:lnTo>
                <a:lnTo>
                  <a:pt x="1330" y="62"/>
                </a:lnTo>
                <a:lnTo>
                  <a:pt x="1371" y="47"/>
                </a:lnTo>
                <a:lnTo>
                  <a:pt x="1411" y="16"/>
                </a:lnTo>
                <a:lnTo>
                  <a:pt x="1451" y="8"/>
                </a:lnTo>
                <a:lnTo>
                  <a:pt x="1492" y="8"/>
                </a:lnTo>
                <a:lnTo>
                  <a:pt x="1532" y="300"/>
                </a:lnTo>
                <a:lnTo>
                  <a:pt x="1572" y="262"/>
                </a:lnTo>
                <a:lnTo>
                  <a:pt x="1613" y="239"/>
                </a:lnTo>
                <a:lnTo>
                  <a:pt x="1653" y="208"/>
                </a:lnTo>
                <a:lnTo>
                  <a:pt x="1693" y="170"/>
                </a:lnTo>
                <a:lnTo>
                  <a:pt x="1734" y="146"/>
                </a:lnTo>
                <a:lnTo>
                  <a:pt x="1774" y="131"/>
                </a:lnTo>
                <a:lnTo>
                  <a:pt x="1814" y="116"/>
                </a:lnTo>
                <a:lnTo>
                  <a:pt x="1855" y="108"/>
                </a:lnTo>
                <a:lnTo>
                  <a:pt x="1895" y="100"/>
                </a:lnTo>
                <a:lnTo>
                  <a:pt x="1935" y="85"/>
                </a:lnTo>
                <a:lnTo>
                  <a:pt x="1976" y="77"/>
                </a:lnTo>
                <a:lnTo>
                  <a:pt x="2016" y="70"/>
                </a:lnTo>
                <a:lnTo>
                  <a:pt x="2056" y="54"/>
                </a:lnTo>
                <a:lnTo>
                  <a:pt x="2097" y="54"/>
                </a:lnTo>
                <a:lnTo>
                  <a:pt x="2137" y="70"/>
                </a:lnTo>
                <a:lnTo>
                  <a:pt x="2177" y="70"/>
                </a:lnTo>
                <a:lnTo>
                  <a:pt x="2218" y="62"/>
                </a:lnTo>
                <a:lnTo>
                  <a:pt x="2258" y="54"/>
                </a:lnTo>
                <a:lnTo>
                  <a:pt x="2298" y="39"/>
                </a:lnTo>
                <a:lnTo>
                  <a:pt x="2339" y="39"/>
                </a:lnTo>
                <a:lnTo>
                  <a:pt x="2379" y="131"/>
                </a:lnTo>
                <a:lnTo>
                  <a:pt x="2419" y="408"/>
                </a:lnTo>
                <a:lnTo>
                  <a:pt x="2460" y="277"/>
                </a:lnTo>
                <a:lnTo>
                  <a:pt x="2500" y="223"/>
                </a:lnTo>
                <a:lnTo>
                  <a:pt x="2540" y="170"/>
                </a:lnTo>
                <a:lnTo>
                  <a:pt x="2580" y="139"/>
                </a:lnTo>
                <a:lnTo>
                  <a:pt x="2621" y="116"/>
                </a:lnTo>
                <a:lnTo>
                  <a:pt x="2661" y="108"/>
                </a:lnTo>
                <a:lnTo>
                  <a:pt x="2701" y="100"/>
                </a:lnTo>
                <a:lnTo>
                  <a:pt x="2742" y="85"/>
                </a:lnTo>
                <a:lnTo>
                  <a:pt x="2782" y="62"/>
                </a:lnTo>
                <a:lnTo>
                  <a:pt x="2822" y="39"/>
                </a:lnTo>
                <a:lnTo>
                  <a:pt x="2863" y="47"/>
                </a:lnTo>
                <a:lnTo>
                  <a:pt x="2903" y="24"/>
                </a:lnTo>
                <a:lnTo>
                  <a:pt x="2943" y="16"/>
                </a:lnTo>
                <a:lnTo>
                  <a:pt x="2984" y="0"/>
                </a:lnTo>
                <a:lnTo>
                  <a:pt x="3024" y="239"/>
                </a:lnTo>
                <a:lnTo>
                  <a:pt x="3064" y="485"/>
                </a:lnTo>
                <a:lnTo>
                  <a:pt x="3105" y="392"/>
                </a:lnTo>
                <a:lnTo>
                  <a:pt x="3145" y="331"/>
                </a:lnTo>
                <a:lnTo>
                  <a:pt x="3185" y="423"/>
                </a:lnTo>
                <a:lnTo>
                  <a:pt x="3226" y="523"/>
                </a:lnTo>
                <a:lnTo>
                  <a:pt x="3266" y="392"/>
                </a:lnTo>
                <a:lnTo>
                  <a:pt x="3306" y="316"/>
                </a:lnTo>
                <a:lnTo>
                  <a:pt x="3347" y="262"/>
                </a:lnTo>
                <a:lnTo>
                  <a:pt x="3387" y="216"/>
                </a:lnTo>
                <a:lnTo>
                  <a:pt x="3427" y="193"/>
                </a:lnTo>
                <a:lnTo>
                  <a:pt x="3468" y="446"/>
                </a:lnTo>
                <a:lnTo>
                  <a:pt x="3508" y="385"/>
                </a:lnTo>
                <a:lnTo>
                  <a:pt x="3548" y="262"/>
                </a:lnTo>
                <a:lnTo>
                  <a:pt x="3589" y="216"/>
                </a:lnTo>
                <a:lnTo>
                  <a:pt x="3629" y="193"/>
                </a:lnTo>
                <a:lnTo>
                  <a:pt x="3669" y="200"/>
                </a:lnTo>
                <a:lnTo>
                  <a:pt x="3710" y="223"/>
                </a:lnTo>
                <a:lnTo>
                  <a:pt x="3750" y="223"/>
                </a:lnTo>
                <a:lnTo>
                  <a:pt x="3790" y="193"/>
                </a:lnTo>
                <a:lnTo>
                  <a:pt x="3830" y="154"/>
                </a:lnTo>
                <a:lnTo>
                  <a:pt x="3871" y="131"/>
                </a:lnTo>
                <a:lnTo>
                  <a:pt x="3911" y="108"/>
                </a:lnTo>
                <a:lnTo>
                  <a:pt x="3951" y="392"/>
                </a:lnTo>
                <a:lnTo>
                  <a:pt x="3992" y="454"/>
                </a:lnTo>
                <a:lnTo>
                  <a:pt x="4032" y="346"/>
                </a:lnTo>
                <a:lnTo>
                  <a:pt x="4072" y="500"/>
                </a:lnTo>
                <a:lnTo>
                  <a:pt x="4113" y="377"/>
                </a:lnTo>
                <a:lnTo>
                  <a:pt x="4153" y="308"/>
                </a:lnTo>
                <a:lnTo>
                  <a:pt x="4193" y="377"/>
                </a:lnTo>
                <a:lnTo>
                  <a:pt x="4234" y="515"/>
                </a:lnTo>
                <a:lnTo>
                  <a:pt x="4274" y="377"/>
                </a:lnTo>
                <a:lnTo>
                  <a:pt x="4314" y="277"/>
                </a:lnTo>
                <a:lnTo>
                  <a:pt x="4355" y="239"/>
                </a:lnTo>
                <a:lnTo>
                  <a:pt x="4395" y="200"/>
                </a:lnTo>
                <a:lnTo>
                  <a:pt x="4435" y="170"/>
                </a:lnTo>
                <a:lnTo>
                  <a:pt x="4476" y="139"/>
                </a:lnTo>
                <a:lnTo>
                  <a:pt x="4516" y="108"/>
                </a:lnTo>
                <a:lnTo>
                  <a:pt x="4556" y="400"/>
                </a:lnTo>
                <a:lnTo>
                  <a:pt x="4597" y="308"/>
                </a:lnTo>
                <a:lnTo>
                  <a:pt x="4637" y="262"/>
                </a:lnTo>
                <a:lnTo>
                  <a:pt x="4677" y="216"/>
                </a:lnTo>
                <a:lnTo>
                  <a:pt x="4718" y="170"/>
                </a:lnTo>
                <a:lnTo>
                  <a:pt x="4758" y="116"/>
                </a:lnTo>
                <a:lnTo>
                  <a:pt x="4798" y="77"/>
                </a:lnTo>
              </a:path>
            </a:pathLst>
          </a:custGeom>
          <a:noFill/>
          <a:ln w="28575">
            <a:solidFill>
              <a:srgbClr val="FF00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372" name="Rectangle 4"/>
          <p:cNvSpPr>
            <a:spLocks noChangeArrowheads="1"/>
          </p:cNvSpPr>
          <p:nvPr/>
        </p:nvSpPr>
        <p:spPr bwMode="auto">
          <a:xfrm>
            <a:off x="2811463" y="6477000"/>
            <a:ext cx="3505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sz="2000">
                <a:solidFill>
                  <a:srgbClr val="FFFFFF"/>
                </a:solidFill>
              </a:rPr>
              <a:t>Days after application</a:t>
            </a: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314373" name="Rectangle 5"/>
          <p:cNvSpPr>
            <a:spLocks noChangeArrowheads="1"/>
          </p:cNvSpPr>
          <p:nvPr/>
        </p:nvSpPr>
        <p:spPr bwMode="auto">
          <a:xfrm rot="16200000">
            <a:off x="854075" y="1957388"/>
            <a:ext cx="26654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sz="1800">
                <a:solidFill>
                  <a:srgbClr val="FFFFFF"/>
                </a:solidFill>
              </a:rPr>
              <a:t>NH</a:t>
            </a:r>
            <a:r>
              <a:rPr lang="en-US" sz="1800" baseline="-25000">
                <a:solidFill>
                  <a:srgbClr val="FFFFFF"/>
                </a:solidFill>
              </a:rPr>
              <a:t>3</a:t>
            </a:r>
            <a:r>
              <a:rPr lang="en-US" sz="1800">
                <a:solidFill>
                  <a:srgbClr val="FFFFFF"/>
                </a:solidFill>
              </a:rPr>
              <a:t> loss (% of applied N)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314534" name="Rectangle 166"/>
          <p:cNvSpPr>
            <a:spLocks noChangeArrowheads="1"/>
          </p:cNvSpPr>
          <p:nvPr/>
        </p:nvSpPr>
        <p:spPr bwMode="auto">
          <a:xfrm>
            <a:off x="2774950" y="6156325"/>
            <a:ext cx="112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0</a:t>
            </a:r>
          </a:p>
        </p:txBody>
      </p:sp>
      <p:sp>
        <p:nvSpPr>
          <p:cNvPr id="314535" name="Rectangle 167"/>
          <p:cNvSpPr>
            <a:spLocks noChangeArrowheads="1"/>
          </p:cNvSpPr>
          <p:nvPr/>
        </p:nvSpPr>
        <p:spPr bwMode="auto">
          <a:xfrm>
            <a:off x="2430463" y="5513388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10</a:t>
            </a:r>
          </a:p>
        </p:txBody>
      </p:sp>
      <p:sp>
        <p:nvSpPr>
          <p:cNvPr id="314536" name="Rectangle 168"/>
          <p:cNvSpPr>
            <a:spLocks noChangeArrowheads="1"/>
          </p:cNvSpPr>
          <p:nvPr/>
        </p:nvSpPr>
        <p:spPr bwMode="auto">
          <a:xfrm>
            <a:off x="2430463" y="5064125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20</a:t>
            </a:r>
          </a:p>
        </p:txBody>
      </p:sp>
      <p:sp>
        <p:nvSpPr>
          <p:cNvPr id="314537" name="Rectangle 169"/>
          <p:cNvSpPr>
            <a:spLocks noChangeArrowheads="1"/>
          </p:cNvSpPr>
          <p:nvPr/>
        </p:nvSpPr>
        <p:spPr bwMode="auto">
          <a:xfrm>
            <a:off x="2430463" y="4611688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30</a:t>
            </a:r>
          </a:p>
        </p:txBody>
      </p:sp>
      <p:sp>
        <p:nvSpPr>
          <p:cNvPr id="314538" name="Rectangle 170"/>
          <p:cNvSpPr>
            <a:spLocks noChangeArrowheads="1"/>
          </p:cNvSpPr>
          <p:nvPr/>
        </p:nvSpPr>
        <p:spPr bwMode="auto">
          <a:xfrm>
            <a:off x="2430463" y="4160838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40</a:t>
            </a:r>
          </a:p>
        </p:txBody>
      </p:sp>
      <p:sp>
        <p:nvSpPr>
          <p:cNvPr id="314539" name="Rectangle 171"/>
          <p:cNvSpPr>
            <a:spLocks noChangeArrowheads="1"/>
          </p:cNvSpPr>
          <p:nvPr/>
        </p:nvSpPr>
        <p:spPr bwMode="auto">
          <a:xfrm>
            <a:off x="2430463" y="3708400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50</a:t>
            </a:r>
          </a:p>
        </p:txBody>
      </p:sp>
      <p:sp>
        <p:nvSpPr>
          <p:cNvPr id="314552" name="Line 184"/>
          <p:cNvSpPr>
            <a:spLocks noChangeShapeType="1"/>
          </p:cNvSpPr>
          <p:nvPr/>
        </p:nvSpPr>
        <p:spPr bwMode="auto">
          <a:xfrm flipV="1">
            <a:off x="6429375" y="3429000"/>
            <a:ext cx="1588" cy="266382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53" name="Line 185"/>
          <p:cNvSpPr>
            <a:spLocks noChangeShapeType="1"/>
          </p:cNvSpPr>
          <p:nvPr/>
        </p:nvSpPr>
        <p:spPr bwMode="auto">
          <a:xfrm flipH="1">
            <a:off x="6392863" y="6092825"/>
            <a:ext cx="36512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54" name="Line 186"/>
          <p:cNvSpPr>
            <a:spLocks noChangeShapeType="1"/>
          </p:cNvSpPr>
          <p:nvPr/>
        </p:nvSpPr>
        <p:spPr bwMode="auto">
          <a:xfrm flipH="1">
            <a:off x="6392863" y="5559425"/>
            <a:ext cx="36512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55" name="Line 187"/>
          <p:cNvSpPr>
            <a:spLocks noChangeShapeType="1"/>
          </p:cNvSpPr>
          <p:nvPr/>
        </p:nvSpPr>
        <p:spPr bwMode="auto">
          <a:xfrm flipH="1">
            <a:off x="6392863" y="5026025"/>
            <a:ext cx="36512" cy="317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56" name="Line 188"/>
          <p:cNvSpPr>
            <a:spLocks noChangeShapeType="1"/>
          </p:cNvSpPr>
          <p:nvPr/>
        </p:nvSpPr>
        <p:spPr bwMode="auto">
          <a:xfrm flipH="1">
            <a:off x="6392863" y="4492625"/>
            <a:ext cx="36512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57" name="Line 189"/>
          <p:cNvSpPr>
            <a:spLocks noChangeShapeType="1"/>
          </p:cNvSpPr>
          <p:nvPr/>
        </p:nvSpPr>
        <p:spPr bwMode="auto">
          <a:xfrm flipH="1">
            <a:off x="6392863" y="3960813"/>
            <a:ext cx="36512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58" name="Line 190"/>
          <p:cNvSpPr>
            <a:spLocks noChangeShapeType="1"/>
          </p:cNvSpPr>
          <p:nvPr/>
        </p:nvSpPr>
        <p:spPr bwMode="auto">
          <a:xfrm flipH="1">
            <a:off x="6392863" y="3429000"/>
            <a:ext cx="36512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60" name="Rectangle 192"/>
          <p:cNvSpPr>
            <a:spLocks noChangeArrowheads="1"/>
          </p:cNvSpPr>
          <p:nvPr/>
        </p:nvSpPr>
        <p:spPr bwMode="auto">
          <a:xfrm>
            <a:off x="6499225" y="5475288"/>
            <a:ext cx="2825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0.1</a:t>
            </a:r>
          </a:p>
        </p:txBody>
      </p:sp>
      <p:sp>
        <p:nvSpPr>
          <p:cNvPr id="314561" name="Rectangle 193"/>
          <p:cNvSpPr>
            <a:spLocks noChangeArrowheads="1"/>
          </p:cNvSpPr>
          <p:nvPr/>
        </p:nvSpPr>
        <p:spPr bwMode="auto">
          <a:xfrm>
            <a:off x="6499225" y="4943475"/>
            <a:ext cx="282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0.2</a:t>
            </a:r>
          </a:p>
        </p:txBody>
      </p:sp>
      <p:sp>
        <p:nvSpPr>
          <p:cNvPr id="314562" name="Rectangle 194"/>
          <p:cNvSpPr>
            <a:spLocks noChangeArrowheads="1"/>
          </p:cNvSpPr>
          <p:nvPr/>
        </p:nvSpPr>
        <p:spPr bwMode="auto">
          <a:xfrm>
            <a:off x="6499225" y="4410075"/>
            <a:ext cx="282575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0.3</a:t>
            </a:r>
          </a:p>
        </p:txBody>
      </p:sp>
      <p:sp>
        <p:nvSpPr>
          <p:cNvPr id="314563" name="Rectangle 195"/>
          <p:cNvSpPr>
            <a:spLocks noChangeArrowheads="1"/>
          </p:cNvSpPr>
          <p:nvPr/>
        </p:nvSpPr>
        <p:spPr bwMode="auto">
          <a:xfrm>
            <a:off x="6499225" y="3876675"/>
            <a:ext cx="282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0.4</a:t>
            </a:r>
          </a:p>
        </p:txBody>
      </p:sp>
      <p:sp>
        <p:nvSpPr>
          <p:cNvPr id="314587" name="Rectangle 219"/>
          <p:cNvSpPr>
            <a:spLocks noChangeArrowheads="1"/>
          </p:cNvSpPr>
          <p:nvPr/>
        </p:nvSpPr>
        <p:spPr bwMode="auto">
          <a:xfrm>
            <a:off x="2430463" y="2849563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10</a:t>
            </a:r>
          </a:p>
        </p:txBody>
      </p:sp>
      <p:sp>
        <p:nvSpPr>
          <p:cNvPr id="314588" name="Rectangle 220"/>
          <p:cNvSpPr>
            <a:spLocks noChangeArrowheads="1"/>
          </p:cNvSpPr>
          <p:nvPr/>
        </p:nvSpPr>
        <p:spPr bwMode="auto">
          <a:xfrm>
            <a:off x="2430463" y="2398713"/>
            <a:ext cx="2254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20</a:t>
            </a:r>
          </a:p>
        </p:txBody>
      </p:sp>
      <p:sp>
        <p:nvSpPr>
          <p:cNvPr id="314589" name="Rectangle 221"/>
          <p:cNvSpPr>
            <a:spLocks noChangeArrowheads="1"/>
          </p:cNvSpPr>
          <p:nvPr/>
        </p:nvSpPr>
        <p:spPr bwMode="auto">
          <a:xfrm>
            <a:off x="2430463" y="1946275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30</a:t>
            </a:r>
          </a:p>
        </p:txBody>
      </p:sp>
      <p:sp>
        <p:nvSpPr>
          <p:cNvPr id="314590" name="Rectangle 222"/>
          <p:cNvSpPr>
            <a:spLocks noChangeArrowheads="1"/>
          </p:cNvSpPr>
          <p:nvPr/>
        </p:nvSpPr>
        <p:spPr bwMode="auto">
          <a:xfrm>
            <a:off x="2430463" y="1493838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40</a:t>
            </a:r>
          </a:p>
        </p:txBody>
      </p:sp>
      <p:sp>
        <p:nvSpPr>
          <p:cNvPr id="314591" name="Rectangle 223"/>
          <p:cNvSpPr>
            <a:spLocks noChangeArrowheads="1"/>
          </p:cNvSpPr>
          <p:nvPr/>
        </p:nvSpPr>
        <p:spPr bwMode="auto">
          <a:xfrm>
            <a:off x="2430463" y="1042988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50</a:t>
            </a:r>
          </a:p>
        </p:txBody>
      </p:sp>
      <p:sp>
        <p:nvSpPr>
          <p:cNvPr id="314520" name="Line 152"/>
          <p:cNvSpPr>
            <a:spLocks noChangeShapeType="1"/>
          </p:cNvSpPr>
          <p:nvPr/>
        </p:nvSpPr>
        <p:spPr bwMode="auto">
          <a:xfrm>
            <a:off x="2813050" y="6092825"/>
            <a:ext cx="3622675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21" name="Line 153"/>
          <p:cNvSpPr>
            <a:spLocks noChangeShapeType="1"/>
          </p:cNvSpPr>
          <p:nvPr/>
        </p:nvSpPr>
        <p:spPr bwMode="auto">
          <a:xfrm>
            <a:off x="2813050" y="3427413"/>
            <a:ext cx="3622675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22" name="Line 154"/>
          <p:cNvSpPr>
            <a:spLocks noChangeShapeType="1"/>
          </p:cNvSpPr>
          <p:nvPr/>
        </p:nvSpPr>
        <p:spPr bwMode="auto">
          <a:xfrm>
            <a:off x="3397250" y="3427413"/>
            <a:ext cx="1588" cy="381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23" name="Line 155"/>
          <p:cNvSpPr>
            <a:spLocks noChangeShapeType="1"/>
          </p:cNvSpPr>
          <p:nvPr/>
        </p:nvSpPr>
        <p:spPr bwMode="auto">
          <a:xfrm>
            <a:off x="3981450" y="3427413"/>
            <a:ext cx="1588" cy="381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24" name="Line 156"/>
          <p:cNvSpPr>
            <a:spLocks noChangeShapeType="1"/>
          </p:cNvSpPr>
          <p:nvPr/>
        </p:nvSpPr>
        <p:spPr bwMode="auto">
          <a:xfrm>
            <a:off x="4565650" y="3427413"/>
            <a:ext cx="1588" cy="381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25" name="Line 157"/>
          <p:cNvSpPr>
            <a:spLocks noChangeShapeType="1"/>
          </p:cNvSpPr>
          <p:nvPr/>
        </p:nvSpPr>
        <p:spPr bwMode="auto">
          <a:xfrm>
            <a:off x="5149850" y="3427413"/>
            <a:ext cx="1588" cy="381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26" name="Line 158"/>
          <p:cNvSpPr>
            <a:spLocks noChangeShapeType="1"/>
          </p:cNvSpPr>
          <p:nvPr/>
        </p:nvSpPr>
        <p:spPr bwMode="auto">
          <a:xfrm>
            <a:off x="5734050" y="3427413"/>
            <a:ext cx="1588" cy="381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27" name="Line 159"/>
          <p:cNvSpPr>
            <a:spLocks noChangeShapeType="1"/>
          </p:cNvSpPr>
          <p:nvPr/>
        </p:nvSpPr>
        <p:spPr bwMode="auto">
          <a:xfrm>
            <a:off x="6318250" y="3427413"/>
            <a:ext cx="1588" cy="381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28" name="Line 160"/>
          <p:cNvSpPr>
            <a:spLocks noChangeShapeType="1"/>
          </p:cNvSpPr>
          <p:nvPr/>
        </p:nvSpPr>
        <p:spPr bwMode="auto">
          <a:xfrm flipV="1">
            <a:off x="2813050" y="3427413"/>
            <a:ext cx="1588" cy="2665412"/>
          </a:xfrm>
          <a:prstGeom prst="line">
            <a:avLst/>
          </a:prstGeom>
          <a:noFill/>
          <a:ln w="222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29" name="Line 161"/>
          <p:cNvSpPr>
            <a:spLocks noChangeShapeType="1"/>
          </p:cNvSpPr>
          <p:nvPr/>
        </p:nvSpPr>
        <p:spPr bwMode="auto">
          <a:xfrm>
            <a:off x="2814638" y="5640388"/>
            <a:ext cx="34925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30" name="Line 162"/>
          <p:cNvSpPr>
            <a:spLocks noChangeShapeType="1"/>
          </p:cNvSpPr>
          <p:nvPr/>
        </p:nvSpPr>
        <p:spPr bwMode="auto">
          <a:xfrm>
            <a:off x="2814638" y="5187950"/>
            <a:ext cx="34925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31" name="Line 163"/>
          <p:cNvSpPr>
            <a:spLocks noChangeShapeType="1"/>
          </p:cNvSpPr>
          <p:nvPr/>
        </p:nvSpPr>
        <p:spPr bwMode="auto">
          <a:xfrm>
            <a:off x="2814638" y="4737100"/>
            <a:ext cx="34925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32" name="Line 164"/>
          <p:cNvSpPr>
            <a:spLocks noChangeShapeType="1"/>
          </p:cNvSpPr>
          <p:nvPr/>
        </p:nvSpPr>
        <p:spPr bwMode="auto">
          <a:xfrm>
            <a:off x="2814638" y="4286250"/>
            <a:ext cx="34925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33" name="Line 165"/>
          <p:cNvSpPr>
            <a:spLocks noChangeShapeType="1"/>
          </p:cNvSpPr>
          <p:nvPr/>
        </p:nvSpPr>
        <p:spPr bwMode="auto">
          <a:xfrm>
            <a:off x="2814638" y="3833813"/>
            <a:ext cx="34925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40" name="Line 172"/>
          <p:cNvSpPr>
            <a:spLocks noChangeShapeType="1"/>
          </p:cNvSpPr>
          <p:nvPr/>
        </p:nvSpPr>
        <p:spPr bwMode="auto">
          <a:xfrm>
            <a:off x="2813050" y="6092825"/>
            <a:ext cx="3622675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41" name="Line 173"/>
          <p:cNvSpPr>
            <a:spLocks noChangeShapeType="1"/>
          </p:cNvSpPr>
          <p:nvPr/>
        </p:nvSpPr>
        <p:spPr bwMode="auto">
          <a:xfrm flipV="1">
            <a:off x="6435725" y="3427413"/>
            <a:ext cx="1588" cy="266541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65" name="Rectangle 197"/>
          <p:cNvSpPr>
            <a:spLocks noChangeArrowheads="1"/>
          </p:cNvSpPr>
          <p:nvPr/>
        </p:nvSpPr>
        <p:spPr bwMode="auto">
          <a:xfrm>
            <a:off x="2813050" y="762000"/>
            <a:ext cx="3622675" cy="266541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66" name="Line 198"/>
          <p:cNvSpPr>
            <a:spLocks noChangeShapeType="1"/>
          </p:cNvSpPr>
          <p:nvPr/>
        </p:nvSpPr>
        <p:spPr bwMode="auto">
          <a:xfrm>
            <a:off x="2813050" y="3427413"/>
            <a:ext cx="3622675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68" name="Line 200"/>
          <p:cNvSpPr>
            <a:spLocks noChangeShapeType="1"/>
          </p:cNvSpPr>
          <p:nvPr/>
        </p:nvSpPr>
        <p:spPr bwMode="auto">
          <a:xfrm flipV="1">
            <a:off x="3397250" y="3389313"/>
            <a:ext cx="1588" cy="762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69" name="Line 201"/>
          <p:cNvSpPr>
            <a:spLocks noChangeShapeType="1"/>
          </p:cNvSpPr>
          <p:nvPr/>
        </p:nvSpPr>
        <p:spPr bwMode="auto">
          <a:xfrm flipV="1">
            <a:off x="3981450" y="3389313"/>
            <a:ext cx="1588" cy="762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70" name="Line 202"/>
          <p:cNvSpPr>
            <a:spLocks noChangeShapeType="1"/>
          </p:cNvSpPr>
          <p:nvPr/>
        </p:nvSpPr>
        <p:spPr bwMode="auto">
          <a:xfrm flipV="1">
            <a:off x="4565650" y="3389313"/>
            <a:ext cx="1588" cy="762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71" name="Line 203"/>
          <p:cNvSpPr>
            <a:spLocks noChangeShapeType="1"/>
          </p:cNvSpPr>
          <p:nvPr/>
        </p:nvSpPr>
        <p:spPr bwMode="auto">
          <a:xfrm flipV="1">
            <a:off x="5149850" y="3389313"/>
            <a:ext cx="1588" cy="762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72" name="Line 204"/>
          <p:cNvSpPr>
            <a:spLocks noChangeShapeType="1"/>
          </p:cNvSpPr>
          <p:nvPr/>
        </p:nvSpPr>
        <p:spPr bwMode="auto">
          <a:xfrm flipV="1">
            <a:off x="5734050" y="3389313"/>
            <a:ext cx="1588" cy="762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73" name="Line 205"/>
          <p:cNvSpPr>
            <a:spLocks noChangeShapeType="1"/>
          </p:cNvSpPr>
          <p:nvPr/>
        </p:nvSpPr>
        <p:spPr bwMode="auto">
          <a:xfrm flipV="1">
            <a:off x="6318250" y="3389313"/>
            <a:ext cx="1588" cy="762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74" name="Line 206"/>
          <p:cNvSpPr>
            <a:spLocks noChangeShapeType="1"/>
          </p:cNvSpPr>
          <p:nvPr/>
        </p:nvSpPr>
        <p:spPr bwMode="auto">
          <a:xfrm>
            <a:off x="2813050" y="762000"/>
            <a:ext cx="3622675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75" name="Line 207"/>
          <p:cNvSpPr>
            <a:spLocks noChangeShapeType="1"/>
          </p:cNvSpPr>
          <p:nvPr/>
        </p:nvSpPr>
        <p:spPr bwMode="auto">
          <a:xfrm>
            <a:off x="3397250" y="763588"/>
            <a:ext cx="1588" cy="3651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76" name="Line 208"/>
          <p:cNvSpPr>
            <a:spLocks noChangeShapeType="1"/>
          </p:cNvSpPr>
          <p:nvPr/>
        </p:nvSpPr>
        <p:spPr bwMode="auto">
          <a:xfrm>
            <a:off x="3981450" y="763588"/>
            <a:ext cx="1588" cy="3651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77" name="Line 209"/>
          <p:cNvSpPr>
            <a:spLocks noChangeShapeType="1"/>
          </p:cNvSpPr>
          <p:nvPr/>
        </p:nvSpPr>
        <p:spPr bwMode="auto">
          <a:xfrm>
            <a:off x="4565650" y="763588"/>
            <a:ext cx="1588" cy="3651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78" name="Line 210"/>
          <p:cNvSpPr>
            <a:spLocks noChangeShapeType="1"/>
          </p:cNvSpPr>
          <p:nvPr/>
        </p:nvSpPr>
        <p:spPr bwMode="auto">
          <a:xfrm>
            <a:off x="5149850" y="763588"/>
            <a:ext cx="1588" cy="3651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79" name="Line 211"/>
          <p:cNvSpPr>
            <a:spLocks noChangeShapeType="1"/>
          </p:cNvSpPr>
          <p:nvPr/>
        </p:nvSpPr>
        <p:spPr bwMode="auto">
          <a:xfrm>
            <a:off x="5734050" y="763588"/>
            <a:ext cx="1588" cy="3651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80" name="Line 212"/>
          <p:cNvSpPr>
            <a:spLocks noChangeShapeType="1"/>
          </p:cNvSpPr>
          <p:nvPr/>
        </p:nvSpPr>
        <p:spPr bwMode="auto">
          <a:xfrm>
            <a:off x="6318250" y="763588"/>
            <a:ext cx="1588" cy="3651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81" name="Line 213"/>
          <p:cNvSpPr>
            <a:spLocks noChangeShapeType="1"/>
          </p:cNvSpPr>
          <p:nvPr/>
        </p:nvSpPr>
        <p:spPr bwMode="auto">
          <a:xfrm flipV="1">
            <a:off x="2813050" y="762000"/>
            <a:ext cx="1588" cy="2665413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82" name="Line 214"/>
          <p:cNvSpPr>
            <a:spLocks noChangeShapeType="1"/>
          </p:cNvSpPr>
          <p:nvPr/>
        </p:nvSpPr>
        <p:spPr bwMode="auto">
          <a:xfrm>
            <a:off x="2814638" y="2976563"/>
            <a:ext cx="34925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83" name="Line 215"/>
          <p:cNvSpPr>
            <a:spLocks noChangeShapeType="1"/>
          </p:cNvSpPr>
          <p:nvPr/>
        </p:nvSpPr>
        <p:spPr bwMode="auto">
          <a:xfrm>
            <a:off x="2814638" y="2524125"/>
            <a:ext cx="34925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84" name="Line 216"/>
          <p:cNvSpPr>
            <a:spLocks noChangeShapeType="1"/>
          </p:cNvSpPr>
          <p:nvPr/>
        </p:nvSpPr>
        <p:spPr bwMode="auto">
          <a:xfrm>
            <a:off x="2814638" y="2071688"/>
            <a:ext cx="34925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85" name="Line 217"/>
          <p:cNvSpPr>
            <a:spLocks noChangeShapeType="1"/>
          </p:cNvSpPr>
          <p:nvPr/>
        </p:nvSpPr>
        <p:spPr bwMode="auto">
          <a:xfrm>
            <a:off x="2814638" y="1620838"/>
            <a:ext cx="34925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86" name="Line 218"/>
          <p:cNvSpPr>
            <a:spLocks noChangeShapeType="1"/>
          </p:cNvSpPr>
          <p:nvPr/>
        </p:nvSpPr>
        <p:spPr bwMode="auto">
          <a:xfrm>
            <a:off x="2814638" y="1168400"/>
            <a:ext cx="34925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92" name="Line 224"/>
          <p:cNvSpPr>
            <a:spLocks noChangeShapeType="1"/>
          </p:cNvSpPr>
          <p:nvPr/>
        </p:nvSpPr>
        <p:spPr bwMode="auto">
          <a:xfrm flipV="1">
            <a:off x="6435725" y="762000"/>
            <a:ext cx="1588" cy="2665413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93" name="Line 225"/>
          <p:cNvSpPr>
            <a:spLocks noChangeShapeType="1"/>
          </p:cNvSpPr>
          <p:nvPr/>
        </p:nvSpPr>
        <p:spPr bwMode="auto">
          <a:xfrm flipH="1">
            <a:off x="6399213" y="2976563"/>
            <a:ext cx="36512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94" name="Line 226"/>
          <p:cNvSpPr>
            <a:spLocks noChangeShapeType="1"/>
          </p:cNvSpPr>
          <p:nvPr/>
        </p:nvSpPr>
        <p:spPr bwMode="auto">
          <a:xfrm flipH="1">
            <a:off x="6399213" y="2524125"/>
            <a:ext cx="36512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95" name="Line 227"/>
          <p:cNvSpPr>
            <a:spLocks noChangeShapeType="1"/>
          </p:cNvSpPr>
          <p:nvPr/>
        </p:nvSpPr>
        <p:spPr bwMode="auto">
          <a:xfrm flipH="1">
            <a:off x="6399213" y="2071688"/>
            <a:ext cx="36512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96" name="Line 228"/>
          <p:cNvSpPr>
            <a:spLocks noChangeShapeType="1"/>
          </p:cNvSpPr>
          <p:nvPr/>
        </p:nvSpPr>
        <p:spPr bwMode="auto">
          <a:xfrm flipH="1">
            <a:off x="6399213" y="1620838"/>
            <a:ext cx="36512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4597" name="Line 229"/>
          <p:cNvSpPr>
            <a:spLocks noChangeShapeType="1"/>
          </p:cNvSpPr>
          <p:nvPr/>
        </p:nvSpPr>
        <p:spPr bwMode="auto">
          <a:xfrm flipH="1">
            <a:off x="6399213" y="1168400"/>
            <a:ext cx="36512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grpSp>
        <p:nvGrpSpPr>
          <p:cNvPr id="314646" name="Group 278"/>
          <p:cNvGrpSpPr>
            <a:grpSpLocks/>
          </p:cNvGrpSpPr>
          <p:nvPr/>
        </p:nvGrpSpPr>
        <p:grpSpPr bwMode="auto">
          <a:xfrm>
            <a:off x="3405188" y="6092825"/>
            <a:ext cx="2922587" cy="74613"/>
            <a:chOff x="2064" y="3075"/>
            <a:chExt cx="1841" cy="45"/>
          </a:xfrm>
        </p:grpSpPr>
        <p:sp>
          <p:nvSpPr>
            <p:cNvPr id="314634" name="Line 266"/>
            <p:cNvSpPr>
              <a:spLocks noChangeShapeType="1"/>
            </p:cNvSpPr>
            <p:nvPr/>
          </p:nvSpPr>
          <p:spPr bwMode="auto">
            <a:xfrm>
              <a:off x="2064" y="3098"/>
              <a:ext cx="1" cy="22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4635" name="Line 267"/>
            <p:cNvSpPr>
              <a:spLocks noChangeShapeType="1"/>
            </p:cNvSpPr>
            <p:nvPr/>
          </p:nvSpPr>
          <p:spPr bwMode="auto">
            <a:xfrm>
              <a:off x="2432" y="3098"/>
              <a:ext cx="1" cy="22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4636" name="Line 268"/>
            <p:cNvSpPr>
              <a:spLocks noChangeShapeType="1"/>
            </p:cNvSpPr>
            <p:nvPr/>
          </p:nvSpPr>
          <p:spPr bwMode="auto">
            <a:xfrm>
              <a:off x="2800" y="3098"/>
              <a:ext cx="1" cy="22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4637" name="Line 269"/>
            <p:cNvSpPr>
              <a:spLocks noChangeShapeType="1"/>
            </p:cNvSpPr>
            <p:nvPr/>
          </p:nvSpPr>
          <p:spPr bwMode="auto">
            <a:xfrm>
              <a:off x="3168" y="3098"/>
              <a:ext cx="1" cy="22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4638" name="Line 270"/>
            <p:cNvSpPr>
              <a:spLocks noChangeShapeType="1"/>
            </p:cNvSpPr>
            <p:nvPr/>
          </p:nvSpPr>
          <p:spPr bwMode="auto">
            <a:xfrm>
              <a:off x="3536" y="3098"/>
              <a:ext cx="1" cy="22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4639" name="Line 271"/>
            <p:cNvSpPr>
              <a:spLocks noChangeShapeType="1"/>
            </p:cNvSpPr>
            <p:nvPr/>
          </p:nvSpPr>
          <p:spPr bwMode="auto">
            <a:xfrm>
              <a:off x="3904" y="3098"/>
              <a:ext cx="1" cy="22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4640" name="Line 272"/>
            <p:cNvSpPr>
              <a:spLocks noChangeShapeType="1"/>
            </p:cNvSpPr>
            <p:nvPr/>
          </p:nvSpPr>
          <p:spPr bwMode="auto">
            <a:xfrm flipV="1">
              <a:off x="2064" y="3075"/>
              <a:ext cx="1" cy="45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4641" name="Line 273"/>
            <p:cNvSpPr>
              <a:spLocks noChangeShapeType="1"/>
            </p:cNvSpPr>
            <p:nvPr/>
          </p:nvSpPr>
          <p:spPr bwMode="auto">
            <a:xfrm flipV="1">
              <a:off x="2432" y="3075"/>
              <a:ext cx="1" cy="45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4642" name="Line 274"/>
            <p:cNvSpPr>
              <a:spLocks noChangeShapeType="1"/>
            </p:cNvSpPr>
            <p:nvPr/>
          </p:nvSpPr>
          <p:spPr bwMode="auto">
            <a:xfrm flipV="1">
              <a:off x="2800" y="3075"/>
              <a:ext cx="1" cy="45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4643" name="Line 275"/>
            <p:cNvSpPr>
              <a:spLocks noChangeShapeType="1"/>
            </p:cNvSpPr>
            <p:nvPr/>
          </p:nvSpPr>
          <p:spPr bwMode="auto">
            <a:xfrm flipV="1">
              <a:off x="3168" y="3075"/>
              <a:ext cx="1" cy="45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4644" name="Line 276"/>
            <p:cNvSpPr>
              <a:spLocks noChangeShapeType="1"/>
            </p:cNvSpPr>
            <p:nvPr/>
          </p:nvSpPr>
          <p:spPr bwMode="auto">
            <a:xfrm flipV="1">
              <a:off x="3536" y="3075"/>
              <a:ext cx="1" cy="45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4645" name="Line 277"/>
            <p:cNvSpPr>
              <a:spLocks noChangeShapeType="1"/>
            </p:cNvSpPr>
            <p:nvPr/>
          </p:nvSpPr>
          <p:spPr bwMode="auto">
            <a:xfrm flipV="1">
              <a:off x="3904" y="3075"/>
              <a:ext cx="1" cy="45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316532" name="Rectangle 2164"/>
          <p:cNvSpPr>
            <a:spLocks noChangeArrowheads="1"/>
          </p:cNvSpPr>
          <p:nvPr/>
        </p:nvSpPr>
        <p:spPr bwMode="auto">
          <a:xfrm rot="16200000">
            <a:off x="5577682" y="4663281"/>
            <a:ext cx="28956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sz="1800">
                <a:solidFill>
                  <a:srgbClr val="FFFFFF"/>
                </a:solidFill>
              </a:rPr>
              <a:t>Soil water content (g g</a:t>
            </a:r>
            <a:r>
              <a:rPr lang="en-US" sz="1800" baseline="30000">
                <a:solidFill>
                  <a:srgbClr val="FFFFFF"/>
                </a:solidFill>
              </a:rPr>
              <a:t>-1</a:t>
            </a:r>
            <a:r>
              <a:rPr lang="en-US" sz="1800">
                <a:solidFill>
                  <a:srgbClr val="FFFFFF"/>
                </a:solidFill>
              </a:rPr>
              <a:t>)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316533" name="Rectangle 2165"/>
          <p:cNvSpPr>
            <a:spLocks noChangeArrowheads="1"/>
          </p:cNvSpPr>
          <p:nvPr/>
        </p:nvSpPr>
        <p:spPr bwMode="auto">
          <a:xfrm>
            <a:off x="3268663" y="6172200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20</a:t>
            </a:r>
          </a:p>
        </p:txBody>
      </p:sp>
      <p:sp>
        <p:nvSpPr>
          <p:cNvPr id="316534" name="Rectangle 2166"/>
          <p:cNvSpPr>
            <a:spLocks noChangeArrowheads="1"/>
          </p:cNvSpPr>
          <p:nvPr/>
        </p:nvSpPr>
        <p:spPr bwMode="auto">
          <a:xfrm>
            <a:off x="3878263" y="6172200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40</a:t>
            </a:r>
          </a:p>
        </p:txBody>
      </p:sp>
      <p:sp>
        <p:nvSpPr>
          <p:cNvPr id="316535" name="Rectangle 2167"/>
          <p:cNvSpPr>
            <a:spLocks noChangeArrowheads="1"/>
          </p:cNvSpPr>
          <p:nvPr/>
        </p:nvSpPr>
        <p:spPr bwMode="auto">
          <a:xfrm>
            <a:off x="4491038" y="6172200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60</a:t>
            </a:r>
          </a:p>
        </p:txBody>
      </p:sp>
      <p:sp>
        <p:nvSpPr>
          <p:cNvPr id="316536" name="Rectangle 2168"/>
          <p:cNvSpPr>
            <a:spLocks noChangeArrowheads="1"/>
          </p:cNvSpPr>
          <p:nvPr/>
        </p:nvSpPr>
        <p:spPr bwMode="auto">
          <a:xfrm>
            <a:off x="5021263" y="6172200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80</a:t>
            </a:r>
          </a:p>
        </p:txBody>
      </p:sp>
      <p:sp>
        <p:nvSpPr>
          <p:cNvPr id="316537" name="Rectangle 2169"/>
          <p:cNvSpPr>
            <a:spLocks noChangeArrowheads="1"/>
          </p:cNvSpPr>
          <p:nvPr/>
        </p:nvSpPr>
        <p:spPr bwMode="auto">
          <a:xfrm>
            <a:off x="5554663" y="6172200"/>
            <a:ext cx="3381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100</a:t>
            </a:r>
          </a:p>
        </p:txBody>
      </p:sp>
      <p:sp>
        <p:nvSpPr>
          <p:cNvPr id="316538" name="Rectangle 2170"/>
          <p:cNvSpPr>
            <a:spLocks noChangeArrowheads="1"/>
          </p:cNvSpPr>
          <p:nvPr/>
        </p:nvSpPr>
        <p:spPr bwMode="auto">
          <a:xfrm>
            <a:off x="6130925" y="6172200"/>
            <a:ext cx="338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120</a:t>
            </a:r>
          </a:p>
        </p:txBody>
      </p:sp>
      <p:sp>
        <p:nvSpPr>
          <p:cNvPr id="316539" name="Line 2171"/>
          <p:cNvSpPr>
            <a:spLocks noChangeShapeType="1"/>
          </p:cNvSpPr>
          <p:nvPr/>
        </p:nvSpPr>
        <p:spPr bwMode="auto">
          <a:xfrm>
            <a:off x="2811463" y="6086475"/>
            <a:ext cx="0" cy="762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16540" name="Rectangle 2172"/>
          <p:cNvSpPr>
            <a:spLocks noChangeArrowheads="1"/>
          </p:cNvSpPr>
          <p:nvPr/>
        </p:nvSpPr>
        <p:spPr bwMode="auto">
          <a:xfrm rot="16200000">
            <a:off x="854075" y="4700588"/>
            <a:ext cx="26654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sz="1800">
                <a:solidFill>
                  <a:srgbClr val="FFFFFF"/>
                </a:solidFill>
              </a:rPr>
              <a:t>Rainfall (mm)</a:t>
            </a:r>
            <a:endParaRPr lang="en-US" sz="1800">
              <a:solidFill>
                <a:schemeClr val="tx1"/>
              </a:solidFill>
            </a:endParaRPr>
          </a:p>
        </p:txBody>
      </p:sp>
      <p:grpSp>
        <p:nvGrpSpPr>
          <p:cNvPr id="316541" name="Group 2173"/>
          <p:cNvGrpSpPr>
            <a:grpSpLocks noChangeAspect="1"/>
          </p:cNvGrpSpPr>
          <p:nvPr/>
        </p:nvGrpSpPr>
        <p:grpSpPr bwMode="auto">
          <a:xfrm>
            <a:off x="2746375" y="2438400"/>
            <a:ext cx="3656013" cy="1042988"/>
            <a:chOff x="1393" y="2466"/>
            <a:chExt cx="2882" cy="822"/>
          </a:xfrm>
        </p:grpSpPr>
        <p:sp>
          <p:nvSpPr>
            <p:cNvPr id="316542" name="Line 2174"/>
            <p:cNvSpPr>
              <a:spLocks noChangeAspect="1" noChangeShapeType="1"/>
            </p:cNvSpPr>
            <p:nvPr/>
          </p:nvSpPr>
          <p:spPr bwMode="auto">
            <a:xfrm flipV="1">
              <a:off x="1441" y="3212"/>
              <a:ext cx="1" cy="5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43" name="Freeform 2175"/>
            <p:cNvSpPr>
              <a:spLocks noChangeAspect="1"/>
            </p:cNvSpPr>
            <p:nvPr/>
          </p:nvSpPr>
          <p:spPr bwMode="auto">
            <a:xfrm flipV="1">
              <a:off x="1441" y="3042"/>
              <a:ext cx="2786" cy="1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1" y="72"/>
                </a:cxn>
                <a:cxn ang="0">
                  <a:pos x="604" y="165"/>
                </a:cxn>
                <a:cxn ang="0">
                  <a:pos x="927" y="233"/>
                </a:cxn>
                <a:cxn ang="0">
                  <a:pos x="1290" y="294"/>
                </a:cxn>
                <a:cxn ang="0">
                  <a:pos x="2056" y="318"/>
                </a:cxn>
                <a:cxn ang="0">
                  <a:pos x="3387" y="334"/>
                </a:cxn>
                <a:cxn ang="0">
                  <a:pos x="4838" y="344"/>
                </a:cxn>
              </a:cxnLst>
              <a:rect l="0" t="0" r="r" b="b"/>
              <a:pathLst>
                <a:path w="4838" h="344">
                  <a:moveTo>
                    <a:pt x="0" y="0"/>
                  </a:moveTo>
                  <a:lnTo>
                    <a:pt x="161" y="72"/>
                  </a:lnTo>
                  <a:lnTo>
                    <a:pt x="604" y="165"/>
                  </a:lnTo>
                  <a:lnTo>
                    <a:pt x="927" y="233"/>
                  </a:lnTo>
                  <a:lnTo>
                    <a:pt x="1290" y="294"/>
                  </a:lnTo>
                  <a:lnTo>
                    <a:pt x="2056" y="318"/>
                  </a:lnTo>
                  <a:lnTo>
                    <a:pt x="3387" y="334"/>
                  </a:lnTo>
                  <a:lnTo>
                    <a:pt x="4838" y="344"/>
                  </a:lnTo>
                </a:path>
              </a:pathLst>
            </a:custGeom>
            <a:noFill/>
            <a:ln w="28575">
              <a:solidFill>
                <a:srgbClr val="FF00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44" name="Freeform 2176"/>
            <p:cNvSpPr>
              <a:spLocks noChangeAspect="1"/>
            </p:cNvSpPr>
            <p:nvPr/>
          </p:nvSpPr>
          <p:spPr bwMode="auto">
            <a:xfrm>
              <a:off x="1393" y="3193"/>
              <a:ext cx="95" cy="95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92" y="96"/>
                </a:cxn>
                <a:cxn ang="0">
                  <a:pos x="96" y="192"/>
                </a:cxn>
                <a:cxn ang="0">
                  <a:pos x="0" y="96"/>
                </a:cxn>
                <a:cxn ang="0">
                  <a:pos x="96" y="0"/>
                </a:cxn>
              </a:cxnLst>
              <a:rect l="0" t="0" r="r" b="b"/>
              <a:pathLst>
                <a:path w="192" h="192">
                  <a:moveTo>
                    <a:pt x="96" y="0"/>
                  </a:moveTo>
                  <a:lnTo>
                    <a:pt x="192" y="96"/>
                  </a:lnTo>
                  <a:lnTo>
                    <a:pt x="96" y="192"/>
                  </a:lnTo>
                  <a:lnTo>
                    <a:pt x="0" y="96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00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45" name="Freeform 2177"/>
            <p:cNvSpPr>
              <a:spLocks noChangeAspect="1"/>
            </p:cNvSpPr>
            <p:nvPr/>
          </p:nvSpPr>
          <p:spPr bwMode="auto">
            <a:xfrm>
              <a:off x="1425" y="3225"/>
              <a:ext cx="31" cy="3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24" y="0"/>
                </a:cxn>
                <a:cxn ang="0">
                  <a:pos x="38" y="0"/>
                </a:cxn>
                <a:cxn ang="0">
                  <a:pos x="38" y="24"/>
                </a:cxn>
                <a:cxn ang="0">
                  <a:pos x="62" y="24"/>
                </a:cxn>
                <a:cxn ang="0">
                  <a:pos x="62" y="38"/>
                </a:cxn>
                <a:cxn ang="0">
                  <a:pos x="38" y="38"/>
                </a:cxn>
                <a:cxn ang="0">
                  <a:pos x="38" y="62"/>
                </a:cxn>
                <a:cxn ang="0">
                  <a:pos x="24" y="62"/>
                </a:cxn>
                <a:cxn ang="0">
                  <a:pos x="24" y="38"/>
                </a:cxn>
                <a:cxn ang="0">
                  <a:pos x="0" y="38"/>
                </a:cxn>
                <a:cxn ang="0">
                  <a:pos x="0" y="24"/>
                </a:cxn>
                <a:cxn ang="0">
                  <a:pos x="24" y="24"/>
                </a:cxn>
              </a:cxnLst>
              <a:rect l="0" t="0" r="r" b="b"/>
              <a:pathLst>
                <a:path w="62" h="62">
                  <a:moveTo>
                    <a:pt x="24" y="24"/>
                  </a:moveTo>
                  <a:lnTo>
                    <a:pt x="24" y="0"/>
                  </a:lnTo>
                  <a:lnTo>
                    <a:pt x="38" y="0"/>
                  </a:lnTo>
                  <a:lnTo>
                    <a:pt x="38" y="24"/>
                  </a:lnTo>
                  <a:lnTo>
                    <a:pt x="62" y="24"/>
                  </a:lnTo>
                  <a:lnTo>
                    <a:pt x="62" y="38"/>
                  </a:lnTo>
                  <a:lnTo>
                    <a:pt x="38" y="38"/>
                  </a:lnTo>
                  <a:lnTo>
                    <a:pt x="38" y="62"/>
                  </a:lnTo>
                  <a:lnTo>
                    <a:pt x="24" y="62"/>
                  </a:lnTo>
                  <a:lnTo>
                    <a:pt x="24" y="38"/>
                  </a:lnTo>
                  <a:lnTo>
                    <a:pt x="0" y="38"/>
                  </a:lnTo>
                  <a:lnTo>
                    <a:pt x="0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46" name="Line 2178"/>
            <p:cNvSpPr>
              <a:spLocks noChangeAspect="1" noChangeShapeType="1"/>
            </p:cNvSpPr>
            <p:nvPr/>
          </p:nvSpPr>
          <p:spPr bwMode="auto">
            <a:xfrm flipV="1">
              <a:off x="1533" y="3193"/>
              <a:ext cx="1" cy="6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47" name="Line 2179"/>
            <p:cNvSpPr>
              <a:spLocks noChangeAspect="1" noChangeShapeType="1"/>
            </p:cNvSpPr>
            <p:nvPr/>
          </p:nvSpPr>
          <p:spPr bwMode="auto">
            <a:xfrm>
              <a:off x="1504" y="3193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48" name="Line 2180"/>
            <p:cNvSpPr>
              <a:spLocks noChangeAspect="1" noChangeShapeType="1"/>
            </p:cNvSpPr>
            <p:nvPr/>
          </p:nvSpPr>
          <p:spPr bwMode="auto">
            <a:xfrm>
              <a:off x="1533" y="3199"/>
              <a:ext cx="1" cy="6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49" name="Line 2181"/>
            <p:cNvSpPr>
              <a:spLocks noChangeAspect="1" noChangeShapeType="1"/>
            </p:cNvSpPr>
            <p:nvPr/>
          </p:nvSpPr>
          <p:spPr bwMode="auto">
            <a:xfrm>
              <a:off x="1504" y="3205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50" name="Freeform 2182"/>
            <p:cNvSpPr>
              <a:spLocks noChangeAspect="1"/>
            </p:cNvSpPr>
            <p:nvPr/>
          </p:nvSpPr>
          <p:spPr bwMode="auto">
            <a:xfrm>
              <a:off x="1485" y="3151"/>
              <a:ext cx="96" cy="96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91" y="96"/>
                </a:cxn>
                <a:cxn ang="0">
                  <a:pos x="96" y="192"/>
                </a:cxn>
                <a:cxn ang="0">
                  <a:pos x="0" y="96"/>
                </a:cxn>
                <a:cxn ang="0">
                  <a:pos x="96" y="0"/>
                </a:cxn>
              </a:cxnLst>
              <a:rect l="0" t="0" r="r" b="b"/>
              <a:pathLst>
                <a:path w="191" h="192">
                  <a:moveTo>
                    <a:pt x="96" y="0"/>
                  </a:moveTo>
                  <a:lnTo>
                    <a:pt x="191" y="96"/>
                  </a:lnTo>
                  <a:lnTo>
                    <a:pt x="96" y="192"/>
                  </a:lnTo>
                  <a:lnTo>
                    <a:pt x="0" y="96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00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51" name="Freeform 2183"/>
            <p:cNvSpPr>
              <a:spLocks noChangeAspect="1"/>
            </p:cNvSpPr>
            <p:nvPr/>
          </p:nvSpPr>
          <p:spPr bwMode="auto">
            <a:xfrm>
              <a:off x="1518" y="3183"/>
              <a:ext cx="31" cy="32"/>
            </a:xfrm>
            <a:custGeom>
              <a:avLst/>
              <a:gdLst/>
              <a:ahLst/>
              <a:cxnLst>
                <a:cxn ang="0">
                  <a:pos x="25" y="24"/>
                </a:cxn>
                <a:cxn ang="0">
                  <a:pos x="25" y="0"/>
                </a:cxn>
                <a:cxn ang="0">
                  <a:pos x="38" y="0"/>
                </a:cxn>
                <a:cxn ang="0">
                  <a:pos x="38" y="24"/>
                </a:cxn>
                <a:cxn ang="0">
                  <a:pos x="63" y="24"/>
                </a:cxn>
                <a:cxn ang="0">
                  <a:pos x="63" y="38"/>
                </a:cxn>
                <a:cxn ang="0">
                  <a:pos x="38" y="38"/>
                </a:cxn>
                <a:cxn ang="0">
                  <a:pos x="38" y="62"/>
                </a:cxn>
                <a:cxn ang="0">
                  <a:pos x="25" y="62"/>
                </a:cxn>
                <a:cxn ang="0">
                  <a:pos x="25" y="38"/>
                </a:cxn>
                <a:cxn ang="0">
                  <a:pos x="0" y="38"/>
                </a:cxn>
                <a:cxn ang="0">
                  <a:pos x="0" y="24"/>
                </a:cxn>
                <a:cxn ang="0">
                  <a:pos x="25" y="24"/>
                </a:cxn>
              </a:cxnLst>
              <a:rect l="0" t="0" r="r" b="b"/>
              <a:pathLst>
                <a:path w="63" h="62">
                  <a:moveTo>
                    <a:pt x="25" y="24"/>
                  </a:moveTo>
                  <a:lnTo>
                    <a:pt x="25" y="0"/>
                  </a:lnTo>
                  <a:lnTo>
                    <a:pt x="38" y="0"/>
                  </a:lnTo>
                  <a:lnTo>
                    <a:pt x="38" y="24"/>
                  </a:lnTo>
                  <a:lnTo>
                    <a:pt x="63" y="24"/>
                  </a:lnTo>
                  <a:lnTo>
                    <a:pt x="63" y="38"/>
                  </a:lnTo>
                  <a:lnTo>
                    <a:pt x="38" y="38"/>
                  </a:lnTo>
                  <a:lnTo>
                    <a:pt x="38" y="62"/>
                  </a:lnTo>
                  <a:lnTo>
                    <a:pt x="25" y="62"/>
                  </a:lnTo>
                  <a:lnTo>
                    <a:pt x="25" y="38"/>
                  </a:lnTo>
                  <a:lnTo>
                    <a:pt x="0" y="38"/>
                  </a:lnTo>
                  <a:lnTo>
                    <a:pt x="0" y="24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52" name="Line 2184"/>
            <p:cNvSpPr>
              <a:spLocks noChangeAspect="1" noChangeShapeType="1"/>
            </p:cNvSpPr>
            <p:nvPr/>
          </p:nvSpPr>
          <p:spPr bwMode="auto">
            <a:xfrm flipV="1">
              <a:off x="1788" y="3142"/>
              <a:ext cx="1" cy="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53" name="Line 2185"/>
            <p:cNvSpPr>
              <a:spLocks noChangeAspect="1" noChangeShapeType="1"/>
            </p:cNvSpPr>
            <p:nvPr/>
          </p:nvSpPr>
          <p:spPr bwMode="auto">
            <a:xfrm>
              <a:off x="1760" y="3142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54" name="Line 2186"/>
            <p:cNvSpPr>
              <a:spLocks noChangeAspect="1" noChangeShapeType="1"/>
            </p:cNvSpPr>
            <p:nvPr/>
          </p:nvSpPr>
          <p:spPr bwMode="auto">
            <a:xfrm>
              <a:off x="1788" y="3145"/>
              <a:ext cx="1" cy="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55" name="Line 2187"/>
            <p:cNvSpPr>
              <a:spLocks noChangeAspect="1" noChangeShapeType="1"/>
            </p:cNvSpPr>
            <p:nvPr/>
          </p:nvSpPr>
          <p:spPr bwMode="auto">
            <a:xfrm>
              <a:off x="1760" y="3149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56" name="Freeform 2188"/>
            <p:cNvSpPr>
              <a:spLocks noChangeAspect="1"/>
            </p:cNvSpPr>
            <p:nvPr/>
          </p:nvSpPr>
          <p:spPr bwMode="auto">
            <a:xfrm>
              <a:off x="1741" y="3098"/>
              <a:ext cx="95" cy="95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91" y="96"/>
                </a:cxn>
                <a:cxn ang="0">
                  <a:pos x="96" y="192"/>
                </a:cxn>
                <a:cxn ang="0">
                  <a:pos x="0" y="96"/>
                </a:cxn>
                <a:cxn ang="0">
                  <a:pos x="96" y="0"/>
                </a:cxn>
              </a:cxnLst>
              <a:rect l="0" t="0" r="r" b="b"/>
              <a:pathLst>
                <a:path w="191" h="192">
                  <a:moveTo>
                    <a:pt x="96" y="0"/>
                  </a:moveTo>
                  <a:lnTo>
                    <a:pt x="191" y="96"/>
                  </a:lnTo>
                  <a:lnTo>
                    <a:pt x="96" y="192"/>
                  </a:lnTo>
                  <a:lnTo>
                    <a:pt x="0" y="96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00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57" name="Freeform 2189"/>
            <p:cNvSpPr>
              <a:spLocks noChangeAspect="1"/>
            </p:cNvSpPr>
            <p:nvPr/>
          </p:nvSpPr>
          <p:spPr bwMode="auto">
            <a:xfrm>
              <a:off x="1773" y="3130"/>
              <a:ext cx="31" cy="3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24" y="0"/>
                </a:cxn>
                <a:cxn ang="0">
                  <a:pos x="38" y="0"/>
                </a:cxn>
                <a:cxn ang="0">
                  <a:pos x="38" y="24"/>
                </a:cxn>
                <a:cxn ang="0">
                  <a:pos x="62" y="24"/>
                </a:cxn>
                <a:cxn ang="0">
                  <a:pos x="62" y="38"/>
                </a:cxn>
                <a:cxn ang="0">
                  <a:pos x="38" y="38"/>
                </a:cxn>
                <a:cxn ang="0">
                  <a:pos x="38" y="62"/>
                </a:cxn>
                <a:cxn ang="0">
                  <a:pos x="24" y="62"/>
                </a:cxn>
                <a:cxn ang="0">
                  <a:pos x="24" y="38"/>
                </a:cxn>
                <a:cxn ang="0">
                  <a:pos x="0" y="38"/>
                </a:cxn>
                <a:cxn ang="0">
                  <a:pos x="0" y="24"/>
                </a:cxn>
                <a:cxn ang="0">
                  <a:pos x="24" y="24"/>
                </a:cxn>
              </a:cxnLst>
              <a:rect l="0" t="0" r="r" b="b"/>
              <a:pathLst>
                <a:path w="62" h="62">
                  <a:moveTo>
                    <a:pt x="24" y="24"/>
                  </a:moveTo>
                  <a:lnTo>
                    <a:pt x="24" y="0"/>
                  </a:lnTo>
                  <a:lnTo>
                    <a:pt x="38" y="0"/>
                  </a:lnTo>
                  <a:lnTo>
                    <a:pt x="38" y="24"/>
                  </a:lnTo>
                  <a:lnTo>
                    <a:pt x="62" y="24"/>
                  </a:lnTo>
                  <a:lnTo>
                    <a:pt x="62" y="38"/>
                  </a:lnTo>
                  <a:lnTo>
                    <a:pt x="38" y="38"/>
                  </a:lnTo>
                  <a:lnTo>
                    <a:pt x="38" y="62"/>
                  </a:lnTo>
                  <a:lnTo>
                    <a:pt x="24" y="62"/>
                  </a:lnTo>
                  <a:lnTo>
                    <a:pt x="24" y="38"/>
                  </a:lnTo>
                  <a:lnTo>
                    <a:pt x="0" y="38"/>
                  </a:lnTo>
                  <a:lnTo>
                    <a:pt x="0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58" name="Line 2190"/>
            <p:cNvSpPr>
              <a:spLocks noChangeAspect="1" noChangeShapeType="1"/>
            </p:cNvSpPr>
            <p:nvPr/>
          </p:nvSpPr>
          <p:spPr bwMode="auto">
            <a:xfrm flipV="1">
              <a:off x="1974" y="3088"/>
              <a:ext cx="1" cy="18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59" name="Line 2191"/>
            <p:cNvSpPr>
              <a:spLocks noChangeAspect="1" noChangeShapeType="1"/>
            </p:cNvSpPr>
            <p:nvPr/>
          </p:nvSpPr>
          <p:spPr bwMode="auto">
            <a:xfrm>
              <a:off x="1946" y="3088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60" name="Line 2192"/>
            <p:cNvSpPr>
              <a:spLocks noChangeAspect="1" noChangeShapeType="1"/>
            </p:cNvSpPr>
            <p:nvPr/>
          </p:nvSpPr>
          <p:spPr bwMode="auto">
            <a:xfrm>
              <a:off x="1974" y="3106"/>
              <a:ext cx="1" cy="18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61" name="Line 2193"/>
            <p:cNvSpPr>
              <a:spLocks noChangeAspect="1" noChangeShapeType="1"/>
            </p:cNvSpPr>
            <p:nvPr/>
          </p:nvSpPr>
          <p:spPr bwMode="auto">
            <a:xfrm>
              <a:off x="1946" y="3124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62" name="Freeform 2194"/>
            <p:cNvSpPr>
              <a:spLocks noChangeAspect="1"/>
            </p:cNvSpPr>
            <p:nvPr/>
          </p:nvSpPr>
          <p:spPr bwMode="auto">
            <a:xfrm>
              <a:off x="1927" y="3058"/>
              <a:ext cx="95" cy="96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92" y="96"/>
                </a:cxn>
                <a:cxn ang="0">
                  <a:pos x="96" y="191"/>
                </a:cxn>
                <a:cxn ang="0">
                  <a:pos x="0" y="96"/>
                </a:cxn>
                <a:cxn ang="0">
                  <a:pos x="96" y="0"/>
                </a:cxn>
              </a:cxnLst>
              <a:rect l="0" t="0" r="r" b="b"/>
              <a:pathLst>
                <a:path w="192" h="191">
                  <a:moveTo>
                    <a:pt x="96" y="0"/>
                  </a:moveTo>
                  <a:lnTo>
                    <a:pt x="192" y="96"/>
                  </a:lnTo>
                  <a:lnTo>
                    <a:pt x="96" y="191"/>
                  </a:lnTo>
                  <a:lnTo>
                    <a:pt x="0" y="96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00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63" name="Freeform 2195"/>
            <p:cNvSpPr>
              <a:spLocks noChangeAspect="1"/>
            </p:cNvSpPr>
            <p:nvPr/>
          </p:nvSpPr>
          <p:spPr bwMode="auto">
            <a:xfrm>
              <a:off x="1959" y="3091"/>
              <a:ext cx="31" cy="31"/>
            </a:xfrm>
            <a:custGeom>
              <a:avLst/>
              <a:gdLst/>
              <a:ahLst/>
              <a:cxnLst>
                <a:cxn ang="0">
                  <a:pos x="24" y="25"/>
                </a:cxn>
                <a:cxn ang="0">
                  <a:pos x="24" y="0"/>
                </a:cxn>
                <a:cxn ang="0">
                  <a:pos x="38" y="0"/>
                </a:cxn>
                <a:cxn ang="0">
                  <a:pos x="38" y="25"/>
                </a:cxn>
                <a:cxn ang="0">
                  <a:pos x="62" y="25"/>
                </a:cxn>
                <a:cxn ang="0">
                  <a:pos x="62" y="38"/>
                </a:cxn>
                <a:cxn ang="0">
                  <a:pos x="38" y="38"/>
                </a:cxn>
                <a:cxn ang="0">
                  <a:pos x="38" y="63"/>
                </a:cxn>
                <a:cxn ang="0">
                  <a:pos x="24" y="63"/>
                </a:cxn>
                <a:cxn ang="0">
                  <a:pos x="24" y="38"/>
                </a:cxn>
                <a:cxn ang="0">
                  <a:pos x="0" y="38"/>
                </a:cxn>
                <a:cxn ang="0">
                  <a:pos x="0" y="25"/>
                </a:cxn>
                <a:cxn ang="0">
                  <a:pos x="24" y="25"/>
                </a:cxn>
              </a:cxnLst>
              <a:rect l="0" t="0" r="r" b="b"/>
              <a:pathLst>
                <a:path w="62" h="63">
                  <a:moveTo>
                    <a:pt x="24" y="25"/>
                  </a:moveTo>
                  <a:lnTo>
                    <a:pt x="24" y="0"/>
                  </a:lnTo>
                  <a:lnTo>
                    <a:pt x="38" y="0"/>
                  </a:lnTo>
                  <a:lnTo>
                    <a:pt x="38" y="25"/>
                  </a:lnTo>
                  <a:lnTo>
                    <a:pt x="62" y="25"/>
                  </a:lnTo>
                  <a:lnTo>
                    <a:pt x="62" y="38"/>
                  </a:lnTo>
                  <a:lnTo>
                    <a:pt x="38" y="38"/>
                  </a:lnTo>
                  <a:lnTo>
                    <a:pt x="38" y="63"/>
                  </a:lnTo>
                  <a:lnTo>
                    <a:pt x="24" y="63"/>
                  </a:lnTo>
                  <a:lnTo>
                    <a:pt x="24" y="38"/>
                  </a:lnTo>
                  <a:lnTo>
                    <a:pt x="0" y="38"/>
                  </a:lnTo>
                  <a:lnTo>
                    <a:pt x="0" y="25"/>
                  </a:lnTo>
                  <a:lnTo>
                    <a:pt x="24" y="25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64" name="Line 2196"/>
            <p:cNvSpPr>
              <a:spLocks noChangeAspect="1" noChangeShapeType="1"/>
            </p:cNvSpPr>
            <p:nvPr/>
          </p:nvSpPr>
          <p:spPr bwMode="auto">
            <a:xfrm flipV="1">
              <a:off x="2184" y="3039"/>
              <a:ext cx="1" cy="3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65" name="Line 2197"/>
            <p:cNvSpPr>
              <a:spLocks noChangeAspect="1" noChangeShapeType="1"/>
            </p:cNvSpPr>
            <p:nvPr/>
          </p:nvSpPr>
          <p:spPr bwMode="auto">
            <a:xfrm>
              <a:off x="2155" y="3039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66" name="Line 2198"/>
            <p:cNvSpPr>
              <a:spLocks noChangeAspect="1" noChangeShapeType="1"/>
            </p:cNvSpPr>
            <p:nvPr/>
          </p:nvSpPr>
          <p:spPr bwMode="auto">
            <a:xfrm>
              <a:off x="2184" y="3071"/>
              <a:ext cx="1" cy="3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67" name="Line 2199"/>
            <p:cNvSpPr>
              <a:spLocks noChangeAspect="1" noChangeShapeType="1"/>
            </p:cNvSpPr>
            <p:nvPr/>
          </p:nvSpPr>
          <p:spPr bwMode="auto">
            <a:xfrm>
              <a:off x="2155" y="3103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68" name="Freeform 2200"/>
            <p:cNvSpPr>
              <a:spLocks noChangeAspect="1"/>
            </p:cNvSpPr>
            <p:nvPr/>
          </p:nvSpPr>
          <p:spPr bwMode="auto">
            <a:xfrm>
              <a:off x="2136" y="3023"/>
              <a:ext cx="95" cy="96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92" y="95"/>
                </a:cxn>
                <a:cxn ang="0">
                  <a:pos x="96" y="191"/>
                </a:cxn>
                <a:cxn ang="0">
                  <a:pos x="0" y="95"/>
                </a:cxn>
                <a:cxn ang="0">
                  <a:pos x="96" y="0"/>
                </a:cxn>
              </a:cxnLst>
              <a:rect l="0" t="0" r="r" b="b"/>
              <a:pathLst>
                <a:path w="192" h="191">
                  <a:moveTo>
                    <a:pt x="96" y="0"/>
                  </a:moveTo>
                  <a:lnTo>
                    <a:pt x="192" y="95"/>
                  </a:lnTo>
                  <a:lnTo>
                    <a:pt x="96" y="191"/>
                  </a:lnTo>
                  <a:lnTo>
                    <a:pt x="0" y="95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00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69" name="Freeform 2201"/>
            <p:cNvSpPr>
              <a:spLocks noChangeAspect="1"/>
            </p:cNvSpPr>
            <p:nvPr/>
          </p:nvSpPr>
          <p:spPr bwMode="auto">
            <a:xfrm>
              <a:off x="2168" y="3056"/>
              <a:ext cx="31" cy="3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24" y="0"/>
                </a:cxn>
                <a:cxn ang="0">
                  <a:pos x="38" y="0"/>
                </a:cxn>
                <a:cxn ang="0">
                  <a:pos x="38" y="24"/>
                </a:cxn>
                <a:cxn ang="0">
                  <a:pos x="62" y="24"/>
                </a:cxn>
                <a:cxn ang="0">
                  <a:pos x="62" y="38"/>
                </a:cxn>
                <a:cxn ang="0">
                  <a:pos x="38" y="38"/>
                </a:cxn>
                <a:cxn ang="0">
                  <a:pos x="38" y="62"/>
                </a:cxn>
                <a:cxn ang="0">
                  <a:pos x="24" y="62"/>
                </a:cxn>
                <a:cxn ang="0">
                  <a:pos x="24" y="38"/>
                </a:cxn>
                <a:cxn ang="0">
                  <a:pos x="0" y="38"/>
                </a:cxn>
                <a:cxn ang="0">
                  <a:pos x="0" y="24"/>
                </a:cxn>
                <a:cxn ang="0">
                  <a:pos x="24" y="24"/>
                </a:cxn>
              </a:cxnLst>
              <a:rect l="0" t="0" r="r" b="b"/>
              <a:pathLst>
                <a:path w="62" h="62">
                  <a:moveTo>
                    <a:pt x="24" y="24"/>
                  </a:moveTo>
                  <a:lnTo>
                    <a:pt x="24" y="0"/>
                  </a:lnTo>
                  <a:lnTo>
                    <a:pt x="38" y="0"/>
                  </a:lnTo>
                  <a:lnTo>
                    <a:pt x="38" y="24"/>
                  </a:lnTo>
                  <a:lnTo>
                    <a:pt x="62" y="24"/>
                  </a:lnTo>
                  <a:lnTo>
                    <a:pt x="62" y="38"/>
                  </a:lnTo>
                  <a:lnTo>
                    <a:pt x="38" y="38"/>
                  </a:lnTo>
                  <a:lnTo>
                    <a:pt x="38" y="62"/>
                  </a:lnTo>
                  <a:lnTo>
                    <a:pt x="24" y="62"/>
                  </a:lnTo>
                  <a:lnTo>
                    <a:pt x="24" y="38"/>
                  </a:lnTo>
                  <a:lnTo>
                    <a:pt x="0" y="38"/>
                  </a:lnTo>
                  <a:lnTo>
                    <a:pt x="0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70" name="Line 2202"/>
            <p:cNvSpPr>
              <a:spLocks noChangeAspect="1" noChangeShapeType="1"/>
            </p:cNvSpPr>
            <p:nvPr/>
          </p:nvSpPr>
          <p:spPr bwMode="auto">
            <a:xfrm flipV="1">
              <a:off x="2625" y="3022"/>
              <a:ext cx="1" cy="35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71" name="Line 2203"/>
            <p:cNvSpPr>
              <a:spLocks noChangeAspect="1" noChangeShapeType="1"/>
            </p:cNvSpPr>
            <p:nvPr/>
          </p:nvSpPr>
          <p:spPr bwMode="auto">
            <a:xfrm>
              <a:off x="2596" y="3022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72" name="Line 2204"/>
            <p:cNvSpPr>
              <a:spLocks noChangeAspect="1" noChangeShapeType="1"/>
            </p:cNvSpPr>
            <p:nvPr/>
          </p:nvSpPr>
          <p:spPr bwMode="auto">
            <a:xfrm>
              <a:off x="2625" y="3057"/>
              <a:ext cx="1" cy="37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73" name="Line 2205"/>
            <p:cNvSpPr>
              <a:spLocks noChangeAspect="1" noChangeShapeType="1"/>
            </p:cNvSpPr>
            <p:nvPr/>
          </p:nvSpPr>
          <p:spPr bwMode="auto">
            <a:xfrm>
              <a:off x="2596" y="3094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74" name="Freeform 2206"/>
            <p:cNvSpPr>
              <a:spLocks noChangeAspect="1"/>
            </p:cNvSpPr>
            <p:nvPr/>
          </p:nvSpPr>
          <p:spPr bwMode="auto">
            <a:xfrm>
              <a:off x="2577" y="3010"/>
              <a:ext cx="96" cy="95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91" y="96"/>
                </a:cxn>
                <a:cxn ang="0">
                  <a:pos x="96" y="191"/>
                </a:cxn>
                <a:cxn ang="0">
                  <a:pos x="0" y="96"/>
                </a:cxn>
                <a:cxn ang="0">
                  <a:pos x="96" y="0"/>
                </a:cxn>
              </a:cxnLst>
              <a:rect l="0" t="0" r="r" b="b"/>
              <a:pathLst>
                <a:path w="191" h="191">
                  <a:moveTo>
                    <a:pt x="96" y="0"/>
                  </a:moveTo>
                  <a:lnTo>
                    <a:pt x="191" y="96"/>
                  </a:lnTo>
                  <a:lnTo>
                    <a:pt x="96" y="191"/>
                  </a:lnTo>
                  <a:lnTo>
                    <a:pt x="0" y="96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00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75" name="Freeform 2207"/>
            <p:cNvSpPr>
              <a:spLocks noChangeAspect="1"/>
            </p:cNvSpPr>
            <p:nvPr/>
          </p:nvSpPr>
          <p:spPr bwMode="auto">
            <a:xfrm>
              <a:off x="2609" y="3042"/>
              <a:ext cx="31" cy="31"/>
            </a:xfrm>
            <a:custGeom>
              <a:avLst/>
              <a:gdLst/>
              <a:ahLst/>
              <a:cxnLst>
                <a:cxn ang="0">
                  <a:pos x="25" y="24"/>
                </a:cxn>
                <a:cxn ang="0">
                  <a:pos x="25" y="0"/>
                </a:cxn>
                <a:cxn ang="0">
                  <a:pos x="38" y="0"/>
                </a:cxn>
                <a:cxn ang="0">
                  <a:pos x="38" y="24"/>
                </a:cxn>
                <a:cxn ang="0">
                  <a:pos x="63" y="24"/>
                </a:cxn>
                <a:cxn ang="0">
                  <a:pos x="63" y="38"/>
                </a:cxn>
                <a:cxn ang="0">
                  <a:pos x="38" y="38"/>
                </a:cxn>
                <a:cxn ang="0">
                  <a:pos x="38" y="62"/>
                </a:cxn>
                <a:cxn ang="0">
                  <a:pos x="25" y="62"/>
                </a:cxn>
                <a:cxn ang="0">
                  <a:pos x="25" y="38"/>
                </a:cxn>
                <a:cxn ang="0">
                  <a:pos x="0" y="38"/>
                </a:cxn>
                <a:cxn ang="0">
                  <a:pos x="0" y="24"/>
                </a:cxn>
                <a:cxn ang="0">
                  <a:pos x="25" y="24"/>
                </a:cxn>
              </a:cxnLst>
              <a:rect l="0" t="0" r="r" b="b"/>
              <a:pathLst>
                <a:path w="63" h="62">
                  <a:moveTo>
                    <a:pt x="25" y="24"/>
                  </a:moveTo>
                  <a:lnTo>
                    <a:pt x="25" y="0"/>
                  </a:lnTo>
                  <a:lnTo>
                    <a:pt x="38" y="0"/>
                  </a:lnTo>
                  <a:lnTo>
                    <a:pt x="38" y="24"/>
                  </a:lnTo>
                  <a:lnTo>
                    <a:pt x="63" y="24"/>
                  </a:lnTo>
                  <a:lnTo>
                    <a:pt x="63" y="38"/>
                  </a:lnTo>
                  <a:lnTo>
                    <a:pt x="38" y="38"/>
                  </a:lnTo>
                  <a:lnTo>
                    <a:pt x="38" y="62"/>
                  </a:lnTo>
                  <a:lnTo>
                    <a:pt x="25" y="62"/>
                  </a:lnTo>
                  <a:lnTo>
                    <a:pt x="25" y="38"/>
                  </a:lnTo>
                  <a:lnTo>
                    <a:pt x="0" y="38"/>
                  </a:lnTo>
                  <a:lnTo>
                    <a:pt x="0" y="24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76" name="Line 2208"/>
            <p:cNvSpPr>
              <a:spLocks noChangeAspect="1" noChangeShapeType="1"/>
            </p:cNvSpPr>
            <p:nvPr/>
          </p:nvSpPr>
          <p:spPr bwMode="auto">
            <a:xfrm flipV="1">
              <a:off x="3391" y="3012"/>
              <a:ext cx="1" cy="36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77" name="Line 2209"/>
            <p:cNvSpPr>
              <a:spLocks noChangeAspect="1" noChangeShapeType="1"/>
            </p:cNvSpPr>
            <p:nvPr/>
          </p:nvSpPr>
          <p:spPr bwMode="auto">
            <a:xfrm>
              <a:off x="3363" y="3012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78" name="Line 2210"/>
            <p:cNvSpPr>
              <a:spLocks noChangeAspect="1" noChangeShapeType="1"/>
            </p:cNvSpPr>
            <p:nvPr/>
          </p:nvSpPr>
          <p:spPr bwMode="auto">
            <a:xfrm>
              <a:off x="3391" y="3048"/>
              <a:ext cx="1" cy="37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79" name="Line 2211"/>
            <p:cNvSpPr>
              <a:spLocks noChangeAspect="1" noChangeShapeType="1"/>
            </p:cNvSpPr>
            <p:nvPr/>
          </p:nvSpPr>
          <p:spPr bwMode="auto">
            <a:xfrm>
              <a:off x="3363" y="3085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80" name="Freeform 2212"/>
            <p:cNvSpPr>
              <a:spLocks noChangeAspect="1"/>
            </p:cNvSpPr>
            <p:nvPr/>
          </p:nvSpPr>
          <p:spPr bwMode="auto">
            <a:xfrm>
              <a:off x="3344" y="3000"/>
              <a:ext cx="95" cy="96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91" y="95"/>
                </a:cxn>
                <a:cxn ang="0">
                  <a:pos x="96" y="191"/>
                </a:cxn>
                <a:cxn ang="0">
                  <a:pos x="0" y="95"/>
                </a:cxn>
                <a:cxn ang="0">
                  <a:pos x="96" y="0"/>
                </a:cxn>
              </a:cxnLst>
              <a:rect l="0" t="0" r="r" b="b"/>
              <a:pathLst>
                <a:path w="191" h="191">
                  <a:moveTo>
                    <a:pt x="96" y="0"/>
                  </a:moveTo>
                  <a:lnTo>
                    <a:pt x="191" y="95"/>
                  </a:lnTo>
                  <a:lnTo>
                    <a:pt x="96" y="191"/>
                  </a:lnTo>
                  <a:lnTo>
                    <a:pt x="0" y="95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00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81" name="Freeform 2213"/>
            <p:cNvSpPr>
              <a:spLocks noChangeAspect="1"/>
            </p:cNvSpPr>
            <p:nvPr/>
          </p:nvSpPr>
          <p:spPr bwMode="auto">
            <a:xfrm>
              <a:off x="3376" y="3033"/>
              <a:ext cx="31" cy="3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24" y="0"/>
                </a:cxn>
                <a:cxn ang="0">
                  <a:pos x="38" y="0"/>
                </a:cxn>
                <a:cxn ang="0">
                  <a:pos x="38" y="24"/>
                </a:cxn>
                <a:cxn ang="0">
                  <a:pos x="62" y="24"/>
                </a:cxn>
                <a:cxn ang="0">
                  <a:pos x="62" y="38"/>
                </a:cxn>
                <a:cxn ang="0">
                  <a:pos x="38" y="38"/>
                </a:cxn>
                <a:cxn ang="0">
                  <a:pos x="38" y="62"/>
                </a:cxn>
                <a:cxn ang="0">
                  <a:pos x="24" y="62"/>
                </a:cxn>
                <a:cxn ang="0">
                  <a:pos x="24" y="38"/>
                </a:cxn>
                <a:cxn ang="0">
                  <a:pos x="0" y="38"/>
                </a:cxn>
                <a:cxn ang="0">
                  <a:pos x="0" y="24"/>
                </a:cxn>
                <a:cxn ang="0">
                  <a:pos x="24" y="24"/>
                </a:cxn>
              </a:cxnLst>
              <a:rect l="0" t="0" r="r" b="b"/>
              <a:pathLst>
                <a:path w="62" h="62">
                  <a:moveTo>
                    <a:pt x="24" y="24"/>
                  </a:moveTo>
                  <a:lnTo>
                    <a:pt x="24" y="0"/>
                  </a:lnTo>
                  <a:lnTo>
                    <a:pt x="38" y="0"/>
                  </a:lnTo>
                  <a:lnTo>
                    <a:pt x="38" y="24"/>
                  </a:lnTo>
                  <a:lnTo>
                    <a:pt x="62" y="24"/>
                  </a:lnTo>
                  <a:lnTo>
                    <a:pt x="62" y="38"/>
                  </a:lnTo>
                  <a:lnTo>
                    <a:pt x="38" y="38"/>
                  </a:lnTo>
                  <a:lnTo>
                    <a:pt x="38" y="62"/>
                  </a:lnTo>
                  <a:lnTo>
                    <a:pt x="24" y="62"/>
                  </a:lnTo>
                  <a:lnTo>
                    <a:pt x="24" y="38"/>
                  </a:lnTo>
                  <a:lnTo>
                    <a:pt x="0" y="38"/>
                  </a:lnTo>
                  <a:lnTo>
                    <a:pt x="0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82" name="Line 2214"/>
            <p:cNvSpPr>
              <a:spLocks noChangeAspect="1" noChangeShapeType="1"/>
            </p:cNvSpPr>
            <p:nvPr/>
          </p:nvSpPr>
          <p:spPr bwMode="auto">
            <a:xfrm flipV="1">
              <a:off x="4227" y="3005"/>
              <a:ext cx="1" cy="37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83" name="Line 2215"/>
            <p:cNvSpPr>
              <a:spLocks noChangeAspect="1" noChangeShapeType="1"/>
            </p:cNvSpPr>
            <p:nvPr/>
          </p:nvSpPr>
          <p:spPr bwMode="auto">
            <a:xfrm>
              <a:off x="4198" y="3005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84" name="Line 2216"/>
            <p:cNvSpPr>
              <a:spLocks noChangeAspect="1" noChangeShapeType="1"/>
            </p:cNvSpPr>
            <p:nvPr/>
          </p:nvSpPr>
          <p:spPr bwMode="auto">
            <a:xfrm>
              <a:off x="4227" y="3042"/>
              <a:ext cx="1" cy="37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85" name="Line 2217"/>
            <p:cNvSpPr>
              <a:spLocks noChangeAspect="1" noChangeShapeType="1"/>
            </p:cNvSpPr>
            <p:nvPr/>
          </p:nvSpPr>
          <p:spPr bwMode="auto">
            <a:xfrm>
              <a:off x="4198" y="3079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86" name="Freeform 2218"/>
            <p:cNvSpPr>
              <a:spLocks noChangeAspect="1"/>
            </p:cNvSpPr>
            <p:nvPr/>
          </p:nvSpPr>
          <p:spPr bwMode="auto">
            <a:xfrm>
              <a:off x="4179" y="2995"/>
              <a:ext cx="96" cy="95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191" y="96"/>
                </a:cxn>
                <a:cxn ang="0">
                  <a:pos x="95" y="191"/>
                </a:cxn>
                <a:cxn ang="0">
                  <a:pos x="0" y="96"/>
                </a:cxn>
                <a:cxn ang="0">
                  <a:pos x="95" y="0"/>
                </a:cxn>
              </a:cxnLst>
              <a:rect l="0" t="0" r="r" b="b"/>
              <a:pathLst>
                <a:path w="191" h="191">
                  <a:moveTo>
                    <a:pt x="95" y="0"/>
                  </a:moveTo>
                  <a:lnTo>
                    <a:pt x="191" y="96"/>
                  </a:lnTo>
                  <a:lnTo>
                    <a:pt x="95" y="191"/>
                  </a:lnTo>
                  <a:lnTo>
                    <a:pt x="0" y="96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FF00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87" name="Freeform 2219"/>
            <p:cNvSpPr>
              <a:spLocks noChangeAspect="1"/>
            </p:cNvSpPr>
            <p:nvPr/>
          </p:nvSpPr>
          <p:spPr bwMode="auto">
            <a:xfrm>
              <a:off x="4212" y="3027"/>
              <a:ext cx="31" cy="3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24" y="0"/>
                </a:cxn>
                <a:cxn ang="0">
                  <a:pos x="38" y="0"/>
                </a:cxn>
                <a:cxn ang="0">
                  <a:pos x="38" y="24"/>
                </a:cxn>
                <a:cxn ang="0">
                  <a:pos x="62" y="24"/>
                </a:cxn>
                <a:cxn ang="0">
                  <a:pos x="62" y="38"/>
                </a:cxn>
                <a:cxn ang="0">
                  <a:pos x="38" y="38"/>
                </a:cxn>
                <a:cxn ang="0">
                  <a:pos x="38" y="62"/>
                </a:cxn>
                <a:cxn ang="0">
                  <a:pos x="24" y="62"/>
                </a:cxn>
                <a:cxn ang="0">
                  <a:pos x="24" y="38"/>
                </a:cxn>
                <a:cxn ang="0">
                  <a:pos x="0" y="38"/>
                </a:cxn>
                <a:cxn ang="0">
                  <a:pos x="0" y="24"/>
                </a:cxn>
                <a:cxn ang="0">
                  <a:pos x="24" y="24"/>
                </a:cxn>
              </a:cxnLst>
              <a:rect l="0" t="0" r="r" b="b"/>
              <a:pathLst>
                <a:path w="62" h="62">
                  <a:moveTo>
                    <a:pt x="24" y="24"/>
                  </a:moveTo>
                  <a:lnTo>
                    <a:pt x="24" y="0"/>
                  </a:lnTo>
                  <a:lnTo>
                    <a:pt x="38" y="0"/>
                  </a:lnTo>
                  <a:lnTo>
                    <a:pt x="38" y="24"/>
                  </a:lnTo>
                  <a:lnTo>
                    <a:pt x="62" y="24"/>
                  </a:lnTo>
                  <a:lnTo>
                    <a:pt x="62" y="38"/>
                  </a:lnTo>
                  <a:lnTo>
                    <a:pt x="38" y="38"/>
                  </a:lnTo>
                  <a:lnTo>
                    <a:pt x="38" y="62"/>
                  </a:lnTo>
                  <a:lnTo>
                    <a:pt x="24" y="62"/>
                  </a:lnTo>
                  <a:lnTo>
                    <a:pt x="24" y="38"/>
                  </a:lnTo>
                  <a:lnTo>
                    <a:pt x="0" y="38"/>
                  </a:lnTo>
                  <a:lnTo>
                    <a:pt x="0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88" name="Freeform 2220"/>
            <p:cNvSpPr>
              <a:spLocks noChangeAspect="1"/>
            </p:cNvSpPr>
            <p:nvPr/>
          </p:nvSpPr>
          <p:spPr bwMode="auto">
            <a:xfrm flipV="1">
              <a:off x="1441" y="3029"/>
              <a:ext cx="2786" cy="2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1" y="130"/>
                </a:cxn>
                <a:cxn ang="0">
                  <a:pos x="604" y="228"/>
                </a:cxn>
                <a:cxn ang="0">
                  <a:pos x="927" y="269"/>
                </a:cxn>
                <a:cxn ang="0">
                  <a:pos x="1290" y="316"/>
                </a:cxn>
                <a:cxn ang="0">
                  <a:pos x="2056" y="336"/>
                </a:cxn>
                <a:cxn ang="0">
                  <a:pos x="3387" y="349"/>
                </a:cxn>
                <a:cxn ang="0">
                  <a:pos x="4838" y="367"/>
                </a:cxn>
              </a:cxnLst>
              <a:rect l="0" t="0" r="r" b="b"/>
              <a:pathLst>
                <a:path w="4838" h="367">
                  <a:moveTo>
                    <a:pt x="0" y="0"/>
                  </a:moveTo>
                  <a:lnTo>
                    <a:pt x="161" y="130"/>
                  </a:lnTo>
                  <a:lnTo>
                    <a:pt x="604" y="228"/>
                  </a:lnTo>
                  <a:lnTo>
                    <a:pt x="927" y="269"/>
                  </a:lnTo>
                  <a:lnTo>
                    <a:pt x="1290" y="316"/>
                  </a:lnTo>
                  <a:lnTo>
                    <a:pt x="2056" y="336"/>
                  </a:lnTo>
                  <a:lnTo>
                    <a:pt x="3387" y="349"/>
                  </a:lnTo>
                  <a:lnTo>
                    <a:pt x="4838" y="367"/>
                  </a:lnTo>
                </a:path>
              </a:pathLst>
            </a:custGeom>
            <a:noFill/>
            <a:ln w="28575">
              <a:solidFill>
                <a:srgbClr val="008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89" name="Rectangle 2221"/>
            <p:cNvSpPr>
              <a:spLocks noChangeAspect="1" noChangeArrowheads="1"/>
            </p:cNvSpPr>
            <p:nvPr/>
          </p:nvSpPr>
          <p:spPr bwMode="auto">
            <a:xfrm>
              <a:off x="1405" y="3205"/>
              <a:ext cx="71" cy="71"/>
            </a:xfrm>
            <a:prstGeom prst="rect">
              <a:avLst/>
            </a:prstGeom>
            <a:solidFill>
              <a:srgbClr val="008000"/>
            </a:solidFill>
            <a:ln w="1111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90" name="Line 2222"/>
            <p:cNvSpPr>
              <a:spLocks noChangeAspect="1" noChangeShapeType="1"/>
            </p:cNvSpPr>
            <p:nvPr/>
          </p:nvSpPr>
          <p:spPr bwMode="auto">
            <a:xfrm flipV="1">
              <a:off x="1441" y="3205"/>
              <a:ext cx="1" cy="7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91" name="Line 2223"/>
            <p:cNvSpPr>
              <a:spLocks noChangeAspect="1" noChangeShapeType="1"/>
            </p:cNvSpPr>
            <p:nvPr/>
          </p:nvSpPr>
          <p:spPr bwMode="auto">
            <a:xfrm>
              <a:off x="1405" y="3240"/>
              <a:ext cx="71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92" name="Line 2224"/>
            <p:cNvSpPr>
              <a:spLocks noChangeAspect="1" noChangeShapeType="1"/>
            </p:cNvSpPr>
            <p:nvPr/>
          </p:nvSpPr>
          <p:spPr bwMode="auto">
            <a:xfrm flipV="1">
              <a:off x="1533" y="3157"/>
              <a:ext cx="1" cy="9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93" name="Line 2225"/>
            <p:cNvSpPr>
              <a:spLocks noChangeAspect="1" noChangeShapeType="1"/>
            </p:cNvSpPr>
            <p:nvPr/>
          </p:nvSpPr>
          <p:spPr bwMode="auto">
            <a:xfrm>
              <a:off x="1504" y="3157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94" name="Line 2226"/>
            <p:cNvSpPr>
              <a:spLocks noChangeAspect="1" noChangeShapeType="1"/>
            </p:cNvSpPr>
            <p:nvPr/>
          </p:nvSpPr>
          <p:spPr bwMode="auto">
            <a:xfrm>
              <a:off x="1533" y="3166"/>
              <a:ext cx="1" cy="8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95" name="Line 2227"/>
            <p:cNvSpPr>
              <a:spLocks noChangeAspect="1" noChangeShapeType="1"/>
            </p:cNvSpPr>
            <p:nvPr/>
          </p:nvSpPr>
          <p:spPr bwMode="auto">
            <a:xfrm>
              <a:off x="1504" y="3174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96" name="Rectangle 2228"/>
            <p:cNvSpPr>
              <a:spLocks noChangeAspect="1" noChangeArrowheads="1"/>
            </p:cNvSpPr>
            <p:nvPr/>
          </p:nvSpPr>
          <p:spPr bwMode="auto">
            <a:xfrm>
              <a:off x="1498" y="3130"/>
              <a:ext cx="70" cy="71"/>
            </a:xfrm>
            <a:prstGeom prst="rect">
              <a:avLst/>
            </a:prstGeom>
            <a:solidFill>
              <a:srgbClr val="008000"/>
            </a:solidFill>
            <a:ln w="1111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97" name="Line 2229"/>
            <p:cNvSpPr>
              <a:spLocks noChangeAspect="1" noChangeShapeType="1"/>
            </p:cNvSpPr>
            <p:nvPr/>
          </p:nvSpPr>
          <p:spPr bwMode="auto">
            <a:xfrm flipV="1">
              <a:off x="1533" y="3130"/>
              <a:ext cx="1" cy="7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98" name="Line 2230"/>
            <p:cNvSpPr>
              <a:spLocks noChangeAspect="1" noChangeShapeType="1"/>
            </p:cNvSpPr>
            <p:nvPr/>
          </p:nvSpPr>
          <p:spPr bwMode="auto">
            <a:xfrm>
              <a:off x="1498" y="3166"/>
              <a:ext cx="70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599" name="Line 2231"/>
            <p:cNvSpPr>
              <a:spLocks noChangeAspect="1" noChangeShapeType="1"/>
            </p:cNvSpPr>
            <p:nvPr/>
          </p:nvSpPr>
          <p:spPr bwMode="auto">
            <a:xfrm flipV="1">
              <a:off x="1788" y="3100"/>
              <a:ext cx="1" cy="9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00" name="Line 2232"/>
            <p:cNvSpPr>
              <a:spLocks noChangeAspect="1" noChangeShapeType="1"/>
            </p:cNvSpPr>
            <p:nvPr/>
          </p:nvSpPr>
          <p:spPr bwMode="auto">
            <a:xfrm>
              <a:off x="1760" y="3100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01" name="Line 2233"/>
            <p:cNvSpPr>
              <a:spLocks noChangeAspect="1" noChangeShapeType="1"/>
            </p:cNvSpPr>
            <p:nvPr/>
          </p:nvSpPr>
          <p:spPr bwMode="auto">
            <a:xfrm>
              <a:off x="1788" y="3109"/>
              <a:ext cx="1" cy="9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02" name="Line 2234"/>
            <p:cNvSpPr>
              <a:spLocks noChangeAspect="1" noChangeShapeType="1"/>
            </p:cNvSpPr>
            <p:nvPr/>
          </p:nvSpPr>
          <p:spPr bwMode="auto">
            <a:xfrm>
              <a:off x="1760" y="3118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03" name="Rectangle 2235"/>
            <p:cNvSpPr>
              <a:spLocks noChangeAspect="1" noChangeArrowheads="1"/>
            </p:cNvSpPr>
            <p:nvPr/>
          </p:nvSpPr>
          <p:spPr bwMode="auto">
            <a:xfrm>
              <a:off x="1753" y="3074"/>
              <a:ext cx="71" cy="70"/>
            </a:xfrm>
            <a:prstGeom prst="rect">
              <a:avLst/>
            </a:prstGeom>
            <a:solidFill>
              <a:srgbClr val="008000"/>
            </a:solidFill>
            <a:ln w="1111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04" name="Line 2236"/>
            <p:cNvSpPr>
              <a:spLocks noChangeAspect="1" noChangeShapeType="1"/>
            </p:cNvSpPr>
            <p:nvPr/>
          </p:nvSpPr>
          <p:spPr bwMode="auto">
            <a:xfrm flipV="1">
              <a:off x="1788" y="3074"/>
              <a:ext cx="1" cy="70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05" name="Line 2237"/>
            <p:cNvSpPr>
              <a:spLocks noChangeAspect="1" noChangeShapeType="1"/>
            </p:cNvSpPr>
            <p:nvPr/>
          </p:nvSpPr>
          <p:spPr bwMode="auto">
            <a:xfrm>
              <a:off x="1753" y="3109"/>
              <a:ext cx="71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06" name="Line 2238"/>
            <p:cNvSpPr>
              <a:spLocks noChangeAspect="1" noChangeShapeType="1"/>
            </p:cNvSpPr>
            <p:nvPr/>
          </p:nvSpPr>
          <p:spPr bwMode="auto">
            <a:xfrm flipV="1">
              <a:off x="1974" y="3067"/>
              <a:ext cx="1" cy="19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07" name="Line 2239"/>
            <p:cNvSpPr>
              <a:spLocks noChangeAspect="1" noChangeShapeType="1"/>
            </p:cNvSpPr>
            <p:nvPr/>
          </p:nvSpPr>
          <p:spPr bwMode="auto">
            <a:xfrm>
              <a:off x="1946" y="3067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08" name="Line 2240"/>
            <p:cNvSpPr>
              <a:spLocks noChangeAspect="1" noChangeShapeType="1"/>
            </p:cNvSpPr>
            <p:nvPr/>
          </p:nvSpPr>
          <p:spPr bwMode="auto">
            <a:xfrm>
              <a:off x="1974" y="3086"/>
              <a:ext cx="1" cy="18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09" name="Line 2241"/>
            <p:cNvSpPr>
              <a:spLocks noChangeAspect="1" noChangeShapeType="1"/>
            </p:cNvSpPr>
            <p:nvPr/>
          </p:nvSpPr>
          <p:spPr bwMode="auto">
            <a:xfrm>
              <a:off x="1946" y="3104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10" name="Rectangle 2242"/>
            <p:cNvSpPr>
              <a:spLocks noChangeAspect="1" noChangeArrowheads="1"/>
            </p:cNvSpPr>
            <p:nvPr/>
          </p:nvSpPr>
          <p:spPr bwMode="auto">
            <a:xfrm>
              <a:off x="1939" y="3050"/>
              <a:ext cx="71" cy="71"/>
            </a:xfrm>
            <a:prstGeom prst="rect">
              <a:avLst/>
            </a:prstGeom>
            <a:solidFill>
              <a:srgbClr val="008000"/>
            </a:solidFill>
            <a:ln w="1111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11" name="Line 2243"/>
            <p:cNvSpPr>
              <a:spLocks noChangeAspect="1" noChangeShapeType="1"/>
            </p:cNvSpPr>
            <p:nvPr/>
          </p:nvSpPr>
          <p:spPr bwMode="auto">
            <a:xfrm flipV="1">
              <a:off x="1974" y="3050"/>
              <a:ext cx="1" cy="7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12" name="Line 2244"/>
            <p:cNvSpPr>
              <a:spLocks noChangeAspect="1" noChangeShapeType="1"/>
            </p:cNvSpPr>
            <p:nvPr/>
          </p:nvSpPr>
          <p:spPr bwMode="auto">
            <a:xfrm>
              <a:off x="1939" y="3086"/>
              <a:ext cx="71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13" name="Line 2245"/>
            <p:cNvSpPr>
              <a:spLocks noChangeAspect="1" noChangeShapeType="1"/>
            </p:cNvSpPr>
            <p:nvPr/>
          </p:nvSpPr>
          <p:spPr bwMode="auto">
            <a:xfrm flipV="1">
              <a:off x="2184" y="3032"/>
              <a:ext cx="1" cy="26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14" name="Line 2246"/>
            <p:cNvSpPr>
              <a:spLocks noChangeAspect="1" noChangeShapeType="1"/>
            </p:cNvSpPr>
            <p:nvPr/>
          </p:nvSpPr>
          <p:spPr bwMode="auto">
            <a:xfrm>
              <a:off x="2155" y="3032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15" name="Line 2247"/>
            <p:cNvSpPr>
              <a:spLocks noChangeAspect="1" noChangeShapeType="1"/>
            </p:cNvSpPr>
            <p:nvPr/>
          </p:nvSpPr>
          <p:spPr bwMode="auto">
            <a:xfrm>
              <a:off x="2184" y="3058"/>
              <a:ext cx="1" cy="28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16" name="Line 2248"/>
            <p:cNvSpPr>
              <a:spLocks noChangeAspect="1" noChangeShapeType="1"/>
            </p:cNvSpPr>
            <p:nvPr/>
          </p:nvSpPr>
          <p:spPr bwMode="auto">
            <a:xfrm>
              <a:off x="2155" y="3086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17" name="Rectangle 2249"/>
            <p:cNvSpPr>
              <a:spLocks noChangeAspect="1" noChangeArrowheads="1"/>
            </p:cNvSpPr>
            <p:nvPr/>
          </p:nvSpPr>
          <p:spPr bwMode="auto">
            <a:xfrm>
              <a:off x="2148" y="3023"/>
              <a:ext cx="71" cy="71"/>
            </a:xfrm>
            <a:prstGeom prst="rect">
              <a:avLst/>
            </a:prstGeom>
            <a:solidFill>
              <a:srgbClr val="008000"/>
            </a:solidFill>
            <a:ln w="1111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18" name="Line 2250"/>
            <p:cNvSpPr>
              <a:spLocks noChangeAspect="1" noChangeShapeType="1"/>
            </p:cNvSpPr>
            <p:nvPr/>
          </p:nvSpPr>
          <p:spPr bwMode="auto">
            <a:xfrm flipV="1">
              <a:off x="2184" y="3023"/>
              <a:ext cx="1" cy="7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19" name="Line 2251"/>
            <p:cNvSpPr>
              <a:spLocks noChangeAspect="1" noChangeShapeType="1"/>
            </p:cNvSpPr>
            <p:nvPr/>
          </p:nvSpPr>
          <p:spPr bwMode="auto">
            <a:xfrm>
              <a:off x="2148" y="3058"/>
              <a:ext cx="71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20" name="Line 2252"/>
            <p:cNvSpPr>
              <a:spLocks noChangeAspect="1" noChangeShapeType="1"/>
            </p:cNvSpPr>
            <p:nvPr/>
          </p:nvSpPr>
          <p:spPr bwMode="auto">
            <a:xfrm flipV="1">
              <a:off x="2625" y="3014"/>
              <a:ext cx="1" cy="3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21" name="Line 2253"/>
            <p:cNvSpPr>
              <a:spLocks noChangeAspect="1" noChangeShapeType="1"/>
            </p:cNvSpPr>
            <p:nvPr/>
          </p:nvSpPr>
          <p:spPr bwMode="auto">
            <a:xfrm>
              <a:off x="2596" y="3014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22" name="Line 2254"/>
            <p:cNvSpPr>
              <a:spLocks noChangeAspect="1" noChangeShapeType="1"/>
            </p:cNvSpPr>
            <p:nvPr/>
          </p:nvSpPr>
          <p:spPr bwMode="auto">
            <a:xfrm>
              <a:off x="2625" y="3047"/>
              <a:ext cx="1" cy="3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23" name="Line 2255"/>
            <p:cNvSpPr>
              <a:spLocks noChangeAspect="1" noChangeShapeType="1"/>
            </p:cNvSpPr>
            <p:nvPr/>
          </p:nvSpPr>
          <p:spPr bwMode="auto">
            <a:xfrm>
              <a:off x="2596" y="3080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24" name="Rectangle 2256"/>
            <p:cNvSpPr>
              <a:spLocks noChangeAspect="1" noChangeArrowheads="1"/>
            </p:cNvSpPr>
            <p:nvPr/>
          </p:nvSpPr>
          <p:spPr bwMode="auto">
            <a:xfrm>
              <a:off x="2590" y="3012"/>
              <a:ext cx="70" cy="70"/>
            </a:xfrm>
            <a:prstGeom prst="rect">
              <a:avLst/>
            </a:prstGeom>
            <a:solidFill>
              <a:srgbClr val="008000"/>
            </a:solidFill>
            <a:ln w="1111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25" name="Line 2257"/>
            <p:cNvSpPr>
              <a:spLocks noChangeAspect="1" noChangeShapeType="1"/>
            </p:cNvSpPr>
            <p:nvPr/>
          </p:nvSpPr>
          <p:spPr bwMode="auto">
            <a:xfrm flipV="1">
              <a:off x="2625" y="3012"/>
              <a:ext cx="1" cy="70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26" name="Line 2258"/>
            <p:cNvSpPr>
              <a:spLocks noChangeAspect="1" noChangeShapeType="1"/>
            </p:cNvSpPr>
            <p:nvPr/>
          </p:nvSpPr>
          <p:spPr bwMode="auto">
            <a:xfrm>
              <a:off x="2590" y="3047"/>
              <a:ext cx="70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27" name="Line 2259"/>
            <p:cNvSpPr>
              <a:spLocks noChangeAspect="1" noChangeShapeType="1"/>
            </p:cNvSpPr>
            <p:nvPr/>
          </p:nvSpPr>
          <p:spPr bwMode="auto">
            <a:xfrm flipV="1">
              <a:off x="3391" y="3003"/>
              <a:ext cx="1" cy="36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28" name="Line 2260"/>
            <p:cNvSpPr>
              <a:spLocks noChangeAspect="1" noChangeShapeType="1"/>
            </p:cNvSpPr>
            <p:nvPr/>
          </p:nvSpPr>
          <p:spPr bwMode="auto">
            <a:xfrm>
              <a:off x="3363" y="3003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29" name="Line 2261"/>
            <p:cNvSpPr>
              <a:spLocks noChangeAspect="1" noChangeShapeType="1"/>
            </p:cNvSpPr>
            <p:nvPr/>
          </p:nvSpPr>
          <p:spPr bwMode="auto">
            <a:xfrm>
              <a:off x="3391" y="3039"/>
              <a:ext cx="1" cy="36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30" name="Line 2262"/>
            <p:cNvSpPr>
              <a:spLocks noChangeAspect="1" noChangeShapeType="1"/>
            </p:cNvSpPr>
            <p:nvPr/>
          </p:nvSpPr>
          <p:spPr bwMode="auto">
            <a:xfrm>
              <a:off x="3363" y="3075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31" name="Rectangle 2263"/>
            <p:cNvSpPr>
              <a:spLocks noChangeAspect="1" noChangeArrowheads="1"/>
            </p:cNvSpPr>
            <p:nvPr/>
          </p:nvSpPr>
          <p:spPr bwMode="auto">
            <a:xfrm>
              <a:off x="3356" y="3004"/>
              <a:ext cx="71" cy="71"/>
            </a:xfrm>
            <a:prstGeom prst="rect">
              <a:avLst/>
            </a:prstGeom>
            <a:solidFill>
              <a:srgbClr val="008000"/>
            </a:solidFill>
            <a:ln w="1111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32" name="Line 2264"/>
            <p:cNvSpPr>
              <a:spLocks noChangeAspect="1" noChangeShapeType="1"/>
            </p:cNvSpPr>
            <p:nvPr/>
          </p:nvSpPr>
          <p:spPr bwMode="auto">
            <a:xfrm flipV="1">
              <a:off x="3391" y="3004"/>
              <a:ext cx="1" cy="7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33" name="Line 2265"/>
            <p:cNvSpPr>
              <a:spLocks noChangeAspect="1" noChangeShapeType="1"/>
            </p:cNvSpPr>
            <p:nvPr/>
          </p:nvSpPr>
          <p:spPr bwMode="auto">
            <a:xfrm>
              <a:off x="3356" y="3039"/>
              <a:ext cx="71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34" name="Line 2266"/>
            <p:cNvSpPr>
              <a:spLocks noChangeAspect="1" noChangeShapeType="1"/>
            </p:cNvSpPr>
            <p:nvPr/>
          </p:nvSpPr>
          <p:spPr bwMode="auto">
            <a:xfrm flipV="1">
              <a:off x="4227" y="2989"/>
              <a:ext cx="1" cy="4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35" name="Line 2267"/>
            <p:cNvSpPr>
              <a:spLocks noChangeAspect="1" noChangeShapeType="1"/>
            </p:cNvSpPr>
            <p:nvPr/>
          </p:nvSpPr>
          <p:spPr bwMode="auto">
            <a:xfrm>
              <a:off x="4198" y="2989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36" name="Line 2268"/>
            <p:cNvSpPr>
              <a:spLocks noChangeAspect="1" noChangeShapeType="1"/>
            </p:cNvSpPr>
            <p:nvPr/>
          </p:nvSpPr>
          <p:spPr bwMode="auto">
            <a:xfrm>
              <a:off x="4227" y="3029"/>
              <a:ext cx="1" cy="4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37" name="Line 2269"/>
            <p:cNvSpPr>
              <a:spLocks noChangeAspect="1" noChangeShapeType="1"/>
            </p:cNvSpPr>
            <p:nvPr/>
          </p:nvSpPr>
          <p:spPr bwMode="auto">
            <a:xfrm>
              <a:off x="4198" y="3069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38" name="Rectangle 2270"/>
            <p:cNvSpPr>
              <a:spLocks noChangeAspect="1" noChangeArrowheads="1"/>
            </p:cNvSpPr>
            <p:nvPr/>
          </p:nvSpPr>
          <p:spPr bwMode="auto">
            <a:xfrm>
              <a:off x="4192" y="2994"/>
              <a:ext cx="70" cy="70"/>
            </a:xfrm>
            <a:prstGeom prst="rect">
              <a:avLst/>
            </a:prstGeom>
            <a:solidFill>
              <a:srgbClr val="008000"/>
            </a:solidFill>
            <a:ln w="1111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39" name="Line 2271"/>
            <p:cNvSpPr>
              <a:spLocks noChangeAspect="1" noChangeShapeType="1"/>
            </p:cNvSpPr>
            <p:nvPr/>
          </p:nvSpPr>
          <p:spPr bwMode="auto">
            <a:xfrm flipV="1">
              <a:off x="4227" y="2994"/>
              <a:ext cx="1" cy="70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40" name="Line 2272"/>
            <p:cNvSpPr>
              <a:spLocks noChangeAspect="1" noChangeShapeType="1"/>
            </p:cNvSpPr>
            <p:nvPr/>
          </p:nvSpPr>
          <p:spPr bwMode="auto">
            <a:xfrm>
              <a:off x="4192" y="3029"/>
              <a:ext cx="70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41" name="Freeform 2273"/>
            <p:cNvSpPr>
              <a:spLocks noChangeAspect="1"/>
            </p:cNvSpPr>
            <p:nvPr/>
          </p:nvSpPr>
          <p:spPr bwMode="auto">
            <a:xfrm flipV="1">
              <a:off x="1441" y="2576"/>
              <a:ext cx="2786" cy="66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1" y="0"/>
                </a:cxn>
                <a:cxn ang="0">
                  <a:pos x="604" y="424"/>
                </a:cxn>
                <a:cxn ang="0">
                  <a:pos x="927" y="500"/>
                </a:cxn>
                <a:cxn ang="0">
                  <a:pos x="1290" y="793"/>
                </a:cxn>
                <a:cxn ang="0">
                  <a:pos x="2056" y="961"/>
                </a:cxn>
                <a:cxn ang="0">
                  <a:pos x="3387" y="1047"/>
                </a:cxn>
                <a:cxn ang="0">
                  <a:pos x="4838" y="1154"/>
                </a:cxn>
              </a:cxnLst>
              <a:rect l="0" t="0" r="r" b="b"/>
              <a:pathLst>
                <a:path w="4838" h="1154">
                  <a:moveTo>
                    <a:pt x="0" y="0"/>
                  </a:moveTo>
                  <a:lnTo>
                    <a:pt x="161" y="0"/>
                  </a:lnTo>
                  <a:lnTo>
                    <a:pt x="604" y="424"/>
                  </a:lnTo>
                  <a:lnTo>
                    <a:pt x="927" y="500"/>
                  </a:lnTo>
                  <a:lnTo>
                    <a:pt x="1290" y="793"/>
                  </a:lnTo>
                  <a:lnTo>
                    <a:pt x="2056" y="961"/>
                  </a:lnTo>
                  <a:lnTo>
                    <a:pt x="3387" y="1047"/>
                  </a:lnTo>
                  <a:lnTo>
                    <a:pt x="4838" y="1154"/>
                  </a:lnTo>
                </a:path>
              </a:pathLst>
            </a:custGeom>
            <a:noFill/>
            <a:ln w="28575">
              <a:solidFill>
                <a:srgbClr val="FF8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42" name="Freeform 2274"/>
            <p:cNvSpPr>
              <a:spLocks noChangeAspect="1"/>
            </p:cNvSpPr>
            <p:nvPr/>
          </p:nvSpPr>
          <p:spPr bwMode="auto">
            <a:xfrm>
              <a:off x="1399" y="3193"/>
              <a:ext cx="83" cy="71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166" y="143"/>
                </a:cxn>
                <a:cxn ang="0">
                  <a:pos x="0" y="143"/>
                </a:cxn>
                <a:cxn ang="0">
                  <a:pos x="83" y="0"/>
                </a:cxn>
              </a:cxnLst>
              <a:rect l="0" t="0" r="r" b="b"/>
              <a:pathLst>
                <a:path w="166" h="143">
                  <a:moveTo>
                    <a:pt x="83" y="0"/>
                  </a:moveTo>
                  <a:lnTo>
                    <a:pt x="166" y="143"/>
                  </a:lnTo>
                  <a:lnTo>
                    <a:pt x="0" y="14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F8000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43" name="Freeform 2275"/>
            <p:cNvSpPr>
              <a:spLocks noChangeAspect="1"/>
            </p:cNvSpPr>
            <p:nvPr/>
          </p:nvSpPr>
          <p:spPr bwMode="auto">
            <a:xfrm>
              <a:off x="1492" y="3193"/>
              <a:ext cx="83" cy="71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165" y="143"/>
                </a:cxn>
                <a:cxn ang="0">
                  <a:pos x="0" y="143"/>
                </a:cxn>
                <a:cxn ang="0">
                  <a:pos x="83" y="0"/>
                </a:cxn>
              </a:cxnLst>
              <a:rect l="0" t="0" r="r" b="b"/>
              <a:pathLst>
                <a:path w="165" h="143">
                  <a:moveTo>
                    <a:pt x="83" y="0"/>
                  </a:moveTo>
                  <a:lnTo>
                    <a:pt x="165" y="143"/>
                  </a:lnTo>
                  <a:lnTo>
                    <a:pt x="0" y="14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F8000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44" name="Line 2276"/>
            <p:cNvSpPr>
              <a:spLocks noChangeAspect="1" noChangeShapeType="1"/>
            </p:cNvSpPr>
            <p:nvPr/>
          </p:nvSpPr>
          <p:spPr bwMode="auto">
            <a:xfrm flipV="1">
              <a:off x="1788" y="2957"/>
              <a:ext cx="1" cy="39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45" name="Line 2277"/>
            <p:cNvSpPr>
              <a:spLocks noChangeAspect="1" noChangeShapeType="1"/>
            </p:cNvSpPr>
            <p:nvPr/>
          </p:nvSpPr>
          <p:spPr bwMode="auto">
            <a:xfrm>
              <a:off x="1760" y="2957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46" name="Line 2278"/>
            <p:cNvSpPr>
              <a:spLocks noChangeAspect="1" noChangeShapeType="1"/>
            </p:cNvSpPr>
            <p:nvPr/>
          </p:nvSpPr>
          <p:spPr bwMode="auto">
            <a:xfrm>
              <a:off x="1788" y="2996"/>
              <a:ext cx="1" cy="39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47" name="Line 2279"/>
            <p:cNvSpPr>
              <a:spLocks noChangeAspect="1" noChangeShapeType="1"/>
            </p:cNvSpPr>
            <p:nvPr/>
          </p:nvSpPr>
          <p:spPr bwMode="auto">
            <a:xfrm>
              <a:off x="1760" y="3035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48" name="Freeform 2280"/>
            <p:cNvSpPr>
              <a:spLocks noChangeAspect="1"/>
            </p:cNvSpPr>
            <p:nvPr/>
          </p:nvSpPr>
          <p:spPr bwMode="auto">
            <a:xfrm>
              <a:off x="1747" y="2948"/>
              <a:ext cx="83" cy="72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166" y="143"/>
                </a:cxn>
                <a:cxn ang="0">
                  <a:pos x="0" y="143"/>
                </a:cxn>
                <a:cxn ang="0">
                  <a:pos x="83" y="0"/>
                </a:cxn>
              </a:cxnLst>
              <a:rect l="0" t="0" r="r" b="b"/>
              <a:pathLst>
                <a:path w="166" h="143">
                  <a:moveTo>
                    <a:pt x="83" y="0"/>
                  </a:moveTo>
                  <a:lnTo>
                    <a:pt x="166" y="143"/>
                  </a:lnTo>
                  <a:lnTo>
                    <a:pt x="0" y="14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F8000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49" name="Line 2281"/>
            <p:cNvSpPr>
              <a:spLocks noChangeAspect="1" noChangeShapeType="1"/>
            </p:cNvSpPr>
            <p:nvPr/>
          </p:nvSpPr>
          <p:spPr bwMode="auto">
            <a:xfrm flipV="1">
              <a:off x="1974" y="2918"/>
              <a:ext cx="1" cy="3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50" name="Line 2282"/>
            <p:cNvSpPr>
              <a:spLocks noChangeAspect="1" noChangeShapeType="1"/>
            </p:cNvSpPr>
            <p:nvPr/>
          </p:nvSpPr>
          <p:spPr bwMode="auto">
            <a:xfrm>
              <a:off x="1946" y="2918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51" name="Line 2283"/>
            <p:cNvSpPr>
              <a:spLocks noChangeAspect="1" noChangeShapeType="1"/>
            </p:cNvSpPr>
            <p:nvPr/>
          </p:nvSpPr>
          <p:spPr bwMode="auto">
            <a:xfrm>
              <a:off x="1974" y="2952"/>
              <a:ext cx="1" cy="35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52" name="Line 2284"/>
            <p:cNvSpPr>
              <a:spLocks noChangeAspect="1" noChangeShapeType="1"/>
            </p:cNvSpPr>
            <p:nvPr/>
          </p:nvSpPr>
          <p:spPr bwMode="auto">
            <a:xfrm>
              <a:off x="1946" y="2987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53" name="Freeform 2285"/>
            <p:cNvSpPr>
              <a:spLocks noChangeAspect="1"/>
            </p:cNvSpPr>
            <p:nvPr/>
          </p:nvSpPr>
          <p:spPr bwMode="auto">
            <a:xfrm>
              <a:off x="1933" y="2905"/>
              <a:ext cx="83" cy="71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166" y="143"/>
                </a:cxn>
                <a:cxn ang="0">
                  <a:pos x="0" y="143"/>
                </a:cxn>
                <a:cxn ang="0">
                  <a:pos x="83" y="0"/>
                </a:cxn>
              </a:cxnLst>
              <a:rect l="0" t="0" r="r" b="b"/>
              <a:pathLst>
                <a:path w="166" h="143">
                  <a:moveTo>
                    <a:pt x="83" y="0"/>
                  </a:moveTo>
                  <a:lnTo>
                    <a:pt x="166" y="143"/>
                  </a:lnTo>
                  <a:lnTo>
                    <a:pt x="0" y="14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F8000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54" name="Line 2286"/>
            <p:cNvSpPr>
              <a:spLocks noChangeAspect="1" noChangeShapeType="1"/>
            </p:cNvSpPr>
            <p:nvPr/>
          </p:nvSpPr>
          <p:spPr bwMode="auto">
            <a:xfrm flipV="1">
              <a:off x="2184" y="2734"/>
              <a:ext cx="1" cy="5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55" name="Line 2287"/>
            <p:cNvSpPr>
              <a:spLocks noChangeAspect="1" noChangeShapeType="1"/>
            </p:cNvSpPr>
            <p:nvPr/>
          </p:nvSpPr>
          <p:spPr bwMode="auto">
            <a:xfrm>
              <a:off x="2155" y="2734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56" name="Line 2288"/>
            <p:cNvSpPr>
              <a:spLocks noChangeAspect="1" noChangeShapeType="1"/>
            </p:cNvSpPr>
            <p:nvPr/>
          </p:nvSpPr>
          <p:spPr bwMode="auto">
            <a:xfrm>
              <a:off x="2184" y="2784"/>
              <a:ext cx="1" cy="49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57" name="Line 2289"/>
            <p:cNvSpPr>
              <a:spLocks noChangeAspect="1" noChangeShapeType="1"/>
            </p:cNvSpPr>
            <p:nvPr/>
          </p:nvSpPr>
          <p:spPr bwMode="auto">
            <a:xfrm>
              <a:off x="2155" y="2833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58" name="Freeform 2290"/>
            <p:cNvSpPr>
              <a:spLocks noChangeAspect="1"/>
            </p:cNvSpPr>
            <p:nvPr/>
          </p:nvSpPr>
          <p:spPr bwMode="auto">
            <a:xfrm>
              <a:off x="2142" y="2736"/>
              <a:ext cx="83" cy="71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166" y="143"/>
                </a:cxn>
                <a:cxn ang="0">
                  <a:pos x="0" y="143"/>
                </a:cxn>
                <a:cxn ang="0">
                  <a:pos x="83" y="0"/>
                </a:cxn>
              </a:cxnLst>
              <a:rect l="0" t="0" r="r" b="b"/>
              <a:pathLst>
                <a:path w="166" h="143">
                  <a:moveTo>
                    <a:pt x="83" y="0"/>
                  </a:moveTo>
                  <a:lnTo>
                    <a:pt x="166" y="143"/>
                  </a:lnTo>
                  <a:lnTo>
                    <a:pt x="0" y="14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F8000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59" name="Line 2291"/>
            <p:cNvSpPr>
              <a:spLocks noChangeAspect="1" noChangeShapeType="1"/>
            </p:cNvSpPr>
            <p:nvPr/>
          </p:nvSpPr>
          <p:spPr bwMode="auto">
            <a:xfrm flipV="1">
              <a:off x="2625" y="2612"/>
              <a:ext cx="1" cy="75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60" name="Line 2292"/>
            <p:cNvSpPr>
              <a:spLocks noChangeAspect="1" noChangeShapeType="1"/>
            </p:cNvSpPr>
            <p:nvPr/>
          </p:nvSpPr>
          <p:spPr bwMode="auto">
            <a:xfrm>
              <a:off x="2596" y="2612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61" name="Line 2293"/>
            <p:cNvSpPr>
              <a:spLocks noChangeAspect="1" noChangeShapeType="1"/>
            </p:cNvSpPr>
            <p:nvPr/>
          </p:nvSpPr>
          <p:spPr bwMode="auto">
            <a:xfrm>
              <a:off x="2625" y="2687"/>
              <a:ext cx="1" cy="75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62" name="Line 2294"/>
            <p:cNvSpPr>
              <a:spLocks noChangeAspect="1" noChangeShapeType="1"/>
            </p:cNvSpPr>
            <p:nvPr/>
          </p:nvSpPr>
          <p:spPr bwMode="auto">
            <a:xfrm>
              <a:off x="2596" y="2762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63" name="Freeform 2295"/>
            <p:cNvSpPr>
              <a:spLocks noChangeAspect="1"/>
            </p:cNvSpPr>
            <p:nvPr/>
          </p:nvSpPr>
          <p:spPr bwMode="auto">
            <a:xfrm>
              <a:off x="2583" y="2639"/>
              <a:ext cx="83" cy="72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165" y="143"/>
                </a:cxn>
                <a:cxn ang="0">
                  <a:pos x="0" y="143"/>
                </a:cxn>
                <a:cxn ang="0">
                  <a:pos x="83" y="0"/>
                </a:cxn>
              </a:cxnLst>
              <a:rect l="0" t="0" r="r" b="b"/>
              <a:pathLst>
                <a:path w="165" h="143">
                  <a:moveTo>
                    <a:pt x="83" y="0"/>
                  </a:moveTo>
                  <a:lnTo>
                    <a:pt x="165" y="143"/>
                  </a:lnTo>
                  <a:lnTo>
                    <a:pt x="0" y="14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F8000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64" name="Line 2296"/>
            <p:cNvSpPr>
              <a:spLocks noChangeAspect="1" noChangeShapeType="1"/>
            </p:cNvSpPr>
            <p:nvPr/>
          </p:nvSpPr>
          <p:spPr bwMode="auto">
            <a:xfrm flipV="1">
              <a:off x="3391" y="2544"/>
              <a:ext cx="1" cy="9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65" name="Line 2297"/>
            <p:cNvSpPr>
              <a:spLocks noChangeAspect="1" noChangeShapeType="1"/>
            </p:cNvSpPr>
            <p:nvPr/>
          </p:nvSpPr>
          <p:spPr bwMode="auto">
            <a:xfrm>
              <a:off x="3363" y="2544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66" name="Line 2298"/>
            <p:cNvSpPr>
              <a:spLocks noChangeAspect="1" noChangeShapeType="1"/>
            </p:cNvSpPr>
            <p:nvPr/>
          </p:nvSpPr>
          <p:spPr bwMode="auto">
            <a:xfrm>
              <a:off x="3391" y="2637"/>
              <a:ext cx="1" cy="9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67" name="Line 2299"/>
            <p:cNvSpPr>
              <a:spLocks noChangeAspect="1" noChangeShapeType="1"/>
            </p:cNvSpPr>
            <p:nvPr/>
          </p:nvSpPr>
          <p:spPr bwMode="auto">
            <a:xfrm>
              <a:off x="3363" y="2731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68" name="Freeform 2300"/>
            <p:cNvSpPr>
              <a:spLocks noChangeAspect="1"/>
            </p:cNvSpPr>
            <p:nvPr/>
          </p:nvSpPr>
          <p:spPr bwMode="auto">
            <a:xfrm>
              <a:off x="3350" y="2590"/>
              <a:ext cx="83" cy="71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166" y="143"/>
                </a:cxn>
                <a:cxn ang="0">
                  <a:pos x="0" y="143"/>
                </a:cxn>
                <a:cxn ang="0">
                  <a:pos x="83" y="0"/>
                </a:cxn>
              </a:cxnLst>
              <a:rect l="0" t="0" r="r" b="b"/>
              <a:pathLst>
                <a:path w="166" h="143">
                  <a:moveTo>
                    <a:pt x="83" y="0"/>
                  </a:moveTo>
                  <a:lnTo>
                    <a:pt x="166" y="143"/>
                  </a:lnTo>
                  <a:lnTo>
                    <a:pt x="0" y="14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F8000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69" name="Line 2301"/>
            <p:cNvSpPr>
              <a:spLocks noChangeAspect="1" noChangeShapeType="1"/>
            </p:cNvSpPr>
            <p:nvPr/>
          </p:nvSpPr>
          <p:spPr bwMode="auto">
            <a:xfrm flipV="1">
              <a:off x="4227" y="2466"/>
              <a:ext cx="1" cy="11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70" name="Line 2302"/>
            <p:cNvSpPr>
              <a:spLocks noChangeAspect="1" noChangeShapeType="1"/>
            </p:cNvSpPr>
            <p:nvPr/>
          </p:nvSpPr>
          <p:spPr bwMode="auto">
            <a:xfrm>
              <a:off x="4198" y="2466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71" name="Line 2303"/>
            <p:cNvSpPr>
              <a:spLocks noChangeAspect="1" noChangeShapeType="1"/>
            </p:cNvSpPr>
            <p:nvPr/>
          </p:nvSpPr>
          <p:spPr bwMode="auto">
            <a:xfrm>
              <a:off x="4227" y="2576"/>
              <a:ext cx="1" cy="109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72" name="Line 2304"/>
            <p:cNvSpPr>
              <a:spLocks noChangeAspect="1" noChangeShapeType="1"/>
            </p:cNvSpPr>
            <p:nvPr/>
          </p:nvSpPr>
          <p:spPr bwMode="auto">
            <a:xfrm>
              <a:off x="4198" y="2685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673" name="Freeform 2305"/>
            <p:cNvSpPr>
              <a:spLocks noChangeAspect="1"/>
            </p:cNvSpPr>
            <p:nvPr/>
          </p:nvSpPr>
          <p:spPr bwMode="auto">
            <a:xfrm>
              <a:off x="4186" y="2528"/>
              <a:ext cx="83" cy="71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166" y="143"/>
                </a:cxn>
                <a:cxn ang="0">
                  <a:pos x="0" y="143"/>
                </a:cxn>
                <a:cxn ang="0">
                  <a:pos x="83" y="0"/>
                </a:cxn>
              </a:cxnLst>
              <a:rect l="0" t="0" r="r" b="b"/>
              <a:pathLst>
                <a:path w="166" h="143">
                  <a:moveTo>
                    <a:pt x="83" y="0"/>
                  </a:moveTo>
                  <a:lnTo>
                    <a:pt x="166" y="143"/>
                  </a:lnTo>
                  <a:lnTo>
                    <a:pt x="0" y="14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F8000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316674" name="Group 2306"/>
          <p:cNvGrpSpPr>
            <a:grpSpLocks/>
          </p:cNvGrpSpPr>
          <p:nvPr/>
        </p:nvGrpSpPr>
        <p:grpSpPr bwMode="auto">
          <a:xfrm>
            <a:off x="2995613" y="982663"/>
            <a:ext cx="1319212" cy="693737"/>
            <a:chOff x="4416" y="816"/>
            <a:chExt cx="831" cy="437"/>
          </a:xfrm>
        </p:grpSpPr>
        <p:sp>
          <p:nvSpPr>
            <p:cNvPr id="316675" name="Rectangle 2307"/>
            <p:cNvSpPr>
              <a:spLocks noChangeArrowheads="1"/>
            </p:cNvSpPr>
            <p:nvPr/>
          </p:nvSpPr>
          <p:spPr bwMode="auto">
            <a:xfrm>
              <a:off x="4754" y="816"/>
              <a:ext cx="493" cy="13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400"/>
                <a:t>Nitamin® </a:t>
              </a:r>
            </a:p>
          </p:txBody>
        </p:sp>
        <p:sp>
          <p:nvSpPr>
            <p:cNvPr id="316676" name="Rectangle 2308"/>
            <p:cNvSpPr>
              <a:spLocks noChangeArrowheads="1"/>
            </p:cNvSpPr>
            <p:nvPr/>
          </p:nvSpPr>
          <p:spPr bwMode="auto">
            <a:xfrm>
              <a:off x="4763" y="969"/>
              <a:ext cx="268" cy="13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400"/>
                <a:t>UAN</a:t>
              </a:r>
              <a:r>
                <a:rPr lang="en-US" sz="1400" b="1"/>
                <a:t> </a:t>
              </a:r>
            </a:p>
          </p:txBody>
        </p:sp>
        <p:sp>
          <p:nvSpPr>
            <p:cNvPr id="316677" name="Rectangle 2309"/>
            <p:cNvSpPr>
              <a:spLocks noChangeArrowheads="1"/>
            </p:cNvSpPr>
            <p:nvPr/>
          </p:nvSpPr>
          <p:spPr bwMode="auto">
            <a:xfrm>
              <a:off x="4763" y="1119"/>
              <a:ext cx="242" cy="13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400"/>
                <a:t>Urea</a:t>
              </a:r>
            </a:p>
          </p:txBody>
        </p:sp>
        <p:grpSp>
          <p:nvGrpSpPr>
            <p:cNvPr id="316678" name="Group 2310"/>
            <p:cNvGrpSpPr>
              <a:grpSpLocks/>
            </p:cNvGrpSpPr>
            <p:nvPr/>
          </p:nvGrpSpPr>
          <p:grpSpPr bwMode="auto">
            <a:xfrm>
              <a:off x="4416" y="834"/>
              <a:ext cx="288" cy="384"/>
              <a:chOff x="1682" y="1492"/>
              <a:chExt cx="251" cy="339"/>
            </a:xfrm>
          </p:grpSpPr>
          <p:sp>
            <p:nvSpPr>
              <p:cNvPr id="316679" name="Line 2311"/>
              <p:cNvSpPr>
                <a:spLocks noChangeShapeType="1"/>
              </p:cNvSpPr>
              <p:nvPr/>
            </p:nvSpPr>
            <p:spPr bwMode="auto">
              <a:xfrm>
                <a:off x="1682" y="1535"/>
                <a:ext cx="251" cy="1"/>
              </a:xfrm>
              <a:prstGeom prst="line">
                <a:avLst/>
              </a:prstGeom>
              <a:noFill/>
              <a:ln w="2857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6680" name="Freeform 2312"/>
              <p:cNvSpPr>
                <a:spLocks/>
              </p:cNvSpPr>
              <p:nvPr/>
            </p:nvSpPr>
            <p:spPr bwMode="auto">
              <a:xfrm>
                <a:off x="1764" y="1492"/>
                <a:ext cx="87" cy="86"/>
              </a:xfrm>
              <a:custGeom>
                <a:avLst/>
                <a:gdLst/>
                <a:ahLst/>
                <a:cxnLst>
                  <a:cxn ang="0">
                    <a:pos x="87" y="0"/>
                  </a:cxn>
                  <a:cxn ang="0">
                    <a:pos x="173" y="86"/>
                  </a:cxn>
                  <a:cxn ang="0">
                    <a:pos x="87" y="173"/>
                  </a:cxn>
                  <a:cxn ang="0">
                    <a:pos x="0" y="86"/>
                  </a:cxn>
                  <a:cxn ang="0">
                    <a:pos x="87" y="0"/>
                  </a:cxn>
                </a:cxnLst>
                <a:rect l="0" t="0" r="r" b="b"/>
                <a:pathLst>
                  <a:path w="173" h="173">
                    <a:moveTo>
                      <a:pt x="87" y="0"/>
                    </a:moveTo>
                    <a:lnTo>
                      <a:pt x="173" y="86"/>
                    </a:lnTo>
                    <a:lnTo>
                      <a:pt x="87" y="173"/>
                    </a:lnTo>
                    <a:lnTo>
                      <a:pt x="0" y="86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00FF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6681" name="Freeform 2313"/>
              <p:cNvSpPr>
                <a:spLocks/>
              </p:cNvSpPr>
              <p:nvPr/>
            </p:nvSpPr>
            <p:spPr bwMode="auto">
              <a:xfrm>
                <a:off x="1794" y="1521"/>
                <a:ext cx="27" cy="28"/>
              </a:xfrm>
              <a:custGeom>
                <a:avLst/>
                <a:gdLst/>
                <a:ahLst/>
                <a:cxnLst>
                  <a:cxn ang="0">
                    <a:pos x="21" y="21"/>
                  </a:cxn>
                  <a:cxn ang="0">
                    <a:pos x="21" y="0"/>
                  </a:cxn>
                  <a:cxn ang="0">
                    <a:pos x="35" y="0"/>
                  </a:cxn>
                  <a:cxn ang="0">
                    <a:pos x="35" y="21"/>
                  </a:cxn>
                  <a:cxn ang="0">
                    <a:pos x="55" y="21"/>
                  </a:cxn>
                  <a:cxn ang="0">
                    <a:pos x="55" y="35"/>
                  </a:cxn>
                  <a:cxn ang="0">
                    <a:pos x="35" y="35"/>
                  </a:cxn>
                  <a:cxn ang="0">
                    <a:pos x="35" y="56"/>
                  </a:cxn>
                  <a:cxn ang="0">
                    <a:pos x="21" y="56"/>
                  </a:cxn>
                  <a:cxn ang="0">
                    <a:pos x="21" y="35"/>
                  </a:cxn>
                  <a:cxn ang="0">
                    <a:pos x="0" y="35"/>
                  </a:cxn>
                  <a:cxn ang="0">
                    <a:pos x="0" y="21"/>
                  </a:cxn>
                  <a:cxn ang="0">
                    <a:pos x="21" y="21"/>
                  </a:cxn>
                </a:cxnLst>
                <a:rect l="0" t="0" r="r" b="b"/>
                <a:pathLst>
                  <a:path w="55" h="56">
                    <a:moveTo>
                      <a:pt x="21" y="21"/>
                    </a:moveTo>
                    <a:lnTo>
                      <a:pt x="21" y="0"/>
                    </a:lnTo>
                    <a:lnTo>
                      <a:pt x="35" y="0"/>
                    </a:lnTo>
                    <a:lnTo>
                      <a:pt x="35" y="21"/>
                    </a:lnTo>
                    <a:lnTo>
                      <a:pt x="55" y="21"/>
                    </a:lnTo>
                    <a:lnTo>
                      <a:pt x="55" y="35"/>
                    </a:lnTo>
                    <a:lnTo>
                      <a:pt x="35" y="35"/>
                    </a:lnTo>
                    <a:lnTo>
                      <a:pt x="35" y="56"/>
                    </a:lnTo>
                    <a:lnTo>
                      <a:pt x="21" y="56"/>
                    </a:lnTo>
                    <a:lnTo>
                      <a:pt x="21" y="35"/>
                    </a:lnTo>
                    <a:lnTo>
                      <a:pt x="0" y="35"/>
                    </a:lnTo>
                    <a:lnTo>
                      <a:pt x="0" y="21"/>
                    </a:lnTo>
                    <a:lnTo>
                      <a:pt x="21" y="21"/>
                    </a:lnTo>
                    <a:close/>
                  </a:path>
                </a:pathLst>
              </a:cu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6682" name="Line 2314"/>
              <p:cNvSpPr>
                <a:spLocks noChangeShapeType="1"/>
              </p:cNvSpPr>
              <p:nvPr/>
            </p:nvSpPr>
            <p:spPr bwMode="auto">
              <a:xfrm>
                <a:off x="1682" y="1672"/>
                <a:ext cx="251" cy="1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6683" name="Rectangle 2315"/>
              <p:cNvSpPr>
                <a:spLocks noChangeArrowheads="1"/>
              </p:cNvSpPr>
              <p:nvPr/>
            </p:nvSpPr>
            <p:spPr bwMode="auto">
              <a:xfrm>
                <a:off x="1776" y="1640"/>
                <a:ext cx="63" cy="64"/>
              </a:xfrm>
              <a:prstGeom prst="rect">
                <a:avLst/>
              </a:prstGeom>
              <a:solidFill>
                <a:srgbClr val="008000"/>
              </a:solidFill>
              <a:ln w="11113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6684" name="Line 2316"/>
              <p:cNvSpPr>
                <a:spLocks noChangeShapeType="1"/>
              </p:cNvSpPr>
              <p:nvPr/>
            </p:nvSpPr>
            <p:spPr bwMode="auto">
              <a:xfrm flipV="1">
                <a:off x="1807" y="1640"/>
                <a:ext cx="1" cy="64"/>
              </a:xfrm>
              <a:prstGeom prst="line">
                <a:avLst/>
              </a:prstGeom>
              <a:noFill/>
              <a:ln w="1111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6685" name="Line 2317"/>
              <p:cNvSpPr>
                <a:spLocks noChangeShapeType="1"/>
              </p:cNvSpPr>
              <p:nvPr/>
            </p:nvSpPr>
            <p:spPr bwMode="auto">
              <a:xfrm>
                <a:off x="1776" y="1672"/>
                <a:ext cx="63" cy="1"/>
              </a:xfrm>
              <a:prstGeom prst="line">
                <a:avLst/>
              </a:prstGeom>
              <a:noFill/>
              <a:ln w="1111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6686" name="Line 2318"/>
              <p:cNvSpPr>
                <a:spLocks noChangeShapeType="1"/>
              </p:cNvSpPr>
              <p:nvPr/>
            </p:nvSpPr>
            <p:spPr bwMode="auto">
              <a:xfrm>
                <a:off x="1682" y="1809"/>
                <a:ext cx="251" cy="1"/>
              </a:xfrm>
              <a:prstGeom prst="line">
                <a:avLst/>
              </a:prstGeom>
              <a:noFill/>
              <a:ln w="28575">
                <a:solidFill>
                  <a:srgbClr val="FF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6687" name="Freeform 2319"/>
              <p:cNvSpPr>
                <a:spLocks/>
              </p:cNvSpPr>
              <p:nvPr/>
            </p:nvSpPr>
            <p:spPr bwMode="auto">
              <a:xfrm>
                <a:off x="1770" y="1766"/>
                <a:ext cx="75" cy="65"/>
              </a:xfrm>
              <a:custGeom>
                <a:avLst/>
                <a:gdLst/>
                <a:ahLst/>
                <a:cxnLst>
                  <a:cxn ang="0">
                    <a:pos x="75" y="0"/>
                  </a:cxn>
                  <a:cxn ang="0">
                    <a:pos x="150" y="129"/>
                  </a:cxn>
                  <a:cxn ang="0">
                    <a:pos x="0" y="129"/>
                  </a:cxn>
                  <a:cxn ang="0">
                    <a:pos x="75" y="0"/>
                  </a:cxn>
                </a:cxnLst>
                <a:rect l="0" t="0" r="r" b="b"/>
                <a:pathLst>
                  <a:path w="150" h="129">
                    <a:moveTo>
                      <a:pt x="75" y="0"/>
                    </a:moveTo>
                    <a:lnTo>
                      <a:pt x="150" y="129"/>
                    </a:lnTo>
                    <a:lnTo>
                      <a:pt x="0" y="129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FF8000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</p:grpSp>
      </p:grpSp>
      <p:grpSp>
        <p:nvGrpSpPr>
          <p:cNvPr id="317123" name="Group 2755"/>
          <p:cNvGrpSpPr>
            <a:grpSpLocks/>
          </p:cNvGrpSpPr>
          <p:nvPr/>
        </p:nvGrpSpPr>
        <p:grpSpPr bwMode="auto">
          <a:xfrm>
            <a:off x="2951163" y="3597275"/>
            <a:ext cx="1916112" cy="517525"/>
            <a:chOff x="1576" y="2218"/>
            <a:chExt cx="1207" cy="326"/>
          </a:xfrm>
        </p:grpSpPr>
        <p:sp>
          <p:nvSpPr>
            <p:cNvPr id="317124" name="Rectangle 2756"/>
            <p:cNvSpPr>
              <a:spLocks noChangeArrowheads="1"/>
            </p:cNvSpPr>
            <p:nvPr/>
          </p:nvSpPr>
          <p:spPr bwMode="auto">
            <a:xfrm>
              <a:off x="1864" y="2218"/>
              <a:ext cx="404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400">
                  <a:solidFill>
                    <a:srgbClr val="FFFFFF"/>
                  </a:solidFill>
                </a:rPr>
                <a:t>Rainfall </a:t>
              </a:r>
              <a:endParaRPr lang="en-US" sz="1400">
                <a:solidFill>
                  <a:schemeClr val="tx1"/>
                </a:solidFill>
              </a:endParaRPr>
            </a:p>
          </p:txBody>
        </p:sp>
        <p:grpSp>
          <p:nvGrpSpPr>
            <p:cNvPr id="317125" name="Group 2757"/>
            <p:cNvGrpSpPr>
              <a:grpSpLocks/>
            </p:cNvGrpSpPr>
            <p:nvPr/>
          </p:nvGrpSpPr>
          <p:grpSpPr bwMode="auto">
            <a:xfrm>
              <a:off x="1576" y="2269"/>
              <a:ext cx="243" cy="51"/>
              <a:chOff x="4144" y="1299"/>
              <a:chExt cx="323" cy="58"/>
            </a:xfrm>
          </p:grpSpPr>
          <p:sp>
            <p:nvSpPr>
              <p:cNvPr id="317126" name="Rectangle 2758"/>
              <p:cNvSpPr>
                <a:spLocks noChangeArrowheads="1"/>
              </p:cNvSpPr>
              <p:nvPr/>
            </p:nvSpPr>
            <p:spPr bwMode="auto">
              <a:xfrm>
                <a:off x="4144" y="1299"/>
                <a:ext cx="323" cy="58"/>
              </a:xfrm>
              <a:prstGeom prst="rect">
                <a:avLst/>
              </a:prstGeom>
              <a:solidFill>
                <a:srgbClr val="00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27" name="Line 2759"/>
              <p:cNvSpPr>
                <a:spLocks noChangeShapeType="1"/>
              </p:cNvSpPr>
              <p:nvPr/>
            </p:nvSpPr>
            <p:spPr bwMode="auto">
              <a:xfrm flipV="1">
                <a:off x="4463" y="1352"/>
                <a:ext cx="4" cy="5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28" name="Line 2760"/>
              <p:cNvSpPr>
                <a:spLocks noChangeShapeType="1"/>
              </p:cNvSpPr>
              <p:nvPr/>
            </p:nvSpPr>
            <p:spPr bwMode="auto">
              <a:xfrm flipV="1">
                <a:off x="4434" y="1324"/>
                <a:ext cx="33" cy="33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29" name="Line 2761"/>
              <p:cNvSpPr>
                <a:spLocks noChangeShapeType="1"/>
              </p:cNvSpPr>
              <p:nvPr/>
            </p:nvSpPr>
            <p:spPr bwMode="auto">
              <a:xfrm flipV="1">
                <a:off x="4405" y="1299"/>
                <a:ext cx="58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30" name="Line 2762"/>
              <p:cNvSpPr>
                <a:spLocks noChangeShapeType="1"/>
              </p:cNvSpPr>
              <p:nvPr/>
            </p:nvSpPr>
            <p:spPr bwMode="auto">
              <a:xfrm flipV="1">
                <a:off x="4376" y="1299"/>
                <a:ext cx="58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31" name="Line 2763"/>
              <p:cNvSpPr>
                <a:spLocks noChangeShapeType="1"/>
              </p:cNvSpPr>
              <p:nvPr/>
            </p:nvSpPr>
            <p:spPr bwMode="auto">
              <a:xfrm flipV="1">
                <a:off x="4347" y="1299"/>
                <a:ext cx="58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32" name="Line 2764"/>
              <p:cNvSpPr>
                <a:spLocks noChangeShapeType="1"/>
              </p:cNvSpPr>
              <p:nvPr/>
            </p:nvSpPr>
            <p:spPr bwMode="auto">
              <a:xfrm flipV="1">
                <a:off x="4319" y="1299"/>
                <a:ext cx="57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33" name="Line 2765"/>
              <p:cNvSpPr>
                <a:spLocks noChangeShapeType="1"/>
              </p:cNvSpPr>
              <p:nvPr/>
            </p:nvSpPr>
            <p:spPr bwMode="auto">
              <a:xfrm flipV="1">
                <a:off x="4290" y="1299"/>
                <a:ext cx="57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34" name="Line 2766"/>
              <p:cNvSpPr>
                <a:spLocks noChangeShapeType="1"/>
              </p:cNvSpPr>
              <p:nvPr/>
            </p:nvSpPr>
            <p:spPr bwMode="auto">
              <a:xfrm flipV="1">
                <a:off x="4261" y="1299"/>
                <a:ext cx="58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35" name="Line 2767"/>
              <p:cNvSpPr>
                <a:spLocks noChangeShapeType="1"/>
              </p:cNvSpPr>
              <p:nvPr/>
            </p:nvSpPr>
            <p:spPr bwMode="auto">
              <a:xfrm flipV="1">
                <a:off x="4232" y="1299"/>
                <a:ext cx="58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36" name="Line 2768"/>
              <p:cNvSpPr>
                <a:spLocks noChangeShapeType="1"/>
              </p:cNvSpPr>
              <p:nvPr/>
            </p:nvSpPr>
            <p:spPr bwMode="auto">
              <a:xfrm flipV="1">
                <a:off x="4203" y="1299"/>
                <a:ext cx="58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37" name="Line 2769"/>
              <p:cNvSpPr>
                <a:spLocks noChangeShapeType="1"/>
              </p:cNvSpPr>
              <p:nvPr/>
            </p:nvSpPr>
            <p:spPr bwMode="auto">
              <a:xfrm flipV="1">
                <a:off x="4175" y="1299"/>
                <a:ext cx="57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38" name="Line 2770"/>
              <p:cNvSpPr>
                <a:spLocks noChangeShapeType="1"/>
              </p:cNvSpPr>
              <p:nvPr/>
            </p:nvSpPr>
            <p:spPr bwMode="auto">
              <a:xfrm flipV="1">
                <a:off x="4146" y="1299"/>
                <a:ext cx="57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39" name="Line 2771"/>
              <p:cNvSpPr>
                <a:spLocks noChangeShapeType="1"/>
              </p:cNvSpPr>
              <p:nvPr/>
            </p:nvSpPr>
            <p:spPr bwMode="auto">
              <a:xfrm flipV="1">
                <a:off x="4144" y="1299"/>
                <a:ext cx="31" cy="31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40" name="Line 2772"/>
              <p:cNvSpPr>
                <a:spLocks noChangeShapeType="1"/>
              </p:cNvSpPr>
              <p:nvPr/>
            </p:nvSpPr>
            <p:spPr bwMode="auto">
              <a:xfrm flipV="1">
                <a:off x="4144" y="1299"/>
                <a:ext cx="2" cy="3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41" name="Line 2773"/>
              <p:cNvSpPr>
                <a:spLocks noChangeShapeType="1"/>
              </p:cNvSpPr>
              <p:nvPr/>
            </p:nvSpPr>
            <p:spPr bwMode="auto">
              <a:xfrm flipV="1">
                <a:off x="4463" y="1352"/>
                <a:ext cx="4" cy="5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42" name="Line 2774"/>
              <p:cNvSpPr>
                <a:spLocks noChangeShapeType="1"/>
              </p:cNvSpPr>
              <p:nvPr/>
            </p:nvSpPr>
            <p:spPr bwMode="auto">
              <a:xfrm flipV="1">
                <a:off x="4434" y="1324"/>
                <a:ext cx="33" cy="33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43" name="Line 2775"/>
              <p:cNvSpPr>
                <a:spLocks noChangeShapeType="1"/>
              </p:cNvSpPr>
              <p:nvPr/>
            </p:nvSpPr>
            <p:spPr bwMode="auto">
              <a:xfrm flipV="1">
                <a:off x="4405" y="1299"/>
                <a:ext cx="58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44" name="Line 2776"/>
              <p:cNvSpPr>
                <a:spLocks noChangeShapeType="1"/>
              </p:cNvSpPr>
              <p:nvPr/>
            </p:nvSpPr>
            <p:spPr bwMode="auto">
              <a:xfrm flipV="1">
                <a:off x="4376" y="1299"/>
                <a:ext cx="58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45" name="Line 2777"/>
              <p:cNvSpPr>
                <a:spLocks noChangeShapeType="1"/>
              </p:cNvSpPr>
              <p:nvPr/>
            </p:nvSpPr>
            <p:spPr bwMode="auto">
              <a:xfrm flipV="1">
                <a:off x="4347" y="1299"/>
                <a:ext cx="58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46" name="Line 2778"/>
              <p:cNvSpPr>
                <a:spLocks noChangeShapeType="1"/>
              </p:cNvSpPr>
              <p:nvPr/>
            </p:nvSpPr>
            <p:spPr bwMode="auto">
              <a:xfrm flipV="1">
                <a:off x="4319" y="1299"/>
                <a:ext cx="57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47" name="Line 2779"/>
              <p:cNvSpPr>
                <a:spLocks noChangeShapeType="1"/>
              </p:cNvSpPr>
              <p:nvPr/>
            </p:nvSpPr>
            <p:spPr bwMode="auto">
              <a:xfrm flipV="1">
                <a:off x="4290" y="1299"/>
                <a:ext cx="57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48" name="Line 2780"/>
              <p:cNvSpPr>
                <a:spLocks noChangeShapeType="1"/>
              </p:cNvSpPr>
              <p:nvPr/>
            </p:nvSpPr>
            <p:spPr bwMode="auto">
              <a:xfrm flipV="1">
                <a:off x="4261" y="1299"/>
                <a:ext cx="58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49" name="Line 2781"/>
              <p:cNvSpPr>
                <a:spLocks noChangeShapeType="1"/>
              </p:cNvSpPr>
              <p:nvPr/>
            </p:nvSpPr>
            <p:spPr bwMode="auto">
              <a:xfrm flipV="1">
                <a:off x="4232" y="1299"/>
                <a:ext cx="58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50" name="Line 2782"/>
              <p:cNvSpPr>
                <a:spLocks noChangeShapeType="1"/>
              </p:cNvSpPr>
              <p:nvPr/>
            </p:nvSpPr>
            <p:spPr bwMode="auto">
              <a:xfrm flipV="1">
                <a:off x="4203" y="1299"/>
                <a:ext cx="58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51" name="Line 2783"/>
              <p:cNvSpPr>
                <a:spLocks noChangeShapeType="1"/>
              </p:cNvSpPr>
              <p:nvPr/>
            </p:nvSpPr>
            <p:spPr bwMode="auto">
              <a:xfrm flipV="1">
                <a:off x="4175" y="1299"/>
                <a:ext cx="57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52" name="Line 2784"/>
              <p:cNvSpPr>
                <a:spLocks noChangeShapeType="1"/>
              </p:cNvSpPr>
              <p:nvPr/>
            </p:nvSpPr>
            <p:spPr bwMode="auto">
              <a:xfrm flipV="1">
                <a:off x="4146" y="1299"/>
                <a:ext cx="57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53" name="Line 2785"/>
              <p:cNvSpPr>
                <a:spLocks noChangeShapeType="1"/>
              </p:cNvSpPr>
              <p:nvPr/>
            </p:nvSpPr>
            <p:spPr bwMode="auto">
              <a:xfrm flipV="1">
                <a:off x="4144" y="1299"/>
                <a:ext cx="31" cy="31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54" name="Line 2786"/>
              <p:cNvSpPr>
                <a:spLocks noChangeShapeType="1"/>
              </p:cNvSpPr>
              <p:nvPr/>
            </p:nvSpPr>
            <p:spPr bwMode="auto">
              <a:xfrm flipV="1">
                <a:off x="4144" y="1299"/>
                <a:ext cx="2" cy="3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7155" name="Rectangle 2787"/>
              <p:cNvSpPr>
                <a:spLocks noChangeArrowheads="1"/>
              </p:cNvSpPr>
              <p:nvPr/>
            </p:nvSpPr>
            <p:spPr bwMode="auto">
              <a:xfrm>
                <a:off x="4144" y="1299"/>
                <a:ext cx="323" cy="58"/>
              </a:xfrm>
              <a:prstGeom prst="rect">
                <a:avLst/>
              </a:prstGeom>
              <a:noFill/>
              <a:ln w="63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317156" name="Rectangle 2788"/>
            <p:cNvSpPr>
              <a:spLocks noChangeArrowheads="1"/>
            </p:cNvSpPr>
            <p:nvPr/>
          </p:nvSpPr>
          <p:spPr bwMode="auto">
            <a:xfrm>
              <a:off x="1864" y="2410"/>
              <a:ext cx="919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400">
                  <a:solidFill>
                    <a:srgbClr val="FFFFFF"/>
                  </a:solidFill>
                </a:rPr>
                <a:t>Soil water content </a:t>
              </a:r>
              <a:endParaRPr lang="en-US" sz="1400" baseline="30000">
                <a:solidFill>
                  <a:schemeClr val="tx1"/>
                </a:solidFill>
              </a:endParaRPr>
            </a:p>
          </p:txBody>
        </p:sp>
        <p:sp>
          <p:nvSpPr>
            <p:cNvPr id="317157" name="Line 2789"/>
            <p:cNvSpPr>
              <a:spLocks noChangeShapeType="1"/>
            </p:cNvSpPr>
            <p:nvPr/>
          </p:nvSpPr>
          <p:spPr bwMode="auto">
            <a:xfrm rot="21240000">
              <a:off x="1576" y="2480"/>
              <a:ext cx="243" cy="27"/>
            </a:xfrm>
            <a:prstGeom prst="line">
              <a:avLst/>
            </a:prstGeom>
            <a:noFill/>
            <a:ln w="28575">
              <a:solidFill>
                <a:srgbClr val="FF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317158" name="Oval 2790"/>
          <p:cNvSpPr>
            <a:spLocks noChangeArrowheads="1"/>
          </p:cNvSpPr>
          <p:nvPr/>
        </p:nvSpPr>
        <p:spPr bwMode="auto">
          <a:xfrm>
            <a:off x="2887663" y="4495800"/>
            <a:ext cx="457200" cy="1752600"/>
          </a:xfrm>
          <a:prstGeom prst="ellips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317159" name="Text Box 2791"/>
          <p:cNvSpPr txBox="1">
            <a:spLocks noChangeArrowheads="1"/>
          </p:cNvSpPr>
          <p:nvPr/>
        </p:nvSpPr>
        <p:spPr bwMode="auto">
          <a:xfrm>
            <a:off x="6765925" y="1563688"/>
            <a:ext cx="1947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Temp = 47</a:t>
            </a:r>
            <a:r>
              <a:rPr lang="en-US" sz="2400" baseline="30000"/>
              <a:t>o</a:t>
            </a:r>
            <a:r>
              <a:rPr lang="en-US" sz="2400"/>
              <a:t>F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7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15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233" name="Group 1793"/>
          <p:cNvGrpSpPr>
            <a:grpSpLocks/>
          </p:cNvGrpSpPr>
          <p:nvPr/>
        </p:nvGrpSpPr>
        <p:grpSpPr bwMode="auto">
          <a:xfrm>
            <a:off x="2714625" y="3352800"/>
            <a:ext cx="3648075" cy="90488"/>
            <a:chOff x="1441" y="3212"/>
            <a:chExt cx="2879" cy="57"/>
          </a:xfrm>
        </p:grpSpPr>
        <p:sp>
          <p:nvSpPr>
            <p:cNvPr id="319234" name="Line 1794"/>
            <p:cNvSpPr>
              <a:spLocks noChangeShapeType="1"/>
            </p:cNvSpPr>
            <p:nvPr/>
          </p:nvSpPr>
          <p:spPr bwMode="auto">
            <a:xfrm>
              <a:off x="1441" y="3240"/>
              <a:ext cx="2879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235" name="Line 1795"/>
            <p:cNvSpPr>
              <a:spLocks noChangeShapeType="1"/>
            </p:cNvSpPr>
            <p:nvPr/>
          </p:nvSpPr>
          <p:spPr bwMode="auto">
            <a:xfrm flipV="1">
              <a:off x="2240" y="3212"/>
              <a:ext cx="1" cy="57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236" name="Line 1796"/>
            <p:cNvSpPr>
              <a:spLocks noChangeShapeType="1"/>
            </p:cNvSpPr>
            <p:nvPr/>
          </p:nvSpPr>
          <p:spPr bwMode="auto">
            <a:xfrm flipV="1">
              <a:off x="3040" y="3212"/>
              <a:ext cx="1" cy="57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237" name="Line 1797"/>
            <p:cNvSpPr>
              <a:spLocks noChangeShapeType="1"/>
            </p:cNvSpPr>
            <p:nvPr/>
          </p:nvSpPr>
          <p:spPr bwMode="auto">
            <a:xfrm flipV="1">
              <a:off x="3840" y="3212"/>
              <a:ext cx="1" cy="57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318247" name="Rectangle 807"/>
          <p:cNvSpPr>
            <a:spLocks noChangeArrowheads="1"/>
          </p:cNvSpPr>
          <p:nvPr/>
        </p:nvSpPr>
        <p:spPr bwMode="auto">
          <a:xfrm>
            <a:off x="2743200" y="6477000"/>
            <a:ext cx="3657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sz="2000">
                <a:solidFill>
                  <a:srgbClr val="FFFFFF"/>
                </a:solidFill>
              </a:rPr>
              <a:t>Days after application</a:t>
            </a: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318248" name="Rectangle 808"/>
          <p:cNvSpPr>
            <a:spLocks noChangeArrowheads="1"/>
          </p:cNvSpPr>
          <p:nvPr/>
        </p:nvSpPr>
        <p:spPr bwMode="auto">
          <a:xfrm rot="16200000">
            <a:off x="785812" y="1957388"/>
            <a:ext cx="26654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sz="1800">
                <a:solidFill>
                  <a:srgbClr val="FFFFFF"/>
                </a:solidFill>
              </a:rPr>
              <a:t>NH</a:t>
            </a:r>
            <a:r>
              <a:rPr lang="en-US" sz="1800" baseline="-25000">
                <a:solidFill>
                  <a:srgbClr val="FFFFFF"/>
                </a:solidFill>
              </a:rPr>
              <a:t>3</a:t>
            </a:r>
            <a:r>
              <a:rPr lang="en-US" sz="1800">
                <a:solidFill>
                  <a:srgbClr val="FFFFFF"/>
                </a:solidFill>
              </a:rPr>
              <a:t> loss (% of applied N)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318249" name="Rectangle 809"/>
          <p:cNvSpPr>
            <a:spLocks noChangeArrowheads="1"/>
          </p:cNvSpPr>
          <p:nvPr/>
        </p:nvSpPr>
        <p:spPr bwMode="auto">
          <a:xfrm>
            <a:off x="2706688" y="6156325"/>
            <a:ext cx="1127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0</a:t>
            </a:r>
          </a:p>
        </p:txBody>
      </p:sp>
      <p:sp>
        <p:nvSpPr>
          <p:cNvPr id="318250" name="Rectangle 810"/>
          <p:cNvSpPr>
            <a:spLocks noChangeArrowheads="1"/>
          </p:cNvSpPr>
          <p:nvPr/>
        </p:nvSpPr>
        <p:spPr bwMode="auto">
          <a:xfrm>
            <a:off x="2362200" y="5513388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10</a:t>
            </a:r>
          </a:p>
        </p:txBody>
      </p:sp>
      <p:sp>
        <p:nvSpPr>
          <p:cNvPr id="318251" name="Rectangle 811"/>
          <p:cNvSpPr>
            <a:spLocks noChangeArrowheads="1"/>
          </p:cNvSpPr>
          <p:nvPr/>
        </p:nvSpPr>
        <p:spPr bwMode="auto">
          <a:xfrm>
            <a:off x="2362200" y="5064125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20</a:t>
            </a:r>
          </a:p>
        </p:txBody>
      </p:sp>
      <p:sp>
        <p:nvSpPr>
          <p:cNvPr id="318252" name="Rectangle 812"/>
          <p:cNvSpPr>
            <a:spLocks noChangeArrowheads="1"/>
          </p:cNvSpPr>
          <p:nvPr/>
        </p:nvSpPr>
        <p:spPr bwMode="auto">
          <a:xfrm>
            <a:off x="2362200" y="4611688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30</a:t>
            </a:r>
          </a:p>
        </p:txBody>
      </p:sp>
      <p:sp>
        <p:nvSpPr>
          <p:cNvPr id="318253" name="Rectangle 813"/>
          <p:cNvSpPr>
            <a:spLocks noChangeArrowheads="1"/>
          </p:cNvSpPr>
          <p:nvPr/>
        </p:nvSpPr>
        <p:spPr bwMode="auto">
          <a:xfrm>
            <a:off x="2362200" y="4160838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40</a:t>
            </a:r>
          </a:p>
        </p:txBody>
      </p:sp>
      <p:sp>
        <p:nvSpPr>
          <p:cNvPr id="318254" name="Rectangle 814"/>
          <p:cNvSpPr>
            <a:spLocks noChangeArrowheads="1"/>
          </p:cNvSpPr>
          <p:nvPr/>
        </p:nvSpPr>
        <p:spPr bwMode="auto">
          <a:xfrm>
            <a:off x="2362200" y="3708400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50</a:t>
            </a:r>
          </a:p>
        </p:txBody>
      </p:sp>
      <p:sp>
        <p:nvSpPr>
          <p:cNvPr id="318274" name="Rectangle 834"/>
          <p:cNvSpPr>
            <a:spLocks noChangeArrowheads="1"/>
          </p:cNvSpPr>
          <p:nvPr/>
        </p:nvSpPr>
        <p:spPr bwMode="auto">
          <a:xfrm>
            <a:off x="2362200" y="2849563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10</a:t>
            </a:r>
          </a:p>
        </p:txBody>
      </p:sp>
      <p:sp>
        <p:nvSpPr>
          <p:cNvPr id="318275" name="Rectangle 835"/>
          <p:cNvSpPr>
            <a:spLocks noChangeArrowheads="1"/>
          </p:cNvSpPr>
          <p:nvPr/>
        </p:nvSpPr>
        <p:spPr bwMode="auto">
          <a:xfrm>
            <a:off x="2362200" y="2398713"/>
            <a:ext cx="2254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20</a:t>
            </a:r>
          </a:p>
        </p:txBody>
      </p:sp>
      <p:sp>
        <p:nvSpPr>
          <p:cNvPr id="318276" name="Rectangle 836"/>
          <p:cNvSpPr>
            <a:spLocks noChangeArrowheads="1"/>
          </p:cNvSpPr>
          <p:nvPr/>
        </p:nvSpPr>
        <p:spPr bwMode="auto">
          <a:xfrm>
            <a:off x="2362200" y="1946275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30</a:t>
            </a:r>
          </a:p>
        </p:txBody>
      </p:sp>
      <p:sp>
        <p:nvSpPr>
          <p:cNvPr id="318277" name="Rectangle 837"/>
          <p:cNvSpPr>
            <a:spLocks noChangeArrowheads="1"/>
          </p:cNvSpPr>
          <p:nvPr/>
        </p:nvSpPr>
        <p:spPr bwMode="auto">
          <a:xfrm>
            <a:off x="2362200" y="1493838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40</a:t>
            </a:r>
          </a:p>
        </p:txBody>
      </p:sp>
      <p:sp>
        <p:nvSpPr>
          <p:cNvPr id="318278" name="Rectangle 838"/>
          <p:cNvSpPr>
            <a:spLocks noChangeArrowheads="1"/>
          </p:cNvSpPr>
          <p:nvPr/>
        </p:nvSpPr>
        <p:spPr bwMode="auto">
          <a:xfrm>
            <a:off x="2362200" y="1042988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50</a:t>
            </a:r>
          </a:p>
        </p:txBody>
      </p:sp>
      <p:sp>
        <p:nvSpPr>
          <p:cNvPr id="318288" name="Line 848"/>
          <p:cNvSpPr>
            <a:spLocks noChangeShapeType="1"/>
          </p:cNvSpPr>
          <p:nvPr/>
        </p:nvSpPr>
        <p:spPr bwMode="auto">
          <a:xfrm flipV="1">
            <a:off x="2744788" y="3427413"/>
            <a:ext cx="1587" cy="266541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289" name="Line 849"/>
          <p:cNvSpPr>
            <a:spLocks noChangeShapeType="1"/>
          </p:cNvSpPr>
          <p:nvPr/>
        </p:nvSpPr>
        <p:spPr bwMode="auto">
          <a:xfrm>
            <a:off x="2746375" y="5640388"/>
            <a:ext cx="34925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290" name="Line 850"/>
          <p:cNvSpPr>
            <a:spLocks noChangeShapeType="1"/>
          </p:cNvSpPr>
          <p:nvPr/>
        </p:nvSpPr>
        <p:spPr bwMode="auto">
          <a:xfrm>
            <a:off x="2746375" y="5187950"/>
            <a:ext cx="34925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291" name="Line 851"/>
          <p:cNvSpPr>
            <a:spLocks noChangeShapeType="1"/>
          </p:cNvSpPr>
          <p:nvPr/>
        </p:nvSpPr>
        <p:spPr bwMode="auto">
          <a:xfrm>
            <a:off x="2746375" y="4737100"/>
            <a:ext cx="34925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292" name="Line 852"/>
          <p:cNvSpPr>
            <a:spLocks noChangeShapeType="1"/>
          </p:cNvSpPr>
          <p:nvPr/>
        </p:nvSpPr>
        <p:spPr bwMode="auto">
          <a:xfrm>
            <a:off x="2746375" y="4286250"/>
            <a:ext cx="34925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293" name="Line 853"/>
          <p:cNvSpPr>
            <a:spLocks noChangeShapeType="1"/>
          </p:cNvSpPr>
          <p:nvPr/>
        </p:nvSpPr>
        <p:spPr bwMode="auto">
          <a:xfrm>
            <a:off x="2746375" y="3833813"/>
            <a:ext cx="34925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295" name="Line 855"/>
          <p:cNvSpPr>
            <a:spLocks noChangeShapeType="1"/>
          </p:cNvSpPr>
          <p:nvPr/>
        </p:nvSpPr>
        <p:spPr bwMode="auto">
          <a:xfrm flipV="1">
            <a:off x="6367463" y="3427413"/>
            <a:ext cx="1587" cy="266541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309" name="Line 869"/>
          <p:cNvSpPr>
            <a:spLocks noChangeShapeType="1"/>
          </p:cNvSpPr>
          <p:nvPr/>
        </p:nvSpPr>
        <p:spPr bwMode="auto">
          <a:xfrm>
            <a:off x="2744788" y="762000"/>
            <a:ext cx="3622675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310" name="Line 870"/>
          <p:cNvSpPr>
            <a:spLocks noChangeShapeType="1"/>
          </p:cNvSpPr>
          <p:nvPr/>
        </p:nvSpPr>
        <p:spPr bwMode="auto">
          <a:xfrm>
            <a:off x="3328988" y="763588"/>
            <a:ext cx="1587" cy="3651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311" name="Line 871"/>
          <p:cNvSpPr>
            <a:spLocks noChangeShapeType="1"/>
          </p:cNvSpPr>
          <p:nvPr/>
        </p:nvSpPr>
        <p:spPr bwMode="auto">
          <a:xfrm>
            <a:off x="3913188" y="763588"/>
            <a:ext cx="1587" cy="3651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312" name="Line 872"/>
          <p:cNvSpPr>
            <a:spLocks noChangeShapeType="1"/>
          </p:cNvSpPr>
          <p:nvPr/>
        </p:nvSpPr>
        <p:spPr bwMode="auto">
          <a:xfrm>
            <a:off x="4497388" y="763588"/>
            <a:ext cx="1587" cy="3651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313" name="Line 873"/>
          <p:cNvSpPr>
            <a:spLocks noChangeShapeType="1"/>
          </p:cNvSpPr>
          <p:nvPr/>
        </p:nvSpPr>
        <p:spPr bwMode="auto">
          <a:xfrm>
            <a:off x="5081588" y="763588"/>
            <a:ext cx="1587" cy="3651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314" name="Line 874"/>
          <p:cNvSpPr>
            <a:spLocks noChangeShapeType="1"/>
          </p:cNvSpPr>
          <p:nvPr/>
        </p:nvSpPr>
        <p:spPr bwMode="auto">
          <a:xfrm>
            <a:off x="5665788" y="763588"/>
            <a:ext cx="1587" cy="3651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315" name="Line 875"/>
          <p:cNvSpPr>
            <a:spLocks noChangeShapeType="1"/>
          </p:cNvSpPr>
          <p:nvPr/>
        </p:nvSpPr>
        <p:spPr bwMode="auto">
          <a:xfrm>
            <a:off x="6249988" y="763588"/>
            <a:ext cx="1587" cy="3651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316" name="Line 876"/>
          <p:cNvSpPr>
            <a:spLocks noChangeShapeType="1"/>
          </p:cNvSpPr>
          <p:nvPr/>
        </p:nvSpPr>
        <p:spPr bwMode="auto">
          <a:xfrm flipV="1">
            <a:off x="2744788" y="762000"/>
            <a:ext cx="1587" cy="2665413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317" name="Line 877"/>
          <p:cNvSpPr>
            <a:spLocks noChangeShapeType="1"/>
          </p:cNvSpPr>
          <p:nvPr/>
        </p:nvSpPr>
        <p:spPr bwMode="auto">
          <a:xfrm>
            <a:off x="2746375" y="2976563"/>
            <a:ext cx="34925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318" name="Line 878"/>
          <p:cNvSpPr>
            <a:spLocks noChangeShapeType="1"/>
          </p:cNvSpPr>
          <p:nvPr/>
        </p:nvSpPr>
        <p:spPr bwMode="auto">
          <a:xfrm>
            <a:off x="2746375" y="2524125"/>
            <a:ext cx="34925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319" name="Line 879"/>
          <p:cNvSpPr>
            <a:spLocks noChangeShapeType="1"/>
          </p:cNvSpPr>
          <p:nvPr/>
        </p:nvSpPr>
        <p:spPr bwMode="auto">
          <a:xfrm>
            <a:off x="2746375" y="2071688"/>
            <a:ext cx="34925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320" name="Line 880"/>
          <p:cNvSpPr>
            <a:spLocks noChangeShapeType="1"/>
          </p:cNvSpPr>
          <p:nvPr/>
        </p:nvSpPr>
        <p:spPr bwMode="auto">
          <a:xfrm>
            <a:off x="2746375" y="1620838"/>
            <a:ext cx="34925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321" name="Line 881"/>
          <p:cNvSpPr>
            <a:spLocks noChangeShapeType="1"/>
          </p:cNvSpPr>
          <p:nvPr/>
        </p:nvSpPr>
        <p:spPr bwMode="auto">
          <a:xfrm>
            <a:off x="2746375" y="1168400"/>
            <a:ext cx="34925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322" name="Line 882"/>
          <p:cNvSpPr>
            <a:spLocks noChangeShapeType="1"/>
          </p:cNvSpPr>
          <p:nvPr/>
        </p:nvSpPr>
        <p:spPr bwMode="auto">
          <a:xfrm flipV="1">
            <a:off x="6367463" y="762000"/>
            <a:ext cx="1587" cy="2665413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323" name="Line 883"/>
          <p:cNvSpPr>
            <a:spLocks noChangeShapeType="1"/>
          </p:cNvSpPr>
          <p:nvPr/>
        </p:nvSpPr>
        <p:spPr bwMode="auto">
          <a:xfrm flipH="1">
            <a:off x="6330950" y="2976563"/>
            <a:ext cx="36513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324" name="Line 884"/>
          <p:cNvSpPr>
            <a:spLocks noChangeShapeType="1"/>
          </p:cNvSpPr>
          <p:nvPr/>
        </p:nvSpPr>
        <p:spPr bwMode="auto">
          <a:xfrm flipH="1">
            <a:off x="6330950" y="2524125"/>
            <a:ext cx="36513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325" name="Line 885"/>
          <p:cNvSpPr>
            <a:spLocks noChangeShapeType="1"/>
          </p:cNvSpPr>
          <p:nvPr/>
        </p:nvSpPr>
        <p:spPr bwMode="auto">
          <a:xfrm flipH="1">
            <a:off x="6330950" y="2071688"/>
            <a:ext cx="36513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326" name="Line 886"/>
          <p:cNvSpPr>
            <a:spLocks noChangeShapeType="1"/>
          </p:cNvSpPr>
          <p:nvPr/>
        </p:nvSpPr>
        <p:spPr bwMode="auto">
          <a:xfrm flipH="1">
            <a:off x="6330950" y="1620838"/>
            <a:ext cx="36513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327" name="Line 887"/>
          <p:cNvSpPr>
            <a:spLocks noChangeShapeType="1"/>
          </p:cNvSpPr>
          <p:nvPr/>
        </p:nvSpPr>
        <p:spPr bwMode="auto">
          <a:xfrm flipH="1">
            <a:off x="6330950" y="1168400"/>
            <a:ext cx="36513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grpSp>
        <p:nvGrpSpPr>
          <p:cNvPr id="318690" name="Group 1250"/>
          <p:cNvGrpSpPr>
            <a:grpSpLocks/>
          </p:cNvGrpSpPr>
          <p:nvPr/>
        </p:nvGrpSpPr>
        <p:grpSpPr bwMode="auto">
          <a:xfrm>
            <a:off x="2927350" y="982663"/>
            <a:ext cx="1319213" cy="693737"/>
            <a:chOff x="4416" y="816"/>
            <a:chExt cx="831" cy="437"/>
          </a:xfrm>
        </p:grpSpPr>
        <p:sp>
          <p:nvSpPr>
            <p:cNvPr id="318475" name="Rectangle 1035"/>
            <p:cNvSpPr>
              <a:spLocks noChangeArrowheads="1"/>
            </p:cNvSpPr>
            <p:nvPr/>
          </p:nvSpPr>
          <p:spPr bwMode="auto">
            <a:xfrm>
              <a:off x="4754" y="816"/>
              <a:ext cx="493" cy="13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400"/>
                <a:t>Nitamin® </a:t>
              </a:r>
            </a:p>
          </p:txBody>
        </p:sp>
        <p:sp>
          <p:nvSpPr>
            <p:cNvPr id="318476" name="Rectangle 1036"/>
            <p:cNvSpPr>
              <a:spLocks noChangeArrowheads="1"/>
            </p:cNvSpPr>
            <p:nvPr/>
          </p:nvSpPr>
          <p:spPr bwMode="auto">
            <a:xfrm>
              <a:off x="4763" y="969"/>
              <a:ext cx="268" cy="13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400"/>
                <a:t>UAN</a:t>
              </a:r>
              <a:r>
                <a:rPr lang="en-US" sz="1400" b="1"/>
                <a:t> </a:t>
              </a:r>
            </a:p>
          </p:txBody>
        </p:sp>
        <p:sp>
          <p:nvSpPr>
            <p:cNvPr id="318477" name="Rectangle 1037"/>
            <p:cNvSpPr>
              <a:spLocks noChangeArrowheads="1"/>
            </p:cNvSpPr>
            <p:nvPr/>
          </p:nvSpPr>
          <p:spPr bwMode="auto">
            <a:xfrm>
              <a:off x="4763" y="1119"/>
              <a:ext cx="242" cy="13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400"/>
                <a:t>Urea</a:t>
              </a:r>
            </a:p>
          </p:txBody>
        </p:sp>
        <p:grpSp>
          <p:nvGrpSpPr>
            <p:cNvPr id="318478" name="Group 1038"/>
            <p:cNvGrpSpPr>
              <a:grpSpLocks/>
            </p:cNvGrpSpPr>
            <p:nvPr/>
          </p:nvGrpSpPr>
          <p:grpSpPr bwMode="auto">
            <a:xfrm>
              <a:off x="4416" y="834"/>
              <a:ext cx="288" cy="384"/>
              <a:chOff x="1682" y="1492"/>
              <a:chExt cx="251" cy="339"/>
            </a:xfrm>
          </p:grpSpPr>
          <p:sp>
            <p:nvSpPr>
              <p:cNvPr id="318479" name="Line 1039"/>
              <p:cNvSpPr>
                <a:spLocks noChangeShapeType="1"/>
              </p:cNvSpPr>
              <p:nvPr/>
            </p:nvSpPr>
            <p:spPr bwMode="auto">
              <a:xfrm>
                <a:off x="1682" y="1535"/>
                <a:ext cx="251" cy="1"/>
              </a:xfrm>
              <a:prstGeom prst="line">
                <a:avLst/>
              </a:prstGeom>
              <a:noFill/>
              <a:ln w="2857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8480" name="Freeform 1040"/>
              <p:cNvSpPr>
                <a:spLocks/>
              </p:cNvSpPr>
              <p:nvPr/>
            </p:nvSpPr>
            <p:spPr bwMode="auto">
              <a:xfrm>
                <a:off x="1764" y="1492"/>
                <a:ext cx="87" cy="86"/>
              </a:xfrm>
              <a:custGeom>
                <a:avLst/>
                <a:gdLst/>
                <a:ahLst/>
                <a:cxnLst>
                  <a:cxn ang="0">
                    <a:pos x="87" y="0"/>
                  </a:cxn>
                  <a:cxn ang="0">
                    <a:pos x="173" y="86"/>
                  </a:cxn>
                  <a:cxn ang="0">
                    <a:pos x="87" y="173"/>
                  </a:cxn>
                  <a:cxn ang="0">
                    <a:pos x="0" y="86"/>
                  </a:cxn>
                  <a:cxn ang="0">
                    <a:pos x="87" y="0"/>
                  </a:cxn>
                </a:cxnLst>
                <a:rect l="0" t="0" r="r" b="b"/>
                <a:pathLst>
                  <a:path w="173" h="173">
                    <a:moveTo>
                      <a:pt x="87" y="0"/>
                    </a:moveTo>
                    <a:lnTo>
                      <a:pt x="173" y="86"/>
                    </a:lnTo>
                    <a:lnTo>
                      <a:pt x="87" y="173"/>
                    </a:lnTo>
                    <a:lnTo>
                      <a:pt x="0" y="86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00FF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8481" name="Freeform 1041"/>
              <p:cNvSpPr>
                <a:spLocks/>
              </p:cNvSpPr>
              <p:nvPr/>
            </p:nvSpPr>
            <p:spPr bwMode="auto">
              <a:xfrm>
                <a:off x="1794" y="1521"/>
                <a:ext cx="27" cy="28"/>
              </a:xfrm>
              <a:custGeom>
                <a:avLst/>
                <a:gdLst/>
                <a:ahLst/>
                <a:cxnLst>
                  <a:cxn ang="0">
                    <a:pos x="21" y="21"/>
                  </a:cxn>
                  <a:cxn ang="0">
                    <a:pos x="21" y="0"/>
                  </a:cxn>
                  <a:cxn ang="0">
                    <a:pos x="35" y="0"/>
                  </a:cxn>
                  <a:cxn ang="0">
                    <a:pos x="35" y="21"/>
                  </a:cxn>
                  <a:cxn ang="0">
                    <a:pos x="55" y="21"/>
                  </a:cxn>
                  <a:cxn ang="0">
                    <a:pos x="55" y="35"/>
                  </a:cxn>
                  <a:cxn ang="0">
                    <a:pos x="35" y="35"/>
                  </a:cxn>
                  <a:cxn ang="0">
                    <a:pos x="35" y="56"/>
                  </a:cxn>
                  <a:cxn ang="0">
                    <a:pos x="21" y="56"/>
                  </a:cxn>
                  <a:cxn ang="0">
                    <a:pos x="21" y="35"/>
                  </a:cxn>
                  <a:cxn ang="0">
                    <a:pos x="0" y="35"/>
                  </a:cxn>
                  <a:cxn ang="0">
                    <a:pos x="0" y="21"/>
                  </a:cxn>
                  <a:cxn ang="0">
                    <a:pos x="21" y="21"/>
                  </a:cxn>
                </a:cxnLst>
                <a:rect l="0" t="0" r="r" b="b"/>
                <a:pathLst>
                  <a:path w="55" h="56">
                    <a:moveTo>
                      <a:pt x="21" y="21"/>
                    </a:moveTo>
                    <a:lnTo>
                      <a:pt x="21" y="0"/>
                    </a:lnTo>
                    <a:lnTo>
                      <a:pt x="35" y="0"/>
                    </a:lnTo>
                    <a:lnTo>
                      <a:pt x="35" y="21"/>
                    </a:lnTo>
                    <a:lnTo>
                      <a:pt x="55" y="21"/>
                    </a:lnTo>
                    <a:lnTo>
                      <a:pt x="55" y="35"/>
                    </a:lnTo>
                    <a:lnTo>
                      <a:pt x="35" y="35"/>
                    </a:lnTo>
                    <a:lnTo>
                      <a:pt x="35" y="56"/>
                    </a:lnTo>
                    <a:lnTo>
                      <a:pt x="21" y="56"/>
                    </a:lnTo>
                    <a:lnTo>
                      <a:pt x="21" y="35"/>
                    </a:lnTo>
                    <a:lnTo>
                      <a:pt x="0" y="35"/>
                    </a:lnTo>
                    <a:lnTo>
                      <a:pt x="0" y="21"/>
                    </a:lnTo>
                    <a:lnTo>
                      <a:pt x="21" y="21"/>
                    </a:lnTo>
                    <a:close/>
                  </a:path>
                </a:pathLst>
              </a:cu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8482" name="Line 1042"/>
              <p:cNvSpPr>
                <a:spLocks noChangeShapeType="1"/>
              </p:cNvSpPr>
              <p:nvPr/>
            </p:nvSpPr>
            <p:spPr bwMode="auto">
              <a:xfrm>
                <a:off x="1682" y="1672"/>
                <a:ext cx="251" cy="1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8483" name="Rectangle 1043"/>
              <p:cNvSpPr>
                <a:spLocks noChangeArrowheads="1"/>
              </p:cNvSpPr>
              <p:nvPr/>
            </p:nvSpPr>
            <p:spPr bwMode="auto">
              <a:xfrm>
                <a:off x="1776" y="1640"/>
                <a:ext cx="63" cy="64"/>
              </a:xfrm>
              <a:prstGeom prst="rect">
                <a:avLst/>
              </a:prstGeom>
              <a:solidFill>
                <a:srgbClr val="008000"/>
              </a:solidFill>
              <a:ln w="11113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8484" name="Line 1044"/>
              <p:cNvSpPr>
                <a:spLocks noChangeShapeType="1"/>
              </p:cNvSpPr>
              <p:nvPr/>
            </p:nvSpPr>
            <p:spPr bwMode="auto">
              <a:xfrm flipV="1">
                <a:off x="1807" y="1640"/>
                <a:ext cx="1" cy="64"/>
              </a:xfrm>
              <a:prstGeom prst="line">
                <a:avLst/>
              </a:prstGeom>
              <a:noFill/>
              <a:ln w="1111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8485" name="Line 1045"/>
              <p:cNvSpPr>
                <a:spLocks noChangeShapeType="1"/>
              </p:cNvSpPr>
              <p:nvPr/>
            </p:nvSpPr>
            <p:spPr bwMode="auto">
              <a:xfrm>
                <a:off x="1776" y="1672"/>
                <a:ext cx="63" cy="1"/>
              </a:xfrm>
              <a:prstGeom prst="line">
                <a:avLst/>
              </a:prstGeom>
              <a:noFill/>
              <a:ln w="1111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8486" name="Line 1046"/>
              <p:cNvSpPr>
                <a:spLocks noChangeShapeType="1"/>
              </p:cNvSpPr>
              <p:nvPr/>
            </p:nvSpPr>
            <p:spPr bwMode="auto">
              <a:xfrm>
                <a:off x="1682" y="1809"/>
                <a:ext cx="251" cy="1"/>
              </a:xfrm>
              <a:prstGeom prst="line">
                <a:avLst/>
              </a:prstGeom>
              <a:noFill/>
              <a:ln w="28575">
                <a:solidFill>
                  <a:srgbClr val="FF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8487" name="Freeform 1047"/>
              <p:cNvSpPr>
                <a:spLocks/>
              </p:cNvSpPr>
              <p:nvPr/>
            </p:nvSpPr>
            <p:spPr bwMode="auto">
              <a:xfrm>
                <a:off x="1770" y="1766"/>
                <a:ext cx="75" cy="65"/>
              </a:xfrm>
              <a:custGeom>
                <a:avLst/>
                <a:gdLst/>
                <a:ahLst/>
                <a:cxnLst>
                  <a:cxn ang="0">
                    <a:pos x="75" y="0"/>
                  </a:cxn>
                  <a:cxn ang="0">
                    <a:pos x="150" y="129"/>
                  </a:cxn>
                  <a:cxn ang="0">
                    <a:pos x="0" y="129"/>
                  </a:cxn>
                  <a:cxn ang="0">
                    <a:pos x="75" y="0"/>
                  </a:cxn>
                </a:cxnLst>
                <a:rect l="0" t="0" r="r" b="b"/>
                <a:pathLst>
                  <a:path w="150" h="129">
                    <a:moveTo>
                      <a:pt x="75" y="0"/>
                    </a:moveTo>
                    <a:lnTo>
                      <a:pt x="150" y="129"/>
                    </a:lnTo>
                    <a:lnTo>
                      <a:pt x="0" y="129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FF8000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</p:grpSp>
      </p:grpSp>
      <p:sp>
        <p:nvSpPr>
          <p:cNvPr id="318263" name="Line 823"/>
          <p:cNvSpPr>
            <a:spLocks noChangeShapeType="1"/>
          </p:cNvSpPr>
          <p:nvPr/>
        </p:nvSpPr>
        <p:spPr bwMode="auto">
          <a:xfrm flipH="1">
            <a:off x="6324600" y="5554663"/>
            <a:ext cx="36513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264" name="Line 824"/>
          <p:cNvSpPr>
            <a:spLocks noChangeShapeType="1"/>
          </p:cNvSpPr>
          <p:nvPr/>
        </p:nvSpPr>
        <p:spPr bwMode="auto">
          <a:xfrm flipH="1">
            <a:off x="6324600" y="5021263"/>
            <a:ext cx="36513" cy="317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265" name="Line 825"/>
          <p:cNvSpPr>
            <a:spLocks noChangeShapeType="1"/>
          </p:cNvSpPr>
          <p:nvPr/>
        </p:nvSpPr>
        <p:spPr bwMode="auto">
          <a:xfrm flipH="1">
            <a:off x="6324600" y="4487863"/>
            <a:ext cx="36513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266" name="Line 826"/>
          <p:cNvSpPr>
            <a:spLocks noChangeShapeType="1"/>
          </p:cNvSpPr>
          <p:nvPr/>
        </p:nvSpPr>
        <p:spPr bwMode="auto">
          <a:xfrm flipH="1">
            <a:off x="6324600" y="3956050"/>
            <a:ext cx="36513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269" name="Rectangle 829"/>
          <p:cNvSpPr>
            <a:spLocks noChangeArrowheads="1"/>
          </p:cNvSpPr>
          <p:nvPr/>
        </p:nvSpPr>
        <p:spPr bwMode="auto">
          <a:xfrm>
            <a:off x="6430963" y="5470525"/>
            <a:ext cx="28257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0.1</a:t>
            </a:r>
          </a:p>
        </p:txBody>
      </p:sp>
      <p:sp>
        <p:nvSpPr>
          <p:cNvPr id="318270" name="Rectangle 830"/>
          <p:cNvSpPr>
            <a:spLocks noChangeArrowheads="1"/>
          </p:cNvSpPr>
          <p:nvPr/>
        </p:nvSpPr>
        <p:spPr bwMode="auto">
          <a:xfrm>
            <a:off x="6430963" y="4938713"/>
            <a:ext cx="282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0.2</a:t>
            </a:r>
          </a:p>
        </p:txBody>
      </p:sp>
      <p:sp>
        <p:nvSpPr>
          <p:cNvPr id="318271" name="Rectangle 831"/>
          <p:cNvSpPr>
            <a:spLocks noChangeArrowheads="1"/>
          </p:cNvSpPr>
          <p:nvPr/>
        </p:nvSpPr>
        <p:spPr bwMode="auto">
          <a:xfrm>
            <a:off x="6430963" y="4405313"/>
            <a:ext cx="282575" cy="24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0.3</a:t>
            </a:r>
          </a:p>
        </p:txBody>
      </p:sp>
      <p:sp>
        <p:nvSpPr>
          <p:cNvPr id="318272" name="Rectangle 832"/>
          <p:cNvSpPr>
            <a:spLocks noChangeArrowheads="1"/>
          </p:cNvSpPr>
          <p:nvPr/>
        </p:nvSpPr>
        <p:spPr bwMode="auto">
          <a:xfrm>
            <a:off x="6430963" y="3871913"/>
            <a:ext cx="2825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0.4</a:t>
            </a:r>
          </a:p>
        </p:txBody>
      </p:sp>
      <p:sp>
        <p:nvSpPr>
          <p:cNvPr id="318526" name="Rectangle 1086"/>
          <p:cNvSpPr>
            <a:spLocks noChangeArrowheads="1"/>
          </p:cNvSpPr>
          <p:nvPr/>
        </p:nvSpPr>
        <p:spPr bwMode="auto">
          <a:xfrm rot="16200000">
            <a:off x="5509419" y="4658519"/>
            <a:ext cx="28956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sz="1800">
                <a:solidFill>
                  <a:srgbClr val="FFFFFF"/>
                </a:solidFill>
              </a:rPr>
              <a:t>Soil water content (g g</a:t>
            </a:r>
            <a:r>
              <a:rPr lang="en-US" sz="1800" baseline="30000">
                <a:solidFill>
                  <a:srgbClr val="FFFFFF"/>
                </a:solidFill>
              </a:rPr>
              <a:t>-1</a:t>
            </a:r>
            <a:r>
              <a:rPr lang="en-US" sz="1800">
                <a:solidFill>
                  <a:srgbClr val="FFFFFF"/>
                </a:solidFill>
              </a:rPr>
              <a:t>)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318528" name="Rectangle 1088"/>
          <p:cNvSpPr>
            <a:spLocks noChangeArrowheads="1"/>
          </p:cNvSpPr>
          <p:nvPr/>
        </p:nvSpPr>
        <p:spPr bwMode="auto">
          <a:xfrm>
            <a:off x="3660775" y="6172200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20</a:t>
            </a:r>
          </a:p>
        </p:txBody>
      </p:sp>
      <p:sp>
        <p:nvSpPr>
          <p:cNvPr id="318529" name="Rectangle 1089"/>
          <p:cNvSpPr>
            <a:spLocks noChangeArrowheads="1"/>
          </p:cNvSpPr>
          <p:nvPr/>
        </p:nvSpPr>
        <p:spPr bwMode="auto">
          <a:xfrm>
            <a:off x="4651375" y="6172200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40</a:t>
            </a:r>
          </a:p>
        </p:txBody>
      </p:sp>
      <p:sp>
        <p:nvSpPr>
          <p:cNvPr id="318531" name="Rectangle 1091"/>
          <p:cNvSpPr>
            <a:spLocks noChangeArrowheads="1"/>
          </p:cNvSpPr>
          <p:nvPr/>
        </p:nvSpPr>
        <p:spPr bwMode="auto">
          <a:xfrm>
            <a:off x="5675313" y="6172200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60</a:t>
            </a:r>
          </a:p>
        </p:txBody>
      </p:sp>
      <p:sp>
        <p:nvSpPr>
          <p:cNvPr id="318534" name="Rectangle 1094"/>
          <p:cNvSpPr>
            <a:spLocks noChangeArrowheads="1"/>
          </p:cNvSpPr>
          <p:nvPr/>
        </p:nvSpPr>
        <p:spPr bwMode="auto">
          <a:xfrm rot="16200000">
            <a:off x="785812" y="4700588"/>
            <a:ext cx="26654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sz="1800">
                <a:solidFill>
                  <a:srgbClr val="FFFFFF"/>
                </a:solidFill>
              </a:rPr>
              <a:t>Rainfall (mm)</a:t>
            </a:r>
            <a:endParaRPr lang="en-US" sz="1800">
              <a:solidFill>
                <a:schemeClr val="tx1"/>
              </a:solidFill>
            </a:endParaRPr>
          </a:p>
        </p:txBody>
      </p:sp>
      <p:grpSp>
        <p:nvGrpSpPr>
          <p:cNvPr id="318535" name="Group 1095"/>
          <p:cNvGrpSpPr>
            <a:grpSpLocks noChangeAspect="1"/>
          </p:cNvGrpSpPr>
          <p:nvPr/>
        </p:nvGrpSpPr>
        <p:grpSpPr bwMode="auto">
          <a:xfrm>
            <a:off x="2705100" y="2743200"/>
            <a:ext cx="3619500" cy="722313"/>
            <a:chOff x="1393" y="2718"/>
            <a:chExt cx="2855" cy="570"/>
          </a:xfrm>
        </p:grpSpPr>
        <p:sp>
          <p:nvSpPr>
            <p:cNvPr id="318536" name="Line 1096"/>
            <p:cNvSpPr>
              <a:spLocks noChangeAspect="1" noChangeShapeType="1"/>
            </p:cNvSpPr>
            <p:nvPr/>
          </p:nvSpPr>
          <p:spPr bwMode="auto">
            <a:xfrm flipV="1">
              <a:off x="1441" y="3212"/>
              <a:ext cx="1" cy="5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37" name="Freeform 1097"/>
            <p:cNvSpPr>
              <a:spLocks noChangeAspect="1"/>
            </p:cNvSpPr>
            <p:nvPr/>
          </p:nvSpPr>
          <p:spPr bwMode="auto">
            <a:xfrm flipV="1">
              <a:off x="1441" y="2766"/>
              <a:ext cx="2759" cy="4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16" y="141"/>
                </a:cxn>
                <a:cxn ang="0">
                  <a:pos x="833" y="256"/>
                </a:cxn>
                <a:cxn ang="0">
                  <a:pos x="1458" y="391"/>
                </a:cxn>
                <a:cxn ang="0">
                  <a:pos x="2013" y="447"/>
                </a:cxn>
                <a:cxn ang="0">
                  <a:pos x="2569" y="524"/>
                </a:cxn>
                <a:cxn ang="0">
                  <a:pos x="2986" y="662"/>
                </a:cxn>
                <a:cxn ang="0">
                  <a:pos x="3958" y="704"/>
                </a:cxn>
                <a:cxn ang="0">
                  <a:pos x="4791" y="824"/>
                </a:cxn>
              </a:cxnLst>
              <a:rect l="0" t="0" r="r" b="b"/>
              <a:pathLst>
                <a:path w="4791" h="824">
                  <a:moveTo>
                    <a:pt x="0" y="0"/>
                  </a:moveTo>
                  <a:lnTo>
                    <a:pt x="416" y="141"/>
                  </a:lnTo>
                  <a:lnTo>
                    <a:pt x="833" y="256"/>
                  </a:lnTo>
                  <a:lnTo>
                    <a:pt x="1458" y="391"/>
                  </a:lnTo>
                  <a:lnTo>
                    <a:pt x="2013" y="447"/>
                  </a:lnTo>
                  <a:lnTo>
                    <a:pt x="2569" y="524"/>
                  </a:lnTo>
                  <a:lnTo>
                    <a:pt x="2986" y="662"/>
                  </a:lnTo>
                  <a:lnTo>
                    <a:pt x="3958" y="704"/>
                  </a:lnTo>
                  <a:lnTo>
                    <a:pt x="4791" y="824"/>
                  </a:lnTo>
                </a:path>
              </a:pathLst>
            </a:custGeom>
            <a:noFill/>
            <a:ln w="28575">
              <a:solidFill>
                <a:srgbClr val="FF00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38" name="Freeform 1098"/>
            <p:cNvSpPr>
              <a:spLocks noChangeAspect="1"/>
            </p:cNvSpPr>
            <p:nvPr/>
          </p:nvSpPr>
          <p:spPr bwMode="auto">
            <a:xfrm>
              <a:off x="1393" y="3193"/>
              <a:ext cx="95" cy="95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92" y="96"/>
                </a:cxn>
                <a:cxn ang="0">
                  <a:pos x="96" y="192"/>
                </a:cxn>
                <a:cxn ang="0">
                  <a:pos x="0" y="96"/>
                </a:cxn>
                <a:cxn ang="0">
                  <a:pos x="96" y="0"/>
                </a:cxn>
              </a:cxnLst>
              <a:rect l="0" t="0" r="r" b="b"/>
              <a:pathLst>
                <a:path w="192" h="192">
                  <a:moveTo>
                    <a:pt x="96" y="0"/>
                  </a:moveTo>
                  <a:lnTo>
                    <a:pt x="192" y="96"/>
                  </a:lnTo>
                  <a:lnTo>
                    <a:pt x="96" y="192"/>
                  </a:lnTo>
                  <a:lnTo>
                    <a:pt x="0" y="96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00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39" name="Freeform 1099"/>
            <p:cNvSpPr>
              <a:spLocks noChangeAspect="1"/>
            </p:cNvSpPr>
            <p:nvPr/>
          </p:nvSpPr>
          <p:spPr bwMode="auto">
            <a:xfrm>
              <a:off x="1425" y="3225"/>
              <a:ext cx="31" cy="3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24" y="0"/>
                </a:cxn>
                <a:cxn ang="0">
                  <a:pos x="38" y="0"/>
                </a:cxn>
                <a:cxn ang="0">
                  <a:pos x="38" y="24"/>
                </a:cxn>
                <a:cxn ang="0">
                  <a:pos x="62" y="24"/>
                </a:cxn>
                <a:cxn ang="0">
                  <a:pos x="62" y="38"/>
                </a:cxn>
                <a:cxn ang="0">
                  <a:pos x="38" y="38"/>
                </a:cxn>
                <a:cxn ang="0">
                  <a:pos x="38" y="62"/>
                </a:cxn>
                <a:cxn ang="0">
                  <a:pos x="24" y="62"/>
                </a:cxn>
                <a:cxn ang="0">
                  <a:pos x="24" y="38"/>
                </a:cxn>
                <a:cxn ang="0">
                  <a:pos x="0" y="38"/>
                </a:cxn>
                <a:cxn ang="0">
                  <a:pos x="0" y="24"/>
                </a:cxn>
                <a:cxn ang="0">
                  <a:pos x="24" y="24"/>
                </a:cxn>
              </a:cxnLst>
              <a:rect l="0" t="0" r="r" b="b"/>
              <a:pathLst>
                <a:path w="62" h="62">
                  <a:moveTo>
                    <a:pt x="24" y="24"/>
                  </a:moveTo>
                  <a:lnTo>
                    <a:pt x="24" y="0"/>
                  </a:lnTo>
                  <a:lnTo>
                    <a:pt x="38" y="0"/>
                  </a:lnTo>
                  <a:lnTo>
                    <a:pt x="38" y="24"/>
                  </a:lnTo>
                  <a:lnTo>
                    <a:pt x="62" y="24"/>
                  </a:lnTo>
                  <a:lnTo>
                    <a:pt x="62" y="38"/>
                  </a:lnTo>
                  <a:lnTo>
                    <a:pt x="38" y="38"/>
                  </a:lnTo>
                  <a:lnTo>
                    <a:pt x="38" y="62"/>
                  </a:lnTo>
                  <a:lnTo>
                    <a:pt x="24" y="62"/>
                  </a:lnTo>
                  <a:lnTo>
                    <a:pt x="24" y="38"/>
                  </a:lnTo>
                  <a:lnTo>
                    <a:pt x="0" y="38"/>
                  </a:lnTo>
                  <a:lnTo>
                    <a:pt x="0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40" name="Line 1100"/>
            <p:cNvSpPr>
              <a:spLocks noChangeAspect="1" noChangeShapeType="1"/>
            </p:cNvSpPr>
            <p:nvPr/>
          </p:nvSpPr>
          <p:spPr bwMode="auto">
            <a:xfrm flipV="1">
              <a:off x="1680" y="3152"/>
              <a:ext cx="1" cy="7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41" name="Line 1101"/>
            <p:cNvSpPr>
              <a:spLocks noChangeAspect="1" noChangeShapeType="1"/>
            </p:cNvSpPr>
            <p:nvPr/>
          </p:nvSpPr>
          <p:spPr bwMode="auto">
            <a:xfrm>
              <a:off x="1651" y="3152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42" name="Line 1102"/>
            <p:cNvSpPr>
              <a:spLocks noChangeAspect="1" noChangeShapeType="1"/>
            </p:cNvSpPr>
            <p:nvPr/>
          </p:nvSpPr>
          <p:spPr bwMode="auto">
            <a:xfrm>
              <a:off x="1680" y="3159"/>
              <a:ext cx="1" cy="7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43" name="Line 1103"/>
            <p:cNvSpPr>
              <a:spLocks noChangeAspect="1" noChangeShapeType="1"/>
            </p:cNvSpPr>
            <p:nvPr/>
          </p:nvSpPr>
          <p:spPr bwMode="auto">
            <a:xfrm>
              <a:off x="1651" y="3166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44" name="Freeform 1104"/>
            <p:cNvSpPr>
              <a:spLocks noChangeAspect="1"/>
            </p:cNvSpPr>
            <p:nvPr/>
          </p:nvSpPr>
          <p:spPr bwMode="auto">
            <a:xfrm>
              <a:off x="1632" y="3111"/>
              <a:ext cx="96" cy="96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191" y="96"/>
                </a:cxn>
                <a:cxn ang="0">
                  <a:pos x="95" y="191"/>
                </a:cxn>
                <a:cxn ang="0">
                  <a:pos x="0" y="96"/>
                </a:cxn>
                <a:cxn ang="0">
                  <a:pos x="95" y="0"/>
                </a:cxn>
              </a:cxnLst>
              <a:rect l="0" t="0" r="r" b="b"/>
              <a:pathLst>
                <a:path w="191" h="191">
                  <a:moveTo>
                    <a:pt x="95" y="0"/>
                  </a:moveTo>
                  <a:lnTo>
                    <a:pt x="191" y="96"/>
                  </a:lnTo>
                  <a:lnTo>
                    <a:pt x="95" y="191"/>
                  </a:lnTo>
                  <a:lnTo>
                    <a:pt x="0" y="96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FF00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45" name="Freeform 1105"/>
            <p:cNvSpPr>
              <a:spLocks noChangeAspect="1"/>
            </p:cNvSpPr>
            <p:nvPr/>
          </p:nvSpPr>
          <p:spPr bwMode="auto">
            <a:xfrm>
              <a:off x="1665" y="3144"/>
              <a:ext cx="31" cy="31"/>
            </a:xfrm>
            <a:custGeom>
              <a:avLst/>
              <a:gdLst/>
              <a:ahLst/>
              <a:cxnLst>
                <a:cxn ang="0">
                  <a:pos x="24" y="25"/>
                </a:cxn>
                <a:cxn ang="0">
                  <a:pos x="24" y="0"/>
                </a:cxn>
                <a:cxn ang="0">
                  <a:pos x="38" y="0"/>
                </a:cxn>
                <a:cxn ang="0">
                  <a:pos x="38" y="25"/>
                </a:cxn>
                <a:cxn ang="0">
                  <a:pos x="62" y="25"/>
                </a:cxn>
                <a:cxn ang="0">
                  <a:pos x="62" y="38"/>
                </a:cxn>
                <a:cxn ang="0">
                  <a:pos x="38" y="38"/>
                </a:cxn>
                <a:cxn ang="0">
                  <a:pos x="38" y="63"/>
                </a:cxn>
                <a:cxn ang="0">
                  <a:pos x="24" y="63"/>
                </a:cxn>
                <a:cxn ang="0">
                  <a:pos x="24" y="38"/>
                </a:cxn>
                <a:cxn ang="0">
                  <a:pos x="0" y="38"/>
                </a:cxn>
                <a:cxn ang="0">
                  <a:pos x="0" y="25"/>
                </a:cxn>
                <a:cxn ang="0">
                  <a:pos x="24" y="25"/>
                </a:cxn>
              </a:cxnLst>
              <a:rect l="0" t="0" r="r" b="b"/>
              <a:pathLst>
                <a:path w="62" h="63">
                  <a:moveTo>
                    <a:pt x="24" y="25"/>
                  </a:moveTo>
                  <a:lnTo>
                    <a:pt x="24" y="0"/>
                  </a:lnTo>
                  <a:lnTo>
                    <a:pt x="38" y="0"/>
                  </a:lnTo>
                  <a:lnTo>
                    <a:pt x="38" y="25"/>
                  </a:lnTo>
                  <a:lnTo>
                    <a:pt x="62" y="25"/>
                  </a:lnTo>
                  <a:lnTo>
                    <a:pt x="62" y="38"/>
                  </a:lnTo>
                  <a:lnTo>
                    <a:pt x="38" y="38"/>
                  </a:lnTo>
                  <a:lnTo>
                    <a:pt x="38" y="63"/>
                  </a:lnTo>
                  <a:lnTo>
                    <a:pt x="24" y="63"/>
                  </a:lnTo>
                  <a:lnTo>
                    <a:pt x="24" y="38"/>
                  </a:lnTo>
                  <a:lnTo>
                    <a:pt x="0" y="38"/>
                  </a:lnTo>
                  <a:lnTo>
                    <a:pt x="0" y="25"/>
                  </a:lnTo>
                  <a:lnTo>
                    <a:pt x="24" y="25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46" name="Line 1106"/>
            <p:cNvSpPr>
              <a:spLocks noChangeAspect="1" noChangeShapeType="1"/>
            </p:cNvSpPr>
            <p:nvPr/>
          </p:nvSpPr>
          <p:spPr bwMode="auto">
            <a:xfrm flipV="1">
              <a:off x="1920" y="3082"/>
              <a:ext cx="1" cy="1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47" name="Line 1107"/>
            <p:cNvSpPr>
              <a:spLocks noChangeAspect="1" noChangeShapeType="1"/>
            </p:cNvSpPr>
            <p:nvPr/>
          </p:nvSpPr>
          <p:spPr bwMode="auto">
            <a:xfrm>
              <a:off x="1892" y="3082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48" name="Line 1108"/>
            <p:cNvSpPr>
              <a:spLocks noChangeAspect="1" noChangeShapeType="1"/>
            </p:cNvSpPr>
            <p:nvPr/>
          </p:nvSpPr>
          <p:spPr bwMode="auto">
            <a:xfrm>
              <a:off x="1920" y="3093"/>
              <a:ext cx="1" cy="1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49" name="Line 1109"/>
            <p:cNvSpPr>
              <a:spLocks noChangeAspect="1" noChangeShapeType="1"/>
            </p:cNvSpPr>
            <p:nvPr/>
          </p:nvSpPr>
          <p:spPr bwMode="auto">
            <a:xfrm>
              <a:off x="1892" y="3105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50" name="Freeform 1110"/>
            <p:cNvSpPr>
              <a:spLocks noChangeAspect="1"/>
            </p:cNvSpPr>
            <p:nvPr/>
          </p:nvSpPr>
          <p:spPr bwMode="auto">
            <a:xfrm>
              <a:off x="1873" y="3045"/>
              <a:ext cx="95" cy="96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91" y="96"/>
                </a:cxn>
                <a:cxn ang="0">
                  <a:pos x="96" y="192"/>
                </a:cxn>
                <a:cxn ang="0">
                  <a:pos x="0" y="96"/>
                </a:cxn>
                <a:cxn ang="0">
                  <a:pos x="96" y="0"/>
                </a:cxn>
              </a:cxnLst>
              <a:rect l="0" t="0" r="r" b="b"/>
              <a:pathLst>
                <a:path w="191" h="192">
                  <a:moveTo>
                    <a:pt x="96" y="0"/>
                  </a:moveTo>
                  <a:lnTo>
                    <a:pt x="191" y="96"/>
                  </a:lnTo>
                  <a:lnTo>
                    <a:pt x="96" y="192"/>
                  </a:lnTo>
                  <a:lnTo>
                    <a:pt x="0" y="96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00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51" name="Freeform 1111"/>
            <p:cNvSpPr>
              <a:spLocks noChangeAspect="1"/>
            </p:cNvSpPr>
            <p:nvPr/>
          </p:nvSpPr>
          <p:spPr bwMode="auto">
            <a:xfrm>
              <a:off x="1905" y="3077"/>
              <a:ext cx="31" cy="32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24" y="0"/>
                </a:cxn>
                <a:cxn ang="0">
                  <a:pos x="38" y="0"/>
                </a:cxn>
                <a:cxn ang="0">
                  <a:pos x="38" y="24"/>
                </a:cxn>
                <a:cxn ang="0">
                  <a:pos x="62" y="24"/>
                </a:cxn>
                <a:cxn ang="0">
                  <a:pos x="62" y="38"/>
                </a:cxn>
                <a:cxn ang="0">
                  <a:pos x="38" y="38"/>
                </a:cxn>
                <a:cxn ang="0">
                  <a:pos x="38" y="62"/>
                </a:cxn>
                <a:cxn ang="0">
                  <a:pos x="24" y="62"/>
                </a:cxn>
                <a:cxn ang="0">
                  <a:pos x="24" y="38"/>
                </a:cxn>
                <a:cxn ang="0">
                  <a:pos x="0" y="38"/>
                </a:cxn>
                <a:cxn ang="0">
                  <a:pos x="0" y="24"/>
                </a:cxn>
                <a:cxn ang="0">
                  <a:pos x="24" y="24"/>
                </a:cxn>
              </a:cxnLst>
              <a:rect l="0" t="0" r="r" b="b"/>
              <a:pathLst>
                <a:path w="62" h="62">
                  <a:moveTo>
                    <a:pt x="24" y="24"/>
                  </a:moveTo>
                  <a:lnTo>
                    <a:pt x="24" y="0"/>
                  </a:lnTo>
                  <a:lnTo>
                    <a:pt x="38" y="0"/>
                  </a:lnTo>
                  <a:lnTo>
                    <a:pt x="38" y="24"/>
                  </a:lnTo>
                  <a:lnTo>
                    <a:pt x="62" y="24"/>
                  </a:lnTo>
                  <a:lnTo>
                    <a:pt x="62" y="38"/>
                  </a:lnTo>
                  <a:lnTo>
                    <a:pt x="38" y="38"/>
                  </a:lnTo>
                  <a:lnTo>
                    <a:pt x="38" y="62"/>
                  </a:lnTo>
                  <a:lnTo>
                    <a:pt x="24" y="62"/>
                  </a:lnTo>
                  <a:lnTo>
                    <a:pt x="24" y="38"/>
                  </a:lnTo>
                  <a:lnTo>
                    <a:pt x="0" y="38"/>
                  </a:lnTo>
                  <a:lnTo>
                    <a:pt x="0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52" name="Line 1112"/>
            <p:cNvSpPr>
              <a:spLocks noChangeAspect="1" noChangeShapeType="1"/>
            </p:cNvSpPr>
            <p:nvPr/>
          </p:nvSpPr>
          <p:spPr bwMode="auto">
            <a:xfrm flipV="1">
              <a:off x="2280" y="2986"/>
              <a:ext cx="1" cy="29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53" name="Line 1113"/>
            <p:cNvSpPr>
              <a:spLocks noChangeAspect="1" noChangeShapeType="1"/>
            </p:cNvSpPr>
            <p:nvPr/>
          </p:nvSpPr>
          <p:spPr bwMode="auto">
            <a:xfrm>
              <a:off x="2252" y="2986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54" name="Line 1114"/>
            <p:cNvSpPr>
              <a:spLocks noChangeAspect="1" noChangeShapeType="1"/>
            </p:cNvSpPr>
            <p:nvPr/>
          </p:nvSpPr>
          <p:spPr bwMode="auto">
            <a:xfrm>
              <a:off x="2280" y="3015"/>
              <a:ext cx="1" cy="29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55" name="Line 1115"/>
            <p:cNvSpPr>
              <a:spLocks noChangeAspect="1" noChangeShapeType="1"/>
            </p:cNvSpPr>
            <p:nvPr/>
          </p:nvSpPr>
          <p:spPr bwMode="auto">
            <a:xfrm>
              <a:off x="2252" y="3044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56" name="Freeform 1116"/>
            <p:cNvSpPr>
              <a:spLocks noChangeAspect="1"/>
            </p:cNvSpPr>
            <p:nvPr/>
          </p:nvSpPr>
          <p:spPr bwMode="auto">
            <a:xfrm>
              <a:off x="2233" y="2967"/>
              <a:ext cx="95" cy="96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91" y="96"/>
                </a:cxn>
                <a:cxn ang="0">
                  <a:pos x="96" y="191"/>
                </a:cxn>
                <a:cxn ang="0">
                  <a:pos x="0" y="96"/>
                </a:cxn>
                <a:cxn ang="0">
                  <a:pos x="96" y="0"/>
                </a:cxn>
              </a:cxnLst>
              <a:rect l="0" t="0" r="r" b="b"/>
              <a:pathLst>
                <a:path w="191" h="191">
                  <a:moveTo>
                    <a:pt x="96" y="0"/>
                  </a:moveTo>
                  <a:lnTo>
                    <a:pt x="191" y="96"/>
                  </a:lnTo>
                  <a:lnTo>
                    <a:pt x="96" y="191"/>
                  </a:lnTo>
                  <a:lnTo>
                    <a:pt x="0" y="96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00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57" name="Freeform 1117"/>
            <p:cNvSpPr>
              <a:spLocks noChangeAspect="1"/>
            </p:cNvSpPr>
            <p:nvPr/>
          </p:nvSpPr>
          <p:spPr bwMode="auto">
            <a:xfrm>
              <a:off x="2265" y="3000"/>
              <a:ext cx="31" cy="31"/>
            </a:xfrm>
            <a:custGeom>
              <a:avLst/>
              <a:gdLst/>
              <a:ahLst/>
              <a:cxnLst>
                <a:cxn ang="0">
                  <a:pos x="24" y="25"/>
                </a:cxn>
                <a:cxn ang="0">
                  <a:pos x="24" y="0"/>
                </a:cxn>
                <a:cxn ang="0">
                  <a:pos x="38" y="0"/>
                </a:cxn>
                <a:cxn ang="0">
                  <a:pos x="38" y="25"/>
                </a:cxn>
                <a:cxn ang="0">
                  <a:pos x="62" y="25"/>
                </a:cxn>
                <a:cxn ang="0">
                  <a:pos x="62" y="38"/>
                </a:cxn>
                <a:cxn ang="0">
                  <a:pos x="38" y="38"/>
                </a:cxn>
                <a:cxn ang="0">
                  <a:pos x="38" y="63"/>
                </a:cxn>
                <a:cxn ang="0">
                  <a:pos x="24" y="63"/>
                </a:cxn>
                <a:cxn ang="0">
                  <a:pos x="24" y="38"/>
                </a:cxn>
                <a:cxn ang="0">
                  <a:pos x="0" y="38"/>
                </a:cxn>
                <a:cxn ang="0">
                  <a:pos x="0" y="25"/>
                </a:cxn>
                <a:cxn ang="0">
                  <a:pos x="24" y="25"/>
                </a:cxn>
              </a:cxnLst>
              <a:rect l="0" t="0" r="r" b="b"/>
              <a:pathLst>
                <a:path w="62" h="63">
                  <a:moveTo>
                    <a:pt x="24" y="25"/>
                  </a:moveTo>
                  <a:lnTo>
                    <a:pt x="24" y="0"/>
                  </a:lnTo>
                  <a:lnTo>
                    <a:pt x="38" y="0"/>
                  </a:lnTo>
                  <a:lnTo>
                    <a:pt x="38" y="25"/>
                  </a:lnTo>
                  <a:lnTo>
                    <a:pt x="62" y="25"/>
                  </a:lnTo>
                  <a:lnTo>
                    <a:pt x="62" y="38"/>
                  </a:lnTo>
                  <a:lnTo>
                    <a:pt x="38" y="38"/>
                  </a:lnTo>
                  <a:lnTo>
                    <a:pt x="38" y="63"/>
                  </a:lnTo>
                  <a:lnTo>
                    <a:pt x="24" y="63"/>
                  </a:lnTo>
                  <a:lnTo>
                    <a:pt x="24" y="38"/>
                  </a:lnTo>
                  <a:lnTo>
                    <a:pt x="0" y="38"/>
                  </a:lnTo>
                  <a:lnTo>
                    <a:pt x="0" y="25"/>
                  </a:lnTo>
                  <a:lnTo>
                    <a:pt x="24" y="25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58" name="Line 1118"/>
            <p:cNvSpPr>
              <a:spLocks noChangeAspect="1" noChangeShapeType="1"/>
            </p:cNvSpPr>
            <p:nvPr/>
          </p:nvSpPr>
          <p:spPr bwMode="auto">
            <a:xfrm flipV="1">
              <a:off x="2600" y="2942"/>
              <a:ext cx="1" cy="4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59" name="Line 1119"/>
            <p:cNvSpPr>
              <a:spLocks noChangeAspect="1" noChangeShapeType="1"/>
            </p:cNvSpPr>
            <p:nvPr/>
          </p:nvSpPr>
          <p:spPr bwMode="auto">
            <a:xfrm>
              <a:off x="2571" y="2942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60" name="Line 1120"/>
            <p:cNvSpPr>
              <a:spLocks noChangeAspect="1" noChangeShapeType="1"/>
            </p:cNvSpPr>
            <p:nvPr/>
          </p:nvSpPr>
          <p:spPr bwMode="auto">
            <a:xfrm>
              <a:off x="2600" y="2983"/>
              <a:ext cx="1" cy="4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61" name="Line 1121"/>
            <p:cNvSpPr>
              <a:spLocks noChangeAspect="1" noChangeShapeType="1"/>
            </p:cNvSpPr>
            <p:nvPr/>
          </p:nvSpPr>
          <p:spPr bwMode="auto">
            <a:xfrm>
              <a:off x="2571" y="3024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62" name="Freeform 1122"/>
            <p:cNvSpPr>
              <a:spLocks noChangeAspect="1"/>
            </p:cNvSpPr>
            <p:nvPr/>
          </p:nvSpPr>
          <p:spPr bwMode="auto">
            <a:xfrm>
              <a:off x="2552" y="2935"/>
              <a:ext cx="96" cy="96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92" y="96"/>
                </a:cxn>
                <a:cxn ang="0">
                  <a:pos x="96" y="192"/>
                </a:cxn>
                <a:cxn ang="0">
                  <a:pos x="0" y="96"/>
                </a:cxn>
                <a:cxn ang="0">
                  <a:pos x="96" y="0"/>
                </a:cxn>
              </a:cxnLst>
              <a:rect l="0" t="0" r="r" b="b"/>
              <a:pathLst>
                <a:path w="192" h="192">
                  <a:moveTo>
                    <a:pt x="96" y="0"/>
                  </a:moveTo>
                  <a:lnTo>
                    <a:pt x="192" y="96"/>
                  </a:lnTo>
                  <a:lnTo>
                    <a:pt x="96" y="192"/>
                  </a:lnTo>
                  <a:lnTo>
                    <a:pt x="0" y="96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00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63" name="Freeform 1123"/>
            <p:cNvSpPr>
              <a:spLocks noChangeAspect="1"/>
            </p:cNvSpPr>
            <p:nvPr/>
          </p:nvSpPr>
          <p:spPr bwMode="auto">
            <a:xfrm>
              <a:off x="2584" y="2967"/>
              <a:ext cx="32" cy="32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24" y="0"/>
                </a:cxn>
                <a:cxn ang="0">
                  <a:pos x="38" y="0"/>
                </a:cxn>
                <a:cxn ang="0">
                  <a:pos x="38" y="24"/>
                </a:cxn>
                <a:cxn ang="0">
                  <a:pos x="62" y="24"/>
                </a:cxn>
                <a:cxn ang="0">
                  <a:pos x="62" y="38"/>
                </a:cxn>
                <a:cxn ang="0">
                  <a:pos x="38" y="38"/>
                </a:cxn>
                <a:cxn ang="0">
                  <a:pos x="38" y="62"/>
                </a:cxn>
                <a:cxn ang="0">
                  <a:pos x="24" y="62"/>
                </a:cxn>
                <a:cxn ang="0">
                  <a:pos x="24" y="38"/>
                </a:cxn>
                <a:cxn ang="0">
                  <a:pos x="0" y="38"/>
                </a:cxn>
                <a:cxn ang="0">
                  <a:pos x="0" y="24"/>
                </a:cxn>
                <a:cxn ang="0">
                  <a:pos x="24" y="24"/>
                </a:cxn>
              </a:cxnLst>
              <a:rect l="0" t="0" r="r" b="b"/>
              <a:pathLst>
                <a:path w="62" h="62">
                  <a:moveTo>
                    <a:pt x="24" y="24"/>
                  </a:moveTo>
                  <a:lnTo>
                    <a:pt x="24" y="0"/>
                  </a:lnTo>
                  <a:lnTo>
                    <a:pt x="38" y="0"/>
                  </a:lnTo>
                  <a:lnTo>
                    <a:pt x="38" y="24"/>
                  </a:lnTo>
                  <a:lnTo>
                    <a:pt x="62" y="24"/>
                  </a:lnTo>
                  <a:lnTo>
                    <a:pt x="62" y="38"/>
                  </a:lnTo>
                  <a:lnTo>
                    <a:pt x="38" y="38"/>
                  </a:lnTo>
                  <a:lnTo>
                    <a:pt x="38" y="62"/>
                  </a:lnTo>
                  <a:lnTo>
                    <a:pt x="24" y="62"/>
                  </a:lnTo>
                  <a:lnTo>
                    <a:pt x="24" y="38"/>
                  </a:lnTo>
                  <a:lnTo>
                    <a:pt x="0" y="38"/>
                  </a:lnTo>
                  <a:lnTo>
                    <a:pt x="0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64" name="Line 1124"/>
            <p:cNvSpPr>
              <a:spLocks noChangeAspect="1" noChangeShapeType="1"/>
            </p:cNvSpPr>
            <p:nvPr/>
          </p:nvSpPr>
          <p:spPr bwMode="auto">
            <a:xfrm flipV="1">
              <a:off x="2920" y="2906"/>
              <a:ext cx="1" cy="3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65" name="Line 1125"/>
            <p:cNvSpPr>
              <a:spLocks noChangeAspect="1" noChangeShapeType="1"/>
            </p:cNvSpPr>
            <p:nvPr/>
          </p:nvSpPr>
          <p:spPr bwMode="auto">
            <a:xfrm>
              <a:off x="2891" y="2906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66" name="Line 1126"/>
            <p:cNvSpPr>
              <a:spLocks noChangeAspect="1" noChangeShapeType="1"/>
            </p:cNvSpPr>
            <p:nvPr/>
          </p:nvSpPr>
          <p:spPr bwMode="auto">
            <a:xfrm>
              <a:off x="2920" y="2939"/>
              <a:ext cx="1" cy="3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67" name="Line 1127"/>
            <p:cNvSpPr>
              <a:spLocks noChangeAspect="1" noChangeShapeType="1"/>
            </p:cNvSpPr>
            <p:nvPr/>
          </p:nvSpPr>
          <p:spPr bwMode="auto">
            <a:xfrm>
              <a:off x="2891" y="2971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68" name="Freeform 1128"/>
            <p:cNvSpPr>
              <a:spLocks noChangeAspect="1"/>
            </p:cNvSpPr>
            <p:nvPr/>
          </p:nvSpPr>
          <p:spPr bwMode="auto">
            <a:xfrm>
              <a:off x="2872" y="2891"/>
              <a:ext cx="96" cy="95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191" y="95"/>
                </a:cxn>
                <a:cxn ang="0">
                  <a:pos x="95" y="191"/>
                </a:cxn>
                <a:cxn ang="0">
                  <a:pos x="0" y="95"/>
                </a:cxn>
                <a:cxn ang="0">
                  <a:pos x="95" y="0"/>
                </a:cxn>
              </a:cxnLst>
              <a:rect l="0" t="0" r="r" b="b"/>
              <a:pathLst>
                <a:path w="191" h="191">
                  <a:moveTo>
                    <a:pt x="95" y="0"/>
                  </a:moveTo>
                  <a:lnTo>
                    <a:pt x="191" y="95"/>
                  </a:lnTo>
                  <a:lnTo>
                    <a:pt x="95" y="191"/>
                  </a:lnTo>
                  <a:lnTo>
                    <a:pt x="0" y="95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FF00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69" name="Freeform 1129"/>
            <p:cNvSpPr>
              <a:spLocks noChangeAspect="1"/>
            </p:cNvSpPr>
            <p:nvPr/>
          </p:nvSpPr>
          <p:spPr bwMode="auto">
            <a:xfrm>
              <a:off x="2905" y="2923"/>
              <a:ext cx="31" cy="31"/>
            </a:xfrm>
            <a:custGeom>
              <a:avLst/>
              <a:gdLst/>
              <a:ahLst/>
              <a:cxnLst>
                <a:cxn ang="0">
                  <a:pos x="25" y="24"/>
                </a:cxn>
                <a:cxn ang="0">
                  <a:pos x="25" y="0"/>
                </a:cxn>
                <a:cxn ang="0">
                  <a:pos x="38" y="0"/>
                </a:cxn>
                <a:cxn ang="0">
                  <a:pos x="38" y="24"/>
                </a:cxn>
                <a:cxn ang="0">
                  <a:pos x="63" y="24"/>
                </a:cxn>
                <a:cxn ang="0">
                  <a:pos x="63" y="38"/>
                </a:cxn>
                <a:cxn ang="0">
                  <a:pos x="38" y="38"/>
                </a:cxn>
                <a:cxn ang="0">
                  <a:pos x="38" y="62"/>
                </a:cxn>
                <a:cxn ang="0">
                  <a:pos x="25" y="62"/>
                </a:cxn>
                <a:cxn ang="0">
                  <a:pos x="25" y="38"/>
                </a:cxn>
                <a:cxn ang="0">
                  <a:pos x="0" y="38"/>
                </a:cxn>
                <a:cxn ang="0">
                  <a:pos x="0" y="24"/>
                </a:cxn>
                <a:cxn ang="0">
                  <a:pos x="25" y="24"/>
                </a:cxn>
              </a:cxnLst>
              <a:rect l="0" t="0" r="r" b="b"/>
              <a:pathLst>
                <a:path w="63" h="62">
                  <a:moveTo>
                    <a:pt x="25" y="24"/>
                  </a:moveTo>
                  <a:lnTo>
                    <a:pt x="25" y="0"/>
                  </a:lnTo>
                  <a:lnTo>
                    <a:pt x="38" y="0"/>
                  </a:lnTo>
                  <a:lnTo>
                    <a:pt x="38" y="24"/>
                  </a:lnTo>
                  <a:lnTo>
                    <a:pt x="63" y="24"/>
                  </a:lnTo>
                  <a:lnTo>
                    <a:pt x="63" y="38"/>
                  </a:lnTo>
                  <a:lnTo>
                    <a:pt x="38" y="38"/>
                  </a:lnTo>
                  <a:lnTo>
                    <a:pt x="38" y="62"/>
                  </a:lnTo>
                  <a:lnTo>
                    <a:pt x="25" y="62"/>
                  </a:lnTo>
                  <a:lnTo>
                    <a:pt x="25" y="38"/>
                  </a:lnTo>
                  <a:lnTo>
                    <a:pt x="0" y="38"/>
                  </a:lnTo>
                  <a:lnTo>
                    <a:pt x="0" y="24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70" name="Line 1130"/>
            <p:cNvSpPr>
              <a:spLocks noChangeAspect="1" noChangeShapeType="1"/>
            </p:cNvSpPr>
            <p:nvPr/>
          </p:nvSpPr>
          <p:spPr bwMode="auto">
            <a:xfrm flipV="1">
              <a:off x="3160" y="2833"/>
              <a:ext cx="1" cy="26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71" name="Line 1131"/>
            <p:cNvSpPr>
              <a:spLocks noChangeAspect="1" noChangeShapeType="1"/>
            </p:cNvSpPr>
            <p:nvPr/>
          </p:nvSpPr>
          <p:spPr bwMode="auto">
            <a:xfrm>
              <a:off x="3132" y="2833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72" name="Line 1132"/>
            <p:cNvSpPr>
              <a:spLocks noChangeAspect="1" noChangeShapeType="1"/>
            </p:cNvSpPr>
            <p:nvPr/>
          </p:nvSpPr>
          <p:spPr bwMode="auto">
            <a:xfrm>
              <a:off x="3160" y="2859"/>
              <a:ext cx="1" cy="26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73" name="Line 1133"/>
            <p:cNvSpPr>
              <a:spLocks noChangeAspect="1" noChangeShapeType="1"/>
            </p:cNvSpPr>
            <p:nvPr/>
          </p:nvSpPr>
          <p:spPr bwMode="auto">
            <a:xfrm>
              <a:off x="3132" y="2885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74" name="Freeform 1134"/>
            <p:cNvSpPr>
              <a:spLocks noChangeAspect="1"/>
            </p:cNvSpPr>
            <p:nvPr/>
          </p:nvSpPr>
          <p:spPr bwMode="auto">
            <a:xfrm>
              <a:off x="3113" y="2811"/>
              <a:ext cx="95" cy="96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91" y="95"/>
                </a:cxn>
                <a:cxn ang="0">
                  <a:pos x="96" y="191"/>
                </a:cxn>
                <a:cxn ang="0">
                  <a:pos x="0" y="95"/>
                </a:cxn>
                <a:cxn ang="0">
                  <a:pos x="96" y="0"/>
                </a:cxn>
              </a:cxnLst>
              <a:rect l="0" t="0" r="r" b="b"/>
              <a:pathLst>
                <a:path w="191" h="191">
                  <a:moveTo>
                    <a:pt x="96" y="0"/>
                  </a:moveTo>
                  <a:lnTo>
                    <a:pt x="191" y="95"/>
                  </a:lnTo>
                  <a:lnTo>
                    <a:pt x="96" y="191"/>
                  </a:lnTo>
                  <a:lnTo>
                    <a:pt x="0" y="95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00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75" name="Freeform 1135"/>
            <p:cNvSpPr>
              <a:spLocks noChangeAspect="1"/>
            </p:cNvSpPr>
            <p:nvPr/>
          </p:nvSpPr>
          <p:spPr bwMode="auto">
            <a:xfrm>
              <a:off x="3145" y="2844"/>
              <a:ext cx="31" cy="3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24" y="0"/>
                </a:cxn>
                <a:cxn ang="0">
                  <a:pos x="38" y="0"/>
                </a:cxn>
                <a:cxn ang="0">
                  <a:pos x="38" y="24"/>
                </a:cxn>
                <a:cxn ang="0">
                  <a:pos x="62" y="24"/>
                </a:cxn>
                <a:cxn ang="0">
                  <a:pos x="62" y="38"/>
                </a:cxn>
                <a:cxn ang="0">
                  <a:pos x="38" y="38"/>
                </a:cxn>
                <a:cxn ang="0">
                  <a:pos x="38" y="62"/>
                </a:cxn>
                <a:cxn ang="0">
                  <a:pos x="24" y="62"/>
                </a:cxn>
                <a:cxn ang="0">
                  <a:pos x="24" y="38"/>
                </a:cxn>
                <a:cxn ang="0">
                  <a:pos x="0" y="38"/>
                </a:cxn>
                <a:cxn ang="0">
                  <a:pos x="0" y="24"/>
                </a:cxn>
                <a:cxn ang="0">
                  <a:pos x="24" y="24"/>
                </a:cxn>
              </a:cxnLst>
              <a:rect l="0" t="0" r="r" b="b"/>
              <a:pathLst>
                <a:path w="62" h="62">
                  <a:moveTo>
                    <a:pt x="24" y="24"/>
                  </a:moveTo>
                  <a:lnTo>
                    <a:pt x="24" y="0"/>
                  </a:lnTo>
                  <a:lnTo>
                    <a:pt x="38" y="0"/>
                  </a:lnTo>
                  <a:lnTo>
                    <a:pt x="38" y="24"/>
                  </a:lnTo>
                  <a:lnTo>
                    <a:pt x="62" y="24"/>
                  </a:lnTo>
                  <a:lnTo>
                    <a:pt x="62" y="38"/>
                  </a:lnTo>
                  <a:lnTo>
                    <a:pt x="38" y="38"/>
                  </a:lnTo>
                  <a:lnTo>
                    <a:pt x="38" y="62"/>
                  </a:lnTo>
                  <a:lnTo>
                    <a:pt x="24" y="62"/>
                  </a:lnTo>
                  <a:lnTo>
                    <a:pt x="24" y="38"/>
                  </a:lnTo>
                  <a:lnTo>
                    <a:pt x="0" y="38"/>
                  </a:lnTo>
                  <a:lnTo>
                    <a:pt x="0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76" name="Line 1136"/>
            <p:cNvSpPr>
              <a:spLocks noChangeAspect="1" noChangeShapeType="1"/>
            </p:cNvSpPr>
            <p:nvPr/>
          </p:nvSpPr>
          <p:spPr bwMode="auto">
            <a:xfrm flipV="1">
              <a:off x="3720" y="2804"/>
              <a:ext cx="1" cy="3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77" name="Line 1137"/>
            <p:cNvSpPr>
              <a:spLocks noChangeAspect="1" noChangeShapeType="1"/>
            </p:cNvSpPr>
            <p:nvPr/>
          </p:nvSpPr>
          <p:spPr bwMode="auto">
            <a:xfrm>
              <a:off x="3691" y="2804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78" name="Line 1138"/>
            <p:cNvSpPr>
              <a:spLocks noChangeAspect="1" noChangeShapeType="1"/>
            </p:cNvSpPr>
            <p:nvPr/>
          </p:nvSpPr>
          <p:spPr bwMode="auto">
            <a:xfrm>
              <a:off x="3720" y="2835"/>
              <a:ext cx="1" cy="3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79" name="Line 1139"/>
            <p:cNvSpPr>
              <a:spLocks noChangeAspect="1" noChangeShapeType="1"/>
            </p:cNvSpPr>
            <p:nvPr/>
          </p:nvSpPr>
          <p:spPr bwMode="auto">
            <a:xfrm>
              <a:off x="3691" y="2867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80" name="Freeform 1140"/>
            <p:cNvSpPr>
              <a:spLocks noChangeAspect="1"/>
            </p:cNvSpPr>
            <p:nvPr/>
          </p:nvSpPr>
          <p:spPr bwMode="auto">
            <a:xfrm>
              <a:off x="3672" y="2787"/>
              <a:ext cx="96" cy="96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91" y="96"/>
                </a:cxn>
                <a:cxn ang="0">
                  <a:pos x="96" y="192"/>
                </a:cxn>
                <a:cxn ang="0">
                  <a:pos x="0" y="96"/>
                </a:cxn>
                <a:cxn ang="0">
                  <a:pos x="96" y="0"/>
                </a:cxn>
              </a:cxnLst>
              <a:rect l="0" t="0" r="r" b="b"/>
              <a:pathLst>
                <a:path w="191" h="192">
                  <a:moveTo>
                    <a:pt x="96" y="0"/>
                  </a:moveTo>
                  <a:lnTo>
                    <a:pt x="191" y="96"/>
                  </a:lnTo>
                  <a:lnTo>
                    <a:pt x="96" y="192"/>
                  </a:lnTo>
                  <a:lnTo>
                    <a:pt x="0" y="96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00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81" name="Freeform 1141"/>
            <p:cNvSpPr>
              <a:spLocks noChangeAspect="1"/>
            </p:cNvSpPr>
            <p:nvPr/>
          </p:nvSpPr>
          <p:spPr bwMode="auto">
            <a:xfrm>
              <a:off x="3705" y="2819"/>
              <a:ext cx="31" cy="32"/>
            </a:xfrm>
            <a:custGeom>
              <a:avLst/>
              <a:gdLst/>
              <a:ahLst/>
              <a:cxnLst>
                <a:cxn ang="0">
                  <a:pos x="25" y="24"/>
                </a:cxn>
                <a:cxn ang="0">
                  <a:pos x="25" y="0"/>
                </a:cxn>
                <a:cxn ang="0">
                  <a:pos x="39" y="0"/>
                </a:cxn>
                <a:cxn ang="0">
                  <a:pos x="39" y="24"/>
                </a:cxn>
                <a:cxn ang="0">
                  <a:pos x="63" y="24"/>
                </a:cxn>
                <a:cxn ang="0">
                  <a:pos x="63" y="38"/>
                </a:cxn>
                <a:cxn ang="0">
                  <a:pos x="39" y="38"/>
                </a:cxn>
                <a:cxn ang="0">
                  <a:pos x="39" y="62"/>
                </a:cxn>
                <a:cxn ang="0">
                  <a:pos x="25" y="62"/>
                </a:cxn>
                <a:cxn ang="0">
                  <a:pos x="25" y="38"/>
                </a:cxn>
                <a:cxn ang="0">
                  <a:pos x="0" y="38"/>
                </a:cxn>
                <a:cxn ang="0">
                  <a:pos x="0" y="24"/>
                </a:cxn>
                <a:cxn ang="0">
                  <a:pos x="25" y="24"/>
                </a:cxn>
              </a:cxnLst>
              <a:rect l="0" t="0" r="r" b="b"/>
              <a:pathLst>
                <a:path w="63" h="62">
                  <a:moveTo>
                    <a:pt x="25" y="24"/>
                  </a:moveTo>
                  <a:lnTo>
                    <a:pt x="25" y="0"/>
                  </a:lnTo>
                  <a:lnTo>
                    <a:pt x="39" y="0"/>
                  </a:lnTo>
                  <a:lnTo>
                    <a:pt x="39" y="24"/>
                  </a:lnTo>
                  <a:lnTo>
                    <a:pt x="63" y="24"/>
                  </a:lnTo>
                  <a:lnTo>
                    <a:pt x="63" y="38"/>
                  </a:lnTo>
                  <a:lnTo>
                    <a:pt x="39" y="38"/>
                  </a:lnTo>
                  <a:lnTo>
                    <a:pt x="39" y="62"/>
                  </a:lnTo>
                  <a:lnTo>
                    <a:pt x="25" y="62"/>
                  </a:lnTo>
                  <a:lnTo>
                    <a:pt x="25" y="38"/>
                  </a:lnTo>
                  <a:lnTo>
                    <a:pt x="0" y="38"/>
                  </a:lnTo>
                  <a:lnTo>
                    <a:pt x="0" y="24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82" name="Line 1142"/>
            <p:cNvSpPr>
              <a:spLocks noChangeAspect="1" noChangeShapeType="1"/>
            </p:cNvSpPr>
            <p:nvPr/>
          </p:nvSpPr>
          <p:spPr bwMode="auto">
            <a:xfrm flipV="1">
              <a:off x="4200" y="2736"/>
              <a:ext cx="1" cy="3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83" name="Line 1143"/>
            <p:cNvSpPr>
              <a:spLocks noChangeAspect="1" noChangeShapeType="1"/>
            </p:cNvSpPr>
            <p:nvPr/>
          </p:nvSpPr>
          <p:spPr bwMode="auto">
            <a:xfrm>
              <a:off x="4171" y="2736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84" name="Line 1144"/>
            <p:cNvSpPr>
              <a:spLocks noChangeAspect="1" noChangeShapeType="1"/>
            </p:cNvSpPr>
            <p:nvPr/>
          </p:nvSpPr>
          <p:spPr bwMode="auto">
            <a:xfrm>
              <a:off x="4200" y="2766"/>
              <a:ext cx="1" cy="3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85" name="Line 1145"/>
            <p:cNvSpPr>
              <a:spLocks noChangeAspect="1" noChangeShapeType="1"/>
            </p:cNvSpPr>
            <p:nvPr/>
          </p:nvSpPr>
          <p:spPr bwMode="auto">
            <a:xfrm>
              <a:off x="4171" y="2796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86" name="Freeform 1146"/>
            <p:cNvSpPr>
              <a:spLocks noChangeAspect="1"/>
            </p:cNvSpPr>
            <p:nvPr/>
          </p:nvSpPr>
          <p:spPr bwMode="auto">
            <a:xfrm>
              <a:off x="4152" y="2718"/>
              <a:ext cx="96" cy="96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191" y="96"/>
                </a:cxn>
                <a:cxn ang="0">
                  <a:pos x="95" y="191"/>
                </a:cxn>
                <a:cxn ang="0">
                  <a:pos x="0" y="96"/>
                </a:cxn>
                <a:cxn ang="0">
                  <a:pos x="95" y="0"/>
                </a:cxn>
              </a:cxnLst>
              <a:rect l="0" t="0" r="r" b="b"/>
              <a:pathLst>
                <a:path w="191" h="191">
                  <a:moveTo>
                    <a:pt x="95" y="0"/>
                  </a:moveTo>
                  <a:lnTo>
                    <a:pt x="191" y="96"/>
                  </a:lnTo>
                  <a:lnTo>
                    <a:pt x="95" y="191"/>
                  </a:lnTo>
                  <a:lnTo>
                    <a:pt x="0" y="96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FF00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87" name="Freeform 1147"/>
            <p:cNvSpPr>
              <a:spLocks noChangeAspect="1"/>
            </p:cNvSpPr>
            <p:nvPr/>
          </p:nvSpPr>
          <p:spPr bwMode="auto">
            <a:xfrm>
              <a:off x="4185" y="2750"/>
              <a:ext cx="31" cy="3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24" y="0"/>
                </a:cxn>
                <a:cxn ang="0">
                  <a:pos x="38" y="0"/>
                </a:cxn>
                <a:cxn ang="0">
                  <a:pos x="38" y="24"/>
                </a:cxn>
                <a:cxn ang="0">
                  <a:pos x="62" y="24"/>
                </a:cxn>
                <a:cxn ang="0">
                  <a:pos x="62" y="38"/>
                </a:cxn>
                <a:cxn ang="0">
                  <a:pos x="38" y="38"/>
                </a:cxn>
                <a:cxn ang="0">
                  <a:pos x="38" y="62"/>
                </a:cxn>
                <a:cxn ang="0">
                  <a:pos x="24" y="62"/>
                </a:cxn>
                <a:cxn ang="0">
                  <a:pos x="24" y="38"/>
                </a:cxn>
                <a:cxn ang="0">
                  <a:pos x="0" y="38"/>
                </a:cxn>
                <a:cxn ang="0">
                  <a:pos x="0" y="24"/>
                </a:cxn>
                <a:cxn ang="0">
                  <a:pos x="24" y="24"/>
                </a:cxn>
              </a:cxnLst>
              <a:rect l="0" t="0" r="r" b="b"/>
              <a:pathLst>
                <a:path w="62" h="62">
                  <a:moveTo>
                    <a:pt x="24" y="24"/>
                  </a:moveTo>
                  <a:lnTo>
                    <a:pt x="24" y="0"/>
                  </a:lnTo>
                  <a:lnTo>
                    <a:pt x="38" y="0"/>
                  </a:lnTo>
                  <a:lnTo>
                    <a:pt x="38" y="24"/>
                  </a:lnTo>
                  <a:lnTo>
                    <a:pt x="62" y="24"/>
                  </a:lnTo>
                  <a:lnTo>
                    <a:pt x="62" y="38"/>
                  </a:lnTo>
                  <a:lnTo>
                    <a:pt x="38" y="38"/>
                  </a:lnTo>
                  <a:lnTo>
                    <a:pt x="38" y="62"/>
                  </a:lnTo>
                  <a:lnTo>
                    <a:pt x="24" y="62"/>
                  </a:lnTo>
                  <a:lnTo>
                    <a:pt x="24" y="38"/>
                  </a:lnTo>
                  <a:lnTo>
                    <a:pt x="0" y="38"/>
                  </a:lnTo>
                  <a:lnTo>
                    <a:pt x="0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88" name="Freeform 1148"/>
            <p:cNvSpPr>
              <a:spLocks noChangeAspect="1"/>
            </p:cNvSpPr>
            <p:nvPr/>
          </p:nvSpPr>
          <p:spPr bwMode="auto">
            <a:xfrm flipV="1">
              <a:off x="1441" y="2792"/>
              <a:ext cx="2759" cy="4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16" y="138"/>
                </a:cxn>
                <a:cxn ang="0">
                  <a:pos x="833" y="181"/>
                </a:cxn>
                <a:cxn ang="0">
                  <a:pos x="1458" y="236"/>
                </a:cxn>
                <a:cxn ang="0">
                  <a:pos x="2013" y="274"/>
                </a:cxn>
                <a:cxn ang="0">
                  <a:pos x="2569" y="368"/>
                </a:cxn>
                <a:cxn ang="0">
                  <a:pos x="2986" y="576"/>
                </a:cxn>
                <a:cxn ang="0">
                  <a:pos x="3958" y="686"/>
                </a:cxn>
                <a:cxn ang="0">
                  <a:pos x="4791" y="779"/>
                </a:cxn>
              </a:cxnLst>
              <a:rect l="0" t="0" r="r" b="b"/>
              <a:pathLst>
                <a:path w="4791" h="779">
                  <a:moveTo>
                    <a:pt x="0" y="0"/>
                  </a:moveTo>
                  <a:lnTo>
                    <a:pt x="416" y="138"/>
                  </a:lnTo>
                  <a:lnTo>
                    <a:pt x="833" y="181"/>
                  </a:lnTo>
                  <a:lnTo>
                    <a:pt x="1458" y="236"/>
                  </a:lnTo>
                  <a:lnTo>
                    <a:pt x="2013" y="274"/>
                  </a:lnTo>
                  <a:lnTo>
                    <a:pt x="2569" y="368"/>
                  </a:lnTo>
                  <a:lnTo>
                    <a:pt x="2986" y="576"/>
                  </a:lnTo>
                  <a:lnTo>
                    <a:pt x="3958" y="686"/>
                  </a:lnTo>
                  <a:lnTo>
                    <a:pt x="4791" y="779"/>
                  </a:lnTo>
                </a:path>
              </a:pathLst>
            </a:custGeom>
            <a:noFill/>
            <a:ln w="28575">
              <a:solidFill>
                <a:srgbClr val="008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89" name="Rectangle 1149"/>
            <p:cNvSpPr>
              <a:spLocks noChangeAspect="1" noChangeArrowheads="1"/>
            </p:cNvSpPr>
            <p:nvPr/>
          </p:nvSpPr>
          <p:spPr bwMode="auto">
            <a:xfrm>
              <a:off x="1405" y="3205"/>
              <a:ext cx="71" cy="71"/>
            </a:xfrm>
            <a:prstGeom prst="rect">
              <a:avLst/>
            </a:prstGeom>
            <a:solidFill>
              <a:srgbClr val="008000"/>
            </a:solidFill>
            <a:ln w="1111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90" name="Line 1150"/>
            <p:cNvSpPr>
              <a:spLocks noChangeAspect="1" noChangeShapeType="1"/>
            </p:cNvSpPr>
            <p:nvPr/>
          </p:nvSpPr>
          <p:spPr bwMode="auto">
            <a:xfrm flipV="1">
              <a:off x="1441" y="3205"/>
              <a:ext cx="1" cy="7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91" name="Line 1151"/>
            <p:cNvSpPr>
              <a:spLocks noChangeAspect="1" noChangeShapeType="1"/>
            </p:cNvSpPr>
            <p:nvPr/>
          </p:nvSpPr>
          <p:spPr bwMode="auto">
            <a:xfrm>
              <a:off x="1405" y="3240"/>
              <a:ext cx="71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92" name="Line 1152"/>
            <p:cNvSpPr>
              <a:spLocks noChangeAspect="1" noChangeShapeType="1"/>
            </p:cNvSpPr>
            <p:nvPr/>
          </p:nvSpPr>
          <p:spPr bwMode="auto">
            <a:xfrm flipV="1">
              <a:off x="1680" y="3147"/>
              <a:ext cx="1" cy="1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93" name="Line 1153"/>
            <p:cNvSpPr>
              <a:spLocks noChangeAspect="1" noChangeShapeType="1"/>
            </p:cNvSpPr>
            <p:nvPr/>
          </p:nvSpPr>
          <p:spPr bwMode="auto">
            <a:xfrm>
              <a:off x="1651" y="3147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94" name="Line 1154"/>
            <p:cNvSpPr>
              <a:spLocks noChangeAspect="1" noChangeShapeType="1"/>
            </p:cNvSpPr>
            <p:nvPr/>
          </p:nvSpPr>
          <p:spPr bwMode="auto">
            <a:xfrm>
              <a:off x="1680" y="3161"/>
              <a:ext cx="1" cy="1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95" name="Line 1155"/>
            <p:cNvSpPr>
              <a:spLocks noChangeAspect="1" noChangeShapeType="1"/>
            </p:cNvSpPr>
            <p:nvPr/>
          </p:nvSpPr>
          <p:spPr bwMode="auto">
            <a:xfrm>
              <a:off x="1651" y="3175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96" name="Rectangle 1156"/>
            <p:cNvSpPr>
              <a:spLocks noChangeAspect="1" noChangeArrowheads="1"/>
            </p:cNvSpPr>
            <p:nvPr/>
          </p:nvSpPr>
          <p:spPr bwMode="auto">
            <a:xfrm>
              <a:off x="1645" y="3126"/>
              <a:ext cx="70" cy="70"/>
            </a:xfrm>
            <a:prstGeom prst="rect">
              <a:avLst/>
            </a:prstGeom>
            <a:solidFill>
              <a:srgbClr val="008000"/>
            </a:solidFill>
            <a:ln w="1111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97" name="Line 1157"/>
            <p:cNvSpPr>
              <a:spLocks noChangeAspect="1" noChangeShapeType="1"/>
            </p:cNvSpPr>
            <p:nvPr/>
          </p:nvSpPr>
          <p:spPr bwMode="auto">
            <a:xfrm flipV="1">
              <a:off x="1680" y="3126"/>
              <a:ext cx="1" cy="70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98" name="Line 1158"/>
            <p:cNvSpPr>
              <a:spLocks noChangeAspect="1" noChangeShapeType="1"/>
            </p:cNvSpPr>
            <p:nvPr/>
          </p:nvSpPr>
          <p:spPr bwMode="auto">
            <a:xfrm>
              <a:off x="1645" y="3161"/>
              <a:ext cx="70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599" name="Line 1159"/>
            <p:cNvSpPr>
              <a:spLocks noChangeAspect="1" noChangeShapeType="1"/>
            </p:cNvSpPr>
            <p:nvPr/>
          </p:nvSpPr>
          <p:spPr bwMode="auto">
            <a:xfrm flipV="1">
              <a:off x="1920" y="3117"/>
              <a:ext cx="1" cy="19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00" name="Line 1160"/>
            <p:cNvSpPr>
              <a:spLocks noChangeAspect="1" noChangeShapeType="1"/>
            </p:cNvSpPr>
            <p:nvPr/>
          </p:nvSpPr>
          <p:spPr bwMode="auto">
            <a:xfrm>
              <a:off x="1892" y="3117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01" name="Line 1161"/>
            <p:cNvSpPr>
              <a:spLocks noChangeAspect="1" noChangeShapeType="1"/>
            </p:cNvSpPr>
            <p:nvPr/>
          </p:nvSpPr>
          <p:spPr bwMode="auto">
            <a:xfrm>
              <a:off x="1920" y="3136"/>
              <a:ext cx="1" cy="19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02" name="Line 1162"/>
            <p:cNvSpPr>
              <a:spLocks noChangeAspect="1" noChangeShapeType="1"/>
            </p:cNvSpPr>
            <p:nvPr/>
          </p:nvSpPr>
          <p:spPr bwMode="auto">
            <a:xfrm>
              <a:off x="1892" y="3155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03" name="Rectangle 1163"/>
            <p:cNvSpPr>
              <a:spLocks noChangeAspect="1" noChangeArrowheads="1"/>
            </p:cNvSpPr>
            <p:nvPr/>
          </p:nvSpPr>
          <p:spPr bwMode="auto">
            <a:xfrm>
              <a:off x="1885" y="3101"/>
              <a:ext cx="70" cy="70"/>
            </a:xfrm>
            <a:prstGeom prst="rect">
              <a:avLst/>
            </a:prstGeom>
            <a:solidFill>
              <a:srgbClr val="008000"/>
            </a:solidFill>
            <a:ln w="1111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04" name="Line 1164"/>
            <p:cNvSpPr>
              <a:spLocks noChangeAspect="1" noChangeShapeType="1"/>
            </p:cNvSpPr>
            <p:nvPr/>
          </p:nvSpPr>
          <p:spPr bwMode="auto">
            <a:xfrm flipV="1">
              <a:off x="1920" y="3101"/>
              <a:ext cx="1" cy="70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05" name="Line 1165"/>
            <p:cNvSpPr>
              <a:spLocks noChangeAspect="1" noChangeShapeType="1"/>
            </p:cNvSpPr>
            <p:nvPr/>
          </p:nvSpPr>
          <p:spPr bwMode="auto">
            <a:xfrm>
              <a:off x="1885" y="3136"/>
              <a:ext cx="70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06" name="Line 1166"/>
            <p:cNvSpPr>
              <a:spLocks noChangeAspect="1" noChangeShapeType="1"/>
            </p:cNvSpPr>
            <p:nvPr/>
          </p:nvSpPr>
          <p:spPr bwMode="auto">
            <a:xfrm flipV="1">
              <a:off x="2280" y="3078"/>
              <a:ext cx="1" cy="27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07" name="Line 1167"/>
            <p:cNvSpPr>
              <a:spLocks noChangeAspect="1" noChangeShapeType="1"/>
            </p:cNvSpPr>
            <p:nvPr/>
          </p:nvSpPr>
          <p:spPr bwMode="auto">
            <a:xfrm>
              <a:off x="2252" y="3078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08" name="Line 1168"/>
            <p:cNvSpPr>
              <a:spLocks noChangeAspect="1" noChangeShapeType="1"/>
            </p:cNvSpPr>
            <p:nvPr/>
          </p:nvSpPr>
          <p:spPr bwMode="auto">
            <a:xfrm>
              <a:off x="2280" y="3105"/>
              <a:ext cx="1" cy="26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09" name="Line 1169"/>
            <p:cNvSpPr>
              <a:spLocks noChangeAspect="1" noChangeShapeType="1"/>
            </p:cNvSpPr>
            <p:nvPr/>
          </p:nvSpPr>
          <p:spPr bwMode="auto">
            <a:xfrm>
              <a:off x="2252" y="3131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10" name="Rectangle 1170"/>
            <p:cNvSpPr>
              <a:spLocks noChangeAspect="1" noChangeArrowheads="1"/>
            </p:cNvSpPr>
            <p:nvPr/>
          </p:nvSpPr>
          <p:spPr bwMode="auto">
            <a:xfrm>
              <a:off x="2245" y="3069"/>
              <a:ext cx="70" cy="71"/>
            </a:xfrm>
            <a:prstGeom prst="rect">
              <a:avLst/>
            </a:prstGeom>
            <a:solidFill>
              <a:srgbClr val="008000"/>
            </a:solidFill>
            <a:ln w="1111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11" name="Line 1171"/>
            <p:cNvSpPr>
              <a:spLocks noChangeAspect="1" noChangeShapeType="1"/>
            </p:cNvSpPr>
            <p:nvPr/>
          </p:nvSpPr>
          <p:spPr bwMode="auto">
            <a:xfrm flipV="1">
              <a:off x="2280" y="3069"/>
              <a:ext cx="1" cy="7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12" name="Line 1172"/>
            <p:cNvSpPr>
              <a:spLocks noChangeAspect="1" noChangeShapeType="1"/>
            </p:cNvSpPr>
            <p:nvPr/>
          </p:nvSpPr>
          <p:spPr bwMode="auto">
            <a:xfrm>
              <a:off x="2245" y="3105"/>
              <a:ext cx="70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13" name="Line 1173"/>
            <p:cNvSpPr>
              <a:spLocks noChangeAspect="1" noChangeShapeType="1"/>
            </p:cNvSpPr>
            <p:nvPr/>
          </p:nvSpPr>
          <p:spPr bwMode="auto">
            <a:xfrm flipV="1">
              <a:off x="2600" y="3046"/>
              <a:ext cx="1" cy="37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14" name="Line 1174"/>
            <p:cNvSpPr>
              <a:spLocks noChangeAspect="1" noChangeShapeType="1"/>
            </p:cNvSpPr>
            <p:nvPr/>
          </p:nvSpPr>
          <p:spPr bwMode="auto">
            <a:xfrm>
              <a:off x="2571" y="3046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15" name="Line 1175"/>
            <p:cNvSpPr>
              <a:spLocks noChangeAspect="1" noChangeShapeType="1"/>
            </p:cNvSpPr>
            <p:nvPr/>
          </p:nvSpPr>
          <p:spPr bwMode="auto">
            <a:xfrm>
              <a:off x="2600" y="3083"/>
              <a:ext cx="1" cy="36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16" name="Line 1176"/>
            <p:cNvSpPr>
              <a:spLocks noChangeAspect="1" noChangeShapeType="1"/>
            </p:cNvSpPr>
            <p:nvPr/>
          </p:nvSpPr>
          <p:spPr bwMode="auto">
            <a:xfrm>
              <a:off x="2571" y="3119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17" name="Rectangle 1177"/>
            <p:cNvSpPr>
              <a:spLocks noChangeAspect="1" noChangeArrowheads="1"/>
            </p:cNvSpPr>
            <p:nvPr/>
          </p:nvSpPr>
          <p:spPr bwMode="auto">
            <a:xfrm>
              <a:off x="2565" y="3048"/>
              <a:ext cx="70" cy="70"/>
            </a:xfrm>
            <a:prstGeom prst="rect">
              <a:avLst/>
            </a:prstGeom>
            <a:solidFill>
              <a:srgbClr val="008000"/>
            </a:solidFill>
            <a:ln w="1111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18" name="Line 1178"/>
            <p:cNvSpPr>
              <a:spLocks noChangeAspect="1" noChangeShapeType="1"/>
            </p:cNvSpPr>
            <p:nvPr/>
          </p:nvSpPr>
          <p:spPr bwMode="auto">
            <a:xfrm flipV="1">
              <a:off x="2600" y="3048"/>
              <a:ext cx="1" cy="70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19" name="Line 1179"/>
            <p:cNvSpPr>
              <a:spLocks noChangeAspect="1" noChangeShapeType="1"/>
            </p:cNvSpPr>
            <p:nvPr/>
          </p:nvSpPr>
          <p:spPr bwMode="auto">
            <a:xfrm>
              <a:off x="2565" y="3083"/>
              <a:ext cx="70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20" name="Line 1180"/>
            <p:cNvSpPr>
              <a:spLocks noChangeAspect="1" noChangeShapeType="1"/>
            </p:cNvSpPr>
            <p:nvPr/>
          </p:nvSpPr>
          <p:spPr bwMode="auto">
            <a:xfrm flipV="1">
              <a:off x="2920" y="3025"/>
              <a:ext cx="1" cy="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21" name="Line 1181"/>
            <p:cNvSpPr>
              <a:spLocks noChangeAspect="1" noChangeShapeType="1"/>
            </p:cNvSpPr>
            <p:nvPr/>
          </p:nvSpPr>
          <p:spPr bwMode="auto">
            <a:xfrm>
              <a:off x="2891" y="3025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22" name="Line 1182"/>
            <p:cNvSpPr>
              <a:spLocks noChangeAspect="1" noChangeShapeType="1"/>
            </p:cNvSpPr>
            <p:nvPr/>
          </p:nvSpPr>
          <p:spPr bwMode="auto">
            <a:xfrm>
              <a:off x="2920" y="3029"/>
              <a:ext cx="1" cy="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23" name="Line 1183"/>
            <p:cNvSpPr>
              <a:spLocks noChangeAspect="1" noChangeShapeType="1"/>
            </p:cNvSpPr>
            <p:nvPr/>
          </p:nvSpPr>
          <p:spPr bwMode="auto">
            <a:xfrm>
              <a:off x="2891" y="3033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24" name="Rectangle 1184"/>
            <p:cNvSpPr>
              <a:spLocks noChangeAspect="1" noChangeArrowheads="1"/>
            </p:cNvSpPr>
            <p:nvPr/>
          </p:nvSpPr>
          <p:spPr bwMode="auto">
            <a:xfrm>
              <a:off x="2885" y="2993"/>
              <a:ext cx="70" cy="71"/>
            </a:xfrm>
            <a:prstGeom prst="rect">
              <a:avLst/>
            </a:prstGeom>
            <a:solidFill>
              <a:srgbClr val="008000"/>
            </a:solidFill>
            <a:ln w="1111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25" name="Line 1185"/>
            <p:cNvSpPr>
              <a:spLocks noChangeAspect="1" noChangeShapeType="1"/>
            </p:cNvSpPr>
            <p:nvPr/>
          </p:nvSpPr>
          <p:spPr bwMode="auto">
            <a:xfrm flipV="1">
              <a:off x="2920" y="2993"/>
              <a:ext cx="1" cy="7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26" name="Line 1186"/>
            <p:cNvSpPr>
              <a:spLocks noChangeAspect="1" noChangeShapeType="1"/>
            </p:cNvSpPr>
            <p:nvPr/>
          </p:nvSpPr>
          <p:spPr bwMode="auto">
            <a:xfrm>
              <a:off x="2885" y="3029"/>
              <a:ext cx="70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27" name="Line 1187"/>
            <p:cNvSpPr>
              <a:spLocks noChangeAspect="1" noChangeShapeType="1"/>
            </p:cNvSpPr>
            <p:nvPr/>
          </p:nvSpPr>
          <p:spPr bwMode="auto">
            <a:xfrm flipV="1">
              <a:off x="3160" y="2871"/>
              <a:ext cx="1" cy="38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28" name="Line 1188"/>
            <p:cNvSpPr>
              <a:spLocks noChangeAspect="1" noChangeShapeType="1"/>
            </p:cNvSpPr>
            <p:nvPr/>
          </p:nvSpPr>
          <p:spPr bwMode="auto">
            <a:xfrm>
              <a:off x="3132" y="2871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29" name="Line 1189"/>
            <p:cNvSpPr>
              <a:spLocks noChangeAspect="1" noChangeShapeType="1"/>
            </p:cNvSpPr>
            <p:nvPr/>
          </p:nvSpPr>
          <p:spPr bwMode="auto">
            <a:xfrm>
              <a:off x="3160" y="2909"/>
              <a:ext cx="1" cy="37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30" name="Line 1190"/>
            <p:cNvSpPr>
              <a:spLocks noChangeAspect="1" noChangeShapeType="1"/>
            </p:cNvSpPr>
            <p:nvPr/>
          </p:nvSpPr>
          <p:spPr bwMode="auto">
            <a:xfrm>
              <a:off x="3132" y="2946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31" name="Rectangle 1191"/>
            <p:cNvSpPr>
              <a:spLocks noChangeAspect="1" noChangeArrowheads="1"/>
            </p:cNvSpPr>
            <p:nvPr/>
          </p:nvSpPr>
          <p:spPr bwMode="auto">
            <a:xfrm>
              <a:off x="3125" y="2874"/>
              <a:ext cx="71" cy="70"/>
            </a:xfrm>
            <a:prstGeom prst="rect">
              <a:avLst/>
            </a:prstGeom>
            <a:solidFill>
              <a:srgbClr val="008000"/>
            </a:solidFill>
            <a:ln w="1111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32" name="Line 1192"/>
            <p:cNvSpPr>
              <a:spLocks noChangeAspect="1" noChangeShapeType="1"/>
            </p:cNvSpPr>
            <p:nvPr/>
          </p:nvSpPr>
          <p:spPr bwMode="auto">
            <a:xfrm flipV="1">
              <a:off x="3160" y="2874"/>
              <a:ext cx="1" cy="70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33" name="Line 1193"/>
            <p:cNvSpPr>
              <a:spLocks noChangeAspect="1" noChangeShapeType="1"/>
            </p:cNvSpPr>
            <p:nvPr/>
          </p:nvSpPr>
          <p:spPr bwMode="auto">
            <a:xfrm>
              <a:off x="3125" y="2909"/>
              <a:ext cx="71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34" name="Line 1194"/>
            <p:cNvSpPr>
              <a:spLocks noChangeAspect="1" noChangeShapeType="1"/>
            </p:cNvSpPr>
            <p:nvPr/>
          </p:nvSpPr>
          <p:spPr bwMode="auto">
            <a:xfrm flipV="1">
              <a:off x="3720" y="2800"/>
              <a:ext cx="1" cy="45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35" name="Line 1195"/>
            <p:cNvSpPr>
              <a:spLocks noChangeAspect="1" noChangeShapeType="1"/>
            </p:cNvSpPr>
            <p:nvPr/>
          </p:nvSpPr>
          <p:spPr bwMode="auto">
            <a:xfrm>
              <a:off x="3691" y="2800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36" name="Line 1196"/>
            <p:cNvSpPr>
              <a:spLocks noChangeAspect="1" noChangeShapeType="1"/>
            </p:cNvSpPr>
            <p:nvPr/>
          </p:nvSpPr>
          <p:spPr bwMode="auto">
            <a:xfrm>
              <a:off x="3720" y="2845"/>
              <a:ext cx="1" cy="46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37" name="Line 1197"/>
            <p:cNvSpPr>
              <a:spLocks noChangeAspect="1" noChangeShapeType="1"/>
            </p:cNvSpPr>
            <p:nvPr/>
          </p:nvSpPr>
          <p:spPr bwMode="auto">
            <a:xfrm>
              <a:off x="3691" y="2891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38" name="Rectangle 1198"/>
            <p:cNvSpPr>
              <a:spLocks noChangeAspect="1" noChangeArrowheads="1"/>
            </p:cNvSpPr>
            <p:nvPr/>
          </p:nvSpPr>
          <p:spPr bwMode="auto">
            <a:xfrm>
              <a:off x="3685" y="2810"/>
              <a:ext cx="70" cy="70"/>
            </a:xfrm>
            <a:prstGeom prst="rect">
              <a:avLst/>
            </a:prstGeom>
            <a:solidFill>
              <a:srgbClr val="008000"/>
            </a:solidFill>
            <a:ln w="1111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39" name="Line 1199"/>
            <p:cNvSpPr>
              <a:spLocks noChangeAspect="1" noChangeShapeType="1"/>
            </p:cNvSpPr>
            <p:nvPr/>
          </p:nvSpPr>
          <p:spPr bwMode="auto">
            <a:xfrm flipV="1">
              <a:off x="3720" y="2810"/>
              <a:ext cx="1" cy="70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40" name="Line 1200"/>
            <p:cNvSpPr>
              <a:spLocks noChangeAspect="1" noChangeShapeType="1"/>
            </p:cNvSpPr>
            <p:nvPr/>
          </p:nvSpPr>
          <p:spPr bwMode="auto">
            <a:xfrm>
              <a:off x="3685" y="2845"/>
              <a:ext cx="70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41" name="Line 1201"/>
            <p:cNvSpPr>
              <a:spLocks noChangeAspect="1" noChangeShapeType="1"/>
            </p:cNvSpPr>
            <p:nvPr/>
          </p:nvSpPr>
          <p:spPr bwMode="auto">
            <a:xfrm flipV="1">
              <a:off x="4200" y="2722"/>
              <a:ext cx="1" cy="7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42" name="Line 1202"/>
            <p:cNvSpPr>
              <a:spLocks noChangeAspect="1" noChangeShapeType="1"/>
            </p:cNvSpPr>
            <p:nvPr/>
          </p:nvSpPr>
          <p:spPr bwMode="auto">
            <a:xfrm>
              <a:off x="4171" y="2722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43" name="Line 1203"/>
            <p:cNvSpPr>
              <a:spLocks noChangeAspect="1" noChangeShapeType="1"/>
            </p:cNvSpPr>
            <p:nvPr/>
          </p:nvSpPr>
          <p:spPr bwMode="auto">
            <a:xfrm>
              <a:off x="4200" y="2792"/>
              <a:ext cx="1" cy="7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44" name="Line 1204"/>
            <p:cNvSpPr>
              <a:spLocks noChangeAspect="1" noChangeShapeType="1"/>
            </p:cNvSpPr>
            <p:nvPr/>
          </p:nvSpPr>
          <p:spPr bwMode="auto">
            <a:xfrm>
              <a:off x="4171" y="2862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45" name="Rectangle 1205"/>
            <p:cNvSpPr>
              <a:spLocks noChangeAspect="1" noChangeArrowheads="1"/>
            </p:cNvSpPr>
            <p:nvPr/>
          </p:nvSpPr>
          <p:spPr bwMode="auto">
            <a:xfrm>
              <a:off x="4165" y="2757"/>
              <a:ext cx="70" cy="70"/>
            </a:xfrm>
            <a:prstGeom prst="rect">
              <a:avLst/>
            </a:prstGeom>
            <a:solidFill>
              <a:srgbClr val="008000"/>
            </a:solidFill>
            <a:ln w="1111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46" name="Line 1206"/>
            <p:cNvSpPr>
              <a:spLocks noChangeAspect="1" noChangeShapeType="1"/>
            </p:cNvSpPr>
            <p:nvPr/>
          </p:nvSpPr>
          <p:spPr bwMode="auto">
            <a:xfrm flipV="1">
              <a:off x="4200" y="2757"/>
              <a:ext cx="1" cy="70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47" name="Line 1207"/>
            <p:cNvSpPr>
              <a:spLocks noChangeAspect="1" noChangeShapeType="1"/>
            </p:cNvSpPr>
            <p:nvPr/>
          </p:nvSpPr>
          <p:spPr bwMode="auto">
            <a:xfrm>
              <a:off x="4165" y="2792"/>
              <a:ext cx="70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48" name="Freeform 1208"/>
            <p:cNvSpPr>
              <a:spLocks noChangeAspect="1"/>
            </p:cNvSpPr>
            <p:nvPr/>
          </p:nvSpPr>
          <p:spPr bwMode="auto">
            <a:xfrm flipV="1">
              <a:off x="1441" y="2839"/>
              <a:ext cx="2759" cy="40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16" y="199"/>
                </a:cxn>
                <a:cxn ang="0">
                  <a:pos x="833" y="252"/>
                </a:cxn>
                <a:cxn ang="0">
                  <a:pos x="1458" y="299"/>
                </a:cxn>
                <a:cxn ang="0">
                  <a:pos x="2013" y="337"/>
                </a:cxn>
                <a:cxn ang="0">
                  <a:pos x="2569" y="410"/>
                </a:cxn>
                <a:cxn ang="0">
                  <a:pos x="2986" y="494"/>
                </a:cxn>
                <a:cxn ang="0">
                  <a:pos x="3958" y="595"/>
                </a:cxn>
                <a:cxn ang="0">
                  <a:pos x="4791" y="697"/>
                </a:cxn>
              </a:cxnLst>
              <a:rect l="0" t="0" r="r" b="b"/>
              <a:pathLst>
                <a:path w="4791" h="697">
                  <a:moveTo>
                    <a:pt x="0" y="0"/>
                  </a:moveTo>
                  <a:lnTo>
                    <a:pt x="416" y="199"/>
                  </a:lnTo>
                  <a:lnTo>
                    <a:pt x="833" y="252"/>
                  </a:lnTo>
                  <a:lnTo>
                    <a:pt x="1458" y="299"/>
                  </a:lnTo>
                  <a:lnTo>
                    <a:pt x="2013" y="337"/>
                  </a:lnTo>
                  <a:lnTo>
                    <a:pt x="2569" y="410"/>
                  </a:lnTo>
                  <a:lnTo>
                    <a:pt x="2986" y="494"/>
                  </a:lnTo>
                  <a:lnTo>
                    <a:pt x="3958" y="595"/>
                  </a:lnTo>
                  <a:lnTo>
                    <a:pt x="4791" y="697"/>
                  </a:lnTo>
                </a:path>
              </a:pathLst>
            </a:custGeom>
            <a:noFill/>
            <a:ln w="28575">
              <a:solidFill>
                <a:srgbClr val="FF8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49" name="Freeform 1209"/>
            <p:cNvSpPr>
              <a:spLocks noChangeAspect="1"/>
            </p:cNvSpPr>
            <p:nvPr/>
          </p:nvSpPr>
          <p:spPr bwMode="auto">
            <a:xfrm>
              <a:off x="1399" y="3193"/>
              <a:ext cx="83" cy="71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166" y="143"/>
                </a:cxn>
                <a:cxn ang="0">
                  <a:pos x="0" y="143"/>
                </a:cxn>
                <a:cxn ang="0">
                  <a:pos x="83" y="0"/>
                </a:cxn>
              </a:cxnLst>
              <a:rect l="0" t="0" r="r" b="b"/>
              <a:pathLst>
                <a:path w="166" h="143">
                  <a:moveTo>
                    <a:pt x="83" y="0"/>
                  </a:moveTo>
                  <a:lnTo>
                    <a:pt x="166" y="143"/>
                  </a:lnTo>
                  <a:lnTo>
                    <a:pt x="0" y="14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F8000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50" name="Line 1210"/>
            <p:cNvSpPr>
              <a:spLocks noChangeAspect="1" noChangeShapeType="1"/>
            </p:cNvSpPr>
            <p:nvPr/>
          </p:nvSpPr>
          <p:spPr bwMode="auto">
            <a:xfrm flipV="1">
              <a:off x="1680" y="3111"/>
              <a:ext cx="1" cy="15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51" name="Line 1211"/>
            <p:cNvSpPr>
              <a:spLocks noChangeAspect="1" noChangeShapeType="1"/>
            </p:cNvSpPr>
            <p:nvPr/>
          </p:nvSpPr>
          <p:spPr bwMode="auto">
            <a:xfrm>
              <a:off x="1651" y="3111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52" name="Line 1212"/>
            <p:cNvSpPr>
              <a:spLocks noChangeAspect="1" noChangeShapeType="1"/>
            </p:cNvSpPr>
            <p:nvPr/>
          </p:nvSpPr>
          <p:spPr bwMode="auto">
            <a:xfrm>
              <a:off x="1680" y="3126"/>
              <a:ext cx="1" cy="15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53" name="Line 1213"/>
            <p:cNvSpPr>
              <a:spLocks noChangeAspect="1" noChangeShapeType="1"/>
            </p:cNvSpPr>
            <p:nvPr/>
          </p:nvSpPr>
          <p:spPr bwMode="auto">
            <a:xfrm>
              <a:off x="1651" y="3141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54" name="Freeform 1214"/>
            <p:cNvSpPr>
              <a:spLocks noChangeAspect="1"/>
            </p:cNvSpPr>
            <p:nvPr/>
          </p:nvSpPr>
          <p:spPr bwMode="auto">
            <a:xfrm>
              <a:off x="1639" y="3078"/>
              <a:ext cx="83" cy="71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166" y="143"/>
                </a:cxn>
                <a:cxn ang="0">
                  <a:pos x="0" y="143"/>
                </a:cxn>
                <a:cxn ang="0">
                  <a:pos x="83" y="0"/>
                </a:cxn>
              </a:cxnLst>
              <a:rect l="0" t="0" r="r" b="b"/>
              <a:pathLst>
                <a:path w="166" h="143">
                  <a:moveTo>
                    <a:pt x="83" y="0"/>
                  </a:moveTo>
                  <a:lnTo>
                    <a:pt x="166" y="143"/>
                  </a:lnTo>
                  <a:lnTo>
                    <a:pt x="0" y="14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F8000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55" name="Line 1215"/>
            <p:cNvSpPr>
              <a:spLocks noChangeAspect="1" noChangeShapeType="1"/>
            </p:cNvSpPr>
            <p:nvPr/>
          </p:nvSpPr>
          <p:spPr bwMode="auto">
            <a:xfrm flipV="1">
              <a:off x="1920" y="3080"/>
              <a:ext cx="1" cy="15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56" name="Line 1216"/>
            <p:cNvSpPr>
              <a:spLocks noChangeAspect="1" noChangeShapeType="1"/>
            </p:cNvSpPr>
            <p:nvPr/>
          </p:nvSpPr>
          <p:spPr bwMode="auto">
            <a:xfrm>
              <a:off x="1892" y="3080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57" name="Line 1217"/>
            <p:cNvSpPr>
              <a:spLocks noChangeAspect="1" noChangeShapeType="1"/>
            </p:cNvSpPr>
            <p:nvPr/>
          </p:nvSpPr>
          <p:spPr bwMode="auto">
            <a:xfrm>
              <a:off x="1920" y="3095"/>
              <a:ext cx="1" cy="15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58" name="Line 1218"/>
            <p:cNvSpPr>
              <a:spLocks noChangeAspect="1" noChangeShapeType="1"/>
            </p:cNvSpPr>
            <p:nvPr/>
          </p:nvSpPr>
          <p:spPr bwMode="auto">
            <a:xfrm>
              <a:off x="1892" y="3110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59" name="Freeform 1219"/>
            <p:cNvSpPr>
              <a:spLocks noChangeAspect="1"/>
            </p:cNvSpPr>
            <p:nvPr/>
          </p:nvSpPr>
          <p:spPr bwMode="auto">
            <a:xfrm>
              <a:off x="1879" y="3048"/>
              <a:ext cx="83" cy="71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166" y="143"/>
                </a:cxn>
                <a:cxn ang="0">
                  <a:pos x="0" y="143"/>
                </a:cxn>
                <a:cxn ang="0">
                  <a:pos x="83" y="0"/>
                </a:cxn>
              </a:cxnLst>
              <a:rect l="0" t="0" r="r" b="b"/>
              <a:pathLst>
                <a:path w="166" h="143">
                  <a:moveTo>
                    <a:pt x="83" y="0"/>
                  </a:moveTo>
                  <a:lnTo>
                    <a:pt x="166" y="143"/>
                  </a:lnTo>
                  <a:lnTo>
                    <a:pt x="0" y="14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F8000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60" name="Line 1220"/>
            <p:cNvSpPr>
              <a:spLocks noChangeAspect="1" noChangeShapeType="1"/>
            </p:cNvSpPr>
            <p:nvPr/>
          </p:nvSpPr>
          <p:spPr bwMode="auto">
            <a:xfrm flipV="1">
              <a:off x="2280" y="3052"/>
              <a:ext cx="1" cy="16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61" name="Line 1221"/>
            <p:cNvSpPr>
              <a:spLocks noChangeAspect="1" noChangeShapeType="1"/>
            </p:cNvSpPr>
            <p:nvPr/>
          </p:nvSpPr>
          <p:spPr bwMode="auto">
            <a:xfrm>
              <a:off x="2252" y="3052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62" name="Line 1222"/>
            <p:cNvSpPr>
              <a:spLocks noChangeAspect="1" noChangeShapeType="1"/>
            </p:cNvSpPr>
            <p:nvPr/>
          </p:nvSpPr>
          <p:spPr bwMode="auto">
            <a:xfrm>
              <a:off x="2280" y="3068"/>
              <a:ext cx="1" cy="16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63" name="Line 1223"/>
            <p:cNvSpPr>
              <a:spLocks noChangeAspect="1" noChangeShapeType="1"/>
            </p:cNvSpPr>
            <p:nvPr/>
          </p:nvSpPr>
          <p:spPr bwMode="auto">
            <a:xfrm>
              <a:off x="2252" y="3084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64" name="Freeform 1224"/>
            <p:cNvSpPr>
              <a:spLocks noChangeAspect="1"/>
            </p:cNvSpPr>
            <p:nvPr/>
          </p:nvSpPr>
          <p:spPr bwMode="auto">
            <a:xfrm>
              <a:off x="2239" y="3020"/>
              <a:ext cx="83" cy="72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166" y="143"/>
                </a:cxn>
                <a:cxn ang="0">
                  <a:pos x="0" y="143"/>
                </a:cxn>
                <a:cxn ang="0">
                  <a:pos x="83" y="0"/>
                </a:cxn>
              </a:cxnLst>
              <a:rect l="0" t="0" r="r" b="b"/>
              <a:pathLst>
                <a:path w="166" h="143">
                  <a:moveTo>
                    <a:pt x="83" y="0"/>
                  </a:moveTo>
                  <a:lnTo>
                    <a:pt x="166" y="143"/>
                  </a:lnTo>
                  <a:lnTo>
                    <a:pt x="0" y="14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F8000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65" name="Line 1225"/>
            <p:cNvSpPr>
              <a:spLocks noChangeAspect="1" noChangeShapeType="1"/>
            </p:cNvSpPr>
            <p:nvPr/>
          </p:nvSpPr>
          <p:spPr bwMode="auto">
            <a:xfrm flipV="1">
              <a:off x="2600" y="3035"/>
              <a:ext cx="1" cy="1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66" name="Line 1226"/>
            <p:cNvSpPr>
              <a:spLocks noChangeAspect="1" noChangeShapeType="1"/>
            </p:cNvSpPr>
            <p:nvPr/>
          </p:nvSpPr>
          <p:spPr bwMode="auto">
            <a:xfrm>
              <a:off x="2571" y="3035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67" name="Line 1227"/>
            <p:cNvSpPr>
              <a:spLocks noChangeAspect="1" noChangeShapeType="1"/>
            </p:cNvSpPr>
            <p:nvPr/>
          </p:nvSpPr>
          <p:spPr bwMode="auto">
            <a:xfrm>
              <a:off x="2600" y="3046"/>
              <a:ext cx="1" cy="1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68" name="Line 1228"/>
            <p:cNvSpPr>
              <a:spLocks noChangeAspect="1" noChangeShapeType="1"/>
            </p:cNvSpPr>
            <p:nvPr/>
          </p:nvSpPr>
          <p:spPr bwMode="auto">
            <a:xfrm>
              <a:off x="2571" y="3057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69" name="Freeform 1229"/>
            <p:cNvSpPr>
              <a:spLocks noChangeAspect="1"/>
            </p:cNvSpPr>
            <p:nvPr/>
          </p:nvSpPr>
          <p:spPr bwMode="auto">
            <a:xfrm>
              <a:off x="2559" y="2999"/>
              <a:ext cx="82" cy="71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166" y="143"/>
                </a:cxn>
                <a:cxn ang="0">
                  <a:pos x="0" y="143"/>
                </a:cxn>
                <a:cxn ang="0">
                  <a:pos x="83" y="0"/>
                </a:cxn>
              </a:cxnLst>
              <a:rect l="0" t="0" r="r" b="b"/>
              <a:pathLst>
                <a:path w="166" h="143">
                  <a:moveTo>
                    <a:pt x="83" y="0"/>
                  </a:moveTo>
                  <a:lnTo>
                    <a:pt x="166" y="143"/>
                  </a:lnTo>
                  <a:lnTo>
                    <a:pt x="0" y="14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F8000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70" name="Line 1230"/>
            <p:cNvSpPr>
              <a:spLocks noChangeAspect="1" noChangeShapeType="1"/>
            </p:cNvSpPr>
            <p:nvPr/>
          </p:nvSpPr>
          <p:spPr bwMode="auto">
            <a:xfrm flipV="1">
              <a:off x="2920" y="2965"/>
              <a:ext cx="1" cy="39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71" name="Line 1231"/>
            <p:cNvSpPr>
              <a:spLocks noChangeAspect="1" noChangeShapeType="1"/>
            </p:cNvSpPr>
            <p:nvPr/>
          </p:nvSpPr>
          <p:spPr bwMode="auto">
            <a:xfrm>
              <a:off x="2891" y="2965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72" name="Line 1232"/>
            <p:cNvSpPr>
              <a:spLocks noChangeAspect="1" noChangeShapeType="1"/>
            </p:cNvSpPr>
            <p:nvPr/>
          </p:nvSpPr>
          <p:spPr bwMode="auto">
            <a:xfrm>
              <a:off x="2920" y="3004"/>
              <a:ext cx="1" cy="39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73" name="Line 1233"/>
            <p:cNvSpPr>
              <a:spLocks noChangeAspect="1" noChangeShapeType="1"/>
            </p:cNvSpPr>
            <p:nvPr/>
          </p:nvSpPr>
          <p:spPr bwMode="auto">
            <a:xfrm>
              <a:off x="2891" y="3043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74" name="Freeform 1234"/>
            <p:cNvSpPr>
              <a:spLocks noChangeAspect="1"/>
            </p:cNvSpPr>
            <p:nvPr/>
          </p:nvSpPr>
          <p:spPr bwMode="auto">
            <a:xfrm>
              <a:off x="2879" y="2957"/>
              <a:ext cx="83" cy="71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165" y="143"/>
                </a:cxn>
                <a:cxn ang="0">
                  <a:pos x="0" y="143"/>
                </a:cxn>
                <a:cxn ang="0">
                  <a:pos x="82" y="0"/>
                </a:cxn>
              </a:cxnLst>
              <a:rect l="0" t="0" r="r" b="b"/>
              <a:pathLst>
                <a:path w="165" h="143">
                  <a:moveTo>
                    <a:pt x="82" y="0"/>
                  </a:moveTo>
                  <a:lnTo>
                    <a:pt x="165" y="143"/>
                  </a:lnTo>
                  <a:lnTo>
                    <a:pt x="0" y="143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FF8000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75" name="Line 1235"/>
            <p:cNvSpPr>
              <a:spLocks noChangeAspect="1" noChangeShapeType="1"/>
            </p:cNvSpPr>
            <p:nvPr/>
          </p:nvSpPr>
          <p:spPr bwMode="auto">
            <a:xfrm flipV="1">
              <a:off x="3160" y="2917"/>
              <a:ext cx="1" cy="39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76" name="Line 1236"/>
            <p:cNvSpPr>
              <a:spLocks noChangeAspect="1" noChangeShapeType="1"/>
            </p:cNvSpPr>
            <p:nvPr/>
          </p:nvSpPr>
          <p:spPr bwMode="auto">
            <a:xfrm>
              <a:off x="3132" y="2917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77" name="Line 1237"/>
            <p:cNvSpPr>
              <a:spLocks noChangeAspect="1" noChangeShapeType="1"/>
            </p:cNvSpPr>
            <p:nvPr/>
          </p:nvSpPr>
          <p:spPr bwMode="auto">
            <a:xfrm>
              <a:off x="3160" y="2956"/>
              <a:ext cx="1" cy="38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78" name="Line 1238"/>
            <p:cNvSpPr>
              <a:spLocks noChangeAspect="1" noChangeShapeType="1"/>
            </p:cNvSpPr>
            <p:nvPr/>
          </p:nvSpPr>
          <p:spPr bwMode="auto">
            <a:xfrm>
              <a:off x="3132" y="2994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79" name="Freeform 1239"/>
            <p:cNvSpPr>
              <a:spLocks noChangeAspect="1"/>
            </p:cNvSpPr>
            <p:nvPr/>
          </p:nvSpPr>
          <p:spPr bwMode="auto">
            <a:xfrm>
              <a:off x="3119" y="2908"/>
              <a:ext cx="83" cy="72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166" y="143"/>
                </a:cxn>
                <a:cxn ang="0">
                  <a:pos x="0" y="143"/>
                </a:cxn>
                <a:cxn ang="0">
                  <a:pos x="83" y="0"/>
                </a:cxn>
              </a:cxnLst>
              <a:rect l="0" t="0" r="r" b="b"/>
              <a:pathLst>
                <a:path w="166" h="143">
                  <a:moveTo>
                    <a:pt x="83" y="0"/>
                  </a:moveTo>
                  <a:lnTo>
                    <a:pt x="166" y="143"/>
                  </a:lnTo>
                  <a:lnTo>
                    <a:pt x="0" y="14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F8000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80" name="Line 1240"/>
            <p:cNvSpPr>
              <a:spLocks noChangeAspect="1" noChangeShapeType="1"/>
            </p:cNvSpPr>
            <p:nvPr/>
          </p:nvSpPr>
          <p:spPr bwMode="auto">
            <a:xfrm flipV="1">
              <a:off x="3720" y="2876"/>
              <a:ext cx="1" cy="2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81" name="Line 1241"/>
            <p:cNvSpPr>
              <a:spLocks noChangeAspect="1" noChangeShapeType="1"/>
            </p:cNvSpPr>
            <p:nvPr/>
          </p:nvSpPr>
          <p:spPr bwMode="auto">
            <a:xfrm>
              <a:off x="3691" y="2876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82" name="Line 1242"/>
            <p:cNvSpPr>
              <a:spLocks noChangeAspect="1" noChangeShapeType="1"/>
            </p:cNvSpPr>
            <p:nvPr/>
          </p:nvSpPr>
          <p:spPr bwMode="auto">
            <a:xfrm>
              <a:off x="3720" y="2898"/>
              <a:ext cx="1" cy="2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83" name="Line 1243"/>
            <p:cNvSpPr>
              <a:spLocks noChangeAspect="1" noChangeShapeType="1"/>
            </p:cNvSpPr>
            <p:nvPr/>
          </p:nvSpPr>
          <p:spPr bwMode="auto">
            <a:xfrm>
              <a:off x="3691" y="2919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84" name="Freeform 1244"/>
            <p:cNvSpPr>
              <a:spLocks noChangeAspect="1"/>
            </p:cNvSpPr>
            <p:nvPr/>
          </p:nvSpPr>
          <p:spPr bwMode="auto">
            <a:xfrm>
              <a:off x="3679" y="2850"/>
              <a:ext cx="83" cy="71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166" y="143"/>
                </a:cxn>
                <a:cxn ang="0">
                  <a:pos x="0" y="143"/>
                </a:cxn>
                <a:cxn ang="0">
                  <a:pos x="83" y="0"/>
                </a:cxn>
              </a:cxnLst>
              <a:rect l="0" t="0" r="r" b="b"/>
              <a:pathLst>
                <a:path w="166" h="143">
                  <a:moveTo>
                    <a:pt x="83" y="0"/>
                  </a:moveTo>
                  <a:lnTo>
                    <a:pt x="166" y="143"/>
                  </a:lnTo>
                  <a:lnTo>
                    <a:pt x="0" y="14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F8000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85" name="Line 1245"/>
            <p:cNvSpPr>
              <a:spLocks noChangeAspect="1" noChangeShapeType="1"/>
            </p:cNvSpPr>
            <p:nvPr/>
          </p:nvSpPr>
          <p:spPr bwMode="auto">
            <a:xfrm flipV="1">
              <a:off x="4200" y="2834"/>
              <a:ext cx="1" cy="5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86" name="Line 1246"/>
            <p:cNvSpPr>
              <a:spLocks noChangeAspect="1" noChangeShapeType="1"/>
            </p:cNvSpPr>
            <p:nvPr/>
          </p:nvSpPr>
          <p:spPr bwMode="auto">
            <a:xfrm>
              <a:off x="4171" y="2834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87" name="Line 1247"/>
            <p:cNvSpPr>
              <a:spLocks noChangeAspect="1" noChangeShapeType="1"/>
            </p:cNvSpPr>
            <p:nvPr/>
          </p:nvSpPr>
          <p:spPr bwMode="auto">
            <a:xfrm>
              <a:off x="4200" y="2839"/>
              <a:ext cx="1" cy="6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88" name="Line 1248"/>
            <p:cNvSpPr>
              <a:spLocks noChangeAspect="1" noChangeShapeType="1"/>
            </p:cNvSpPr>
            <p:nvPr/>
          </p:nvSpPr>
          <p:spPr bwMode="auto">
            <a:xfrm>
              <a:off x="4171" y="2845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689" name="Freeform 1249"/>
            <p:cNvSpPr>
              <a:spLocks noChangeAspect="1"/>
            </p:cNvSpPr>
            <p:nvPr/>
          </p:nvSpPr>
          <p:spPr bwMode="auto">
            <a:xfrm>
              <a:off x="4159" y="2791"/>
              <a:ext cx="83" cy="72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166" y="143"/>
                </a:cxn>
                <a:cxn ang="0">
                  <a:pos x="0" y="143"/>
                </a:cxn>
                <a:cxn ang="0">
                  <a:pos x="83" y="0"/>
                </a:cxn>
              </a:cxnLst>
              <a:rect l="0" t="0" r="r" b="b"/>
              <a:pathLst>
                <a:path w="166" h="143">
                  <a:moveTo>
                    <a:pt x="83" y="0"/>
                  </a:moveTo>
                  <a:lnTo>
                    <a:pt x="166" y="143"/>
                  </a:lnTo>
                  <a:lnTo>
                    <a:pt x="0" y="14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F8000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318692" name="Rectangle 1252"/>
          <p:cNvSpPr>
            <a:spLocks noChangeAspect="1" noChangeArrowheads="1"/>
          </p:cNvSpPr>
          <p:nvPr/>
        </p:nvSpPr>
        <p:spPr bwMode="auto">
          <a:xfrm>
            <a:off x="2668588" y="3352800"/>
            <a:ext cx="3656012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693" name="Rectangle 1253"/>
          <p:cNvSpPr>
            <a:spLocks noChangeAspect="1" noChangeArrowheads="1"/>
          </p:cNvSpPr>
          <p:nvPr/>
        </p:nvSpPr>
        <p:spPr bwMode="auto">
          <a:xfrm>
            <a:off x="2668588" y="3352800"/>
            <a:ext cx="3656012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694" name="Rectangle 1254"/>
          <p:cNvSpPr>
            <a:spLocks noChangeAspect="1" noChangeArrowheads="1"/>
          </p:cNvSpPr>
          <p:nvPr/>
        </p:nvSpPr>
        <p:spPr bwMode="auto">
          <a:xfrm>
            <a:off x="2878138" y="4691063"/>
            <a:ext cx="30162" cy="1398587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695" name="Line 1255"/>
          <p:cNvSpPr>
            <a:spLocks noChangeAspect="1" noChangeShapeType="1"/>
          </p:cNvSpPr>
          <p:nvPr/>
        </p:nvSpPr>
        <p:spPr bwMode="auto">
          <a:xfrm flipV="1">
            <a:off x="2878138" y="6056313"/>
            <a:ext cx="30162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696" name="Line 1256"/>
          <p:cNvSpPr>
            <a:spLocks noChangeAspect="1" noChangeShapeType="1"/>
          </p:cNvSpPr>
          <p:nvPr/>
        </p:nvSpPr>
        <p:spPr bwMode="auto">
          <a:xfrm flipV="1">
            <a:off x="2878138" y="6016625"/>
            <a:ext cx="30162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697" name="Line 1257"/>
          <p:cNvSpPr>
            <a:spLocks noChangeAspect="1" noChangeShapeType="1"/>
          </p:cNvSpPr>
          <p:nvPr/>
        </p:nvSpPr>
        <p:spPr bwMode="auto">
          <a:xfrm flipV="1">
            <a:off x="2878138" y="5976938"/>
            <a:ext cx="30162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698" name="Line 1258"/>
          <p:cNvSpPr>
            <a:spLocks noChangeAspect="1" noChangeShapeType="1"/>
          </p:cNvSpPr>
          <p:nvPr/>
        </p:nvSpPr>
        <p:spPr bwMode="auto">
          <a:xfrm flipV="1">
            <a:off x="2878138" y="5938838"/>
            <a:ext cx="30162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699" name="Line 1259"/>
          <p:cNvSpPr>
            <a:spLocks noChangeAspect="1" noChangeShapeType="1"/>
          </p:cNvSpPr>
          <p:nvPr/>
        </p:nvSpPr>
        <p:spPr bwMode="auto">
          <a:xfrm flipV="1">
            <a:off x="2878138" y="5899150"/>
            <a:ext cx="30162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00" name="Line 1260"/>
          <p:cNvSpPr>
            <a:spLocks noChangeAspect="1" noChangeShapeType="1"/>
          </p:cNvSpPr>
          <p:nvPr/>
        </p:nvSpPr>
        <p:spPr bwMode="auto">
          <a:xfrm flipV="1">
            <a:off x="2878138" y="5861050"/>
            <a:ext cx="30162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01" name="Line 1261"/>
          <p:cNvSpPr>
            <a:spLocks noChangeAspect="1" noChangeShapeType="1"/>
          </p:cNvSpPr>
          <p:nvPr/>
        </p:nvSpPr>
        <p:spPr bwMode="auto">
          <a:xfrm flipV="1">
            <a:off x="2878138" y="5821363"/>
            <a:ext cx="30162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02" name="Line 1262"/>
          <p:cNvSpPr>
            <a:spLocks noChangeAspect="1" noChangeShapeType="1"/>
          </p:cNvSpPr>
          <p:nvPr/>
        </p:nvSpPr>
        <p:spPr bwMode="auto">
          <a:xfrm flipV="1">
            <a:off x="2878138" y="5781675"/>
            <a:ext cx="30162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03" name="Line 1263"/>
          <p:cNvSpPr>
            <a:spLocks noChangeAspect="1" noChangeShapeType="1"/>
          </p:cNvSpPr>
          <p:nvPr/>
        </p:nvSpPr>
        <p:spPr bwMode="auto">
          <a:xfrm flipV="1">
            <a:off x="2878138" y="5741988"/>
            <a:ext cx="30162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04" name="Line 1264"/>
          <p:cNvSpPr>
            <a:spLocks noChangeAspect="1" noChangeShapeType="1"/>
          </p:cNvSpPr>
          <p:nvPr/>
        </p:nvSpPr>
        <p:spPr bwMode="auto">
          <a:xfrm flipV="1">
            <a:off x="2878138" y="5702300"/>
            <a:ext cx="30162" cy="3492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05" name="Line 1265"/>
          <p:cNvSpPr>
            <a:spLocks noChangeAspect="1" noChangeShapeType="1"/>
          </p:cNvSpPr>
          <p:nvPr/>
        </p:nvSpPr>
        <p:spPr bwMode="auto">
          <a:xfrm flipV="1">
            <a:off x="2878138" y="5664200"/>
            <a:ext cx="30162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06" name="Line 1266"/>
          <p:cNvSpPr>
            <a:spLocks noChangeAspect="1" noChangeShapeType="1"/>
          </p:cNvSpPr>
          <p:nvPr/>
        </p:nvSpPr>
        <p:spPr bwMode="auto">
          <a:xfrm flipV="1">
            <a:off x="2878138" y="5624513"/>
            <a:ext cx="30162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07" name="Line 1267"/>
          <p:cNvSpPr>
            <a:spLocks noChangeAspect="1" noChangeShapeType="1"/>
          </p:cNvSpPr>
          <p:nvPr/>
        </p:nvSpPr>
        <p:spPr bwMode="auto">
          <a:xfrm flipV="1">
            <a:off x="2878138" y="5584825"/>
            <a:ext cx="30162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08" name="Line 1268"/>
          <p:cNvSpPr>
            <a:spLocks noChangeAspect="1" noChangeShapeType="1"/>
          </p:cNvSpPr>
          <p:nvPr/>
        </p:nvSpPr>
        <p:spPr bwMode="auto">
          <a:xfrm flipV="1">
            <a:off x="2878138" y="5546725"/>
            <a:ext cx="30162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09" name="Line 1269"/>
          <p:cNvSpPr>
            <a:spLocks noChangeAspect="1" noChangeShapeType="1"/>
          </p:cNvSpPr>
          <p:nvPr/>
        </p:nvSpPr>
        <p:spPr bwMode="auto">
          <a:xfrm flipV="1">
            <a:off x="2878138" y="5507038"/>
            <a:ext cx="30162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10" name="Line 1270"/>
          <p:cNvSpPr>
            <a:spLocks noChangeAspect="1" noChangeShapeType="1"/>
          </p:cNvSpPr>
          <p:nvPr/>
        </p:nvSpPr>
        <p:spPr bwMode="auto">
          <a:xfrm flipV="1">
            <a:off x="2878138" y="5468938"/>
            <a:ext cx="30162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11" name="Line 1271"/>
          <p:cNvSpPr>
            <a:spLocks noChangeAspect="1" noChangeShapeType="1"/>
          </p:cNvSpPr>
          <p:nvPr/>
        </p:nvSpPr>
        <p:spPr bwMode="auto">
          <a:xfrm flipV="1">
            <a:off x="2878138" y="5429250"/>
            <a:ext cx="30162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12" name="Line 1272"/>
          <p:cNvSpPr>
            <a:spLocks noChangeAspect="1" noChangeShapeType="1"/>
          </p:cNvSpPr>
          <p:nvPr/>
        </p:nvSpPr>
        <p:spPr bwMode="auto">
          <a:xfrm flipV="1">
            <a:off x="2878138" y="5389563"/>
            <a:ext cx="30162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13" name="Line 1273"/>
          <p:cNvSpPr>
            <a:spLocks noChangeAspect="1" noChangeShapeType="1"/>
          </p:cNvSpPr>
          <p:nvPr/>
        </p:nvSpPr>
        <p:spPr bwMode="auto">
          <a:xfrm flipV="1">
            <a:off x="2878138" y="5349875"/>
            <a:ext cx="30162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14" name="Line 1274"/>
          <p:cNvSpPr>
            <a:spLocks noChangeAspect="1" noChangeShapeType="1"/>
          </p:cNvSpPr>
          <p:nvPr/>
        </p:nvSpPr>
        <p:spPr bwMode="auto">
          <a:xfrm flipV="1">
            <a:off x="2878138" y="5310188"/>
            <a:ext cx="30162" cy="3492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15" name="Line 1275"/>
          <p:cNvSpPr>
            <a:spLocks noChangeAspect="1" noChangeShapeType="1"/>
          </p:cNvSpPr>
          <p:nvPr/>
        </p:nvSpPr>
        <p:spPr bwMode="auto">
          <a:xfrm flipV="1">
            <a:off x="2878138" y="5272088"/>
            <a:ext cx="30162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16" name="Line 1276"/>
          <p:cNvSpPr>
            <a:spLocks noChangeAspect="1" noChangeShapeType="1"/>
          </p:cNvSpPr>
          <p:nvPr/>
        </p:nvSpPr>
        <p:spPr bwMode="auto">
          <a:xfrm flipV="1">
            <a:off x="2878138" y="5232400"/>
            <a:ext cx="30162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17" name="Line 1277"/>
          <p:cNvSpPr>
            <a:spLocks noChangeAspect="1" noChangeShapeType="1"/>
          </p:cNvSpPr>
          <p:nvPr/>
        </p:nvSpPr>
        <p:spPr bwMode="auto">
          <a:xfrm flipV="1">
            <a:off x="2878138" y="5192713"/>
            <a:ext cx="30162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18" name="Line 1278"/>
          <p:cNvSpPr>
            <a:spLocks noChangeAspect="1" noChangeShapeType="1"/>
          </p:cNvSpPr>
          <p:nvPr/>
        </p:nvSpPr>
        <p:spPr bwMode="auto">
          <a:xfrm flipV="1">
            <a:off x="2878138" y="5154613"/>
            <a:ext cx="30162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19" name="Line 1279"/>
          <p:cNvSpPr>
            <a:spLocks noChangeAspect="1" noChangeShapeType="1"/>
          </p:cNvSpPr>
          <p:nvPr/>
        </p:nvSpPr>
        <p:spPr bwMode="auto">
          <a:xfrm flipV="1">
            <a:off x="2878138" y="5114925"/>
            <a:ext cx="30162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20" name="Line 1280"/>
          <p:cNvSpPr>
            <a:spLocks noChangeAspect="1" noChangeShapeType="1"/>
          </p:cNvSpPr>
          <p:nvPr/>
        </p:nvSpPr>
        <p:spPr bwMode="auto">
          <a:xfrm flipV="1">
            <a:off x="2878138" y="5076825"/>
            <a:ext cx="30162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21" name="Line 1281"/>
          <p:cNvSpPr>
            <a:spLocks noChangeAspect="1" noChangeShapeType="1"/>
          </p:cNvSpPr>
          <p:nvPr/>
        </p:nvSpPr>
        <p:spPr bwMode="auto">
          <a:xfrm flipV="1">
            <a:off x="2878138" y="5037138"/>
            <a:ext cx="30162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22" name="Line 1282"/>
          <p:cNvSpPr>
            <a:spLocks noChangeAspect="1" noChangeShapeType="1"/>
          </p:cNvSpPr>
          <p:nvPr/>
        </p:nvSpPr>
        <p:spPr bwMode="auto">
          <a:xfrm flipV="1">
            <a:off x="2878138" y="4997450"/>
            <a:ext cx="30162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23" name="Line 1283"/>
          <p:cNvSpPr>
            <a:spLocks noChangeAspect="1" noChangeShapeType="1"/>
          </p:cNvSpPr>
          <p:nvPr/>
        </p:nvSpPr>
        <p:spPr bwMode="auto">
          <a:xfrm flipV="1">
            <a:off x="2878138" y="4957763"/>
            <a:ext cx="30162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24" name="Line 1284"/>
          <p:cNvSpPr>
            <a:spLocks noChangeAspect="1" noChangeShapeType="1"/>
          </p:cNvSpPr>
          <p:nvPr/>
        </p:nvSpPr>
        <p:spPr bwMode="auto">
          <a:xfrm flipV="1">
            <a:off x="2878138" y="4918075"/>
            <a:ext cx="30162" cy="3492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25" name="Line 1285"/>
          <p:cNvSpPr>
            <a:spLocks noChangeAspect="1" noChangeShapeType="1"/>
          </p:cNvSpPr>
          <p:nvPr/>
        </p:nvSpPr>
        <p:spPr bwMode="auto">
          <a:xfrm flipV="1">
            <a:off x="2878138" y="4879975"/>
            <a:ext cx="30162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26" name="Line 1286"/>
          <p:cNvSpPr>
            <a:spLocks noChangeAspect="1" noChangeShapeType="1"/>
          </p:cNvSpPr>
          <p:nvPr/>
        </p:nvSpPr>
        <p:spPr bwMode="auto">
          <a:xfrm flipV="1">
            <a:off x="2878138" y="4840288"/>
            <a:ext cx="30162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27" name="Line 1287"/>
          <p:cNvSpPr>
            <a:spLocks noChangeAspect="1" noChangeShapeType="1"/>
          </p:cNvSpPr>
          <p:nvPr/>
        </p:nvSpPr>
        <p:spPr bwMode="auto">
          <a:xfrm flipV="1">
            <a:off x="2878138" y="4800600"/>
            <a:ext cx="30162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28" name="Line 1288"/>
          <p:cNvSpPr>
            <a:spLocks noChangeAspect="1" noChangeShapeType="1"/>
          </p:cNvSpPr>
          <p:nvPr/>
        </p:nvSpPr>
        <p:spPr bwMode="auto">
          <a:xfrm flipV="1">
            <a:off x="2878138" y="4762500"/>
            <a:ext cx="30162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29" name="Line 1289"/>
          <p:cNvSpPr>
            <a:spLocks noChangeAspect="1" noChangeShapeType="1"/>
          </p:cNvSpPr>
          <p:nvPr/>
        </p:nvSpPr>
        <p:spPr bwMode="auto">
          <a:xfrm flipV="1">
            <a:off x="2878138" y="4722813"/>
            <a:ext cx="30162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30" name="Line 1290"/>
          <p:cNvSpPr>
            <a:spLocks noChangeAspect="1" noChangeShapeType="1"/>
          </p:cNvSpPr>
          <p:nvPr/>
        </p:nvSpPr>
        <p:spPr bwMode="auto">
          <a:xfrm flipV="1">
            <a:off x="2878138" y="4691063"/>
            <a:ext cx="22225" cy="25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31" name="Line 1291"/>
          <p:cNvSpPr>
            <a:spLocks noChangeAspect="1" noChangeShapeType="1"/>
          </p:cNvSpPr>
          <p:nvPr/>
        </p:nvSpPr>
        <p:spPr bwMode="auto">
          <a:xfrm flipV="1">
            <a:off x="2878138" y="6056313"/>
            <a:ext cx="30162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32" name="Line 1292"/>
          <p:cNvSpPr>
            <a:spLocks noChangeAspect="1" noChangeShapeType="1"/>
          </p:cNvSpPr>
          <p:nvPr/>
        </p:nvSpPr>
        <p:spPr bwMode="auto">
          <a:xfrm flipV="1">
            <a:off x="2878138" y="6016625"/>
            <a:ext cx="30162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33" name="Line 1293"/>
          <p:cNvSpPr>
            <a:spLocks noChangeAspect="1" noChangeShapeType="1"/>
          </p:cNvSpPr>
          <p:nvPr/>
        </p:nvSpPr>
        <p:spPr bwMode="auto">
          <a:xfrm flipV="1">
            <a:off x="2878138" y="5976938"/>
            <a:ext cx="30162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34" name="Line 1294"/>
          <p:cNvSpPr>
            <a:spLocks noChangeAspect="1" noChangeShapeType="1"/>
          </p:cNvSpPr>
          <p:nvPr/>
        </p:nvSpPr>
        <p:spPr bwMode="auto">
          <a:xfrm flipV="1">
            <a:off x="2878138" y="5938838"/>
            <a:ext cx="30162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35" name="Line 1295"/>
          <p:cNvSpPr>
            <a:spLocks noChangeAspect="1" noChangeShapeType="1"/>
          </p:cNvSpPr>
          <p:nvPr/>
        </p:nvSpPr>
        <p:spPr bwMode="auto">
          <a:xfrm flipV="1">
            <a:off x="2878138" y="5899150"/>
            <a:ext cx="30162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36" name="Line 1296"/>
          <p:cNvSpPr>
            <a:spLocks noChangeAspect="1" noChangeShapeType="1"/>
          </p:cNvSpPr>
          <p:nvPr/>
        </p:nvSpPr>
        <p:spPr bwMode="auto">
          <a:xfrm flipV="1">
            <a:off x="2878138" y="5861050"/>
            <a:ext cx="30162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37" name="Line 1297"/>
          <p:cNvSpPr>
            <a:spLocks noChangeAspect="1" noChangeShapeType="1"/>
          </p:cNvSpPr>
          <p:nvPr/>
        </p:nvSpPr>
        <p:spPr bwMode="auto">
          <a:xfrm flipV="1">
            <a:off x="2878138" y="5821363"/>
            <a:ext cx="30162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38" name="Line 1298"/>
          <p:cNvSpPr>
            <a:spLocks noChangeAspect="1" noChangeShapeType="1"/>
          </p:cNvSpPr>
          <p:nvPr/>
        </p:nvSpPr>
        <p:spPr bwMode="auto">
          <a:xfrm flipV="1">
            <a:off x="2878138" y="5781675"/>
            <a:ext cx="30162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39" name="Line 1299"/>
          <p:cNvSpPr>
            <a:spLocks noChangeAspect="1" noChangeShapeType="1"/>
          </p:cNvSpPr>
          <p:nvPr/>
        </p:nvSpPr>
        <p:spPr bwMode="auto">
          <a:xfrm flipV="1">
            <a:off x="2878138" y="5741988"/>
            <a:ext cx="30162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40" name="Line 1300"/>
          <p:cNvSpPr>
            <a:spLocks noChangeAspect="1" noChangeShapeType="1"/>
          </p:cNvSpPr>
          <p:nvPr/>
        </p:nvSpPr>
        <p:spPr bwMode="auto">
          <a:xfrm flipV="1">
            <a:off x="2878138" y="5702300"/>
            <a:ext cx="30162" cy="3492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41" name="Line 1301"/>
          <p:cNvSpPr>
            <a:spLocks noChangeAspect="1" noChangeShapeType="1"/>
          </p:cNvSpPr>
          <p:nvPr/>
        </p:nvSpPr>
        <p:spPr bwMode="auto">
          <a:xfrm flipV="1">
            <a:off x="2878138" y="5664200"/>
            <a:ext cx="30162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42" name="Line 1302"/>
          <p:cNvSpPr>
            <a:spLocks noChangeAspect="1" noChangeShapeType="1"/>
          </p:cNvSpPr>
          <p:nvPr/>
        </p:nvSpPr>
        <p:spPr bwMode="auto">
          <a:xfrm flipV="1">
            <a:off x="2878138" y="5624513"/>
            <a:ext cx="30162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43" name="Line 1303"/>
          <p:cNvSpPr>
            <a:spLocks noChangeAspect="1" noChangeShapeType="1"/>
          </p:cNvSpPr>
          <p:nvPr/>
        </p:nvSpPr>
        <p:spPr bwMode="auto">
          <a:xfrm flipV="1">
            <a:off x="2878138" y="5584825"/>
            <a:ext cx="30162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44" name="Line 1304"/>
          <p:cNvSpPr>
            <a:spLocks noChangeAspect="1" noChangeShapeType="1"/>
          </p:cNvSpPr>
          <p:nvPr/>
        </p:nvSpPr>
        <p:spPr bwMode="auto">
          <a:xfrm flipV="1">
            <a:off x="2878138" y="5546725"/>
            <a:ext cx="30162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45" name="Line 1305"/>
          <p:cNvSpPr>
            <a:spLocks noChangeAspect="1" noChangeShapeType="1"/>
          </p:cNvSpPr>
          <p:nvPr/>
        </p:nvSpPr>
        <p:spPr bwMode="auto">
          <a:xfrm flipV="1">
            <a:off x="2878138" y="5507038"/>
            <a:ext cx="30162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46" name="Line 1306"/>
          <p:cNvSpPr>
            <a:spLocks noChangeAspect="1" noChangeShapeType="1"/>
          </p:cNvSpPr>
          <p:nvPr/>
        </p:nvSpPr>
        <p:spPr bwMode="auto">
          <a:xfrm flipV="1">
            <a:off x="2878138" y="5468938"/>
            <a:ext cx="30162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47" name="Line 1307"/>
          <p:cNvSpPr>
            <a:spLocks noChangeAspect="1" noChangeShapeType="1"/>
          </p:cNvSpPr>
          <p:nvPr/>
        </p:nvSpPr>
        <p:spPr bwMode="auto">
          <a:xfrm flipV="1">
            <a:off x="2878138" y="5429250"/>
            <a:ext cx="30162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48" name="Line 1308"/>
          <p:cNvSpPr>
            <a:spLocks noChangeAspect="1" noChangeShapeType="1"/>
          </p:cNvSpPr>
          <p:nvPr/>
        </p:nvSpPr>
        <p:spPr bwMode="auto">
          <a:xfrm flipV="1">
            <a:off x="2878138" y="5389563"/>
            <a:ext cx="30162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49" name="Line 1309"/>
          <p:cNvSpPr>
            <a:spLocks noChangeAspect="1" noChangeShapeType="1"/>
          </p:cNvSpPr>
          <p:nvPr/>
        </p:nvSpPr>
        <p:spPr bwMode="auto">
          <a:xfrm flipV="1">
            <a:off x="2878138" y="5349875"/>
            <a:ext cx="30162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50" name="Line 1310"/>
          <p:cNvSpPr>
            <a:spLocks noChangeAspect="1" noChangeShapeType="1"/>
          </p:cNvSpPr>
          <p:nvPr/>
        </p:nvSpPr>
        <p:spPr bwMode="auto">
          <a:xfrm flipV="1">
            <a:off x="2878138" y="5310188"/>
            <a:ext cx="30162" cy="3492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51" name="Line 1311"/>
          <p:cNvSpPr>
            <a:spLocks noChangeAspect="1" noChangeShapeType="1"/>
          </p:cNvSpPr>
          <p:nvPr/>
        </p:nvSpPr>
        <p:spPr bwMode="auto">
          <a:xfrm flipV="1">
            <a:off x="2878138" y="5272088"/>
            <a:ext cx="30162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52" name="Line 1312"/>
          <p:cNvSpPr>
            <a:spLocks noChangeAspect="1" noChangeShapeType="1"/>
          </p:cNvSpPr>
          <p:nvPr/>
        </p:nvSpPr>
        <p:spPr bwMode="auto">
          <a:xfrm flipV="1">
            <a:off x="2878138" y="5232400"/>
            <a:ext cx="30162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53" name="Line 1313"/>
          <p:cNvSpPr>
            <a:spLocks noChangeAspect="1" noChangeShapeType="1"/>
          </p:cNvSpPr>
          <p:nvPr/>
        </p:nvSpPr>
        <p:spPr bwMode="auto">
          <a:xfrm flipV="1">
            <a:off x="2878138" y="5192713"/>
            <a:ext cx="30162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54" name="Line 1314"/>
          <p:cNvSpPr>
            <a:spLocks noChangeAspect="1" noChangeShapeType="1"/>
          </p:cNvSpPr>
          <p:nvPr/>
        </p:nvSpPr>
        <p:spPr bwMode="auto">
          <a:xfrm flipV="1">
            <a:off x="2878138" y="5154613"/>
            <a:ext cx="30162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55" name="Line 1315"/>
          <p:cNvSpPr>
            <a:spLocks noChangeAspect="1" noChangeShapeType="1"/>
          </p:cNvSpPr>
          <p:nvPr/>
        </p:nvSpPr>
        <p:spPr bwMode="auto">
          <a:xfrm flipV="1">
            <a:off x="2878138" y="5114925"/>
            <a:ext cx="30162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56" name="Line 1316"/>
          <p:cNvSpPr>
            <a:spLocks noChangeAspect="1" noChangeShapeType="1"/>
          </p:cNvSpPr>
          <p:nvPr/>
        </p:nvSpPr>
        <p:spPr bwMode="auto">
          <a:xfrm flipV="1">
            <a:off x="2878138" y="5076825"/>
            <a:ext cx="30162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57" name="Line 1317"/>
          <p:cNvSpPr>
            <a:spLocks noChangeAspect="1" noChangeShapeType="1"/>
          </p:cNvSpPr>
          <p:nvPr/>
        </p:nvSpPr>
        <p:spPr bwMode="auto">
          <a:xfrm flipV="1">
            <a:off x="2878138" y="5037138"/>
            <a:ext cx="30162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58" name="Line 1318"/>
          <p:cNvSpPr>
            <a:spLocks noChangeAspect="1" noChangeShapeType="1"/>
          </p:cNvSpPr>
          <p:nvPr/>
        </p:nvSpPr>
        <p:spPr bwMode="auto">
          <a:xfrm flipV="1">
            <a:off x="2878138" y="4997450"/>
            <a:ext cx="30162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59" name="Line 1319"/>
          <p:cNvSpPr>
            <a:spLocks noChangeAspect="1" noChangeShapeType="1"/>
          </p:cNvSpPr>
          <p:nvPr/>
        </p:nvSpPr>
        <p:spPr bwMode="auto">
          <a:xfrm flipV="1">
            <a:off x="2878138" y="4957763"/>
            <a:ext cx="30162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60" name="Line 1320"/>
          <p:cNvSpPr>
            <a:spLocks noChangeAspect="1" noChangeShapeType="1"/>
          </p:cNvSpPr>
          <p:nvPr/>
        </p:nvSpPr>
        <p:spPr bwMode="auto">
          <a:xfrm flipV="1">
            <a:off x="2878138" y="4918075"/>
            <a:ext cx="30162" cy="3492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61" name="Line 1321"/>
          <p:cNvSpPr>
            <a:spLocks noChangeAspect="1" noChangeShapeType="1"/>
          </p:cNvSpPr>
          <p:nvPr/>
        </p:nvSpPr>
        <p:spPr bwMode="auto">
          <a:xfrm flipV="1">
            <a:off x="2878138" y="4879975"/>
            <a:ext cx="30162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62" name="Line 1322"/>
          <p:cNvSpPr>
            <a:spLocks noChangeAspect="1" noChangeShapeType="1"/>
          </p:cNvSpPr>
          <p:nvPr/>
        </p:nvSpPr>
        <p:spPr bwMode="auto">
          <a:xfrm flipV="1">
            <a:off x="2878138" y="4840288"/>
            <a:ext cx="30162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63" name="Line 1323"/>
          <p:cNvSpPr>
            <a:spLocks noChangeAspect="1" noChangeShapeType="1"/>
          </p:cNvSpPr>
          <p:nvPr/>
        </p:nvSpPr>
        <p:spPr bwMode="auto">
          <a:xfrm flipV="1">
            <a:off x="2878138" y="4800600"/>
            <a:ext cx="30162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64" name="Line 1324"/>
          <p:cNvSpPr>
            <a:spLocks noChangeAspect="1" noChangeShapeType="1"/>
          </p:cNvSpPr>
          <p:nvPr/>
        </p:nvSpPr>
        <p:spPr bwMode="auto">
          <a:xfrm flipV="1">
            <a:off x="2878138" y="4762500"/>
            <a:ext cx="30162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65" name="Line 1325"/>
          <p:cNvSpPr>
            <a:spLocks noChangeAspect="1" noChangeShapeType="1"/>
          </p:cNvSpPr>
          <p:nvPr/>
        </p:nvSpPr>
        <p:spPr bwMode="auto">
          <a:xfrm flipV="1">
            <a:off x="2878138" y="4722813"/>
            <a:ext cx="30162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66" name="Line 1326"/>
          <p:cNvSpPr>
            <a:spLocks noChangeAspect="1" noChangeShapeType="1"/>
          </p:cNvSpPr>
          <p:nvPr/>
        </p:nvSpPr>
        <p:spPr bwMode="auto">
          <a:xfrm flipV="1">
            <a:off x="2878138" y="4691063"/>
            <a:ext cx="22225" cy="2540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67" name="Freeform 1327"/>
          <p:cNvSpPr>
            <a:spLocks noChangeAspect="1"/>
          </p:cNvSpPr>
          <p:nvPr/>
        </p:nvSpPr>
        <p:spPr bwMode="auto">
          <a:xfrm flipV="1">
            <a:off x="2878138" y="4691063"/>
            <a:ext cx="30162" cy="1398587"/>
          </a:xfrm>
          <a:custGeom>
            <a:avLst/>
            <a:gdLst/>
            <a:ahLst/>
            <a:cxnLst>
              <a:cxn ang="0">
                <a:pos x="42" y="0"/>
              </a:cxn>
              <a:cxn ang="0">
                <a:pos x="42" y="1782"/>
              </a:cxn>
              <a:cxn ang="0">
                <a:pos x="0" y="1782"/>
              </a:cxn>
              <a:cxn ang="0">
                <a:pos x="0" y="0"/>
              </a:cxn>
            </a:cxnLst>
            <a:rect l="0" t="0" r="r" b="b"/>
            <a:pathLst>
              <a:path w="42" h="1782">
                <a:moveTo>
                  <a:pt x="42" y="0"/>
                </a:moveTo>
                <a:lnTo>
                  <a:pt x="42" y="1782"/>
                </a:lnTo>
                <a:lnTo>
                  <a:pt x="0" y="1782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68" name="Rectangle 1328"/>
          <p:cNvSpPr>
            <a:spLocks noChangeAspect="1" noChangeArrowheads="1"/>
          </p:cNvSpPr>
          <p:nvPr/>
        </p:nvSpPr>
        <p:spPr bwMode="auto">
          <a:xfrm>
            <a:off x="2927350" y="5645150"/>
            <a:ext cx="31750" cy="4445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69" name="Line 1329"/>
          <p:cNvSpPr>
            <a:spLocks noChangeAspect="1" noChangeShapeType="1"/>
          </p:cNvSpPr>
          <p:nvPr/>
        </p:nvSpPr>
        <p:spPr bwMode="auto">
          <a:xfrm flipV="1">
            <a:off x="2941638" y="6070600"/>
            <a:ext cx="17462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70" name="Line 1330"/>
          <p:cNvSpPr>
            <a:spLocks noChangeAspect="1" noChangeShapeType="1"/>
          </p:cNvSpPr>
          <p:nvPr/>
        </p:nvSpPr>
        <p:spPr bwMode="auto">
          <a:xfrm flipV="1">
            <a:off x="2927350" y="6032500"/>
            <a:ext cx="31750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71" name="Line 1331"/>
          <p:cNvSpPr>
            <a:spLocks noChangeAspect="1" noChangeShapeType="1"/>
          </p:cNvSpPr>
          <p:nvPr/>
        </p:nvSpPr>
        <p:spPr bwMode="auto">
          <a:xfrm flipV="1">
            <a:off x="2927350" y="5992813"/>
            <a:ext cx="31750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72" name="Line 1332"/>
          <p:cNvSpPr>
            <a:spLocks noChangeAspect="1" noChangeShapeType="1"/>
          </p:cNvSpPr>
          <p:nvPr/>
        </p:nvSpPr>
        <p:spPr bwMode="auto">
          <a:xfrm flipV="1">
            <a:off x="2927350" y="5953125"/>
            <a:ext cx="31750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73" name="Line 1333"/>
          <p:cNvSpPr>
            <a:spLocks noChangeAspect="1" noChangeShapeType="1"/>
          </p:cNvSpPr>
          <p:nvPr/>
        </p:nvSpPr>
        <p:spPr bwMode="auto">
          <a:xfrm flipV="1">
            <a:off x="2927350" y="5913438"/>
            <a:ext cx="31750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74" name="Line 1334"/>
          <p:cNvSpPr>
            <a:spLocks noChangeAspect="1" noChangeShapeType="1"/>
          </p:cNvSpPr>
          <p:nvPr/>
        </p:nvSpPr>
        <p:spPr bwMode="auto">
          <a:xfrm flipV="1">
            <a:off x="2927350" y="5873750"/>
            <a:ext cx="31750" cy="3492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75" name="Line 1335"/>
          <p:cNvSpPr>
            <a:spLocks noChangeAspect="1" noChangeShapeType="1"/>
          </p:cNvSpPr>
          <p:nvPr/>
        </p:nvSpPr>
        <p:spPr bwMode="auto">
          <a:xfrm flipV="1">
            <a:off x="2927350" y="5835650"/>
            <a:ext cx="31750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76" name="Line 1336"/>
          <p:cNvSpPr>
            <a:spLocks noChangeAspect="1" noChangeShapeType="1"/>
          </p:cNvSpPr>
          <p:nvPr/>
        </p:nvSpPr>
        <p:spPr bwMode="auto">
          <a:xfrm flipV="1">
            <a:off x="2927350" y="5795963"/>
            <a:ext cx="31750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77" name="Line 1337"/>
          <p:cNvSpPr>
            <a:spLocks noChangeAspect="1" noChangeShapeType="1"/>
          </p:cNvSpPr>
          <p:nvPr/>
        </p:nvSpPr>
        <p:spPr bwMode="auto">
          <a:xfrm flipV="1">
            <a:off x="2927350" y="5756275"/>
            <a:ext cx="31750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78" name="Line 1338"/>
          <p:cNvSpPr>
            <a:spLocks noChangeAspect="1" noChangeShapeType="1"/>
          </p:cNvSpPr>
          <p:nvPr/>
        </p:nvSpPr>
        <p:spPr bwMode="auto">
          <a:xfrm flipV="1">
            <a:off x="2927350" y="5718175"/>
            <a:ext cx="31750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79" name="Line 1339"/>
          <p:cNvSpPr>
            <a:spLocks noChangeAspect="1" noChangeShapeType="1"/>
          </p:cNvSpPr>
          <p:nvPr/>
        </p:nvSpPr>
        <p:spPr bwMode="auto">
          <a:xfrm flipV="1">
            <a:off x="2927350" y="5678488"/>
            <a:ext cx="31750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80" name="Line 1340"/>
          <p:cNvSpPr>
            <a:spLocks noChangeAspect="1" noChangeShapeType="1"/>
          </p:cNvSpPr>
          <p:nvPr/>
        </p:nvSpPr>
        <p:spPr bwMode="auto">
          <a:xfrm flipV="1">
            <a:off x="2927350" y="5645150"/>
            <a:ext cx="26988" cy="269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81" name="Line 1341"/>
          <p:cNvSpPr>
            <a:spLocks noChangeAspect="1" noChangeShapeType="1"/>
          </p:cNvSpPr>
          <p:nvPr/>
        </p:nvSpPr>
        <p:spPr bwMode="auto">
          <a:xfrm flipV="1">
            <a:off x="2941638" y="6070600"/>
            <a:ext cx="17462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82" name="Line 1342"/>
          <p:cNvSpPr>
            <a:spLocks noChangeAspect="1" noChangeShapeType="1"/>
          </p:cNvSpPr>
          <p:nvPr/>
        </p:nvSpPr>
        <p:spPr bwMode="auto">
          <a:xfrm flipV="1">
            <a:off x="2927350" y="6032500"/>
            <a:ext cx="31750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83" name="Line 1343"/>
          <p:cNvSpPr>
            <a:spLocks noChangeAspect="1" noChangeShapeType="1"/>
          </p:cNvSpPr>
          <p:nvPr/>
        </p:nvSpPr>
        <p:spPr bwMode="auto">
          <a:xfrm flipV="1">
            <a:off x="2927350" y="5992813"/>
            <a:ext cx="31750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84" name="Line 1344"/>
          <p:cNvSpPr>
            <a:spLocks noChangeAspect="1" noChangeShapeType="1"/>
          </p:cNvSpPr>
          <p:nvPr/>
        </p:nvSpPr>
        <p:spPr bwMode="auto">
          <a:xfrm flipV="1">
            <a:off x="2927350" y="5953125"/>
            <a:ext cx="31750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85" name="Line 1345"/>
          <p:cNvSpPr>
            <a:spLocks noChangeAspect="1" noChangeShapeType="1"/>
          </p:cNvSpPr>
          <p:nvPr/>
        </p:nvSpPr>
        <p:spPr bwMode="auto">
          <a:xfrm flipV="1">
            <a:off x="2927350" y="5913438"/>
            <a:ext cx="31750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86" name="Line 1346"/>
          <p:cNvSpPr>
            <a:spLocks noChangeAspect="1" noChangeShapeType="1"/>
          </p:cNvSpPr>
          <p:nvPr/>
        </p:nvSpPr>
        <p:spPr bwMode="auto">
          <a:xfrm flipV="1">
            <a:off x="2927350" y="5873750"/>
            <a:ext cx="31750" cy="3492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87" name="Line 1347"/>
          <p:cNvSpPr>
            <a:spLocks noChangeAspect="1" noChangeShapeType="1"/>
          </p:cNvSpPr>
          <p:nvPr/>
        </p:nvSpPr>
        <p:spPr bwMode="auto">
          <a:xfrm flipV="1">
            <a:off x="2927350" y="5835650"/>
            <a:ext cx="31750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88" name="Line 1348"/>
          <p:cNvSpPr>
            <a:spLocks noChangeAspect="1" noChangeShapeType="1"/>
          </p:cNvSpPr>
          <p:nvPr/>
        </p:nvSpPr>
        <p:spPr bwMode="auto">
          <a:xfrm flipV="1">
            <a:off x="2927350" y="5795963"/>
            <a:ext cx="31750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89" name="Line 1349"/>
          <p:cNvSpPr>
            <a:spLocks noChangeAspect="1" noChangeShapeType="1"/>
          </p:cNvSpPr>
          <p:nvPr/>
        </p:nvSpPr>
        <p:spPr bwMode="auto">
          <a:xfrm flipV="1">
            <a:off x="2927350" y="5756275"/>
            <a:ext cx="31750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90" name="Line 1350"/>
          <p:cNvSpPr>
            <a:spLocks noChangeAspect="1" noChangeShapeType="1"/>
          </p:cNvSpPr>
          <p:nvPr/>
        </p:nvSpPr>
        <p:spPr bwMode="auto">
          <a:xfrm flipV="1">
            <a:off x="2927350" y="5718175"/>
            <a:ext cx="31750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91" name="Line 1351"/>
          <p:cNvSpPr>
            <a:spLocks noChangeAspect="1" noChangeShapeType="1"/>
          </p:cNvSpPr>
          <p:nvPr/>
        </p:nvSpPr>
        <p:spPr bwMode="auto">
          <a:xfrm flipV="1">
            <a:off x="2927350" y="5678488"/>
            <a:ext cx="31750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92" name="Line 1352"/>
          <p:cNvSpPr>
            <a:spLocks noChangeAspect="1" noChangeShapeType="1"/>
          </p:cNvSpPr>
          <p:nvPr/>
        </p:nvSpPr>
        <p:spPr bwMode="auto">
          <a:xfrm flipV="1">
            <a:off x="2927350" y="5645150"/>
            <a:ext cx="26988" cy="2698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93" name="Freeform 1353"/>
          <p:cNvSpPr>
            <a:spLocks noChangeAspect="1"/>
          </p:cNvSpPr>
          <p:nvPr/>
        </p:nvSpPr>
        <p:spPr bwMode="auto">
          <a:xfrm flipV="1">
            <a:off x="2927350" y="5645150"/>
            <a:ext cx="31750" cy="444500"/>
          </a:xfrm>
          <a:custGeom>
            <a:avLst/>
            <a:gdLst/>
            <a:ahLst/>
            <a:cxnLst>
              <a:cxn ang="0">
                <a:pos x="42" y="0"/>
              </a:cxn>
              <a:cxn ang="0">
                <a:pos x="42" y="566"/>
              </a:cxn>
              <a:cxn ang="0">
                <a:pos x="0" y="566"/>
              </a:cxn>
              <a:cxn ang="0">
                <a:pos x="0" y="0"/>
              </a:cxn>
            </a:cxnLst>
            <a:rect l="0" t="0" r="r" b="b"/>
            <a:pathLst>
              <a:path w="42" h="566">
                <a:moveTo>
                  <a:pt x="42" y="0"/>
                </a:moveTo>
                <a:lnTo>
                  <a:pt x="42" y="566"/>
                </a:lnTo>
                <a:lnTo>
                  <a:pt x="0" y="566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94" name="Rectangle 1354"/>
          <p:cNvSpPr>
            <a:spLocks noChangeAspect="1" noChangeArrowheads="1"/>
          </p:cNvSpPr>
          <p:nvPr/>
        </p:nvSpPr>
        <p:spPr bwMode="auto">
          <a:xfrm>
            <a:off x="2979738" y="6059488"/>
            <a:ext cx="30162" cy="30162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95" name="Line 1355"/>
          <p:cNvSpPr>
            <a:spLocks noChangeAspect="1" noChangeShapeType="1"/>
          </p:cNvSpPr>
          <p:nvPr/>
        </p:nvSpPr>
        <p:spPr bwMode="auto">
          <a:xfrm flipV="1">
            <a:off x="3008313" y="6086475"/>
            <a:ext cx="1587" cy="31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96" name="Line 1356"/>
          <p:cNvSpPr>
            <a:spLocks noChangeAspect="1" noChangeShapeType="1"/>
          </p:cNvSpPr>
          <p:nvPr/>
        </p:nvSpPr>
        <p:spPr bwMode="auto">
          <a:xfrm flipV="1">
            <a:off x="2979738" y="6059488"/>
            <a:ext cx="19050" cy="206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97" name="Line 1357"/>
          <p:cNvSpPr>
            <a:spLocks noChangeAspect="1" noChangeShapeType="1"/>
          </p:cNvSpPr>
          <p:nvPr/>
        </p:nvSpPr>
        <p:spPr bwMode="auto">
          <a:xfrm flipV="1">
            <a:off x="3008313" y="6086475"/>
            <a:ext cx="1587" cy="31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98" name="Line 1358"/>
          <p:cNvSpPr>
            <a:spLocks noChangeAspect="1" noChangeShapeType="1"/>
          </p:cNvSpPr>
          <p:nvPr/>
        </p:nvSpPr>
        <p:spPr bwMode="auto">
          <a:xfrm flipV="1">
            <a:off x="2979738" y="6059488"/>
            <a:ext cx="19050" cy="206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799" name="Freeform 1359"/>
          <p:cNvSpPr>
            <a:spLocks noChangeAspect="1"/>
          </p:cNvSpPr>
          <p:nvPr/>
        </p:nvSpPr>
        <p:spPr bwMode="auto">
          <a:xfrm flipV="1">
            <a:off x="2979738" y="6059488"/>
            <a:ext cx="30162" cy="30162"/>
          </a:xfrm>
          <a:custGeom>
            <a:avLst/>
            <a:gdLst/>
            <a:ahLst/>
            <a:cxnLst>
              <a:cxn ang="0">
                <a:pos x="42" y="0"/>
              </a:cxn>
              <a:cxn ang="0">
                <a:pos x="42" y="38"/>
              </a:cxn>
              <a:cxn ang="0">
                <a:pos x="0" y="38"/>
              </a:cxn>
              <a:cxn ang="0">
                <a:pos x="0" y="0"/>
              </a:cxn>
            </a:cxnLst>
            <a:rect l="0" t="0" r="r" b="b"/>
            <a:pathLst>
              <a:path w="42" h="38">
                <a:moveTo>
                  <a:pt x="42" y="0"/>
                </a:moveTo>
                <a:lnTo>
                  <a:pt x="42" y="38"/>
                </a:lnTo>
                <a:lnTo>
                  <a:pt x="0" y="38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00" name="Rectangle 1360"/>
          <p:cNvSpPr>
            <a:spLocks noChangeAspect="1" noChangeArrowheads="1"/>
          </p:cNvSpPr>
          <p:nvPr/>
        </p:nvSpPr>
        <p:spPr bwMode="auto">
          <a:xfrm>
            <a:off x="3486150" y="5905500"/>
            <a:ext cx="31750" cy="18415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01" name="Line 1361"/>
          <p:cNvSpPr>
            <a:spLocks noChangeAspect="1" noChangeShapeType="1"/>
          </p:cNvSpPr>
          <p:nvPr/>
        </p:nvSpPr>
        <p:spPr bwMode="auto">
          <a:xfrm flipV="1">
            <a:off x="3509963" y="6081713"/>
            <a:ext cx="7937" cy="79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02" name="Line 1362"/>
          <p:cNvSpPr>
            <a:spLocks noChangeAspect="1" noChangeShapeType="1"/>
          </p:cNvSpPr>
          <p:nvPr/>
        </p:nvSpPr>
        <p:spPr bwMode="auto">
          <a:xfrm flipV="1">
            <a:off x="3486150" y="6043613"/>
            <a:ext cx="31750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03" name="Line 1363"/>
          <p:cNvSpPr>
            <a:spLocks noChangeAspect="1" noChangeShapeType="1"/>
          </p:cNvSpPr>
          <p:nvPr/>
        </p:nvSpPr>
        <p:spPr bwMode="auto">
          <a:xfrm flipV="1">
            <a:off x="3486150" y="6003925"/>
            <a:ext cx="31750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04" name="Line 1364"/>
          <p:cNvSpPr>
            <a:spLocks noChangeAspect="1" noChangeShapeType="1"/>
          </p:cNvSpPr>
          <p:nvPr/>
        </p:nvSpPr>
        <p:spPr bwMode="auto">
          <a:xfrm flipV="1">
            <a:off x="3486150" y="5964238"/>
            <a:ext cx="31750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05" name="Line 1365"/>
          <p:cNvSpPr>
            <a:spLocks noChangeAspect="1" noChangeShapeType="1"/>
          </p:cNvSpPr>
          <p:nvPr/>
        </p:nvSpPr>
        <p:spPr bwMode="auto">
          <a:xfrm flipV="1">
            <a:off x="3486150" y="5924550"/>
            <a:ext cx="31750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06" name="Line 1366"/>
          <p:cNvSpPr>
            <a:spLocks noChangeAspect="1" noChangeShapeType="1"/>
          </p:cNvSpPr>
          <p:nvPr/>
        </p:nvSpPr>
        <p:spPr bwMode="auto">
          <a:xfrm flipV="1">
            <a:off x="3486150" y="5905500"/>
            <a:ext cx="12700" cy="142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07" name="Line 1367"/>
          <p:cNvSpPr>
            <a:spLocks noChangeAspect="1" noChangeShapeType="1"/>
          </p:cNvSpPr>
          <p:nvPr/>
        </p:nvSpPr>
        <p:spPr bwMode="auto">
          <a:xfrm flipV="1">
            <a:off x="3509963" y="6081713"/>
            <a:ext cx="7937" cy="79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08" name="Line 1368"/>
          <p:cNvSpPr>
            <a:spLocks noChangeAspect="1" noChangeShapeType="1"/>
          </p:cNvSpPr>
          <p:nvPr/>
        </p:nvSpPr>
        <p:spPr bwMode="auto">
          <a:xfrm flipV="1">
            <a:off x="3486150" y="6043613"/>
            <a:ext cx="31750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09" name="Line 1369"/>
          <p:cNvSpPr>
            <a:spLocks noChangeAspect="1" noChangeShapeType="1"/>
          </p:cNvSpPr>
          <p:nvPr/>
        </p:nvSpPr>
        <p:spPr bwMode="auto">
          <a:xfrm flipV="1">
            <a:off x="3486150" y="6003925"/>
            <a:ext cx="31750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10" name="Line 1370"/>
          <p:cNvSpPr>
            <a:spLocks noChangeAspect="1" noChangeShapeType="1"/>
          </p:cNvSpPr>
          <p:nvPr/>
        </p:nvSpPr>
        <p:spPr bwMode="auto">
          <a:xfrm flipV="1">
            <a:off x="3486150" y="5964238"/>
            <a:ext cx="31750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11" name="Line 1371"/>
          <p:cNvSpPr>
            <a:spLocks noChangeAspect="1" noChangeShapeType="1"/>
          </p:cNvSpPr>
          <p:nvPr/>
        </p:nvSpPr>
        <p:spPr bwMode="auto">
          <a:xfrm flipV="1">
            <a:off x="3486150" y="5924550"/>
            <a:ext cx="31750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12" name="Line 1372"/>
          <p:cNvSpPr>
            <a:spLocks noChangeAspect="1" noChangeShapeType="1"/>
          </p:cNvSpPr>
          <p:nvPr/>
        </p:nvSpPr>
        <p:spPr bwMode="auto">
          <a:xfrm flipV="1">
            <a:off x="3486150" y="5905500"/>
            <a:ext cx="12700" cy="1428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13" name="Freeform 1373"/>
          <p:cNvSpPr>
            <a:spLocks noChangeAspect="1"/>
          </p:cNvSpPr>
          <p:nvPr/>
        </p:nvSpPr>
        <p:spPr bwMode="auto">
          <a:xfrm flipV="1">
            <a:off x="3486150" y="5905500"/>
            <a:ext cx="31750" cy="184150"/>
          </a:xfrm>
          <a:custGeom>
            <a:avLst/>
            <a:gdLst/>
            <a:ahLst/>
            <a:cxnLst>
              <a:cxn ang="0">
                <a:pos x="42" y="0"/>
              </a:cxn>
              <a:cxn ang="0">
                <a:pos x="42" y="234"/>
              </a:cxn>
              <a:cxn ang="0">
                <a:pos x="0" y="234"/>
              </a:cxn>
              <a:cxn ang="0">
                <a:pos x="0" y="0"/>
              </a:cxn>
            </a:cxnLst>
            <a:rect l="0" t="0" r="r" b="b"/>
            <a:pathLst>
              <a:path w="42" h="234">
                <a:moveTo>
                  <a:pt x="42" y="0"/>
                </a:moveTo>
                <a:lnTo>
                  <a:pt x="42" y="234"/>
                </a:lnTo>
                <a:lnTo>
                  <a:pt x="0" y="234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14" name="Rectangle 1374"/>
          <p:cNvSpPr>
            <a:spLocks noChangeAspect="1" noChangeArrowheads="1"/>
          </p:cNvSpPr>
          <p:nvPr/>
        </p:nvSpPr>
        <p:spPr bwMode="auto">
          <a:xfrm>
            <a:off x="3538538" y="6069013"/>
            <a:ext cx="28575" cy="20637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15" name="Line 1375"/>
          <p:cNvSpPr>
            <a:spLocks noChangeAspect="1" noChangeShapeType="1"/>
          </p:cNvSpPr>
          <p:nvPr/>
        </p:nvSpPr>
        <p:spPr bwMode="auto">
          <a:xfrm flipV="1">
            <a:off x="3538538" y="6069013"/>
            <a:ext cx="19050" cy="206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16" name="Line 1376"/>
          <p:cNvSpPr>
            <a:spLocks noChangeAspect="1" noChangeShapeType="1"/>
          </p:cNvSpPr>
          <p:nvPr/>
        </p:nvSpPr>
        <p:spPr bwMode="auto">
          <a:xfrm flipV="1">
            <a:off x="3538538" y="6069013"/>
            <a:ext cx="19050" cy="206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17" name="Freeform 1377"/>
          <p:cNvSpPr>
            <a:spLocks noChangeAspect="1"/>
          </p:cNvSpPr>
          <p:nvPr/>
        </p:nvSpPr>
        <p:spPr bwMode="auto">
          <a:xfrm flipV="1">
            <a:off x="3538538" y="6069013"/>
            <a:ext cx="28575" cy="20637"/>
          </a:xfrm>
          <a:custGeom>
            <a:avLst/>
            <a:gdLst/>
            <a:ahLst/>
            <a:cxnLst>
              <a:cxn ang="0">
                <a:pos x="41" y="0"/>
              </a:cxn>
              <a:cxn ang="0">
                <a:pos x="41" y="26"/>
              </a:cxn>
              <a:cxn ang="0">
                <a:pos x="0" y="26"/>
              </a:cxn>
              <a:cxn ang="0">
                <a:pos x="0" y="0"/>
              </a:cxn>
            </a:cxnLst>
            <a:rect l="0" t="0" r="r" b="b"/>
            <a:pathLst>
              <a:path w="41" h="26">
                <a:moveTo>
                  <a:pt x="41" y="0"/>
                </a:moveTo>
                <a:lnTo>
                  <a:pt x="41" y="26"/>
                </a:lnTo>
                <a:lnTo>
                  <a:pt x="0" y="26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18" name="Rectangle 1378"/>
          <p:cNvSpPr>
            <a:spLocks noChangeAspect="1" noChangeArrowheads="1"/>
          </p:cNvSpPr>
          <p:nvPr/>
        </p:nvSpPr>
        <p:spPr bwMode="auto">
          <a:xfrm>
            <a:off x="3995738" y="5194300"/>
            <a:ext cx="28575" cy="89535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19" name="Line 1379"/>
          <p:cNvSpPr>
            <a:spLocks noChangeAspect="1" noChangeShapeType="1"/>
          </p:cNvSpPr>
          <p:nvPr/>
        </p:nvSpPr>
        <p:spPr bwMode="auto">
          <a:xfrm flipV="1">
            <a:off x="4014788" y="6076950"/>
            <a:ext cx="9525" cy="127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20" name="Line 1380"/>
          <p:cNvSpPr>
            <a:spLocks noChangeAspect="1" noChangeShapeType="1"/>
          </p:cNvSpPr>
          <p:nvPr/>
        </p:nvSpPr>
        <p:spPr bwMode="auto">
          <a:xfrm flipV="1">
            <a:off x="3995738" y="6037263"/>
            <a:ext cx="28575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21" name="Line 1381"/>
          <p:cNvSpPr>
            <a:spLocks noChangeAspect="1" noChangeShapeType="1"/>
          </p:cNvSpPr>
          <p:nvPr/>
        </p:nvSpPr>
        <p:spPr bwMode="auto">
          <a:xfrm flipV="1">
            <a:off x="3995738" y="5997575"/>
            <a:ext cx="28575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22" name="Line 1382"/>
          <p:cNvSpPr>
            <a:spLocks noChangeAspect="1" noChangeShapeType="1"/>
          </p:cNvSpPr>
          <p:nvPr/>
        </p:nvSpPr>
        <p:spPr bwMode="auto">
          <a:xfrm flipV="1">
            <a:off x="3995738" y="5959475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23" name="Line 1383"/>
          <p:cNvSpPr>
            <a:spLocks noChangeAspect="1" noChangeShapeType="1"/>
          </p:cNvSpPr>
          <p:nvPr/>
        </p:nvSpPr>
        <p:spPr bwMode="auto">
          <a:xfrm flipV="1">
            <a:off x="3995738" y="5919788"/>
            <a:ext cx="28575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24" name="Line 1384"/>
          <p:cNvSpPr>
            <a:spLocks noChangeAspect="1" noChangeShapeType="1"/>
          </p:cNvSpPr>
          <p:nvPr/>
        </p:nvSpPr>
        <p:spPr bwMode="auto">
          <a:xfrm flipV="1">
            <a:off x="3995738" y="5881688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25" name="Line 1385"/>
          <p:cNvSpPr>
            <a:spLocks noChangeAspect="1" noChangeShapeType="1"/>
          </p:cNvSpPr>
          <p:nvPr/>
        </p:nvSpPr>
        <p:spPr bwMode="auto">
          <a:xfrm flipV="1">
            <a:off x="3995738" y="5842000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26" name="Line 1386"/>
          <p:cNvSpPr>
            <a:spLocks noChangeAspect="1" noChangeShapeType="1"/>
          </p:cNvSpPr>
          <p:nvPr/>
        </p:nvSpPr>
        <p:spPr bwMode="auto">
          <a:xfrm flipV="1">
            <a:off x="3995738" y="5802313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27" name="Line 1387"/>
          <p:cNvSpPr>
            <a:spLocks noChangeAspect="1" noChangeShapeType="1"/>
          </p:cNvSpPr>
          <p:nvPr/>
        </p:nvSpPr>
        <p:spPr bwMode="auto">
          <a:xfrm flipV="1">
            <a:off x="3995738" y="5764213"/>
            <a:ext cx="28575" cy="301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28" name="Line 1388"/>
          <p:cNvSpPr>
            <a:spLocks noChangeAspect="1" noChangeShapeType="1"/>
          </p:cNvSpPr>
          <p:nvPr/>
        </p:nvSpPr>
        <p:spPr bwMode="auto">
          <a:xfrm flipV="1">
            <a:off x="3995738" y="5724525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29" name="Line 1389"/>
          <p:cNvSpPr>
            <a:spLocks noChangeAspect="1" noChangeShapeType="1"/>
          </p:cNvSpPr>
          <p:nvPr/>
        </p:nvSpPr>
        <p:spPr bwMode="auto">
          <a:xfrm flipV="1">
            <a:off x="3995738" y="5684838"/>
            <a:ext cx="28575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30" name="Line 1390"/>
          <p:cNvSpPr>
            <a:spLocks noChangeAspect="1" noChangeShapeType="1"/>
          </p:cNvSpPr>
          <p:nvPr/>
        </p:nvSpPr>
        <p:spPr bwMode="auto">
          <a:xfrm flipV="1">
            <a:off x="3995738" y="5645150"/>
            <a:ext cx="28575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31" name="Line 1391"/>
          <p:cNvSpPr>
            <a:spLocks noChangeAspect="1" noChangeShapeType="1"/>
          </p:cNvSpPr>
          <p:nvPr/>
        </p:nvSpPr>
        <p:spPr bwMode="auto">
          <a:xfrm flipV="1">
            <a:off x="3995738" y="5605463"/>
            <a:ext cx="28575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32" name="Line 1392"/>
          <p:cNvSpPr>
            <a:spLocks noChangeAspect="1" noChangeShapeType="1"/>
          </p:cNvSpPr>
          <p:nvPr/>
        </p:nvSpPr>
        <p:spPr bwMode="auto">
          <a:xfrm flipV="1">
            <a:off x="3995738" y="5567363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33" name="Line 1393"/>
          <p:cNvSpPr>
            <a:spLocks noChangeAspect="1" noChangeShapeType="1"/>
          </p:cNvSpPr>
          <p:nvPr/>
        </p:nvSpPr>
        <p:spPr bwMode="auto">
          <a:xfrm flipV="1">
            <a:off x="3995738" y="5527675"/>
            <a:ext cx="28575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34" name="Line 1394"/>
          <p:cNvSpPr>
            <a:spLocks noChangeAspect="1" noChangeShapeType="1"/>
          </p:cNvSpPr>
          <p:nvPr/>
        </p:nvSpPr>
        <p:spPr bwMode="auto">
          <a:xfrm flipV="1">
            <a:off x="3995738" y="5489575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35" name="Line 1395"/>
          <p:cNvSpPr>
            <a:spLocks noChangeAspect="1" noChangeShapeType="1"/>
          </p:cNvSpPr>
          <p:nvPr/>
        </p:nvSpPr>
        <p:spPr bwMode="auto">
          <a:xfrm flipV="1">
            <a:off x="3995738" y="5449888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36" name="Line 1396"/>
          <p:cNvSpPr>
            <a:spLocks noChangeAspect="1" noChangeShapeType="1"/>
          </p:cNvSpPr>
          <p:nvPr/>
        </p:nvSpPr>
        <p:spPr bwMode="auto">
          <a:xfrm flipV="1">
            <a:off x="3995738" y="5410200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37" name="Line 1397"/>
          <p:cNvSpPr>
            <a:spLocks noChangeAspect="1" noChangeShapeType="1"/>
          </p:cNvSpPr>
          <p:nvPr/>
        </p:nvSpPr>
        <p:spPr bwMode="auto">
          <a:xfrm flipV="1">
            <a:off x="3995738" y="5372100"/>
            <a:ext cx="28575" cy="3016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38" name="Line 1398"/>
          <p:cNvSpPr>
            <a:spLocks noChangeAspect="1" noChangeShapeType="1"/>
          </p:cNvSpPr>
          <p:nvPr/>
        </p:nvSpPr>
        <p:spPr bwMode="auto">
          <a:xfrm flipV="1">
            <a:off x="3995738" y="5332413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39" name="Line 1399"/>
          <p:cNvSpPr>
            <a:spLocks noChangeAspect="1" noChangeShapeType="1"/>
          </p:cNvSpPr>
          <p:nvPr/>
        </p:nvSpPr>
        <p:spPr bwMode="auto">
          <a:xfrm flipV="1">
            <a:off x="3995738" y="5292725"/>
            <a:ext cx="28575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40" name="Line 1400"/>
          <p:cNvSpPr>
            <a:spLocks noChangeAspect="1" noChangeShapeType="1"/>
          </p:cNvSpPr>
          <p:nvPr/>
        </p:nvSpPr>
        <p:spPr bwMode="auto">
          <a:xfrm flipV="1">
            <a:off x="3995738" y="5253038"/>
            <a:ext cx="28575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41" name="Line 1401"/>
          <p:cNvSpPr>
            <a:spLocks noChangeAspect="1" noChangeShapeType="1"/>
          </p:cNvSpPr>
          <p:nvPr/>
        </p:nvSpPr>
        <p:spPr bwMode="auto">
          <a:xfrm flipV="1">
            <a:off x="3995738" y="5213350"/>
            <a:ext cx="28575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42" name="Line 1402"/>
          <p:cNvSpPr>
            <a:spLocks noChangeAspect="1" noChangeShapeType="1"/>
          </p:cNvSpPr>
          <p:nvPr/>
        </p:nvSpPr>
        <p:spPr bwMode="auto">
          <a:xfrm flipV="1">
            <a:off x="3995738" y="5194300"/>
            <a:ext cx="11112" cy="127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43" name="Line 1403"/>
          <p:cNvSpPr>
            <a:spLocks noChangeAspect="1" noChangeShapeType="1"/>
          </p:cNvSpPr>
          <p:nvPr/>
        </p:nvSpPr>
        <p:spPr bwMode="auto">
          <a:xfrm flipV="1">
            <a:off x="4014788" y="6076950"/>
            <a:ext cx="9525" cy="1270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44" name="Line 1404"/>
          <p:cNvSpPr>
            <a:spLocks noChangeAspect="1" noChangeShapeType="1"/>
          </p:cNvSpPr>
          <p:nvPr/>
        </p:nvSpPr>
        <p:spPr bwMode="auto">
          <a:xfrm flipV="1">
            <a:off x="3995738" y="6037263"/>
            <a:ext cx="28575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45" name="Line 1405"/>
          <p:cNvSpPr>
            <a:spLocks noChangeAspect="1" noChangeShapeType="1"/>
          </p:cNvSpPr>
          <p:nvPr/>
        </p:nvSpPr>
        <p:spPr bwMode="auto">
          <a:xfrm flipV="1">
            <a:off x="3995738" y="5997575"/>
            <a:ext cx="28575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46" name="Line 1406"/>
          <p:cNvSpPr>
            <a:spLocks noChangeAspect="1" noChangeShapeType="1"/>
          </p:cNvSpPr>
          <p:nvPr/>
        </p:nvSpPr>
        <p:spPr bwMode="auto">
          <a:xfrm flipV="1">
            <a:off x="3995738" y="5959475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47" name="Line 1407"/>
          <p:cNvSpPr>
            <a:spLocks noChangeAspect="1" noChangeShapeType="1"/>
          </p:cNvSpPr>
          <p:nvPr/>
        </p:nvSpPr>
        <p:spPr bwMode="auto">
          <a:xfrm flipV="1">
            <a:off x="3995738" y="5919788"/>
            <a:ext cx="28575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48" name="Line 1408"/>
          <p:cNvSpPr>
            <a:spLocks noChangeAspect="1" noChangeShapeType="1"/>
          </p:cNvSpPr>
          <p:nvPr/>
        </p:nvSpPr>
        <p:spPr bwMode="auto">
          <a:xfrm flipV="1">
            <a:off x="3995738" y="5881688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49" name="Line 1409"/>
          <p:cNvSpPr>
            <a:spLocks noChangeAspect="1" noChangeShapeType="1"/>
          </p:cNvSpPr>
          <p:nvPr/>
        </p:nvSpPr>
        <p:spPr bwMode="auto">
          <a:xfrm flipV="1">
            <a:off x="3995738" y="5842000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50" name="Line 1410"/>
          <p:cNvSpPr>
            <a:spLocks noChangeAspect="1" noChangeShapeType="1"/>
          </p:cNvSpPr>
          <p:nvPr/>
        </p:nvSpPr>
        <p:spPr bwMode="auto">
          <a:xfrm flipV="1">
            <a:off x="3995738" y="5802313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51" name="Line 1411"/>
          <p:cNvSpPr>
            <a:spLocks noChangeAspect="1" noChangeShapeType="1"/>
          </p:cNvSpPr>
          <p:nvPr/>
        </p:nvSpPr>
        <p:spPr bwMode="auto">
          <a:xfrm flipV="1">
            <a:off x="3995738" y="5764213"/>
            <a:ext cx="28575" cy="301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52" name="Line 1412"/>
          <p:cNvSpPr>
            <a:spLocks noChangeAspect="1" noChangeShapeType="1"/>
          </p:cNvSpPr>
          <p:nvPr/>
        </p:nvSpPr>
        <p:spPr bwMode="auto">
          <a:xfrm flipV="1">
            <a:off x="3995738" y="5724525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53" name="Line 1413"/>
          <p:cNvSpPr>
            <a:spLocks noChangeAspect="1" noChangeShapeType="1"/>
          </p:cNvSpPr>
          <p:nvPr/>
        </p:nvSpPr>
        <p:spPr bwMode="auto">
          <a:xfrm flipV="1">
            <a:off x="3995738" y="5684838"/>
            <a:ext cx="28575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54" name="Line 1414"/>
          <p:cNvSpPr>
            <a:spLocks noChangeAspect="1" noChangeShapeType="1"/>
          </p:cNvSpPr>
          <p:nvPr/>
        </p:nvSpPr>
        <p:spPr bwMode="auto">
          <a:xfrm flipV="1">
            <a:off x="3995738" y="5645150"/>
            <a:ext cx="28575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55" name="Line 1415"/>
          <p:cNvSpPr>
            <a:spLocks noChangeAspect="1" noChangeShapeType="1"/>
          </p:cNvSpPr>
          <p:nvPr/>
        </p:nvSpPr>
        <p:spPr bwMode="auto">
          <a:xfrm flipV="1">
            <a:off x="3995738" y="5605463"/>
            <a:ext cx="28575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56" name="Line 1416"/>
          <p:cNvSpPr>
            <a:spLocks noChangeAspect="1" noChangeShapeType="1"/>
          </p:cNvSpPr>
          <p:nvPr/>
        </p:nvSpPr>
        <p:spPr bwMode="auto">
          <a:xfrm flipV="1">
            <a:off x="3995738" y="5567363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57" name="Line 1417"/>
          <p:cNvSpPr>
            <a:spLocks noChangeAspect="1" noChangeShapeType="1"/>
          </p:cNvSpPr>
          <p:nvPr/>
        </p:nvSpPr>
        <p:spPr bwMode="auto">
          <a:xfrm flipV="1">
            <a:off x="3995738" y="5527675"/>
            <a:ext cx="28575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58" name="Line 1418"/>
          <p:cNvSpPr>
            <a:spLocks noChangeAspect="1" noChangeShapeType="1"/>
          </p:cNvSpPr>
          <p:nvPr/>
        </p:nvSpPr>
        <p:spPr bwMode="auto">
          <a:xfrm flipV="1">
            <a:off x="3995738" y="5489575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59" name="Line 1419"/>
          <p:cNvSpPr>
            <a:spLocks noChangeAspect="1" noChangeShapeType="1"/>
          </p:cNvSpPr>
          <p:nvPr/>
        </p:nvSpPr>
        <p:spPr bwMode="auto">
          <a:xfrm flipV="1">
            <a:off x="3995738" y="5449888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60" name="Line 1420"/>
          <p:cNvSpPr>
            <a:spLocks noChangeAspect="1" noChangeShapeType="1"/>
          </p:cNvSpPr>
          <p:nvPr/>
        </p:nvSpPr>
        <p:spPr bwMode="auto">
          <a:xfrm flipV="1">
            <a:off x="3995738" y="5410200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61" name="Line 1421"/>
          <p:cNvSpPr>
            <a:spLocks noChangeAspect="1" noChangeShapeType="1"/>
          </p:cNvSpPr>
          <p:nvPr/>
        </p:nvSpPr>
        <p:spPr bwMode="auto">
          <a:xfrm flipV="1">
            <a:off x="3995738" y="5372100"/>
            <a:ext cx="28575" cy="301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62" name="Line 1422"/>
          <p:cNvSpPr>
            <a:spLocks noChangeAspect="1" noChangeShapeType="1"/>
          </p:cNvSpPr>
          <p:nvPr/>
        </p:nvSpPr>
        <p:spPr bwMode="auto">
          <a:xfrm flipV="1">
            <a:off x="3995738" y="5332413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63" name="Line 1423"/>
          <p:cNvSpPr>
            <a:spLocks noChangeAspect="1" noChangeShapeType="1"/>
          </p:cNvSpPr>
          <p:nvPr/>
        </p:nvSpPr>
        <p:spPr bwMode="auto">
          <a:xfrm flipV="1">
            <a:off x="3995738" y="5292725"/>
            <a:ext cx="28575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64" name="Line 1424"/>
          <p:cNvSpPr>
            <a:spLocks noChangeAspect="1" noChangeShapeType="1"/>
          </p:cNvSpPr>
          <p:nvPr/>
        </p:nvSpPr>
        <p:spPr bwMode="auto">
          <a:xfrm flipV="1">
            <a:off x="3995738" y="5253038"/>
            <a:ext cx="28575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65" name="Line 1425"/>
          <p:cNvSpPr>
            <a:spLocks noChangeAspect="1" noChangeShapeType="1"/>
          </p:cNvSpPr>
          <p:nvPr/>
        </p:nvSpPr>
        <p:spPr bwMode="auto">
          <a:xfrm flipV="1">
            <a:off x="3995738" y="5213350"/>
            <a:ext cx="28575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66" name="Line 1426"/>
          <p:cNvSpPr>
            <a:spLocks noChangeAspect="1" noChangeShapeType="1"/>
          </p:cNvSpPr>
          <p:nvPr/>
        </p:nvSpPr>
        <p:spPr bwMode="auto">
          <a:xfrm flipV="1">
            <a:off x="3995738" y="5194300"/>
            <a:ext cx="11112" cy="1270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67" name="Freeform 1427"/>
          <p:cNvSpPr>
            <a:spLocks noChangeAspect="1"/>
          </p:cNvSpPr>
          <p:nvPr/>
        </p:nvSpPr>
        <p:spPr bwMode="auto">
          <a:xfrm flipV="1">
            <a:off x="3995738" y="5194300"/>
            <a:ext cx="28575" cy="895350"/>
          </a:xfrm>
          <a:custGeom>
            <a:avLst/>
            <a:gdLst/>
            <a:ahLst/>
            <a:cxnLst>
              <a:cxn ang="0">
                <a:pos x="41" y="0"/>
              </a:cxn>
              <a:cxn ang="0">
                <a:pos x="41" y="1141"/>
              </a:cxn>
              <a:cxn ang="0">
                <a:pos x="0" y="1141"/>
              </a:cxn>
              <a:cxn ang="0">
                <a:pos x="0" y="0"/>
              </a:cxn>
            </a:cxnLst>
            <a:rect l="0" t="0" r="r" b="b"/>
            <a:pathLst>
              <a:path w="41" h="1141">
                <a:moveTo>
                  <a:pt x="41" y="0"/>
                </a:moveTo>
                <a:lnTo>
                  <a:pt x="41" y="1141"/>
                </a:lnTo>
                <a:lnTo>
                  <a:pt x="0" y="1141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68" name="Rectangle 1428"/>
          <p:cNvSpPr>
            <a:spLocks noChangeAspect="1" noChangeArrowheads="1"/>
          </p:cNvSpPr>
          <p:nvPr/>
        </p:nvSpPr>
        <p:spPr bwMode="auto">
          <a:xfrm>
            <a:off x="4044950" y="6088063"/>
            <a:ext cx="31750" cy="1587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69" name="Freeform 1429"/>
          <p:cNvSpPr>
            <a:spLocks noChangeAspect="1"/>
          </p:cNvSpPr>
          <p:nvPr/>
        </p:nvSpPr>
        <p:spPr bwMode="auto">
          <a:xfrm flipV="1">
            <a:off x="4044950" y="6088063"/>
            <a:ext cx="31750" cy="1587"/>
          </a:xfrm>
          <a:custGeom>
            <a:avLst/>
            <a:gdLst/>
            <a:ahLst/>
            <a:cxnLst>
              <a:cxn ang="0">
                <a:pos x="42" y="0"/>
              </a:cxn>
              <a:cxn ang="0">
                <a:pos x="42" y="2"/>
              </a:cxn>
              <a:cxn ang="0">
                <a:pos x="0" y="2"/>
              </a:cxn>
              <a:cxn ang="0">
                <a:pos x="0" y="0"/>
              </a:cxn>
            </a:cxnLst>
            <a:rect l="0" t="0" r="r" b="b"/>
            <a:pathLst>
              <a:path w="42" h="2">
                <a:moveTo>
                  <a:pt x="42" y="0"/>
                </a:moveTo>
                <a:lnTo>
                  <a:pt x="42" y="2"/>
                </a:ln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70" name="Rectangle 1430"/>
          <p:cNvSpPr>
            <a:spLocks noChangeAspect="1" noChangeArrowheads="1"/>
          </p:cNvSpPr>
          <p:nvPr/>
        </p:nvSpPr>
        <p:spPr bwMode="auto">
          <a:xfrm>
            <a:off x="4198938" y="5589588"/>
            <a:ext cx="28575" cy="500062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71" name="Line 1431"/>
          <p:cNvSpPr>
            <a:spLocks noChangeAspect="1" noChangeShapeType="1"/>
          </p:cNvSpPr>
          <p:nvPr/>
        </p:nvSpPr>
        <p:spPr bwMode="auto">
          <a:xfrm flipV="1">
            <a:off x="4202113" y="6059488"/>
            <a:ext cx="25400" cy="301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72" name="Line 1432"/>
          <p:cNvSpPr>
            <a:spLocks noChangeAspect="1" noChangeShapeType="1"/>
          </p:cNvSpPr>
          <p:nvPr/>
        </p:nvSpPr>
        <p:spPr bwMode="auto">
          <a:xfrm flipV="1">
            <a:off x="4198938" y="6021388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73" name="Line 1433"/>
          <p:cNvSpPr>
            <a:spLocks noChangeAspect="1" noChangeShapeType="1"/>
          </p:cNvSpPr>
          <p:nvPr/>
        </p:nvSpPr>
        <p:spPr bwMode="auto">
          <a:xfrm flipV="1">
            <a:off x="4198938" y="5981700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74" name="Line 1434"/>
          <p:cNvSpPr>
            <a:spLocks noChangeAspect="1" noChangeShapeType="1"/>
          </p:cNvSpPr>
          <p:nvPr/>
        </p:nvSpPr>
        <p:spPr bwMode="auto">
          <a:xfrm flipV="1">
            <a:off x="4198938" y="5942013"/>
            <a:ext cx="28575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75" name="Line 1435"/>
          <p:cNvSpPr>
            <a:spLocks noChangeAspect="1" noChangeShapeType="1"/>
          </p:cNvSpPr>
          <p:nvPr/>
        </p:nvSpPr>
        <p:spPr bwMode="auto">
          <a:xfrm flipV="1">
            <a:off x="4198938" y="5902325"/>
            <a:ext cx="28575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8876" name="Line 1436"/>
          <p:cNvSpPr>
            <a:spLocks noChangeAspect="1" noChangeShapeType="1"/>
          </p:cNvSpPr>
          <p:nvPr/>
        </p:nvSpPr>
        <p:spPr bwMode="auto">
          <a:xfrm flipV="1">
            <a:off x="4198938" y="5862638"/>
            <a:ext cx="28575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grpSp>
        <p:nvGrpSpPr>
          <p:cNvPr id="318877" name="Group 1437"/>
          <p:cNvGrpSpPr>
            <a:grpSpLocks noChangeAspect="1"/>
          </p:cNvGrpSpPr>
          <p:nvPr/>
        </p:nvGrpSpPr>
        <p:grpSpPr bwMode="auto">
          <a:xfrm>
            <a:off x="4198938" y="4710113"/>
            <a:ext cx="1808162" cy="1379537"/>
            <a:chOff x="2646" y="2222"/>
            <a:chExt cx="1424" cy="1013"/>
          </a:xfrm>
        </p:grpSpPr>
        <p:sp>
          <p:nvSpPr>
            <p:cNvPr id="318878" name="Line 1438"/>
            <p:cNvSpPr>
              <a:spLocks noChangeAspect="1" noChangeShapeType="1"/>
            </p:cNvSpPr>
            <p:nvPr/>
          </p:nvSpPr>
          <p:spPr bwMode="auto">
            <a:xfrm flipV="1">
              <a:off x="2646" y="3041"/>
              <a:ext cx="23" cy="2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879" name="Line 1439"/>
            <p:cNvSpPr>
              <a:spLocks noChangeAspect="1" noChangeShapeType="1"/>
            </p:cNvSpPr>
            <p:nvPr/>
          </p:nvSpPr>
          <p:spPr bwMode="auto">
            <a:xfrm flipV="1">
              <a:off x="2646" y="3012"/>
              <a:ext cx="23" cy="2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880" name="Line 1440"/>
            <p:cNvSpPr>
              <a:spLocks noChangeAspect="1" noChangeShapeType="1"/>
            </p:cNvSpPr>
            <p:nvPr/>
          </p:nvSpPr>
          <p:spPr bwMode="auto">
            <a:xfrm flipV="1">
              <a:off x="2646" y="2983"/>
              <a:ext cx="23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881" name="Line 1441"/>
            <p:cNvSpPr>
              <a:spLocks noChangeAspect="1" noChangeShapeType="1"/>
            </p:cNvSpPr>
            <p:nvPr/>
          </p:nvSpPr>
          <p:spPr bwMode="auto">
            <a:xfrm flipV="1">
              <a:off x="2646" y="2954"/>
              <a:ext cx="23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882" name="Line 1442"/>
            <p:cNvSpPr>
              <a:spLocks noChangeAspect="1" noChangeShapeType="1"/>
            </p:cNvSpPr>
            <p:nvPr/>
          </p:nvSpPr>
          <p:spPr bwMode="auto">
            <a:xfrm flipV="1">
              <a:off x="2646" y="2925"/>
              <a:ext cx="23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883" name="Line 1443"/>
            <p:cNvSpPr>
              <a:spLocks noChangeAspect="1" noChangeShapeType="1"/>
            </p:cNvSpPr>
            <p:nvPr/>
          </p:nvSpPr>
          <p:spPr bwMode="auto">
            <a:xfrm flipV="1">
              <a:off x="2646" y="2897"/>
              <a:ext cx="23" cy="2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884" name="Line 1444"/>
            <p:cNvSpPr>
              <a:spLocks noChangeAspect="1" noChangeShapeType="1"/>
            </p:cNvSpPr>
            <p:nvPr/>
          </p:nvSpPr>
          <p:spPr bwMode="auto">
            <a:xfrm flipV="1">
              <a:off x="2646" y="2868"/>
              <a:ext cx="23" cy="2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885" name="Line 1445"/>
            <p:cNvSpPr>
              <a:spLocks noChangeAspect="1" noChangeShapeType="1"/>
            </p:cNvSpPr>
            <p:nvPr/>
          </p:nvSpPr>
          <p:spPr bwMode="auto">
            <a:xfrm flipV="1">
              <a:off x="2648" y="3213"/>
              <a:ext cx="21" cy="2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886" name="Line 1446"/>
            <p:cNvSpPr>
              <a:spLocks noChangeAspect="1" noChangeShapeType="1"/>
            </p:cNvSpPr>
            <p:nvPr/>
          </p:nvSpPr>
          <p:spPr bwMode="auto">
            <a:xfrm flipV="1">
              <a:off x="2646" y="3185"/>
              <a:ext cx="23" cy="2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887" name="Line 1447"/>
            <p:cNvSpPr>
              <a:spLocks noChangeAspect="1" noChangeShapeType="1"/>
            </p:cNvSpPr>
            <p:nvPr/>
          </p:nvSpPr>
          <p:spPr bwMode="auto">
            <a:xfrm flipV="1">
              <a:off x="2646" y="3156"/>
              <a:ext cx="23" cy="2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888" name="Line 1448"/>
            <p:cNvSpPr>
              <a:spLocks noChangeAspect="1" noChangeShapeType="1"/>
            </p:cNvSpPr>
            <p:nvPr/>
          </p:nvSpPr>
          <p:spPr bwMode="auto">
            <a:xfrm flipV="1">
              <a:off x="2646" y="3127"/>
              <a:ext cx="23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889" name="Line 1449"/>
            <p:cNvSpPr>
              <a:spLocks noChangeAspect="1" noChangeShapeType="1"/>
            </p:cNvSpPr>
            <p:nvPr/>
          </p:nvSpPr>
          <p:spPr bwMode="auto">
            <a:xfrm flipV="1">
              <a:off x="2646" y="3098"/>
              <a:ext cx="23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890" name="Line 1450"/>
            <p:cNvSpPr>
              <a:spLocks noChangeAspect="1" noChangeShapeType="1"/>
            </p:cNvSpPr>
            <p:nvPr/>
          </p:nvSpPr>
          <p:spPr bwMode="auto">
            <a:xfrm flipV="1">
              <a:off x="2646" y="3069"/>
              <a:ext cx="23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891" name="Line 1451"/>
            <p:cNvSpPr>
              <a:spLocks noChangeAspect="1" noChangeShapeType="1"/>
            </p:cNvSpPr>
            <p:nvPr/>
          </p:nvSpPr>
          <p:spPr bwMode="auto">
            <a:xfrm flipV="1">
              <a:off x="2646" y="3041"/>
              <a:ext cx="23" cy="2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892" name="Line 1452"/>
            <p:cNvSpPr>
              <a:spLocks noChangeAspect="1" noChangeShapeType="1"/>
            </p:cNvSpPr>
            <p:nvPr/>
          </p:nvSpPr>
          <p:spPr bwMode="auto">
            <a:xfrm flipV="1">
              <a:off x="2646" y="3012"/>
              <a:ext cx="23" cy="2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893" name="Line 1453"/>
            <p:cNvSpPr>
              <a:spLocks noChangeAspect="1" noChangeShapeType="1"/>
            </p:cNvSpPr>
            <p:nvPr/>
          </p:nvSpPr>
          <p:spPr bwMode="auto">
            <a:xfrm flipV="1">
              <a:off x="2646" y="2983"/>
              <a:ext cx="23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894" name="Line 1454"/>
            <p:cNvSpPr>
              <a:spLocks noChangeAspect="1" noChangeShapeType="1"/>
            </p:cNvSpPr>
            <p:nvPr/>
          </p:nvSpPr>
          <p:spPr bwMode="auto">
            <a:xfrm flipV="1">
              <a:off x="2646" y="2954"/>
              <a:ext cx="23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895" name="Line 1455"/>
            <p:cNvSpPr>
              <a:spLocks noChangeAspect="1" noChangeShapeType="1"/>
            </p:cNvSpPr>
            <p:nvPr/>
          </p:nvSpPr>
          <p:spPr bwMode="auto">
            <a:xfrm flipV="1">
              <a:off x="2646" y="2925"/>
              <a:ext cx="23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896" name="Line 1456"/>
            <p:cNvSpPr>
              <a:spLocks noChangeAspect="1" noChangeShapeType="1"/>
            </p:cNvSpPr>
            <p:nvPr/>
          </p:nvSpPr>
          <p:spPr bwMode="auto">
            <a:xfrm flipV="1">
              <a:off x="2646" y="2897"/>
              <a:ext cx="23" cy="2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897" name="Line 1457"/>
            <p:cNvSpPr>
              <a:spLocks noChangeAspect="1" noChangeShapeType="1"/>
            </p:cNvSpPr>
            <p:nvPr/>
          </p:nvSpPr>
          <p:spPr bwMode="auto">
            <a:xfrm flipV="1">
              <a:off x="2646" y="2868"/>
              <a:ext cx="23" cy="2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898" name="Freeform 1458"/>
            <p:cNvSpPr>
              <a:spLocks noChangeAspect="1"/>
            </p:cNvSpPr>
            <p:nvPr/>
          </p:nvSpPr>
          <p:spPr bwMode="auto">
            <a:xfrm flipV="1">
              <a:off x="2646" y="2868"/>
              <a:ext cx="23" cy="367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41" y="637"/>
                </a:cxn>
                <a:cxn ang="0">
                  <a:pos x="0" y="637"/>
                </a:cxn>
                <a:cxn ang="0">
                  <a:pos x="0" y="0"/>
                </a:cxn>
              </a:cxnLst>
              <a:rect l="0" t="0" r="r" b="b"/>
              <a:pathLst>
                <a:path w="41" h="637">
                  <a:moveTo>
                    <a:pt x="41" y="0"/>
                  </a:moveTo>
                  <a:lnTo>
                    <a:pt x="41" y="637"/>
                  </a:lnTo>
                  <a:lnTo>
                    <a:pt x="0" y="637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899" name="Rectangle 1459"/>
            <p:cNvSpPr>
              <a:spLocks noChangeAspect="1" noChangeArrowheads="1"/>
            </p:cNvSpPr>
            <p:nvPr/>
          </p:nvSpPr>
          <p:spPr bwMode="auto">
            <a:xfrm>
              <a:off x="2805" y="2222"/>
              <a:ext cx="25" cy="1013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00" name="Line 1460"/>
            <p:cNvSpPr>
              <a:spLocks noChangeAspect="1" noChangeShapeType="1"/>
            </p:cNvSpPr>
            <p:nvPr/>
          </p:nvSpPr>
          <p:spPr bwMode="auto">
            <a:xfrm flipV="1">
              <a:off x="2824" y="3230"/>
              <a:ext cx="6" cy="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01" name="Line 1461"/>
            <p:cNvSpPr>
              <a:spLocks noChangeAspect="1" noChangeShapeType="1"/>
            </p:cNvSpPr>
            <p:nvPr/>
          </p:nvSpPr>
          <p:spPr bwMode="auto">
            <a:xfrm flipV="1">
              <a:off x="2805" y="3201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02" name="Line 1462"/>
            <p:cNvSpPr>
              <a:spLocks noChangeAspect="1" noChangeShapeType="1"/>
            </p:cNvSpPr>
            <p:nvPr/>
          </p:nvSpPr>
          <p:spPr bwMode="auto">
            <a:xfrm flipV="1">
              <a:off x="2805" y="3172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03" name="Line 1463"/>
            <p:cNvSpPr>
              <a:spLocks noChangeAspect="1" noChangeShapeType="1"/>
            </p:cNvSpPr>
            <p:nvPr/>
          </p:nvSpPr>
          <p:spPr bwMode="auto">
            <a:xfrm flipV="1">
              <a:off x="2805" y="3143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04" name="Line 1464"/>
            <p:cNvSpPr>
              <a:spLocks noChangeAspect="1" noChangeShapeType="1"/>
            </p:cNvSpPr>
            <p:nvPr/>
          </p:nvSpPr>
          <p:spPr bwMode="auto">
            <a:xfrm flipV="1">
              <a:off x="2805" y="3114"/>
              <a:ext cx="25" cy="2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05" name="Line 1465"/>
            <p:cNvSpPr>
              <a:spLocks noChangeAspect="1" noChangeShapeType="1"/>
            </p:cNvSpPr>
            <p:nvPr/>
          </p:nvSpPr>
          <p:spPr bwMode="auto">
            <a:xfrm flipV="1">
              <a:off x="2805" y="3086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06" name="Line 1466"/>
            <p:cNvSpPr>
              <a:spLocks noChangeAspect="1" noChangeShapeType="1"/>
            </p:cNvSpPr>
            <p:nvPr/>
          </p:nvSpPr>
          <p:spPr bwMode="auto">
            <a:xfrm flipV="1">
              <a:off x="2805" y="3057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07" name="Line 1467"/>
            <p:cNvSpPr>
              <a:spLocks noChangeAspect="1" noChangeShapeType="1"/>
            </p:cNvSpPr>
            <p:nvPr/>
          </p:nvSpPr>
          <p:spPr bwMode="auto">
            <a:xfrm flipV="1">
              <a:off x="2805" y="3028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08" name="Line 1468"/>
            <p:cNvSpPr>
              <a:spLocks noChangeAspect="1" noChangeShapeType="1"/>
            </p:cNvSpPr>
            <p:nvPr/>
          </p:nvSpPr>
          <p:spPr bwMode="auto">
            <a:xfrm flipV="1">
              <a:off x="2805" y="2999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09" name="Line 1469"/>
            <p:cNvSpPr>
              <a:spLocks noChangeAspect="1" noChangeShapeType="1"/>
            </p:cNvSpPr>
            <p:nvPr/>
          </p:nvSpPr>
          <p:spPr bwMode="auto">
            <a:xfrm flipV="1">
              <a:off x="2805" y="2970"/>
              <a:ext cx="25" cy="2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10" name="Line 1470"/>
            <p:cNvSpPr>
              <a:spLocks noChangeAspect="1" noChangeShapeType="1"/>
            </p:cNvSpPr>
            <p:nvPr/>
          </p:nvSpPr>
          <p:spPr bwMode="auto">
            <a:xfrm flipV="1">
              <a:off x="2805" y="2942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11" name="Line 1471"/>
            <p:cNvSpPr>
              <a:spLocks noChangeAspect="1" noChangeShapeType="1"/>
            </p:cNvSpPr>
            <p:nvPr/>
          </p:nvSpPr>
          <p:spPr bwMode="auto">
            <a:xfrm flipV="1">
              <a:off x="2805" y="2913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12" name="Line 1472"/>
            <p:cNvSpPr>
              <a:spLocks noChangeAspect="1" noChangeShapeType="1"/>
            </p:cNvSpPr>
            <p:nvPr/>
          </p:nvSpPr>
          <p:spPr bwMode="auto">
            <a:xfrm flipV="1">
              <a:off x="2805" y="2884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13" name="Line 1473"/>
            <p:cNvSpPr>
              <a:spLocks noChangeAspect="1" noChangeShapeType="1"/>
            </p:cNvSpPr>
            <p:nvPr/>
          </p:nvSpPr>
          <p:spPr bwMode="auto">
            <a:xfrm flipV="1">
              <a:off x="2805" y="2855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14" name="Line 1474"/>
            <p:cNvSpPr>
              <a:spLocks noChangeAspect="1" noChangeShapeType="1"/>
            </p:cNvSpPr>
            <p:nvPr/>
          </p:nvSpPr>
          <p:spPr bwMode="auto">
            <a:xfrm flipV="1">
              <a:off x="2805" y="2826"/>
              <a:ext cx="25" cy="2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15" name="Line 1475"/>
            <p:cNvSpPr>
              <a:spLocks noChangeAspect="1" noChangeShapeType="1"/>
            </p:cNvSpPr>
            <p:nvPr/>
          </p:nvSpPr>
          <p:spPr bwMode="auto">
            <a:xfrm flipV="1">
              <a:off x="2805" y="2798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16" name="Line 1476"/>
            <p:cNvSpPr>
              <a:spLocks noChangeAspect="1" noChangeShapeType="1"/>
            </p:cNvSpPr>
            <p:nvPr/>
          </p:nvSpPr>
          <p:spPr bwMode="auto">
            <a:xfrm flipV="1">
              <a:off x="2805" y="2769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17" name="Line 1477"/>
            <p:cNvSpPr>
              <a:spLocks noChangeAspect="1" noChangeShapeType="1"/>
            </p:cNvSpPr>
            <p:nvPr/>
          </p:nvSpPr>
          <p:spPr bwMode="auto">
            <a:xfrm flipV="1">
              <a:off x="2805" y="2740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18" name="Line 1478"/>
            <p:cNvSpPr>
              <a:spLocks noChangeAspect="1" noChangeShapeType="1"/>
            </p:cNvSpPr>
            <p:nvPr/>
          </p:nvSpPr>
          <p:spPr bwMode="auto">
            <a:xfrm flipV="1">
              <a:off x="2805" y="2711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19" name="Line 1479"/>
            <p:cNvSpPr>
              <a:spLocks noChangeAspect="1" noChangeShapeType="1"/>
            </p:cNvSpPr>
            <p:nvPr/>
          </p:nvSpPr>
          <p:spPr bwMode="auto">
            <a:xfrm flipV="1">
              <a:off x="2805" y="2682"/>
              <a:ext cx="25" cy="2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20" name="Line 1480"/>
            <p:cNvSpPr>
              <a:spLocks noChangeAspect="1" noChangeShapeType="1"/>
            </p:cNvSpPr>
            <p:nvPr/>
          </p:nvSpPr>
          <p:spPr bwMode="auto">
            <a:xfrm flipV="1">
              <a:off x="2805" y="2654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21" name="Line 1481"/>
            <p:cNvSpPr>
              <a:spLocks noChangeAspect="1" noChangeShapeType="1"/>
            </p:cNvSpPr>
            <p:nvPr/>
          </p:nvSpPr>
          <p:spPr bwMode="auto">
            <a:xfrm flipV="1">
              <a:off x="2805" y="2625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22" name="Line 1482"/>
            <p:cNvSpPr>
              <a:spLocks noChangeAspect="1" noChangeShapeType="1"/>
            </p:cNvSpPr>
            <p:nvPr/>
          </p:nvSpPr>
          <p:spPr bwMode="auto">
            <a:xfrm flipV="1">
              <a:off x="2805" y="2596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23" name="Line 1483"/>
            <p:cNvSpPr>
              <a:spLocks noChangeAspect="1" noChangeShapeType="1"/>
            </p:cNvSpPr>
            <p:nvPr/>
          </p:nvSpPr>
          <p:spPr bwMode="auto">
            <a:xfrm flipV="1">
              <a:off x="2805" y="2567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24" name="Line 1484"/>
            <p:cNvSpPr>
              <a:spLocks noChangeAspect="1" noChangeShapeType="1"/>
            </p:cNvSpPr>
            <p:nvPr/>
          </p:nvSpPr>
          <p:spPr bwMode="auto">
            <a:xfrm flipV="1">
              <a:off x="2805" y="2538"/>
              <a:ext cx="25" cy="2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25" name="Line 1485"/>
            <p:cNvSpPr>
              <a:spLocks noChangeAspect="1" noChangeShapeType="1"/>
            </p:cNvSpPr>
            <p:nvPr/>
          </p:nvSpPr>
          <p:spPr bwMode="auto">
            <a:xfrm flipV="1">
              <a:off x="2805" y="2510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26" name="Line 1486"/>
            <p:cNvSpPr>
              <a:spLocks noChangeAspect="1" noChangeShapeType="1"/>
            </p:cNvSpPr>
            <p:nvPr/>
          </p:nvSpPr>
          <p:spPr bwMode="auto">
            <a:xfrm flipV="1">
              <a:off x="2805" y="2481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27" name="Line 1487"/>
            <p:cNvSpPr>
              <a:spLocks noChangeAspect="1" noChangeShapeType="1"/>
            </p:cNvSpPr>
            <p:nvPr/>
          </p:nvSpPr>
          <p:spPr bwMode="auto">
            <a:xfrm flipV="1">
              <a:off x="2805" y="2452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28" name="Line 1488"/>
            <p:cNvSpPr>
              <a:spLocks noChangeAspect="1" noChangeShapeType="1"/>
            </p:cNvSpPr>
            <p:nvPr/>
          </p:nvSpPr>
          <p:spPr bwMode="auto">
            <a:xfrm flipV="1">
              <a:off x="2805" y="2423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29" name="Line 1489"/>
            <p:cNvSpPr>
              <a:spLocks noChangeAspect="1" noChangeShapeType="1"/>
            </p:cNvSpPr>
            <p:nvPr/>
          </p:nvSpPr>
          <p:spPr bwMode="auto">
            <a:xfrm flipV="1">
              <a:off x="2805" y="2394"/>
              <a:ext cx="25" cy="2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30" name="Line 1490"/>
            <p:cNvSpPr>
              <a:spLocks noChangeAspect="1" noChangeShapeType="1"/>
            </p:cNvSpPr>
            <p:nvPr/>
          </p:nvSpPr>
          <p:spPr bwMode="auto">
            <a:xfrm flipV="1">
              <a:off x="2805" y="2366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31" name="Line 1491"/>
            <p:cNvSpPr>
              <a:spLocks noChangeAspect="1" noChangeShapeType="1"/>
            </p:cNvSpPr>
            <p:nvPr/>
          </p:nvSpPr>
          <p:spPr bwMode="auto">
            <a:xfrm flipV="1">
              <a:off x="2805" y="2337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32" name="Line 1492"/>
            <p:cNvSpPr>
              <a:spLocks noChangeAspect="1" noChangeShapeType="1"/>
            </p:cNvSpPr>
            <p:nvPr/>
          </p:nvSpPr>
          <p:spPr bwMode="auto">
            <a:xfrm flipV="1">
              <a:off x="2805" y="2308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33" name="Line 1493"/>
            <p:cNvSpPr>
              <a:spLocks noChangeAspect="1" noChangeShapeType="1"/>
            </p:cNvSpPr>
            <p:nvPr/>
          </p:nvSpPr>
          <p:spPr bwMode="auto">
            <a:xfrm flipV="1">
              <a:off x="2805" y="2279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34" name="Line 1494"/>
            <p:cNvSpPr>
              <a:spLocks noChangeAspect="1" noChangeShapeType="1"/>
            </p:cNvSpPr>
            <p:nvPr/>
          </p:nvSpPr>
          <p:spPr bwMode="auto">
            <a:xfrm flipV="1">
              <a:off x="2805" y="2250"/>
              <a:ext cx="25" cy="2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35" name="Line 1495"/>
            <p:cNvSpPr>
              <a:spLocks noChangeAspect="1" noChangeShapeType="1"/>
            </p:cNvSpPr>
            <p:nvPr/>
          </p:nvSpPr>
          <p:spPr bwMode="auto">
            <a:xfrm flipV="1">
              <a:off x="2805" y="2222"/>
              <a:ext cx="24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36" name="Line 1496"/>
            <p:cNvSpPr>
              <a:spLocks noChangeAspect="1" noChangeShapeType="1"/>
            </p:cNvSpPr>
            <p:nvPr/>
          </p:nvSpPr>
          <p:spPr bwMode="auto">
            <a:xfrm flipV="1">
              <a:off x="2824" y="3230"/>
              <a:ext cx="6" cy="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37" name="Line 1497"/>
            <p:cNvSpPr>
              <a:spLocks noChangeAspect="1" noChangeShapeType="1"/>
            </p:cNvSpPr>
            <p:nvPr/>
          </p:nvSpPr>
          <p:spPr bwMode="auto">
            <a:xfrm flipV="1">
              <a:off x="2805" y="3201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38" name="Line 1498"/>
            <p:cNvSpPr>
              <a:spLocks noChangeAspect="1" noChangeShapeType="1"/>
            </p:cNvSpPr>
            <p:nvPr/>
          </p:nvSpPr>
          <p:spPr bwMode="auto">
            <a:xfrm flipV="1">
              <a:off x="2805" y="3172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39" name="Line 1499"/>
            <p:cNvSpPr>
              <a:spLocks noChangeAspect="1" noChangeShapeType="1"/>
            </p:cNvSpPr>
            <p:nvPr/>
          </p:nvSpPr>
          <p:spPr bwMode="auto">
            <a:xfrm flipV="1">
              <a:off x="2805" y="3143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40" name="Line 1500"/>
            <p:cNvSpPr>
              <a:spLocks noChangeAspect="1" noChangeShapeType="1"/>
            </p:cNvSpPr>
            <p:nvPr/>
          </p:nvSpPr>
          <p:spPr bwMode="auto">
            <a:xfrm flipV="1">
              <a:off x="2805" y="3114"/>
              <a:ext cx="25" cy="2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41" name="Line 1501"/>
            <p:cNvSpPr>
              <a:spLocks noChangeAspect="1" noChangeShapeType="1"/>
            </p:cNvSpPr>
            <p:nvPr/>
          </p:nvSpPr>
          <p:spPr bwMode="auto">
            <a:xfrm flipV="1">
              <a:off x="2805" y="3086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42" name="Line 1502"/>
            <p:cNvSpPr>
              <a:spLocks noChangeAspect="1" noChangeShapeType="1"/>
            </p:cNvSpPr>
            <p:nvPr/>
          </p:nvSpPr>
          <p:spPr bwMode="auto">
            <a:xfrm flipV="1">
              <a:off x="2805" y="3057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43" name="Line 1503"/>
            <p:cNvSpPr>
              <a:spLocks noChangeAspect="1" noChangeShapeType="1"/>
            </p:cNvSpPr>
            <p:nvPr/>
          </p:nvSpPr>
          <p:spPr bwMode="auto">
            <a:xfrm flipV="1">
              <a:off x="2805" y="3028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44" name="Line 1504"/>
            <p:cNvSpPr>
              <a:spLocks noChangeAspect="1" noChangeShapeType="1"/>
            </p:cNvSpPr>
            <p:nvPr/>
          </p:nvSpPr>
          <p:spPr bwMode="auto">
            <a:xfrm flipV="1">
              <a:off x="2805" y="2999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45" name="Line 1505"/>
            <p:cNvSpPr>
              <a:spLocks noChangeAspect="1" noChangeShapeType="1"/>
            </p:cNvSpPr>
            <p:nvPr/>
          </p:nvSpPr>
          <p:spPr bwMode="auto">
            <a:xfrm flipV="1">
              <a:off x="2805" y="2970"/>
              <a:ext cx="25" cy="2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46" name="Line 1506"/>
            <p:cNvSpPr>
              <a:spLocks noChangeAspect="1" noChangeShapeType="1"/>
            </p:cNvSpPr>
            <p:nvPr/>
          </p:nvSpPr>
          <p:spPr bwMode="auto">
            <a:xfrm flipV="1">
              <a:off x="2805" y="2942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47" name="Line 1507"/>
            <p:cNvSpPr>
              <a:spLocks noChangeAspect="1" noChangeShapeType="1"/>
            </p:cNvSpPr>
            <p:nvPr/>
          </p:nvSpPr>
          <p:spPr bwMode="auto">
            <a:xfrm flipV="1">
              <a:off x="2805" y="2913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48" name="Line 1508"/>
            <p:cNvSpPr>
              <a:spLocks noChangeAspect="1" noChangeShapeType="1"/>
            </p:cNvSpPr>
            <p:nvPr/>
          </p:nvSpPr>
          <p:spPr bwMode="auto">
            <a:xfrm flipV="1">
              <a:off x="2805" y="2884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49" name="Line 1509"/>
            <p:cNvSpPr>
              <a:spLocks noChangeAspect="1" noChangeShapeType="1"/>
            </p:cNvSpPr>
            <p:nvPr/>
          </p:nvSpPr>
          <p:spPr bwMode="auto">
            <a:xfrm flipV="1">
              <a:off x="2805" y="2855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50" name="Line 1510"/>
            <p:cNvSpPr>
              <a:spLocks noChangeAspect="1" noChangeShapeType="1"/>
            </p:cNvSpPr>
            <p:nvPr/>
          </p:nvSpPr>
          <p:spPr bwMode="auto">
            <a:xfrm flipV="1">
              <a:off x="2805" y="2826"/>
              <a:ext cx="25" cy="2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51" name="Line 1511"/>
            <p:cNvSpPr>
              <a:spLocks noChangeAspect="1" noChangeShapeType="1"/>
            </p:cNvSpPr>
            <p:nvPr/>
          </p:nvSpPr>
          <p:spPr bwMode="auto">
            <a:xfrm flipV="1">
              <a:off x="2805" y="2798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52" name="Line 1512"/>
            <p:cNvSpPr>
              <a:spLocks noChangeAspect="1" noChangeShapeType="1"/>
            </p:cNvSpPr>
            <p:nvPr/>
          </p:nvSpPr>
          <p:spPr bwMode="auto">
            <a:xfrm flipV="1">
              <a:off x="2805" y="2769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53" name="Line 1513"/>
            <p:cNvSpPr>
              <a:spLocks noChangeAspect="1" noChangeShapeType="1"/>
            </p:cNvSpPr>
            <p:nvPr/>
          </p:nvSpPr>
          <p:spPr bwMode="auto">
            <a:xfrm flipV="1">
              <a:off x="2805" y="2740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54" name="Line 1514"/>
            <p:cNvSpPr>
              <a:spLocks noChangeAspect="1" noChangeShapeType="1"/>
            </p:cNvSpPr>
            <p:nvPr/>
          </p:nvSpPr>
          <p:spPr bwMode="auto">
            <a:xfrm flipV="1">
              <a:off x="2805" y="2711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55" name="Line 1515"/>
            <p:cNvSpPr>
              <a:spLocks noChangeAspect="1" noChangeShapeType="1"/>
            </p:cNvSpPr>
            <p:nvPr/>
          </p:nvSpPr>
          <p:spPr bwMode="auto">
            <a:xfrm flipV="1">
              <a:off x="2805" y="2682"/>
              <a:ext cx="25" cy="2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56" name="Line 1516"/>
            <p:cNvSpPr>
              <a:spLocks noChangeAspect="1" noChangeShapeType="1"/>
            </p:cNvSpPr>
            <p:nvPr/>
          </p:nvSpPr>
          <p:spPr bwMode="auto">
            <a:xfrm flipV="1">
              <a:off x="2805" y="2654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57" name="Line 1517"/>
            <p:cNvSpPr>
              <a:spLocks noChangeAspect="1" noChangeShapeType="1"/>
            </p:cNvSpPr>
            <p:nvPr/>
          </p:nvSpPr>
          <p:spPr bwMode="auto">
            <a:xfrm flipV="1">
              <a:off x="2805" y="2625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58" name="Line 1518"/>
            <p:cNvSpPr>
              <a:spLocks noChangeAspect="1" noChangeShapeType="1"/>
            </p:cNvSpPr>
            <p:nvPr/>
          </p:nvSpPr>
          <p:spPr bwMode="auto">
            <a:xfrm flipV="1">
              <a:off x="2805" y="2596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59" name="Line 1519"/>
            <p:cNvSpPr>
              <a:spLocks noChangeAspect="1" noChangeShapeType="1"/>
            </p:cNvSpPr>
            <p:nvPr/>
          </p:nvSpPr>
          <p:spPr bwMode="auto">
            <a:xfrm flipV="1">
              <a:off x="2805" y="2567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60" name="Line 1520"/>
            <p:cNvSpPr>
              <a:spLocks noChangeAspect="1" noChangeShapeType="1"/>
            </p:cNvSpPr>
            <p:nvPr/>
          </p:nvSpPr>
          <p:spPr bwMode="auto">
            <a:xfrm flipV="1">
              <a:off x="2805" y="2538"/>
              <a:ext cx="25" cy="2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61" name="Line 1521"/>
            <p:cNvSpPr>
              <a:spLocks noChangeAspect="1" noChangeShapeType="1"/>
            </p:cNvSpPr>
            <p:nvPr/>
          </p:nvSpPr>
          <p:spPr bwMode="auto">
            <a:xfrm flipV="1">
              <a:off x="2805" y="2510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62" name="Line 1522"/>
            <p:cNvSpPr>
              <a:spLocks noChangeAspect="1" noChangeShapeType="1"/>
            </p:cNvSpPr>
            <p:nvPr/>
          </p:nvSpPr>
          <p:spPr bwMode="auto">
            <a:xfrm flipV="1">
              <a:off x="2805" y="2481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63" name="Line 1523"/>
            <p:cNvSpPr>
              <a:spLocks noChangeAspect="1" noChangeShapeType="1"/>
            </p:cNvSpPr>
            <p:nvPr/>
          </p:nvSpPr>
          <p:spPr bwMode="auto">
            <a:xfrm flipV="1">
              <a:off x="2805" y="2452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64" name="Line 1524"/>
            <p:cNvSpPr>
              <a:spLocks noChangeAspect="1" noChangeShapeType="1"/>
            </p:cNvSpPr>
            <p:nvPr/>
          </p:nvSpPr>
          <p:spPr bwMode="auto">
            <a:xfrm flipV="1">
              <a:off x="2805" y="2423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65" name="Line 1525"/>
            <p:cNvSpPr>
              <a:spLocks noChangeAspect="1" noChangeShapeType="1"/>
            </p:cNvSpPr>
            <p:nvPr/>
          </p:nvSpPr>
          <p:spPr bwMode="auto">
            <a:xfrm flipV="1">
              <a:off x="2805" y="2394"/>
              <a:ext cx="25" cy="2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66" name="Line 1526"/>
            <p:cNvSpPr>
              <a:spLocks noChangeAspect="1" noChangeShapeType="1"/>
            </p:cNvSpPr>
            <p:nvPr/>
          </p:nvSpPr>
          <p:spPr bwMode="auto">
            <a:xfrm flipV="1">
              <a:off x="2805" y="2366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67" name="Line 1527"/>
            <p:cNvSpPr>
              <a:spLocks noChangeAspect="1" noChangeShapeType="1"/>
            </p:cNvSpPr>
            <p:nvPr/>
          </p:nvSpPr>
          <p:spPr bwMode="auto">
            <a:xfrm flipV="1">
              <a:off x="2805" y="2337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68" name="Line 1528"/>
            <p:cNvSpPr>
              <a:spLocks noChangeAspect="1" noChangeShapeType="1"/>
            </p:cNvSpPr>
            <p:nvPr/>
          </p:nvSpPr>
          <p:spPr bwMode="auto">
            <a:xfrm flipV="1">
              <a:off x="2805" y="2308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69" name="Line 1529"/>
            <p:cNvSpPr>
              <a:spLocks noChangeAspect="1" noChangeShapeType="1"/>
            </p:cNvSpPr>
            <p:nvPr/>
          </p:nvSpPr>
          <p:spPr bwMode="auto">
            <a:xfrm flipV="1">
              <a:off x="2805" y="2279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70" name="Line 1530"/>
            <p:cNvSpPr>
              <a:spLocks noChangeAspect="1" noChangeShapeType="1"/>
            </p:cNvSpPr>
            <p:nvPr/>
          </p:nvSpPr>
          <p:spPr bwMode="auto">
            <a:xfrm flipV="1">
              <a:off x="2805" y="2250"/>
              <a:ext cx="25" cy="2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71" name="Line 1531"/>
            <p:cNvSpPr>
              <a:spLocks noChangeAspect="1" noChangeShapeType="1"/>
            </p:cNvSpPr>
            <p:nvPr/>
          </p:nvSpPr>
          <p:spPr bwMode="auto">
            <a:xfrm flipV="1">
              <a:off x="2805" y="2222"/>
              <a:ext cx="24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72" name="Freeform 1532"/>
            <p:cNvSpPr>
              <a:spLocks noChangeAspect="1"/>
            </p:cNvSpPr>
            <p:nvPr/>
          </p:nvSpPr>
          <p:spPr bwMode="auto">
            <a:xfrm flipV="1">
              <a:off x="2805" y="2222"/>
              <a:ext cx="25" cy="1013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42" y="1758"/>
                </a:cxn>
                <a:cxn ang="0">
                  <a:pos x="0" y="1758"/>
                </a:cxn>
                <a:cxn ang="0">
                  <a:pos x="0" y="0"/>
                </a:cxn>
              </a:cxnLst>
              <a:rect l="0" t="0" r="r" b="b"/>
              <a:pathLst>
                <a:path w="42" h="1758">
                  <a:moveTo>
                    <a:pt x="42" y="0"/>
                  </a:moveTo>
                  <a:lnTo>
                    <a:pt x="42" y="1758"/>
                  </a:lnTo>
                  <a:lnTo>
                    <a:pt x="0" y="1758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73" name="Rectangle 1533"/>
            <p:cNvSpPr>
              <a:spLocks noChangeAspect="1" noChangeArrowheads="1"/>
            </p:cNvSpPr>
            <p:nvPr/>
          </p:nvSpPr>
          <p:spPr bwMode="auto">
            <a:xfrm>
              <a:off x="3405" y="3216"/>
              <a:ext cx="25" cy="19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74" name="Line 1534"/>
            <p:cNvSpPr>
              <a:spLocks noChangeAspect="1" noChangeShapeType="1"/>
            </p:cNvSpPr>
            <p:nvPr/>
          </p:nvSpPr>
          <p:spPr bwMode="auto">
            <a:xfrm flipV="1">
              <a:off x="3420" y="3225"/>
              <a:ext cx="10" cy="1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75" name="Line 1535"/>
            <p:cNvSpPr>
              <a:spLocks noChangeAspect="1" noChangeShapeType="1"/>
            </p:cNvSpPr>
            <p:nvPr/>
          </p:nvSpPr>
          <p:spPr bwMode="auto">
            <a:xfrm flipV="1">
              <a:off x="3405" y="3216"/>
              <a:ext cx="5" cy="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76" name="Line 1536"/>
            <p:cNvSpPr>
              <a:spLocks noChangeAspect="1" noChangeShapeType="1"/>
            </p:cNvSpPr>
            <p:nvPr/>
          </p:nvSpPr>
          <p:spPr bwMode="auto">
            <a:xfrm flipV="1">
              <a:off x="3420" y="3225"/>
              <a:ext cx="10" cy="10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77" name="Line 1537"/>
            <p:cNvSpPr>
              <a:spLocks noChangeAspect="1" noChangeShapeType="1"/>
            </p:cNvSpPr>
            <p:nvPr/>
          </p:nvSpPr>
          <p:spPr bwMode="auto">
            <a:xfrm flipV="1">
              <a:off x="3405" y="3216"/>
              <a:ext cx="5" cy="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78" name="Freeform 1538"/>
            <p:cNvSpPr>
              <a:spLocks noChangeAspect="1"/>
            </p:cNvSpPr>
            <p:nvPr/>
          </p:nvSpPr>
          <p:spPr bwMode="auto">
            <a:xfrm flipV="1">
              <a:off x="3405" y="3216"/>
              <a:ext cx="25" cy="19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42" y="32"/>
                </a:cxn>
                <a:cxn ang="0">
                  <a:pos x="0" y="32"/>
                </a:cxn>
                <a:cxn ang="0">
                  <a:pos x="0" y="0"/>
                </a:cxn>
              </a:cxnLst>
              <a:rect l="0" t="0" r="r" b="b"/>
              <a:pathLst>
                <a:path w="42" h="32">
                  <a:moveTo>
                    <a:pt x="42" y="0"/>
                  </a:moveTo>
                  <a:lnTo>
                    <a:pt x="42" y="32"/>
                  </a:lnTo>
                  <a:lnTo>
                    <a:pt x="0" y="32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79" name="Rectangle 1539"/>
            <p:cNvSpPr>
              <a:spLocks noChangeAspect="1" noChangeArrowheads="1"/>
            </p:cNvSpPr>
            <p:nvPr/>
          </p:nvSpPr>
          <p:spPr bwMode="auto">
            <a:xfrm>
              <a:off x="3605" y="2625"/>
              <a:ext cx="25" cy="610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80" name="Line 1540"/>
            <p:cNvSpPr>
              <a:spLocks noChangeAspect="1" noChangeShapeType="1"/>
            </p:cNvSpPr>
            <p:nvPr/>
          </p:nvSpPr>
          <p:spPr bwMode="auto">
            <a:xfrm flipV="1">
              <a:off x="3618" y="3223"/>
              <a:ext cx="12" cy="12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81" name="Line 1541"/>
            <p:cNvSpPr>
              <a:spLocks noChangeAspect="1" noChangeShapeType="1"/>
            </p:cNvSpPr>
            <p:nvPr/>
          </p:nvSpPr>
          <p:spPr bwMode="auto">
            <a:xfrm flipV="1">
              <a:off x="3605" y="3194"/>
              <a:ext cx="25" cy="2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82" name="Line 1542"/>
            <p:cNvSpPr>
              <a:spLocks noChangeAspect="1" noChangeShapeType="1"/>
            </p:cNvSpPr>
            <p:nvPr/>
          </p:nvSpPr>
          <p:spPr bwMode="auto">
            <a:xfrm flipV="1">
              <a:off x="3605" y="3166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83" name="Line 1543"/>
            <p:cNvSpPr>
              <a:spLocks noChangeAspect="1" noChangeShapeType="1"/>
            </p:cNvSpPr>
            <p:nvPr/>
          </p:nvSpPr>
          <p:spPr bwMode="auto">
            <a:xfrm flipV="1">
              <a:off x="3605" y="3137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84" name="Line 1544"/>
            <p:cNvSpPr>
              <a:spLocks noChangeAspect="1" noChangeShapeType="1"/>
            </p:cNvSpPr>
            <p:nvPr/>
          </p:nvSpPr>
          <p:spPr bwMode="auto">
            <a:xfrm flipV="1">
              <a:off x="3605" y="3108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85" name="Line 1545"/>
            <p:cNvSpPr>
              <a:spLocks noChangeAspect="1" noChangeShapeType="1"/>
            </p:cNvSpPr>
            <p:nvPr/>
          </p:nvSpPr>
          <p:spPr bwMode="auto">
            <a:xfrm flipV="1">
              <a:off x="3605" y="3079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86" name="Line 1546"/>
            <p:cNvSpPr>
              <a:spLocks noChangeAspect="1" noChangeShapeType="1"/>
            </p:cNvSpPr>
            <p:nvPr/>
          </p:nvSpPr>
          <p:spPr bwMode="auto">
            <a:xfrm flipV="1">
              <a:off x="3605" y="3050"/>
              <a:ext cx="25" cy="2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87" name="Line 1547"/>
            <p:cNvSpPr>
              <a:spLocks noChangeAspect="1" noChangeShapeType="1"/>
            </p:cNvSpPr>
            <p:nvPr/>
          </p:nvSpPr>
          <p:spPr bwMode="auto">
            <a:xfrm flipV="1">
              <a:off x="3605" y="3022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88" name="Line 1548"/>
            <p:cNvSpPr>
              <a:spLocks noChangeAspect="1" noChangeShapeType="1"/>
            </p:cNvSpPr>
            <p:nvPr/>
          </p:nvSpPr>
          <p:spPr bwMode="auto">
            <a:xfrm flipV="1">
              <a:off x="3605" y="2993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89" name="Line 1549"/>
            <p:cNvSpPr>
              <a:spLocks noChangeAspect="1" noChangeShapeType="1"/>
            </p:cNvSpPr>
            <p:nvPr/>
          </p:nvSpPr>
          <p:spPr bwMode="auto">
            <a:xfrm flipV="1">
              <a:off x="3605" y="2964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90" name="Line 1550"/>
            <p:cNvSpPr>
              <a:spLocks noChangeAspect="1" noChangeShapeType="1"/>
            </p:cNvSpPr>
            <p:nvPr/>
          </p:nvSpPr>
          <p:spPr bwMode="auto">
            <a:xfrm flipV="1">
              <a:off x="3605" y="2935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91" name="Line 1551"/>
            <p:cNvSpPr>
              <a:spLocks noChangeAspect="1" noChangeShapeType="1"/>
            </p:cNvSpPr>
            <p:nvPr/>
          </p:nvSpPr>
          <p:spPr bwMode="auto">
            <a:xfrm flipV="1">
              <a:off x="3605" y="2906"/>
              <a:ext cx="25" cy="2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92" name="Line 1552"/>
            <p:cNvSpPr>
              <a:spLocks noChangeAspect="1" noChangeShapeType="1"/>
            </p:cNvSpPr>
            <p:nvPr/>
          </p:nvSpPr>
          <p:spPr bwMode="auto">
            <a:xfrm flipV="1">
              <a:off x="3605" y="2878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93" name="Line 1553"/>
            <p:cNvSpPr>
              <a:spLocks noChangeAspect="1" noChangeShapeType="1"/>
            </p:cNvSpPr>
            <p:nvPr/>
          </p:nvSpPr>
          <p:spPr bwMode="auto">
            <a:xfrm flipV="1">
              <a:off x="3605" y="2849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94" name="Line 1554"/>
            <p:cNvSpPr>
              <a:spLocks noChangeAspect="1" noChangeShapeType="1"/>
            </p:cNvSpPr>
            <p:nvPr/>
          </p:nvSpPr>
          <p:spPr bwMode="auto">
            <a:xfrm flipV="1">
              <a:off x="3605" y="2820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95" name="Line 1555"/>
            <p:cNvSpPr>
              <a:spLocks noChangeAspect="1" noChangeShapeType="1"/>
            </p:cNvSpPr>
            <p:nvPr/>
          </p:nvSpPr>
          <p:spPr bwMode="auto">
            <a:xfrm flipV="1">
              <a:off x="3605" y="2791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96" name="Line 1556"/>
            <p:cNvSpPr>
              <a:spLocks noChangeAspect="1" noChangeShapeType="1"/>
            </p:cNvSpPr>
            <p:nvPr/>
          </p:nvSpPr>
          <p:spPr bwMode="auto">
            <a:xfrm flipV="1">
              <a:off x="3605" y="2762"/>
              <a:ext cx="25" cy="2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97" name="Line 1557"/>
            <p:cNvSpPr>
              <a:spLocks noChangeAspect="1" noChangeShapeType="1"/>
            </p:cNvSpPr>
            <p:nvPr/>
          </p:nvSpPr>
          <p:spPr bwMode="auto">
            <a:xfrm flipV="1">
              <a:off x="3605" y="2734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98" name="Line 1558"/>
            <p:cNvSpPr>
              <a:spLocks noChangeAspect="1" noChangeShapeType="1"/>
            </p:cNvSpPr>
            <p:nvPr/>
          </p:nvSpPr>
          <p:spPr bwMode="auto">
            <a:xfrm flipV="1">
              <a:off x="3605" y="2705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999" name="Line 1559"/>
            <p:cNvSpPr>
              <a:spLocks noChangeAspect="1" noChangeShapeType="1"/>
            </p:cNvSpPr>
            <p:nvPr/>
          </p:nvSpPr>
          <p:spPr bwMode="auto">
            <a:xfrm flipV="1">
              <a:off x="3605" y="2676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00" name="Line 1560"/>
            <p:cNvSpPr>
              <a:spLocks noChangeAspect="1" noChangeShapeType="1"/>
            </p:cNvSpPr>
            <p:nvPr/>
          </p:nvSpPr>
          <p:spPr bwMode="auto">
            <a:xfrm flipV="1">
              <a:off x="3605" y="2647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01" name="Line 1561"/>
            <p:cNvSpPr>
              <a:spLocks noChangeAspect="1" noChangeShapeType="1"/>
            </p:cNvSpPr>
            <p:nvPr/>
          </p:nvSpPr>
          <p:spPr bwMode="auto">
            <a:xfrm flipV="1">
              <a:off x="3605" y="2625"/>
              <a:ext cx="18" cy="18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02" name="Line 1562"/>
            <p:cNvSpPr>
              <a:spLocks noChangeAspect="1" noChangeShapeType="1"/>
            </p:cNvSpPr>
            <p:nvPr/>
          </p:nvSpPr>
          <p:spPr bwMode="auto">
            <a:xfrm flipV="1">
              <a:off x="3618" y="3223"/>
              <a:ext cx="12" cy="1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03" name="Line 1563"/>
            <p:cNvSpPr>
              <a:spLocks noChangeAspect="1" noChangeShapeType="1"/>
            </p:cNvSpPr>
            <p:nvPr/>
          </p:nvSpPr>
          <p:spPr bwMode="auto">
            <a:xfrm flipV="1">
              <a:off x="3605" y="3194"/>
              <a:ext cx="25" cy="2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04" name="Line 1564"/>
            <p:cNvSpPr>
              <a:spLocks noChangeAspect="1" noChangeShapeType="1"/>
            </p:cNvSpPr>
            <p:nvPr/>
          </p:nvSpPr>
          <p:spPr bwMode="auto">
            <a:xfrm flipV="1">
              <a:off x="3605" y="3166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05" name="Line 1565"/>
            <p:cNvSpPr>
              <a:spLocks noChangeAspect="1" noChangeShapeType="1"/>
            </p:cNvSpPr>
            <p:nvPr/>
          </p:nvSpPr>
          <p:spPr bwMode="auto">
            <a:xfrm flipV="1">
              <a:off x="3605" y="3137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06" name="Line 1566"/>
            <p:cNvSpPr>
              <a:spLocks noChangeAspect="1" noChangeShapeType="1"/>
            </p:cNvSpPr>
            <p:nvPr/>
          </p:nvSpPr>
          <p:spPr bwMode="auto">
            <a:xfrm flipV="1">
              <a:off x="3605" y="3108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07" name="Line 1567"/>
            <p:cNvSpPr>
              <a:spLocks noChangeAspect="1" noChangeShapeType="1"/>
            </p:cNvSpPr>
            <p:nvPr/>
          </p:nvSpPr>
          <p:spPr bwMode="auto">
            <a:xfrm flipV="1">
              <a:off x="3605" y="3079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08" name="Line 1568"/>
            <p:cNvSpPr>
              <a:spLocks noChangeAspect="1" noChangeShapeType="1"/>
            </p:cNvSpPr>
            <p:nvPr/>
          </p:nvSpPr>
          <p:spPr bwMode="auto">
            <a:xfrm flipV="1">
              <a:off x="3605" y="3050"/>
              <a:ext cx="25" cy="2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09" name="Line 1569"/>
            <p:cNvSpPr>
              <a:spLocks noChangeAspect="1" noChangeShapeType="1"/>
            </p:cNvSpPr>
            <p:nvPr/>
          </p:nvSpPr>
          <p:spPr bwMode="auto">
            <a:xfrm flipV="1">
              <a:off x="3605" y="3022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10" name="Line 1570"/>
            <p:cNvSpPr>
              <a:spLocks noChangeAspect="1" noChangeShapeType="1"/>
            </p:cNvSpPr>
            <p:nvPr/>
          </p:nvSpPr>
          <p:spPr bwMode="auto">
            <a:xfrm flipV="1">
              <a:off x="3605" y="2993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11" name="Line 1571"/>
            <p:cNvSpPr>
              <a:spLocks noChangeAspect="1" noChangeShapeType="1"/>
            </p:cNvSpPr>
            <p:nvPr/>
          </p:nvSpPr>
          <p:spPr bwMode="auto">
            <a:xfrm flipV="1">
              <a:off x="3605" y="2964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12" name="Line 1572"/>
            <p:cNvSpPr>
              <a:spLocks noChangeAspect="1" noChangeShapeType="1"/>
            </p:cNvSpPr>
            <p:nvPr/>
          </p:nvSpPr>
          <p:spPr bwMode="auto">
            <a:xfrm flipV="1">
              <a:off x="3605" y="2935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13" name="Line 1573"/>
            <p:cNvSpPr>
              <a:spLocks noChangeAspect="1" noChangeShapeType="1"/>
            </p:cNvSpPr>
            <p:nvPr/>
          </p:nvSpPr>
          <p:spPr bwMode="auto">
            <a:xfrm flipV="1">
              <a:off x="3605" y="2906"/>
              <a:ext cx="25" cy="2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14" name="Line 1574"/>
            <p:cNvSpPr>
              <a:spLocks noChangeAspect="1" noChangeShapeType="1"/>
            </p:cNvSpPr>
            <p:nvPr/>
          </p:nvSpPr>
          <p:spPr bwMode="auto">
            <a:xfrm flipV="1">
              <a:off x="3605" y="2878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15" name="Line 1575"/>
            <p:cNvSpPr>
              <a:spLocks noChangeAspect="1" noChangeShapeType="1"/>
            </p:cNvSpPr>
            <p:nvPr/>
          </p:nvSpPr>
          <p:spPr bwMode="auto">
            <a:xfrm flipV="1">
              <a:off x="3605" y="2849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16" name="Line 1576"/>
            <p:cNvSpPr>
              <a:spLocks noChangeAspect="1" noChangeShapeType="1"/>
            </p:cNvSpPr>
            <p:nvPr/>
          </p:nvSpPr>
          <p:spPr bwMode="auto">
            <a:xfrm flipV="1">
              <a:off x="3605" y="2820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17" name="Line 1577"/>
            <p:cNvSpPr>
              <a:spLocks noChangeAspect="1" noChangeShapeType="1"/>
            </p:cNvSpPr>
            <p:nvPr/>
          </p:nvSpPr>
          <p:spPr bwMode="auto">
            <a:xfrm flipV="1">
              <a:off x="3605" y="2791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18" name="Line 1578"/>
            <p:cNvSpPr>
              <a:spLocks noChangeAspect="1" noChangeShapeType="1"/>
            </p:cNvSpPr>
            <p:nvPr/>
          </p:nvSpPr>
          <p:spPr bwMode="auto">
            <a:xfrm flipV="1">
              <a:off x="3605" y="2762"/>
              <a:ext cx="25" cy="2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19" name="Line 1579"/>
            <p:cNvSpPr>
              <a:spLocks noChangeAspect="1" noChangeShapeType="1"/>
            </p:cNvSpPr>
            <p:nvPr/>
          </p:nvSpPr>
          <p:spPr bwMode="auto">
            <a:xfrm flipV="1">
              <a:off x="3605" y="2734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20" name="Line 1580"/>
            <p:cNvSpPr>
              <a:spLocks noChangeAspect="1" noChangeShapeType="1"/>
            </p:cNvSpPr>
            <p:nvPr/>
          </p:nvSpPr>
          <p:spPr bwMode="auto">
            <a:xfrm flipV="1">
              <a:off x="3605" y="2705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21" name="Line 1581"/>
            <p:cNvSpPr>
              <a:spLocks noChangeAspect="1" noChangeShapeType="1"/>
            </p:cNvSpPr>
            <p:nvPr/>
          </p:nvSpPr>
          <p:spPr bwMode="auto">
            <a:xfrm flipV="1">
              <a:off x="3605" y="2676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22" name="Line 1582"/>
            <p:cNvSpPr>
              <a:spLocks noChangeAspect="1" noChangeShapeType="1"/>
            </p:cNvSpPr>
            <p:nvPr/>
          </p:nvSpPr>
          <p:spPr bwMode="auto">
            <a:xfrm flipV="1">
              <a:off x="3605" y="2647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23" name="Line 1583"/>
            <p:cNvSpPr>
              <a:spLocks noChangeAspect="1" noChangeShapeType="1"/>
            </p:cNvSpPr>
            <p:nvPr/>
          </p:nvSpPr>
          <p:spPr bwMode="auto">
            <a:xfrm flipV="1">
              <a:off x="3605" y="2625"/>
              <a:ext cx="18" cy="18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24" name="Freeform 1584"/>
            <p:cNvSpPr>
              <a:spLocks noChangeAspect="1"/>
            </p:cNvSpPr>
            <p:nvPr/>
          </p:nvSpPr>
          <p:spPr bwMode="auto">
            <a:xfrm flipV="1">
              <a:off x="3605" y="2625"/>
              <a:ext cx="25" cy="610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42" y="1058"/>
                </a:cxn>
                <a:cxn ang="0">
                  <a:pos x="0" y="1058"/>
                </a:cxn>
                <a:cxn ang="0">
                  <a:pos x="0" y="0"/>
                </a:cxn>
              </a:cxnLst>
              <a:rect l="0" t="0" r="r" b="b"/>
              <a:pathLst>
                <a:path w="42" h="1058">
                  <a:moveTo>
                    <a:pt x="42" y="0"/>
                  </a:moveTo>
                  <a:lnTo>
                    <a:pt x="42" y="1058"/>
                  </a:lnTo>
                  <a:lnTo>
                    <a:pt x="0" y="1058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25" name="Rectangle 1585"/>
            <p:cNvSpPr>
              <a:spLocks noChangeAspect="1" noChangeArrowheads="1"/>
            </p:cNvSpPr>
            <p:nvPr/>
          </p:nvSpPr>
          <p:spPr bwMode="auto">
            <a:xfrm>
              <a:off x="3965" y="3045"/>
              <a:ext cx="25" cy="190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26" name="Line 1586"/>
            <p:cNvSpPr>
              <a:spLocks noChangeAspect="1" noChangeShapeType="1"/>
            </p:cNvSpPr>
            <p:nvPr/>
          </p:nvSpPr>
          <p:spPr bwMode="auto">
            <a:xfrm flipV="1">
              <a:off x="3965" y="3209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27" name="Line 1587"/>
            <p:cNvSpPr>
              <a:spLocks noChangeAspect="1" noChangeShapeType="1"/>
            </p:cNvSpPr>
            <p:nvPr/>
          </p:nvSpPr>
          <p:spPr bwMode="auto">
            <a:xfrm flipV="1">
              <a:off x="3965" y="3180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28" name="Line 1588"/>
            <p:cNvSpPr>
              <a:spLocks noChangeAspect="1" noChangeShapeType="1"/>
            </p:cNvSpPr>
            <p:nvPr/>
          </p:nvSpPr>
          <p:spPr bwMode="auto">
            <a:xfrm flipV="1">
              <a:off x="3965" y="3151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29" name="Line 1589"/>
            <p:cNvSpPr>
              <a:spLocks noChangeAspect="1" noChangeShapeType="1"/>
            </p:cNvSpPr>
            <p:nvPr/>
          </p:nvSpPr>
          <p:spPr bwMode="auto">
            <a:xfrm flipV="1">
              <a:off x="3965" y="3122"/>
              <a:ext cx="25" cy="2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30" name="Line 1590"/>
            <p:cNvSpPr>
              <a:spLocks noChangeAspect="1" noChangeShapeType="1"/>
            </p:cNvSpPr>
            <p:nvPr/>
          </p:nvSpPr>
          <p:spPr bwMode="auto">
            <a:xfrm flipV="1">
              <a:off x="3965" y="3094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31" name="Line 1591"/>
            <p:cNvSpPr>
              <a:spLocks noChangeAspect="1" noChangeShapeType="1"/>
            </p:cNvSpPr>
            <p:nvPr/>
          </p:nvSpPr>
          <p:spPr bwMode="auto">
            <a:xfrm flipV="1">
              <a:off x="3965" y="3065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32" name="Line 1592"/>
            <p:cNvSpPr>
              <a:spLocks noChangeAspect="1" noChangeShapeType="1"/>
            </p:cNvSpPr>
            <p:nvPr/>
          </p:nvSpPr>
          <p:spPr bwMode="auto">
            <a:xfrm flipV="1">
              <a:off x="3965" y="3045"/>
              <a:ext cx="15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33" name="Line 1593"/>
            <p:cNvSpPr>
              <a:spLocks noChangeAspect="1" noChangeShapeType="1"/>
            </p:cNvSpPr>
            <p:nvPr/>
          </p:nvSpPr>
          <p:spPr bwMode="auto">
            <a:xfrm flipV="1">
              <a:off x="3965" y="3209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34" name="Line 1594"/>
            <p:cNvSpPr>
              <a:spLocks noChangeAspect="1" noChangeShapeType="1"/>
            </p:cNvSpPr>
            <p:nvPr/>
          </p:nvSpPr>
          <p:spPr bwMode="auto">
            <a:xfrm flipV="1">
              <a:off x="3965" y="3180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35" name="Line 1595"/>
            <p:cNvSpPr>
              <a:spLocks noChangeAspect="1" noChangeShapeType="1"/>
            </p:cNvSpPr>
            <p:nvPr/>
          </p:nvSpPr>
          <p:spPr bwMode="auto">
            <a:xfrm flipV="1">
              <a:off x="3965" y="3151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36" name="Line 1596"/>
            <p:cNvSpPr>
              <a:spLocks noChangeAspect="1" noChangeShapeType="1"/>
            </p:cNvSpPr>
            <p:nvPr/>
          </p:nvSpPr>
          <p:spPr bwMode="auto">
            <a:xfrm flipV="1">
              <a:off x="3965" y="3122"/>
              <a:ext cx="25" cy="2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37" name="Line 1597"/>
            <p:cNvSpPr>
              <a:spLocks noChangeAspect="1" noChangeShapeType="1"/>
            </p:cNvSpPr>
            <p:nvPr/>
          </p:nvSpPr>
          <p:spPr bwMode="auto">
            <a:xfrm flipV="1">
              <a:off x="3965" y="3094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38" name="Line 1598"/>
            <p:cNvSpPr>
              <a:spLocks noChangeAspect="1" noChangeShapeType="1"/>
            </p:cNvSpPr>
            <p:nvPr/>
          </p:nvSpPr>
          <p:spPr bwMode="auto">
            <a:xfrm flipV="1">
              <a:off x="3965" y="3065"/>
              <a:ext cx="25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39" name="Line 1599"/>
            <p:cNvSpPr>
              <a:spLocks noChangeAspect="1" noChangeShapeType="1"/>
            </p:cNvSpPr>
            <p:nvPr/>
          </p:nvSpPr>
          <p:spPr bwMode="auto">
            <a:xfrm flipV="1">
              <a:off x="3965" y="3045"/>
              <a:ext cx="15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40" name="Freeform 1600"/>
            <p:cNvSpPr>
              <a:spLocks noChangeAspect="1"/>
            </p:cNvSpPr>
            <p:nvPr/>
          </p:nvSpPr>
          <p:spPr bwMode="auto">
            <a:xfrm flipV="1">
              <a:off x="3965" y="3045"/>
              <a:ext cx="25" cy="190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42" y="329"/>
                </a:cxn>
                <a:cxn ang="0">
                  <a:pos x="0" y="329"/>
                </a:cxn>
                <a:cxn ang="0">
                  <a:pos x="0" y="0"/>
                </a:cxn>
              </a:cxnLst>
              <a:rect l="0" t="0" r="r" b="b"/>
              <a:pathLst>
                <a:path w="42" h="329">
                  <a:moveTo>
                    <a:pt x="42" y="0"/>
                  </a:moveTo>
                  <a:lnTo>
                    <a:pt x="42" y="329"/>
                  </a:lnTo>
                  <a:lnTo>
                    <a:pt x="0" y="329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41" name="Rectangle 1601"/>
            <p:cNvSpPr>
              <a:spLocks noChangeAspect="1" noChangeArrowheads="1"/>
            </p:cNvSpPr>
            <p:nvPr/>
          </p:nvSpPr>
          <p:spPr bwMode="auto">
            <a:xfrm>
              <a:off x="4006" y="2830"/>
              <a:ext cx="23" cy="405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42" name="Line 1602"/>
            <p:cNvSpPr>
              <a:spLocks noChangeAspect="1" noChangeShapeType="1"/>
            </p:cNvSpPr>
            <p:nvPr/>
          </p:nvSpPr>
          <p:spPr bwMode="auto">
            <a:xfrm flipV="1">
              <a:off x="4014" y="3220"/>
              <a:ext cx="15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43" name="Line 1603"/>
            <p:cNvSpPr>
              <a:spLocks noChangeAspect="1" noChangeShapeType="1"/>
            </p:cNvSpPr>
            <p:nvPr/>
          </p:nvSpPr>
          <p:spPr bwMode="auto">
            <a:xfrm flipV="1">
              <a:off x="4006" y="3191"/>
              <a:ext cx="23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44" name="Line 1604"/>
            <p:cNvSpPr>
              <a:spLocks noChangeAspect="1" noChangeShapeType="1"/>
            </p:cNvSpPr>
            <p:nvPr/>
          </p:nvSpPr>
          <p:spPr bwMode="auto">
            <a:xfrm flipV="1">
              <a:off x="4006" y="3162"/>
              <a:ext cx="23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45" name="Line 1605"/>
            <p:cNvSpPr>
              <a:spLocks noChangeAspect="1" noChangeShapeType="1"/>
            </p:cNvSpPr>
            <p:nvPr/>
          </p:nvSpPr>
          <p:spPr bwMode="auto">
            <a:xfrm flipV="1">
              <a:off x="4006" y="3133"/>
              <a:ext cx="23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46" name="Line 1606"/>
            <p:cNvSpPr>
              <a:spLocks noChangeAspect="1" noChangeShapeType="1"/>
            </p:cNvSpPr>
            <p:nvPr/>
          </p:nvSpPr>
          <p:spPr bwMode="auto">
            <a:xfrm flipV="1">
              <a:off x="4006" y="3105"/>
              <a:ext cx="23" cy="2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47" name="Line 1607"/>
            <p:cNvSpPr>
              <a:spLocks noChangeAspect="1" noChangeShapeType="1"/>
            </p:cNvSpPr>
            <p:nvPr/>
          </p:nvSpPr>
          <p:spPr bwMode="auto">
            <a:xfrm flipV="1">
              <a:off x="4006" y="3076"/>
              <a:ext cx="23" cy="2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48" name="Line 1608"/>
            <p:cNvSpPr>
              <a:spLocks noChangeAspect="1" noChangeShapeType="1"/>
            </p:cNvSpPr>
            <p:nvPr/>
          </p:nvSpPr>
          <p:spPr bwMode="auto">
            <a:xfrm flipV="1">
              <a:off x="4006" y="3047"/>
              <a:ext cx="23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49" name="Line 1609"/>
            <p:cNvSpPr>
              <a:spLocks noChangeAspect="1" noChangeShapeType="1"/>
            </p:cNvSpPr>
            <p:nvPr/>
          </p:nvSpPr>
          <p:spPr bwMode="auto">
            <a:xfrm flipV="1">
              <a:off x="4006" y="3018"/>
              <a:ext cx="23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50" name="Line 1610"/>
            <p:cNvSpPr>
              <a:spLocks noChangeAspect="1" noChangeShapeType="1"/>
            </p:cNvSpPr>
            <p:nvPr/>
          </p:nvSpPr>
          <p:spPr bwMode="auto">
            <a:xfrm flipV="1">
              <a:off x="4006" y="2989"/>
              <a:ext cx="23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51" name="Line 1611"/>
            <p:cNvSpPr>
              <a:spLocks noChangeAspect="1" noChangeShapeType="1"/>
            </p:cNvSpPr>
            <p:nvPr/>
          </p:nvSpPr>
          <p:spPr bwMode="auto">
            <a:xfrm flipV="1">
              <a:off x="4006" y="2961"/>
              <a:ext cx="23" cy="2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52" name="Line 1612"/>
            <p:cNvSpPr>
              <a:spLocks noChangeAspect="1" noChangeShapeType="1"/>
            </p:cNvSpPr>
            <p:nvPr/>
          </p:nvSpPr>
          <p:spPr bwMode="auto">
            <a:xfrm flipV="1">
              <a:off x="4006" y="2932"/>
              <a:ext cx="23" cy="2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53" name="Line 1613"/>
            <p:cNvSpPr>
              <a:spLocks noChangeAspect="1" noChangeShapeType="1"/>
            </p:cNvSpPr>
            <p:nvPr/>
          </p:nvSpPr>
          <p:spPr bwMode="auto">
            <a:xfrm flipV="1">
              <a:off x="4006" y="2903"/>
              <a:ext cx="23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54" name="Line 1614"/>
            <p:cNvSpPr>
              <a:spLocks noChangeAspect="1" noChangeShapeType="1"/>
            </p:cNvSpPr>
            <p:nvPr/>
          </p:nvSpPr>
          <p:spPr bwMode="auto">
            <a:xfrm flipV="1">
              <a:off x="4006" y="2874"/>
              <a:ext cx="23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55" name="Line 1615"/>
            <p:cNvSpPr>
              <a:spLocks noChangeAspect="1" noChangeShapeType="1"/>
            </p:cNvSpPr>
            <p:nvPr/>
          </p:nvSpPr>
          <p:spPr bwMode="auto">
            <a:xfrm flipV="1">
              <a:off x="4006" y="2845"/>
              <a:ext cx="23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56" name="Line 1616"/>
            <p:cNvSpPr>
              <a:spLocks noChangeAspect="1" noChangeShapeType="1"/>
            </p:cNvSpPr>
            <p:nvPr/>
          </p:nvSpPr>
          <p:spPr bwMode="auto">
            <a:xfrm flipV="1">
              <a:off x="4006" y="2830"/>
              <a:ext cx="9" cy="1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57" name="Line 1617"/>
            <p:cNvSpPr>
              <a:spLocks noChangeAspect="1" noChangeShapeType="1"/>
            </p:cNvSpPr>
            <p:nvPr/>
          </p:nvSpPr>
          <p:spPr bwMode="auto">
            <a:xfrm flipV="1">
              <a:off x="4014" y="3220"/>
              <a:ext cx="15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58" name="Line 1618"/>
            <p:cNvSpPr>
              <a:spLocks noChangeAspect="1" noChangeShapeType="1"/>
            </p:cNvSpPr>
            <p:nvPr/>
          </p:nvSpPr>
          <p:spPr bwMode="auto">
            <a:xfrm flipV="1">
              <a:off x="4006" y="3191"/>
              <a:ext cx="23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59" name="Line 1619"/>
            <p:cNvSpPr>
              <a:spLocks noChangeAspect="1" noChangeShapeType="1"/>
            </p:cNvSpPr>
            <p:nvPr/>
          </p:nvSpPr>
          <p:spPr bwMode="auto">
            <a:xfrm flipV="1">
              <a:off x="4006" y="3162"/>
              <a:ext cx="23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60" name="Line 1620"/>
            <p:cNvSpPr>
              <a:spLocks noChangeAspect="1" noChangeShapeType="1"/>
            </p:cNvSpPr>
            <p:nvPr/>
          </p:nvSpPr>
          <p:spPr bwMode="auto">
            <a:xfrm flipV="1">
              <a:off x="4006" y="3133"/>
              <a:ext cx="23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61" name="Line 1621"/>
            <p:cNvSpPr>
              <a:spLocks noChangeAspect="1" noChangeShapeType="1"/>
            </p:cNvSpPr>
            <p:nvPr/>
          </p:nvSpPr>
          <p:spPr bwMode="auto">
            <a:xfrm flipV="1">
              <a:off x="4006" y="3105"/>
              <a:ext cx="23" cy="2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62" name="Line 1622"/>
            <p:cNvSpPr>
              <a:spLocks noChangeAspect="1" noChangeShapeType="1"/>
            </p:cNvSpPr>
            <p:nvPr/>
          </p:nvSpPr>
          <p:spPr bwMode="auto">
            <a:xfrm flipV="1">
              <a:off x="4006" y="3076"/>
              <a:ext cx="23" cy="2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63" name="Line 1623"/>
            <p:cNvSpPr>
              <a:spLocks noChangeAspect="1" noChangeShapeType="1"/>
            </p:cNvSpPr>
            <p:nvPr/>
          </p:nvSpPr>
          <p:spPr bwMode="auto">
            <a:xfrm flipV="1">
              <a:off x="4006" y="3047"/>
              <a:ext cx="23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64" name="Line 1624"/>
            <p:cNvSpPr>
              <a:spLocks noChangeAspect="1" noChangeShapeType="1"/>
            </p:cNvSpPr>
            <p:nvPr/>
          </p:nvSpPr>
          <p:spPr bwMode="auto">
            <a:xfrm flipV="1">
              <a:off x="4006" y="3018"/>
              <a:ext cx="23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65" name="Line 1625"/>
            <p:cNvSpPr>
              <a:spLocks noChangeAspect="1" noChangeShapeType="1"/>
            </p:cNvSpPr>
            <p:nvPr/>
          </p:nvSpPr>
          <p:spPr bwMode="auto">
            <a:xfrm flipV="1">
              <a:off x="4006" y="2989"/>
              <a:ext cx="23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66" name="Line 1626"/>
            <p:cNvSpPr>
              <a:spLocks noChangeAspect="1" noChangeShapeType="1"/>
            </p:cNvSpPr>
            <p:nvPr/>
          </p:nvSpPr>
          <p:spPr bwMode="auto">
            <a:xfrm flipV="1">
              <a:off x="4006" y="2961"/>
              <a:ext cx="23" cy="2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67" name="Line 1627"/>
            <p:cNvSpPr>
              <a:spLocks noChangeAspect="1" noChangeShapeType="1"/>
            </p:cNvSpPr>
            <p:nvPr/>
          </p:nvSpPr>
          <p:spPr bwMode="auto">
            <a:xfrm flipV="1">
              <a:off x="4006" y="2932"/>
              <a:ext cx="23" cy="2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68" name="Line 1628"/>
            <p:cNvSpPr>
              <a:spLocks noChangeAspect="1" noChangeShapeType="1"/>
            </p:cNvSpPr>
            <p:nvPr/>
          </p:nvSpPr>
          <p:spPr bwMode="auto">
            <a:xfrm flipV="1">
              <a:off x="4006" y="2903"/>
              <a:ext cx="23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69" name="Line 1629"/>
            <p:cNvSpPr>
              <a:spLocks noChangeAspect="1" noChangeShapeType="1"/>
            </p:cNvSpPr>
            <p:nvPr/>
          </p:nvSpPr>
          <p:spPr bwMode="auto">
            <a:xfrm flipV="1">
              <a:off x="4006" y="2874"/>
              <a:ext cx="23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70" name="Line 1630"/>
            <p:cNvSpPr>
              <a:spLocks noChangeAspect="1" noChangeShapeType="1"/>
            </p:cNvSpPr>
            <p:nvPr/>
          </p:nvSpPr>
          <p:spPr bwMode="auto">
            <a:xfrm flipV="1">
              <a:off x="4006" y="2845"/>
              <a:ext cx="23" cy="2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71" name="Line 1631"/>
            <p:cNvSpPr>
              <a:spLocks noChangeAspect="1" noChangeShapeType="1"/>
            </p:cNvSpPr>
            <p:nvPr/>
          </p:nvSpPr>
          <p:spPr bwMode="auto">
            <a:xfrm flipV="1">
              <a:off x="4006" y="2830"/>
              <a:ext cx="9" cy="10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72" name="Freeform 1632"/>
            <p:cNvSpPr>
              <a:spLocks noChangeAspect="1"/>
            </p:cNvSpPr>
            <p:nvPr/>
          </p:nvSpPr>
          <p:spPr bwMode="auto">
            <a:xfrm flipV="1">
              <a:off x="4006" y="2830"/>
              <a:ext cx="23" cy="405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41" y="702"/>
                </a:cxn>
                <a:cxn ang="0">
                  <a:pos x="0" y="702"/>
                </a:cxn>
                <a:cxn ang="0">
                  <a:pos x="0" y="0"/>
                </a:cxn>
              </a:cxnLst>
              <a:rect l="0" t="0" r="r" b="b"/>
              <a:pathLst>
                <a:path w="41" h="702">
                  <a:moveTo>
                    <a:pt x="41" y="0"/>
                  </a:moveTo>
                  <a:lnTo>
                    <a:pt x="41" y="702"/>
                  </a:lnTo>
                  <a:lnTo>
                    <a:pt x="0" y="702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73" name="Rectangle 1633"/>
            <p:cNvSpPr>
              <a:spLocks noChangeAspect="1" noChangeArrowheads="1"/>
            </p:cNvSpPr>
            <p:nvPr/>
          </p:nvSpPr>
          <p:spPr bwMode="auto">
            <a:xfrm>
              <a:off x="4045" y="2396"/>
              <a:ext cx="25" cy="839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74" name="Line 1634"/>
            <p:cNvSpPr>
              <a:spLocks noChangeAspect="1" noChangeShapeType="1"/>
            </p:cNvSpPr>
            <p:nvPr/>
          </p:nvSpPr>
          <p:spPr bwMode="auto">
            <a:xfrm flipV="1">
              <a:off x="4066" y="3231"/>
              <a:ext cx="4" cy="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75" name="Line 1635"/>
            <p:cNvSpPr>
              <a:spLocks noChangeAspect="1" noChangeShapeType="1"/>
            </p:cNvSpPr>
            <p:nvPr/>
          </p:nvSpPr>
          <p:spPr bwMode="auto">
            <a:xfrm flipV="1">
              <a:off x="4045" y="3202"/>
              <a:ext cx="25" cy="2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76" name="Line 1636"/>
            <p:cNvSpPr>
              <a:spLocks noChangeAspect="1" noChangeShapeType="1"/>
            </p:cNvSpPr>
            <p:nvPr/>
          </p:nvSpPr>
          <p:spPr bwMode="auto">
            <a:xfrm flipV="1">
              <a:off x="4045" y="3174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077" name="Line 1637"/>
            <p:cNvSpPr>
              <a:spLocks noChangeAspect="1" noChangeShapeType="1"/>
            </p:cNvSpPr>
            <p:nvPr/>
          </p:nvSpPr>
          <p:spPr bwMode="auto">
            <a:xfrm flipV="1">
              <a:off x="4045" y="3145"/>
              <a:ext cx="25" cy="2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319078" name="Line 1638"/>
          <p:cNvSpPr>
            <a:spLocks noChangeAspect="1" noChangeShapeType="1"/>
          </p:cNvSpPr>
          <p:nvPr/>
        </p:nvSpPr>
        <p:spPr bwMode="auto">
          <a:xfrm flipV="1">
            <a:off x="5975350" y="5927725"/>
            <a:ext cx="31750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079" name="Line 1639"/>
          <p:cNvSpPr>
            <a:spLocks noChangeAspect="1" noChangeShapeType="1"/>
          </p:cNvSpPr>
          <p:nvPr/>
        </p:nvSpPr>
        <p:spPr bwMode="auto">
          <a:xfrm flipV="1">
            <a:off x="5975350" y="5888038"/>
            <a:ext cx="31750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080" name="Line 1640"/>
          <p:cNvSpPr>
            <a:spLocks noChangeAspect="1" noChangeShapeType="1"/>
          </p:cNvSpPr>
          <p:nvPr/>
        </p:nvSpPr>
        <p:spPr bwMode="auto">
          <a:xfrm flipV="1">
            <a:off x="5975350" y="5848350"/>
            <a:ext cx="31750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081" name="Line 1641"/>
          <p:cNvSpPr>
            <a:spLocks noChangeAspect="1" noChangeShapeType="1"/>
          </p:cNvSpPr>
          <p:nvPr/>
        </p:nvSpPr>
        <p:spPr bwMode="auto">
          <a:xfrm flipV="1">
            <a:off x="5975350" y="5810250"/>
            <a:ext cx="31750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082" name="Line 1642"/>
          <p:cNvSpPr>
            <a:spLocks noChangeAspect="1" noChangeShapeType="1"/>
          </p:cNvSpPr>
          <p:nvPr/>
        </p:nvSpPr>
        <p:spPr bwMode="auto">
          <a:xfrm flipV="1">
            <a:off x="5975350" y="5770563"/>
            <a:ext cx="31750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083" name="Line 1643"/>
          <p:cNvSpPr>
            <a:spLocks noChangeAspect="1" noChangeShapeType="1"/>
          </p:cNvSpPr>
          <p:nvPr/>
        </p:nvSpPr>
        <p:spPr bwMode="auto">
          <a:xfrm flipV="1">
            <a:off x="5975350" y="5730875"/>
            <a:ext cx="31750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084" name="Line 1644"/>
          <p:cNvSpPr>
            <a:spLocks noChangeAspect="1" noChangeShapeType="1"/>
          </p:cNvSpPr>
          <p:nvPr/>
        </p:nvSpPr>
        <p:spPr bwMode="auto">
          <a:xfrm flipV="1">
            <a:off x="5975350" y="5691188"/>
            <a:ext cx="31750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085" name="Line 1645"/>
          <p:cNvSpPr>
            <a:spLocks noChangeAspect="1" noChangeShapeType="1"/>
          </p:cNvSpPr>
          <p:nvPr/>
        </p:nvSpPr>
        <p:spPr bwMode="auto">
          <a:xfrm flipV="1">
            <a:off x="5975350" y="5651500"/>
            <a:ext cx="31750" cy="3492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086" name="Line 1646"/>
          <p:cNvSpPr>
            <a:spLocks noChangeAspect="1" noChangeShapeType="1"/>
          </p:cNvSpPr>
          <p:nvPr/>
        </p:nvSpPr>
        <p:spPr bwMode="auto">
          <a:xfrm flipV="1">
            <a:off x="5975350" y="5613400"/>
            <a:ext cx="31750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087" name="Line 1647"/>
          <p:cNvSpPr>
            <a:spLocks noChangeAspect="1" noChangeShapeType="1"/>
          </p:cNvSpPr>
          <p:nvPr/>
        </p:nvSpPr>
        <p:spPr bwMode="auto">
          <a:xfrm flipV="1">
            <a:off x="5975350" y="5575300"/>
            <a:ext cx="31750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088" name="Line 1648"/>
          <p:cNvSpPr>
            <a:spLocks noChangeAspect="1" noChangeShapeType="1"/>
          </p:cNvSpPr>
          <p:nvPr/>
        </p:nvSpPr>
        <p:spPr bwMode="auto">
          <a:xfrm flipV="1">
            <a:off x="5975350" y="5535613"/>
            <a:ext cx="31750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089" name="Line 1649"/>
          <p:cNvSpPr>
            <a:spLocks noChangeAspect="1" noChangeShapeType="1"/>
          </p:cNvSpPr>
          <p:nvPr/>
        </p:nvSpPr>
        <p:spPr bwMode="auto">
          <a:xfrm flipV="1">
            <a:off x="5975350" y="5495925"/>
            <a:ext cx="31750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090" name="Line 1650"/>
          <p:cNvSpPr>
            <a:spLocks noChangeAspect="1" noChangeShapeType="1"/>
          </p:cNvSpPr>
          <p:nvPr/>
        </p:nvSpPr>
        <p:spPr bwMode="auto">
          <a:xfrm flipV="1">
            <a:off x="5975350" y="5456238"/>
            <a:ext cx="31750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091" name="Line 1651"/>
          <p:cNvSpPr>
            <a:spLocks noChangeAspect="1" noChangeShapeType="1"/>
          </p:cNvSpPr>
          <p:nvPr/>
        </p:nvSpPr>
        <p:spPr bwMode="auto">
          <a:xfrm flipV="1">
            <a:off x="5975350" y="5418138"/>
            <a:ext cx="31750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092" name="Line 1652"/>
          <p:cNvSpPr>
            <a:spLocks noChangeAspect="1" noChangeShapeType="1"/>
          </p:cNvSpPr>
          <p:nvPr/>
        </p:nvSpPr>
        <p:spPr bwMode="auto">
          <a:xfrm flipV="1">
            <a:off x="5975350" y="5378450"/>
            <a:ext cx="31750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093" name="Line 1653"/>
          <p:cNvSpPr>
            <a:spLocks noChangeAspect="1" noChangeShapeType="1"/>
          </p:cNvSpPr>
          <p:nvPr/>
        </p:nvSpPr>
        <p:spPr bwMode="auto">
          <a:xfrm flipV="1">
            <a:off x="5975350" y="5338763"/>
            <a:ext cx="31750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094" name="Line 1654"/>
          <p:cNvSpPr>
            <a:spLocks noChangeAspect="1" noChangeShapeType="1"/>
          </p:cNvSpPr>
          <p:nvPr/>
        </p:nvSpPr>
        <p:spPr bwMode="auto">
          <a:xfrm flipV="1">
            <a:off x="5975350" y="5299075"/>
            <a:ext cx="31750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095" name="Line 1655"/>
          <p:cNvSpPr>
            <a:spLocks noChangeAspect="1" noChangeShapeType="1"/>
          </p:cNvSpPr>
          <p:nvPr/>
        </p:nvSpPr>
        <p:spPr bwMode="auto">
          <a:xfrm flipV="1">
            <a:off x="5975350" y="5259388"/>
            <a:ext cx="31750" cy="3492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096" name="Line 1656"/>
          <p:cNvSpPr>
            <a:spLocks noChangeAspect="1" noChangeShapeType="1"/>
          </p:cNvSpPr>
          <p:nvPr/>
        </p:nvSpPr>
        <p:spPr bwMode="auto">
          <a:xfrm flipV="1">
            <a:off x="5975350" y="5221288"/>
            <a:ext cx="31750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097" name="Line 1657"/>
          <p:cNvSpPr>
            <a:spLocks noChangeAspect="1" noChangeShapeType="1"/>
          </p:cNvSpPr>
          <p:nvPr/>
        </p:nvSpPr>
        <p:spPr bwMode="auto">
          <a:xfrm flipV="1">
            <a:off x="5975350" y="5183188"/>
            <a:ext cx="31750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098" name="Line 1658"/>
          <p:cNvSpPr>
            <a:spLocks noChangeAspect="1" noChangeShapeType="1"/>
          </p:cNvSpPr>
          <p:nvPr/>
        </p:nvSpPr>
        <p:spPr bwMode="auto">
          <a:xfrm flipV="1">
            <a:off x="5975350" y="5143500"/>
            <a:ext cx="31750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099" name="Line 1659"/>
          <p:cNvSpPr>
            <a:spLocks noChangeAspect="1" noChangeShapeType="1"/>
          </p:cNvSpPr>
          <p:nvPr/>
        </p:nvSpPr>
        <p:spPr bwMode="auto">
          <a:xfrm flipV="1">
            <a:off x="5975350" y="5103813"/>
            <a:ext cx="31750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00" name="Line 1660"/>
          <p:cNvSpPr>
            <a:spLocks noChangeAspect="1" noChangeShapeType="1"/>
          </p:cNvSpPr>
          <p:nvPr/>
        </p:nvSpPr>
        <p:spPr bwMode="auto">
          <a:xfrm flipV="1">
            <a:off x="5975350" y="5064125"/>
            <a:ext cx="31750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01" name="Line 1661"/>
          <p:cNvSpPr>
            <a:spLocks noChangeAspect="1" noChangeShapeType="1"/>
          </p:cNvSpPr>
          <p:nvPr/>
        </p:nvSpPr>
        <p:spPr bwMode="auto">
          <a:xfrm flipV="1">
            <a:off x="5975350" y="5026025"/>
            <a:ext cx="31750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02" name="Line 1662"/>
          <p:cNvSpPr>
            <a:spLocks noChangeAspect="1" noChangeShapeType="1"/>
          </p:cNvSpPr>
          <p:nvPr/>
        </p:nvSpPr>
        <p:spPr bwMode="auto">
          <a:xfrm flipV="1">
            <a:off x="5975350" y="4986338"/>
            <a:ext cx="31750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03" name="Line 1663"/>
          <p:cNvSpPr>
            <a:spLocks noChangeAspect="1" noChangeShapeType="1"/>
          </p:cNvSpPr>
          <p:nvPr/>
        </p:nvSpPr>
        <p:spPr bwMode="auto">
          <a:xfrm flipV="1">
            <a:off x="5975350" y="4946650"/>
            <a:ext cx="31750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04" name="Line 1664"/>
          <p:cNvSpPr>
            <a:spLocks noChangeAspect="1" noChangeShapeType="1"/>
          </p:cNvSpPr>
          <p:nvPr/>
        </p:nvSpPr>
        <p:spPr bwMode="auto">
          <a:xfrm flipV="1">
            <a:off x="6002338" y="6083300"/>
            <a:ext cx="4762" cy="63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05" name="Line 1665"/>
          <p:cNvSpPr>
            <a:spLocks noChangeAspect="1" noChangeShapeType="1"/>
          </p:cNvSpPr>
          <p:nvPr/>
        </p:nvSpPr>
        <p:spPr bwMode="auto">
          <a:xfrm flipV="1">
            <a:off x="5975350" y="6043613"/>
            <a:ext cx="31750" cy="3492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06" name="Line 1666"/>
          <p:cNvSpPr>
            <a:spLocks noChangeAspect="1" noChangeShapeType="1"/>
          </p:cNvSpPr>
          <p:nvPr/>
        </p:nvSpPr>
        <p:spPr bwMode="auto">
          <a:xfrm flipV="1">
            <a:off x="5975350" y="6005513"/>
            <a:ext cx="31750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07" name="Line 1667"/>
          <p:cNvSpPr>
            <a:spLocks noChangeAspect="1" noChangeShapeType="1"/>
          </p:cNvSpPr>
          <p:nvPr/>
        </p:nvSpPr>
        <p:spPr bwMode="auto">
          <a:xfrm flipV="1">
            <a:off x="5975350" y="5967413"/>
            <a:ext cx="31750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08" name="Line 1668"/>
          <p:cNvSpPr>
            <a:spLocks noChangeAspect="1" noChangeShapeType="1"/>
          </p:cNvSpPr>
          <p:nvPr/>
        </p:nvSpPr>
        <p:spPr bwMode="auto">
          <a:xfrm flipV="1">
            <a:off x="5975350" y="5927725"/>
            <a:ext cx="31750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09" name="Line 1669"/>
          <p:cNvSpPr>
            <a:spLocks noChangeAspect="1" noChangeShapeType="1"/>
          </p:cNvSpPr>
          <p:nvPr/>
        </p:nvSpPr>
        <p:spPr bwMode="auto">
          <a:xfrm flipV="1">
            <a:off x="5975350" y="5888038"/>
            <a:ext cx="31750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10" name="Line 1670"/>
          <p:cNvSpPr>
            <a:spLocks noChangeAspect="1" noChangeShapeType="1"/>
          </p:cNvSpPr>
          <p:nvPr/>
        </p:nvSpPr>
        <p:spPr bwMode="auto">
          <a:xfrm flipV="1">
            <a:off x="5975350" y="5848350"/>
            <a:ext cx="31750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11" name="Line 1671"/>
          <p:cNvSpPr>
            <a:spLocks noChangeAspect="1" noChangeShapeType="1"/>
          </p:cNvSpPr>
          <p:nvPr/>
        </p:nvSpPr>
        <p:spPr bwMode="auto">
          <a:xfrm flipV="1">
            <a:off x="5975350" y="5810250"/>
            <a:ext cx="31750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12" name="Line 1672"/>
          <p:cNvSpPr>
            <a:spLocks noChangeAspect="1" noChangeShapeType="1"/>
          </p:cNvSpPr>
          <p:nvPr/>
        </p:nvSpPr>
        <p:spPr bwMode="auto">
          <a:xfrm flipV="1">
            <a:off x="5975350" y="5770563"/>
            <a:ext cx="31750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13" name="Line 1673"/>
          <p:cNvSpPr>
            <a:spLocks noChangeAspect="1" noChangeShapeType="1"/>
          </p:cNvSpPr>
          <p:nvPr/>
        </p:nvSpPr>
        <p:spPr bwMode="auto">
          <a:xfrm flipV="1">
            <a:off x="5975350" y="5730875"/>
            <a:ext cx="31750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14" name="Line 1674"/>
          <p:cNvSpPr>
            <a:spLocks noChangeAspect="1" noChangeShapeType="1"/>
          </p:cNvSpPr>
          <p:nvPr/>
        </p:nvSpPr>
        <p:spPr bwMode="auto">
          <a:xfrm flipV="1">
            <a:off x="5975350" y="5691188"/>
            <a:ext cx="31750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15" name="Line 1675"/>
          <p:cNvSpPr>
            <a:spLocks noChangeAspect="1" noChangeShapeType="1"/>
          </p:cNvSpPr>
          <p:nvPr/>
        </p:nvSpPr>
        <p:spPr bwMode="auto">
          <a:xfrm flipV="1">
            <a:off x="5975350" y="5651500"/>
            <a:ext cx="31750" cy="3492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16" name="Line 1676"/>
          <p:cNvSpPr>
            <a:spLocks noChangeAspect="1" noChangeShapeType="1"/>
          </p:cNvSpPr>
          <p:nvPr/>
        </p:nvSpPr>
        <p:spPr bwMode="auto">
          <a:xfrm flipV="1">
            <a:off x="5975350" y="5613400"/>
            <a:ext cx="31750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17" name="Line 1677"/>
          <p:cNvSpPr>
            <a:spLocks noChangeAspect="1" noChangeShapeType="1"/>
          </p:cNvSpPr>
          <p:nvPr/>
        </p:nvSpPr>
        <p:spPr bwMode="auto">
          <a:xfrm flipV="1">
            <a:off x="5975350" y="5575300"/>
            <a:ext cx="31750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18" name="Line 1678"/>
          <p:cNvSpPr>
            <a:spLocks noChangeAspect="1" noChangeShapeType="1"/>
          </p:cNvSpPr>
          <p:nvPr/>
        </p:nvSpPr>
        <p:spPr bwMode="auto">
          <a:xfrm flipV="1">
            <a:off x="5975350" y="5535613"/>
            <a:ext cx="31750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19" name="Line 1679"/>
          <p:cNvSpPr>
            <a:spLocks noChangeAspect="1" noChangeShapeType="1"/>
          </p:cNvSpPr>
          <p:nvPr/>
        </p:nvSpPr>
        <p:spPr bwMode="auto">
          <a:xfrm flipV="1">
            <a:off x="5975350" y="5495925"/>
            <a:ext cx="31750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20" name="Line 1680"/>
          <p:cNvSpPr>
            <a:spLocks noChangeAspect="1" noChangeShapeType="1"/>
          </p:cNvSpPr>
          <p:nvPr/>
        </p:nvSpPr>
        <p:spPr bwMode="auto">
          <a:xfrm flipV="1">
            <a:off x="5975350" y="5456238"/>
            <a:ext cx="31750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21" name="Line 1681"/>
          <p:cNvSpPr>
            <a:spLocks noChangeAspect="1" noChangeShapeType="1"/>
          </p:cNvSpPr>
          <p:nvPr/>
        </p:nvSpPr>
        <p:spPr bwMode="auto">
          <a:xfrm flipV="1">
            <a:off x="5975350" y="5418138"/>
            <a:ext cx="31750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22" name="Line 1682"/>
          <p:cNvSpPr>
            <a:spLocks noChangeAspect="1" noChangeShapeType="1"/>
          </p:cNvSpPr>
          <p:nvPr/>
        </p:nvSpPr>
        <p:spPr bwMode="auto">
          <a:xfrm flipV="1">
            <a:off x="5975350" y="5378450"/>
            <a:ext cx="31750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23" name="Line 1683"/>
          <p:cNvSpPr>
            <a:spLocks noChangeAspect="1" noChangeShapeType="1"/>
          </p:cNvSpPr>
          <p:nvPr/>
        </p:nvSpPr>
        <p:spPr bwMode="auto">
          <a:xfrm flipV="1">
            <a:off x="5975350" y="5338763"/>
            <a:ext cx="31750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24" name="Line 1684"/>
          <p:cNvSpPr>
            <a:spLocks noChangeAspect="1" noChangeShapeType="1"/>
          </p:cNvSpPr>
          <p:nvPr/>
        </p:nvSpPr>
        <p:spPr bwMode="auto">
          <a:xfrm flipV="1">
            <a:off x="5975350" y="5299075"/>
            <a:ext cx="31750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25" name="Line 1685"/>
          <p:cNvSpPr>
            <a:spLocks noChangeAspect="1" noChangeShapeType="1"/>
          </p:cNvSpPr>
          <p:nvPr/>
        </p:nvSpPr>
        <p:spPr bwMode="auto">
          <a:xfrm flipV="1">
            <a:off x="5975350" y="5259388"/>
            <a:ext cx="31750" cy="3492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26" name="Line 1686"/>
          <p:cNvSpPr>
            <a:spLocks noChangeAspect="1" noChangeShapeType="1"/>
          </p:cNvSpPr>
          <p:nvPr/>
        </p:nvSpPr>
        <p:spPr bwMode="auto">
          <a:xfrm flipV="1">
            <a:off x="5975350" y="5221288"/>
            <a:ext cx="31750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27" name="Line 1687"/>
          <p:cNvSpPr>
            <a:spLocks noChangeAspect="1" noChangeShapeType="1"/>
          </p:cNvSpPr>
          <p:nvPr/>
        </p:nvSpPr>
        <p:spPr bwMode="auto">
          <a:xfrm flipV="1">
            <a:off x="5975350" y="5183188"/>
            <a:ext cx="31750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28" name="Line 1688"/>
          <p:cNvSpPr>
            <a:spLocks noChangeAspect="1" noChangeShapeType="1"/>
          </p:cNvSpPr>
          <p:nvPr/>
        </p:nvSpPr>
        <p:spPr bwMode="auto">
          <a:xfrm flipV="1">
            <a:off x="5975350" y="5143500"/>
            <a:ext cx="31750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29" name="Line 1689"/>
          <p:cNvSpPr>
            <a:spLocks noChangeAspect="1" noChangeShapeType="1"/>
          </p:cNvSpPr>
          <p:nvPr/>
        </p:nvSpPr>
        <p:spPr bwMode="auto">
          <a:xfrm flipV="1">
            <a:off x="5975350" y="5103813"/>
            <a:ext cx="31750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30" name="Line 1690"/>
          <p:cNvSpPr>
            <a:spLocks noChangeAspect="1" noChangeShapeType="1"/>
          </p:cNvSpPr>
          <p:nvPr/>
        </p:nvSpPr>
        <p:spPr bwMode="auto">
          <a:xfrm flipV="1">
            <a:off x="5975350" y="5064125"/>
            <a:ext cx="31750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31" name="Line 1691"/>
          <p:cNvSpPr>
            <a:spLocks noChangeAspect="1" noChangeShapeType="1"/>
          </p:cNvSpPr>
          <p:nvPr/>
        </p:nvSpPr>
        <p:spPr bwMode="auto">
          <a:xfrm flipV="1">
            <a:off x="5975350" y="5026025"/>
            <a:ext cx="31750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32" name="Line 1692"/>
          <p:cNvSpPr>
            <a:spLocks noChangeAspect="1" noChangeShapeType="1"/>
          </p:cNvSpPr>
          <p:nvPr/>
        </p:nvSpPr>
        <p:spPr bwMode="auto">
          <a:xfrm flipV="1">
            <a:off x="5975350" y="4986338"/>
            <a:ext cx="31750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33" name="Line 1693"/>
          <p:cNvSpPr>
            <a:spLocks noChangeAspect="1" noChangeShapeType="1"/>
          </p:cNvSpPr>
          <p:nvPr/>
        </p:nvSpPr>
        <p:spPr bwMode="auto">
          <a:xfrm flipV="1">
            <a:off x="5975350" y="4946650"/>
            <a:ext cx="31750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34" name="Freeform 1694"/>
          <p:cNvSpPr>
            <a:spLocks noChangeAspect="1"/>
          </p:cNvSpPr>
          <p:nvPr/>
        </p:nvSpPr>
        <p:spPr bwMode="auto">
          <a:xfrm flipV="1">
            <a:off x="5975350" y="4946650"/>
            <a:ext cx="31750" cy="1143000"/>
          </a:xfrm>
          <a:custGeom>
            <a:avLst/>
            <a:gdLst/>
            <a:ahLst/>
            <a:cxnLst>
              <a:cxn ang="0">
                <a:pos x="42" y="0"/>
              </a:cxn>
              <a:cxn ang="0">
                <a:pos x="42" y="1456"/>
              </a:cxn>
              <a:cxn ang="0">
                <a:pos x="0" y="1456"/>
              </a:cxn>
              <a:cxn ang="0">
                <a:pos x="0" y="0"/>
              </a:cxn>
            </a:cxnLst>
            <a:rect l="0" t="0" r="r" b="b"/>
            <a:pathLst>
              <a:path w="42" h="1456">
                <a:moveTo>
                  <a:pt x="42" y="0"/>
                </a:moveTo>
                <a:lnTo>
                  <a:pt x="42" y="1456"/>
                </a:lnTo>
                <a:lnTo>
                  <a:pt x="0" y="1456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35" name="Rectangle 1695"/>
          <p:cNvSpPr>
            <a:spLocks noChangeAspect="1" noChangeArrowheads="1"/>
          </p:cNvSpPr>
          <p:nvPr/>
        </p:nvSpPr>
        <p:spPr bwMode="auto">
          <a:xfrm>
            <a:off x="6027738" y="4900613"/>
            <a:ext cx="28575" cy="1189037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36" name="Line 1696"/>
          <p:cNvSpPr>
            <a:spLocks noChangeAspect="1" noChangeShapeType="1"/>
          </p:cNvSpPr>
          <p:nvPr/>
        </p:nvSpPr>
        <p:spPr bwMode="auto">
          <a:xfrm flipV="1">
            <a:off x="6029325" y="6059488"/>
            <a:ext cx="26988" cy="301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37" name="Line 1697"/>
          <p:cNvSpPr>
            <a:spLocks noChangeAspect="1" noChangeShapeType="1"/>
          </p:cNvSpPr>
          <p:nvPr/>
        </p:nvSpPr>
        <p:spPr bwMode="auto">
          <a:xfrm flipV="1">
            <a:off x="6027738" y="6021388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38" name="Line 1698"/>
          <p:cNvSpPr>
            <a:spLocks noChangeAspect="1" noChangeShapeType="1"/>
          </p:cNvSpPr>
          <p:nvPr/>
        </p:nvSpPr>
        <p:spPr bwMode="auto">
          <a:xfrm flipV="1">
            <a:off x="6027738" y="5981700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39" name="Line 1699"/>
          <p:cNvSpPr>
            <a:spLocks noChangeAspect="1" noChangeShapeType="1"/>
          </p:cNvSpPr>
          <p:nvPr/>
        </p:nvSpPr>
        <p:spPr bwMode="auto">
          <a:xfrm flipV="1">
            <a:off x="6027738" y="5942013"/>
            <a:ext cx="28575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40" name="Line 1700"/>
          <p:cNvSpPr>
            <a:spLocks noChangeAspect="1" noChangeShapeType="1"/>
          </p:cNvSpPr>
          <p:nvPr/>
        </p:nvSpPr>
        <p:spPr bwMode="auto">
          <a:xfrm flipV="1">
            <a:off x="6027738" y="5902325"/>
            <a:ext cx="28575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41" name="Line 1701"/>
          <p:cNvSpPr>
            <a:spLocks noChangeAspect="1" noChangeShapeType="1"/>
          </p:cNvSpPr>
          <p:nvPr/>
        </p:nvSpPr>
        <p:spPr bwMode="auto">
          <a:xfrm flipV="1">
            <a:off x="6027738" y="5862638"/>
            <a:ext cx="28575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42" name="Line 1702"/>
          <p:cNvSpPr>
            <a:spLocks noChangeAspect="1" noChangeShapeType="1"/>
          </p:cNvSpPr>
          <p:nvPr/>
        </p:nvSpPr>
        <p:spPr bwMode="auto">
          <a:xfrm flipV="1">
            <a:off x="6027738" y="5824538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43" name="Line 1703"/>
          <p:cNvSpPr>
            <a:spLocks noChangeAspect="1" noChangeShapeType="1"/>
          </p:cNvSpPr>
          <p:nvPr/>
        </p:nvSpPr>
        <p:spPr bwMode="auto">
          <a:xfrm flipV="1">
            <a:off x="6027738" y="5784850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44" name="Line 1704"/>
          <p:cNvSpPr>
            <a:spLocks noChangeAspect="1" noChangeShapeType="1"/>
          </p:cNvSpPr>
          <p:nvPr/>
        </p:nvSpPr>
        <p:spPr bwMode="auto">
          <a:xfrm flipV="1">
            <a:off x="6027738" y="5746750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45" name="Line 1705"/>
          <p:cNvSpPr>
            <a:spLocks noChangeAspect="1" noChangeShapeType="1"/>
          </p:cNvSpPr>
          <p:nvPr/>
        </p:nvSpPr>
        <p:spPr bwMode="auto">
          <a:xfrm flipV="1">
            <a:off x="6027738" y="5707063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46" name="Line 1706"/>
          <p:cNvSpPr>
            <a:spLocks noChangeAspect="1" noChangeShapeType="1"/>
          </p:cNvSpPr>
          <p:nvPr/>
        </p:nvSpPr>
        <p:spPr bwMode="auto">
          <a:xfrm flipV="1">
            <a:off x="6027738" y="5667375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47" name="Line 1707"/>
          <p:cNvSpPr>
            <a:spLocks noChangeAspect="1" noChangeShapeType="1"/>
          </p:cNvSpPr>
          <p:nvPr/>
        </p:nvSpPr>
        <p:spPr bwMode="auto">
          <a:xfrm flipV="1">
            <a:off x="6027738" y="5629275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48" name="Line 1708"/>
          <p:cNvSpPr>
            <a:spLocks noChangeAspect="1" noChangeShapeType="1"/>
          </p:cNvSpPr>
          <p:nvPr/>
        </p:nvSpPr>
        <p:spPr bwMode="auto">
          <a:xfrm flipV="1">
            <a:off x="6027738" y="5589588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49" name="Line 1709"/>
          <p:cNvSpPr>
            <a:spLocks noChangeAspect="1" noChangeShapeType="1"/>
          </p:cNvSpPr>
          <p:nvPr/>
        </p:nvSpPr>
        <p:spPr bwMode="auto">
          <a:xfrm flipV="1">
            <a:off x="6027738" y="5549900"/>
            <a:ext cx="28575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50" name="Line 1710"/>
          <p:cNvSpPr>
            <a:spLocks noChangeAspect="1" noChangeShapeType="1"/>
          </p:cNvSpPr>
          <p:nvPr/>
        </p:nvSpPr>
        <p:spPr bwMode="auto">
          <a:xfrm flipV="1">
            <a:off x="6027738" y="5510213"/>
            <a:ext cx="28575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51" name="Line 1711"/>
          <p:cNvSpPr>
            <a:spLocks noChangeAspect="1" noChangeShapeType="1"/>
          </p:cNvSpPr>
          <p:nvPr/>
        </p:nvSpPr>
        <p:spPr bwMode="auto">
          <a:xfrm flipV="1">
            <a:off x="6027738" y="5470525"/>
            <a:ext cx="28575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52" name="Line 1712"/>
          <p:cNvSpPr>
            <a:spLocks noChangeAspect="1" noChangeShapeType="1"/>
          </p:cNvSpPr>
          <p:nvPr/>
        </p:nvSpPr>
        <p:spPr bwMode="auto">
          <a:xfrm flipV="1">
            <a:off x="6027738" y="5432425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53" name="Line 1713"/>
          <p:cNvSpPr>
            <a:spLocks noChangeAspect="1" noChangeShapeType="1"/>
          </p:cNvSpPr>
          <p:nvPr/>
        </p:nvSpPr>
        <p:spPr bwMode="auto">
          <a:xfrm flipV="1">
            <a:off x="6027738" y="5392738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54" name="Line 1714"/>
          <p:cNvSpPr>
            <a:spLocks noChangeAspect="1" noChangeShapeType="1"/>
          </p:cNvSpPr>
          <p:nvPr/>
        </p:nvSpPr>
        <p:spPr bwMode="auto">
          <a:xfrm flipV="1">
            <a:off x="6027738" y="5354638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55" name="Line 1715"/>
          <p:cNvSpPr>
            <a:spLocks noChangeAspect="1" noChangeShapeType="1"/>
          </p:cNvSpPr>
          <p:nvPr/>
        </p:nvSpPr>
        <p:spPr bwMode="auto">
          <a:xfrm flipV="1">
            <a:off x="6027738" y="5314950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56" name="Line 1716"/>
          <p:cNvSpPr>
            <a:spLocks noChangeAspect="1" noChangeShapeType="1"/>
          </p:cNvSpPr>
          <p:nvPr/>
        </p:nvSpPr>
        <p:spPr bwMode="auto">
          <a:xfrm flipV="1">
            <a:off x="6027738" y="5275263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57" name="Line 1717"/>
          <p:cNvSpPr>
            <a:spLocks noChangeAspect="1" noChangeShapeType="1"/>
          </p:cNvSpPr>
          <p:nvPr/>
        </p:nvSpPr>
        <p:spPr bwMode="auto">
          <a:xfrm flipV="1">
            <a:off x="6027738" y="5237163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58" name="Line 1718"/>
          <p:cNvSpPr>
            <a:spLocks noChangeAspect="1" noChangeShapeType="1"/>
          </p:cNvSpPr>
          <p:nvPr/>
        </p:nvSpPr>
        <p:spPr bwMode="auto">
          <a:xfrm flipV="1">
            <a:off x="6027738" y="5197475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59" name="Line 1719"/>
          <p:cNvSpPr>
            <a:spLocks noChangeAspect="1" noChangeShapeType="1"/>
          </p:cNvSpPr>
          <p:nvPr/>
        </p:nvSpPr>
        <p:spPr bwMode="auto">
          <a:xfrm flipV="1">
            <a:off x="6027738" y="5157788"/>
            <a:ext cx="28575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60" name="Line 1720"/>
          <p:cNvSpPr>
            <a:spLocks noChangeAspect="1" noChangeShapeType="1"/>
          </p:cNvSpPr>
          <p:nvPr/>
        </p:nvSpPr>
        <p:spPr bwMode="auto">
          <a:xfrm flipV="1">
            <a:off x="6027738" y="5118100"/>
            <a:ext cx="28575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61" name="Line 1721"/>
          <p:cNvSpPr>
            <a:spLocks noChangeAspect="1" noChangeShapeType="1"/>
          </p:cNvSpPr>
          <p:nvPr/>
        </p:nvSpPr>
        <p:spPr bwMode="auto">
          <a:xfrm flipV="1">
            <a:off x="6027738" y="5078413"/>
            <a:ext cx="28575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62" name="Line 1722"/>
          <p:cNvSpPr>
            <a:spLocks noChangeAspect="1" noChangeShapeType="1"/>
          </p:cNvSpPr>
          <p:nvPr/>
        </p:nvSpPr>
        <p:spPr bwMode="auto">
          <a:xfrm flipV="1">
            <a:off x="6027738" y="5040313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63" name="Line 1723"/>
          <p:cNvSpPr>
            <a:spLocks noChangeAspect="1" noChangeShapeType="1"/>
          </p:cNvSpPr>
          <p:nvPr/>
        </p:nvSpPr>
        <p:spPr bwMode="auto">
          <a:xfrm flipV="1">
            <a:off x="6027738" y="5002213"/>
            <a:ext cx="28575" cy="301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64" name="Line 1724"/>
          <p:cNvSpPr>
            <a:spLocks noChangeAspect="1" noChangeShapeType="1"/>
          </p:cNvSpPr>
          <p:nvPr/>
        </p:nvSpPr>
        <p:spPr bwMode="auto">
          <a:xfrm flipV="1">
            <a:off x="6027738" y="4962525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65" name="Line 1725"/>
          <p:cNvSpPr>
            <a:spLocks noChangeAspect="1" noChangeShapeType="1"/>
          </p:cNvSpPr>
          <p:nvPr/>
        </p:nvSpPr>
        <p:spPr bwMode="auto">
          <a:xfrm flipV="1">
            <a:off x="6027738" y="4922838"/>
            <a:ext cx="28575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66" name="Line 1726"/>
          <p:cNvSpPr>
            <a:spLocks noChangeAspect="1" noChangeShapeType="1"/>
          </p:cNvSpPr>
          <p:nvPr/>
        </p:nvSpPr>
        <p:spPr bwMode="auto">
          <a:xfrm flipV="1">
            <a:off x="6027738" y="4900613"/>
            <a:ext cx="14287" cy="142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67" name="Line 1727"/>
          <p:cNvSpPr>
            <a:spLocks noChangeAspect="1" noChangeShapeType="1"/>
          </p:cNvSpPr>
          <p:nvPr/>
        </p:nvSpPr>
        <p:spPr bwMode="auto">
          <a:xfrm flipV="1">
            <a:off x="6029325" y="6059488"/>
            <a:ext cx="26988" cy="301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68" name="Line 1728"/>
          <p:cNvSpPr>
            <a:spLocks noChangeAspect="1" noChangeShapeType="1"/>
          </p:cNvSpPr>
          <p:nvPr/>
        </p:nvSpPr>
        <p:spPr bwMode="auto">
          <a:xfrm flipV="1">
            <a:off x="6027738" y="6021388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69" name="Line 1729"/>
          <p:cNvSpPr>
            <a:spLocks noChangeAspect="1" noChangeShapeType="1"/>
          </p:cNvSpPr>
          <p:nvPr/>
        </p:nvSpPr>
        <p:spPr bwMode="auto">
          <a:xfrm flipV="1">
            <a:off x="6027738" y="5981700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70" name="Line 1730"/>
          <p:cNvSpPr>
            <a:spLocks noChangeAspect="1" noChangeShapeType="1"/>
          </p:cNvSpPr>
          <p:nvPr/>
        </p:nvSpPr>
        <p:spPr bwMode="auto">
          <a:xfrm flipV="1">
            <a:off x="6027738" y="5942013"/>
            <a:ext cx="28575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71" name="Line 1731"/>
          <p:cNvSpPr>
            <a:spLocks noChangeAspect="1" noChangeShapeType="1"/>
          </p:cNvSpPr>
          <p:nvPr/>
        </p:nvSpPr>
        <p:spPr bwMode="auto">
          <a:xfrm flipV="1">
            <a:off x="6027738" y="5902325"/>
            <a:ext cx="28575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72" name="Line 1732"/>
          <p:cNvSpPr>
            <a:spLocks noChangeAspect="1" noChangeShapeType="1"/>
          </p:cNvSpPr>
          <p:nvPr/>
        </p:nvSpPr>
        <p:spPr bwMode="auto">
          <a:xfrm flipV="1">
            <a:off x="6027738" y="5862638"/>
            <a:ext cx="28575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73" name="Line 1733"/>
          <p:cNvSpPr>
            <a:spLocks noChangeAspect="1" noChangeShapeType="1"/>
          </p:cNvSpPr>
          <p:nvPr/>
        </p:nvSpPr>
        <p:spPr bwMode="auto">
          <a:xfrm flipV="1">
            <a:off x="6027738" y="5824538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74" name="Line 1734"/>
          <p:cNvSpPr>
            <a:spLocks noChangeAspect="1" noChangeShapeType="1"/>
          </p:cNvSpPr>
          <p:nvPr/>
        </p:nvSpPr>
        <p:spPr bwMode="auto">
          <a:xfrm flipV="1">
            <a:off x="6027738" y="5784850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75" name="Line 1735"/>
          <p:cNvSpPr>
            <a:spLocks noChangeAspect="1" noChangeShapeType="1"/>
          </p:cNvSpPr>
          <p:nvPr/>
        </p:nvSpPr>
        <p:spPr bwMode="auto">
          <a:xfrm flipV="1">
            <a:off x="6027738" y="5746750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76" name="Line 1736"/>
          <p:cNvSpPr>
            <a:spLocks noChangeAspect="1" noChangeShapeType="1"/>
          </p:cNvSpPr>
          <p:nvPr/>
        </p:nvSpPr>
        <p:spPr bwMode="auto">
          <a:xfrm flipV="1">
            <a:off x="6027738" y="5707063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77" name="Line 1737"/>
          <p:cNvSpPr>
            <a:spLocks noChangeAspect="1" noChangeShapeType="1"/>
          </p:cNvSpPr>
          <p:nvPr/>
        </p:nvSpPr>
        <p:spPr bwMode="auto">
          <a:xfrm flipV="1">
            <a:off x="6027738" y="5667375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78" name="Line 1738"/>
          <p:cNvSpPr>
            <a:spLocks noChangeAspect="1" noChangeShapeType="1"/>
          </p:cNvSpPr>
          <p:nvPr/>
        </p:nvSpPr>
        <p:spPr bwMode="auto">
          <a:xfrm flipV="1">
            <a:off x="6027738" y="5629275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79" name="Line 1739"/>
          <p:cNvSpPr>
            <a:spLocks noChangeAspect="1" noChangeShapeType="1"/>
          </p:cNvSpPr>
          <p:nvPr/>
        </p:nvSpPr>
        <p:spPr bwMode="auto">
          <a:xfrm flipV="1">
            <a:off x="6027738" y="5589588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80" name="Line 1740"/>
          <p:cNvSpPr>
            <a:spLocks noChangeAspect="1" noChangeShapeType="1"/>
          </p:cNvSpPr>
          <p:nvPr/>
        </p:nvSpPr>
        <p:spPr bwMode="auto">
          <a:xfrm flipV="1">
            <a:off x="6027738" y="5549900"/>
            <a:ext cx="28575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81" name="Line 1741"/>
          <p:cNvSpPr>
            <a:spLocks noChangeAspect="1" noChangeShapeType="1"/>
          </p:cNvSpPr>
          <p:nvPr/>
        </p:nvSpPr>
        <p:spPr bwMode="auto">
          <a:xfrm flipV="1">
            <a:off x="6027738" y="5510213"/>
            <a:ext cx="28575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82" name="Line 1742"/>
          <p:cNvSpPr>
            <a:spLocks noChangeAspect="1" noChangeShapeType="1"/>
          </p:cNvSpPr>
          <p:nvPr/>
        </p:nvSpPr>
        <p:spPr bwMode="auto">
          <a:xfrm flipV="1">
            <a:off x="6027738" y="5470525"/>
            <a:ext cx="28575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83" name="Line 1743"/>
          <p:cNvSpPr>
            <a:spLocks noChangeAspect="1" noChangeShapeType="1"/>
          </p:cNvSpPr>
          <p:nvPr/>
        </p:nvSpPr>
        <p:spPr bwMode="auto">
          <a:xfrm flipV="1">
            <a:off x="6027738" y="5432425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84" name="Line 1744"/>
          <p:cNvSpPr>
            <a:spLocks noChangeAspect="1" noChangeShapeType="1"/>
          </p:cNvSpPr>
          <p:nvPr/>
        </p:nvSpPr>
        <p:spPr bwMode="auto">
          <a:xfrm flipV="1">
            <a:off x="6027738" y="5392738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85" name="Line 1745"/>
          <p:cNvSpPr>
            <a:spLocks noChangeAspect="1" noChangeShapeType="1"/>
          </p:cNvSpPr>
          <p:nvPr/>
        </p:nvSpPr>
        <p:spPr bwMode="auto">
          <a:xfrm flipV="1">
            <a:off x="6027738" y="5354638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86" name="Line 1746"/>
          <p:cNvSpPr>
            <a:spLocks noChangeAspect="1" noChangeShapeType="1"/>
          </p:cNvSpPr>
          <p:nvPr/>
        </p:nvSpPr>
        <p:spPr bwMode="auto">
          <a:xfrm flipV="1">
            <a:off x="6027738" y="5314950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87" name="Line 1747"/>
          <p:cNvSpPr>
            <a:spLocks noChangeAspect="1" noChangeShapeType="1"/>
          </p:cNvSpPr>
          <p:nvPr/>
        </p:nvSpPr>
        <p:spPr bwMode="auto">
          <a:xfrm flipV="1">
            <a:off x="6027738" y="5275263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88" name="Line 1748"/>
          <p:cNvSpPr>
            <a:spLocks noChangeAspect="1" noChangeShapeType="1"/>
          </p:cNvSpPr>
          <p:nvPr/>
        </p:nvSpPr>
        <p:spPr bwMode="auto">
          <a:xfrm flipV="1">
            <a:off x="6027738" y="5237163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89" name="Line 1749"/>
          <p:cNvSpPr>
            <a:spLocks noChangeAspect="1" noChangeShapeType="1"/>
          </p:cNvSpPr>
          <p:nvPr/>
        </p:nvSpPr>
        <p:spPr bwMode="auto">
          <a:xfrm flipV="1">
            <a:off x="6027738" y="5197475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90" name="Line 1750"/>
          <p:cNvSpPr>
            <a:spLocks noChangeAspect="1" noChangeShapeType="1"/>
          </p:cNvSpPr>
          <p:nvPr/>
        </p:nvSpPr>
        <p:spPr bwMode="auto">
          <a:xfrm flipV="1">
            <a:off x="6027738" y="5157788"/>
            <a:ext cx="28575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91" name="Line 1751"/>
          <p:cNvSpPr>
            <a:spLocks noChangeAspect="1" noChangeShapeType="1"/>
          </p:cNvSpPr>
          <p:nvPr/>
        </p:nvSpPr>
        <p:spPr bwMode="auto">
          <a:xfrm flipV="1">
            <a:off x="6027738" y="5118100"/>
            <a:ext cx="28575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92" name="Line 1752"/>
          <p:cNvSpPr>
            <a:spLocks noChangeAspect="1" noChangeShapeType="1"/>
          </p:cNvSpPr>
          <p:nvPr/>
        </p:nvSpPr>
        <p:spPr bwMode="auto">
          <a:xfrm flipV="1">
            <a:off x="6027738" y="5078413"/>
            <a:ext cx="28575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93" name="Line 1753"/>
          <p:cNvSpPr>
            <a:spLocks noChangeAspect="1" noChangeShapeType="1"/>
          </p:cNvSpPr>
          <p:nvPr/>
        </p:nvSpPr>
        <p:spPr bwMode="auto">
          <a:xfrm flipV="1">
            <a:off x="6027738" y="5040313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94" name="Line 1754"/>
          <p:cNvSpPr>
            <a:spLocks noChangeAspect="1" noChangeShapeType="1"/>
          </p:cNvSpPr>
          <p:nvPr/>
        </p:nvSpPr>
        <p:spPr bwMode="auto">
          <a:xfrm flipV="1">
            <a:off x="6027738" y="5002213"/>
            <a:ext cx="28575" cy="301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95" name="Line 1755"/>
          <p:cNvSpPr>
            <a:spLocks noChangeAspect="1" noChangeShapeType="1"/>
          </p:cNvSpPr>
          <p:nvPr/>
        </p:nvSpPr>
        <p:spPr bwMode="auto">
          <a:xfrm flipV="1">
            <a:off x="6027738" y="4962525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96" name="Line 1756"/>
          <p:cNvSpPr>
            <a:spLocks noChangeAspect="1" noChangeShapeType="1"/>
          </p:cNvSpPr>
          <p:nvPr/>
        </p:nvSpPr>
        <p:spPr bwMode="auto">
          <a:xfrm flipV="1">
            <a:off x="6027738" y="4922838"/>
            <a:ext cx="28575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97" name="Line 1757"/>
          <p:cNvSpPr>
            <a:spLocks noChangeAspect="1" noChangeShapeType="1"/>
          </p:cNvSpPr>
          <p:nvPr/>
        </p:nvSpPr>
        <p:spPr bwMode="auto">
          <a:xfrm flipV="1">
            <a:off x="6027738" y="4900613"/>
            <a:ext cx="14287" cy="1428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98" name="Freeform 1758"/>
          <p:cNvSpPr>
            <a:spLocks noChangeAspect="1"/>
          </p:cNvSpPr>
          <p:nvPr/>
        </p:nvSpPr>
        <p:spPr bwMode="auto">
          <a:xfrm flipV="1">
            <a:off x="6027738" y="4900613"/>
            <a:ext cx="28575" cy="1189037"/>
          </a:xfrm>
          <a:custGeom>
            <a:avLst/>
            <a:gdLst/>
            <a:ahLst/>
            <a:cxnLst>
              <a:cxn ang="0">
                <a:pos x="41" y="0"/>
              </a:cxn>
              <a:cxn ang="0">
                <a:pos x="41" y="1515"/>
              </a:cxn>
              <a:cxn ang="0">
                <a:pos x="0" y="1515"/>
              </a:cxn>
              <a:cxn ang="0">
                <a:pos x="0" y="0"/>
              </a:cxn>
            </a:cxnLst>
            <a:rect l="0" t="0" r="r" b="b"/>
            <a:pathLst>
              <a:path w="41" h="1515">
                <a:moveTo>
                  <a:pt x="41" y="0"/>
                </a:moveTo>
                <a:lnTo>
                  <a:pt x="41" y="1515"/>
                </a:lnTo>
                <a:lnTo>
                  <a:pt x="0" y="1515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199" name="Rectangle 1759"/>
          <p:cNvSpPr>
            <a:spLocks noChangeAspect="1" noChangeArrowheads="1"/>
          </p:cNvSpPr>
          <p:nvPr/>
        </p:nvSpPr>
        <p:spPr bwMode="auto">
          <a:xfrm>
            <a:off x="6076950" y="5678488"/>
            <a:ext cx="31750" cy="411162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00" name="Line 1760"/>
          <p:cNvSpPr>
            <a:spLocks noChangeAspect="1" noChangeShapeType="1"/>
          </p:cNvSpPr>
          <p:nvPr/>
        </p:nvSpPr>
        <p:spPr bwMode="auto">
          <a:xfrm flipV="1">
            <a:off x="6096000" y="6075363"/>
            <a:ext cx="12700" cy="142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01" name="Line 1761"/>
          <p:cNvSpPr>
            <a:spLocks noChangeAspect="1" noChangeShapeType="1"/>
          </p:cNvSpPr>
          <p:nvPr/>
        </p:nvSpPr>
        <p:spPr bwMode="auto">
          <a:xfrm flipV="1">
            <a:off x="6076950" y="6035675"/>
            <a:ext cx="31750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02" name="Line 1762"/>
          <p:cNvSpPr>
            <a:spLocks noChangeAspect="1" noChangeShapeType="1"/>
          </p:cNvSpPr>
          <p:nvPr/>
        </p:nvSpPr>
        <p:spPr bwMode="auto">
          <a:xfrm flipV="1">
            <a:off x="6076950" y="5995988"/>
            <a:ext cx="31750" cy="3492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03" name="Line 1763"/>
          <p:cNvSpPr>
            <a:spLocks noChangeAspect="1" noChangeShapeType="1"/>
          </p:cNvSpPr>
          <p:nvPr/>
        </p:nvSpPr>
        <p:spPr bwMode="auto">
          <a:xfrm flipV="1">
            <a:off x="6076950" y="5957888"/>
            <a:ext cx="31750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04" name="Line 1764"/>
          <p:cNvSpPr>
            <a:spLocks noChangeAspect="1" noChangeShapeType="1"/>
          </p:cNvSpPr>
          <p:nvPr/>
        </p:nvSpPr>
        <p:spPr bwMode="auto">
          <a:xfrm flipV="1">
            <a:off x="6076950" y="5919788"/>
            <a:ext cx="31750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05" name="Line 1765"/>
          <p:cNvSpPr>
            <a:spLocks noChangeAspect="1" noChangeShapeType="1"/>
          </p:cNvSpPr>
          <p:nvPr/>
        </p:nvSpPr>
        <p:spPr bwMode="auto">
          <a:xfrm flipV="1">
            <a:off x="6076950" y="5880100"/>
            <a:ext cx="31750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06" name="Line 1766"/>
          <p:cNvSpPr>
            <a:spLocks noChangeAspect="1" noChangeShapeType="1"/>
          </p:cNvSpPr>
          <p:nvPr/>
        </p:nvSpPr>
        <p:spPr bwMode="auto">
          <a:xfrm flipV="1">
            <a:off x="6076950" y="5840413"/>
            <a:ext cx="31750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07" name="Line 1767"/>
          <p:cNvSpPr>
            <a:spLocks noChangeAspect="1" noChangeShapeType="1"/>
          </p:cNvSpPr>
          <p:nvPr/>
        </p:nvSpPr>
        <p:spPr bwMode="auto">
          <a:xfrm flipV="1">
            <a:off x="6076950" y="5800725"/>
            <a:ext cx="31750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08" name="Line 1768"/>
          <p:cNvSpPr>
            <a:spLocks noChangeAspect="1" noChangeShapeType="1"/>
          </p:cNvSpPr>
          <p:nvPr/>
        </p:nvSpPr>
        <p:spPr bwMode="auto">
          <a:xfrm flipV="1">
            <a:off x="6076950" y="5762625"/>
            <a:ext cx="31750" cy="317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09" name="Line 1769"/>
          <p:cNvSpPr>
            <a:spLocks noChangeAspect="1" noChangeShapeType="1"/>
          </p:cNvSpPr>
          <p:nvPr/>
        </p:nvSpPr>
        <p:spPr bwMode="auto">
          <a:xfrm flipV="1">
            <a:off x="6076950" y="5722938"/>
            <a:ext cx="31750" cy="3333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10" name="Line 1770"/>
          <p:cNvSpPr>
            <a:spLocks noChangeAspect="1" noChangeShapeType="1"/>
          </p:cNvSpPr>
          <p:nvPr/>
        </p:nvSpPr>
        <p:spPr bwMode="auto">
          <a:xfrm flipV="1">
            <a:off x="6076950" y="5683250"/>
            <a:ext cx="31750" cy="333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11" name="Line 1771"/>
          <p:cNvSpPr>
            <a:spLocks noChangeAspect="1" noChangeShapeType="1"/>
          </p:cNvSpPr>
          <p:nvPr/>
        </p:nvSpPr>
        <p:spPr bwMode="auto">
          <a:xfrm flipV="1">
            <a:off x="6096000" y="6075363"/>
            <a:ext cx="12700" cy="1428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12" name="Line 1772"/>
          <p:cNvSpPr>
            <a:spLocks noChangeAspect="1" noChangeShapeType="1"/>
          </p:cNvSpPr>
          <p:nvPr/>
        </p:nvSpPr>
        <p:spPr bwMode="auto">
          <a:xfrm flipV="1">
            <a:off x="6076950" y="6035675"/>
            <a:ext cx="31750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13" name="Line 1773"/>
          <p:cNvSpPr>
            <a:spLocks noChangeAspect="1" noChangeShapeType="1"/>
          </p:cNvSpPr>
          <p:nvPr/>
        </p:nvSpPr>
        <p:spPr bwMode="auto">
          <a:xfrm flipV="1">
            <a:off x="6076950" y="5995988"/>
            <a:ext cx="31750" cy="3492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14" name="Line 1774"/>
          <p:cNvSpPr>
            <a:spLocks noChangeAspect="1" noChangeShapeType="1"/>
          </p:cNvSpPr>
          <p:nvPr/>
        </p:nvSpPr>
        <p:spPr bwMode="auto">
          <a:xfrm flipV="1">
            <a:off x="6076950" y="5957888"/>
            <a:ext cx="31750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15" name="Line 1775"/>
          <p:cNvSpPr>
            <a:spLocks noChangeAspect="1" noChangeShapeType="1"/>
          </p:cNvSpPr>
          <p:nvPr/>
        </p:nvSpPr>
        <p:spPr bwMode="auto">
          <a:xfrm flipV="1">
            <a:off x="6076950" y="5919788"/>
            <a:ext cx="31750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16" name="Line 1776"/>
          <p:cNvSpPr>
            <a:spLocks noChangeAspect="1" noChangeShapeType="1"/>
          </p:cNvSpPr>
          <p:nvPr/>
        </p:nvSpPr>
        <p:spPr bwMode="auto">
          <a:xfrm flipV="1">
            <a:off x="6076950" y="5880100"/>
            <a:ext cx="31750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17" name="Line 1777"/>
          <p:cNvSpPr>
            <a:spLocks noChangeAspect="1" noChangeShapeType="1"/>
          </p:cNvSpPr>
          <p:nvPr/>
        </p:nvSpPr>
        <p:spPr bwMode="auto">
          <a:xfrm flipV="1">
            <a:off x="6076950" y="5840413"/>
            <a:ext cx="31750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18" name="Line 1778"/>
          <p:cNvSpPr>
            <a:spLocks noChangeAspect="1" noChangeShapeType="1"/>
          </p:cNvSpPr>
          <p:nvPr/>
        </p:nvSpPr>
        <p:spPr bwMode="auto">
          <a:xfrm flipV="1">
            <a:off x="6076950" y="5800725"/>
            <a:ext cx="31750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19" name="Line 1779"/>
          <p:cNvSpPr>
            <a:spLocks noChangeAspect="1" noChangeShapeType="1"/>
          </p:cNvSpPr>
          <p:nvPr/>
        </p:nvSpPr>
        <p:spPr bwMode="auto">
          <a:xfrm flipV="1">
            <a:off x="6076950" y="5762625"/>
            <a:ext cx="31750" cy="317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20" name="Line 1780"/>
          <p:cNvSpPr>
            <a:spLocks noChangeAspect="1" noChangeShapeType="1"/>
          </p:cNvSpPr>
          <p:nvPr/>
        </p:nvSpPr>
        <p:spPr bwMode="auto">
          <a:xfrm flipV="1">
            <a:off x="6076950" y="5722938"/>
            <a:ext cx="31750" cy="3333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21" name="Line 1781"/>
          <p:cNvSpPr>
            <a:spLocks noChangeAspect="1" noChangeShapeType="1"/>
          </p:cNvSpPr>
          <p:nvPr/>
        </p:nvSpPr>
        <p:spPr bwMode="auto">
          <a:xfrm flipV="1">
            <a:off x="6076950" y="5683250"/>
            <a:ext cx="31750" cy="333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22" name="Freeform 1782"/>
          <p:cNvSpPr>
            <a:spLocks noChangeAspect="1"/>
          </p:cNvSpPr>
          <p:nvPr/>
        </p:nvSpPr>
        <p:spPr bwMode="auto">
          <a:xfrm flipV="1">
            <a:off x="6076950" y="5678488"/>
            <a:ext cx="31750" cy="411162"/>
          </a:xfrm>
          <a:custGeom>
            <a:avLst/>
            <a:gdLst/>
            <a:ahLst/>
            <a:cxnLst>
              <a:cxn ang="0">
                <a:pos x="42" y="0"/>
              </a:cxn>
              <a:cxn ang="0">
                <a:pos x="42" y="524"/>
              </a:cxn>
              <a:cxn ang="0">
                <a:pos x="0" y="524"/>
              </a:cxn>
              <a:cxn ang="0">
                <a:pos x="0" y="0"/>
              </a:cxn>
            </a:cxnLst>
            <a:rect l="0" t="0" r="r" b="b"/>
            <a:pathLst>
              <a:path w="42" h="524">
                <a:moveTo>
                  <a:pt x="42" y="0"/>
                </a:moveTo>
                <a:lnTo>
                  <a:pt x="42" y="524"/>
                </a:lnTo>
                <a:lnTo>
                  <a:pt x="0" y="524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23" name="Rectangle 1783"/>
          <p:cNvSpPr>
            <a:spLocks noChangeAspect="1" noChangeArrowheads="1"/>
          </p:cNvSpPr>
          <p:nvPr/>
        </p:nvSpPr>
        <p:spPr bwMode="auto">
          <a:xfrm>
            <a:off x="6127750" y="6059488"/>
            <a:ext cx="30163" cy="30162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24" name="Line 1784"/>
          <p:cNvSpPr>
            <a:spLocks noChangeAspect="1" noChangeShapeType="1"/>
          </p:cNvSpPr>
          <p:nvPr/>
        </p:nvSpPr>
        <p:spPr bwMode="auto">
          <a:xfrm flipV="1">
            <a:off x="6127750" y="6059488"/>
            <a:ext cx="23813" cy="2381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25" name="Line 1785"/>
          <p:cNvSpPr>
            <a:spLocks noChangeAspect="1" noChangeShapeType="1"/>
          </p:cNvSpPr>
          <p:nvPr/>
        </p:nvSpPr>
        <p:spPr bwMode="auto">
          <a:xfrm flipV="1">
            <a:off x="6127750" y="6059488"/>
            <a:ext cx="23813" cy="2381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26" name="Freeform 1786"/>
          <p:cNvSpPr>
            <a:spLocks noChangeAspect="1"/>
          </p:cNvSpPr>
          <p:nvPr/>
        </p:nvSpPr>
        <p:spPr bwMode="auto">
          <a:xfrm flipV="1">
            <a:off x="6127750" y="6059488"/>
            <a:ext cx="30163" cy="30162"/>
          </a:xfrm>
          <a:custGeom>
            <a:avLst/>
            <a:gdLst/>
            <a:ahLst/>
            <a:cxnLst>
              <a:cxn ang="0">
                <a:pos x="42" y="0"/>
              </a:cxn>
              <a:cxn ang="0">
                <a:pos x="42" y="38"/>
              </a:cxn>
              <a:cxn ang="0">
                <a:pos x="0" y="38"/>
              </a:cxn>
              <a:cxn ang="0">
                <a:pos x="0" y="0"/>
              </a:cxn>
            </a:cxnLst>
            <a:rect l="0" t="0" r="r" b="b"/>
            <a:pathLst>
              <a:path w="42" h="38">
                <a:moveTo>
                  <a:pt x="42" y="0"/>
                </a:moveTo>
                <a:lnTo>
                  <a:pt x="42" y="38"/>
                </a:lnTo>
                <a:lnTo>
                  <a:pt x="0" y="38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27" name="Rectangle 1787"/>
          <p:cNvSpPr>
            <a:spLocks noChangeAspect="1" noChangeArrowheads="1"/>
          </p:cNvSpPr>
          <p:nvPr/>
        </p:nvSpPr>
        <p:spPr bwMode="auto">
          <a:xfrm>
            <a:off x="6180138" y="6072188"/>
            <a:ext cx="30162" cy="17462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28" name="Line 1788"/>
          <p:cNvSpPr>
            <a:spLocks noChangeAspect="1" noChangeShapeType="1"/>
          </p:cNvSpPr>
          <p:nvPr/>
        </p:nvSpPr>
        <p:spPr bwMode="auto">
          <a:xfrm flipV="1">
            <a:off x="6189663" y="6072188"/>
            <a:ext cx="14287" cy="174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29" name="Line 1789"/>
          <p:cNvSpPr>
            <a:spLocks noChangeAspect="1" noChangeShapeType="1"/>
          </p:cNvSpPr>
          <p:nvPr/>
        </p:nvSpPr>
        <p:spPr bwMode="auto">
          <a:xfrm flipV="1">
            <a:off x="6189663" y="6072188"/>
            <a:ext cx="14287" cy="174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30" name="Freeform 1790"/>
          <p:cNvSpPr>
            <a:spLocks noChangeAspect="1"/>
          </p:cNvSpPr>
          <p:nvPr/>
        </p:nvSpPr>
        <p:spPr bwMode="auto">
          <a:xfrm flipV="1">
            <a:off x="6180138" y="6072188"/>
            <a:ext cx="30162" cy="17462"/>
          </a:xfrm>
          <a:custGeom>
            <a:avLst/>
            <a:gdLst/>
            <a:ahLst/>
            <a:cxnLst>
              <a:cxn ang="0">
                <a:pos x="42" y="0"/>
              </a:cxn>
              <a:cxn ang="0">
                <a:pos x="42" y="20"/>
              </a:cxn>
              <a:cxn ang="0">
                <a:pos x="0" y="20"/>
              </a:cxn>
              <a:cxn ang="0">
                <a:pos x="0" y="0"/>
              </a:cxn>
            </a:cxnLst>
            <a:rect l="0" t="0" r="r" b="b"/>
            <a:pathLst>
              <a:path w="42" h="20">
                <a:moveTo>
                  <a:pt x="42" y="0"/>
                </a:moveTo>
                <a:lnTo>
                  <a:pt x="42" y="20"/>
                </a:lnTo>
                <a:lnTo>
                  <a:pt x="0" y="2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232" name="Freeform 1792"/>
          <p:cNvSpPr>
            <a:spLocks noChangeAspect="1"/>
          </p:cNvSpPr>
          <p:nvPr/>
        </p:nvSpPr>
        <p:spPr bwMode="auto">
          <a:xfrm flipV="1">
            <a:off x="2792413" y="4427538"/>
            <a:ext cx="3503612" cy="1216025"/>
          </a:xfrm>
          <a:custGeom>
            <a:avLst/>
            <a:gdLst/>
            <a:ahLst/>
            <a:cxnLst>
              <a:cxn ang="0">
                <a:pos x="69" y="954"/>
              </a:cxn>
              <a:cxn ang="0">
                <a:pos x="208" y="1334"/>
              </a:cxn>
              <a:cxn ang="0">
                <a:pos x="347" y="987"/>
              </a:cxn>
              <a:cxn ang="0">
                <a:pos x="486" y="821"/>
              </a:cxn>
              <a:cxn ang="0">
                <a:pos x="625" y="1084"/>
              </a:cxn>
              <a:cxn ang="0">
                <a:pos x="764" y="1199"/>
              </a:cxn>
              <a:cxn ang="0">
                <a:pos x="903" y="1053"/>
              </a:cxn>
              <a:cxn ang="0">
                <a:pos x="1042" y="999"/>
              </a:cxn>
              <a:cxn ang="0">
                <a:pos x="1181" y="884"/>
              </a:cxn>
              <a:cxn ang="0">
                <a:pos x="1319" y="684"/>
              </a:cxn>
              <a:cxn ang="0">
                <a:pos x="1458" y="492"/>
              </a:cxn>
              <a:cxn ang="0">
                <a:pos x="1597" y="323"/>
              </a:cxn>
              <a:cxn ang="0">
                <a:pos x="1736" y="1107"/>
              </a:cxn>
              <a:cxn ang="0">
                <a:pos x="1875" y="1007"/>
              </a:cxn>
              <a:cxn ang="0">
                <a:pos x="2014" y="1084"/>
              </a:cxn>
              <a:cxn ang="0">
                <a:pos x="2153" y="853"/>
              </a:cxn>
              <a:cxn ang="0">
                <a:pos x="2292" y="1091"/>
              </a:cxn>
              <a:cxn ang="0">
                <a:pos x="2431" y="891"/>
              </a:cxn>
              <a:cxn ang="0">
                <a:pos x="2569" y="707"/>
              </a:cxn>
              <a:cxn ang="0">
                <a:pos x="2708" y="538"/>
              </a:cxn>
              <a:cxn ang="0">
                <a:pos x="2847" y="338"/>
              </a:cxn>
              <a:cxn ang="0">
                <a:pos x="2986" y="215"/>
              </a:cxn>
              <a:cxn ang="0">
                <a:pos x="3125" y="123"/>
              </a:cxn>
              <a:cxn ang="0">
                <a:pos x="3264" y="92"/>
              </a:cxn>
              <a:cxn ang="0">
                <a:pos x="3403" y="38"/>
              </a:cxn>
              <a:cxn ang="0">
                <a:pos x="3542" y="0"/>
              </a:cxn>
              <a:cxn ang="0">
                <a:pos x="3681" y="715"/>
              </a:cxn>
              <a:cxn ang="0">
                <a:pos x="3819" y="492"/>
              </a:cxn>
              <a:cxn ang="0">
                <a:pos x="3958" y="254"/>
              </a:cxn>
              <a:cxn ang="0">
                <a:pos x="4097" y="69"/>
              </a:cxn>
              <a:cxn ang="0">
                <a:pos x="4236" y="8"/>
              </a:cxn>
              <a:cxn ang="0">
                <a:pos x="4375" y="507"/>
              </a:cxn>
              <a:cxn ang="0">
                <a:pos x="4514" y="1130"/>
              </a:cxn>
              <a:cxn ang="0">
                <a:pos x="4653" y="1045"/>
              </a:cxn>
              <a:cxn ang="0">
                <a:pos x="4792" y="891"/>
              </a:cxn>
            </a:cxnLst>
            <a:rect l="0" t="0" r="r" b="b"/>
            <a:pathLst>
              <a:path w="4792" h="1549">
                <a:moveTo>
                  <a:pt x="0" y="1102"/>
                </a:moveTo>
                <a:lnTo>
                  <a:pt x="69" y="954"/>
                </a:lnTo>
                <a:lnTo>
                  <a:pt x="139" y="1549"/>
                </a:lnTo>
                <a:lnTo>
                  <a:pt x="208" y="1334"/>
                </a:lnTo>
                <a:lnTo>
                  <a:pt x="278" y="1301"/>
                </a:lnTo>
                <a:lnTo>
                  <a:pt x="347" y="987"/>
                </a:lnTo>
                <a:lnTo>
                  <a:pt x="417" y="888"/>
                </a:lnTo>
                <a:lnTo>
                  <a:pt x="486" y="821"/>
                </a:lnTo>
                <a:lnTo>
                  <a:pt x="556" y="768"/>
                </a:lnTo>
                <a:lnTo>
                  <a:pt x="625" y="1084"/>
                </a:lnTo>
                <a:lnTo>
                  <a:pt x="694" y="1214"/>
                </a:lnTo>
                <a:lnTo>
                  <a:pt x="764" y="1199"/>
                </a:lnTo>
                <a:lnTo>
                  <a:pt x="833" y="1137"/>
                </a:lnTo>
                <a:lnTo>
                  <a:pt x="903" y="1053"/>
                </a:lnTo>
                <a:lnTo>
                  <a:pt x="972" y="968"/>
                </a:lnTo>
                <a:lnTo>
                  <a:pt x="1042" y="999"/>
                </a:lnTo>
                <a:lnTo>
                  <a:pt x="1111" y="968"/>
                </a:lnTo>
                <a:lnTo>
                  <a:pt x="1181" y="884"/>
                </a:lnTo>
                <a:lnTo>
                  <a:pt x="1250" y="776"/>
                </a:lnTo>
                <a:lnTo>
                  <a:pt x="1319" y="684"/>
                </a:lnTo>
                <a:lnTo>
                  <a:pt x="1389" y="584"/>
                </a:lnTo>
                <a:lnTo>
                  <a:pt x="1458" y="492"/>
                </a:lnTo>
                <a:lnTo>
                  <a:pt x="1528" y="407"/>
                </a:lnTo>
                <a:lnTo>
                  <a:pt x="1597" y="323"/>
                </a:lnTo>
                <a:lnTo>
                  <a:pt x="1667" y="561"/>
                </a:lnTo>
                <a:lnTo>
                  <a:pt x="1736" y="1107"/>
                </a:lnTo>
                <a:lnTo>
                  <a:pt x="1806" y="991"/>
                </a:lnTo>
                <a:lnTo>
                  <a:pt x="1875" y="1007"/>
                </a:lnTo>
                <a:lnTo>
                  <a:pt x="1944" y="1022"/>
                </a:lnTo>
                <a:lnTo>
                  <a:pt x="2014" y="1084"/>
                </a:lnTo>
                <a:lnTo>
                  <a:pt x="2083" y="968"/>
                </a:lnTo>
                <a:lnTo>
                  <a:pt x="2153" y="853"/>
                </a:lnTo>
                <a:lnTo>
                  <a:pt x="2222" y="1076"/>
                </a:lnTo>
                <a:lnTo>
                  <a:pt x="2292" y="1091"/>
                </a:lnTo>
                <a:lnTo>
                  <a:pt x="2361" y="991"/>
                </a:lnTo>
                <a:lnTo>
                  <a:pt x="2431" y="891"/>
                </a:lnTo>
                <a:lnTo>
                  <a:pt x="2500" y="784"/>
                </a:lnTo>
                <a:lnTo>
                  <a:pt x="2569" y="707"/>
                </a:lnTo>
                <a:lnTo>
                  <a:pt x="2639" y="638"/>
                </a:lnTo>
                <a:lnTo>
                  <a:pt x="2708" y="538"/>
                </a:lnTo>
                <a:lnTo>
                  <a:pt x="2778" y="430"/>
                </a:lnTo>
                <a:lnTo>
                  <a:pt x="2847" y="338"/>
                </a:lnTo>
                <a:lnTo>
                  <a:pt x="2917" y="261"/>
                </a:lnTo>
                <a:lnTo>
                  <a:pt x="2986" y="215"/>
                </a:lnTo>
                <a:lnTo>
                  <a:pt x="3056" y="146"/>
                </a:lnTo>
                <a:lnTo>
                  <a:pt x="3125" y="123"/>
                </a:lnTo>
                <a:lnTo>
                  <a:pt x="3194" y="100"/>
                </a:lnTo>
                <a:lnTo>
                  <a:pt x="3264" y="92"/>
                </a:lnTo>
                <a:lnTo>
                  <a:pt x="3333" y="77"/>
                </a:lnTo>
                <a:lnTo>
                  <a:pt x="3403" y="38"/>
                </a:lnTo>
                <a:lnTo>
                  <a:pt x="3472" y="15"/>
                </a:lnTo>
                <a:lnTo>
                  <a:pt x="3542" y="0"/>
                </a:lnTo>
                <a:lnTo>
                  <a:pt x="3611" y="323"/>
                </a:lnTo>
                <a:lnTo>
                  <a:pt x="3681" y="715"/>
                </a:lnTo>
                <a:lnTo>
                  <a:pt x="3750" y="615"/>
                </a:lnTo>
                <a:lnTo>
                  <a:pt x="3819" y="492"/>
                </a:lnTo>
                <a:lnTo>
                  <a:pt x="3889" y="361"/>
                </a:lnTo>
                <a:lnTo>
                  <a:pt x="3958" y="254"/>
                </a:lnTo>
                <a:lnTo>
                  <a:pt x="4028" y="154"/>
                </a:lnTo>
                <a:lnTo>
                  <a:pt x="4097" y="69"/>
                </a:lnTo>
                <a:lnTo>
                  <a:pt x="4167" y="15"/>
                </a:lnTo>
                <a:lnTo>
                  <a:pt x="4236" y="8"/>
                </a:lnTo>
                <a:lnTo>
                  <a:pt x="4306" y="200"/>
                </a:lnTo>
                <a:lnTo>
                  <a:pt x="4375" y="507"/>
                </a:lnTo>
                <a:lnTo>
                  <a:pt x="4444" y="1130"/>
                </a:lnTo>
                <a:lnTo>
                  <a:pt x="4514" y="1130"/>
                </a:lnTo>
                <a:lnTo>
                  <a:pt x="4583" y="1091"/>
                </a:lnTo>
                <a:lnTo>
                  <a:pt x="4653" y="1045"/>
                </a:lnTo>
                <a:lnTo>
                  <a:pt x="4722" y="991"/>
                </a:lnTo>
                <a:lnTo>
                  <a:pt x="4792" y="891"/>
                </a:lnTo>
              </a:path>
            </a:pathLst>
          </a:custGeom>
          <a:noFill/>
          <a:ln w="28575">
            <a:solidFill>
              <a:srgbClr val="FF00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grpSp>
        <p:nvGrpSpPr>
          <p:cNvPr id="319238" name="Group 1798"/>
          <p:cNvGrpSpPr>
            <a:grpSpLocks/>
          </p:cNvGrpSpPr>
          <p:nvPr/>
        </p:nvGrpSpPr>
        <p:grpSpPr bwMode="auto">
          <a:xfrm>
            <a:off x="2743200" y="6042025"/>
            <a:ext cx="3648075" cy="90488"/>
            <a:chOff x="1441" y="3212"/>
            <a:chExt cx="2879" cy="57"/>
          </a:xfrm>
        </p:grpSpPr>
        <p:sp>
          <p:nvSpPr>
            <p:cNvPr id="319239" name="Line 1799"/>
            <p:cNvSpPr>
              <a:spLocks noChangeShapeType="1"/>
            </p:cNvSpPr>
            <p:nvPr/>
          </p:nvSpPr>
          <p:spPr bwMode="auto">
            <a:xfrm>
              <a:off x="1441" y="3240"/>
              <a:ext cx="2879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240" name="Line 1800"/>
            <p:cNvSpPr>
              <a:spLocks noChangeShapeType="1"/>
            </p:cNvSpPr>
            <p:nvPr/>
          </p:nvSpPr>
          <p:spPr bwMode="auto">
            <a:xfrm flipV="1">
              <a:off x="2240" y="3212"/>
              <a:ext cx="1" cy="57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241" name="Line 1801"/>
            <p:cNvSpPr>
              <a:spLocks noChangeShapeType="1"/>
            </p:cNvSpPr>
            <p:nvPr/>
          </p:nvSpPr>
          <p:spPr bwMode="auto">
            <a:xfrm flipV="1">
              <a:off x="3040" y="3212"/>
              <a:ext cx="1" cy="57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242" name="Line 1802"/>
            <p:cNvSpPr>
              <a:spLocks noChangeShapeType="1"/>
            </p:cNvSpPr>
            <p:nvPr/>
          </p:nvSpPr>
          <p:spPr bwMode="auto">
            <a:xfrm flipV="1">
              <a:off x="3840" y="3212"/>
              <a:ext cx="1" cy="57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319248" name="Group 1808"/>
          <p:cNvGrpSpPr>
            <a:grpSpLocks/>
          </p:cNvGrpSpPr>
          <p:nvPr/>
        </p:nvGrpSpPr>
        <p:grpSpPr bwMode="auto">
          <a:xfrm>
            <a:off x="2882900" y="3521075"/>
            <a:ext cx="1916113" cy="517525"/>
            <a:chOff x="1576" y="2218"/>
            <a:chExt cx="1207" cy="326"/>
          </a:xfrm>
        </p:grpSpPr>
        <p:sp>
          <p:nvSpPr>
            <p:cNvPr id="319249" name="Rectangle 1809"/>
            <p:cNvSpPr>
              <a:spLocks noChangeArrowheads="1"/>
            </p:cNvSpPr>
            <p:nvPr/>
          </p:nvSpPr>
          <p:spPr bwMode="auto">
            <a:xfrm>
              <a:off x="1864" y="2218"/>
              <a:ext cx="404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400">
                  <a:solidFill>
                    <a:srgbClr val="FFFFFF"/>
                  </a:solidFill>
                </a:rPr>
                <a:t>Rainfall </a:t>
              </a:r>
              <a:endParaRPr lang="en-US" sz="1400">
                <a:solidFill>
                  <a:schemeClr val="tx1"/>
                </a:solidFill>
              </a:endParaRPr>
            </a:p>
          </p:txBody>
        </p:sp>
        <p:grpSp>
          <p:nvGrpSpPr>
            <p:cNvPr id="319250" name="Group 1810"/>
            <p:cNvGrpSpPr>
              <a:grpSpLocks/>
            </p:cNvGrpSpPr>
            <p:nvPr/>
          </p:nvGrpSpPr>
          <p:grpSpPr bwMode="auto">
            <a:xfrm>
              <a:off x="1576" y="2269"/>
              <a:ext cx="243" cy="51"/>
              <a:chOff x="4144" y="1299"/>
              <a:chExt cx="323" cy="58"/>
            </a:xfrm>
          </p:grpSpPr>
          <p:sp>
            <p:nvSpPr>
              <p:cNvPr id="319251" name="Rectangle 1811"/>
              <p:cNvSpPr>
                <a:spLocks noChangeArrowheads="1"/>
              </p:cNvSpPr>
              <p:nvPr/>
            </p:nvSpPr>
            <p:spPr bwMode="auto">
              <a:xfrm>
                <a:off x="4144" y="1299"/>
                <a:ext cx="323" cy="58"/>
              </a:xfrm>
              <a:prstGeom prst="rect">
                <a:avLst/>
              </a:prstGeom>
              <a:solidFill>
                <a:srgbClr val="00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52" name="Line 1812"/>
              <p:cNvSpPr>
                <a:spLocks noChangeShapeType="1"/>
              </p:cNvSpPr>
              <p:nvPr/>
            </p:nvSpPr>
            <p:spPr bwMode="auto">
              <a:xfrm flipV="1">
                <a:off x="4463" y="1352"/>
                <a:ext cx="4" cy="5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53" name="Line 1813"/>
              <p:cNvSpPr>
                <a:spLocks noChangeShapeType="1"/>
              </p:cNvSpPr>
              <p:nvPr/>
            </p:nvSpPr>
            <p:spPr bwMode="auto">
              <a:xfrm flipV="1">
                <a:off x="4434" y="1324"/>
                <a:ext cx="33" cy="33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54" name="Line 1814"/>
              <p:cNvSpPr>
                <a:spLocks noChangeShapeType="1"/>
              </p:cNvSpPr>
              <p:nvPr/>
            </p:nvSpPr>
            <p:spPr bwMode="auto">
              <a:xfrm flipV="1">
                <a:off x="4405" y="1299"/>
                <a:ext cx="58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55" name="Line 1815"/>
              <p:cNvSpPr>
                <a:spLocks noChangeShapeType="1"/>
              </p:cNvSpPr>
              <p:nvPr/>
            </p:nvSpPr>
            <p:spPr bwMode="auto">
              <a:xfrm flipV="1">
                <a:off x="4376" y="1299"/>
                <a:ext cx="58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56" name="Line 1816"/>
              <p:cNvSpPr>
                <a:spLocks noChangeShapeType="1"/>
              </p:cNvSpPr>
              <p:nvPr/>
            </p:nvSpPr>
            <p:spPr bwMode="auto">
              <a:xfrm flipV="1">
                <a:off x="4347" y="1299"/>
                <a:ext cx="58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57" name="Line 1817"/>
              <p:cNvSpPr>
                <a:spLocks noChangeShapeType="1"/>
              </p:cNvSpPr>
              <p:nvPr/>
            </p:nvSpPr>
            <p:spPr bwMode="auto">
              <a:xfrm flipV="1">
                <a:off x="4319" y="1299"/>
                <a:ext cx="57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58" name="Line 1818"/>
              <p:cNvSpPr>
                <a:spLocks noChangeShapeType="1"/>
              </p:cNvSpPr>
              <p:nvPr/>
            </p:nvSpPr>
            <p:spPr bwMode="auto">
              <a:xfrm flipV="1">
                <a:off x="4290" y="1299"/>
                <a:ext cx="57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59" name="Line 1819"/>
              <p:cNvSpPr>
                <a:spLocks noChangeShapeType="1"/>
              </p:cNvSpPr>
              <p:nvPr/>
            </p:nvSpPr>
            <p:spPr bwMode="auto">
              <a:xfrm flipV="1">
                <a:off x="4261" y="1299"/>
                <a:ext cx="58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60" name="Line 1820"/>
              <p:cNvSpPr>
                <a:spLocks noChangeShapeType="1"/>
              </p:cNvSpPr>
              <p:nvPr/>
            </p:nvSpPr>
            <p:spPr bwMode="auto">
              <a:xfrm flipV="1">
                <a:off x="4232" y="1299"/>
                <a:ext cx="58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61" name="Line 1821"/>
              <p:cNvSpPr>
                <a:spLocks noChangeShapeType="1"/>
              </p:cNvSpPr>
              <p:nvPr/>
            </p:nvSpPr>
            <p:spPr bwMode="auto">
              <a:xfrm flipV="1">
                <a:off x="4203" y="1299"/>
                <a:ext cx="58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62" name="Line 1822"/>
              <p:cNvSpPr>
                <a:spLocks noChangeShapeType="1"/>
              </p:cNvSpPr>
              <p:nvPr/>
            </p:nvSpPr>
            <p:spPr bwMode="auto">
              <a:xfrm flipV="1">
                <a:off x="4175" y="1299"/>
                <a:ext cx="57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63" name="Line 1823"/>
              <p:cNvSpPr>
                <a:spLocks noChangeShapeType="1"/>
              </p:cNvSpPr>
              <p:nvPr/>
            </p:nvSpPr>
            <p:spPr bwMode="auto">
              <a:xfrm flipV="1">
                <a:off x="4146" y="1299"/>
                <a:ext cx="57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64" name="Line 1824"/>
              <p:cNvSpPr>
                <a:spLocks noChangeShapeType="1"/>
              </p:cNvSpPr>
              <p:nvPr/>
            </p:nvSpPr>
            <p:spPr bwMode="auto">
              <a:xfrm flipV="1">
                <a:off x="4144" y="1299"/>
                <a:ext cx="31" cy="31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65" name="Line 1825"/>
              <p:cNvSpPr>
                <a:spLocks noChangeShapeType="1"/>
              </p:cNvSpPr>
              <p:nvPr/>
            </p:nvSpPr>
            <p:spPr bwMode="auto">
              <a:xfrm flipV="1">
                <a:off x="4144" y="1299"/>
                <a:ext cx="2" cy="3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66" name="Line 1826"/>
              <p:cNvSpPr>
                <a:spLocks noChangeShapeType="1"/>
              </p:cNvSpPr>
              <p:nvPr/>
            </p:nvSpPr>
            <p:spPr bwMode="auto">
              <a:xfrm flipV="1">
                <a:off x="4463" y="1352"/>
                <a:ext cx="4" cy="5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67" name="Line 1827"/>
              <p:cNvSpPr>
                <a:spLocks noChangeShapeType="1"/>
              </p:cNvSpPr>
              <p:nvPr/>
            </p:nvSpPr>
            <p:spPr bwMode="auto">
              <a:xfrm flipV="1">
                <a:off x="4434" y="1324"/>
                <a:ext cx="33" cy="33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68" name="Line 1828"/>
              <p:cNvSpPr>
                <a:spLocks noChangeShapeType="1"/>
              </p:cNvSpPr>
              <p:nvPr/>
            </p:nvSpPr>
            <p:spPr bwMode="auto">
              <a:xfrm flipV="1">
                <a:off x="4405" y="1299"/>
                <a:ext cx="58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69" name="Line 1829"/>
              <p:cNvSpPr>
                <a:spLocks noChangeShapeType="1"/>
              </p:cNvSpPr>
              <p:nvPr/>
            </p:nvSpPr>
            <p:spPr bwMode="auto">
              <a:xfrm flipV="1">
                <a:off x="4376" y="1299"/>
                <a:ext cx="58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70" name="Line 1830"/>
              <p:cNvSpPr>
                <a:spLocks noChangeShapeType="1"/>
              </p:cNvSpPr>
              <p:nvPr/>
            </p:nvSpPr>
            <p:spPr bwMode="auto">
              <a:xfrm flipV="1">
                <a:off x="4347" y="1299"/>
                <a:ext cx="58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71" name="Line 1831"/>
              <p:cNvSpPr>
                <a:spLocks noChangeShapeType="1"/>
              </p:cNvSpPr>
              <p:nvPr/>
            </p:nvSpPr>
            <p:spPr bwMode="auto">
              <a:xfrm flipV="1">
                <a:off x="4319" y="1299"/>
                <a:ext cx="57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72" name="Line 1832"/>
              <p:cNvSpPr>
                <a:spLocks noChangeShapeType="1"/>
              </p:cNvSpPr>
              <p:nvPr/>
            </p:nvSpPr>
            <p:spPr bwMode="auto">
              <a:xfrm flipV="1">
                <a:off x="4290" y="1299"/>
                <a:ext cx="57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73" name="Line 1833"/>
              <p:cNvSpPr>
                <a:spLocks noChangeShapeType="1"/>
              </p:cNvSpPr>
              <p:nvPr/>
            </p:nvSpPr>
            <p:spPr bwMode="auto">
              <a:xfrm flipV="1">
                <a:off x="4261" y="1299"/>
                <a:ext cx="58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74" name="Line 1834"/>
              <p:cNvSpPr>
                <a:spLocks noChangeShapeType="1"/>
              </p:cNvSpPr>
              <p:nvPr/>
            </p:nvSpPr>
            <p:spPr bwMode="auto">
              <a:xfrm flipV="1">
                <a:off x="4232" y="1299"/>
                <a:ext cx="58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75" name="Line 1835"/>
              <p:cNvSpPr>
                <a:spLocks noChangeShapeType="1"/>
              </p:cNvSpPr>
              <p:nvPr/>
            </p:nvSpPr>
            <p:spPr bwMode="auto">
              <a:xfrm flipV="1">
                <a:off x="4203" y="1299"/>
                <a:ext cx="58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76" name="Line 1836"/>
              <p:cNvSpPr>
                <a:spLocks noChangeShapeType="1"/>
              </p:cNvSpPr>
              <p:nvPr/>
            </p:nvSpPr>
            <p:spPr bwMode="auto">
              <a:xfrm flipV="1">
                <a:off x="4175" y="1299"/>
                <a:ext cx="57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77" name="Line 1837"/>
              <p:cNvSpPr>
                <a:spLocks noChangeShapeType="1"/>
              </p:cNvSpPr>
              <p:nvPr/>
            </p:nvSpPr>
            <p:spPr bwMode="auto">
              <a:xfrm flipV="1">
                <a:off x="4146" y="1299"/>
                <a:ext cx="57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78" name="Line 1838"/>
              <p:cNvSpPr>
                <a:spLocks noChangeShapeType="1"/>
              </p:cNvSpPr>
              <p:nvPr/>
            </p:nvSpPr>
            <p:spPr bwMode="auto">
              <a:xfrm flipV="1">
                <a:off x="4144" y="1299"/>
                <a:ext cx="31" cy="31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79" name="Line 1839"/>
              <p:cNvSpPr>
                <a:spLocks noChangeShapeType="1"/>
              </p:cNvSpPr>
              <p:nvPr/>
            </p:nvSpPr>
            <p:spPr bwMode="auto">
              <a:xfrm flipV="1">
                <a:off x="4144" y="1299"/>
                <a:ext cx="2" cy="3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280" name="Rectangle 1840"/>
              <p:cNvSpPr>
                <a:spLocks noChangeArrowheads="1"/>
              </p:cNvSpPr>
              <p:nvPr/>
            </p:nvSpPr>
            <p:spPr bwMode="auto">
              <a:xfrm>
                <a:off x="4144" y="1299"/>
                <a:ext cx="323" cy="58"/>
              </a:xfrm>
              <a:prstGeom prst="rect">
                <a:avLst/>
              </a:prstGeom>
              <a:noFill/>
              <a:ln w="63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319281" name="Rectangle 1841"/>
            <p:cNvSpPr>
              <a:spLocks noChangeArrowheads="1"/>
            </p:cNvSpPr>
            <p:nvPr/>
          </p:nvSpPr>
          <p:spPr bwMode="auto">
            <a:xfrm>
              <a:off x="1864" y="2410"/>
              <a:ext cx="919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400">
                  <a:solidFill>
                    <a:srgbClr val="FFFFFF"/>
                  </a:solidFill>
                </a:rPr>
                <a:t>Soil water content </a:t>
              </a:r>
              <a:endParaRPr lang="en-US" sz="1400" baseline="30000">
                <a:solidFill>
                  <a:schemeClr val="tx1"/>
                </a:solidFill>
              </a:endParaRPr>
            </a:p>
          </p:txBody>
        </p:sp>
        <p:sp>
          <p:nvSpPr>
            <p:cNvPr id="319282" name="Line 1842"/>
            <p:cNvSpPr>
              <a:spLocks noChangeShapeType="1"/>
            </p:cNvSpPr>
            <p:nvPr/>
          </p:nvSpPr>
          <p:spPr bwMode="auto">
            <a:xfrm rot="21240000">
              <a:off x="1576" y="2480"/>
              <a:ext cx="243" cy="27"/>
            </a:xfrm>
            <a:prstGeom prst="line">
              <a:avLst/>
            </a:prstGeom>
            <a:noFill/>
            <a:ln w="28575">
              <a:solidFill>
                <a:srgbClr val="FF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319283" name="Oval 1843"/>
          <p:cNvSpPr>
            <a:spLocks noChangeArrowheads="1"/>
          </p:cNvSpPr>
          <p:nvPr/>
        </p:nvSpPr>
        <p:spPr bwMode="auto">
          <a:xfrm>
            <a:off x="2667000" y="4267200"/>
            <a:ext cx="609600" cy="1981200"/>
          </a:xfrm>
          <a:prstGeom prst="ellips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319285" name="Text Box 1845"/>
          <p:cNvSpPr txBox="1">
            <a:spLocks noChangeArrowheads="1"/>
          </p:cNvSpPr>
          <p:nvPr/>
        </p:nvSpPr>
        <p:spPr bwMode="auto">
          <a:xfrm>
            <a:off x="6765925" y="1563688"/>
            <a:ext cx="1947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Temp = 63</a:t>
            </a:r>
            <a:r>
              <a:rPr lang="en-US" sz="2400" baseline="30000"/>
              <a:t>o</a:t>
            </a:r>
            <a:r>
              <a:rPr lang="en-US" sz="2400"/>
              <a:t>F</a:t>
            </a:r>
          </a:p>
        </p:txBody>
      </p:sp>
      <p:sp>
        <p:nvSpPr>
          <p:cNvPr id="319286" name="Rectangle 1846"/>
          <p:cNvSpPr>
            <a:spLocks noChangeArrowheads="1"/>
          </p:cNvSpPr>
          <p:nvPr/>
        </p:nvSpPr>
        <p:spPr bwMode="auto">
          <a:xfrm>
            <a:off x="1447800" y="106363"/>
            <a:ext cx="68580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sz="2800" b="1">
                <a:solidFill>
                  <a:srgbClr val="FFFF66"/>
                </a:solidFill>
              </a:rPr>
              <a:t>Urea Applied to Pasture – Spring 2005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9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28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6761" name="Group 169"/>
          <p:cNvGrpSpPr>
            <a:grpSpLocks/>
          </p:cNvGrpSpPr>
          <p:nvPr/>
        </p:nvGrpSpPr>
        <p:grpSpPr bwMode="auto">
          <a:xfrm>
            <a:off x="0" y="3810000"/>
            <a:ext cx="9144000" cy="3048000"/>
            <a:chOff x="0" y="2400"/>
            <a:chExt cx="5760" cy="1920"/>
          </a:xfrm>
        </p:grpSpPr>
        <p:sp>
          <p:nvSpPr>
            <p:cNvPr id="366758" name="Rectangle 166"/>
            <p:cNvSpPr>
              <a:spLocks noChangeArrowheads="1"/>
            </p:cNvSpPr>
            <p:nvPr/>
          </p:nvSpPr>
          <p:spPr bwMode="auto">
            <a:xfrm>
              <a:off x="0" y="2976"/>
              <a:ext cx="5760" cy="1344"/>
            </a:xfrm>
            <a:prstGeom prst="rect">
              <a:avLst/>
            </a:prstGeom>
            <a:gradFill rotWithShape="1">
              <a:gsLst>
                <a:gs pos="0">
                  <a:srgbClr val="BB750D"/>
                </a:gs>
                <a:gs pos="100000">
                  <a:srgbClr val="1A0D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66759" name="Rectangle 167"/>
            <p:cNvSpPr>
              <a:spLocks noChangeArrowheads="1"/>
            </p:cNvSpPr>
            <p:nvPr/>
          </p:nvSpPr>
          <p:spPr bwMode="auto">
            <a:xfrm>
              <a:off x="0" y="2400"/>
              <a:ext cx="5760" cy="240"/>
            </a:xfrm>
            <a:prstGeom prst="rect">
              <a:avLst/>
            </a:prstGeom>
            <a:gradFill rotWithShape="1">
              <a:gsLst>
                <a:gs pos="0">
                  <a:srgbClr val="F5BF6F"/>
                </a:gs>
                <a:gs pos="100000">
                  <a:srgbClr val="F5BF6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366760" name="Rectangle 168"/>
            <p:cNvSpPr>
              <a:spLocks noChangeArrowheads="1"/>
            </p:cNvSpPr>
            <p:nvPr/>
          </p:nvSpPr>
          <p:spPr bwMode="auto">
            <a:xfrm>
              <a:off x="0" y="2640"/>
              <a:ext cx="5760" cy="336"/>
            </a:xfrm>
            <a:prstGeom prst="rect">
              <a:avLst/>
            </a:prstGeom>
            <a:gradFill rotWithShape="1">
              <a:gsLst>
                <a:gs pos="0">
                  <a:srgbClr val="1A0D00"/>
                </a:gs>
                <a:gs pos="100000">
                  <a:srgbClr val="BB750D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</p:grpSp>
      <p:grpSp>
        <p:nvGrpSpPr>
          <p:cNvPr id="366748" name="Group 156"/>
          <p:cNvGrpSpPr>
            <a:grpSpLocks/>
          </p:cNvGrpSpPr>
          <p:nvPr/>
        </p:nvGrpSpPr>
        <p:grpSpPr bwMode="auto">
          <a:xfrm>
            <a:off x="0" y="4114800"/>
            <a:ext cx="846138" cy="760413"/>
            <a:chOff x="702" y="1968"/>
            <a:chExt cx="533" cy="479"/>
          </a:xfrm>
        </p:grpSpPr>
        <p:sp>
          <p:nvSpPr>
            <p:cNvPr id="366749" name="Oval 157"/>
            <p:cNvSpPr>
              <a:spLocks noChangeAspect="1" noChangeArrowheads="1"/>
            </p:cNvSpPr>
            <p:nvPr/>
          </p:nvSpPr>
          <p:spPr bwMode="auto">
            <a:xfrm>
              <a:off x="720" y="1968"/>
              <a:ext cx="479" cy="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0001"/>
                  </a:schemeClr>
                </a:gs>
                <a:gs pos="100000">
                  <a:schemeClr val="folHlink"/>
                </a:gs>
              </a:gsLst>
              <a:path path="rect">
                <a:fillToRect l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66750" name="Text Box 158"/>
            <p:cNvSpPr txBox="1">
              <a:spLocks noChangeAspect="1" noChangeArrowheads="1"/>
            </p:cNvSpPr>
            <p:nvPr/>
          </p:nvSpPr>
          <p:spPr bwMode="auto">
            <a:xfrm>
              <a:off x="702" y="2055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</p:grpSp>
      <p:grpSp>
        <p:nvGrpSpPr>
          <p:cNvPr id="366765" name="Group 173"/>
          <p:cNvGrpSpPr>
            <a:grpSpLocks noChangeAspect="1"/>
          </p:cNvGrpSpPr>
          <p:nvPr/>
        </p:nvGrpSpPr>
        <p:grpSpPr bwMode="auto">
          <a:xfrm>
            <a:off x="-3175" y="4281488"/>
            <a:ext cx="1069975" cy="519112"/>
            <a:chOff x="2487" y="2448"/>
            <a:chExt cx="748" cy="363"/>
          </a:xfrm>
        </p:grpSpPr>
        <p:sp>
          <p:nvSpPr>
            <p:cNvPr id="366766" name="Oval 174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66767" name="Text Box 175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sp>
        <p:nvSpPr>
          <p:cNvPr id="366611" name="Line 19"/>
          <p:cNvSpPr>
            <a:spLocks noChangeShapeType="1"/>
          </p:cNvSpPr>
          <p:nvPr/>
        </p:nvSpPr>
        <p:spPr bwMode="auto">
          <a:xfrm flipV="1">
            <a:off x="6781800" y="5334000"/>
            <a:ext cx="0" cy="3810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66615" name="Text Box 23"/>
          <p:cNvSpPr txBox="1">
            <a:spLocks noChangeArrowheads="1"/>
          </p:cNvSpPr>
          <p:nvPr/>
        </p:nvSpPr>
        <p:spPr bwMode="auto">
          <a:xfrm>
            <a:off x="6096000" y="1219200"/>
            <a:ext cx="25527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/>
              <a:t>Atmosphere</a:t>
            </a:r>
          </a:p>
        </p:txBody>
      </p:sp>
      <p:sp>
        <p:nvSpPr>
          <p:cNvPr id="366616" name="Rectangle 24"/>
          <p:cNvSpPr>
            <a:spLocks noChangeArrowheads="1"/>
          </p:cNvSpPr>
          <p:nvPr/>
        </p:nvSpPr>
        <p:spPr bwMode="auto">
          <a:xfrm>
            <a:off x="76200" y="5486400"/>
            <a:ext cx="914400" cy="1219200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tint val="0"/>
                  <a:invGamma/>
                </a:schemeClr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366618" name="Text Box 26"/>
          <p:cNvSpPr txBox="1">
            <a:spLocks noChangeArrowheads="1"/>
          </p:cNvSpPr>
          <p:nvPr/>
        </p:nvSpPr>
        <p:spPr bwMode="auto">
          <a:xfrm>
            <a:off x="53975" y="5500688"/>
            <a:ext cx="9366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tx1"/>
                </a:solidFill>
              </a:rPr>
              <a:t>Clay</a:t>
            </a:r>
          </a:p>
        </p:txBody>
      </p:sp>
      <p:sp>
        <p:nvSpPr>
          <p:cNvPr id="366619" name="Text Box 27"/>
          <p:cNvSpPr txBox="1">
            <a:spLocks noChangeArrowheads="1"/>
          </p:cNvSpPr>
          <p:nvPr/>
        </p:nvSpPr>
        <p:spPr bwMode="auto">
          <a:xfrm>
            <a:off x="152400" y="6096000"/>
            <a:ext cx="7572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tx1"/>
                </a:solidFill>
              </a:rPr>
              <a:t>OM</a:t>
            </a:r>
          </a:p>
        </p:txBody>
      </p:sp>
      <p:sp>
        <p:nvSpPr>
          <p:cNvPr id="366620" name="Line 28"/>
          <p:cNvSpPr>
            <a:spLocks noChangeShapeType="1"/>
          </p:cNvSpPr>
          <p:nvPr/>
        </p:nvSpPr>
        <p:spPr bwMode="auto">
          <a:xfrm>
            <a:off x="990600" y="5638800"/>
            <a:ext cx="152400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66622" name="Line 30"/>
          <p:cNvSpPr>
            <a:spLocks noChangeShapeType="1"/>
          </p:cNvSpPr>
          <p:nvPr/>
        </p:nvSpPr>
        <p:spPr bwMode="auto">
          <a:xfrm>
            <a:off x="990600" y="6172200"/>
            <a:ext cx="152400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66623" name="Line 31"/>
          <p:cNvSpPr>
            <a:spLocks noChangeShapeType="1"/>
          </p:cNvSpPr>
          <p:nvPr/>
        </p:nvSpPr>
        <p:spPr bwMode="auto">
          <a:xfrm>
            <a:off x="990600" y="6629400"/>
            <a:ext cx="152400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pic>
        <p:nvPicPr>
          <p:cNvPr id="366632" name="Picture 40" descr="Imagen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0350" y="4876800"/>
            <a:ext cx="323850" cy="158750"/>
          </a:xfrm>
          <a:prstGeom prst="rect">
            <a:avLst/>
          </a:prstGeom>
          <a:noFill/>
        </p:spPr>
      </p:pic>
      <p:sp>
        <p:nvSpPr>
          <p:cNvPr id="366656" name="AutoShape 64"/>
          <p:cNvSpPr>
            <a:spLocks noChangeAspect="1" noChangeArrowheads="1"/>
          </p:cNvSpPr>
          <p:nvPr/>
        </p:nvSpPr>
        <p:spPr bwMode="auto">
          <a:xfrm>
            <a:off x="7391400" y="-76200"/>
            <a:ext cx="1133475" cy="61912"/>
          </a:xfrm>
          <a:prstGeom prst="cloudCallout">
            <a:avLst>
              <a:gd name="adj1" fmla="val -17606"/>
              <a:gd name="adj2" fmla="val 0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66657" name="AutoShape 65"/>
          <p:cNvSpPr>
            <a:spLocks noChangeArrowheads="1"/>
          </p:cNvSpPr>
          <p:nvPr/>
        </p:nvSpPr>
        <p:spPr bwMode="auto">
          <a:xfrm>
            <a:off x="5943600" y="0"/>
            <a:ext cx="2819400" cy="457200"/>
          </a:xfrm>
          <a:prstGeom prst="cloudCallout">
            <a:avLst>
              <a:gd name="adj1" fmla="val -20778"/>
              <a:gd name="adj2" fmla="val 277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66658" name="AutoShape 66"/>
          <p:cNvSpPr>
            <a:spLocks noChangeArrowheads="1"/>
          </p:cNvSpPr>
          <p:nvPr/>
        </p:nvSpPr>
        <p:spPr bwMode="auto">
          <a:xfrm>
            <a:off x="2057400" y="76200"/>
            <a:ext cx="2819400" cy="533400"/>
          </a:xfrm>
          <a:prstGeom prst="cloudCallout">
            <a:avLst>
              <a:gd name="adj1" fmla="val 28324"/>
              <a:gd name="adj2" fmla="val 21431"/>
            </a:avLst>
          </a:prstGeom>
          <a:gradFill rotWithShape="1">
            <a:gsLst>
              <a:gs pos="0">
                <a:schemeClr val="bg1"/>
              </a:gs>
              <a:gs pos="100000">
                <a:srgbClr val="00FF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66659" name="AutoShape 67"/>
          <p:cNvSpPr>
            <a:spLocks noChangeArrowheads="1"/>
          </p:cNvSpPr>
          <p:nvPr/>
        </p:nvSpPr>
        <p:spPr bwMode="auto">
          <a:xfrm>
            <a:off x="-304800" y="-76200"/>
            <a:ext cx="2819400" cy="152400"/>
          </a:xfrm>
          <a:prstGeom prst="cloudCallout">
            <a:avLst>
              <a:gd name="adj1" fmla="val 102194"/>
              <a:gd name="adj2" fmla="val -166667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66660" name="AutoShape 68"/>
          <p:cNvSpPr>
            <a:spLocks noChangeAspect="1" noChangeArrowheads="1"/>
          </p:cNvSpPr>
          <p:nvPr/>
        </p:nvSpPr>
        <p:spPr bwMode="auto">
          <a:xfrm>
            <a:off x="6248400" y="0"/>
            <a:ext cx="1352550" cy="73025"/>
          </a:xfrm>
          <a:prstGeom prst="cloudCallout">
            <a:avLst>
              <a:gd name="adj1" fmla="val -33097"/>
              <a:gd name="adj2" fmla="val -2608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66661" name="AutoShape 69"/>
          <p:cNvSpPr>
            <a:spLocks noChangeAspect="1" noChangeArrowheads="1"/>
          </p:cNvSpPr>
          <p:nvPr/>
        </p:nvSpPr>
        <p:spPr bwMode="auto">
          <a:xfrm>
            <a:off x="703263" y="-76200"/>
            <a:ext cx="1411287" cy="228600"/>
          </a:xfrm>
          <a:prstGeom prst="cloudCallout">
            <a:avLst>
              <a:gd name="adj1" fmla="val -29639"/>
              <a:gd name="adj2" fmla="val -42361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grpSp>
        <p:nvGrpSpPr>
          <p:cNvPr id="366719" name="Group 127"/>
          <p:cNvGrpSpPr>
            <a:grpSpLocks/>
          </p:cNvGrpSpPr>
          <p:nvPr/>
        </p:nvGrpSpPr>
        <p:grpSpPr bwMode="auto">
          <a:xfrm>
            <a:off x="152400" y="228600"/>
            <a:ext cx="5010150" cy="1417638"/>
            <a:chOff x="432" y="768"/>
            <a:chExt cx="3156" cy="893"/>
          </a:xfrm>
        </p:grpSpPr>
        <p:grpSp>
          <p:nvGrpSpPr>
            <p:cNvPr id="366642" name="Group 50"/>
            <p:cNvGrpSpPr>
              <a:grpSpLocks/>
            </p:cNvGrpSpPr>
            <p:nvPr/>
          </p:nvGrpSpPr>
          <p:grpSpPr bwMode="auto">
            <a:xfrm>
              <a:off x="1296" y="768"/>
              <a:ext cx="1428" cy="797"/>
              <a:chOff x="4224" y="0"/>
              <a:chExt cx="1428" cy="797"/>
            </a:xfrm>
          </p:grpSpPr>
          <p:sp>
            <p:nvSpPr>
              <p:cNvPr id="366643" name="Freeform 51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44" name="Freeform 52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45" name="Freeform 53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46" name="Freeform 54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47" name="Freeform 55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48" name="Freeform 56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49" name="Freeform 57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50" name="Freeform 58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51" name="Freeform 59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52" name="Freeform 60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53" name="Freeform 61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54" name="Freeform 62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55" name="Freeform 63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366663" name="Group 71"/>
            <p:cNvGrpSpPr>
              <a:grpSpLocks/>
            </p:cNvGrpSpPr>
            <p:nvPr/>
          </p:nvGrpSpPr>
          <p:grpSpPr bwMode="auto">
            <a:xfrm>
              <a:off x="432" y="816"/>
              <a:ext cx="1428" cy="797"/>
              <a:chOff x="4224" y="0"/>
              <a:chExt cx="1428" cy="797"/>
            </a:xfrm>
          </p:grpSpPr>
          <p:sp>
            <p:nvSpPr>
              <p:cNvPr id="366664" name="Freeform 72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65" name="Freeform 73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66" name="Freeform 74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67" name="Freeform 75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68" name="Freeform 76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69" name="Freeform 77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70" name="Freeform 78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71" name="Freeform 79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72" name="Freeform 80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73" name="Freeform 81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74" name="Freeform 82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75" name="Freeform 83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76" name="Freeform 84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366677" name="Group 85"/>
            <p:cNvGrpSpPr>
              <a:grpSpLocks/>
            </p:cNvGrpSpPr>
            <p:nvPr/>
          </p:nvGrpSpPr>
          <p:grpSpPr bwMode="auto">
            <a:xfrm>
              <a:off x="2160" y="864"/>
              <a:ext cx="1428" cy="797"/>
              <a:chOff x="4224" y="0"/>
              <a:chExt cx="1428" cy="797"/>
            </a:xfrm>
          </p:grpSpPr>
          <p:sp>
            <p:nvSpPr>
              <p:cNvPr id="366678" name="Freeform 86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79" name="Freeform 87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80" name="Freeform 88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81" name="Freeform 89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82" name="Freeform 90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83" name="Freeform 91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84" name="Freeform 92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85" name="Freeform 93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86" name="Freeform 94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87" name="Freeform 95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88" name="Freeform 96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89" name="Freeform 97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90" name="Freeform 98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366691" name="Group 99"/>
            <p:cNvGrpSpPr>
              <a:grpSpLocks/>
            </p:cNvGrpSpPr>
            <p:nvPr/>
          </p:nvGrpSpPr>
          <p:grpSpPr bwMode="auto">
            <a:xfrm>
              <a:off x="1392" y="864"/>
              <a:ext cx="1428" cy="797"/>
              <a:chOff x="4224" y="0"/>
              <a:chExt cx="1428" cy="797"/>
            </a:xfrm>
          </p:grpSpPr>
          <p:sp>
            <p:nvSpPr>
              <p:cNvPr id="366692" name="Freeform 100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93" name="Freeform 101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94" name="Freeform 102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95" name="Freeform 103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96" name="Freeform 104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97" name="Freeform 105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98" name="Freeform 106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699" name="Freeform 107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700" name="Freeform 108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701" name="Freeform 109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702" name="Freeform 110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703" name="Freeform 111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704" name="Freeform 112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366705" name="Group 113"/>
            <p:cNvGrpSpPr>
              <a:grpSpLocks/>
            </p:cNvGrpSpPr>
            <p:nvPr/>
          </p:nvGrpSpPr>
          <p:grpSpPr bwMode="auto">
            <a:xfrm>
              <a:off x="720" y="816"/>
              <a:ext cx="1428" cy="797"/>
              <a:chOff x="4224" y="0"/>
              <a:chExt cx="1428" cy="797"/>
            </a:xfrm>
          </p:grpSpPr>
          <p:sp>
            <p:nvSpPr>
              <p:cNvPr id="366706" name="Freeform 114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707" name="Freeform 115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708" name="Freeform 116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709" name="Freeform 117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710" name="Freeform 118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711" name="Freeform 119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712" name="Freeform 120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713" name="Freeform 121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714" name="Freeform 122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715" name="Freeform 123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716" name="Freeform 124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717" name="Freeform 125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6718" name="Freeform 126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</p:grpSp>
      <p:sp>
        <p:nvSpPr>
          <p:cNvPr id="366720" name="AutoShape 128"/>
          <p:cNvSpPr>
            <a:spLocks noChangeAspect="1" noChangeArrowheads="1"/>
          </p:cNvSpPr>
          <p:nvPr/>
        </p:nvSpPr>
        <p:spPr bwMode="auto">
          <a:xfrm>
            <a:off x="7467600" y="0"/>
            <a:ext cx="1133475" cy="61913"/>
          </a:xfrm>
          <a:prstGeom prst="cloudCallout">
            <a:avLst>
              <a:gd name="adj1" fmla="val -10926"/>
              <a:gd name="adj2" fmla="val 49358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66721" name="AutoShape 129"/>
          <p:cNvSpPr>
            <a:spLocks noChangeArrowheads="1"/>
          </p:cNvSpPr>
          <p:nvPr/>
        </p:nvSpPr>
        <p:spPr bwMode="auto">
          <a:xfrm>
            <a:off x="2895600" y="-228600"/>
            <a:ext cx="2819400" cy="457200"/>
          </a:xfrm>
          <a:prstGeom prst="cloudCallout">
            <a:avLst>
              <a:gd name="adj1" fmla="val -18074"/>
              <a:gd name="adj2" fmla="val 69444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66722" name="AutoShape 130"/>
          <p:cNvSpPr>
            <a:spLocks noChangeArrowheads="1"/>
          </p:cNvSpPr>
          <p:nvPr/>
        </p:nvSpPr>
        <p:spPr bwMode="auto">
          <a:xfrm>
            <a:off x="3886200" y="-76200"/>
            <a:ext cx="2819400" cy="685800"/>
          </a:xfrm>
          <a:prstGeom prst="cloudCallout">
            <a:avLst>
              <a:gd name="adj1" fmla="val 31023"/>
              <a:gd name="adj2" fmla="val 50000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66723" name="AutoShape 131"/>
          <p:cNvSpPr>
            <a:spLocks noChangeArrowheads="1"/>
          </p:cNvSpPr>
          <p:nvPr/>
        </p:nvSpPr>
        <p:spPr bwMode="auto">
          <a:xfrm>
            <a:off x="4876800" y="-152400"/>
            <a:ext cx="2819400" cy="152400"/>
          </a:xfrm>
          <a:prstGeom prst="cloudCallout">
            <a:avLst>
              <a:gd name="adj1" fmla="val 13005"/>
              <a:gd name="adj2" fmla="val 133333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66724" name="AutoShape 132"/>
          <p:cNvSpPr>
            <a:spLocks noChangeAspect="1" noChangeArrowheads="1"/>
          </p:cNvSpPr>
          <p:nvPr/>
        </p:nvSpPr>
        <p:spPr bwMode="auto">
          <a:xfrm>
            <a:off x="5715000" y="-76200"/>
            <a:ext cx="1352550" cy="73025"/>
          </a:xfrm>
          <a:prstGeom prst="cloudCallout">
            <a:avLst>
              <a:gd name="adj1" fmla="val -27463"/>
              <a:gd name="adj2" fmla="val 391306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66725" name="AutoShape 133"/>
          <p:cNvSpPr>
            <a:spLocks noChangeAspect="1" noChangeArrowheads="1"/>
          </p:cNvSpPr>
          <p:nvPr/>
        </p:nvSpPr>
        <p:spPr bwMode="auto">
          <a:xfrm>
            <a:off x="1981200" y="0"/>
            <a:ext cx="1411288" cy="228600"/>
          </a:xfrm>
          <a:prstGeom prst="cloudCallout">
            <a:avLst>
              <a:gd name="adj1" fmla="val -24241"/>
              <a:gd name="adj2" fmla="val 90972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66726" name="AutoShape 134"/>
          <p:cNvSpPr>
            <a:spLocks noChangeAspect="1" noChangeArrowheads="1"/>
          </p:cNvSpPr>
          <p:nvPr/>
        </p:nvSpPr>
        <p:spPr bwMode="auto">
          <a:xfrm>
            <a:off x="2057400" y="-76200"/>
            <a:ext cx="1352550" cy="73025"/>
          </a:xfrm>
          <a:prstGeom prst="cloudCallout">
            <a:avLst>
              <a:gd name="adj1" fmla="val 37324"/>
              <a:gd name="adj2" fmla="val 42608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66730" name="AutoShape 138"/>
          <p:cNvSpPr>
            <a:spLocks noChangeArrowheads="1"/>
          </p:cNvSpPr>
          <p:nvPr/>
        </p:nvSpPr>
        <p:spPr bwMode="auto">
          <a:xfrm>
            <a:off x="228600" y="0"/>
            <a:ext cx="2819400" cy="457200"/>
          </a:xfrm>
          <a:prstGeom prst="cloudCallout">
            <a:avLst>
              <a:gd name="adj1" fmla="val -20778"/>
              <a:gd name="adj2" fmla="val 277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grpSp>
        <p:nvGrpSpPr>
          <p:cNvPr id="366745" name="Group 153"/>
          <p:cNvGrpSpPr>
            <a:grpSpLocks/>
          </p:cNvGrpSpPr>
          <p:nvPr/>
        </p:nvGrpSpPr>
        <p:grpSpPr bwMode="auto">
          <a:xfrm>
            <a:off x="1114425" y="3124200"/>
            <a:ext cx="846138" cy="760413"/>
            <a:chOff x="702" y="1968"/>
            <a:chExt cx="533" cy="479"/>
          </a:xfrm>
        </p:grpSpPr>
        <p:sp>
          <p:nvSpPr>
            <p:cNvPr id="366728" name="Oval 136"/>
            <p:cNvSpPr>
              <a:spLocks noChangeAspect="1" noChangeArrowheads="1"/>
            </p:cNvSpPr>
            <p:nvPr/>
          </p:nvSpPr>
          <p:spPr bwMode="auto">
            <a:xfrm>
              <a:off x="720" y="1968"/>
              <a:ext cx="479" cy="479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folHlink"/>
                </a:gs>
              </a:gsLst>
              <a:path path="rect">
                <a:fillToRect l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66739" name="Text Box 147"/>
            <p:cNvSpPr txBox="1">
              <a:spLocks noChangeAspect="1" noChangeArrowheads="1"/>
            </p:cNvSpPr>
            <p:nvPr/>
          </p:nvSpPr>
          <p:spPr bwMode="auto">
            <a:xfrm>
              <a:off x="702" y="2055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</p:grpSp>
      <p:grpSp>
        <p:nvGrpSpPr>
          <p:cNvPr id="366746" name="Group 154"/>
          <p:cNvGrpSpPr>
            <a:grpSpLocks/>
          </p:cNvGrpSpPr>
          <p:nvPr/>
        </p:nvGrpSpPr>
        <p:grpSpPr bwMode="auto">
          <a:xfrm>
            <a:off x="2257425" y="3124200"/>
            <a:ext cx="846138" cy="760413"/>
            <a:chOff x="1422" y="1968"/>
            <a:chExt cx="533" cy="479"/>
          </a:xfrm>
        </p:grpSpPr>
        <p:sp>
          <p:nvSpPr>
            <p:cNvPr id="366734" name="Oval 142"/>
            <p:cNvSpPr>
              <a:spLocks noChangeAspect="1" noChangeArrowheads="1"/>
            </p:cNvSpPr>
            <p:nvPr/>
          </p:nvSpPr>
          <p:spPr bwMode="auto">
            <a:xfrm>
              <a:off x="1440" y="1968"/>
              <a:ext cx="479" cy="479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folHlink"/>
                </a:gs>
              </a:gsLst>
              <a:path path="rect">
                <a:fillToRect l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66740" name="Text Box 148"/>
            <p:cNvSpPr txBox="1">
              <a:spLocks noChangeAspect="1" noChangeArrowheads="1"/>
            </p:cNvSpPr>
            <p:nvPr/>
          </p:nvSpPr>
          <p:spPr bwMode="auto">
            <a:xfrm>
              <a:off x="1422" y="2055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</p:grpSp>
      <p:grpSp>
        <p:nvGrpSpPr>
          <p:cNvPr id="366747" name="Group 155"/>
          <p:cNvGrpSpPr>
            <a:grpSpLocks/>
          </p:cNvGrpSpPr>
          <p:nvPr/>
        </p:nvGrpSpPr>
        <p:grpSpPr bwMode="auto">
          <a:xfrm>
            <a:off x="3481388" y="3124200"/>
            <a:ext cx="846137" cy="760413"/>
            <a:chOff x="2193" y="1968"/>
            <a:chExt cx="533" cy="479"/>
          </a:xfrm>
        </p:grpSpPr>
        <p:sp>
          <p:nvSpPr>
            <p:cNvPr id="366735" name="Oval 143"/>
            <p:cNvSpPr>
              <a:spLocks noChangeAspect="1" noChangeArrowheads="1"/>
            </p:cNvSpPr>
            <p:nvPr/>
          </p:nvSpPr>
          <p:spPr bwMode="auto">
            <a:xfrm>
              <a:off x="2208" y="1968"/>
              <a:ext cx="479" cy="479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folHlink"/>
                </a:gs>
              </a:gsLst>
              <a:path path="rect">
                <a:fillToRect l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66741" name="Text Box 149"/>
            <p:cNvSpPr txBox="1">
              <a:spLocks noChangeAspect="1" noChangeArrowheads="1"/>
            </p:cNvSpPr>
            <p:nvPr/>
          </p:nvSpPr>
          <p:spPr bwMode="auto">
            <a:xfrm>
              <a:off x="2193" y="2055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</p:grpSp>
      <p:grpSp>
        <p:nvGrpSpPr>
          <p:cNvPr id="366751" name="Group 159"/>
          <p:cNvGrpSpPr>
            <a:grpSpLocks/>
          </p:cNvGrpSpPr>
          <p:nvPr/>
        </p:nvGrpSpPr>
        <p:grpSpPr bwMode="auto">
          <a:xfrm>
            <a:off x="1927225" y="4114800"/>
            <a:ext cx="846138" cy="760413"/>
            <a:chOff x="1422" y="1968"/>
            <a:chExt cx="533" cy="479"/>
          </a:xfrm>
        </p:grpSpPr>
        <p:sp>
          <p:nvSpPr>
            <p:cNvPr id="366752" name="Oval 160"/>
            <p:cNvSpPr>
              <a:spLocks noChangeAspect="1" noChangeArrowheads="1"/>
            </p:cNvSpPr>
            <p:nvPr/>
          </p:nvSpPr>
          <p:spPr bwMode="auto">
            <a:xfrm>
              <a:off x="1440" y="1968"/>
              <a:ext cx="479" cy="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1000"/>
                  </a:schemeClr>
                </a:gs>
                <a:gs pos="100000">
                  <a:schemeClr val="folHlink"/>
                </a:gs>
              </a:gsLst>
              <a:path path="rect">
                <a:fillToRect l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66753" name="Text Box 161"/>
            <p:cNvSpPr txBox="1">
              <a:spLocks noChangeAspect="1" noChangeArrowheads="1"/>
            </p:cNvSpPr>
            <p:nvPr/>
          </p:nvSpPr>
          <p:spPr bwMode="auto">
            <a:xfrm>
              <a:off x="1422" y="2055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</p:grpSp>
      <p:grpSp>
        <p:nvGrpSpPr>
          <p:cNvPr id="366754" name="Group 162"/>
          <p:cNvGrpSpPr>
            <a:grpSpLocks/>
          </p:cNvGrpSpPr>
          <p:nvPr/>
        </p:nvGrpSpPr>
        <p:grpSpPr bwMode="auto">
          <a:xfrm>
            <a:off x="3765550" y="4191000"/>
            <a:ext cx="846138" cy="760413"/>
            <a:chOff x="2193" y="1968"/>
            <a:chExt cx="533" cy="479"/>
          </a:xfrm>
        </p:grpSpPr>
        <p:sp>
          <p:nvSpPr>
            <p:cNvPr id="366755" name="Oval 163"/>
            <p:cNvSpPr>
              <a:spLocks noChangeAspect="1" noChangeArrowheads="1"/>
            </p:cNvSpPr>
            <p:nvPr/>
          </p:nvSpPr>
          <p:spPr bwMode="auto">
            <a:xfrm>
              <a:off x="2208" y="1968"/>
              <a:ext cx="479" cy="479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60001"/>
                  </a:schemeClr>
                </a:gs>
                <a:gs pos="100000">
                  <a:schemeClr val="folHlink"/>
                </a:gs>
              </a:gsLst>
              <a:path path="rect">
                <a:fillToRect l="100000" b="100000"/>
              </a:path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66756" name="Text Box 164"/>
            <p:cNvSpPr txBox="1">
              <a:spLocks noChangeAspect="1" noChangeArrowheads="1"/>
            </p:cNvSpPr>
            <p:nvPr/>
          </p:nvSpPr>
          <p:spPr bwMode="auto">
            <a:xfrm>
              <a:off x="2193" y="2055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</p:grpSp>
      <p:sp>
        <p:nvSpPr>
          <p:cNvPr id="366762" name="AutoShape 170"/>
          <p:cNvSpPr>
            <a:spLocks noChangeArrowheads="1"/>
          </p:cNvSpPr>
          <p:nvPr/>
        </p:nvSpPr>
        <p:spPr bwMode="auto">
          <a:xfrm>
            <a:off x="-457200" y="0"/>
            <a:ext cx="2819400" cy="457200"/>
          </a:xfrm>
          <a:prstGeom prst="cloudCallout">
            <a:avLst>
              <a:gd name="adj1" fmla="val -20778"/>
              <a:gd name="adj2" fmla="val 277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66763" name="AutoShape 171"/>
          <p:cNvSpPr>
            <a:spLocks noChangeArrowheads="1"/>
          </p:cNvSpPr>
          <p:nvPr/>
        </p:nvSpPr>
        <p:spPr bwMode="auto">
          <a:xfrm>
            <a:off x="7086600" y="-228600"/>
            <a:ext cx="2819400" cy="457200"/>
          </a:xfrm>
          <a:prstGeom prst="cloudCallout">
            <a:avLst>
              <a:gd name="adj1" fmla="val -282940"/>
              <a:gd name="adj2" fmla="val 86111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66764" name="AutoShape 172"/>
          <p:cNvSpPr>
            <a:spLocks noChangeArrowheads="1"/>
          </p:cNvSpPr>
          <p:nvPr/>
        </p:nvSpPr>
        <p:spPr bwMode="auto">
          <a:xfrm>
            <a:off x="7010400" y="152400"/>
            <a:ext cx="2819400" cy="457200"/>
          </a:xfrm>
          <a:prstGeom prst="cloudCallout">
            <a:avLst>
              <a:gd name="adj1" fmla="val 23819"/>
              <a:gd name="adj2" fmla="val -20139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grpSp>
        <p:nvGrpSpPr>
          <p:cNvPr id="366768" name="Group 176"/>
          <p:cNvGrpSpPr>
            <a:grpSpLocks noChangeAspect="1"/>
          </p:cNvGrpSpPr>
          <p:nvPr/>
        </p:nvGrpSpPr>
        <p:grpSpPr bwMode="auto">
          <a:xfrm>
            <a:off x="1828800" y="4267200"/>
            <a:ext cx="1069975" cy="519113"/>
            <a:chOff x="2487" y="2448"/>
            <a:chExt cx="748" cy="363"/>
          </a:xfrm>
        </p:grpSpPr>
        <p:sp>
          <p:nvSpPr>
            <p:cNvPr id="366769" name="Oval 177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66770" name="Text Box 178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66771" name="Group 179"/>
          <p:cNvGrpSpPr>
            <a:grpSpLocks noChangeAspect="1"/>
          </p:cNvGrpSpPr>
          <p:nvPr/>
        </p:nvGrpSpPr>
        <p:grpSpPr bwMode="auto">
          <a:xfrm>
            <a:off x="3654425" y="4343400"/>
            <a:ext cx="1069975" cy="519113"/>
            <a:chOff x="2487" y="2448"/>
            <a:chExt cx="748" cy="363"/>
          </a:xfrm>
        </p:grpSpPr>
        <p:sp>
          <p:nvSpPr>
            <p:cNvPr id="366772" name="Oval 180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66773" name="Text Box 181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66783" name="Group 191"/>
          <p:cNvGrpSpPr>
            <a:grpSpLocks/>
          </p:cNvGrpSpPr>
          <p:nvPr/>
        </p:nvGrpSpPr>
        <p:grpSpPr bwMode="auto">
          <a:xfrm>
            <a:off x="2438400" y="5854700"/>
            <a:ext cx="6400800" cy="1003300"/>
            <a:chOff x="1536" y="3688"/>
            <a:chExt cx="4032" cy="632"/>
          </a:xfrm>
        </p:grpSpPr>
        <p:sp>
          <p:nvSpPr>
            <p:cNvPr id="366601" name="Line 9"/>
            <p:cNvSpPr>
              <a:spLocks noChangeShapeType="1"/>
            </p:cNvSpPr>
            <p:nvPr/>
          </p:nvSpPr>
          <p:spPr bwMode="auto">
            <a:xfrm>
              <a:off x="3120" y="3834"/>
              <a:ext cx="720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66602" name="Rectangle 10"/>
            <p:cNvSpPr>
              <a:spLocks noChangeArrowheads="1"/>
            </p:cNvSpPr>
            <p:nvPr/>
          </p:nvSpPr>
          <p:spPr bwMode="auto">
            <a:xfrm>
              <a:off x="4320" y="3792"/>
              <a:ext cx="5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 b="1" baseline="-25000"/>
                <a:t> (aq)</a:t>
              </a:r>
              <a:endParaRPr lang="en-US" sz="3600" baseline="30000"/>
            </a:p>
          </p:txBody>
        </p:sp>
        <p:sp>
          <p:nvSpPr>
            <p:cNvPr id="366604" name="Text Box 12"/>
            <p:cNvSpPr txBox="1">
              <a:spLocks noChangeArrowheads="1"/>
            </p:cNvSpPr>
            <p:nvPr/>
          </p:nvSpPr>
          <p:spPr bwMode="auto">
            <a:xfrm>
              <a:off x="4800" y="3696"/>
              <a:ext cx="2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cs typeface="Times New Roman" pitchFamily="18" charset="0"/>
                </a:rPr>
                <a:t>+</a:t>
              </a:r>
            </a:p>
          </p:txBody>
        </p:sp>
        <p:sp>
          <p:nvSpPr>
            <p:cNvPr id="366605" name="Line 13"/>
            <p:cNvSpPr>
              <a:spLocks noChangeShapeType="1"/>
            </p:cNvSpPr>
            <p:nvPr/>
          </p:nvSpPr>
          <p:spPr bwMode="auto">
            <a:xfrm flipH="1">
              <a:off x="3120" y="3930"/>
              <a:ext cx="720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66606" name="Text Box 14"/>
            <p:cNvSpPr txBox="1">
              <a:spLocks noChangeArrowheads="1"/>
            </p:cNvSpPr>
            <p:nvPr/>
          </p:nvSpPr>
          <p:spPr bwMode="auto">
            <a:xfrm>
              <a:off x="2829" y="3993"/>
              <a:ext cx="134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/>
                <a:t>Equilibrium</a:t>
              </a:r>
            </a:p>
          </p:txBody>
        </p:sp>
        <p:sp>
          <p:nvSpPr>
            <p:cNvPr id="366627" name="Line 35"/>
            <p:cNvSpPr>
              <a:spLocks noChangeShapeType="1"/>
            </p:cNvSpPr>
            <p:nvPr/>
          </p:nvSpPr>
          <p:spPr bwMode="auto">
            <a:xfrm>
              <a:off x="1536" y="3792"/>
              <a:ext cx="288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66628" name="Line 36"/>
            <p:cNvSpPr>
              <a:spLocks noChangeShapeType="1"/>
            </p:cNvSpPr>
            <p:nvPr/>
          </p:nvSpPr>
          <p:spPr bwMode="auto">
            <a:xfrm flipH="1">
              <a:off x="1536" y="3888"/>
              <a:ext cx="240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grpSp>
          <p:nvGrpSpPr>
            <p:cNvPr id="366774" name="Group 182"/>
            <p:cNvGrpSpPr>
              <a:grpSpLocks noChangeAspect="1"/>
            </p:cNvGrpSpPr>
            <p:nvPr/>
          </p:nvGrpSpPr>
          <p:grpSpPr bwMode="auto">
            <a:xfrm>
              <a:off x="1870" y="3696"/>
              <a:ext cx="674" cy="327"/>
              <a:chOff x="2487" y="2448"/>
              <a:chExt cx="748" cy="363"/>
            </a:xfrm>
          </p:grpSpPr>
          <p:sp>
            <p:nvSpPr>
              <p:cNvPr id="366775" name="Oval 183"/>
              <p:cNvSpPr>
                <a:spLocks noChangeAspect="1" noChangeArrowheads="1"/>
              </p:cNvSpPr>
              <p:nvPr/>
            </p:nvSpPr>
            <p:spPr bwMode="auto">
              <a:xfrm>
                <a:off x="2487" y="2448"/>
                <a:ext cx="729" cy="345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008000"/>
                  </a:gs>
                </a:gsLst>
                <a:lin ang="18900000" scaled="1"/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66776" name="Text Box 184"/>
              <p:cNvSpPr txBox="1">
                <a:spLocks noChangeAspect="1" noChangeArrowheads="1"/>
              </p:cNvSpPr>
              <p:nvPr/>
            </p:nvSpPr>
            <p:spPr bwMode="auto">
              <a:xfrm>
                <a:off x="2554" y="2448"/>
                <a:ext cx="681" cy="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tx1"/>
                    </a:solidFill>
                  </a:rPr>
                  <a:t>NH</a:t>
                </a:r>
                <a:r>
                  <a:rPr lang="en-US" sz="2800" b="1" baseline="-25000">
                    <a:solidFill>
                      <a:schemeClr val="tx1"/>
                    </a:solidFill>
                  </a:rPr>
                  <a:t>4</a:t>
                </a:r>
                <a:r>
                  <a:rPr lang="en-US" sz="2800" b="1" baseline="30000"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  <p:sp>
          <p:nvSpPr>
            <p:cNvPr id="366777" name="Text Box 185"/>
            <p:cNvSpPr txBox="1">
              <a:spLocks noChangeArrowheads="1"/>
            </p:cNvSpPr>
            <p:nvPr/>
          </p:nvSpPr>
          <p:spPr bwMode="auto">
            <a:xfrm>
              <a:off x="2460" y="3840"/>
              <a:ext cx="46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/>
                <a:t>(aq)</a:t>
              </a:r>
            </a:p>
          </p:txBody>
        </p:sp>
        <p:pic>
          <p:nvPicPr>
            <p:cNvPr id="366778" name="Picture 186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80" y="3744"/>
              <a:ext cx="384" cy="247"/>
            </a:xfrm>
            <a:prstGeom prst="rect">
              <a:avLst/>
            </a:prstGeom>
            <a:noFill/>
          </p:spPr>
        </p:pic>
        <p:grpSp>
          <p:nvGrpSpPr>
            <p:cNvPr id="366782" name="Group 190"/>
            <p:cNvGrpSpPr>
              <a:grpSpLocks/>
            </p:cNvGrpSpPr>
            <p:nvPr/>
          </p:nvGrpSpPr>
          <p:grpSpPr bwMode="auto">
            <a:xfrm>
              <a:off x="5136" y="3688"/>
              <a:ext cx="432" cy="392"/>
              <a:chOff x="5088" y="3120"/>
              <a:chExt cx="432" cy="392"/>
            </a:xfrm>
          </p:grpSpPr>
          <p:sp>
            <p:nvSpPr>
              <p:cNvPr id="366780" name="Oval 188"/>
              <p:cNvSpPr>
                <a:spLocks noChangeAspect="1" noChangeArrowheads="1"/>
              </p:cNvSpPr>
              <p:nvPr/>
            </p:nvSpPr>
            <p:spPr bwMode="auto">
              <a:xfrm>
                <a:off x="5088" y="3120"/>
                <a:ext cx="391" cy="392"/>
              </a:xfrm>
              <a:prstGeom prst="ellipse">
                <a:avLst/>
              </a:prstGeom>
              <a:gradFill rotWithShape="1">
                <a:gsLst>
                  <a:gs pos="0">
                    <a:srgbClr val="FF6600"/>
                  </a:gs>
                  <a:gs pos="100000">
                    <a:srgbClr val="FF9933"/>
                  </a:gs>
                </a:gsLst>
                <a:path path="rect">
                  <a:fillToRect r="100000" b="100000"/>
                </a:path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66781" name="Text Box 189"/>
              <p:cNvSpPr txBox="1">
                <a:spLocks noChangeAspect="1" noChangeArrowheads="1"/>
              </p:cNvSpPr>
              <p:nvPr/>
            </p:nvSpPr>
            <p:spPr bwMode="auto">
              <a:xfrm>
                <a:off x="5121" y="3139"/>
                <a:ext cx="399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3200" b="1">
                    <a:solidFill>
                      <a:srgbClr val="006600"/>
                    </a:solidFill>
                  </a:rPr>
                  <a:t>H</a:t>
                </a:r>
                <a:r>
                  <a:rPr lang="en-US" sz="3200" b="1" baseline="30000">
                    <a:solidFill>
                      <a:srgbClr val="006600"/>
                    </a:solidFill>
                  </a:rPr>
                  <a:t>+</a:t>
                </a:r>
              </a:p>
            </p:txBody>
          </p:sp>
        </p:grp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-0.00104 0.30787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3667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3667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6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7037E-7 L -0.11806 0.14468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3667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" y="7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7037E-7 L -0.03473 0.14468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3667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7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7037E-7 L 0.03142 0.15579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3667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" y="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3667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6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3667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6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3667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6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66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66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66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66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66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93889E-18 4.44444E-6 L 0.14167 0.16666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3667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" y="83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-0.05833 0.23333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3667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" y="117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0.0044 L -0.25799 0.29121 " pathEditMode="relative" rAng="0" ptsTypes="AA">
                                      <p:cBhvr>
                                        <p:cTn id="63" dur="500" fill="hold"/>
                                        <p:tgtEl>
                                          <p:spTgt spid="3667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" y="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366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366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36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81481E-6 L 0.00105 -0.18936 " pathEditMode="relative" rAng="0" ptsTypes="AA">
                                      <p:cBhvr>
                                        <p:cTn id="80" dur="500" fill="hold"/>
                                        <p:tgtEl>
                                          <p:spTgt spid="3666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6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490" name="Group 2"/>
          <p:cNvGrpSpPr>
            <a:grpSpLocks/>
          </p:cNvGrpSpPr>
          <p:nvPr/>
        </p:nvGrpSpPr>
        <p:grpSpPr bwMode="auto">
          <a:xfrm>
            <a:off x="2636838" y="3243263"/>
            <a:ext cx="3648075" cy="90487"/>
            <a:chOff x="1441" y="3212"/>
            <a:chExt cx="2879" cy="57"/>
          </a:xfrm>
        </p:grpSpPr>
        <p:sp>
          <p:nvSpPr>
            <p:cNvPr id="319491" name="Line 3"/>
            <p:cNvSpPr>
              <a:spLocks noChangeShapeType="1"/>
            </p:cNvSpPr>
            <p:nvPr/>
          </p:nvSpPr>
          <p:spPr bwMode="auto">
            <a:xfrm>
              <a:off x="1441" y="3240"/>
              <a:ext cx="2879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492" name="Line 4"/>
            <p:cNvSpPr>
              <a:spLocks noChangeShapeType="1"/>
            </p:cNvSpPr>
            <p:nvPr/>
          </p:nvSpPr>
          <p:spPr bwMode="auto">
            <a:xfrm flipV="1">
              <a:off x="2240" y="3212"/>
              <a:ext cx="1" cy="57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493" name="Line 5"/>
            <p:cNvSpPr>
              <a:spLocks noChangeShapeType="1"/>
            </p:cNvSpPr>
            <p:nvPr/>
          </p:nvSpPr>
          <p:spPr bwMode="auto">
            <a:xfrm flipV="1">
              <a:off x="3040" y="3212"/>
              <a:ext cx="1" cy="57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494" name="Line 6"/>
            <p:cNvSpPr>
              <a:spLocks noChangeShapeType="1"/>
            </p:cNvSpPr>
            <p:nvPr/>
          </p:nvSpPr>
          <p:spPr bwMode="auto">
            <a:xfrm flipV="1">
              <a:off x="3840" y="3212"/>
              <a:ext cx="1" cy="57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319496" name="Rectangle 8"/>
          <p:cNvSpPr>
            <a:spLocks noChangeArrowheads="1"/>
          </p:cNvSpPr>
          <p:nvPr/>
        </p:nvSpPr>
        <p:spPr bwMode="auto">
          <a:xfrm>
            <a:off x="2665413" y="6367463"/>
            <a:ext cx="3657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sz="2000">
                <a:solidFill>
                  <a:srgbClr val="FFFFFF"/>
                </a:solidFill>
              </a:rPr>
              <a:t>Days after application</a:t>
            </a: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319497" name="Rectangle 9"/>
          <p:cNvSpPr>
            <a:spLocks noChangeArrowheads="1"/>
          </p:cNvSpPr>
          <p:nvPr/>
        </p:nvSpPr>
        <p:spPr bwMode="auto">
          <a:xfrm rot="16200000">
            <a:off x="708026" y="1847850"/>
            <a:ext cx="26654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sz="1800">
                <a:solidFill>
                  <a:srgbClr val="FFFFFF"/>
                </a:solidFill>
              </a:rPr>
              <a:t>NH</a:t>
            </a:r>
            <a:r>
              <a:rPr lang="en-US" sz="1800" baseline="-25000">
                <a:solidFill>
                  <a:srgbClr val="FFFFFF"/>
                </a:solidFill>
              </a:rPr>
              <a:t>3</a:t>
            </a:r>
            <a:r>
              <a:rPr lang="en-US" sz="1800">
                <a:solidFill>
                  <a:srgbClr val="FFFFFF"/>
                </a:solidFill>
              </a:rPr>
              <a:t> loss (% of applied N)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319498" name="Rectangle 10"/>
          <p:cNvSpPr>
            <a:spLocks noChangeArrowheads="1"/>
          </p:cNvSpPr>
          <p:nvPr/>
        </p:nvSpPr>
        <p:spPr bwMode="auto">
          <a:xfrm>
            <a:off x="2628900" y="6046788"/>
            <a:ext cx="112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0</a:t>
            </a:r>
          </a:p>
        </p:txBody>
      </p:sp>
      <p:sp>
        <p:nvSpPr>
          <p:cNvPr id="319499" name="Rectangle 11"/>
          <p:cNvSpPr>
            <a:spLocks noChangeArrowheads="1"/>
          </p:cNvSpPr>
          <p:nvPr/>
        </p:nvSpPr>
        <p:spPr bwMode="auto">
          <a:xfrm>
            <a:off x="2284413" y="5403850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10</a:t>
            </a:r>
          </a:p>
        </p:txBody>
      </p:sp>
      <p:sp>
        <p:nvSpPr>
          <p:cNvPr id="319500" name="Rectangle 12"/>
          <p:cNvSpPr>
            <a:spLocks noChangeArrowheads="1"/>
          </p:cNvSpPr>
          <p:nvPr/>
        </p:nvSpPr>
        <p:spPr bwMode="auto">
          <a:xfrm>
            <a:off x="2284413" y="4954588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20</a:t>
            </a:r>
          </a:p>
        </p:txBody>
      </p:sp>
      <p:sp>
        <p:nvSpPr>
          <p:cNvPr id="319501" name="Rectangle 13"/>
          <p:cNvSpPr>
            <a:spLocks noChangeArrowheads="1"/>
          </p:cNvSpPr>
          <p:nvPr/>
        </p:nvSpPr>
        <p:spPr bwMode="auto">
          <a:xfrm>
            <a:off x="2284413" y="4502150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30</a:t>
            </a:r>
          </a:p>
        </p:txBody>
      </p:sp>
      <p:sp>
        <p:nvSpPr>
          <p:cNvPr id="319502" name="Rectangle 14"/>
          <p:cNvSpPr>
            <a:spLocks noChangeArrowheads="1"/>
          </p:cNvSpPr>
          <p:nvPr/>
        </p:nvSpPr>
        <p:spPr bwMode="auto">
          <a:xfrm>
            <a:off x="2284413" y="4051300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40</a:t>
            </a:r>
          </a:p>
        </p:txBody>
      </p:sp>
      <p:sp>
        <p:nvSpPr>
          <p:cNvPr id="319503" name="Rectangle 15"/>
          <p:cNvSpPr>
            <a:spLocks noChangeArrowheads="1"/>
          </p:cNvSpPr>
          <p:nvPr/>
        </p:nvSpPr>
        <p:spPr bwMode="auto">
          <a:xfrm>
            <a:off x="2284413" y="3598863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50</a:t>
            </a:r>
          </a:p>
        </p:txBody>
      </p:sp>
      <p:sp>
        <p:nvSpPr>
          <p:cNvPr id="319523" name="Rectangle 35"/>
          <p:cNvSpPr>
            <a:spLocks noChangeArrowheads="1"/>
          </p:cNvSpPr>
          <p:nvPr/>
        </p:nvSpPr>
        <p:spPr bwMode="auto">
          <a:xfrm>
            <a:off x="2284413" y="2740025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10</a:t>
            </a:r>
          </a:p>
        </p:txBody>
      </p:sp>
      <p:sp>
        <p:nvSpPr>
          <p:cNvPr id="319524" name="Rectangle 36"/>
          <p:cNvSpPr>
            <a:spLocks noChangeArrowheads="1"/>
          </p:cNvSpPr>
          <p:nvPr/>
        </p:nvSpPr>
        <p:spPr bwMode="auto">
          <a:xfrm>
            <a:off x="2284413" y="2289175"/>
            <a:ext cx="2254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20</a:t>
            </a:r>
          </a:p>
        </p:txBody>
      </p:sp>
      <p:sp>
        <p:nvSpPr>
          <p:cNvPr id="319525" name="Rectangle 37"/>
          <p:cNvSpPr>
            <a:spLocks noChangeArrowheads="1"/>
          </p:cNvSpPr>
          <p:nvPr/>
        </p:nvSpPr>
        <p:spPr bwMode="auto">
          <a:xfrm>
            <a:off x="2284413" y="1836738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30</a:t>
            </a:r>
          </a:p>
        </p:txBody>
      </p:sp>
      <p:sp>
        <p:nvSpPr>
          <p:cNvPr id="319526" name="Rectangle 38"/>
          <p:cNvSpPr>
            <a:spLocks noChangeArrowheads="1"/>
          </p:cNvSpPr>
          <p:nvPr/>
        </p:nvSpPr>
        <p:spPr bwMode="auto">
          <a:xfrm>
            <a:off x="2284413" y="1384300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40</a:t>
            </a:r>
          </a:p>
        </p:txBody>
      </p:sp>
      <p:sp>
        <p:nvSpPr>
          <p:cNvPr id="319527" name="Rectangle 39"/>
          <p:cNvSpPr>
            <a:spLocks noChangeArrowheads="1"/>
          </p:cNvSpPr>
          <p:nvPr/>
        </p:nvSpPr>
        <p:spPr bwMode="auto">
          <a:xfrm>
            <a:off x="2284413" y="933450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50</a:t>
            </a:r>
          </a:p>
        </p:txBody>
      </p:sp>
      <p:sp>
        <p:nvSpPr>
          <p:cNvPr id="319528" name="Line 40"/>
          <p:cNvSpPr>
            <a:spLocks noChangeShapeType="1"/>
          </p:cNvSpPr>
          <p:nvPr/>
        </p:nvSpPr>
        <p:spPr bwMode="auto">
          <a:xfrm flipV="1">
            <a:off x="2667000" y="3317875"/>
            <a:ext cx="1588" cy="2665413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529" name="Line 41"/>
          <p:cNvSpPr>
            <a:spLocks noChangeShapeType="1"/>
          </p:cNvSpPr>
          <p:nvPr/>
        </p:nvSpPr>
        <p:spPr bwMode="auto">
          <a:xfrm>
            <a:off x="2668588" y="5530850"/>
            <a:ext cx="34925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530" name="Line 42"/>
          <p:cNvSpPr>
            <a:spLocks noChangeShapeType="1"/>
          </p:cNvSpPr>
          <p:nvPr/>
        </p:nvSpPr>
        <p:spPr bwMode="auto">
          <a:xfrm>
            <a:off x="2668588" y="5078413"/>
            <a:ext cx="34925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531" name="Line 43"/>
          <p:cNvSpPr>
            <a:spLocks noChangeShapeType="1"/>
          </p:cNvSpPr>
          <p:nvPr/>
        </p:nvSpPr>
        <p:spPr bwMode="auto">
          <a:xfrm>
            <a:off x="2668588" y="4627563"/>
            <a:ext cx="34925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532" name="Line 44"/>
          <p:cNvSpPr>
            <a:spLocks noChangeShapeType="1"/>
          </p:cNvSpPr>
          <p:nvPr/>
        </p:nvSpPr>
        <p:spPr bwMode="auto">
          <a:xfrm>
            <a:off x="2668588" y="4176713"/>
            <a:ext cx="34925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533" name="Line 45"/>
          <p:cNvSpPr>
            <a:spLocks noChangeShapeType="1"/>
          </p:cNvSpPr>
          <p:nvPr/>
        </p:nvSpPr>
        <p:spPr bwMode="auto">
          <a:xfrm>
            <a:off x="2668588" y="3724275"/>
            <a:ext cx="34925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534" name="Line 46"/>
          <p:cNvSpPr>
            <a:spLocks noChangeShapeType="1"/>
          </p:cNvSpPr>
          <p:nvPr/>
        </p:nvSpPr>
        <p:spPr bwMode="auto">
          <a:xfrm flipV="1">
            <a:off x="6289675" y="3317875"/>
            <a:ext cx="1588" cy="2665413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540" name="Line 52"/>
          <p:cNvSpPr>
            <a:spLocks noChangeShapeType="1"/>
          </p:cNvSpPr>
          <p:nvPr/>
        </p:nvSpPr>
        <p:spPr bwMode="auto">
          <a:xfrm>
            <a:off x="2667000" y="652463"/>
            <a:ext cx="3622675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541" name="Line 53"/>
          <p:cNvSpPr>
            <a:spLocks noChangeShapeType="1"/>
          </p:cNvSpPr>
          <p:nvPr/>
        </p:nvSpPr>
        <p:spPr bwMode="auto">
          <a:xfrm>
            <a:off x="3251200" y="654050"/>
            <a:ext cx="1588" cy="36513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542" name="Line 54"/>
          <p:cNvSpPr>
            <a:spLocks noChangeShapeType="1"/>
          </p:cNvSpPr>
          <p:nvPr/>
        </p:nvSpPr>
        <p:spPr bwMode="auto">
          <a:xfrm>
            <a:off x="3835400" y="654050"/>
            <a:ext cx="1588" cy="36513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543" name="Line 55"/>
          <p:cNvSpPr>
            <a:spLocks noChangeShapeType="1"/>
          </p:cNvSpPr>
          <p:nvPr/>
        </p:nvSpPr>
        <p:spPr bwMode="auto">
          <a:xfrm>
            <a:off x="4419600" y="654050"/>
            <a:ext cx="1588" cy="36513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544" name="Line 56"/>
          <p:cNvSpPr>
            <a:spLocks noChangeShapeType="1"/>
          </p:cNvSpPr>
          <p:nvPr/>
        </p:nvSpPr>
        <p:spPr bwMode="auto">
          <a:xfrm>
            <a:off x="5003800" y="654050"/>
            <a:ext cx="1588" cy="36513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545" name="Line 57"/>
          <p:cNvSpPr>
            <a:spLocks noChangeShapeType="1"/>
          </p:cNvSpPr>
          <p:nvPr/>
        </p:nvSpPr>
        <p:spPr bwMode="auto">
          <a:xfrm>
            <a:off x="5588000" y="654050"/>
            <a:ext cx="1588" cy="36513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546" name="Line 58"/>
          <p:cNvSpPr>
            <a:spLocks noChangeShapeType="1"/>
          </p:cNvSpPr>
          <p:nvPr/>
        </p:nvSpPr>
        <p:spPr bwMode="auto">
          <a:xfrm>
            <a:off x="6172200" y="654050"/>
            <a:ext cx="1588" cy="36513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547" name="Line 59"/>
          <p:cNvSpPr>
            <a:spLocks noChangeShapeType="1"/>
          </p:cNvSpPr>
          <p:nvPr/>
        </p:nvSpPr>
        <p:spPr bwMode="auto">
          <a:xfrm flipV="1">
            <a:off x="2667000" y="652463"/>
            <a:ext cx="1588" cy="266541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548" name="Line 60"/>
          <p:cNvSpPr>
            <a:spLocks noChangeShapeType="1"/>
          </p:cNvSpPr>
          <p:nvPr/>
        </p:nvSpPr>
        <p:spPr bwMode="auto">
          <a:xfrm>
            <a:off x="2668588" y="2867025"/>
            <a:ext cx="34925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549" name="Line 61"/>
          <p:cNvSpPr>
            <a:spLocks noChangeShapeType="1"/>
          </p:cNvSpPr>
          <p:nvPr/>
        </p:nvSpPr>
        <p:spPr bwMode="auto">
          <a:xfrm>
            <a:off x="2668588" y="2414588"/>
            <a:ext cx="34925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550" name="Line 62"/>
          <p:cNvSpPr>
            <a:spLocks noChangeShapeType="1"/>
          </p:cNvSpPr>
          <p:nvPr/>
        </p:nvSpPr>
        <p:spPr bwMode="auto">
          <a:xfrm>
            <a:off x="2668588" y="1962150"/>
            <a:ext cx="34925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551" name="Line 63"/>
          <p:cNvSpPr>
            <a:spLocks noChangeShapeType="1"/>
          </p:cNvSpPr>
          <p:nvPr/>
        </p:nvSpPr>
        <p:spPr bwMode="auto">
          <a:xfrm>
            <a:off x="2668588" y="1511300"/>
            <a:ext cx="34925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552" name="Line 64"/>
          <p:cNvSpPr>
            <a:spLocks noChangeShapeType="1"/>
          </p:cNvSpPr>
          <p:nvPr/>
        </p:nvSpPr>
        <p:spPr bwMode="auto">
          <a:xfrm>
            <a:off x="2668588" y="1058863"/>
            <a:ext cx="34925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553" name="Line 65"/>
          <p:cNvSpPr>
            <a:spLocks noChangeShapeType="1"/>
          </p:cNvSpPr>
          <p:nvPr/>
        </p:nvSpPr>
        <p:spPr bwMode="auto">
          <a:xfrm flipV="1">
            <a:off x="6289675" y="652463"/>
            <a:ext cx="1588" cy="2665412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554" name="Line 66"/>
          <p:cNvSpPr>
            <a:spLocks noChangeShapeType="1"/>
          </p:cNvSpPr>
          <p:nvPr/>
        </p:nvSpPr>
        <p:spPr bwMode="auto">
          <a:xfrm flipH="1">
            <a:off x="6253163" y="2867025"/>
            <a:ext cx="36512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555" name="Line 67"/>
          <p:cNvSpPr>
            <a:spLocks noChangeShapeType="1"/>
          </p:cNvSpPr>
          <p:nvPr/>
        </p:nvSpPr>
        <p:spPr bwMode="auto">
          <a:xfrm flipH="1">
            <a:off x="6253163" y="2414588"/>
            <a:ext cx="36512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556" name="Line 68"/>
          <p:cNvSpPr>
            <a:spLocks noChangeShapeType="1"/>
          </p:cNvSpPr>
          <p:nvPr/>
        </p:nvSpPr>
        <p:spPr bwMode="auto">
          <a:xfrm flipH="1">
            <a:off x="6253163" y="1962150"/>
            <a:ext cx="36512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557" name="Line 69"/>
          <p:cNvSpPr>
            <a:spLocks noChangeShapeType="1"/>
          </p:cNvSpPr>
          <p:nvPr/>
        </p:nvSpPr>
        <p:spPr bwMode="auto">
          <a:xfrm flipH="1">
            <a:off x="6253163" y="1511300"/>
            <a:ext cx="36512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19558" name="Line 70"/>
          <p:cNvSpPr>
            <a:spLocks noChangeShapeType="1"/>
          </p:cNvSpPr>
          <p:nvPr/>
        </p:nvSpPr>
        <p:spPr bwMode="auto">
          <a:xfrm flipH="1">
            <a:off x="6253163" y="1058863"/>
            <a:ext cx="36512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grpSp>
        <p:nvGrpSpPr>
          <p:cNvPr id="319559" name="Group 71"/>
          <p:cNvGrpSpPr>
            <a:grpSpLocks/>
          </p:cNvGrpSpPr>
          <p:nvPr/>
        </p:nvGrpSpPr>
        <p:grpSpPr bwMode="auto">
          <a:xfrm>
            <a:off x="2773363" y="728663"/>
            <a:ext cx="1319212" cy="693737"/>
            <a:chOff x="4416" y="816"/>
            <a:chExt cx="831" cy="437"/>
          </a:xfrm>
        </p:grpSpPr>
        <p:sp>
          <p:nvSpPr>
            <p:cNvPr id="319560" name="Rectangle 72"/>
            <p:cNvSpPr>
              <a:spLocks noChangeArrowheads="1"/>
            </p:cNvSpPr>
            <p:nvPr/>
          </p:nvSpPr>
          <p:spPr bwMode="auto">
            <a:xfrm>
              <a:off x="4754" y="816"/>
              <a:ext cx="493" cy="13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400"/>
                <a:t>Nitamin® </a:t>
              </a:r>
            </a:p>
          </p:txBody>
        </p:sp>
        <p:sp>
          <p:nvSpPr>
            <p:cNvPr id="319561" name="Rectangle 73"/>
            <p:cNvSpPr>
              <a:spLocks noChangeArrowheads="1"/>
            </p:cNvSpPr>
            <p:nvPr/>
          </p:nvSpPr>
          <p:spPr bwMode="auto">
            <a:xfrm>
              <a:off x="4763" y="969"/>
              <a:ext cx="268" cy="13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400"/>
                <a:t>UAN</a:t>
              </a:r>
              <a:r>
                <a:rPr lang="en-US" sz="1400" b="1"/>
                <a:t> </a:t>
              </a:r>
            </a:p>
          </p:txBody>
        </p:sp>
        <p:sp>
          <p:nvSpPr>
            <p:cNvPr id="319562" name="Rectangle 74"/>
            <p:cNvSpPr>
              <a:spLocks noChangeArrowheads="1"/>
            </p:cNvSpPr>
            <p:nvPr/>
          </p:nvSpPr>
          <p:spPr bwMode="auto">
            <a:xfrm>
              <a:off x="4763" y="1119"/>
              <a:ext cx="242" cy="13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400"/>
                <a:t>Urea</a:t>
              </a:r>
            </a:p>
          </p:txBody>
        </p:sp>
        <p:grpSp>
          <p:nvGrpSpPr>
            <p:cNvPr id="319563" name="Group 75"/>
            <p:cNvGrpSpPr>
              <a:grpSpLocks/>
            </p:cNvGrpSpPr>
            <p:nvPr/>
          </p:nvGrpSpPr>
          <p:grpSpPr bwMode="auto">
            <a:xfrm>
              <a:off x="4416" y="834"/>
              <a:ext cx="288" cy="384"/>
              <a:chOff x="1682" y="1492"/>
              <a:chExt cx="251" cy="339"/>
            </a:xfrm>
          </p:grpSpPr>
          <p:sp>
            <p:nvSpPr>
              <p:cNvPr id="319564" name="Line 76"/>
              <p:cNvSpPr>
                <a:spLocks noChangeShapeType="1"/>
              </p:cNvSpPr>
              <p:nvPr/>
            </p:nvSpPr>
            <p:spPr bwMode="auto">
              <a:xfrm>
                <a:off x="1682" y="1535"/>
                <a:ext cx="251" cy="1"/>
              </a:xfrm>
              <a:prstGeom prst="line">
                <a:avLst/>
              </a:prstGeom>
              <a:noFill/>
              <a:ln w="2857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65" name="Freeform 77"/>
              <p:cNvSpPr>
                <a:spLocks/>
              </p:cNvSpPr>
              <p:nvPr/>
            </p:nvSpPr>
            <p:spPr bwMode="auto">
              <a:xfrm>
                <a:off x="1764" y="1492"/>
                <a:ext cx="87" cy="86"/>
              </a:xfrm>
              <a:custGeom>
                <a:avLst/>
                <a:gdLst/>
                <a:ahLst/>
                <a:cxnLst>
                  <a:cxn ang="0">
                    <a:pos x="87" y="0"/>
                  </a:cxn>
                  <a:cxn ang="0">
                    <a:pos x="173" y="86"/>
                  </a:cxn>
                  <a:cxn ang="0">
                    <a:pos x="87" y="173"/>
                  </a:cxn>
                  <a:cxn ang="0">
                    <a:pos x="0" y="86"/>
                  </a:cxn>
                  <a:cxn ang="0">
                    <a:pos x="87" y="0"/>
                  </a:cxn>
                </a:cxnLst>
                <a:rect l="0" t="0" r="r" b="b"/>
                <a:pathLst>
                  <a:path w="173" h="173">
                    <a:moveTo>
                      <a:pt x="87" y="0"/>
                    </a:moveTo>
                    <a:lnTo>
                      <a:pt x="173" y="86"/>
                    </a:lnTo>
                    <a:lnTo>
                      <a:pt x="87" y="173"/>
                    </a:lnTo>
                    <a:lnTo>
                      <a:pt x="0" y="86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00FF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66" name="Freeform 78"/>
              <p:cNvSpPr>
                <a:spLocks/>
              </p:cNvSpPr>
              <p:nvPr/>
            </p:nvSpPr>
            <p:spPr bwMode="auto">
              <a:xfrm>
                <a:off x="1794" y="1521"/>
                <a:ext cx="27" cy="28"/>
              </a:xfrm>
              <a:custGeom>
                <a:avLst/>
                <a:gdLst/>
                <a:ahLst/>
                <a:cxnLst>
                  <a:cxn ang="0">
                    <a:pos x="21" y="21"/>
                  </a:cxn>
                  <a:cxn ang="0">
                    <a:pos x="21" y="0"/>
                  </a:cxn>
                  <a:cxn ang="0">
                    <a:pos x="35" y="0"/>
                  </a:cxn>
                  <a:cxn ang="0">
                    <a:pos x="35" y="21"/>
                  </a:cxn>
                  <a:cxn ang="0">
                    <a:pos x="55" y="21"/>
                  </a:cxn>
                  <a:cxn ang="0">
                    <a:pos x="55" y="35"/>
                  </a:cxn>
                  <a:cxn ang="0">
                    <a:pos x="35" y="35"/>
                  </a:cxn>
                  <a:cxn ang="0">
                    <a:pos x="35" y="56"/>
                  </a:cxn>
                  <a:cxn ang="0">
                    <a:pos x="21" y="56"/>
                  </a:cxn>
                  <a:cxn ang="0">
                    <a:pos x="21" y="35"/>
                  </a:cxn>
                  <a:cxn ang="0">
                    <a:pos x="0" y="35"/>
                  </a:cxn>
                  <a:cxn ang="0">
                    <a:pos x="0" y="21"/>
                  </a:cxn>
                  <a:cxn ang="0">
                    <a:pos x="21" y="21"/>
                  </a:cxn>
                </a:cxnLst>
                <a:rect l="0" t="0" r="r" b="b"/>
                <a:pathLst>
                  <a:path w="55" h="56">
                    <a:moveTo>
                      <a:pt x="21" y="21"/>
                    </a:moveTo>
                    <a:lnTo>
                      <a:pt x="21" y="0"/>
                    </a:lnTo>
                    <a:lnTo>
                      <a:pt x="35" y="0"/>
                    </a:lnTo>
                    <a:lnTo>
                      <a:pt x="35" y="21"/>
                    </a:lnTo>
                    <a:lnTo>
                      <a:pt x="55" y="21"/>
                    </a:lnTo>
                    <a:lnTo>
                      <a:pt x="55" y="35"/>
                    </a:lnTo>
                    <a:lnTo>
                      <a:pt x="35" y="35"/>
                    </a:lnTo>
                    <a:lnTo>
                      <a:pt x="35" y="56"/>
                    </a:lnTo>
                    <a:lnTo>
                      <a:pt x="21" y="56"/>
                    </a:lnTo>
                    <a:lnTo>
                      <a:pt x="21" y="35"/>
                    </a:lnTo>
                    <a:lnTo>
                      <a:pt x="0" y="35"/>
                    </a:lnTo>
                    <a:lnTo>
                      <a:pt x="0" y="21"/>
                    </a:lnTo>
                    <a:lnTo>
                      <a:pt x="21" y="21"/>
                    </a:lnTo>
                    <a:close/>
                  </a:path>
                </a:pathLst>
              </a:cu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67" name="Line 79"/>
              <p:cNvSpPr>
                <a:spLocks noChangeShapeType="1"/>
              </p:cNvSpPr>
              <p:nvPr/>
            </p:nvSpPr>
            <p:spPr bwMode="auto">
              <a:xfrm>
                <a:off x="1682" y="1672"/>
                <a:ext cx="251" cy="1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68" name="Rectangle 80"/>
              <p:cNvSpPr>
                <a:spLocks noChangeArrowheads="1"/>
              </p:cNvSpPr>
              <p:nvPr/>
            </p:nvSpPr>
            <p:spPr bwMode="auto">
              <a:xfrm>
                <a:off x="1776" y="1640"/>
                <a:ext cx="63" cy="64"/>
              </a:xfrm>
              <a:prstGeom prst="rect">
                <a:avLst/>
              </a:prstGeom>
              <a:solidFill>
                <a:srgbClr val="008000"/>
              </a:solidFill>
              <a:ln w="11113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69" name="Line 81"/>
              <p:cNvSpPr>
                <a:spLocks noChangeShapeType="1"/>
              </p:cNvSpPr>
              <p:nvPr/>
            </p:nvSpPr>
            <p:spPr bwMode="auto">
              <a:xfrm flipV="1">
                <a:off x="1807" y="1640"/>
                <a:ext cx="1" cy="64"/>
              </a:xfrm>
              <a:prstGeom prst="line">
                <a:avLst/>
              </a:prstGeom>
              <a:noFill/>
              <a:ln w="1111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70" name="Line 82"/>
              <p:cNvSpPr>
                <a:spLocks noChangeShapeType="1"/>
              </p:cNvSpPr>
              <p:nvPr/>
            </p:nvSpPr>
            <p:spPr bwMode="auto">
              <a:xfrm>
                <a:off x="1776" y="1672"/>
                <a:ext cx="63" cy="1"/>
              </a:xfrm>
              <a:prstGeom prst="line">
                <a:avLst/>
              </a:prstGeom>
              <a:noFill/>
              <a:ln w="1111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71" name="Line 83"/>
              <p:cNvSpPr>
                <a:spLocks noChangeShapeType="1"/>
              </p:cNvSpPr>
              <p:nvPr/>
            </p:nvSpPr>
            <p:spPr bwMode="auto">
              <a:xfrm>
                <a:off x="1682" y="1809"/>
                <a:ext cx="251" cy="1"/>
              </a:xfrm>
              <a:prstGeom prst="line">
                <a:avLst/>
              </a:prstGeom>
              <a:noFill/>
              <a:ln w="28575">
                <a:solidFill>
                  <a:srgbClr val="FF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72" name="Freeform 84"/>
              <p:cNvSpPr>
                <a:spLocks/>
              </p:cNvSpPr>
              <p:nvPr/>
            </p:nvSpPr>
            <p:spPr bwMode="auto">
              <a:xfrm>
                <a:off x="1770" y="1766"/>
                <a:ext cx="75" cy="65"/>
              </a:xfrm>
              <a:custGeom>
                <a:avLst/>
                <a:gdLst/>
                <a:ahLst/>
                <a:cxnLst>
                  <a:cxn ang="0">
                    <a:pos x="75" y="0"/>
                  </a:cxn>
                  <a:cxn ang="0">
                    <a:pos x="150" y="129"/>
                  </a:cxn>
                  <a:cxn ang="0">
                    <a:pos x="0" y="129"/>
                  </a:cxn>
                  <a:cxn ang="0">
                    <a:pos x="75" y="0"/>
                  </a:cxn>
                </a:cxnLst>
                <a:rect l="0" t="0" r="r" b="b"/>
                <a:pathLst>
                  <a:path w="150" h="129">
                    <a:moveTo>
                      <a:pt x="75" y="0"/>
                    </a:moveTo>
                    <a:lnTo>
                      <a:pt x="150" y="129"/>
                    </a:lnTo>
                    <a:lnTo>
                      <a:pt x="0" y="129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FF8000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</p:grpSp>
      </p:grpSp>
      <p:grpSp>
        <p:nvGrpSpPr>
          <p:cNvPr id="320806" name="Group 1318"/>
          <p:cNvGrpSpPr>
            <a:grpSpLocks/>
          </p:cNvGrpSpPr>
          <p:nvPr/>
        </p:nvGrpSpPr>
        <p:grpSpPr bwMode="auto">
          <a:xfrm>
            <a:off x="2806700" y="3411538"/>
            <a:ext cx="1916113" cy="517525"/>
            <a:chOff x="1576" y="2218"/>
            <a:chExt cx="1207" cy="326"/>
          </a:xfrm>
        </p:grpSpPr>
        <p:sp>
          <p:nvSpPr>
            <p:cNvPr id="319574" name="Rectangle 86"/>
            <p:cNvSpPr>
              <a:spLocks noChangeArrowheads="1"/>
            </p:cNvSpPr>
            <p:nvPr/>
          </p:nvSpPr>
          <p:spPr bwMode="auto">
            <a:xfrm>
              <a:off x="1864" y="2218"/>
              <a:ext cx="404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400">
                  <a:solidFill>
                    <a:srgbClr val="FFFFFF"/>
                  </a:solidFill>
                </a:rPr>
                <a:t>Rainfall </a:t>
              </a:r>
              <a:endParaRPr lang="en-US" sz="1400">
                <a:solidFill>
                  <a:schemeClr val="tx1"/>
                </a:solidFill>
              </a:endParaRPr>
            </a:p>
          </p:txBody>
        </p:sp>
        <p:grpSp>
          <p:nvGrpSpPr>
            <p:cNvPr id="319575" name="Group 87"/>
            <p:cNvGrpSpPr>
              <a:grpSpLocks/>
            </p:cNvGrpSpPr>
            <p:nvPr/>
          </p:nvGrpSpPr>
          <p:grpSpPr bwMode="auto">
            <a:xfrm>
              <a:off x="1576" y="2269"/>
              <a:ext cx="243" cy="51"/>
              <a:chOff x="4144" y="1299"/>
              <a:chExt cx="323" cy="58"/>
            </a:xfrm>
          </p:grpSpPr>
          <p:sp>
            <p:nvSpPr>
              <p:cNvPr id="319576" name="Rectangle 88"/>
              <p:cNvSpPr>
                <a:spLocks noChangeArrowheads="1"/>
              </p:cNvSpPr>
              <p:nvPr/>
            </p:nvSpPr>
            <p:spPr bwMode="auto">
              <a:xfrm>
                <a:off x="4144" y="1299"/>
                <a:ext cx="323" cy="58"/>
              </a:xfrm>
              <a:prstGeom prst="rect">
                <a:avLst/>
              </a:prstGeom>
              <a:solidFill>
                <a:srgbClr val="00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77" name="Line 89"/>
              <p:cNvSpPr>
                <a:spLocks noChangeShapeType="1"/>
              </p:cNvSpPr>
              <p:nvPr/>
            </p:nvSpPr>
            <p:spPr bwMode="auto">
              <a:xfrm flipV="1">
                <a:off x="4463" y="1352"/>
                <a:ext cx="4" cy="5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78" name="Line 90"/>
              <p:cNvSpPr>
                <a:spLocks noChangeShapeType="1"/>
              </p:cNvSpPr>
              <p:nvPr/>
            </p:nvSpPr>
            <p:spPr bwMode="auto">
              <a:xfrm flipV="1">
                <a:off x="4434" y="1324"/>
                <a:ext cx="33" cy="33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79" name="Line 91"/>
              <p:cNvSpPr>
                <a:spLocks noChangeShapeType="1"/>
              </p:cNvSpPr>
              <p:nvPr/>
            </p:nvSpPr>
            <p:spPr bwMode="auto">
              <a:xfrm flipV="1">
                <a:off x="4405" y="1299"/>
                <a:ext cx="58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80" name="Line 92"/>
              <p:cNvSpPr>
                <a:spLocks noChangeShapeType="1"/>
              </p:cNvSpPr>
              <p:nvPr/>
            </p:nvSpPr>
            <p:spPr bwMode="auto">
              <a:xfrm flipV="1">
                <a:off x="4376" y="1299"/>
                <a:ext cx="58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81" name="Line 93"/>
              <p:cNvSpPr>
                <a:spLocks noChangeShapeType="1"/>
              </p:cNvSpPr>
              <p:nvPr/>
            </p:nvSpPr>
            <p:spPr bwMode="auto">
              <a:xfrm flipV="1">
                <a:off x="4347" y="1299"/>
                <a:ext cx="58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82" name="Line 94"/>
              <p:cNvSpPr>
                <a:spLocks noChangeShapeType="1"/>
              </p:cNvSpPr>
              <p:nvPr/>
            </p:nvSpPr>
            <p:spPr bwMode="auto">
              <a:xfrm flipV="1">
                <a:off x="4319" y="1299"/>
                <a:ext cx="57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83" name="Line 95"/>
              <p:cNvSpPr>
                <a:spLocks noChangeShapeType="1"/>
              </p:cNvSpPr>
              <p:nvPr/>
            </p:nvSpPr>
            <p:spPr bwMode="auto">
              <a:xfrm flipV="1">
                <a:off x="4290" y="1299"/>
                <a:ext cx="57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84" name="Line 96"/>
              <p:cNvSpPr>
                <a:spLocks noChangeShapeType="1"/>
              </p:cNvSpPr>
              <p:nvPr/>
            </p:nvSpPr>
            <p:spPr bwMode="auto">
              <a:xfrm flipV="1">
                <a:off x="4261" y="1299"/>
                <a:ext cx="58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85" name="Line 97"/>
              <p:cNvSpPr>
                <a:spLocks noChangeShapeType="1"/>
              </p:cNvSpPr>
              <p:nvPr/>
            </p:nvSpPr>
            <p:spPr bwMode="auto">
              <a:xfrm flipV="1">
                <a:off x="4232" y="1299"/>
                <a:ext cx="58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86" name="Line 98"/>
              <p:cNvSpPr>
                <a:spLocks noChangeShapeType="1"/>
              </p:cNvSpPr>
              <p:nvPr/>
            </p:nvSpPr>
            <p:spPr bwMode="auto">
              <a:xfrm flipV="1">
                <a:off x="4203" y="1299"/>
                <a:ext cx="58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87" name="Line 99"/>
              <p:cNvSpPr>
                <a:spLocks noChangeShapeType="1"/>
              </p:cNvSpPr>
              <p:nvPr/>
            </p:nvSpPr>
            <p:spPr bwMode="auto">
              <a:xfrm flipV="1">
                <a:off x="4175" y="1299"/>
                <a:ext cx="57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88" name="Line 100"/>
              <p:cNvSpPr>
                <a:spLocks noChangeShapeType="1"/>
              </p:cNvSpPr>
              <p:nvPr/>
            </p:nvSpPr>
            <p:spPr bwMode="auto">
              <a:xfrm flipV="1">
                <a:off x="4146" y="1299"/>
                <a:ext cx="57" cy="58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89" name="Line 101"/>
              <p:cNvSpPr>
                <a:spLocks noChangeShapeType="1"/>
              </p:cNvSpPr>
              <p:nvPr/>
            </p:nvSpPr>
            <p:spPr bwMode="auto">
              <a:xfrm flipV="1">
                <a:off x="4144" y="1299"/>
                <a:ext cx="31" cy="31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90" name="Line 102"/>
              <p:cNvSpPr>
                <a:spLocks noChangeShapeType="1"/>
              </p:cNvSpPr>
              <p:nvPr/>
            </p:nvSpPr>
            <p:spPr bwMode="auto">
              <a:xfrm flipV="1">
                <a:off x="4144" y="1299"/>
                <a:ext cx="2" cy="3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91" name="Line 103"/>
              <p:cNvSpPr>
                <a:spLocks noChangeShapeType="1"/>
              </p:cNvSpPr>
              <p:nvPr/>
            </p:nvSpPr>
            <p:spPr bwMode="auto">
              <a:xfrm flipV="1">
                <a:off x="4463" y="1352"/>
                <a:ext cx="4" cy="5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92" name="Line 104"/>
              <p:cNvSpPr>
                <a:spLocks noChangeShapeType="1"/>
              </p:cNvSpPr>
              <p:nvPr/>
            </p:nvSpPr>
            <p:spPr bwMode="auto">
              <a:xfrm flipV="1">
                <a:off x="4434" y="1324"/>
                <a:ext cx="33" cy="33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93" name="Line 105"/>
              <p:cNvSpPr>
                <a:spLocks noChangeShapeType="1"/>
              </p:cNvSpPr>
              <p:nvPr/>
            </p:nvSpPr>
            <p:spPr bwMode="auto">
              <a:xfrm flipV="1">
                <a:off x="4405" y="1299"/>
                <a:ext cx="58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94" name="Line 106"/>
              <p:cNvSpPr>
                <a:spLocks noChangeShapeType="1"/>
              </p:cNvSpPr>
              <p:nvPr/>
            </p:nvSpPr>
            <p:spPr bwMode="auto">
              <a:xfrm flipV="1">
                <a:off x="4376" y="1299"/>
                <a:ext cx="58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95" name="Line 107"/>
              <p:cNvSpPr>
                <a:spLocks noChangeShapeType="1"/>
              </p:cNvSpPr>
              <p:nvPr/>
            </p:nvSpPr>
            <p:spPr bwMode="auto">
              <a:xfrm flipV="1">
                <a:off x="4347" y="1299"/>
                <a:ext cx="58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96" name="Line 108"/>
              <p:cNvSpPr>
                <a:spLocks noChangeShapeType="1"/>
              </p:cNvSpPr>
              <p:nvPr/>
            </p:nvSpPr>
            <p:spPr bwMode="auto">
              <a:xfrm flipV="1">
                <a:off x="4319" y="1299"/>
                <a:ext cx="57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97" name="Line 109"/>
              <p:cNvSpPr>
                <a:spLocks noChangeShapeType="1"/>
              </p:cNvSpPr>
              <p:nvPr/>
            </p:nvSpPr>
            <p:spPr bwMode="auto">
              <a:xfrm flipV="1">
                <a:off x="4290" y="1299"/>
                <a:ext cx="57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98" name="Line 110"/>
              <p:cNvSpPr>
                <a:spLocks noChangeShapeType="1"/>
              </p:cNvSpPr>
              <p:nvPr/>
            </p:nvSpPr>
            <p:spPr bwMode="auto">
              <a:xfrm flipV="1">
                <a:off x="4261" y="1299"/>
                <a:ext cx="58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599" name="Line 111"/>
              <p:cNvSpPr>
                <a:spLocks noChangeShapeType="1"/>
              </p:cNvSpPr>
              <p:nvPr/>
            </p:nvSpPr>
            <p:spPr bwMode="auto">
              <a:xfrm flipV="1">
                <a:off x="4232" y="1299"/>
                <a:ext cx="58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600" name="Line 112"/>
              <p:cNvSpPr>
                <a:spLocks noChangeShapeType="1"/>
              </p:cNvSpPr>
              <p:nvPr/>
            </p:nvSpPr>
            <p:spPr bwMode="auto">
              <a:xfrm flipV="1">
                <a:off x="4203" y="1299"/>
                <a:ext cx="58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601" name="Line 113"/>
              <p:cNvSpPr>
                <a:spLocks noChangeShapeType="1"/>
              </p:cNvSpPr>
              <p:nvPr/>
            </p:nvSpPr>
            <p:spPr bwMode="auto">
              <a:xfrm flipV="1">
                <a:off x="4175" y="1299"/>
                <a:ext cx="57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602" name="Line 114"/>
              <p:cNvSpPr>
                <a:spLocks noChangeShapeType="1"/>
              </p:cNvSpPr>
              <p:nvPr/>
            </p:nvSpPr>
            <p:spPr bwMode="auto">
              <a:xfrm flipV="1">
                <a:off x="4146" y="1299"/>
                <a:ext cx="57" cy="58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603" name="Line 115"/>
              <p:cNvSpPr>
                <a:spLocks noChangeShapeType="1"/>
              </p:cNvSpPr>
              <p:nvPr/>
            </p:nvSpPr>
            <p:spPr bwMode="auto">
              <a:xfrm flipV="1">
                <a:off x="4144" y="1299"/>
                <a:ext cx="31" cy="31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604" name="Line 116"/>
              <p:cNvSpPr>
                <a:spLocks noChangeShapeType="1"/>
              </p:cNvSpPr>
              <p:nvPr/>
            </p:nvSpPr>
            <p:spPr bwMode="auto">
              <a:xfrm flipV="1">
                <a:off x="4144" y="1299"/>
                <a:ext cx="2" cy="3"/>
              </a:xfrm>
              <a:prstGeom prst="line">
                <a:avLst/>
              </a:prstGeom>
              <a:noFill/>
              <a:ln w="63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9605" name="Rectangle 117"/>
              <p:cNvSpPr>
                <a:spLocks noChangeArrowheads="1"/>
              </p:cNvSpPr>
              <p:nvPr/>
            </p:nvSpPr>
            <p:spPr bwMode="auto">
              <a:xfrm>
                <a:off x="4144" y="1299"/>
                <a:ext cx="323" cy="58"/>
              </a:xfrm>
              <a:prstGeom prst="rect">
                <a:avLst/>
              </a:prstGeom>
              <a:noFill/>
              <a:ln w="63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319608" name="Rectangle 120"/>
            <p:cNvSpPr>
              <a:spLocks noChangeArrowheads="1"/>
            </p:cNvSpPr>
            <p:nvPr/>
          </p:nvSpPr>
          <p:spPr bwMode="auto">
            <a:xfrm>
              <a:off x="1864" y="2410"/>
              <a:ext cx="919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400">
                  <a:solidFill>
                    <a:srgbClr val="FFFFFF"/>
                  </a:solidFill>
                </a:rPr>
                <a:t>Soil water content </a:t>
              </a:r>
              <a:endParaRPr lang="en-US" sz="1400" baseline="30000">
                <a:solidFill>
                  <a:schemeClr val="tx1"/>
                </a:solidFill>
              </a:endParaRPr>
            </a:p>
          </p:txBody>
        </p:sp>
        <p:sp>
          <p:nvSpPr>
            <p:cNvPr id="319609" name="Line 121"/>
            <p:cNvSpPr>
              <a:spLocks noChangeShapeType="1"/>
            </p:cNvSpPr>
            <p:nvPr/>
          </p:nvSpPr>
          <p:spPr bwMode="auto">
            <a:xfrm rot="21240000">
              <a:off x="1576" y="2480"/>
              <a:ext cx="243" cy="27"/>
            </a:xfrm>
            <a:prstGeom prst="line">
              <a:avLst/>
            </a:prstGeom>
            <a:noFill/>
            <a:ln w="28575">
              <a:solidFill>
                <a:srgbClr val="FF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320805" name="Group 1317"/>
          <p:cNvGrpSpPr>
            <a:grpSpLocks/>
          </p:cNvGrpSpPr>
          <p:nvPr/>
        </p:nvGrpSpPr>
        <p:grpSpPr bwMode="auto">
          <a:xfrm>
            <a:off x="6248400" y="3243263"/>
            <a:ext cx="769938" cy="2895600"/>
            <a:chOff x="4266" y="2112"/>
            <a:chExt cx="485" cy="1824"/>
          </a:xfrm>
        </p:grpSpPr>
        <p:sp>
          <p:nvSpPr>
            <p:cNvPr id="319512" name="Line 24"/>
            <p:cNvSpPr>
              <a:spLocks noChangeShapeType="1"/>
            </p:cNvSpPr>
            <p:nvPr/>
          </p:nvSpPr>
          <p:spPr bwMode="auto">
            <a:xfrm flipH="1">
              <a:off x="4266" y="3502"/>
              <a:ext cx="23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513" name="Line 25"/>
            <p:cNvSpPr>
              <a:spLocks noChangeShapeType="1"/>
            </p:cNvSpPr>
            <p:nvPr/>
          </p:nvSpPr>
          <p:spPr bwMode="auto">
            <a:xfrm flipH="1">
              <a:off x="4266" y="3166"/>
              <a:ext cx="23" cy="2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514" name="Line 26"/>
            <p:cNvSpPr>
              <a:spLocks noChangeShapeType="1"/>
            </p:cNvSpPr>
            <p:nvPr/>
          </p:nvSpPr>
          <p:spPr bwMode="auto">
            <a:xfrm flipH="1">
              <a:off x="4266" y="2830"/>
              <a:ext cx="23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515" name="Line 27"/>
            <p:cNvSpPr>
              <a:spLocks noChangeShapeType="1"/>
            </p:cNvSpPr>
            <p:nvPr/>
          </p:nvSpPr>
          <p:spPr bwMode="auto">
            <a:xfrm flipH="1">
              <a:off x="4266" y="2495"/>
              <a:ext cx="23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518" name="Rectangle 30"/>
            <p:cNvSpPr>
              <a:spLocks noChangeArrowheads="1"/>
            </p:cNvSpPr>
            <p:nvPr/>
          </p:nvSpPr>
          <p:spPr bwMode="auto">
            <a:xfrm>
              <a:off x="4333" y="3449"/>
              <a:ext cx="178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/>
                <a:t>0.1</a:t>
              </a:r>
            </a:p>
          </p:txBody>
        </p:sp>
        <p:sp>
          <p:nvSpPr>
            <p:cNvPr id="319519" name="Rectangle 31"/>
            <p:cNvSpPr>
              <a:spLocks noChangeArrowheads="1"/>
            </p:cNvSpPr>
            <p:nvPr/>
          </p:nvSpPr>
          <p:spPr bwMode="auto">
            <a:xfrm>
              <a:off x="4333" y="3114"/>
              <a:ext cx="17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/>
                <a:t>0.2</a:t>
              </a:r>
            </a:p>
          </p:txBody>
        </p:sp>
        <p:sp>
          <p:nvSpPr>
            <p:cNvPr id="319520" name="Rectangle 32"/>
            <p:cNvSpPr>
              <a:spLocks noChangeArrowheads="1"/>
            </p:cNvSpPr>
            <p:nvPr/>
          </p:nvSpPr>
          <p:spPr bwMode="auto">
            <a:xfrm>
              <a:off x="4333" y="2778"/>
              <a:ext cx="178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/>
                <a:t>0.3</a:t>
              </a:r>
            </a:p>
          </p:txBody>
        </p:sp>
        <p:sp>
          <p:nvSpPr>
            <p:cNvPr id="319521" name="Rectangle 33"/>
            <p:cNvSpPr>
              <a:spLocks noChangeArrowheads="1"/>
            </p:cNvSpPr>
            <p:nvPr/>
          </p:nvSpPr>
          <p:spPr bwMode="auto">
            <a:xfrm>
              <a:off x="4333" y="2442"/>
              <a:ext cx="17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/>
                <a:t>0.4</a:t>
              </a:r>
            </a:p>
          </p:txBody>
        </p:sp>
        <p:sp>
          <p:nvSpPr>
            <p:cNvPr id="319611" name="Rectangle 123"/>
            <p:cNvSpPr>
              <a:spLocks noChangeArrowheads="1"/>
            </p:cNvSpPr>
            <p:nvPr/>
          </p:nvSpPr>
          <p:spPr bwMode="auto">
            <a:xfrm rot="16200000">
              <a:off x="3753" y="2937"/>
              <a:ext cx="182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 sz="1800">
                  <a:solidFill>
                    <a:srgbClr val="FFFFFF"/>
                  </a:solidFill>
                </a:rPr>
                <a:t>Soil water content (g g</a:t>
              </a:r>
              <a:r>
                <a:rPr lang="en-US" sz="1800" baseline="30000">
                  <a:solidFill>
                    <a:srgbClr val="FFFFFF"/>
                  </a:solidFill>
                </a:rPr>
                <a:t>-1</a:t>
              </a:r>
              <a:r>
                <a:rPr lang="en-US" sz="1800">
                  <a:solidFill>
                    <a:srgbClr val="FFFFFF"/>
                  </a:solidFill>
                </a:rPr>
                <a:t>)</a:t>
              </a:r>
              <a:endParaRPr lang="en-US" sz="1800">
                <a:solidFill>
                  <a:schemeClr val="tx1"/>
                </a:solidFill>
              </a:endParaRPr>
            </a:p>
          </p:txBody>
        </p:sp>
      </p:grpSp>
      <p:sp>
        <p:nvSpPr>
          <p:cNvPr id="319612" name="Rectangle 124"/>
          <p:cNvSpPr>
            <a:spLocks noChangeArrowheads="1"/>
          </p:cNvSpPr>
          <p:nvPr/>
        </p:nvSpPr>
        <p:spPr bwMode="auto">
          <a:xfrm>
            <a:off x="3582988" y="6062663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20</a:t>
            </a:r>
          </a:p>
        </p:txBody>
      </p:sp>
      <p:sp>
        <p:nvSpPr>
          <p:cNvPr id="319613" name="Rectangle 125"/>
          <p:cNvSpPr>
            <a:spLocks noChangeArrowheads="1"/>
          </p:cNvSpPr>
          <p:nvPr/>
        </p:nvSpPr>
        <p:spPr bwMode="auto">
          <a:xfrm>
            <a:off x="4573588" y="6062663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40</a:t>
            </a:r>
          </a:p>
        </p:txBody>
      </p:sp>
      <p:sp>
        <p:nvSpPr>
          <p:cNvPr id="319614" name="Rectangle 126"/>
          <p:cNvSpPr>
            <a:spLocks noChangeArrowheads="1"/>
          </p:cNvSpPr>
          <p:nvPr/>
        </p:nvSpPr>
        <p:spPr bwMode="auto">
          <a:xfrm>
            <a:off x="5597525" y="6062663"/>
            <a:ext cx="2254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1600" b="1"/>
              <a:t>60</a:t>
            </a:r>
          </a:p>
        </p:txBody>
      </p:sp>
      <p:sp>
        <p:nvSpPr>
          <p:cNvPr id="319615" name="Line 127"/>
          <p:cNvSpPr>
            <a:spLocks noChangeShapeType="1"/>
          </p:cNvSpPr>
          <p:nvPr/>
        </p:nvSpPr>
        <p:spPr bwMode="auto">
          <a:xfrm>
            <a:off x="2665413" y="5976938"/>
            <a:ext cx="0" cy="762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19616" name="Rectangle 128"/>
          <p:cNvSpPr>
            <a:spLocks noChangeArrowheads="1"/>
          </p:cNvSpPr>
          <p:nvPr/>
        </p:nvSpPr>
        <p:spPr bwMode="auto">
          <a:xfrm rot="16200000">
            <a:off x="708026" y="4591050"/>
            <a:ext cx="26654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sz="1800">
                <a:solidFill>
                  <a:srgbClr val="FFFFFF"/>
                </a:solidFill>
              </a:rPr>
              <a:t>Rainfall (mm)</a:t>
            </a:r>
            <a:endParaRPr lang="en-US" sz="1800">
              <a:solidFill>
                <a:schemeClr val="tx1"/>
              </a:solidFill>
            </a:endParaRPr>
          </a:p>
        </p:txBody>
      </p:sp>
      <p:grpSp>
        <p:nvGrpSpPr>
          <p:cNvPr id="320314" name="Group 826"/>
          <p:cNvGrpSpPr>
            <a:grpSpLocks/>
          </p:cNvGrpSpPr>
          <p:nvPr/>
        </p:nvGrpSpPr>
        <p:grpSpPr bwMode="auto">
          <a:xfrm>
            <a:off x="2665413" y="5932488"/>
            <a:ext cx="3648075" cy="90487"/>
            <a:chOff x="1441" y="3212"/>
            <a:chExt cx="2879" cy="57"/>
          </a:xfrm>
        </p:grpSpPr>
        <p:sp>
          <p:nvSpPr>
            <p:cNvPr id="320315" name="Line 827"/>
            <p:cNvSpPr>
              <a:spLocks noChangeShapeType="1"/>
            </p:cNvSpPr>
            <p:nvPr/>
          </p:nvSpPr>
          <p:spPr bwMode="auto">
            <a:xfrm>
              <a:off x="1441" y="3240"/>
              <a:ext cx="2879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16" name="Line 828"/>
            <p:cNvSpPr>
              <a:spLocks noChangeShapeType="1"/>
            </p:cNvSpPr>
            <p:nvPr/>
          </p:nvSpPr>
          <p:spPr bwMode="auto">
            <a:xfrm flipV="1">
              <a:off x="2240" y="3212"/>
              <a:ext cx="1" cy="57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17" name="Line 829"/>
            <p:cNvSpPr>
              <a:spLocks noChangeShapeType="1"/>
            </p:cNvSpPr>
            <p:nvPr/>
          </p:nvSpPr>
          <p:spPr bwMode="auto">
            <a:xfrm flipV="1">
              <a:off x="3040" y="3212"/>
              <a:ext cx="1" cy="57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18" name="Line 830"/>
            <p:cNvSpPr>
              <a:spLocks noChangeShapeType="1"/>
            </p:cNvSpPr>
            <p:nvPr/>
          </p:nvSpPr>
          <p:spPr bwMode="auto">
            <a:xfrm flipV="1">
              <a:off x="3840" y="3212"/>
              <a:ext cx="1" cy="57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320319" name="Group 831"/>
          <p:cNvGrpSpPr>
            <a:grpSpLocks noChangeAspect="1"/>
          </p:cNvGrpSpPr>
          <p:nvPr/>
        </p:nvGrpSpPr>
        <p:grpSpPr bwMode="auto">
          <a:xfrm>
            <a:off x="2627313" y="728663"/>
            <a:ext cx="3675062" cy="2589212"/>
            <a:chOff x="1393" y="1225"/>
            <a:chExt cx="2927" cy="2063"/>
          </a:xfrm>
        </p:grpSpPr>
        <p:sp>
          <p:nvSpPr>
            <p:cNvPr id="320320" name="Rectangle 832"/>
            <p:cNvSpPr>
              <a:spLocks noChangeAspect="1" noChangeArrowheads="1"/>
            </p:cNvSpPr>
            <p:nvPr/>
          </p:nvSpPr>
          <p:spPr bwMode="auto">
            <a:xfrm>
              <a:off x="1441" y="1225"/>
              <a:ext cx="2879" cy="20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21" name="Line 833"/>
            <p:cNvSpPr>
              <a:spLocks noChangeAspect="1" noChangeShapeType="1"/>
            </p:cNvSpPr>
            <p:nvPr/>
          </p:nvSpPr>
          <p:spPr bwMode="auto">
            <a:xfrm flipV="1">
              <a:off x="1441" y="3212"/>
              <a:ext cx="1" cy="5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22" name="Line 834"/>
            <p:cNvSpPr>
              <a:spLocks noChangeAspect="1" noChangeShapeType="1"/>
            </p:cNvSpPr>
            <p:nvPr/>
          </p:nvSpPr>
          <p:spPr bwMode="auto">
            <a:xfrm flipV="1">
              <a:off x="1441" y="2845"/>
              <a:ext cx="184" cy="395"/>
            </a:xfrm>
            <a:prstGeom prst="line">
              <a:avLst/>
            </a:prstGeom>
            <a:noFill/>
            <a:ln w="28575">
              <a:solidFill>
                <a:srgbClr val="FF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23" name="Freeform 835"/>
            <p:cNvSpPr>
              <a:spLocks noChangeAspect="1"/>
            </p:cNvSpPr>
            <p:nvPr/>
          </p:nvSpPr>
          <p:spPr bwMode="auto">
            <a:xfrm flipV="1">
              <a:off x="2142" y="2082"/>
              <a:ext cx="2067" cy="33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5" y="331"/>
                </a:cxn>
                <a:cxn ang="0">
                  <a:pos x="834" y="425"/>
                </a:cxn>
                <a:cxn ang="0">
                  <a:pos x="1731" y="470"/>
                </a:cxn>
                <a:cxn ang="0">
                  <a:pos x="2693" y="482"/>
                </a:cxn>
                <a:cxn ang="0">
                  <a:pos x="3590" y="589"/>
                </a:cxn>
              </a:cxnLst>
              <a:rect l="0" t="0" r="r" b="b"/>
              <a:pathLst>
                <a:path w="3590" h="589">
                  <a:moveTo>
                    <a:pt x="0" y="0"/>
                  </a:moveTo>
                  <a:lnTo>
                    <a:pt x="385" y="331"/>
                  </a:lnTo>
                  <a:lnTo>
                    <a:pt x="834" y="425"/>
                  </a:lnTo>
                  <a:lnTo>
                    <a:pt x="1731" y="470"/>
                  </a:lnTo>
                  <a:lnTo>
                    <a:pt x="2693" y="482"/>
                  </a:lnTo>
                  <a:lnTo>
                    <a:pt x="3590" y="589"/>
                  </a:lnTo>
                </a:path>
              </a:pathLst>
            </a:custGeom>
            <a:noFill/>
            <a:ln w="28575">
              <a:solidFill>
                <a:srgbClr val="FF00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24" name="Freeform 836"/>
            <p:cNvSpPr>
              <a:spLocks noChangeAspect="1"/>
            </p:cNvSpPr>
            <p:nvPr/>
          </p:nvSpPr>
          <p:spPr bwMode="auto">
            <a:xfrm>
              <a:off x="1393" y="3193"/>
              <a:ext cx="95" cy="95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92" y="96"/>
                </a:cxn>
                <a:cxn ang="0">
                  <a:pos x="96" y="192"/>
                </a:cxn>
                <a:cxn ang="0">
                  <a:pos x="0" y="96"/>
                </a:cxn>
                <a:cxn ang="0">
                  <a:pos x="96" y="0"/>
                </a:cxn>
              </a:cxnLst>
              <a:rect l="0" t="0" r="r" b="b"/>
              <a:pathLst>
                <a:path w="192" h="192">
                  <a:moveTo>
                    <a:pt x="96" y="0"/>
                  </a:moveTo>
                  <a:lnTo>
                    <a:pt x="192" y="96"/>
                  </a:lnTo>
                  <a:lnTo>
                    <a:pt x="96" y="192"/>
                  </a:lnTo>
                  <a:lnTo>
                    <a:pt x="0" y="96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00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25" name="Freeform 837"/>
            <p:cNvSpPr>
              <a:spLocks noChangeAspect="1"/>
            </p:cNvSpPr>
            <p:nvPr/>
          </p:nvSpPr>
          <p:spPr bwMode="auto">
            <a:xfrm>
              <a:off x="1425" y="3225"/>
              <a:ext cx="31" cy="3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24" y="0"/>
                </a:cxn>
                <a:cxn ang="0">
                  <a:pos x="38" y="0"/>
                </a:cxn>
                <a:cxn ang="0">
                  <a:pos x="38" y="24"/>
                </a:cxn>
                <a:cxn ang="0">
                  <a:pos x="62" y="24"/>
                </a:cxn>
                <a:cxn ang="0">
                  <a:pos x="62" y="38"/>
                </a:cxn>
                <a:cxn ang="0">
                  <a:pos x="38" y="38"/>
                </a:cxn>
                <a:cxn ang="0">
                  <a:pos x="38" y="62"/>
                </a:cxn>
                <a:cxn ang="0">
                  <a:pos x="24" y="62"/>
                </a:cxn>
                <a:cxn ang="0">
                  <a:pos x="24" y="38"/>
                </a:cxn>
                <a:cxn ang="0">
                  <a:pos x="0" y="38"/>
                </a:cxn>
                <a:cxn ang="0">
                  <a:pos x="0" y="24"/>
                </a:cxn>
                <a:cxn ang="0">
                  <a:pos x="24" y="24"/>
                </a:cxn>
              </a:cxnLst>
              <a:rect l="0" t="0" r="r" b="b"/>
              <a:pathLst>
                <a:path w="62" h="62">
                  <a:moveTo>
                    <a:pt x="24" y="24"/>
                  </a:moveTo>
                  <a:lnTo>
                    <a:pt x="24" y="0"/>
                  </a:lnTo>
                  <a:lnTo>
                    <a:pt x="38" y="0"/>
                  </a:lnTo>
                  <a:lnTo>
                    <a:pt x="38" y="24"/>
                  </a:lnTo>
                  <a:lnTo>
                    <a:pt x="62" y="24"/>
                  </a:lnTo>
                  <a:lnTo>
                    <a:pt x="62" y="38"/>
                  </a:lnTo>
                  <a:lnTo>
                    <a:pt x="38" y="38"/>
                  </a:lnTo>
                  <a:lnTo>
                    <a:pt x="38" y="62"/>
                  </a:lnTo>
                  <a:lnTo>
                    <a:pt x="24" y="62"/>
                  </a:lnTo>
                  <a:lnTo>
                    <a:pt x="24" y="38"/>
                  </a:lnTo>
                  <a:lnTo>
                    <a:pt x="0" y="38"/>
                  </a:lnTo>
                  <a:lnTo>
                    <a:pt x="0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26" name="Line 838"/>
            <p:cNvSpPr>
              <a:spLocks noChangeAspect="1" noChangeShapeType="1"/>
            </p:cNvSpPr>
            <p:nvPr/>
          </p:nvSpPr>
          <p:spPr bwMode="auto">
            <a:xfrm flipV="1">
              <a:off x="1625" y="2743"/>
              <a:ext cx="1" cy="10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27" name="Line 839"/>
            <p:cNvSpPr>
              <a:spLocks noChangeAspect="1" noChangeShapeType="1"/>
            </p:cNvSpPr>
            <p:nvPr/>
          </p:nvSpPr>
          <p:spPr bwMode="auto">
            <a:xfrm>
              <a:off x="1596" y="2743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28" name="Line 840"/>
            <p:cNvSpPr>
              <a:spLocks noChangeAspect="1" noChangeShapeType="1"/>
            </p:cNvSpPr>
            <p:nvPr/>
          </p:nvSpPr>
          <p:spPr bwMode="auto">
            <a:xfrm>
              <a:off x="1625" y="2845"/>
              <a:ext cx="1" cy="10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29" name="Line 841"/>
            <p:cNvSpPr>
              <a:spLocks noChangeAspect="1" noChangeShapeType="1"/>
            </p:cNvSpPr>
            <p:nvPr/>
          </p:nvSpPr>
          <p:spPr bwMode="auto">
            <a:xfrm>
              <a:off x="1596" y="2947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30" name="Freeform 842"/>
            <p:cNvSpPr>
              <a:spLocks noChangeAspect="1"/>
            </p:cNvSpPr>
            <p:nvPr/>
          </p:nvSpPr>
          <p:spPr bwMode="auto">
            <a:xfrm>
              <a:off x="1577" y="2797"/>
              <a:ext cx="96" cy="96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91" y="96"/>
                </a:cxn>
                <a:cxn ang="0">
                  <a:pos x="96" y="191"/>
                </a:cxn>
                <a:cxn ang="0">
                  <a:pos x="0" y="96"/>
                </a:cxn>
                <a:cxn ang="0">
                  <a:pos x="96" y="0"/>
                </a:cxn>
              </a:cxnLst>
              <a:rect l="0" t="0" r="r" b="b"/>
              <a:pathLst>
                <a:path w="191" h="191">
                  <a:moveTo>
                    <a:pt x="96" y="0"/>
                  </a:moveTo>
                  <a:lnTo>
                    <a:pt x="191" y="96"/>
                  </a:lnTo>
                  <a:lnTo>
                    <a:pt x="96" y="191"/>
                  </a:lnTo>
                  <a:lnTo>
                    <a:pt x="0" y="96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00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31" name="Freeform 843"/>
            <p:cNvSpPr>
              <a:spLocks noChangeAspect="1"/>
            </p:cNvSpPr>
            <p:nvPr/>
          </p:nvSpPr>
          <p:spPr bwMode="auto">
            <a:xfrm>
              <a:off x="1609" y="2829"/>
              <a:ext cx="31" cy="31"/>
            </a:xfrm>
            <a:custGeom>
              <a:avLst/>
              <a:gdLst/>
              <a:ahLst/>
              <a:cxnLst>
                <a:cxn ang="0">
                  <a:pos x="24" y="25"/>
                </a:cxn>
                <a:cxn ang="0">
                  <a:pos x="24" y="0"/>
                </a:cxn>
                <a:cxn ang="0">
                  <a:pos x="38" y="0"/>
                </a:cxn>
                <a:cxn ang="0">
                  <a:pos x="38" y="25"/>
                </a:cxn>
                <a:cxn ang="0">
                  <a:pos x="62" y="25"/>
                </a:cxn>
                <a:cxn ang="0">
                  <a:pos x="62" y="38"/>
                </a:cxn>
                <a:cxn ang="0">
                  <a:pos x="38" y="38"/>
                </a:cxn>
                <a:cxn ang="0">
                  <a:pos x="38" y="63"/>
                </a:cxn>
                <a:cxn ang="0">
                  <a:pos x="24" y="63"/>
                </a:cxn>
                <a:cxn ang="0">
                  <a:pos x="24" y="38"/>
                </a:cxn>
                <a:cxn ang="0">
                  <a:pos x="0" y="38"/>
                </a:cxn>
                <a:cxn ang="0">
                  <a:pos x="0" y="25"/>
                </a:cxn>
                <a:cxn ang="0">
                  <a:pos x="24" y="25"/>
                </a:cxn>
              </a:cxnLst>
              <a:rect l="0" t="0" r="r" b="b"/>
              <a:pathLst>
                <a:path w="62" h="63">
                  <a:moveTo>
                    <a:pt x="24" y="25"/>
                  </a:moveTo>
                  <a:lnTo>
                    <a:pt x="24" y="0"/>
                  </a:lnTo>
                  <a:lnTo>
                    <a:pt x="38" y="0"/>
                  </a:lnTo>
                  <a:lnTo>
                    <a:pt x="38" y="25"/>
                  </a:lnTo>
                  <a:lnTo>
                    <a:pt x="62" y="25"/>
                  </a:lnTo>
                  <a:lnTo>
                    <a:pt x="62" y="38"/>
                  </a:lnTo>
                  <a:lnTo>
                    <a:pt x="38" y="38"/>
                  </a:lnTo>
                  <a:lnTo>
                    <a:pt x="38" y="63"/>
                  </a:lnTo>
                  <a:lnTo>
                    <a:pt x="24" y="63"/>
                  </a:lnTo>
                  <a:lnTo>
                    <a:pt x="24" y="38"/>
                  </a:lnTo>
                  <a:lnTo>
                    <a:pt x="0" y="38"/>
                  </a:lnTo>
                  <a:lnTo>
                    <a:pt x="0" y="25"/>
                  </a:lnTo>
                  <a:lnTo>
                    <a:pt x="24" y="25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32" name="Line 844"/>
            <p:cNvSpPr>
              <a:spLocks noChangeAspect="1" noChangeShapeType="1"/>
            </p:cNvSpPr>
            <p:nvPr/>
          </p:nvSpPr>
          <p:spPr bwMode="auto">
            <a:xfrm flipV="1">
              <a:off x="2142" y="2298"/>
              <a:ext cx="1" cy="12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33" name="Line 845"/>
            <p:cNvSpPr>
              <a:spLocks noChangeAspect="1" noChangeShapeType="1"/>
            </p:cNvSpPr>
            <p:nvPr/>
          </p:nvSpPr>
          <p:spPr bwMode="auto">
            <a:xfrm>
              <a:off x="2113" y="2298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34" name="Line 846"/>
            <p:cNvSpPr>
              <a:spLocks noChangeAspect="1" noChangeShapeType="1"/>
            </p:cNvSpPr>
            <p:nvPr/>
          </p:nvSpPr>
          <p:spPr bwMode="auto">
            <a:xfrm>
              <a:off x="2142" y="2421"/>
              <a:ext cx="1" cy="12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35" name="Line 847"/>
            <p:cNvSpPr>
              <a:spLocks noChangeAspect="1" noChangeShapeType="1"/>
            </p:cNvSpPr>
            <p:nvPr/>
          </p:nvSpPr>
          <p:spPr bwMode="auto">
            <a:xfrm>
              <a:off x="2113" y="2544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36" name="Freeform 848"/>
            <p:cNvSpPr>
              <a:spLocks noChangeAspect="1"/>
            </p:cNvSpPr>
            <p:nvPr/>
          </p:nvSpPr>
          <p:spPr bwMode="auto">
            <a:xfrm>
              <a:off x="2094" y="2374"/>
              <a:ext cx="95" cy="95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92" y="96"/>
                </a:cxn>
                <a:cxn ang="0">
                  <a:pos x="96" y="191"/>
                </a:cxn>
                <a:cxn ang="0">
                  <a:pos x="0" y="96"/>
                </a:cxn>
                <a:cxn ang="0">
                  <a:pos x="96" y="0"/>
                </a:cxn>
              </a:cxnLst>
              <a:rect l="0" t="0" r="r" b="b"/>
              <a:pathLst>
                <a:path w="192" h="191">
                  <a:moveTo>
                    <a:pt x="96" y="0"/>
                  </a:moveTo>
                  <a:lnTo>
                    <a:pt x="192" y="96"/>
                  </a:lnTo>
                  <a:lnTo>
                    <a:pt x="96" y="191"/>
                  </a:lnTo>
                  <a:lnTo>
                    <a:pt x="0" y="96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00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37" name="Freeform 849"/>
            <p:cNvSpPr>
              <a:spLocks noChangeAspect="1"/>
            </p:cNvSpPr>
            <p:nvPr/>
          </p:nvSpPr>
          <p:spPr bwMode="auto">
            <a:xfrm>
              <a:off x="2126" y="2406"/>
              <a:ext cx="31" cy="3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24" y="0"/>
                </a:cxn>
                <a:cxn ang="0">
                  <a:pos x="38" y="0"/>
                </a:cxn>
                <a:cxn ang="0">
                  <a:pos x="38" y="24"/>
                </a:cxn>
                <a:cxn ang="0">
                  <a:pos x="62" y="24"/>
                </a:cxn>
                <a:cxn ang="0">
                  <a:pos x="62" y="38"/>
                </a:cxn>
                <a:cxn ang="0">
                  <a:pos x="38" y="38"/>
                </a:cxn>
                <a:cxn ang="0">
                  <a:pos x="38" y="62"/>
                </a:cxn>
                <a:cxn ang="0">
                  <a:pos x="24" y="62"/>
                </a:cxn>
                <a:cxn ang="0">
                  <a:pos x="24" y="38"/>
                </a:cxn>
                <a:cxn ang="0">
                  <a:pos x="0" y="38"/>
                </a:cxn>
                <a:cxn ang="0">
                  <a:pos x="0" y="24"/>
                </a:cxn>
                <a:cxn ang="0">
                  <a:pos x="24" y="24"/>
                </a:cxn>
              </a:cxnLst>
              <a:rect l="0" t="0" r="r" b="b"/>
              <a:pathLst>
                <a:path w="62" h="62">
                  <a:moveTo>
                    <a:pt x="24" y="24"/>
                  </a:moveTo>
                  <a:lnTo>
                    <a:pt x="24" y="0"/>
                  </a:lnTo>
                  <a:lnTo>
                    <a:pt x="38" y="0"/>
                  </a:lnTo>
                  <a:lnTo>
                    <a:pt x="38" y="24"/>
                  </a:lnTo>
                  <a:lnTo>
                    <a:pt x="62" y="24"/>
                  </a:lnTo>
                  <a:lnTo>
                    <a:pt x="62" y="38"/>
                  </a:lnTo>
                  <a:lnTo>
                    <a:pt x="38" y="38"/>
                  </a:lnTo>
                  <a:lnTo>
                    <a:pt x="38" y="62"/>
                  </a:lnTo>
                  <a:lnTo>
                    <a:pt x="24" y="62"/>
                  </a:lnTo>
                  <a:lnTo>
                    <a:pt x="24" y="38"/>
                  </a:lnTo>
                  <a:lnTo>
                    <a:pt x="0" y="38"/>
                  </a:lnTo>
                  <a:lnTo>
                    <a:pt x="0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38" name="Line 850"/>
            <p:cNvSpPr>
              <a:spLocks noChangeAspect="1" noChangeShapeType="1"/>
            </p:cNvSpPr>
            <p:nvPr/>
          </p:nvSpPr>
          <p:spPr bwMode="auto">
            <a:xfrm flipV="1">
              <a:off x="2363" y="2018"/>
              <a:ext cx="1" cy="21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39" name="Line 851"/>
            <p:cNvSpPr>
              <a:spLocks noChangeAspect="1" noChangeShapeType="1"/>
            </p:cNvSpPr>
            <p:nvPr/>
          </p:nvSpPr>
          <p:spPr bwMode="auto">
            <a:xfrm>
              <a:off x="2334" y="2018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40" name="Line 852"/>
            <p:cNvSpPr>
              <a:spLocks noChangeAspect="1" noChangeShapeType="1"/>
            </p:cNvSpPr>
            <p:nvPr/>
          </p:nvSpPr>
          <p:spPr bwMode="auto">
            <a:xfrm>
              <a:off x="2363" y="2231"/>
              <a:ext cx="1" cy="21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41" name="Line 853"/>
            <p:cNvSpPr>
              <a:spLocks noChangeAspect="1" noChangeShapeType="1"/>
            </p:cNvSpPr>
            <p:nvPr/>
          </p:nvSpPr>
          <p:spPr bwMode="auto">
            <a:xfrm>
              <a:off x="2334" y="2444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42" name="Freeform 854"/>
            <p:cNvSpPr>
              <a:spLocks noChangeAspect="1"/>
            </p:cNvSpPr>
            <p:nvPr/>
          </p:nvSpPr>
          <p:spPr bwMode="auto">
            <a:xfrm>
              <a:off x="2315" y="2183"/>
              <a:ext cx="96" cy="96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91" y="96"/>
                </a:cxn>
                <a:cxn ang="0">
                  <a:pos x="96" y="191"/>
                </a:cxn>
                <a:cxn ang="0">
                  <a:pos x="0" y="96"/>
                </a:cxn>
                <a:cxn ang="0">
                  <a:pos x="96" y="0"/>
                </a:cxn>
              </a:cxnLst>
              <a:rect l="0" t="0" r="r" b="b"/>
              <a:pathLst>
                <a:path w="191" h="191">
                  <a:moveTo>
                    <a:pt x="96" y="0"/>
                  </a:moveTo>
                  <a:lnTo>
                    <a:pt x="191" y="96"/>
                  </a:lnTo>
                  <a:lnTo>
                    <a:pt x="96" y="191"/>
                  </a:lnTo>
                  <a:lnTo>
                    <a:pt x="0" y="96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00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43" name="Freeform 855"/>
            <p:cNvSpPr>
              <a:spLocks noChangeAspect="1"/>
            </p:cNvSpPr>
            <p:nvPr/>
          </p:nvSpPr>
          <p:spPr bwMode="auto">
            <a:xfrm>
              <a:off x="2348" y="2215"/>
              <a:ext cx="31" cy="31"/>
            </a:xfrm>
            <a:custGeom>
              <a:avLst/>
              <a:gdLst/>
              <a:ahLst/>
              <a:cxnLst>
                <a:cxn ang="0">
                  <a:pos x="25" y="25"/>
                </a:cxn>
                <a:cxn ang="0">
                  <a:pos x="25" y="0"/>
                </a:cxn>
                <a:cxn ang="0">
                  <a:pos x="38" y="0"/>
                </a:cxn>
                <a:cxn ang="0">
                  <a:pos x="38" y="25"/>
                </a:cxn>
                <a:cxn ang="0">
                  <a:pos x="63" y="25"/>
                </a:cxn>
                <a:cxn ang="0">
                  <a:pos x="63" y="38"/>
                </a:cxn>
                <a:cxn ang="0">
                  <a:pos x="38" y="38"/>
                </a:cxn>
                <a:cxn ang="0">
                  <a:pos x="38" y="63"/>
                </a:cxn>
                <a:cxn ang="0">
                  <a:pos x="25" y="63"/>
                </a:cxn>
                <a:cxn ang="0">
                  <a:pos x="25" y="38"/>
                </a:cxn>
                <a:cxn ang="0">
                  <a:pos x="0" y="38"/>
                </a:cxn>
                <a:cxn ang="0">
                  <a:pos x="0" y="25"/>
                </a:cxn>
                <a:cxn ang="0">
                  <a:pos x="25" y="25"/>
                </a:cxn>
              </a:cxnLst>
              <a:rect l="0" t="0" r="r" b="b"/>
              <a:pathLst>
                <a:path w="63" h="63">
                  <a:moveTo>
                    <a:pt x="25" y="25"/>
                  </a:moveTo>
                  <a:lnTo>
                    <a:pt x="25" y="0"/>
                  </a:lnTo>
                  <a:lnTo>
                    <a:pt x="38" y="0"/>
                  </a:lnTo>
                  <a:lnTo>
                    <a:pt x="38" y="25"/>
                  </a:lnTo>
                  <a:lnTo>
                    <a:pt x="63" y="25"/>
                  </a:lnTo>
                  <a:lnTo>
                    <a:pt x="63" y="38"/>
                  </a:lnTo>
                  <a:lnTo>
                    <a:pt x="38" y="38"/>
                  </a:lnTo>
                  <a:lnTo>
                    <a:pt x="38" y="63"/>
                  </a:lnTo>
                  <a:lnTo>
                    <a:pt x="25" y="63"/>
                  </a:lnTo>
                  <a:lnTo>
                    <a:pt x="25" y="38"/>
                  </a:lnTo>
                  <a:lnTo>
                    <a:pt x="0" y="38"/>
                  </a:lnTo>
                  <a:lnTo>
                    <a:pt x="0" y="25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44" name="Line 856"/>
            <p:cNvSpPr>
              <a:spLocks noChangeAspect="1" noChangeShapeType="1"/>
            </p:cNvSpPr>
            <p:nvPr/>
          </p:nvSpPr>
          <p:spPr bwMode="auto">
            <a:xfrm flipV="1">
              <a:off x="2622" y="1994"/>
              <a:ext cx="1" cy="18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45" name="Line 857"/>
            <p:cNvSpPr>
              <a:spLocks noChangeAspect="1" noChangeShapeType="1"/>
            </p:cNvSpPr>
            <p:nvPr/>
          </p:nvSpPr>
          <p:spPr bwMode="auto">
            <a:xfrm>
              <a:off x="2593" y="1994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46" name="Line 858"/>
            <p:cNvSpPr>
              <a:spLocks noChangeAspect="1" noChangeShapeType="1"/>
            </p:cNvSpPr>
            <p:nvPr/>
          </p:nvSpPr>
          <p:spPr bwMode="auto">
            <a:xfrm>
              <a:off x="2622" y="2177"/>
              <a:ext cx="1" cy="18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47" name="Line 859"/>
            <p:cNvSpPr>
              <a:spLocks noChangeAspect="1" noChangeShapeType="1"/>
            </p:cNvSpPr>
            <p:nvPr/>
          </p:nvSpPr>
          <p:spPr bwMode="auto">
            <a:xfrm>
              <a:off x="2593" y="2359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48" name="Freeform 860"/>
            <p:cNvSpPr>
              <a:spLocks noChangeAspect="1"/>
            </p:cNvSpPr>
            <p:nvPr/>
          </p:nvSpPr>
          <p:spPr bwMode="auto">
            <a:xfrm>
              <a:off x="2574" y="2129"/>
              <a:ext cx="96" cy="95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91" y="95"/>
                </a:cxn>
                <a:cxn ang="0">
                  <a:pos x="96" y="191"/>
                </a:cxn>
                <a:cxn ang="0">
                  <a:pos x="0" y="95"/>
                </a:cxn>
                <a:cxn ang="0">
                  <a:pos x="96" y="0"/>
                </a:cxn>
              </a:cxnLst>
              <a:rect l="0" t="0" r="r" b="b"/>
              <a:pathLst>
                <a:path w="191" h="191">
                  <a:moveTo>
                    <a:pt x="96" y="0"/>
                  </a:moveTo>
                  <a:lnTo>
                    <a:pt x="191" y="95"/>
                  </a:lnTo>
                  <a:lnTo>
                    <a:pt x="96" y="191"/>
                  </a:lnTo>
                  <a:lnTo>
                    <a:pt x="0" y="95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00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49" name="Freeform 861"/>
            <p:cNvSpPr>
              <a:spLocks noChangeAspect="1"/>
            </p:cNvSpPr>
            <p:nvPr/>
          </p:nvSpPr>
          <p:spPr bwMode="auto">
            <a:xfrm>
              <a:off x="2606" y="2161"/>
              <a:ext cx="31" cy="3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24" y="0"/>
                </a:cxn>
                <a:cxn ang="0">
                  <a:pos x="38" y="0"/>
                </a:cxn>
                <a:cxn ang="0">
                  <a:pos x="38" y="24"/>
                </a:cxn>
                <a:cxn ang="0">
                  <a:pos x="62" y="24"/>
                </a:cxn>
                <a:cxn ang="0">
                  <a:pos x="62" y="38"/>
                </a:cxn>
                <a:cxn ang="0">
                  <a:pos x="38" y="38"/>
                </a:cxn>
                <a:cxn ang="0">
                  <a:pos x="38" y="62"/>
                </a:cxn>
                <a:cxn ang="0">
                  <a:pos x="24" y="62"/>
                </a:cxn>
                <a:cxn ang="0">
                  <a:pos x="24" y="38"/>
                </a:cxn>
                <a:cxn ang="0">
                  <a:pos x="0" y="38"/>
                </a:cxn>
                <a:cxn ang="0">
                  <a:pos x="0" y="24"/>
                </a:cxn>
                <a:cxn ang="0">
                  <a:pos x="24" y="24"/>
                </a:cxn>
              </a:cxnLst>
              <a:rect l="0" t="0" r="r" b="b"/>
              <a:pathLst>
                <a:path w="62" h="62">
                  <a:moveTo>
                    <a:pt x="24" y="24"/>
                  </a:moveTo>
                  <a:lnTo>
                    <a:pt x="24" y="0"/>
                  </a:lnTo>
                  <a:lnTo>
                    <a:pt x="38" y="0"/>
                  </a:lnTo>
                  <a:lnTo>
                    <a:pt x="38" y="24"/>
                  </a:lnTo>
                  <a:lnTo>
                    <a:pt x="62" y="24"/>
                  </a:lnTo>
                  <a:lnTo>
                    <a:pt x="62" y="38"/>
                  </a:lnTo>
                  <a:lnTo>
                    <a:pt x="38" y="38"/>
                  </a:lnTo>
                  <a:lnTo>
                    <a:pt x="38" y="62"/>
                  </a:lnTo>
                  <a:lnTo>
                    <a:pt x="24" y="62"/>
                  </a:lnTo>
                  <a:lnTo>
                    <a:pt x="24" y="38"/>
                  </a:lnTo>
                  <a:lnTo>
                    <a:pt x="0" y="38"/>
                  </a:lnTo>
                  <a:lnTo>
                    <a:pt x="0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50" name="Line 862"/>
            <p:cNvSpPr>
              <a:spLocks noChangeAspect="1" noChangeShapeType="1"/>
            </p:cNvSpPr>
            <p:nvPr/>
          </p:nvSpPr>
          <p:spPr bwMode="auto">
            <a:xfrm flipV="1">
              <a:off x="3139" y="1966"/>
              <a:ext cx="1" cy="185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51" name="Line 863"/>
            <p:cNvSpPr>
              <a:spLocks noChangeAspect="1" noChangeShapeType="1"/>
            </p:cNvSpPr>
            <p:nvPr/>
          </p:nvSpPr>
          <p:spPr bwMode="auto">
            <a:xfrm>
              <a:off x="3110" y="1966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52" name="Line 864"/>
            <p:cNvSpPr>
              <a:spLocks noChangeAspect="1" noChangeShapeType="1"/>
            </p:cNvSpPr>
            <p:nvPr/>
          </p:nvSpPr>
          <p:spPr bwMode="auto">
            <a:xfrm>
              <a:off x="3139" y="2151"/>
              <a:ext cx="1" cy="18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53" name="Line 865"/>
            <p:cNvSpPr>
              <a:spLocks noChangeAspect="1" noChangeShapeType="1"/>
            </p:cNvSpPr>
            <p:nvPr/>
          </p:nvSpPr>
          <p:spPr bwMode="auto">
            <a:xfrm>
              <a:off x="3110" y="2334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54" name="Freeform 866"/>
            <p:cNvSpPr>
              <a:spLocks noChangeAspect="1"/>
            </p:cNvSpPr>
            <p:nvPr/>
          </p:nvSpPr>
          <p:spPr bwMode="auto">
            <a:xfrm>
              <a:off x="3091" y="2103"/>
              <a:ext cx="95" cy="96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92" y="95"/>
                </a:cxn>
                <a:cxn ang="0">
                  <a:pos x="96" y="191"/>
                </a:cxn>
                <a:cxn ang="0">
                  <a:pos x="0" y="95"/>
                </a:cxn>
                <a:cxn ang="0">
                  <a:pos x="96" y="0"/>
                </a:cxn>
              </a:cxnLst>
              <a:rect l="0" t="0" r="r" b="b"/>
              <a:pathLst>
                <a:path w="192" h="191">
                  <a:moveTo>
                    <a:pt x="96" y="0"/>
                  </a:moveTo>
                  <a:lnTo>
                    <a:pt x="192" y="95"/>
                  </a:lnTo>
                  <a:lnTo>
                    <a:pt x="96" y="191"/>
                  </a:lnTo>
                  <a:lnTo>
                    <a:pt x="0" y="95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00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55" name="Freeform 867"/>
            <p:cNvSpPr>
              <a:spLocks noChangeAspect="1"/>
            </p:cNvSpPr>
            <p:nvPr/>
          </p:nvSpPr>
          <p:spPr bwMode="auto">
            <a:xfrm>
              <a:off x="3123" y="2135"/>
              <a:ext cx="31" cy="31"/>
            </a:xfrm>
            <a:custGeom>
              <a:avLst/>
              <a:gdLst/>
              <a:ahLst/>
              <a:cxnLst>
                <a:cxn ang="0">
                  <a:pos x="24" y="25"/>
                </a:cxn>
                <a:cxn ang="0">
                  <a:pos x="24" y="0"/>
                </a:cxn>
                <a:cxn ang="0">
                  <a:pos x="38" y="0"/>
                </a:cxn>
                <a:cxn ang="0">
                  <a:pos x="38" y="25"/>
                </a:cxn>
                <a:cxn ang="0">
                  <a:pos x="62" y="25"/>
                </a:cxn>
                <a:cxn ang="0">
                  <a:pos x="62" y="38"/>
                </a:cxn>
                <a:cxn ang="0">
                  <a:pos x="38" y="38"/>
                </a:cxn>
                <a:cxn ang="0">
                  <a:pos x="38" y="63"/>
                </a:cxn>
                <a:cxn ang="0">
                  <a:pos x="24" y="63"/>
                </a:cxn>
                <a:cxn ang="0">
                  <a:pos x="24" y="38"/>
                </a:cxn>
                <a:cxn ang="0">
                  <a:pos x="0" y="38"/>
                </a:cxn>
                <a:cxn ang="0">
                  <a:pos x="0" y="25"/>
                </a:cxn>
                <a:cxn ang="0">
                  <a:pos x="24" y="25"/>
                </a:cxn>
              </a:cxnLst>
              <a:rect l="0" t="0" r="r" b="b"/>
              <a:pathLst>
                <a:path w="62" h="63">
                  <a:moveTo>
                    <a:pt x="24" y="25"/>
                  </a:moveTo>
                  <a:lnTo>
                    <a:pt x="24" y="0"/>
                  </a:lnTo>
                  <a:lnTo>
                    <a:pt x="38" y="0"/>
                  </a:lnTo>
                  <a:lnTo>
                    <a:pt x="38" y="25"/>
                  </a:lnTo>
                  <a:lnTo>
                    <a:pt x="62" y="25"/>
                  </a:lnTo>
                  <a:lnTo>
                    <a:pt x="62" y="38"/>
                  </a:lnTo>
                  <a:lnTo>
                    <a:pt x="38" y="38"/>
                  </a:lnTo>
                  <a:lnTo>
                    <a:pt x="38" y="63"/>
                  </a:lnTo>
                  <a:lnTo>
                    <a:pt x="24" y="63"/>
                  </a:lnTo>
                  <a:lnTo>
                    <a:pt x="24" y="38"/>
                  </a:lnTo>
                  <a:lnTo>
                    <a:pt x="0" y="38"/>
                  </a:lnTo>
                  <a:lnTo>
                    <a:pt x="0" y="25"/>
                  </a:lnTo>
                  <a:lnTo>
                    <a:pt x="24" y="25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56" name="Line 868"/>
            <p:cNvSpPr>
              <a:spLocks noChangeAspect="1" noChangeShapeType="1"/>
            </p:cNvSpPr>
            <p:nvPr/>
          </p:nvSpPr>
          <p:spPr bwMode="auto">
            <a:xfrm flipV="1">
              <a:off x="3693" y="1962"/>
              <a:ext cx="1" cy="18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57" name="Line 869"/>
            <p:cNvSpPr>
              <a:spLocks noChangeAspect="1" noChangeShapeType="1"/>
            </p:cNvSpPr>
            <p:nvPr/>
          </p:nvSpPr>
          <p:spPr bwMode="auto">
            <a:xfrm>
              <a:off x="3664" y="1962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58" name="Line 870"/>
            <p:cNvSpPr>
              <a:spLocks noChangeAspect="1" noChangeShapeType="1"/>
            </p:cNvSpPr>
            <p:nvPr/>
          </p:nvSpPr>
          <p:spPr bwMode="auto">
            <a:xfrm>
              <a:off x="3693" y="2144"/>
              <a:ext cx="1" cy="18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59" name="Line 871"/>
            <p:cNvSpPr>
              <a:spLocks noChangeAspect="1" noChangeShapeType="1"/>
            </p:cNvSpPr>
            <p:nvPr/>
          </p:nvSpPr>
          <p:spPr bwMode="auto">
            <a:xfrm>
              <a:off x="3664" y="2325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60" name="Freeform 872"/>
            <p:cNvSpPr>
              <a:spLocks noChangeAspect="1"/>
            </p:cNvSpPr>
            <p:nvPr/>
          </p:nvSpPr>
          <p:spPr bwMode="auto">
            <a:xfrm>
              <a:off x="3645" y="2096"/>
              <a:ext cx="95" cy="96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191" y="96"/>
                </a:cxn>
                <a:cxn ang="0">
                  <a:pos x="95" y="191"/>
                </a:cxn>
                <a:cxn ang="0">
                  <a:pos x="0" y="96"/>
                </a:cxn>
                <a:cxn ang="0">
                  <a:pos x="95" y="0"/>
                </a:cxn>
              </a:cxnLst>
              <a:rect l="0" t="0" r="r" b="b"/>
              <a:pathLst>
                <a:path w="191" h="191">
                  <a:moveTo>
                    <a:pt x="95" y="0"/>
                  </a:moveTo>
                  <a:lnTo>
                    <a:pt x="191" y="96"/>
                  </a:lnTo>
                  <a:lnTo>
                    <a:pt x="95" y="191"/>
                  </a:lnTo>
                  <a:lnTo>
                    <a:pt x="0" y="96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FF00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61" name="Freeform 873"/>
            <p:cNvSpPr>
              <a:spLocks noChangeAspect="1"/>
            </p:cNvSpPr>
            <p:nvPr/>
          </p:nvSpPr>
          <p:spPr bwMode="auto">
            <a:xfrm>
              <a:off x="3677" y="2128"/>
              <a:ext cx="31" cy="31"/>
            </a:xfrm>
            <a:custGeom>
              <a:avLst/>
              <a:gdLst/>
              <a:ahLst/>
              <a:cxnLst>
                <a:cxn ang="0">
                  <a:pos x="24" y="25"/>
                </a:cxn>
                <a:cxn ang="0">
                  <a:pos x="24" y="0"/>
                </a:cxn>
                <a:cxn ang="0">
                  <a:pos x="38" y="0"/>
                </a:cxn>
                <a:cxn ang="0">
                  <a:pos x="38" y="25"/>
                </a:cxn>
                <a:cxn ang="0">
                  <a:pos x="62" y="25"/>
                </a:cxn>
                <a:cxn ang="0">
                  <a:pos x="62" y="39"/>
                </a:cxn>
                <a:cxn ang="0">
                  <a:pos x="38" y="39"/>
                </a:cxn>
                <a:cxn ang="0">
                  <a:pos x="38" y="63"/>
                </a:cxn>
                <a:cxn ang="0">
                  <a:pos x="24" y="63"/>
                </a:cxn>
                <a:cxn ang="0">
                  <a:pos x="24" y="39"/>
                </a:cxn>
                <a:cxn ang="0">
                  <a:pos x="0" y="39"/>
                </a:cxn>
                <a:cxn ang="0">
                  <a:pos x="0" y="25"/>
                </a:cxn>
                <a:cxn ang="0">
                  <a:pos x="24" y="25"/>
                </a:cxn>
              </a:cxnLst>
              <a:rect l="0" t="0" r="r" b="b"/>
              <a:pathLst>
                <a:path w="62" h="63">
                  <a:moveTo>
                    <a:pt x="24" y="25"/>
                  </a:moveTo>
                  <a:lnTo>
                    <a:pt x="24" y="0"/>
                  </a:lnTo>
                  <a:lnTo>
                    <a:pt x="38" y="0"/>
                  </a:lnTo>
                  <a:lnTo>
                    <a:pt x="38" y="25"/>
                  </a:lnTo>
                  <a:lnTo>
                    <a:pt x="62" y="25"/>
                  </a:lnTo>
                  <a:lnTo>
                    <a:pt x="62" y="39"/>
                  </a:lnTo>
                  <a:lnTo>
                    <a:pt x="38" y="39"/>
                  </a:lnTo>
                  <a:lnTo>
                    <a:pt x="38" y="63"/>
                  </a:lnTo>
                  <a:lnTo>
                    <a:pt x="24" y="63"/>
                  </a:lnTo>
                  <a:lnTo>
                    <a:pt x="24" y="39"/>
                  </a:lnTo>
                  <a:lnTo>
                    <a:pt x="0" y="39"/>
                  </a:lnTo>
                  <a:lnTo>
                    <a:pt x="0" y="25"/>
                  </a:lnTo>
                  <a:lnTo>
                    <a:pt x="24" y="25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62" name="Line 874"/>
            <p:cNvSpPr>
              <a:spLocks noChangeAspect="1" noChangeShapeType="1"/>
            </p:cNvSpPr>
            <p:nvPr/>
          </p:nvSpPr>
          <p:spPr bwMode="auto">
            <a:xfrm flipV="1">
              <a:off x="4209" y="1875"/>
              <a:ext cx="1" cy="207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63" name="Line 875"/>
            <p:cNvSpPr>
              <a:spLocks noChangeAspect="1" noChangeShapeType="1"/>
            </p:cNvSpPr>
            <p:nvPr/>
          </p:nvSpPr>
          <p:spPr bwMode="auto">
            <a:xfrm>
              <a:off x="4181" y="1875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64" name="Line 876"/>
            <p:cNvSpPr>
              <a:spLocks noChangeAspect="1" noChangeShapeType="1"/>
            </p:cNvSpPr>
            <p:nvPr/>
          </p:nvSpPr>
          <p:spPr bwMode="auto">
            <a:xfrm>
              <a:off x="4209" y="2082"/>
              <a:ext cx="1" cy="207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65" name="Line 877"/>
            <p:cNvSpPr>
              <a:spLocks noChangeAspect="1" noChangeShapeType="1"/>
            </p:cNvSpPr>
            <p:nvPr/>
          </p:nvSpPr>
          <p:spPr bwMode="auto">
            <a:xfrm>
              <a:off x="4181" y="2289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66" name="Freeform 878"/>
            <p:cNvSpPr>
              <a:spLocks noChangeAspect="1"/>
            </p:cNvSpPr>
            <p:nvPr/>
          </p:nvSpPr>
          <p:spPr bwMode="auto">
            <a:xfrm>
              <a:off x="4162" y="2034"/>
              <a:ext cx="95" cy="96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91" y="95"/>
                </a:cxn>
                <a:cxn ang="0">
                  <a:pos x="96" y="191"/>
                </a:cxn>
                <a:cxn ang="0">
                  <a:pos x="0" y="95"/>
                </a:cxn>
                <a:cxn ang="0">
                  <a:pos x="96" y="0"/>
                </a:cxn>
              </a:cxnLst>
              <a:rect l="0" t="0" r="r" b="b"/>
              <a:pathLst>
                <a:path w="191" h="191">
                  <a:moveTo>
                    <a:pt x="96" y="0"/>
                  </a:moveTo>
                  <a:lnTo>
                    <a:pt x="191" y="95"/>
                  </a:lnTo>
                  <a:lnTo>
                    <a:pt x="96" y="191"/>
                  </a:lnTo>
                  <a:lnTo>
                    <a:pt x="0" y="95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00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67" name="Freeform 879"/>
            <p:cNvSpPr>
              <a:spLocks noChangeAspect="1"/>
            </p:cNvSpPr>
            <p:nvPr/>
          </p:nvSpPr>
          <p:spPr bwMode="auto">
            <a:xfrm>
              <a:off x="4194" y="2067"/>
              <a:ext cx="31" cy="3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24" y="0"/>
                </a:cxn>
                <a:cxn ang="0">
                  <a:pos x="38" y="0"/>
                </a:cxn>
                <a:cxn ang="0">
                  <a:pos x="38" y="24"/>
                </a:cxn>
                <a:cxn ang="0">
                  <a:pos x="62" y="24"/>
                </a:cxn>
                <a:cxn ang="0">
                  <a:pos x="62" y="38"/>
                </a:cxn>
                <a:cxn ang="0">
                  <a:pos x="38" y="38"/>
                </a:cxn>
                <a:cxn ang="0">
                  <a:pos x="38" y="62"/>
                </a:cxn>
                <a:cxn ang="0">
                  <a:pos x="24" y="62"/>
                </a:cxn>
                <a:cxn ang="0">
                  <a:pos x="24" y="38"/>
                </a:cxn>
                <a:cxn ang="0">
                  <a:pos x="0" y="38"/>
                </a:cxn>
                <a:cxn ang="0">
                  <a:pos x="0" y="24"/>
                </a:cxn>
                <a:cxn ang="0">
                  <a:pos x="24" y="24"/>
                </a:cxn>
              </a:cxnLst>
              <a:rect l="0" t="0" r="r" b="b"/>
              <a:pathLst>
                <a:path w="62" h="62">
                  <a:moveTo>
                    <a:pt x="24" y="24"/>
                  </a:moveTo>
                  <a:lnTo>
                    <a:pt x="24" y="0"/>
                  </a:lnTo>
                  <a:lnTo>
                    <a:pt x="38" y="0"/>
                  </a:lnTo>
                  <a:lnTo>
                    <a:pt x="38" y="24"/>
                  </a:lnTo>
                  <a:lnTo>
                    <a:pt x="62" y="24"/>
                  </a:lnTo>
                  <a:lnTo>
                    <a:pt x="62" y="38"/>
                  </a:lnTo>
                  <a:lnTo>
                    <a:pt x="38" y="38"/>
                  </a:lnTo>
                  <a:lnTo>
                    <a:pt x="38" y="62"/>
                  </a:lnTo>
                  <a:lnTo>
                    <a:pt x="24" y="62"/>
                  </a:lnTo>
                  <a:lnTo>
                    <a:pt x="24" y="38"/>
                  </a:lnTo>
                  <a:lnTo>
                    <a:pt x="0" y="38"/>
                  </a:lnTo>
                  <a:lnTo>
                    <a:pt x="0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68" name="Line 880"/>
            <p:cNvSpPr>
              <a:spLocks noChangeAspect="1" noChangeShapeType="1"/>
            </p:cNvSpPr>
            <p:nvPr/>
          </p:nvSpPr>
          <p:spPr bwMode="auto">
            <a:xfrm flipV="1">
              <a:off x="1441" y="2793"/>
              <a:ext cx="184" cy="447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69" name="Freeform 881"/>
            <p:cNvSpPr>
              <a:spLocks noChangeAspect="1"/>
            </p:cNvSpPr>
            <p:nvPr/>
          </p:nvSpPr>
          <p:spPr bwMode="auto">
            <a:xfrm flipV="1">
              <a:off x="2142" y="2117"/>
              <a:ext cx="2067" cy="3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5" y="279"/>
                </a:cxn>
                <a:cxn ang="0">
                  <a:pos x="834" y="455"/>
                </a:cxn>
                <a:cxn ang="0">
                  <a:pos x="1731" y="502"/>
                </a:cxn>
                <a:cxn ang="0">
                  <a:pos x="2693" y="533"/>
                </a:cxn>
                <a:cxn ang="0">
                  <a:pos x="3590" y="599"/>
                </a:cxn>
              </a:cxnLst>
              <a:rect l="0" t="0" r="r" b="b"/>
              <a:pathLst>
                <a:path w="3590" h="599">
                  <a:moveTo>
                    <a:pt x="0" y="0"/>
                  </a:moveTo>
                  <a:lnTo>
                    <a:pt x="385" y="279"/>
                  </a:lnTo>
                  <a:lnTo>
                    <a:pt x="834" y="455"/>
                  </a:lnTo>
                  <a:lnTo>
                    <a:pt x="1731" y="502"/>
                  </a:lnTo>
                  <a:lnTo>
                    <a:pt x="2693" y="533"/>
                  </a:lnTo>
                  <a:lnTo>
                    <a:pt x="3590" y="599"/>
                  </a:lnTo>
                </a:path>
              </a:pathLst>
            </a:custGeom>
            <a:noFill/>
            <a:ln w="28575">
              <a:solidFill>
                <a:srgbClr val="008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70" name="Rectangle 882"/>
            <p:cNvSpPr>
              <a:spLocks noChangeAspect="1" noChangeArrowheads="1"/>
            </p:cNvSpPr>
            <p:nvPr/>
          </p:nvSpPr>
          <p:spPr bwMode="auto">
            <a:xfrm>
              <a:off x="1405" y="3205"/>
              <a:ext cx="71" cy="71"/>
            </a:xfrm>
            <a:prstGeom prst="rect">
              <a:avLst/>
            </a:prstGeom>
            <a:solidFill>
              <a:srgbClr val="008000"/>
            </a:solidFill>
            <a:ln w="1111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71" name="Line 883"/>
            <p:cNvSpPr>
              <a:spLocks noChangeAspect="1" noChangeShapeType="1"/>
            </p:cNvSpPr>
            <p:nvPr/>
          </p:nvSpPr>
          <p:spPr bwMode="auto">
            <a:xfrm flipV="1">
              <a:off x="1441" y="3205"/>
              <a:ext cx="1" cy="7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72" name="Line 884"/>
            <p:cNvSpPr>
              <a:spLocks noChangeAspect="1" noChangeShapeType="1"/>
            </p:cNvSpPr>
            <p:nvPr/>
          </p:nvSpPr>
          <p:spPr bwMode="auto">
            <a:xfrm>
              <a:off x="1405" y="3240"/>
              <a:ext cx="71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73" name="Line 885"/>
            <p:cNvSpPr>
              <a:spLocks noChangeAspect="1" noChangeShapeType="1"/>
            </p:cNvSpPr>
            <p:nvPr/>
          </p:nvSpPr>
          <p:spPr bwMode="auto">
            <a:xfrm flipV="1">
              <a:off x="1625" y="2700"/>
              <a:ext cx="1" cy="9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74" name="Line 886"/>
            <p:cNvSpPr>
              <a:spLocks noChangeAspect="1" noChangeShapeType="1"/>
            </p:cNvSpPr>
            <p:nvPr/>
          </p:nvSpPr>
          <p:spPr bwMode="auto">
            <a:xfrm>
              <a:off x="1596" y="2700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75" name="Line 887"/>
            <p:cNvSpPr>
              <a:spLocks noChangeAspect="1" noChangeShapeType="1"/>
            </p:cNvSpPr>
            <p:nvPr/>
          </p:nvSpPr>
          <p:spPr bwMode="auto">
            <a:xfrm>
              <a:off x="1625" y="2793"/>
              <a:ext cx="1" cy="9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76" name="Line 888"/>
            <p:cNvSpPr>
              <a:spLocks noChangeAspect="1" noChangeShapeType="1"/>
            </p:cNvSpPr>
            <p:nvPr/>
          </p:nvSpPr>
          <p:spPr bwMode="auto">
            <a:xfrm>
              <a:off x="1596" y="2886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77" name="Rectangle 889"/>
            <p:cNvSpPr>
              <a:spLocks noChangeAspect="1" noChangeArrowheads="1"/>
            </p:cNvSpPr>
            <p:nvPr/>
          </p:nvSpPr>
          <p:spPr bwMode="auto">
            <a:xfrm>
              <a:off x="1590" y="2758"/>
              <a:ext cx="70" cy="70"/>
            </a:xfrm>
            <a:prstGeom prst="rect">
              <a:avLst/>
            </a:prstGeom>
            <a:solidFill>
              <a:srgbClr val="008000"/>
            </a:solidFill>
            <a:ln w="1111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78" name="Line 890"/>
            <p:cNvSpPr>
              <a:spLocks noChangeAspect="1" noChangeShapeType="1"/>
            </p:cNvSpPr>
            <p:nvPr/>
          </p:nvSpPr>
          <p:spPr bwMode="auto">
            <a:xfrm flipV="1">
              <a:off x="1625" y="2758"/>
              <a:ext cx="1" cy="70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79" name="Line 891"/>
            <p:cNvSpPr>
              <a:spLocks noChangeAspect="1" noChangeShapeType="1"/>
            </p:cNvSpPr>
            <p:nvPr/>
          </p:nvSpPr>
          <p:spPr bwMode="auto">
            <a:xfrm>
              <a:off x="1590" y="2793"/>
              <a:ext cx="70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80" name="Line 892"/>
            <p:cNvSpPr>
              <a:spLocks noChangeAspect="1" noChangeShapeType="1"/>
            </p:cNvSpPr>
            <p:nvPr/>
          </p:nvSpPr>
          <p:spPr bwMode="auto">
            <a:xfrm flipV="1">
              <a:off x="2142" y="2330"/>
              <a:ext cx="1" cy="13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81" name="Line 893"/>
            <p:cNvSpPr>
              <a:spLocks noChangeAspect="1" noChangeShapeType="1"/>
            </p:cNvSpPr>
            <p:nvPr/>
          </p:nvSpPr>
          <p:spPr bwMode="auto">
            <a:xfrm>
              <a:off x="2113" y="2330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82" name="Line 894"/>
            <p:cNvSpPr>
              <a:spLocks noChangeAspect="1" noChangeShapeType="1"/>
            </p:cNvSpPr>
            <p:nvPr/>
          </p:nvSpPr>
          <p:spPr bwMode="auto">
            <a:xfrm>
              <a:off x="2142" y="2462"/>
              <a:ext cx="1" cy="13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83" name="Line 895"/>
            <p:cNvSpPr>
              <a:spLocks noChangeAspect="1" noChangeShapeType="1"/>
            </p:cNvSpPr>
            <p:nvPr/>
          </p:nvSpPr>
          <p:spPr bwMode="auto">
            <a:xfrm>
              <a:off x="2113" y="2594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84" name="Rectangle 896"/>
            <p:cNvSpPr>
              <a:spLocks noChangeAspect="1" noChangeArrowheads="1"/>
            </p:cNvSpPr>
            <p:nvPr/>
          </p:nvSpPr>
          <p:spPr bwMode="auto">
            <a:xfrm>
              <a:off x="2106" y="2427"/>
              <a:ext cx="71" cy="70"/>
            </a:xfrm>
            <a:prstGeom prst="rect">
              <a:avLst/>
            </a:prstGeom>
            <a:solidFill>
              <a:srgbClr val="008000"/>
            </a:solidFill>
            <a:ln w="1111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85" name="Line 897"/>
            <p:cNvSpPr>
              <a:spLocks noChangeAspect="1" noChangeShapeType="1"/>
            </p:cNvSpPr>
            <p:nvPr/>
          </p:nvSpPr>
          <p:spPr bwMode="auto">
            <a:xfrm flipV="1">
              <a:off x="2142" y="2427"/>
              <a:ext cx="1" cy="70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86" name="Line 898"/>
            <p:cNvSpPr>
              <a:spLocks noChangeAspect="1" noChangeShapeType="1"/>
            </p:cNvSpPr>
            <p:nvPr/>
          </p:nvSpPr>
          <p:spPr bwMode="auto">
            <a:xfrm>
              <a:off x="2106" y="2462"/>
              <a:ext cx="71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87" name="Line 899"/>
            <p:cNvSpPr>
              <a:spLocks noChangeAspect="1" noChangeShapeType="1"/>
            </p:cNvSpPr>
            <p:nvPr/>
          </p:nvSpPr>
          <p:spPr bwMode="auto">
            <a:xfrm flipV="1">
              <a:off x="2363" y="2116"/>
              <a:ext cx="1" cy="186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88" name="Line 900"/>
            <p:cNvSpPr>
              <a:spLocks noChangeAspect="1" noChangeShapeType="1"/>
            </p:cNvSpPr>
            <p:nvPr/>
          </p:nvSpPr>
          <p:spPr bwMode="auto">
            <a:xfrm>
              <a:off x="2334" y="2116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89" name="Line 901"/>
            <p:cNvSpPr>
              <a:spLocks noChangeAspect="1" noChangeShapeType="1"/>
            </p:cNvSpPr>
            <p:nvPr/>
          </p:nvSpPr>
          <p:spPr bwMode="auto">
            <a:xfrm>
              <a:off x="2363" y="2302"/>
              <a:ext cx="1" cy="185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90" name="Line 902"/>
            <p:cNvSpPr>
              <a:spLocks noChangeAspect="1" noChangeShapeType="1"/>
            </p:cNvSpPr>
            <p:nvPr/>
          </p:nvSpPr>
          <p:spPr bwMode="auto">
            <a:xfrm>
              <a:off x="2334" y="2487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91" name="Rectangle 903"/>
            <p:cNvSpPr>
              <a:spLocks noChangeAspect="1" noChangeArrowheads="1"/>
            </p:cNvSpPr>
            <p:nvPr/>
          </p:nvSpPr>
          <p:spPr bwMode="auto">
            <a:xfrm>
              <a:off x="2328" y="2266"/>
              <a:ext cx="70" cy="71"/>
            </a:xfrm>
            <a:prstGeom prst="rect">
              <a:avLst/>
            </a:prstGeom>
            <a:solidFill>
              <a:srgbClr val="008000"/>
            </a:solidFill>
            <a:ln w="1111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92" name="Line 904"/>
            <p:cNvSpPr>
              <a:spLocks noChangeAspect="1" noChangeShapeType="1"/>
            </p:cNvSpPr>
            <p:nvPr/>
          </p:nvSpPr>
          <p:spPr bwMode="auto">
            <a:xfrm flipV="1">
              <a:off x="2363" y="2266"/>
              <a:ext cx="1" cy="7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93" name="Line 905"/>
            <p:cNvSpPr>
              <a:spLocks noChangeAspect="1" noChangeShapeType="1"/>
            </p:cNvSpPr>
            <p:nvPr/>
          </p:nvSpPr>
          <p:spPr bwMode="auto">
            <a:xfrm>
              <a:off x="2328" y="2302"/>
              <a:ext cx="70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94" name="Line 906"/>
            <p:cNvSpPr>
              <a:spLocks noChangeAspect="1" noChangeShapeType="1"/>
            </p:cNvSpPr>
            <p:nvPr/>
          </p:nvSpPr>
          <p:spPr bwMode="auto">
            <a:xfrm flipV="1">
              <a:off x="2622" y="2052"/>
              <a:ext cx="1" cy="148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95" name="Line 907"/>
            <p:cNvSpPr>
              <a:spLocks noChangeAspect="1" noChangeShapeType="1"/>
            </p:cNvSpPr>
            <p:nvPr/>
          </p:nvSpPr>
          <p:spPr bwMode="auto">
            <a:xfrm>
              <a:off x="2593" y="2052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96" name="Line 908"/>
            <p:cNvSpPr>
              <a:spLocks noChangeAspect="1" noChangeShapeType="1"/>
            </p:cNvSpPr>
            <p:nvPr/>
          </p:nvSpPr>
          <p:spPr bwMode="auto">
            <a:xfrm>
              <a:off x="2622" y="2200"/>
              <a:ext cx="1" cy="149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97" name="Line 909"/>
            <p:cNvSpPr>
              <a:spLocks noChangeAspect="1" noChangeShapeType="1"/>
            </p:cNvSpPr>
            <p:nvPr/>
          </p:nvSpPr>
          <p:spPr bwMode="auto">
            <a:xfrm>
              <a:off x="2593" y="2349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98" name="Rectangle 910"/>
            <p:cNvSpPr>
              <a:spLocks noChangeAspect="1" noChangeArrowheads="1"/>
            </p:cNvSpPr>
            <p:nvPr/>
          </p:nvSpPr>
          <p:spPr bwMode="auto">
            <a:xfrm>
              <a:off x="2587" y="2165"/>
              <a:ext cx="70" cy="70"/>
            </a:xfrm>
            <a:prstGeom prst="rect">
              <a:avLst/>
            </a:prstGeom>
            <a:solidFill>
              <a:srgbClr val="008000"/>
            </a:solidFill>
            <a:ln w="1111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399" name="Line 911"/>
            <p:cNvSpPr>
              <a:spLocks noChangeAspect="1" noChangeShapeType="1"/>
            </p:cNvSpPr>
            <p:nvPr/>
          </p:nvSpPr>
          <p:spPr bwMode="auto">
            <a:xfrm flipV="1">
              <a:off x="2622" y="2165"/>
              <a:ext cx="1" cy="70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00" name="Line 912"/>
            <p:cNvSpPr>
              <a:spLocks noChangeAspect="1" noChangeShapeType="1"/>
            </p:cNvSpPr>
            <p:nvPr/>
          </p:nvSpPr>
          <p:spPr bwMode="auto">
            <a:xfrm>
              <a:off x="2587" y="2200"/>
              <a:ext cx="70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01" name="Line 913"/>
            <p:cNvSpPr>
              <a:spLocks noChangeAspect="1" noChangeShapeType="1"/>
            </p:cNvSpPr>
            <p:nvPr/>
          </p:nvSpPr>
          <p:spPr bwMode="auto">
            <a:xfrm flipV="1">
              <a:off x="3139" y="2031"/>
              <a:ext cx="1" cy="14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02" name="Line 914"/>
            <p:cNvSpPr>
              <a:spLocks noChangeAspect="1" noChangeShapeType="1"/>
            </p:cNvSpPr>
            <p:nvPr/>
          </p:nvSpPr>
          <p:spPr bwMode="auto">
            <a:xfrm>
              <a:off x="3110" y="2031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03" name="Line 915"/>
            <p:cNvSpPr>
              <a:spLocks noChangeAspect="1" noChangeShapeType="1"/>
            </p:cNvSpPr>
            <p:nvPr/>
          </p:nvSpPr>
          <p:spPr bwMode="auto">
            <a:xfrm>
              <a:off x="3139" y="2173"/>
              <a:ext cx="1" cy="142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04" name="Line 916"/>
            <p:cNvSpPr>
              <a:spLocks noChangeAspect="1" noChangeShapeType="1"/>
            </p:cNvSpPr>
            <p:nvPr/>
          </p:nvSpPr>
          <p:spPr bwMode="auto">
            <a:xfrm>
              <a:off x="3110" y="2315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05" name="Rectangle 917"/>
            <p:cNvSpPr>
              <a:spLocks noChangeAspect="1" noChangeArrowheads="1"/>
            </p:cNvSpPr>
            <p:nvPr/>
          </p:nvSpPr>
          <p:spPr bwMode="auto">
            <a:xfrm>
              <a:off x="3103" y="2138"/>
              <a:ext cx="71" cy="70"/>
            </a:xfrm>
            <a:prstGeom prst="rect">
              <a:avLst/>
            </a:prstGeom>
            <a:solidFill>
              <a:srgbClr val="008000"/>
            </a:solidFill>
            <a:ln w="1111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06" name="Line 918"/>
            <p:cNvSpPr>
              <a:spLocks noChangeAspect="1" noChangeShapeType="1"/>
            </p:cNvSpPr>
            <p:nvPr/>
          </p:nvSpPr>
          <p:spPr bwMode="auto">
            <a:xfrm flipV="1">
              <a:off x="3139" y="2138"/>
              <a:ext cx="1" cy="70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07" name="Line 919"/>
            <p:cNvSpPr>
              <a:spLocks noChangeAspect="1" noChangeShapeType="1"/>
            </p:cNvSpPr>
            <p:nvPr/>
          </p:nvSpPr>
          <p:spPr bwMode="auto">
            <a:xfrm>
              <a:off x="3103" y="2173"/>
              <a:ext cx="71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08" name="Line 920"/>
            <p:cNvSpPr>
              <a:spLocks noChangeAspect="1" noChangeShapeType="1"/>
            </p:cNvSpPr>
            <p:nvPr/>
          </p:nvSpPr>
          <p:spPr bwMode="auto">
            <a:xfrm flipV="1">
              <a:off x="3693" y="2006"/>
              <a:ext cx="1" cy="149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09" name="Line 921"/>
            <p:cNvSpPr>
              <a:spLocks noChangeAspect="1" noChangeShapeType="1"/>
            </p:cNvSpPr>
            <p:nvPr/>
          </p:nvSpPr>
          <p:spPr bwMode="auto">
            <a:xfrm>
              <a:off x="3664" y="2006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10" name="Line 922"/>
            <p:cNvSpPr>
              <a:spLocks noChangeAspect="1" noChangeShapeType="1"/>
            </p:cNvSpPr>
            <p:nvPr/>
          </p:nvSpPr>
          <p:spPr bwMode="auto">
            <a:xfrm>
              <a:off x="3693" y="2155"/>
              <a:ext cx="1" cy="149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11" name="Line 923"/>
            <p:cNvSpPr>
              <a:spLocks noChangeAspect="1" noChangeShapeType="1"/>
            </p:cNvSpPr>
            <p:nvPr/>
          </p:nvSpPr>
          <p:spPr bwMode="auto">
            <a:xfrm>
              <a:off x="3664" y="2304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12" name="Rectangle 924"/>
            <p:cNvSpPr>
              <a:spLocks noChangeAspect="1" noChangeArrowheads="1"/>
            </p:cNvSpPr>
            <p:nvPr/>
          </p:nvSpPr>
          <p:spPr bwMode="auto">
            <a:xfrm>
              <a:off x="3658" y="2120"/>
              <a:ext cx="70" cy="70"/>
            </a:xfrm>
            <a:prstGeom prst="rect">
              <a:avLst/>
            </a:prstGeom>
            <a:solidFill>
              <a:srgbClr val="008000"/>
            </a:solidFill>
            <a:ln w="1111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13" name="Line 925"/>
            <p:cNvSpPr>
              <a:spLocks noChangeAspect="1" noChangeShapeType="1"/>
            </p:cNvSpPr>
            <p:nvPr/>
          </p:nvSpPr>
          <p:spPr bwMode="auto">
            <a:xfrm flipV="1">
              <a:off x="3693" y="2120"/>
              <a:ext cx="1" cy="70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14" name="Line 926"/>
            <p:cNvSpPr>
              <a:spLocks noChangeAspect="1" noChangeShapeType="1"/>
            </p:cNvSpPr>
            <p:nvPr/>
          </p:nvSpPr>
          <p:spPr bwMode="auto">
            <a:xfrm>
              <a:off x="3658" y="2155"/>
              <a:ext cx="70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15" name="Line 927"/>
            <p:cNvSpPr>
              <a:spLocks noChangeAspect="1" noChangeShapeType="1"/>
            </p:cNvSpPr>
            <p:nvPr/>
          </p:nvSpPr>
          <p:spPr bwMode="auto">
            <a:xfrm flipV="1">
              <a:off x="4209" y="1949"/>
              <a:ext cx="1" cy="168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16" name="Line 928"/>
            <p:cNvSpPr>
              <a:spLocks noChangeAspect="1" noChangeShapeType="1"/>
            </p:cNvSpPr>
            <p:nvPr/>
          </p:nvSpPr>
          <p:spPr bwMode="auto">
            <a:xfrm>
              <a:off x="4181" y="1949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17" name="Line 929"/>
            <p:cNvSpPr>
              <a:spLocks noChangeAspect="1" noChangeShapeType="1"/>
            </p:cNvSpPr>
            <p:nvPr/>
          </p:nvSpPr>
          <p:spPr bwMode="auto">
            <a:xfrm>
              <a:off x="4209" y="2117"/>
              <a:ext cx="1" cy="169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18" name="Line 930"/>
            <p:cNvSpPr>
              <a:spLocks noChangeAspect="1" noChangeShapeType="1"/>
            </p:cNvSpPr>
            <p:nvPr/>
          </p:nvSpPr>
          <p:spPr bwMode="auto">
            <a:xfrm>
              <a:off x="4181" y="2286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19" name="Rectangle 931"/>
            <p:cNvSpPr>
              <a:spLocks noChangeAspect="1" noChangeArrowheads="1"/>
            </p:cNvSpPr>
            <p:nvPr/>
          </p:nvSpPr>
          <p:spPr bwMode="auto">
            <a:xfrm>
              <a:off x="4174" y="2082"/>
              <a:ext cx="70" cy="70"/>
            </a:xfrm>
            <a:prstGeom prst="rect">
              <a:avLst/>
            </a:prstGeom>
            <a:solidFill>
              <a:srgbClr val="008000"/>
            </a:solidFill>
            <a:ln w="11113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20" name="Line 932"/>
            <p:cNvSpPr>
              <a:spLocks noChangeAspect="1" noChangeShapeType="1"/>
            </p:cNvSpPr>
            <p:nvPr/>
          </p:nvSpPr>
          <p:spPr bwMode="auto">
            <a:xfrm flipV="1">
              <a:off x="4209" y="2082"/>
              <a:ext cx="1" cy="70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21" name="Line 933"/>
            <p:cNvSpPr>
              <a:spLocks noChangeAspect="1" noChangeShapeType="1"/>
            </p:cNvSpPr>
            <p:nvPr/>
          </p:nvSpPr>
          <p:spPr bwMode="auto">
            <a:xfrm>
              <a:off x="4174" y="2117"/>
              <a:ext cx="70" cy="1"/>
            </a:xfrm>
            <a:prstGeom prst="line">
              <a:avLst/>
            </a:prstGeom>
            <a:noFill/>
            <a:ln w="11113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22" name="Line 934"/>
            <p:cNvSpPr>
              <a:spLocks noChangeAspect="1" noChangeShapeType="1"/>
            </p:cNvSpPr>
            <p:nvPr/>
          </p:nvSpPr>
          <p:spPr bwMode="auto">
            <a:xfrm flipV="1">
              <a:off x="1441" y="2571"/>
              <a:ext cx="184" cy="669"/>
            </a:xfrm>
            <a:prstGeom prst="line">
              <a:avLst/>
            </a:prstGeom>
            <a:noFill/>
            <a:ln w="28575">
              <a:solidFill>
                <a:srgbClr val="FF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23" name="Freeform 935"/>
            <p:cNvSpPr>
              <a:spLocks noChangeAspect="1"/>
            </p:cNvSpPr>
            <p:nvPr/>
          </p:nvSpPr>
          <p:spPr bwMode="auto">
            <a:xfrm flipV="1">
              <a:off x="2142" y="1682"/>
              <a:ext cx="2067" cy="48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5" y="436"/>
                </a:cxn>
                <a:cxn ang="0">
                  <a:pos x="834" y="627"/>
                </a:cxn>
                <a:cxn ang="0">
                  <a:pos x="1731" y="696"/>
                </a:cxn>
                <a:cxn ang="0">
                  <a:pos x="2693" y="718"/>
                </a:cxn>
                <a:cxn ang="0">
                  <a:pos x="3590" y="838"/>
                </a:cxn>
              </a:cxnLst>
              <a:rect l="0" t="0" r="r" b="b"/>
              <a:pathLst>
                <a:path w="3590" h="838">
                  <a:moveTo>
                    <a:pt x="0" y="0"/>
                  </a:moveTo>
                  <a:lnTo>
                    <a:pt x="385" y="436"/>
                  </a:lnTo>
                  <a:lnTo>
                    <a:pt x="834" y="627"/>
                  </a:lnTo>
                  <a:lnTo>
                    <a:pt x="1731" y="696"/>
                  </a:lnTo>
                  <a:lnTo>
                    <a:pt x="2693" y="718"/>
                  </a:lnTo>
                  <a:lnTo>
                    <a:pt x="3590" y="838"/>
                  </a:lnTo>
                </a:path>
              </a:pathLst>
            </a:custGeom>
            <a:noFill/>
            <a:ln w="28575">
              <a:solidFill>
                <a:srgbClr val="FF8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24" name="Freeform 936"/>
            <p:cNvSpPr>
              <a:spLocks noChangeAspect="1"/>
            </p:cNvSpPr>
            <p:nvPr/>
          </p:nvSpPr>
          <p:spPr bwMode="auto">
            <a:xfrm>
              <a:off x="1399" y="3193"/>
              <a:ext cx="83" cy="71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166" y="143"/>
                </a:cxn>
                <a:cxn ang="0">
                  <a:pos x="0" y="143"/>
                </a:cxn>
                <a:cxn ang="0">
                  <a:pos x="83" y="0"/>
                </a:cxn>
              </a:cxnLst>
              <a:rect l="0" t="0" r="r" b="b"/>
              <a:pathLst>
                <a:path w="166" h="143">
                  <a:moveTo>
                    <a:pt x="83" y="0"/>
                  </a:moveTo>
                  <a:lnTo>
                    <a:pt x="166" y="143"/>
                  </a:lnTo>
                  <a:lnTo>
                    <a:pt x="0" y="14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F8000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25" name="Line 937"/>
            <p:cNvSpPr>
              <a:spLocks noChangeAspect="1" noChangeShapeType="1"/>
            </p:cNvSpPr>
            <p:nvPr/>
          </p:nvSpPr>
          <p:spPr bwMode="auto">
            <a:xfrm flipV="1">
              <a:off x="1625" y="2426"/>
              <a:ext cx="1" cy="145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26" name="Line 938"/>
            <p:cNvSpPr>
              <a:spLocks noChangeAspect="1" noChangeShapeType="1"/>
            </p:cNvSpPr>
            <p:nvPr/>
          </p:nvSpPr>
          <p:spPr bwMode="auto">
            <a:xfrm>
              <a:off x="1596" y="2426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27" name="Line 939"/>
            <p:cNvSpPr>
              <a:spLocks noChangeAspect="1" noChangeShapeType="1"/>
            </p:cNvSpPr>
            <p:nvPr/>
          </p:nvSpPr>
          <p:spPr bwMode="auto">
            <a:xfrm>
              <a:off x="1625" y="2571"/>
              <a:ext cx="1" cy="146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28" name="Line 940"/>
            <p:cNvSpPr>
              <a:spLocks noChangeAspect="1" noChangeShapeType="1"/>
            </p:cNvSpPr>
            <p:nvPr/>
          </p:nvSpPr>
          <p:spPr bwMode="auto">
            <a:xfrm>
              <a:off x="1596" y="2717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29" name="Freeform 941"/>
            <p:cNvSpPr>
              <a:spLocks noChangeAspect="1"/>
            </p:cNvSpPr>
            <p:nvPr/>
          </p:nvSpPr>
          <p:spPr bwMode="auto">
            <a:xfrm>
              <a:off x="1583" y="2523"/>
              <a:ext cx="83" cy="72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166" y="143"/>
                </a:cxn>
                <a:cxn ang="0">
                  <a:pos x="0" y="143"/>
                </a:cxn>
                <a:cxn ang="0">
                  <a:pos x="83" y="0"/>
                </a:cxn>
              </a:cxnLst>
              <a:rect l="0" t="0" r="r" b="b"/>
              <a:pathLst>
                <a:path w="166" h="143">
                  <a:moveTo>
                    <a:pt x="83" y="0"/>
                  </a:moveTo>
                  <a:lnTo>
                    <a:pt x="166" y="143"/>
                  </a:lnTo>
                  <a:lnTo>
                    <a:pt x="0" y="14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F8000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30" name="Line 942"/>
            <p:cNvSpPr>
              <a:spLocks noChangeAspect="1" noChangeShapeType="1"/>
            </p:cNvSpPr>
            <p:nvPr/>
          </p:nvSpPr>
          <p:spPr bwMode="auto">
            <a:xfrm flipV="1">
              <a:off x="2142" y="1987"/>
              <a:ext cx="1" cy="178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31" name="Line 943"/>
            <p:cNvSpPr>
              <a:spLocks noChangeAspect="1" noChangeShapeType="1"/>
            </p:cNvSpPr>
            <p:nvPr/>
          </p:nvSpPr>
          <p:spPr bwMode="auto">
            <a:xfrm>
              <a:off x="2113" y="1987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32" name="Line 944"/>
            <p:cNvSpPr>
              <a:spLocks noChangeAspect="1" noChangeShapeType="1"/>
            </p:cNvSpPr>
            <p:nvPr/>
          </p:nvSpPr>
          <p:spPr bwMode="auto">
            <a:xfrm>
              <a:off x="2142" y="2165"/>
              <a:ext cx="1" cy="178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33" name="Line 945"/>
            <p:cNvSpPr>
              <a:spLocks noChangeAspect="1" noChangeShapeType="1"/>
            </p:cNvSpPr>
            <p:nvPr/>
          </p:nvSpPr>
          <p:spPr bwMode="auto">
            <a:xfrm>
              <a:off x="2113" y="2343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34" name="Freeform 946"/>
            <p:cNvSpPr>
              <a:spLocks noChangeAspect="1"/>
            </p:cNvSpPr>
            <p:nvPr/>
          </p:nvSpPr>
          <p:spPr bwMode="auto">
            <a:xfrm>
              <a:off x="2100" y="2117"/>
              <a:ext cx="83" cy="71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166" y="143"/>
                </a:cxn>
                <a:cxn ang="0">
                  <a:pos x="0" y="143"/>
                </a:cxn>
                <a:cxn ang="0">
                  <a:pos x="83" y="0"/>
                </a:cxn>
              </a:cxnLst>
              <a:rect l="0" t="0" r="r" b="b"/>
              <a:pathLst>
                <a:path w="166" h="143">
                  <a:moveTo>
                    <a:pt x="83" y="0"/>
                  </a:moveTo>
                  <a:lnTo>
                    <a:pt x="166" y="143"/>
                  </a:lnTo>
                  <a:lnTo>
                    <a:pt x="0" y="14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F8000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35" name="Line 947"/>
            <p:cNvSpPr>
              <a:spLocks noChangeAspect="1" noChangeShapeType="1"/>
            </p:cNvSpPr>
            <p:nvPr/>
          </p:nvSpPr>
          <p:spPr bwMode="auto">
            <a:xfrm flipV="1">
              <a:off x="2363" y="1650"/>
              <a:ext cx="1" cy="26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36" name="Line 948"/>
            <p:cNvSpPr>
              <a:spLocks noChangeAspect="1" noChangeShapeType="1"/>
            </p:cNvSpPr>
            <p:nvPr/>
          </p:nvSpPr>
          <p:spPr bwMode="auto">
            <a:xfrm>
              <a:off x="2334" y="1650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37" name="Line 949"/>
            <p:cNvSpPr>
              <a:spLocks noChangeAspect="1" noChangeShapeType="1"/>
            </p:cNvSpPr>
            <p:nvPr/>
          </p:nvSpPr>
          <p:spPr bwMode="auto">
            <a:xfrm>
              <a:off x="2363" y="1913"/>
              <a:ext cx="1" cy="26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38" name="Line 950"/>
            <p:cNvSpPr>
              <a:spLocks noChangeAspect="1" noChangeShapeType="1"/>
            </p:cNvSpPr>
            <p:nvPr/>
          </p:nvSpPr>
          <p:spPr bwMode="auto">
            <a:xfrm>
              <a:off x="2334" y="2176"/>
              <a:ext cx="59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39" name="Freeform 951"/>
            <p:cNvSpPr>
              <a:spLocks noChangeAspect="1"/>
            </p:cNvSpPr>
            <p:nvPr/>
          </p:nvSpPr>
          <p:spPr bwMode="auto">
            <a:xfrm>
              <a:off x="2322" y="1866"/>
              <a:ext cx="83" cy="71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165" y="143"/>
                </a:cxn>
                <a:cxn ang="0">
                  <a:pos x="0" y="143"/>
                </a:cxn>
                <a:cxn ang="0">
                  <a:pos x="83" y="0"/>
                </a:cxn>
              </a:cxnLst>
              <a:rect l="0" t="0" r="r" b="b"/>
              <a:pathLst>
                <a:path w="165" h="143">
                  <a:moveTo>
                    <a:pt x="83" y="0"/>
                  </a:moveTo>
                  <a:lnTo>
                    <a:pt x="165" y="143"/>
                  </a:lnTo>
                  <a:lnTo>
                    <a:pt x="0" y="14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F8000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40" name="Line 952"/>
            <p:cNvSpPr>
              <a:spLocks noChangeAspect="1" noChangeShapeType="1"/>
            </p:cNvSpPr>
            <p:nvPr/>
          </p:nvSpPr>
          <p:spPr bwMode="auto">
            <a:xfrm flipV="1">
              <a:off x="2622" y="1592"/>
              <a:ext cx="1" cy="21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41" name="Line 953"/>
            <p:cNvSpPr>
              <a:spLocks noChangeAspect="1" noChangeShapeType="1"/>
            </p:cNvSpPr>
            <p:nvPr/>
          </p:nvSpPr>
          <p:spPr bwMode="auto">
            <a:xfrm>
              <a:off x="2593" y="1592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42" name="Line 954"/>
            <p:cNvSpPr>
              <a:spLocks noChangeAspect="1" noChangeShapeType="1"/>
            </p:cNvSpPr>
            <p:nvPr/>
          </p:nvSpPr>
          <p:spPr bwMode="auto">
            <a:xfrm>
              <a:off x="2622" y="1803"/>
              <a:ext cx="1" cy="21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43" name="Line 955"/>
            <p:cNvSpPr>
              <a:spLocks noChangeAspect="1" noChangeShapeType="1"/>
            </p:cNvSpPr>
            <p:nvPr/>
          </p:nvSpPr>
          <p:spPr bwMode="auto">
            <a:xfrm>
              <a:off x="2593" y="2014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44" name="Freeform 956"/>
            <p:cNvSpPr>
              <a:spLocks noChangeAspect="1"/>
            </p:cNvSpPr>
            <p:nvPr/>
          </p:nvSpPr>
          <p:spPr bwMode="auto">
            <a:xfrm>
              <a:off x="2580" y="1756"/>
              <a:ext cx="83" cy="71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166" y="143"/>
                </a:cxn>
                <a:cxn ang="0">
                  <a:pos x="0" y="143"/>
                </a:cxn>
                <a:cxn ang="0">
                  <a:pos x="83" y="0"/>
                </a:cxn>
              </a:cxnLst>
              <a:rect l="0" t="0" r="r" b="b"/>
              <a:pathLst>
                <a:path w="166" h="143">
                  <a:moveTo>
                    <a:pt x="83" y="0"/>
                  </a:moveTo>
                  <a:lnTo>
                    <a:pt x="166" y="143"/>
                  </a:lnTo>
                  <a:lnTo>
                    <a:pt x="0" y="14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F8000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45" name="Line 957"/>
            <p:cNvSpPr>
              <a:spLocks noChangeAspect="1" noChangeShapeType="1"/>
            </p:cNvSpPr>
            <p:nvPr/>
          </p:nvSpPr>
          <p:spPr bwMode="auto">
            <a:xfrm flipV="1">
              <a:off x="3139" y="1559"/>
              <a:ext cx="1" cy="205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46" name="Line 958"/>
            <p:cNvSpPr>
              <a:spLocks noChangeAspect="1" noChangeShapeType="1"/>
            </p:cNvSpPr>
            <p:nvPr/>
          </p:nvSpPr>
          <p:spPr bwMode="auto">
            <a:xfrm>
              <a:off x="3110" y="1559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47" name="Line 959"/>
            <p:cNvSpPr>
              <a:spLocks noChangeAspect="1" noChangeShapeType="1"/>
            </p:cNvSpPr>
            <p:nvPr/>
          </p:nvSpPr>
          <p:spPr bwMode="auto">
            <a:xfrm>
              <a:off x="3139" y="1764"/>
              <a:ext cx="1" cy="20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48" name="Line 960"/>
            <p:cNvSpPr>
              <a:spLocks noChangeAspect="1" noChangeShapeType="1"/>
            </p:cNvSpPr>
            <p:nvPr/>
          </p:nvSpPr>
          <p:spPr bwMode="auto">
            <a:xfrm>
              <a:off x="3110" y="1968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49" name="Freeform 961"/>
            <p:cNvSpPr>
              <a:spLocks noChangeAspect="1"/>
            </p:cNvSpPr>
            <p:nvPr/>
          </p:nvSpPr>
          <p:spPr bwMode="auto">
            <a:xfrm>
              <a:off x="3097" y="1716"/>
              <a:ext cx="83" cy="71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166" y="143"/>
                </a:cxn>
                <a:cxn ang="0">
                  <a:pos x="0" y="143"/>
                </a:cxn>
                <a:cxn ang="0">
                  <a:pos x="83" y="0"/>
                </a:cxn>
              </a:cxnLst>
              <a:rect l="0" t="0" r="r" b="b"/>
              <a:pathLst>
                <a:path w="166" h="143">
                  <a:moveTo>
                    <a:pt x="83" y="0"/>
                  </a:moveTo>
                  <a:lnTo>
                    <a:pt x="166" y="143"/>
                  </a:lnTo>
                  <a:lnTo>
                    <a:pt x="0" y="14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F8000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50" name="Line 962"/>
            <p:cNvSpPr>
              <a:spLocks noChangeAspect="1" noChangeShapeType="1"/>
            </p:cNvSpPr>
            <p:nvPr/>
          </p:nvSpPr>
          <p:spPr bwMode="auto">
            <a:xfrm flipV="1">
              <a:off x="3693" y="1547"/>
              <a:ext cx="1" cy="204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51" name="Line 963"/>
            <p:cNvSpPr>
              <a:spLocks noChangeAspect="1" noChangeShapeType="1"/>
            </p:cNvSpPr>
            <p:nvPr/>
          </p:nvSpPr>
          <p:spPr bwMode="auto">
            <a:xfrm>
              <a:off x="3664" y="1547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52" name="Line 964"/>
            <p:cNvSpPr>
              <a:spLocks noChangeAspect="1" noChangeShapeType="1"/>
            </p:cNvSpPr>
            <p:nvPr/>
          </p:nvSpPr>
          <p:spPr bwMode="auto">
            <a:xfrm>
              <a:off x="3693" y="1751"/>
              <a:ext cx="1" cy="203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53" name="Line 965"/>
            <p:cNvSpPr>
              <a:spLocks noChangeAspect="1" noChangeShapeType="1"/>
            </p:cNvSpPr>
            <p:nvPr/>
          </p:nvSpPr>
          <p:spPr bwMode="auto">
            <a:xfrm>
              <a:off x="3664" y="1954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54" name="Freeform 966"/>
            <p:cNvSpPr>
              <a:spLocks noChangeAspect="1"/>
            </p:cNvSpPr>
            <p:nvPr/>
          </p:nvSpPr>
          <p:spPr bwMode="auto">
            <a:xfrm>
              <a:off x="3651" y="1703"/>
              <a:ext cx="83" cy="72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166" y="143"/>
                </a:cxn>
                <a:cxn ang="0">
                  <a:pos x="0" y="143"/>
                </a:cxn>
                <a:cxn ang="0">
                  <a:pos x="83" y="0"/>
                </a:cxn>
              </a:cxnLst>
              <a:rect l="0" t="0" r="r" b="b"/>
              <a:pathLst>
                <a:path w="166" h="143">
                  <a:moveTo>
                    <a:pt x="83" y="0"/>
                  </a:moveTo>
                  <a:lnTo>
                    <a:pt x="166" y="143"/>
                  </a:lnTo>
                  <a:lnTo>
                    <a:pt x="0" y="14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F8000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55" name="Line 967"/>
            <p:cNvSpPr>
              <a:spLocks noChangeAspect="1" noChangeShapeType="1"/>
            </p:cNvSpPr>
            <p:nvPr/>
          </p:nvSpPr>
          <p:spPr bwMode="auto">
            <a:xfrm flipV="1">
              <a:off x="4209" y="1473"/>
              <a:ext cx="1" cy="209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56" name="Line 968"/>
            <p:cNvSpPr>
              <a:spLocks noChangeAspect="1" noChangeShapeType="1"/>
            </p:cNvSpPr>
            <p:nvPr/>
          </p:nvSpPr>
          <p:spPr bwMode="auto">
            <a:xfrm>
              <a:off x="4181" y="1473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57" name="Line 969"/>
            <p:cNvSpPr>
              <a:spLocks noChangeAspect="1" noChangeShapeType="1"/>
            </p:cNvSpPr>
            <p:nvPr/>
          </p:nvSpPr>
          <p:spPr bwMode="auto">
            <a:xfrm>
              <a:off x="4209" y="1682"/>
              <a:ext cx="1" cy="209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58" name="Line 970"/>
            <p:cNvSpPr>
              <a:spLocks noChangeAspect="1" noChangeShapeType="1"/>
            </p:cNvSpPr>
            <p:nvPr/>
          </p:nvSpPr>
          <p:spPr bwMode="auto">
            <a:xfrm>
              <a:off x="4181" y="1891"/>
              <a:ext cx="58" cy="1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459" name="Freeform 971"/>
            <p:cNvSpPr>
              <a:spLocks noChangeAspect="1"/>
            </p:cNvSpPr>
            <p:nvPr/>
          </p:nvSpPr>
          <p:spPr bwMode="auto">
            <a:xfrm>
              <a:off x="4168" y="1634"/>
              <a:ext cx="83" cy="71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166" y="143"/>
                </a:cxn>
                <a:cxn ang="0">
                  <a:pos x="0" y="143"/>
                </a:cxn>
                <a:cxn ang="0">
                  <a:pos x="83" y="0"/>
                </a:cxn>
              </a:cxnLst>
              <a:rect l="0" t="0" r="r" b="b"/>
              <a:pathLst>
                <a:path w="166" h="143">
                  <a:moveTo>
                    <a:pt x="83" y="0"/>
                  </a:moveTo>
                  <a:lnTo>
                    <a:pt x="166" y="143"/>
                  </a:lnTo>
                  <a:lnTo>
                    <a:pt x="0" y="14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F8000"/>
            </a:solidFill>
            <a:ln w="11113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320466" name="Rectangle 978"/>
          <p:cNvSpPr>
            <a:spLocks noChangeAspect="1" noChangeArrowheads="1"/>
          </p:cNvSpPr>
          <p:nvPr/>
        </p:nvSpPr>
        <p:spPr bwMode="auto">
          <a:xfrm>
            <a:off x="3001963" y="5969000"/>
            <a:ext cx="26987" cy="158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67" name="Line 979"/>
          <p:cNvSpPr>
            <a:spLocks noChangeAspect="1" noChangeShapeType="1"/>
          </p:cNvSpPr>
          <p:nvPr/>
        </p:nvSpPr>
        <p:spPr bwMode="auto">
          <a:xfrm flipV="1">
            <a:off x="3001963" y="5969000"/>
            <a:ext cx="0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68" name="Line 980"/>
          <p:cNvSpPr>
            <a:spLocks noChangeAspect="1" noChangeShapeType="1"/>
          </p:cNvSpPr>
          <p:nvPr/>
        </p:nvSpPr>
        <p:spPr bwMode="auto">
          <a:xfrm flipV="1">
            <a:off x="3001963" y="5969000"/>
            <a:ext cx="0" cy="158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69" name="Freeform 981"/>
          <p:cNvSpPr>
            <a:spLocks noChangeAspect="1"/>
          </p:cNvSpPr>
          <p:nvPr/>
        </p:nvSpPr>
        <p:spPr bwMode="auto">
          <a:xfrm flipV="1">
            <a:off x="3001963" y="5969000"/>
            <a:ext cx="26987" cy="1588"/>
          </a:xfrm>
          <a:custGeom>
            <a:avLst/>
            <a:gdLst/>
            <a:ahLst/>
            <a:cxnLst>
              <a:cxn ang="0">
                <a:pos x="39" y="0"/>
              </a:cxn>
              <a:cxn ang="0">
                <a:pos x="39" y="2"/>
              </a:cxn>
              <a:cxn ang="0">
                <a:pos x="0" y="2"/>
              </a:cxn>
              <a:cxn ang="0">
                <a:pos x="0" y="0"/>
              </a:cxn>
            </a:cxnLst>
            <a:rect l="0" t="0" r="r" b="b"/>
            <a:pathLst>
              <a:path w="39" h="2">
                <a:moveTo>
                  <a:pt x="39" y="0"/>
                </a:moveTo>
                <a:lnTo>
                  <a:pt x="39" y="2"/>
                </a:ln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70" name="Rectangle 982"/>
          <p:cNvSpPr>
            <a:spLocks noChangeAspect="1" noChangeArrowheads="1"/>
          </p:cNvSpPr>
          <p:nvPr/>
        </p:nvSpPr>
        <p:spPr bwMode="auto">
          <a:xfrm>
            <a:off x="3236913" y="5891213"/>
            <a:ext cx="26987" cy="7937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71" name="Line 983"/>
          <p:cNvSpPr>
            <a:spLocks noChangeAspect="1" noChangeShapeType="1"/>
          </p:cNvSpPr>
          <p:nvPr/>
        </p:nvSpPr>
        <p:spPr bwMode="auto">
          <a:xfrm flipV="1">
            <a:off x="3249613" y="5956300"/>
            <a:ext cx="14287" cy="142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72" name="Line 984"/>
          <p:cNvSpPr>
            <a:spLocks noChangeAspect="1" noChangeShapeType="1"/>
          </p:cNvSpPr>
          <p:nvPr/>
        </p:nvSpPr>
        <p:spPr bwMode="auto">
          <a:xfrm flipV="1">
            <a:off x="3236913" y="5919788"/>
            <a:ext cx="26987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73" name="Line 985"/>
          <p:cNvSpPr>
            <a:spLocks noChangeAspect="1" noChangeShapeType="1"/>
          </p:cNvSpPr>
          <p:nvPr/>
        </p:nvSpPr>
        <p:spPr bwMode="auto">
          <a:xfrm flipV="1">
            <a:off x="3236913" y="5891213"/>
            <a:ext cx="19050" cy="190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74" name="Line 986"/>
          <p:cNvSpPr>
            <a:spLocks noChangeAspect="1" noChangeShapeType="1"/>
          </p:cNvSpPr>
          <p:nvPr/>
        </p:nvSpPr>
        <p:spPr bwMode="auto">
          <a:xfrm flipV="1">
            <a:off x="3249613" y="5956300"/>
            <a:ext cx="14287" cy="1428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75" name="Line 987"/>
          <p:cNvSpPr>
            <a:spLocks noChangeAspect="1" noChangeShapeType="1"/>
          </p:cNvSpPr>
          <p:nvPr/>
        </p:nvSpPr>
        <p:spPr bwMode="auto">
          <a:xfrm flipV="1">
            <a:off x="3236913" y="5919788"/>
            <a:ext cx="26987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76" name="Line 988"/>
          <p:cNvSpPr>
            <a:spLocks noChangeAspect="1" noChangeShapeType="1"/>
          </p:cNvSpPr>
          <p:nvPr/>
        </p:nvSpPr>
        <p:spPr bwMode="auto">
          <a:xfrm flipV="1">
            <a:off x="3236913" y="5891213"/>
            <a:ext cx="19050" cy="190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77" name="Freeform 989"/>
          <p:cNvSpPr>
            <a:spLocks noChangeAspect="1"/>
          </p:cNvSpPr>
          <p:nvPr/>
        </p:nvSpPr>
        <p:spPr bwMode="auto">
          <a:xfrm flipV="1">
            <a:off x="3236913" y="5891213"/>
            <a:ext cx="26987" cy="79375"/>
          </a:xfrm>
          <a:custGeom>
            <a:avLst/>
            <a:gdLst/>
            <a:ahLst/>
            <a:cxnLst>
              <a:cxn ang="0">
                <a:pos x="38" y="0"/>
              </a:cxn>
              <a:cxn ang="0">
                <a:pos x="38" y="109"/>
              </a:cxn>
              <a:cxn ang="0">
                <a:pos x="0" y="109"/>
              </a:cxn>
              <a:cxn ang="0">
                <a:pos x="0" y="0"/>
              </a:cxn>
            </a:cxnLst>
            <a:rect l="0" t="0" r="r" b="b"/>
            <a:pathLst>
              <a:path w="38" h="109">
                <a:moveTo>
                  <a:pt x="38" y="0"/>
                </a:moveTo>
                <a:lnTo>
                  <a:pt x="38" y="109"/>
                </a:lnTo>
                <a:lnTo>
                  <a:pt x="0" y="109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78" name="Rectangle 990"/>
          <p:cNvSpPr>
            <a:spLocks noChangeAspect="1" noChangeArrowheads="1"/>
          </p:cNvSpPr>
          <p:nvPr/>
        </p:nvSpPr>
        <p:spPr bwMode="auto">
          <a:xfrm>
            <a:off x="3563938" y="5924550"/>
            <a:ext cx="26987" cy="4603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79" name="Line 991"/>
          <p:cNvSpPr>
            <a:spLocks noChangeAspect="1" noChangeShapeType="1"/>
          </p:cNvSpPr>
          <p:nvPr/>
        </p:nvSpPr>
        <p:spPr bwMode="auto">
          <a:xfrm flipV="1">
            <a:off x="3578225" y="5954713"/>
            <a:ext cx="12700" cy="158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80" name="Line 992"/>
          <p:cNvSpPr>
            <a:spLocks noChangeAspect="1" noChangeShapeType="1"/>
          </p:cNvSpPr>
          <p:nvPr/>
        </p:nvSpPr>
        <p:spPr bwMode="auto">
          <a:xfrm flipV="1">
            <a:off x="3563938" y="5924550"/>
            <a:ext cx="22225" cy="2381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81" name="Line 993"/>
          <p:cNvSpPr>
            <a:spLocks noChangeAspect="1" noChangeShapeType="1"/>
          </p:cNvSpPr>
          <p:nvPr/>
        </p:nvSpPr>
        <p:spPr bwMode="auto">
          <a:xfrm flipV="1">
            <a:off x="3578225" y="5954713"/>
            <a:ext cx="12700" cy="158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82" name="Line 994"/>
          <p:cNvSpPr>
            <a:spLocks noChangeAspect="1" noChangeShapeType="1"/>
          </p:cNvSpPr>
          <p:nvPr/>
        </p:nvSpPr>
        <p:spPr bwMode="auto">
          <a:xfrm flipV="1">
            <a:off x="3563938" y="5924550"/>
            <a:ext cx="22225" cy="2381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83" name="Freeform 995"/>
          <p:cNvSpPr>
            <a:spLocks noChangeAspect="1"/>
          </p:cNvSpPr>
          <p:nvPr/>
        </p:nvSpPr>
        <p:spPr bwMode="auto">
          <a:xfrm flipV="1">
            <a:off x="3563938" y="5924550"/>
            <a:ext cx="26987" cy="46038"/>
          </a:xfrm>
          <a:custGeom>
            <a:avLst/>
            <a:gdLst/>
            <a:ahLst/>
            <a:cxnLst>
              <a:cxn ang="0">
                <a:pos x="39" y="0"/>
              </a:cxn>
              <a:cxn ang="0">
                <a:pos x="39" y="62"/>
              </a:cxn>
              <a:cxn ang="0">
                <a:pos x="0" y="62"/>
              </a:cxn>
              <a:cxn ang="0">
                <a:pos x="0" y="0"/>
              </a:cxn>
            </a:cxnLst>
            <a:rect l="0" t="0" r="r" b="b"/>
            <a:pathLst>
              <a:path w="39" h="62">
                <a:moveTo>
                  <a:pt x="39" y="0"/>
                </a:moveTo>
                <a:lnTo>
                  <a:pt x="39" y="62"/>
                </a:lnTo>
                <a:lnTo>
                  <a:pt x="0" y="62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84" name="Rectangle 996"/>
          <p:cNvSpPr>
            <a:spLocks noChangeAspect="1" noChangeArrowheads="1"/>
          </p:cNvSpPr>
          <p:nvPr/>
        </p:nvSpPr>
        <p:spPr bwMode="auto">
          <a:xfrm>
            <a:off x="3609975" y="4306888"/>
            <a:ext cx="28575" cy="16637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85" name="Line 997"/>
          <p:cNvSpPr>
            <a:spLocks noChangeAspect="1" noChangeShapeType="1"/>
          </p:cNvSpPr>
          <p:nvPr/>
        </p:nvSpPr>
        <p:spPr bwMode="auto">
          <a:xfrm flipV="1">
            <a:off x="3635375" y="5965825"/>
            <a:ext cx="3175" cy="476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86" name="Line 998"/>
          <p:cNvSpPr>
            <a:spLocks noChangeAspect="1" noChangeShapeType="1"/>
          </p:cNvSpPr>
          <p:nvPr/>
        </p:nvSpPr>
        <p:spPr bwMode="auto">
          <a:xfrm flipV="1">
            <a:off x="3609975" y="5929313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87" name="Line 999"/>
          <p:cNvSpPr>
            <a:spLocks noChangeAspect="1" noChangeShapeType="1"/>
          </p:cNvSpPr>
          <p:nvPr/>
        </p:nvSpPr>
        <p:spPr bwMode="auto">
          <a:xfrm flipV="1">
            <a:off x="3609975" y="5892800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88" name="Line 1000"/>
          <p:cNvSpPr>
            <a:spLocks noChangeAspect="1" noChangeShapeType="1"/>
          </p:cNvSpPr>
          <p:nvPr/>
        </p:nvSpPr>
        <p:spPr bwMode="auto">
          <a:xfrm flipV="1">
            <a:off x="3609975" y="5856288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89" name="Line 1001"/>
          <p:cNvSpPr>
            <a:spLocks noChangeAspect="1" noChangeShapeType="1"/>
          </p:cNvSpPr>
          <p:nvPr/>
        </p:nvSpPr>
        <p:spPr bwMode="auto">
          <a:xfrm flipV="1">
            <a:off x="3609975" y="5819775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90" name="Line 1002"/>
          <p:cNvSpPr>
            <a:spLocks noChangeAspect="1" noChangeShapeType="1"/>
          </p:cNvSpPr>
          <p:nvPr/>
        </p:nvSpPr>
        <p:spPr bwMode="auto">
          <a:xfrm flipV="1">
            <a:off x="3609975" y="5783263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91" name="Line 1003"/>
          <p:cNvSpPr>
            <a:spLocks noChangeAspect="1" noChangeShapeType="1"/>
          </p:cNvSpPr>
          <p:nvPr/>
        </p:nvSpPr>
        <p:spPr bwMode="auto">
          <a:xfrm flipV="1">
            <a:off x="3609975" y="5745163"/>
            <a:ext cx="28575" cy="301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92" name="Line 1004"/>
          <p:cNvSpPr>
            <a:spLocks noChangeAspect="1" noChangeShapeType="1"/>
          </p:cNvSpPr>
          <p:nvPr/>
        </p:nvSpPr>
        <p:spPr bwMode="auto">
          <a:xfrm flipV="1">
            <a:off x="3609975" y="5710238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93" name="Line 1005"/>
          <p:cNvSpPr>
            <a:spLocks noChangeAspect="1" noChangeShapeType="1"/>
          </p:cNvSpPr>
          <p:nvPr/>
        </p:nvSpPr>
        <p:spPr bwMode="auto">
          <a:xfrm flipV="1">
            <a:off x="3609975" y="5673725"/>
            <a:ext cx="28575" cy="269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94" name="Line 1006"/>
          <p:cNvSpPr>
            <a:spLocks noChangeAspect="1" noChangeShapeType="1"/>
          </p:cNvSpPr>
          <p:nvPr/>
        </p:nvSpPr>
        <p:spPr bwMode="auto">
          <a:xfrm flipV="1">
            <a:off x="3609975" y="5637213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95" name="Line 1007"/>
          <p:cNvSpPr>
            <a:spLocks noChangeAspect="1" noChangeShapeType="1"/>
          </p:cNvSpPr>
          <p:nvPr/>
        </p:nvSpPr>
        <p:spPr bwMode="auto">
          <a:xfrm flipV="1">
            <a:off x="3609975" y="5599113"/>
            <a:ext cx="28575" cy="301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96" name="Line 1008"/>
          <p:cNvSpPr>
            <a:spLocks noChangeAspect="1" noChangeShapeType="1"/>
          </p:cNvSpPr>
          <p:nvPr/>
        </p:nvSpPr>
        <p:spPr bwMode="auto">
          <a:xfrm flipV="1">
            <a:off x="3609975" y="5562600"/>
            <a:ext cx="28575" cy="3016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97" name="Line 1009"/>
          <p:cNvSpPr>
            <a:spLocks noChangeAspect="1" noChangeShapeType="1"/>
          </p:cNvSpPr>
          <p:nvPr/>
        </p:nvSpPr>
        <p:spPr bwMode="auto">
          <a:xfrm flipV="1">
            <a:off x="3609975" y="5527675"/>
            <a:ext cx="28575" cy="269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98" name="Line 1010"/>
          <p:cNvSpPr>
            <a:spLocks noChangeAspect="1" noChangeShapeType="1"/>
          </p:cNvSpPr>
          <p:nvPr/>
        </p:nvSpPr>
        <p:spPr bwMode="auto">
          <a:xfrm flipV="1">
            <a:off x="3609975" y="5491163"/>
            <a:ext cx="28575" cy="269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499" name="Line 1011"/>
          <p:cNvSpPr>
            <a:spLocks noChangeAspect="1" noChangeShapeType="1"/>
          </p:cNvSpPr>
          <p:nvPr/>
        </p:nvSpPr>
        <p:spPr bwMode="auto">
          <a:xfrm flipV="1">
            <a:off x="3609975" y="5454650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00" name="Line 1012"/>
          <p:cNvSpPr>
            <a:spLocks noChangeAspect="1" noChangeShapeType="1"/>
          </p:cNvSpPr>
          <p:nvPr/>
        </p:nvSpPr>
        <p:spPr bwMode="auto">
          <a:xfrm flipV="1">
            <a:off x="3609975" y="5416550"/>
            <a:ext cx="28575" cy="3016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01" name="Line 1013"/>
          <p:cNvSpPr>
            <a:spLocks noChangeAspect="1" noChangeShapeType="1"/>
          </p:cNvSpPr>
          <p:nvPr/>
        </p:nvSpPr>
        <p:spPr bwMode="auto">
          <a:xfrm flipV="1">
            <a:off x="3609975" y="5380038"/>
            <a:ext cx="28575" cy="301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02" name="Line 1014"/>
          <p:cNvSpPr>
            <a:spLocks noChangeAspect="1" noChangeShapeType="1"/>
          </p:cNvSpPr>
          <p:nvPr/>
        </p:nvSpPr>
        <p:spPr bwMode="auto">
          <a:xfrm flipV="1">
            <a:off x="3609975" y="5345113"/>
            <a:ext cx="28575" cy="269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03" name="Line 1015"/>
          <p:cNvSpPr>
            <a:spLocks noChangeAspect="1" noChangeShapeType="1"/>
          </p:cNvSpPr>
          <p:nvPr/>
        </p:nvSpPr>
        <p:spPr bwMode="auto">
          <a:xfrm flipV="1">
            <a:off x="3609975" y="5308600"/>
            <a:ext cx="28575" cy="269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04" name="Line 1016"/>
          <p:cNvSpPr>
            <a:spLocks noChangeAspect="1" noChangeShapeType="1"/>
          </p:cNvSpPr>
          <p:nvPr/>
        </p:nvSpPr>
        <p:spPr bwMode="auto">
          <a:xfrm flipV="1">
            <a:off x="3609975" y="5270500"/>
            <a:ext cx="28575" cy="3016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05" name="Line 1017"/>
          <p:cNvSpPr>
            <a:spLocks noChangeAspect="1" noChangeShapeType="1"/>
          </p:cNvSpPr>
          <p:nvPr/>
        </p:nvSpPr>
        <p:spPr bwMode="auto">
          <a:xfrm flipV="1">
            <a:off x="3609975" y="5233988"/>
            <a:ext cx="28575" cy="301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06" name="Line 1018"/>
          <p:cNvSpPr>
            <a:spLocks noChangeAspect="1" noChangeShapeType="1"/>
          </p:cNvSpPr>
          <p:nvPr/>
        </p:nvSpPr>
        <p:spPr bwMode="auto">
          <a:xfrm flipV="1">
            <a:off x="3609975" y="5197475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07" name="Line 1019"/>
          <p:cNvSpPr>
            <a:spLocks noChangeAspect="1" noChangeShapeType="1"/>
          </p:cNvSpPr>
          <p:nvPr/>
        </p:nvSpPr>
        <p:spPr bwMode="auto">
          <a:xfrm flipV="1">
            <a:off x="3609975" y="5162550"/>
            <a:ext cx="28575" cy="269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08" name="Line 1020"/>
          <p:cNvSpPr>
            <a:spLocks noChangeAspect="1" noChangeShapeType="1"/>
          </p:cNvSpPr>
          <p:nvPr/>
        </p:nvSpPr>
        <p:spPr bwMode="auto">
          <a:xfrm flipV="1">
            <a:off x="3609975" y="5124450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09" name="Line 1021"/>
          <p:cNvSpPr>
            <a:spLocks noChangeAspect="1" noChangeShapeType="1"/>
          </p:cNvSpPr>
          <p:nvPr/>
        </p:nvSpPr>
        <p:spPr bwMode="auto">
          <a:xfrm flipV="1">
            <a:off x="3609975" y="5087938"/>
            <a:ext cx="28575" cy="301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10" name="Line 1022"/>
          <p:cNvSpPr>
            <a:spLocks noChangeAspect="1" noChangeShapeType="1"/>
          </p:cNvSpPr>
          <p:nvPr/>
        </p:nvSpPr>
        <p:spPr bwMode="auto">
          <a:xfrm flipV="1">
            <a:off x="3609975" y="5051425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11" name="Line 1023"/>
          <p:cNvSpPr>
            <a:spLocks noChangeAspect="1" noChangeShapeType="1"/>
          </p:cNvSpPr>
          <p:nvPr/>
        </p:nvSpPr>
        <p:spPr bwMode="auto">
          <a:xfrm flipV="1">
            <a:off x="3609975" y="5014913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12" name="Line 1024"/>
          <p:cNvSpPr>
            <a:spLocks noChangeAspect="1" noChangeShapeType="1"/>
          </p:cNvSpPr>
          <p:nvPr/>
        </p:nvSpPr>
        <p:spPr bwMode="auto">
          <a:xfrm flipV="1">
            <a:off x="3609975" y="4978400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13" name="Line 1025"/>
          <p:cNvSpPr>
            <a:spLocks noChangeAspect="1" noChangeShapeType="1"/>
          </p:cNvSpPr>
          <p:nvPr/>
        </p:nvSpPr>
        <p:spPr bwMode="auto">
          <a:xfrm flipV="1">
            <a:off x="3609975" y="4941888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14" name="Line 1026"/>
          <p:cNvSpPr>
            <a:spLocks noChangeAspect="1" noChangeShapeType="1"/>
          </p:cNvSpPr>
          <p:nvPr/>
        </p:nvSpPr>
        <p:spPr bwMode="auto">
          <a:xfrm flipV="1">
            <a:off x="3609975" y="4905375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15" name="Line 1027"/>
          <p:cNvSpPr>
            <a:spLocks noChangeAspect="1" noChangeShapeType="1"/>
          </p:cNvSpPr>
          <p:nvPr/>
        </p:nvSpPr>
        <p:spPr bwMode="auto">
          <a:xfrm flipV="1">
            <a:off x="3609975" y="4868863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16" name="Line 1028"/>
          <p:cNvSpPr>
            <a:spLocks noChangeAspect="1" noChangeShapeType="1"/>
          </p:cNvSpPr>
          <p:nvPr/>
        </p:nvSpPr>
        <p:spPr bwMode="auto">
          <a:xfrm flipV="1">
            <a:off x="3609975" y="4832350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17" name="Line 1029"/>
          <p:cNvSpPr>
            <a:spLocks noChangeAspect="1" noChangeShapeType="1"/>
          </p:cNvSpPr>
          <p:nvPr/>
        </p:nvSpPr>
        <p:spPr bwMode="auto">
          <a:xfrm flipV="1">
            <a:off x="3609975" y="4795838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18" name="Line 1030"/>
          <p:cNvSpPr>
            <a:spLocks noChangeAspect="1" noChangeShapeType="1"/>
          </p:cNvSpPr>
          <p:nvPr/>
        </p:nvSpPr>
        <p:spPr bwMode="auto">
          <a:xfrm flipV="1">
            <a:off x="3609975" y="4759325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19" name="Line 1031"/>
          <p:cNvSpPr>
            <a:spLocks noChangeAspect="1" noChangeShapeType="1"/>
          </p:cNvSpPr>
          <p:nvPr/>
        </p:nvSpPr>
        <p:spPr bwMode="auto">
          <a:xfrm flipV="1">
            <a:off x="3609975" y="4722813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20" name="Line 1032"/>
          <p:cNvSpPr>
            <a:spLocks noChangeAspect="1" noChangeShapeType="1"/>
          </p:cNvSpPr>
          <p:nvPr/>
        </p:nvSpPr>
        <p:spPr bwMode="auto">
          <a:xfrm flipV="1">
            <a:off x="3609975" y="4686300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21" name="Line 1033"/>
          <p:cNvSpPr>
            <a:spLocks noChangeAspect="1" noChangeShapeType="1"/>
          </p:cNvSpPr>
          <p:nvPr/>
        </p:nvSpPr>
        <p:spPr bwMode="auto">
          <a:xfrm flipV="1">
            <a:off x="3609975" y="4648200"/>
            <a:ext cx="28575" cy="3016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22" name="Line 1034"/>
          <p:cNvSpPr>
            <a:spLocks noChangeAspect="1" noChangeShapeType="1"/>
          </p:cNvSpPr>
          <p:nvPr/>
        </p:nvSpPr>
        <p:spPr bwMode="auto">
          <a:xfrm flipV="1">
            <a:off x="3609975" y="4613275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23" name="Line 1035"/>
          <p:cNvSpPr>
            <a:spLocks noChangeAspect="1" noChangeShapeType="1"/>
          </p:cNvSpPr>
          <p:nvPr/>
        </p:nvSpPr>
        <p:spPr bwMode="auto">
          <a:xfrm flipV="1">
            <a:off x="3609975" y="4576763"/>
            <a:ext cx="28575" cy="269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24" name="Line 1036"/>
          <p:cNvSpPr>
            <a:spLocks noChangeAspect="1" noChangeShapeType="1"/>
          </p:cNvSpPr>
          <p:nvPr/>
        </p:nvSpPr>
        <p:spPr bwMode="auto">
          <a:xfrm flipV="1">
            <a:off x="3609975" y="4540250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25" name="Line 1037"/>
          <p:cNvSpPr>
            <a:spLocks noChangeAspect="1" noChangeShapeType="1"/>
          </p:cNvSpPr>
          <p:nvPr/>
        </p:nvSpPr>
        <p:spPr bwMode="auto">
          <a:xfrm flipV="1">
            <a:off x="3609975" y="4502150"/>
            <a:ext cx="28575" cy="3016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26" name="Line 1038"/>
          <p:cNvSpPr>
            <a:spLocks noChangeAspect="1" noChangeShapeType="1"/>
          </p:cNvSpPr>
          <p:nvPr/>
        </p:nvSpPr>
        <p:spPr bwMode="auto">
          <a:xfrm flipV="1">
            <a:off x="3609975" y="4465638"/>
            <a:ext cx="28575" cy="301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27" name="Line 1039"/>
          <p:cNvSpPr>
            <a:spLocks noChangeAspect="1" noChangeShapeType="1"/>
          </p:cNvSpPr>
          <p:nvPr/>
        </p:nvSpPr>
        <p:spPr bwMode="auto">
          <a:xfrm flipV="1">
            <a:off x="3609975" y="4430713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28" name="Line 1040"/>
          <p:cNvSpPr>
            <a:spLocks noChangeAspect="1" noChangeShapeType="1"/>
          </p:cNvSpPr>
          <p:nvPr/>
        </p:nvSpPr>
        <p:spPr bwMode="auto">
          <a:xfrm flipV="1">
            <a:off x="3609975" y="4394200"/>
            <a:ext cx="28575" cy="269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29" name="Line 1041"/>
          <p:cNvSpPr>
            <a:spLocks noChangeAspect="1" noChangeShapeType="1"/>
          </p:cNvSpPr>
          <p:nvPr/>
        </p:nvSpPr>
        <p:spPr bwMode="auto">
          <a:xfrm flipV="1">
            <a:off x="3609975" y="4357688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30" name="Line 1042"/>
          <p:cNvSpPr>
            <a:spLocks noChangeAspect="1" noChangeShapeType="1"/>
          </p:cNvSpPr>
          <p:nvPr/>
        </p:nvSpPr>
        <p:spPr bwMode="auto">
          <a:xfrm flipV="1">
            <a:off x="3609975" y="4319588"/>
            <a:ext cx="28575" cy="301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31" name="Line 1043"/>
          <p:cNvSpPr>
            <a:spLocks noChangeAspect="1" noChangeShapeType="1"/>
          </p:cNvSpPr>
          <p:nvPr/>
        </p:nvSpPr>
        <p:spPr bwMode="auto">
          <a:xfrm flipV="1">
            <a:off x="3609975" y="4306888"/>
            <a:ext cx="6350" cy="63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32" name="Line 1044"/>
          <p:cNvSpPr>
            <a:spLocks noChangeAspect="1" noChangeShapeType="1"/>
          </p:cNvSpPr>
          <p:nvPr/>
        </p:nvSpPr>
        <p:spPr bwMode="auto">
          <a:xfrm flipV="1">
            <a:off x="3635375" y="5965825"/>
            <a:ext cx="3175" cy="47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33" name="Line 1045"/>
          <p:cNvSpPr>
            <a:spLocks noChangeAspect="1" noChangeShapeType="1"/>
          </p:cNvSpPr>
          <p:nvPr/>
        </p:nvSpPr>
        <p:spPr bwMode="auto">
          <a:xfrm flipV="1">
            <a:off x="3609975" y="5929313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34" name="Line 1046"/>
          <p:cNvSpPr>
            <a:spLocks noChangeAspect="1" noChangeShapeType="1"/>
          </p:cNvSpPr>
          <p:nvPr/>
        </p:nvSpPr>
        <p:spPr bwMode="auto">
          <a:xfrm flipV="1">
            <a:off x="3609975" y="5892800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35" name="Line 1047"/>
          <p:cNvSpPr>
            <a:spLocks noChangeAspect="1" noChangeShapeType="1"/>
          </p:cNvSpPr>
          <p:nvPr/>
        </p:nvSpPr>
        <p:spPr bwMode="auto">
          <a:xfrm flipV="1">
            <a:off x="3609975" y="5856288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36" name="Line 1048"/>
          <p:cNvSpPr>
            <a:spLocks noChangeAspect="1" noChangeShapeType="1"/>
          </p:cNvSpPr>
          <p:nvPr/>
        </p:nvSpPr>
        <p:spPr bwMode="auto">
          <a:xfrm flipV="1">
            <a:off x="3609975" y="5819775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37" name="Line 1049"/>
          <p:cNvSpPr>
            <a:spLocks noChangeAspect="1" noChangeShapeType="1"/>
          </p:cNvSpPr>
          <p:nvPr/>
        </p:nvSpPr>
        <p:spPr bwMode="auto">
          <a:xfrm flipV="1">
            <a:off x="3609975" y="5783263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38" name="Line 1050"/>
          <p:cNvSpPr>
            <a:spLocks noChangeAspect="1" noChangeShapeType="1"/>
          </p:cNvSpPr>
          <p:nvPr/>
        </p:nvSpPr>
        <p:spPr bwMode="auto">
          <a:xfrm flipV="1">
            <a:off x="3609975" y="5745163"/>
            <a:ext cx="28575" cy="301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39" name="Line 1051"/>
          <p:cNvSpPr>
            <a:spLocks noChangeAspect="1" noChangeShapeType="1"/>
          </p:cNvSpPr>
          <p:nvPr/>
        </p:nvSpPr>
        <p:spPr bwMode="auto">
          <a:xfrm flipV="1">
            <a:off x="3609975" y="5710238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40" name="Line 1052"/>
          <p:cNvSpPr>
            <a:spLocks noChangeAspect="1" noChangeShapeType="1"/>
          </p:cNvSpPr>
          <p:nvPr/>
        </p:nvSpPr>
        <p:spPr bwMode="auto">
          <a:xfrm flipV="1">
            <a:off x="3609975" y="5673725"/>
            <a:ext cx="28575" cy="2698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41" name="Line 1053"/>
          <p:cNvSpPr>
            <a:spLocks noChangeAspect="1" noChangeShapeType="1"/>
          </p:cNvSpPr>
          <p:nvPr/>
        </p:nvSpPr>
        <p:spPr bwMode="auto">
          <a:xfrm flipV="1">
            <a:off x="3609975" y="5637213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42" name="Line 1054"/>
          <p:cNvSpPr>
            <a:spLocks noChangeAspect="1" noChangeShapeType="1"/>
          </p:cNvSpPr>
          <p:nvPr/>
        </p:nvSpPr>
        <p:spPr bwMode="auto">
          <a:xfrm flipV="1">
            <a:off x="3609975" y="5599113"/>
            <a:ext cx="28575" cy="301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43" name="Line 1055"/>
          <p:cNvSpPr>
            <a:spLocks noChangeAspect="1" noChangeShapeType="1"/>
          </p:cNvSpPr>
          <p:nvPr/>
        </p:nvSpPr>
        <p:spPr bwMode="auto">
          <a:xfrm flipV="1">
            <a:off x="3609975" y="5562600"/>
            <a:ext cx="28575" cy="301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44" name="Line 1056"/>
          <p:cNvSpPr>
            <a:spLocks noChangeAspect="1" noChangeShapeType="1"/>
          </p:cNvSpPr>
          <p:nvPr/>
        </p:nvSpPr>
        <p:spPr bwMode="auto">
          <a:xfrm flipV="1">
            <a:off x="3609975" y="5527675"/>
            <a:ext cx="28575" cy="2698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45" name="Line 1057"/>
          <p:cNvSpPr>
            <a:spLocks noChangeAspect="1" noChangeShapeType="1"/>
          </p:cNvSpPr>
          <p:nvPr/>
        </p:nvSpPr>
        <p:spPr bwMode="auto">
          <a:xfrm flipV="1">
            <a:off x="3609975" y="5491163"/>
            <a:ext cx="28575" cy="2698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46" name="Line 1058"/>
          <p:cNvSpPr>
            <a:spLocks noChangeAspect="1" noChangeShapeType="1"/>
          </p:cNvSpPr>
          <p:nvPr/>
        </p:nvSpPr>
        <p:spPr bwMode="auto">
          <a:xfrm flipV="1">
            <a:off x="3609975" y="5454650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47" name="Line 1059"/>
          <p:cNvSpPr>
            <a:spLocks noChangeAspect="1" noChangeShapeType="1"/>
          </p:cNvSpPr>
          <p:nvPr/>
        </p:nvSpPr>
        <p:spPr bwMode="auto">
          <a:xfrm flipV="1">
            <a:off x="3609975" y="5416550"/>
            <a:ext cx="28575" cy="301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48" name="Line 1060"/>
          <p:cNvSpPr>
            <a:spLocks noChangeAspect="1" noChangeShapeType="1"/>
          </p:cNvSpPr>
          <p:nvPr/>
        </p:nvSpPr>
        <p:spPr bwMode="auto">
          <a:xfrm flipV="1">
            <a:off x="3609975" y="5380038"/>
            <a:ext cx="28575" cy="301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49" name="Line 1061"/>
          <p:cNvSpPr>
            <a:spLocks noChangeAspect="1" noChangeShapeType="1"/>
          </p:cNvSpPr>
          <p:nvPr/>
        </p:nvSpPr>
        <p:spPr bwMode="auto">
          <a:xfrm flipV="1">
            <a:off x="3609975" y="5345113"/>
            <a:ext cx="28575" cy="2698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50" name="Line 1062"/>
          <p:cNvSpPr>
            <a:spLocks noChangeAspect="1" noChangeShapeType="1"/>
          </p:cNvSpPr>
          <p:nvPr/>
        </p:nvSpPr>
        <p:spPr bwMode="auto">
          <a:xfrm flipV="1">
            <a:off x="3609975" y="5308600"/>
            <a:ext cx="28575" cy="2698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51" name="Line 1063"/>
          <p:cNvSpPr>
            <a:spLocks noChangeAspect="1" noChangeShapeType="1"/>
          </p:cNvSpPr>
          <p:nvPr/>
        </p:nvSpPr>
        <p:spPr bwMode="auto">
          <a:xfrm flipV="1">
            <a:off x="3609975" y="5270500"/>
            <a:ext cx="28575" cy="301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52" name="Line 1064"/>
          <p:cNvSpPr>
            <a:spLocks noChangeAspect="1" noChangeShapeType="1"/>
          </p:cNvSpPr>
          <p:nvPr/>
        </p:nvSpPr>
        <p:spPr bwMode="auto">
          <a:xfrm flipV="1">
            <a:off x="3609975" y="5233988"/>
            <a:ext cx="28575" cy="301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53" name="Line 1065"/>
          <p:cNvSpPr>
            <a:spLocks noChangeAspect="1" noChangeShapeType="1"/>
          </p:cNvSpPr>
          <p:nvPr/>
        </p:nvSpPr>
        <p:spPr bwMode="auto">
          <a:xfrm flipV="1">
            <a:off x="3609975" y="5197475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54" name="Line 1066"/>
          <p:cNvSpPr>
            <a:spLocks noChangeAspect="1" noChangeShapeType="1"/>
          </p:cNvSpPr>
          <p:nvPr/>
        </p:nvSpPr>
        <p:spPr bwMode="auto">
          <a:xfrm flipV="1">
            <a:off x="3609975" y="5162550"/>
            <a:ext cx="28575" cy="2698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55" name="Line 1067"/>
          <p:cNvSpPr>
            <a:spLocks noChangeAspect="1" noChangeShapeType="1"/>
          </p:cNvSpPr>
          <p:nvPr/>
        </p:nvSpPr>
        <p:spPr bwMode="auto">
          <a:xfrm flipV="1">
            <a:off x="3609975" y="5124450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56" name="Line 1068"/>
          <p:cNvSpPr>
            <a:spLocks noChangeAspect="1" noChangeShapeType="1"/>
          </p:cNvSpPr>
          <p:nvPr/>
        </p:nvSpPr>
        <p:spPr bwMode="auto">
          <a:xfrm flipV="1">
            <a:off x="3609975" y="5087938"/>
            <a:ext cx="28575" cy="301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57" name="Line 1069"/>
          <p:cNvSpPr>
            <a:spLocks noChangeAspect="1" noChangeShapeType="1"/>
          </p:cNvSpPr>
          <p:nvPr/>
        </p:nvSpPr>
        <p:spPr bwMode="auto">
          <a:xfrm flipV="1">
            <a:off x="3609975" y="5051425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58" name="Line 1070"/>
          <p:cNvSpPr>
            <a:spLocks noChangeAspect="1" noChangeShapeType="1"/>
          </p:cNvSpPr>
          <p:nvPr/>
        </p:nvSpPr>
        <p:spPr bwMode="auto">
          <a:xfrm flipV="1">
            <a:off x="3609975" y="5014913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59" name="Line 1071"/>
          <p:cNvSpPr>
            <a:spLocks noChangeAspect="1" noChangeShapeType="1"/>
          </p:cNvSpPr>
          <p:nvPr/>
        </p:nvSpPr>
        <p:spPr bwMode="auto">
          <a:xfrm flipV="1">
            <a:off x="3609975" y="4978400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60" name="Line 1072"/>
          <p:cNvSpPr>
            <a:spLocks noChangeAspect="1" noChangeShapeType="1"/>
          </p:cNvSpPr>
          <p:nvPr/>
        </p:nvSpPr>
        <p:spPr bwMode="auto">
          <a:xfrm flipV="1">
            <a:off x="3609975" y="4941888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61" name="Line 1073"/>
          <p:cNvSpPr>
            <a:spLocks noChangeAspect="1" noChangeShapeType="1"/>
          </p:cNvSpPr>
          <p:nvPr/>
        </p:nvSpPr>
        <p:spPr bwMode="auto">
          <a:xfrm flipV="1">
            <a:off x="3609975" y="4905375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62" name="Line 1074"/>
          <p:cNvSpPr>
            <a:spLocks noChangeAspect="1" noChangeShapeType="1"/>
          </p:cNvSpPr>
          <p:nvPr/>
        </p:nvSpPr>
        <p:spPr bwMode="auto">
          <a:xfrm flipV="1">
            <a:off x="3609975" y="4868863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63" name="Line 1075"/>
          <p:cNvSpPr>
            <a:spLocks noChangeAspect="1" noChangeShapeType="1"/>
          </p:cNvSpPr>
          <p:nvPr/>
        </p:nvSpPr>
        <p:spPr bwMode="auto">
          <a:xfrm flipV="1">
            <a:off x="3609975" y="4832350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64" name="Line 1076"/>
          <p:cNvSpPr>
            <a:spLocks noChangeAspect="1" noChangeShapeType="1"/>
          </p:cNvSpPr>
          <p:nvPr/>
        </p:nvSpPr>
        <p:spPr bwMode="auto">
          <a:xfrm flipV="1">
            <a:off x="3609975" y="4795838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65" name="Line 1077"/>
          <p:cNvSpPr>
            <a:spLocks noChangeAspect="1" noChangeShapeType="1"/>
          </p:cNvSpPr>
          <p:nvPr/>
        </p:nvSpPr>
        <p:spPr bwMode="auto">
          <a:xfrm flipV="1">
            <a:off x="3609975" y="4759325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66" name="Line 1078"/>
          <p:cNvSpPr>
            <a:spLocks noChangeAspect="1" noChangeShapeType="1"/>
          </p:cNvSpPr>
          <p:nvPr/>
        </p:nvSpPr>
        <p:spPr bwMode="auto">
          <a:xfrm flipV="1">
            <a:off x="3609975" y="4722813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67" name="Line 1079"/>
          <p:cNvSpPr>
            <a:spLocks noChangeAspect="1" noChangeShapeType="1"/>
          </p:cNvSpPr>
          <p:nvPr/>
        </p:nvSpPr>
        <p:spPr bwMode="auto">
          <a:xfrm flipV="1">
            <a:off x="3609975" y="4686300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68" name="Line 1080"/>
          <p:cNvSpPr>
            <a:spLocks noChangeAspect="1" noChangeShapeType="1"/>
          </p:cNvSpPr>
          <p:nvPr/>
        </p:nvSpPr>
        <p:spPr bwMode="auto">
          <a:xfrm flipV="1">
            <a:off x="3609975" y="4648200"/>
            <a:ext cx="28575" cy="301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69" name="Line 1081"/>
          <p:cNvSpPr>
            <a:spLocks noChangeAspect="1" noChangeShapeType="1"/>
          </p:cNvSpPr>
          <p:nvPr/>
        </p:nvSpPr>
        <p:spPr bwMode="auto">
          <a:xfrm flipV="1">
            <a:off x="3609975" y="4613275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70" name="Line 1082"/>
          <p:cNvSpPr>
            <a:spLocks noChangeAspect="1" noChangeShapeType="1"/>
          </p:cNvSpPr>
          <p:nvPr/>
        </p:nvSpPr>
        <p:spPr bwMode="auto">
          <a:xfrm flipV="1">
            <a:off x="3609975" y="4576763"/>
            <a:ext cx="28575" cy="2698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71" name="Line 1083"/>
          <p:cNvSpPr>
            <a:spLocks noChangeAspect="1" noChangeShapeType="1"/>
          </p:cNvSpPr>
          <p:nvPr/>
        </p:nvSpPr>
        <p:spPr bwMode="auto">
          <a:xfrm flipV="1">
            <a:off x="3609975" y="4540250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72" name="Line 1084"/>
          <p:cNvSpPr>
            <a:spLocks noChangeAspect="1" noChangeShapeType="1"/>
          </p:cNvSpPr>
          <p:nvPr/>
        </p:nvSpPr>
        <p:spPr bwMode="auto">
          <a:xfrm flipV="1">
            <a:off x="3609975" y="4502150"/>
            <a:ext cx="28575" cy="301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73" name="Line 1085"/>
          <p:cNvSpPr>
            <a:spLocks noChangeAspect="1" noChangeShapeType="1"/>
          </p:cNvSpPr>
          <p:nvPr/>
        </p:nvSpPr>
        <p:spPr bwMode="auto">
          <a:xfrm flipV="1">
            <a:off x="3609975" y="4465638"/>
            <a:ext cx="28575" cy="301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74" name="Line 1086"/>
          <p:cNvSpPr>
            <a:spLocks noChangeAspect="1" noChangeShapeType="1"/>
          </p:cNvSpPr>
          <p:nvPr/>
        </p:nvSpPr>
        <p:spPr bwMode="auto">
          <a:xfrm flipV="1">
            <a:off x="3609975" y="4430713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75" name="Line 1087"/>
          <p:cNvSpPr>
            <a:spLocks noChangeAspect="1" noChangeShapeType="1"/>
          </p:cNvSpPr>
          <p:nvPr/>
        </p:nvSpPr>
        <p:spPr bwMode="auto">
          <a:xfrm flipV="1">
            <a:off x="3609975" y="4394200"/>
            <a:ext cx="28575" cy="2698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76" name="Line 1088"/>
          <p:cNvSpPr>
            <a:spLocks noChangeAspect="1" noChangeShapeType="1"/>
          </p:cNvSpPr>
          <p:nvPr/>
        </p:nvSpPr>
        <p:spPr bwMode="auto">
          <a:xfrm flipV="1">
            <a:off x="3609975" y="4357688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77" name="Line 1089"/>
          <p:cNvSpPr>
            <a:spLocks noChangeAspect="1" noChangeShapeType="1"/>
          </p:cNvSpPr>
          <p:nvPr/>
        </p:nvSpPr>
        <p:spPr bwMode="auto">
          <a:xfrm flipV="1">
            <a:off x="3609975" y="4319588"/>
            <a:ext cx="28575" cy="301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78" name="Line 1090"/>
          <p:cNvSpPr>
            <a:spLocks noChangeAspect="1" noChangeShapeType="1"/>
          </p:cNvSpPr>
          <p:nvPr/>
        </p:nvSpPr>
        <p:spPr bwMode="auto">
          <a:xfrm flipV="1">
            <a:off x="3609975" y="4306888"/>
            <a:ext cx="6350" cy="63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79" name="Freeform 1091"/>
          <p:cNvSpPr>
            <a:spLocks noChangeAspect="1"/>
          </p:cNvSpPr>
          <p:nvPr/>
        </p:nvSpPr>
        <p:spPr bwMode="auto">
          <a:xfrm flipV="1">
            <a:off x="3609975" y="4306888"/>
            <a:ext cx="28575" cy="1663700"/>
          </a:xfrm>
          <a:custGeom>
            <a:avLst/>
            <a:gdLst/>
            <a:ahLst/>
            <a:cxnLst>
              <a:cxn ang="0">
                <a:pos x="39" y="0"/>
              </a:cxn>
              <a:cxn ang="0">
                <a:pos x="39" y="2274"/>
              </a:cxn>
              <a:cxn ang="0">
                <a:pos x="0" y="2274"/>
              </a:cxn>
              <a:cxn ang="0">
                <a:pos x="0" y="0"/>
              </a:cxn>
            </a:cxnLst>
            <a:rect l="0" t="0" r="r" b="b"/>
            <a:pathLst>
              <a:path w="39" h="2274">
                <a:moveTo>
                  <a:pt x="39" y="0"/>
                </a:moveTo>
                <a:lnTo>
                  <a:pt x="39" y="2274"/>
                </a:lnTo>
                <a:lnTo>
                  <a:pt x="0" y="2274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80" name="Rectangle 1092"/>
          <p:cNvSpPr>
            <a:spLocks noChangeAspect="1" noChangeArrowheads="1"/>
          </p:cNvSpPr>
          <p:nvPr/>
        </p:nvSpPr>
        <p:spPr bwMode="auto">
          <a:xfrm>
            <a:off x="3657600" y="5561013"/>
            <a:ext cx="28575" cy="40957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81" name="Line 1093"/>
          <p:cNvSpPr>
            <a:spLocks noChangeAspect="1" noChangeShapeType="1"/>
          </p:cNvSpPr>
          <p:nvPr/>
        </p:nvSpPr>
        <p:spPr bwMode="auto">
          <a:xfrm flipV="1">
            <a:off x="3657600" y="5940425"/>
            <a:ext cx="28575" cy="269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82" name="Line 1094"/>
          <p:cNvSpPr>
            <a:spLocks noChangeAspect="1" noChangeShapeType="1"/>
          </p:cNvSpPr>
          <p:nvPr/>
        </p:nvSpPr>
        <p:spPr bwMode="auto">
          <a:xfrm flipV="1">
            <a:off x="3657600" y="5903913"/>
            <a:ext cx="28575" cy="269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83" name="Line 1095"/>
          <p:cNvSpPr>
            <a:spLocks noChangeAspect="1" noChangeShapeType="1"/>
          </p:cNvSpPr>
          <p:nvPr/>
        </p:nvSpPr>
        <p:spPr bwMode="auto">
          <a:xfrm flipV="1">
            <a:off x="3657600" y="5865813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84" name="Line 1096"/>
          <p:cNvSpPr>
            <a:spLocks noChangeAspect="1" noChangeShapeType="1"/>
          </p:cNvSpPr>
          <p:nvPr/>
        </p:nvSpPr>
        <p:spPr bwMode="auto">
          <a:xfrm flipV="1">
            <a:off x="3657600" y="5829300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85" name="Line 1097"/>
          <p:cNvSpPr>
            <a:spLocks noChangeAspect="1" noChangeShapeType="1"/>
          </p:cNvSpPr>
          <p:nvPr/>
        </p:nvSpPr>
        <p:spPr bwMode="auto">
          <a:xfrm flipV="1">
            <a:off x="3657600" y="5792788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86" name="Line 1098"/>
          <p:cNvSpPr>
            <a:spLocks noChangeAspect="1" noChangeShapeType="1"/>
          </p:cNvSpPr>
          <p:nvPr/>
        </p:nvSpPr>
        <p:spPr bwMode="auto">
          <a:xfrm flipV="1">
            <a:off x="3657600" y="5757863"/>
            <a:ext cx="28575" cy="25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87" name="Line 1099"/>
          <p:cNvSpPr>
            <a:spLocks noChangeAspect="1" noChangeShapeType="1"/>
          </p:cNvSpPr>
          <p:nvPr/>
        </p:nvSpPr>
        <p:spPr bwMode="auto">
          <a:xfrm flipV="1">
            <a:off x="3657600" y="5719763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88" name="Line 1100"/>
          <p:cNvSpPr>
            <a:spLocks noChangeAspect="1" noChangeShapeType="1"/>
          </p:cNvSpPr>
          <p:nvPr/>
        </p:nvSpPr>
        <p:spPr bwMode="auto">
          <a:xfrm flipV="1">
            <a:off x="3657600" y="5683250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89" name="Line 1101"/>
          <p:cNvSpPr>
            <a:spLocks noChangeAspect="1" noChangeShapeType="1"/>
          </p:cNvSpPr>
          <p:nvPr/>
        </p:nvSpPr>
        <p:spPr bwMode="auto">
          <a:xfrm flipV="1">
            <a:off x="3657600" y="5646738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90" name="Line 1102"/>
          <p:cNvSpPr>
            <a:spLocks noChangeAspect="1" noChangeShapeType="1"/>
          </p:cNvSpPr>
          <p:nvPr/>
        </p:nvSpPr>
        <p:spPr bwMode="auto">
          <a:xfrm flipV="1">
            <a:off x="3657600" y="5610225"/>
            <a:ext cx="28575" cy="269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91" name="Line 1103"/>
          <p:cNvSpPr>
            <a:spLocks noChangeAspect="1" noChangeShapeType="1"/>
          </p:cNvSpPr>
          <p:nvPr/>
        </p:nvSpPr>
        <p:spPr bwMode="auto">
          <a:xfrm flipV="1">
            <a:off x="3657600" y="5573713"/>
            <a:ext cx="28575" cy="269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92" name="Line 1104"/>
          <p:cNvSpPr>
            <a:spLocks noChangeAspect="1" noChangeShapeType="1"/>
          </p:cNvSpPr>
          <p:nvPr/>
        </p:nvSpPr>
        <p:spPr bwMode="auto">
          <a:xfrm flipV="1">
            <a:off x="3657600" y="5561013"/>
            <a:ext cx="4763" cy="47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93" name="Line 1105"/>
          <p:cNvSpPr>
            <a:spLocks noChangeAspect="1" noChangeShapeType="1"/>
          </p:cNvSpPr>
          <p:nvPr/>
        </p:nvSpPr>
        <p:spPr bwMode="auto">
          <a:xfrm flipV="1">
            <a:off x="3657600" y="5940425"/>
            <a:ext cx="28575" cy="2698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94" name="Line 1106"/>
          <p:cNvSpPr>
            <a:spLocks noChangeAspect="1" noChangeShapeType="1"/>
          </p:cNvSpPr>
          <p:nvPr/>
        </p:nvSpPr>
        <p:spPr bwMode="auto">
          <a:xfrm flipV="1">
            <a:off x="3657600" y="5903913"/>
            <a:ext cx="28575" cy="2698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95" name="Line 1107"/>
          <p:cNvSpPr>
            <a:spLocks noChangeAspect="1" noChangeShapeType="1"/>
          </p:cNvSpPr>
          <p:nvPr/>
        </p:nvSpPr>
        <p:spPr bwMode="auto">
          <a:xfrm flipV="1">
            <a:off x="3657600" y="5865813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96" name="Line 1108"/>
          <p:cNvSpPr>
            <a:spLocks noChangeAspect="1" noChangeShapeType="1"/>
          </p:cNvSpPr>
          <p:nvPr/>
        </p:nvSpPr>
        <p:spPr bwMode="auto">
          <a:xfrm flipV="1">
            <a:off x="3657600" y="5829300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97" name="Line 1109"/>
          <p:cNvSpPr>
            <a:spLocks noChangeAspect="1" noChangeShapeType="1"/>
          </p:cNvSpPr>
          <p:nvPr/>
        </p:nvSpPr>
        <p:spPr bwMode="auto">
          <a:xfrm flipV="1">
            <a:off x="3657600" y="5792788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98" name="Line 1110"/>
          <p:cNvSpPr>
            <a:spLocks noChangeAspect="1" noChangeShapeType="1"/>
          </p:cNvSpPr>
          <p:nvPr/>
        </p:nvSpPr>
        <p:spPr bwMode="auto">
          <a:xfrm flipV="1">
            <a:off x="3657600" y="5757863"/>
            <a:ext cx="28575" cy="2540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599" name="Line 1111"/>
          <p:cNvSpPr>
            <a:spLocks noChangeAspect="1" noChangeShapeType="1"/>
          </p:cNvSpPr>
          <p:nvPr/>
        </p:nvSpPr>
        <p:spPr bwMode="auto">
          <a:xfrm flipV="1">
            <a:off x="3657600" y="5719763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00" name="Line 1112"/>
          <p:cNvSpPr>
            <a:spLocks noChangeAspect="1" noChangeShapeType="1"/>
          </p:cNvSpPr>
          <p:nvPr/>
        </p:nvSpPr>
        <p:spPr bwMode="auto">
          <a:xfrm flipV="1">
            <a:off x="3657600" y="5683250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01" name="Line 1113"/>
          <p:cNvSpPr>
            <a:spLocks noChangeAspect="1" noChangeShapeType="1"/>
          </p:cNvSpPr>
          <p:nvPr/>
        </p:nvSpPr>
        <p:spPr bwMode="auto">
          <a:xfrm flipV="1">
            <a:off x="3657600" y="5646738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02" name="Line 1114"/>
          <p:cNvSpPr>
            <a:spLocks noChangeAspect="1" noChangeShapeType="1"/>
          </p:cNvSpPr>
          <p:nvPr/>
        </p:nvSpPr>
        <p:spPr bwMode="auto">
          <a:xfrm flipV="1">
            <a:off x="3657600" y="5610225"/>
            <a:ext cx="28575" cy="2698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03" name="Line 1115"/>
          <p:cNvSpPr>
            <a:spLocks noChangeAspect="1" noChangeShapeType="1"/>
          </p:cNvSpPr>
          <p:nvPr/>
        </p:nvSpPr>
        <p:spPr bwMode="auto">
          <a:xfrm flipV="1">
            <a:off x="3657600" y="5573713"/>
            <a:ext cx="28575" cy="2698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04" name="Line 1116"/>
          <p:cNvSpPr>
            <a:spLocks noChangeAspect="1" noChangeShapeType="1"/>
          </p:cNvSpPr>
          <p:nvPr/>
        </p:nvSpPr>
        <p:spPr bwMode="auto">
          <a:xfrm flipV="1">
            <a:off x="3657600" y="5561013"/>
            <a:ext cx="4763" cy="47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05" name="Freeform 1117"/>
          <p:cNvSpPr>
            <a:spLocks noChangeAspect="1"/>
          </p:cNvSpPr>
          <p:nvPr/>
        </p:nvSpPr>
        <p:spPr bwMode="auto">
          <a:xfrm flipV="1">
            <a:off x="3657600" y="5561013"/>
            <a:ext cx="28575" cy="409575"/>
          </a:xfrm>
          <a:custGeom>
            <a:avLst/>
            <a:gdLst/>
            <a:ahLst/>
            <a:cxnLst>
              <a:cxn ang="0">
                <a:pos x="38" y="0"/>
              </a:cxn>
              <a:cxn ang="0">
                <a:pos x="38" y="560"/>
              </a:cxn>
              <a:cxn ang="0">
                <a:pos x="0" y="560"/>
              </a:cxn>
              <a:cxn ang="0">
                <a:pos x="0" y="0"/>
              </a:cxn>
            </a:cxnLst>
            <a:rect l="0" t="0" r="r" b="b"/>
            <a:pathLst>
              <a:path w="38" h="560">
                <a:moveTo>
                  <a:pt x="38" y="0"/>
                </a:moveTo>
                <a:lnTo>
                  <a:pt x="38" y="560"/>
                </a:lnTo>
                <a:lnTo>
                  <a:pt x="0" y="56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06" name="Rectangle 1118"/>
          <p:cNvSpPr>
            <a:spLocks noChangeAspect="1" noChangeArrowheads="1"/>
          </p:cNvSpPr>
          <p:nvPr/>
        </p:nvSpPr>
        <p:spPr bwMode="auto">
          <a:xfrm>
            <a:off x="3705225" y="5934075"/>
            <a:ext cx="26988" cy="3651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07" name="Line 1119"/>
          <p:cNvSpPr>
            <a:spLocks noChangeAspect="1" noChangeShapeType="1"/>
          </p:cNvSpPr>
          <p:nvPr/>
        </p:nvSpPr>
        <p:spPr bwMode="auto">
          <a:xfrm flipV="1">
            <a:off x="3711575" y="5949950"/>
            <a:ext cx="20638" cy="206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08" name="Line 1120"/>
          <p:cNvSpPr>
            <a:spLocks noChangeAspect="1" noChangeShapeType="1"/>
          </p:cNvSpPr>
          <p:nvPr/>
        </p:nvSpPr>
        <p:spPr bwMode="auto">
          <a:xfrm flipV="1">
            <a:off x="3705225" y="5934075"/>
            <a:ext cx="6350" cy="793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09" name="Line 1121"/>
          <p:cNvSpPr>
            <a:spLocks noChangeAspect="1" noChangeShapeType="1"/>
          </p:cNvSpPr>
          <p:nvPr/>
        </p:nvSpPr>
        <p:spPr bwMode="auto">
          <a:xfrm flipV="1">
            <a:off x="3711575" y="5949950"/>
            <a:ext cx="20638" cy="206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10" name="Line 1122"/>
          <p:cNvSpPr>
            <a:spLocks noChangeAspect="1" noChangeShapeType="1"/>
          </p:cNvSpPr>
          <p:nvPr/>
        </p:nvSpPr>
        <p:spPr bwMode="auto">
          <a:xfrm flipV="1">
            <a:off x="3705225" y="5934075"/>
            <a:ext cx="6350" cy="793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11" name="Freeform 1123"/>
          <p:cNvSpPr>
            <a:spLocks noChangeAspect="1"/>
          </p:cNvSpPr>
          <p:nvPr/>
        </p:nvSpPr>
        <p:spPr bwMode="auto">
          <a:xfrm flipV="1">
            <a:off x="3705225" y="5934075"/>
            <a:ext cx="26988" cy="36513"/>
          </a:xfrm>
          <a:custGeom>
            <a:avLst/>
            <a:gdLst/>
            <a:ahLst/>
            <a:cxnLst>
              <a:cxn ang="0">
                <a:pos x="38" y="0"/>
              </a:cxn>
              <a:cxn ang="0">
                <a:pos x="38" y="50"/>
              </a:cxn>
              <a:cxn ang="0">
                <a:pos x="0" y="50"/>
              </a:cxn>
              <a:cxn ang="0">
                <a:pos x="0" y="0"/>
              </a:cxn>
            </a:cxnLst>
            <a:rect l="0" t="0" r="r" b="b"/>
            <a:pathLst>
              <a:path w="38" h="50">
                <a:moveTo>
                  <a:pt x="38" y="0"/>
                </a:moveTo>
                <a:lnTo>
                  <a:pt x="38" y="50"/>
                </a:lnTo>
                <a:lnTo>
                  <a:pt x="0" y="5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12" name="Rectangle 1124"/>
          <p:cNvSpPr>
            <a:spLocks noChangeAspect="1" noChangeArrowheads="1"/>
          </p:cNvSpPr>
          <p:nvPr/>
        </p:nvSpPr>
        <p:spPr bwMode="auto">
          <a:xfrm>
            <a:off x="3844925" y="5969000"/>
            <a:ext cx="26988" cy="158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13" name="Line 1125"/>
          <p:cNvSpPr>
            <a:spLocks noChangeAspect="1" noChangeShapeType="1"/>
          </p:cNvSpPr>
          <p:nvPr/>
        </p:nvSpPr>
        <p:spPr bwMode="auto">
          <a:xfrm flipV="1">
            <a:off x="3846513" y="596900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14" name="Line 1126"/>
          <p:cNvSpPr>
            <a:spLocks noChangeAspect="1" noChangeShapeType="1"/>
          </p:cNvSpPr>
          <p:nvPr/>
        </p:nvSpPr>
        <p:spPr bwMode="auto">
          <a:xfrm flipV="1">
            <a:off x="3846513" y="5969000"/>
            <a:ext cx="1587" cy="158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15" name="Freeform 1127"/>
          <p:cNvSpPr>
            <a:spLocks noChangeAspect="1"/>
          </p:cNvSpPr>
          <p:nvPr/>
        </p:nvSpPr>
        <p:spPr bwMode="auto">
          <a:xfrm flipV="1">
            <a:off x="3844925" y="5969000"/>
            <a:ext cx="26988" cy="1588"/>
          </a:xfrm>
          <a:custGeom>
            <a:avLst/>
            <a:gdLst/>
            <a:ahLst/>
            <a:cxnLst>
              <a:cxn ang="0">
                <a:pos x="38" y="0"/>
              </a:cxn>
              <a:cxn ang="0">
                <a:pos x="38" y="2"/>
              </a:cxn>
              <a:cxn ang="0">
                <a:pos x="0" y="2"/>
              </a:cxn>
              <a:cxn ang="0">
                <a:pos x="0" y="0"/>
              </a:cxn>
            </a:cxnLst>
            <a:rect l="0" t="0" r="r" b="b"/>
            <a:pathLst>
              <a:path w="38" h="2">
                <a:moveTo>
                  <a:pt x="38" y="0"/>
                </a:moveTo>
                <a:lnTo>
                  <a:pt x="38" y="2"/>
                </a:ln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16" name="Rectangle 1128"/>
          <p:cNvSpPr>
            <a:spLocks noChangeAspect="1" noChangeArrowheads="1"/>
          </p:cNvSpPr>
          <p:nvPr/>
        </p:nvSpPr>
        <p:spPr bwMode="auto">
          <a:xfrm>
            <a:off x="5532438" y="5961063"/>
            <a:ext cx="28575" cy="952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17" name="Line 1129"/>
          <p:cNvSpPr>
            <a:spLocks noChangeAspect="1" noChangeShapeType="1"/>
          </p:cNvSpPr>
          <p:nvPr/>
        </p:nvSpPr>
        <p:spPr bwMode="auto">
          <a:xfrm flipV="1">
            <a:off x="5540375" y="5961063"/>
            <a:ext cx="11113" cy="952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18" name="Line 1130"/>
          <p:cNvSpPr>
            <a:spLocks noChangeAspect="1" noChangeShapeType="1"/>
          </p:cNvSpPr>
          <p:nvPr/>
        </p:nvSpPr>
        <p:spPr bwMode="auto">
          <a:xfrm flipV="1">
            <a:off x="5540375" y="5961063"/>
            <a:ext cx="11113" cy="952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19" name="Freeform 1131"/>
          <p:cNvSpPr>
            <a:spLocks noChangeAspect="1"/>
          </p:cNvSpPr>
          <p:nvPr/>
        </p:nvSpPr>
        <p:spPr bwMode="auto">
          <a:xfrm flipV="1">
            <a:off x="5532438" y="5961063"/>
            <a:ext cx="28575" cy="9525"/>
          </a:xfrm>
          <a:custGeom>
            <a:avLst/>
            <a:gdLst/>
            <a:ahLst/>
            <a:cxnLst>
              <a:cxn ang="0">
                <a:pos x="38" y="0"/>
              </a:cxn>
              <a:cxn ang="0">
                <a:pos x="38" y="14"/>
              </a:cxn>
              <a:cxn ang="0">
                <a:pos x="0" y="14"/>
              </a:cxn>
              <a:cxn ang="0">
                <a:pos x="0" y="0"/>
              </a:cxn>
            </a:cxnLst>
            <a:rect l="0" t="0" r="r" b="b"/>
            <a:pathLst>
              <a:path w="38" h="14">
                <a:moveTo>
                  <a:pt x="38" y="0"/>
                </a:moveTo>
                <a:lnTo>
                  <a:pt x="38" y="14"/>
                </a:lnTo>
                <a:lnTo>
                  <a:pt x="0" y="14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20" name="Rectangle 1132"/>
          <p:cNvSpPr>
            <a:spLocks noChangeAspect="1" noChangeArrowheads="1"/>
          </p:cNvSpPr>
          <p:nvPr/>
        </p:nvSpPr>
        <p:spPr bwMode="auto">
          <a:xfrm>
            <a:off x="5719763" y="5426075"/>
            <a:ext cx="28575" cy="54451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21" name="Line 1133"/>
          <p:cNvSpPr>
            <a:spLocks noChangeAspect="1" noChangeShapeType="1"/>
          </p:cNvSpPr>
          <p:nvPr/>
        </p:nvSpPr>
        <p:spPr bwMode="auto">
          <a:xfrm flipV="1">
            <a:off x="5734050" y="5954713"/>
            <a:ext cx="14288" cy="158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22" name="Line 1134"/>
          <p:cNvSpPr>
            <a:spLocks noChangeAspect="1" noChangeShapeType="1"/>
          </p:cNvSpPr>
          <p:nvPr/>
        </p:nvSpPr>
        <p:spPr bwMode="auto">
          <a:xfrm flipV="1">
            <a:off x="5719763" y="5918200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23" name="Line 1135"/>
          <p:cNvSpPr>
            <a:spLocks noChangeAspect="1" noChangeShapeType="1"/>
          </p:cNvSpPr>
          <p:nvPr/>
        </p:nvSpPr>
        <p:spPr bwMode="auto">
          <a:xfrm flipV="1">
            <a:off x="5719763" y="5881688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24" name="Line 1136"/>
          <p:cNvSpPr>
            <a:spLocks noChangeAspect="1" noChangeShapeType="1"/>
          </p:cNvSpPr>
          <p:nvPr/>
        </p:nvSpPr>
        <p:spPr bwMode="auto">
          <a:xfrm flipV="1">
            <a:off x="5719763" y="5845175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25" name="Line 1137"/>
          <p:cNvSpPr>
            <a:spLocks noChangeAspect="1" noChangeShapeType="1"/>
          </p:cNvSpPr>
          <p:nvPr/>
        </p:nvSpPr>
        <p:spPr bwMode="auto">
          <a:xfrm flipV="1">
            <a:off x="5719763" y="5808663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26" name="Line 1138"/>
          <p:cNvSpPr>
            <a:spLocks noChangeAspect="1" noChangeShapeType="1"/>
          </p:cNvSpPr>
          <p:nvPr/>
        </p:nvSpPr>
        <p:spPr bwMode="auto">
          <a:xfrm flipV="1">
            <a:off x="5719763" y="5772150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27" name="Line 1139"/>
          <p:cNvSpPr>
            <a:spLocks noChangeAspect="1" noChangeShapeType="1"/>
          </p:cNvSpPr>
          <p:nvPr/>
        </p:nvSpPr>
        <p:spPr bwMode="auto">
          <a:xfrm flipV="1">
            <a:off x="5719763" y="5735638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28" name="Line 1140"/>
          <p:cNvSpPr>
            <a:spLocks noChangeAspect="1" noChangeShapeType="1"/>
          </p:cNvSpPr>
          <p:nvPr/>
        </p:nvSpPr>
        <p:spPr bwMode="auto">
          <a:xfrm flipV="1">
            <a:off x="5719763" y="5699125"/>
            <a:ext cx="28575" cy="269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29" name="Line 1141"/>
          <p:cNvSpPr>
            <a:spLocks noChangeAspect="1" noChangeShapeType="1"/>
          </p:cNvSpPr>
          <p:nvPr/>
        </p:nvSpPr>
        <p:spPr bwMode="auto">
          <a:xfrm flipV="1">
            <a:off x="5719763" y="5662613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30" name="Line 1142"/>
          <p:cNvSpPr>
            <a:spLocks noChangeAspect="1" noChangeShapeType="1"/>
          </p:cNvSpPr>
          <p:nvPr/>
        </p:nvSpPr>
        <p:spPr bwMode="auto">
          <a:xfrm flipV="1">
            <a:off x="5719763" y="5624513"/>
            <a:ext cx="28575" cy="301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31" name="Line 1143"/>
          <p:cNvSpPr>
            <a:spLocks noChangeAspect="1" noChangeShapeType="1"/>
          </p:cNvSpPr>
          <p:nvPr/>
        </p:nvSpPr>
        <p:spPr bwMode="auto">
          <a:xfrm flipV="1">
            <a:off x="5719763" y="5589588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32" name="Line 1144"/>
          <p:cNvSpPr>
            <a:spLocks noChangeAspect="1" noChangeShapeType="1"/>
          </p:cNvSpPr>
          <p:nvPr/>
        </p:nvSpPr>
        <p:spPr bwMode="auto">
          <a:xfrm flipV="1">
            <a:off x="5719763" y="5553075"/>
            <a:ext cx="28575" cy="269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33" name="Line 1145"/>
          <p:cNvSpPr>
            <a:spLocks noChangeAspect="1" noChangeShapeType="1"/>
          </p:cNvSpPr>
          <p:nvPr/>
        </p:nvSpPr>
        <p:spPr bwMode="auto">
          <a:xfrm flipV="1">
            <a:off x="5719763" y="5516563"/>
            <a:ext cx="28575" cy="269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34" name="Line 1146"/>
          <p:cNvSpPr>
            <a:spLocks noChangeAspect="1" noChangeShapeType="1"/>
          </p:cNvSpPr>
          <p:nvPr/>
        </p:nvSpPr>
        <p:spPr bwMode="auto">
          <a:xfrm flipV="1">
            <a:off x="5719763" y="5480050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35" name="Line 1147"/>
          <p:cNvSpPr>
            <a:spLocks noChangeAspect="1" noChangeShapeType="1"/>
          </p:cNvSpPr>
          <p:nvPr/>
        </p:nvSpPr>
        <p:spPr bwMode="auto">
          <a:xfrm flipV="1">
            <a:off x="5719763" y="5441950"/>
            <a:ext cx="28575" cy="3016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36" name="Line 1148"/>
          <p:cNvSpPr>
            <a:spLocks noChangeAspect="1" noChangeShapeType="1"/>
          </p:cNvSpPr>
          <p:nvPr/>
        </p:nvSpPr>
        <p:spPr bwMode="auto">
          <a:xfrm flipV="1">
            <a:off x="5719763" y="5426075"/>
            <a:ext cx="9525" cy="952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37" name="Line 1149"/>
          <p:cNvSpPr>
            <a:spLocks noChangeAspect="1" noChangeShapeType="1"/>
          </p:cNvSpPr>
          <p:nvPr/>
        </p:nvSpPr>
        <p:spPr bwMode="auto">
          <a:xfrm flipV="1">
            <a:off x="5734050" y="5954713"/>
            <a:ext cx="14288" cy="158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38" name="Line 1150"/>
          <p:cNvSpPr>
            <a:spLocks noChangeAspect="1" noChangeShapeType="1"/>
          </p:cNvSpPr>
          <p:nvPr/>
        </p:nvSpPr>
        <p:spPr bwMode="auto">
          <a:xfrm flipV="1">
            <a:off x="5719763" y="5918200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39" name="Line 1151"/>
          <p:cNvSpPr>
            <a:spLocks noChangeAspect="1" noChangeShapeType="1"/>
          </p:cNvSpPr>
          <p:nvPr/>
        </p:nvSpPr>
        <p:spPr bwMode="auto">
          <a:xfrm flipV="1">
            <a:off x="5719763" y="5881688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40" name="Line 1152"/>
          <p:cNvSpPr>
            <a:spLocks noChangeAspect="1" noChangeShapeType="1"/>
          </p:cNvSpPr>
          <p:nvPr/>
        </p:nvSpPr>
        <p:spPr bwMode="auto">
          <a:xfrm flipV="1">
            <a:off x="5719763" y="5845175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41" name="Line 1153"/>
          <p:cNvSpPr>
            <a:spLocks noChangeAspect="1" noChangeShapeType="1"/>
          </p:cNvSpPr>
          <p:nvPr/>
        </p:nvSpPr>
        <p:spPr bwMode="auto">
          <a:xfrm flipV="1">
            <a:off x="5719763" y="5808663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42" name="Line 1154"/>
          <p:cNvSpPr>
            <a:spLocks noChangeAspect="1" noChangeShapeType="1"/>
          </p:cNvSpPr>
          <p:nvPr/>
        </p:nvSpPr>
        <p:spPr bwMode="auto">
          <a:xfrm flipV="1">
            <a:off x="5719763" y="5772150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43" name="Line 1155"/>
          <p:cNvSpPr>
            <a:spLocks noChangeAspect="1" noChangeShapeType="1"/>
          </p:cNvSpPr>
          <p:nvPr/>
        </p:nvSpPr>
        <p:spPr bwMode="auto">
          <a:xfrm flipV="1">
            <a:off x="5719763" y="5735638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44" name="Line 1156"/>
          <p:cNvSpPr>
            <a:spLocks noChangeAspect="1" noChangeShapeType="1"/>
          </p:cNvSpPr>
          <p:nvPr/>
        </p:nvSpPr>
        <p:spPr bwMode="auto">
          <a:xfrm flipV="1">
            <a:off x="5719763" y="5699125"/>
            <a:ext cx="28575" cy="2698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45" name="Line 1157"/>
          <p:cNvSpPr>
            <a:spLocks noChangeAspect="1" noChangeShapeType="1"/>
          </p:cNvSpPr>
          <p:nvPr/>
        </p:nvSpPr>
        <p:spPr bwMode="auto">
          <a:xfrm flipV="1">
            <a:off x="5719763" y="5662613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46" name="Line 1158"/>
          <p:cNvSpPr>
            <a:spLocks noChangeAspect="1" noChangeShapeType="1"/>
          </p:cNvSpPr>
          <p:nvPr/>
        </p:nvSpPr>
        <p:spPr bwMode="auto">
          <a:xfrm flipV="1">
            <a:off x="5719763" y="5624513"/>
            <a:ext cx="28575" cy="301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47" name="Line 1159"/>
          <p:cNvSpPr>
            <a:spLocks noChangeAspect="1" noChangeShapeType="1"/>
          </p:cNvSpPr>
          <p:nvPr/>
        </p:nvSpPr>
        <p:spPr bwMode="auto">
          <a:xfrm flipV="1">
            <a:off x="5719763" y="5589588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48" name="Line 1160"/>
          <p:cNvSpPr>
            <a:spLocks noChangeAspect="1" noChangeShapeType="1"/>
          </p:cNvSpPr>
          <p:nvPr/>
        </p:nvSpPr>
        <p:spPr bwMode="auto">
          <a:xfrm flipV="1">
            <a:off x="5719763" y="5553075"/>
            <a:ext cx="28575" cy="2698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49" name="Line 1161"/>
          <p:cNvSpPr>
            <a:spLocks noChangeAspect="1" noChangeShapeType="1"/>
          </p:cNvSpPr>
          <p:nvPr/>
        </p:nvSpPr>
        <p:spPr bwMode="auto">
          <a:xfrm flipV="1">
            <a:off x="5719763" y="5516563"/>
            <a:ext cx="28575" cy="2698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50" name="Line 1162"/>
          <p:cNvSpPr>
            <a:spLocks noChangeAspect="1" noChangeShapeType="1"/>
          </p:cNvSpPr>
          <p:nvPr/>
        </p:nvSpPr>
        <p:spPr bwMode="auto">
          <a:xfrm flipV="1">
            <a:off x="5719763" y="5480050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51" name="Line 1163"/>
          <p:cNvSpPr>
            <a:spLocks noChangeAspect="1" noChangeShapeType="1"/>
          </p:cNvSpPr>
          <p:nvPr/>
        </p:nvSpPr>
        <p:spPr bwMode="auto">
          <a:xfrm flipV="1">
            <a:off x="5719763" y="5441950"/>
            <a:ext cx="28575" cy="301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52" name="Line 1164"/>
          <p:cNvSpPr>
            <a:spLocks noChangeAspect="1" noChangeShapeType="1"/>
          </p:cNvSpPr>
          <p:nvPr/>
        </p:nvSpPr>
        <p:spPr bwMode="auto">
          <a:xfrm flipV="1">
            <a:off x="5719763" y="5426075"/>
            <a:ext cx="9525" cy="952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53" name="Freeform 1165"/>
          <p:cNvSpPr>
            <a:spLocks noChangeAspect="1"/>
          </p:cNvSpPr>
          <p:nvPr/>
        </p:nvSpPr>
        <p:spPr bwMode="auto">
          <a:xfrm flipV="1">
            <a:off x="5719763" y="5426075"/>
            <a:ext cx="28575" cy="544513"/>
          </a:xfrm>
          <a:custGeom>
            <a:avLst/>
            <a:gdLst/>
            <a:ahLst/>
            <a:cxnLst>
              <a:cxn ang="0">
                <a:pos x="39" y="0"/>
              </a:cxn>
              <a:cxn ang="0">
                <a:pos x="39" y="744"/>
              </a:cxn>
              <a:cxn ang="0">
                <a:pos x="0" y="744"/>
              </a:cxn>
              <a:cxn ang="0">
                <a:pos x="0" y="0"/>
              </a:cxn>
            </a:cxnLst>
            <a:rect l="0" t="0" r="r" b="b"/>
            <a:pathLst>
              <a:path w="39" h="744">
                <a:moveTo>
                  <a:pt x="39" y="0"/>
                </a:moveTo>
                <a:lnTo>
                  <a:pt x="39" y="744"/>
                </a:lnTo>
                <a:lnTo>
                  <a:pt x="0" y="744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54" name="Rectangle 1166"/>
          <p:cNvSpPr>
            <a:spLocks noChangeAspect="1" noChangeArrowheads="1"/>
          </p:cNvSpPr>
          <p:nvPr/>
        </p:nvSpPr>
        <p:spPr bwMode="auto">
          <a:xfrm>
            <a:off x="5767388" y="4897438"/>
            <a:ext cx="28575" cy="107315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55" name="Line 1167"/>
          <p:cNvSpPr>
            <a:spLocks noChangeAspect="1" noChangeShapeType="1"/>
          </p:cNvSpPr>
          <p:nvPr/>
        </p:nvSpPr>
        <p:spPr bwMode="auto">
          <a:xfrm flipV="1">
            <a:off x="5791200" y="5965825"/>
            <a:ext cx="4763" cy="476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56" name="Line 1168"/>
          <p:cNvSpPr>
            <a:spLocks noChangeAspect="1" noChangeShapeType="1"/>
          </p:cNvSpPr>
          <p:nvPr/>
        </p:nvSpPr>
        <p:spPr bwMode="auto">
          <a:xfrm flipV="1">
            <a:off x="5767388" y="5929313"/>
            <a:ext cx="28575" cy="269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57" name="Line 1169"/>
          <p:cNvSpPr>
            <a:spLocks noChangeAspect="1" noChangeShapeType="1"/>
          </p:cNvSpPr>
          <p:nvPr/>
        </p:nvSpPr>
        <p:spPr bwMode="auto">
          <a:xfrm flipV="1">
            <a:off x="5767388" y="5891213"/>
            <a:ext cx="28575" cy="30162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58" name="Line 1170"/>
          <p:cNvSpPr>
            <a:spLocks noChangeAspect="1" noChangeShapeType="1"/>
          </p:cNvSpPr>
          <p:nvPr/>
        </p:nvSpPr>
        <p:spPr bwMode="auto">
          <a:xfrm flipV="1">
            <a:off x="5767388" y="5854700"/>
            <a:ext cx="28575" cy="3016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59" name="Line 1171"/>
          <p:cNvSpPr>
            <a:spLocks noChangeAspect="1" noChangeShapeType="1"/>
          </p:cNvSpPr>
          <p:nvPr/>
        </p:nvSpPr>
        <p:spPr bwMode="auto">
          <a:xfrm flipV="1">
            <a:off x="5767388" y="5818188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60" name="Line 1172"/>
          <p:cNvSpPr>
            <a:spLocks noChangeAspect="1" noChangeShapeType="1"/>
          </p:cNvSpPr>
          <p:nvPr/>
        </p:nvSpPr>
        <p:spPr bwMode="auto">
          <a:xfrm flipV="1">
            <a:off x="5767388" y="5783263"/>
            <a:ext cx="28575" cy="269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61" name="Line 1173"/>
          <p:cNvSpPr>
            <a:spLocks noChangeAspect="1" noChangeShapeType="1"/>
          </p:cNvSpPr>
          <p:nvPr/>
        </p:nvSpPr>
        <p:spPr bwMode="auto">
          <a:xfrm flipV="1">
            <a:off x="5767388" y="5745163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62" name="Line 1174"/>
          <p:cNvSpPr>
            <a:spLocks noChangeAspect="1" noChangeShapeType="1"/>
          </p:cNvSpPr>
          <p:nvPr/>
        </p:nvSpPr>
        <p:spPr bwMode="auto">
          <a:xfrm flipV="1">
            <a:off x="5767388" y="5708650"/>
            <a:ext cx="28575" cy="3016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63" name="Line 1175"/>
          <p:cNvSpPr>
            <a:spLocks noChangeAspect="1" noChangeShapeType="1"/>
          </p:cNvSpPr>
          <p:nvPr/>
        </p:nvSpPr>
        <p:spPr bwMode="auto">
          <a:xfrm flipV="1">
            <a:off x="5767388" y="5672138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64" name="Line 1176"/>
          <p:cNvSpPr>
            <a:spLocks noChangeAspect="1" noChangeShapeType="1"/>
          </p:cNvSpPr>
          <p:nvPr/>
        </p:nvSpPr>
        <p:spPr bwMode="auto">
          <a:xfrm flipV="1">
            <a:off x="5767388" y="5635625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65" name="Line 1177"/>
          <p:cNvSpPr>
            <a:spLocks noChangeAspect="1" noChangeShapeType="1"/>
          </p:cNvSpPr>
          <p:nvPr/>
        </p:nvSpPr>
        <p:spPr bwMode="auto">
          <a:xfrm flipV="1">
            <a:off x="5767388" y="5599113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66" name="Line 1178"/>
          <p:cNvSpPr>
            <a:spLocks noChangeAspect="1" noChangeShapeType="1"/>
          </p:cNvSpPr>
          <p:nvPr/>
        </p:nvSpPr>
        <p:spPr bwMode="auto">
          <a:xfrm flipV="1">
            <a:off x="5767388" y="5562600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67" name="Line 1179"/>
          <p:cNvSpPr>
            <a:spLocks noChangeAspect="1" noChangeShapeType="1"/>
          </p:cNvSpPr>
          <p:nvPr/>
        </p:nvSpPr>
        <p:spPr bwMode="auto">
          <a:xfrm flipV="1">
            <a:off x="5767388" y="5526088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68" name="Line 1180"/>
          <p:cNvSpPr>
            <a:spLocks noChangeAspect="1" noChangeShapeType="1"/>
          </p:cNvSpPr>
          <p:nvPr/>
        </p:nvSpPr>
        <p:spPr bwMode="auto">
          <a:xfrm flipV="1">
            <a:off x="5767388" y="5489575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69" name="Line 1181"/>
          <p:cNvSpPr>
            <a:spLocks noChangeAspect="1" noChangeShapeType="1"/>
          </p:cNvSpPr>
          <p:nvPr/>
        </p:nvSpPr>
        <p:spPr bwMode="auto">
          <a:xfrm flipV="1">
            <a:off x="5767388" y="5453063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70" name="Line 1182"/>
          <p:cNvSpPr>
            <a:spLocks noChangeAspect="1" noChangeShapeType="1"/>
          </p:cNvSpPr>
          <p:nvPr/>
        </p:nvSpPr>
        <p:spPr bwMode="auto">
          <a:xfrm flipV="1">
            <a:off x="5767388" y="5416550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71" name="Line 1183"/>
          <p:cNvSpPr>
            <a:spLocks noChangeAspect="1" noChangeShapeType="1"/>
          </p:cNvSpPr>
          <p:nvPr/>
        </p:nvSpPr>
        <p:spPr bwMode="auto">
          <a:xfrm flipV="1">
            <a:off x="5767388" y="5380038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72" name="Line 1184"/>
          <p:cNvSpPr>
            <a:spLocks noChangeAspect="1" noChangeShapeType="1"/>
          </p:cNvSpPr>
          <p:nvPr/>
        </p:nvSpPr>
        <p:spPr bwMode="auto">
          <a:xfrm flipV="1">
            <a:off x="5767388" y="5343525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73" name="Line 1185"/>
          <p:cNvSpPr>
            <a:spLocks noChangeAspect="1" noChangeShapeType="1"/>
          </p:cNvSpPr>
          <p:nvPr/>
        </p:nvSpPr>
        <p:spPr bwMode="auto">
          <a:xfrm flipV="1">
            <a:off x="5767388" y="5307013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74" name="Line 1186"/>
          <p:cNvSpPr>
            <a:spLocks noChangeAspect="1" noChangeShapeType="1"/>
          </p:cNvSpPr>
          <p:nvPr/>
        </p:nvSpPr>
        <p:spPr bwMode="auto">
          <a:xfrm flipV="1">
            <a:off x="5767388" y="5270500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75" name="Line 1187"/>
          <p:cNvSpPr>
            <a:spLocks noChangeAspect="1" noChangeShapeType="1"/>
          </p:cNvSpPr>
          <p:nvPr/>
        </p:nvSpPr>
        <p:spPr bwMode="auto">
          <a:xfrm flipV="1">
            <a:off x="5767388" y="5233988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76" name="Line 1188"/>
          <p:cNvSpPr>
            <a:spLocks noChangeAspect="1" noChangeShapeType="1"/>
          </p:cNvSpPr>
          <p:nvPr/>
        </p:nvSpPr>
        <p:spPr bwMode="auto">
          <a:xfrm flipV="1">
            <a:off x="5767388" y="5197475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77" name="Line 1189"/>
          <p:cNvSpPr>
            <a:spLocks noChangeAspect="1" noChangeShapeType="1"/>
          </p:cNvSpPr>
          <p:nvPr/>
        </p:nvSpPr>
        <p:spPr bwMode="auto">
          <a:xfrm flipV="1">
            <a:off x="5767388" y="5160963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78" name="Line 1190"/>
          <p:cNvSpPr>
            <a:spLocks noChangeAspect="1" noChangeShapeType="1"/>
          </p:cNvSpPr>
          <p:nvPr/>
        </p:nvSpPr>
        <p:spPr bwMode="auto">
          <a:xfrm flipV="1">
            <a:off x="5767388" y="5124450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79" name="Line 1191"/>
          <p:cNvSpPr>
            <a:spLocks noChangeAspect="1" noChangeShapeType="1"/>
          </p:cNvSpPr>
          <p:nvPr/>
        </p:nvSpPr>
        <p:spPr bwMode="auto">
          <a:xfrm flipV="1">
            <a:off x="5767388" y="5087938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80" name="Line 1192"/>
          <p:cNvSpPr>
            <a:spLocks noChangeAspect="1" noChangeShapeType="1"/>
          </p:cNvSpPr>
          <p:nvPr/>
        </p:nvSpPr>
        <p:spPr bwMode="auto">
          <a:xfrm flipV="1">
            <a:off x="5767388" y="5051425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81" name="Line 1193"/>
          <p:cNvSpPr>
            <a:spLocks noChangeAspect="1" noChangeShapeType="1"/>
          </p:cNvSpPr>
          <p:nvPr/>
        </p:nvSpPr>
        <p:spPr bwMode="auto">
          <a:xfrm flipV="1">
            <a:off x="5767388" y="5014913"/>
            <a:ext cx="28575" cy="269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82" name="Line 1194"/>
          <p:cNvSpPr>
            <a:spLocks noChangeAspect="1" noChangeShapeType="1"/>
          </p:cNvSpPr>
          <p:nvPr/>
        </p:nvSpPr>
        <p:spPr bwMode="auto">
          <a:xfrm flipV="1">
            <a:off x="5767388" y="4978400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83" name="Line 1195"/>
          <p:cNvSpPr>
            <a:spLocks noChangeAspect="1" noChangeShapeType="1"/>
          </p:cNvSpPr>
          <p:nvPr/>
        </p:nvSpPr>
        <p:spPr bwMode="auto">
          <a:xfrm flipV="1">
            <a:off x="5767388" y="4940300"/>
            <a:ext cx="28575" cy="3016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84" name="Line 1196"/>
          <p:cNvSpPr>
            <a:spLocks noChangeAspect="1" noChangeShapeType="1"/>
          </p:cNvSpPr>
          <p:nvPr/>
        </p:nvSpPr>
        <p:spPr bwMode="auto">
          <a:xfrm flipV="1">
            <a:off x="5767388" y="4905375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85" name="Line 1197"/>
          <p:cNvSpPr>
            <a:spLocks noChangeAspect="1" noChangeShapeType="1"/>
          </p:cNvSpPr>
          <p:nvPr/>
        </p:nvSpPr>
        <p:spPr bwMode="auto">
          <a:xfrm flipV="1">
            <a:off x="5791200" y="5965825"/>
            <a:ext cx="4763" cy="47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86" name="Line 1198"/>
          <p:cNvSpPr>
            <a:spLocks noChangeAspect="1" noChangeShapeType="1"/>
          </p:cNvSpPr>
          <p:nvPr/>
        </p:nvSpPr>
        <p:spPr bwMode="auto">
          <a:xfrm flipV="1">
            <a:off x="5767388" y="5929313"/>
            <a:ext cx="28575" cy="2698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87" name="Line 1199"/>
          <p:cNvSpPr>
            <a:spLocks noChangeAspect="1" noChangeShapeType="1"/>
          </p:cNvSpPr>
          <p:nvPr/>
        </p:nvSpPr>
        <p:spPr bwMode="auto">
          <a:xfrm flipV="1">
            <a:off x="5767388" y="5891213"/>
            <a:ext cx="28575" cy="30162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88" name="Line 1200"/>
          <p:cNvSpPr>
            <a:spLocks noChangeAspect="1" noChangeShapeType="1"/>
          </p:cNvSpPr>
          <p:nvPr/>
        </p:nvSpPr>
        <p:spPr bwMode="auto">
          <a:xfrm flipV="1">
            <a:off x="5767388" y="5854700"/>
            <a:ext cx="28575" cy="301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89" name="Line 1201"/>
          <p:cNvSpPr>
            <a:spLocks noChangeAspect="1" noChangeShapeType="1"/>
          </p:cNvSpPr>
          <p:nvPr/>
        </p:nvSpPr>
        <p:spPr bwMode="auto">
          <a:xfrm flipV="1">
            <a:off x="5767388" y="5818188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90" name="Line 1202"/>
          <p:cNvSpPr>
            <a:spLocks noChangeAspect="1" noChangeShapeType="1"/>
          </p:cNvSpPr>
          <p:nvPr/>
        </p:nvSpPr>
        <p:spPr bwMode="auto">
          <a:xfrm flipV="1">
            <a:off x="5767388" y="5783263"/>
            <a:ext cx="28575" cy="2698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91" name="Line 1203"/>
          <p:cNvSpPr>
            <a:spLocks noChangeAspect="1" noChangeShapeType="1"/>
          </p:cNvSpPr>
          <p:nvPr/>
        </p:nvSpPr>
        <p:spPr bwMode="auto">
          <a:xfrm flipV="1">
            <a:off x="5767388" y="5745163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92" name="Line 1204"/>
          <p:cNvSpPr>
            <a:spLocks noChangeAspect="1" noChangeShapeType="1"/>
          </p:cNvSpPr>
          <p:nvPr/>
        </p:nvSpPr>
        <p:spPr bwMode="auto">
          <a:xfrm flipV="1">
            <a:off x="5767388" y="5708650"/>
            <a:ext cx="28575" cy="301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93" name="Line 1205"/>
          <p:cNvSpPr>
            <a:spLocks noChangeAspect="1" noChangeShapeType="1"/>
          </p:cNvSpPr>
          <p:nvPr/>
        </p:nvSpPr>
        <p:spPr bwMode="auto">
          <a:xfrm flipV="1">
            <a:off x="5767388" y="5672138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94" name="Line 1206"/>
          <p:cNvSpPr>
            <a:spLocks noChangeAspect="1" noChangeShapeType="1"/>
          </p:cNvSpPr>
          <p:nvPr/>
        </p:nvSpPr>
        <p:spPr bwMode="auto">
          <a:xfrm flipV="1">
            <a:off x="5767388" y="5635625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95" name="Line 1207"/>
          <p:cNvSpPr>
            <a:spLocks noChangeAspect="1" noChangeShapeType="1"/>
          </p:cNvSpPr>
          <p:nvPr/>
        </p:nvSpPr>
        <p:spPr bwMode="auto">
          <a:xfrm flipV="1">
            <a:off x="5767388" y="5599113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96" name="Line 1208"/>
          <p:cNvSpPr>
            <a:spLocks noChangeAspect="1" noChangeShapeType="1"/>
          </p:cNvSpPr>
          <p:nvPr/>
        </p:nvSpPr>
        <p:spPr bwMode="auto">
          <a:xfrm flipV="1">
            <a:off x="5767388" y="5562600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97" name="Line 1209"/>
          <p:cNvSpPr>
            <a:spLocks noChangeAspect="1" noChangeShapeType="1"/>
          </p:cNvSpPr>
          <p:nvPr/>
        </p:nvSpPr>
        <p:spPr bwMode="auto">
          <a:xfrm flipV="1">
            <a:off x="5767388" y="5526088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98" name="Line 1210"/>
          <p:cNvSpPr>
            <a:spLocks noChangeAspect="1" noChangeShapeType="1"/>
          </p:cNvSpPr>
          <p:nvPr/>
        </p:nvSpPr>
        <p:spPr bwMode="auto">
          <a:xfrm flipV="1">
            <a:off x="5767388" y="5489575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699" name="Line 1211"/>
          <p:cNvSpPr>
            <a:spLocks noChangeAspect="1" noChangeShapeType="1"/>
          </p:cNvSpPr>
          <p:nvPr/>
        </p:nvSpPr>
        <p:spPr bwMode="auto">
          <a:xfrm flipV="1">
            <a:off x="5767388" y="5453063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00" name="Line 1212"/>
          <p:cNvSpPr>
            <a:spLocks noChangeAspect="1" noChangeShapeType="1"/>
          </p:cNvSpPr>
          <p:nvPr/>
        </p:nvSpPr>
        <p:spPr bwMode="auto">
          <a:xfrm flipV="1">
            <a:off x="5767388" y="5416550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01" name="Line 1213"/>
          <p:cNvSpPr>
            <a:spLocks noChangeAspect="1" noChangeShapeType="1"/>
          </p:cNvSpPr>
          <p:nvPr/>
        </p:nvSpPr>
        <p:spPr bwMode="auto">
          <a:xfrm flipV="1">
            <a:off x="5767388" y="5380038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02" name="Line 1214"/>
          <p:cNvSpPr>
            <a:spLocks noChangeAspect="1" noChangeShapeType="1"/>
          </p:cNvSpPr>
          <p:nvPr/>
        </p:nvSpPr>
        <p:spPr bwMode="auto">
          <a:xfrm flipV="1">
            <a:off x="5767388" y="5343525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03" name="Line 1215"/>
          <p:cNvSpPr>
            <a:spLocks noChangeAspect="1" noChangeShapeType="1"/>
          </p:cNvSpPr>
          <p:nvPr/>
        </p:nvSpPr>
        <p:spPr bwMode="auto">
          <a:xfrm flipV="1">
            <a:off x="5767388" y="5307013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04" name="Line 1216"/>
          <p:cNvSpPr>
            <a:spLocks noChangeAspect="1" noChangeShapeType="1"/>
          </p:cNvSpPr>
          <p:nvPr/>
        </p:nvSpPr>
        <p:spPr bwMode="auto">
          <a:xfrm flipV="1">
            <a:off x="5767388" y="5270500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05" name="Line 1217"/>
          <p:cNvSpPr>
            <a:spLocks noChangeAspect="1" noChangeShapeType="1"/>
          </p:cNvSpPr>
          <p:nvPr/>
        </p:nvSpPr>
        <p:spPr bwMode="auto">
          <a:xfrm flipV="1">
            <a:off x="5767388" y="5233988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06" name="Line 1218"/>
          <p:cNvSpPr>
            <a:spLocks noChangeAspect="1" noChangeShapeType="1"/>
          </p:cNvSpPr>
          <p:nvPr/>
        </p:nvSpPr>
        <p:spPr bwMode="auto">
          <a:xfrm flipV="1">
            <a:off x="5767388" y="5197475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07" name="Line 1219"/>
          <p:cNvSpPr>
            <a:spLocks noChangeAspect="1" noChangeShapeType="1"/>
          </p:cNvSpPr>
          <p:nvPr/>
        </p:nvSpPr>
        <p:spPr bwMode="auto">
          <a:xfrm flipV="1">
            <a:off x="5767388" y="5160963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08" name="Line 1220"/>
          <p:cNvSpPr>
            <a:spLocks noChangeAspect="1" noChangeShapeType="1"/>
          </p:cNvSpPr>
          <p:nvPr/>
        </p:nvSpPr>
        <p:spPr bwMode="auto">
          <a:xfrm flipV="1">
            <a:off x="5767388" y="5124450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09" name="Line 1221"/>
          <p:cNvSpPr>
            <a:spLocks noChangeAspect="1" noChangeShapeType="1"/>
          </p:cNvSpPr>
          <p:nvPr/>
        </p:nvSpPr>
        <p:spPr bwMode="auto">
          <a:xfrm flipV="1">
            <a:off x="5767388" y="5087938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10" name="Line 1222"/>
          <p:cNvSpPr>
            <a:spLocks noChangeAspect="1" noChangeShapeType="1"/>
          </p:cNvSpPr>
          <p:nvPr/>
        </p:nvSpPr>
        <p:spPr bwMode="auto">
          <a:xfrm flipV="1">
            <a:off x="5767388" y="5051425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11" name="Line 1223"/>
          <p:cNvSpPr>
            <a:spLocks noChangeAspect="1" noChangeShapeType="1"/>
          </p:cNvSpPr>
          <p:nvPr/>
        </p:nvSpPr>
        <p:spPr bwMode="auto">
          <a:xfrm flipV="1">
            <a:off x="5767388" y="5014913"/>
            <a:ext cx="28575" cy="2698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12" name="Line 1224"/>
          <p:cNvSpPr>
            <a:spLocks noChangeAspect="1" noChangeShapeType="1"/>
          </p:cNvSpPr>
          <p:nvPr/>
        </p:nvSpPr>
        <p:spPr bwMode="auto">
          <a:xfrm flipV="1">
            <a:off x="5767388" y="4978400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13" name="Line 1225"/>
          <p:cNvSpPr>
            <a:spLocks noChangeAspect="1" noChangeShapeType="1"/>
          </p:cNvSpPr>
          <p:nvPr/>
        </p:nvSpPr>
        <p:spPr bwMode="auto">
          <a:xfrm flipV="1">
            <a:off x="5767388" y="4940300"/>
            <a:ext cx="28575" cy="3016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14" name="Line 1226"/>
          <p:cNvSpPr>
            <a:spLocks noChangeAspect="1" noChangeShapeType="1"/>
          </p:cNvSpPr>
          <p:nvPr/>
        </p:nvSpPr>
        <p:spPr bwMode="auto">
          <a:xfrm flipV="1">
            <a:off x="5767388" y="4905375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15" name="Freeform 1227"/>
          <p:cNvSpPr>
            <a:spLocks noChangeAspect="1"/>
          </p:cNvSpPr>
          <p:nvPr/>
        </p:nvSpPr>
        <p:spPr bwMode="auto">
          <a:xfrm flipV="1">
            <a:off x="5767388" y="4897438"/>
            <a:ext cx="28575" cy="1073150"/>
          </a:xfrm>
          <a:custGeom>
            <a:avLst/>
            <a:gdLst/>
            <a:ahLst/>
            <a:cxnLst>
              <a:cxn ang="0">
                <a:pos x="39" y="0"/>
              </a:cxn>
              <a:cxn ang="0">
                <a:pos x="39" y="1467"/>
              </a:cxn>
              <a:cxn ang="0">
                <a:pos x="0" y="1467"/>
              </a:cxn>
              <a:cxn ang="0">
                <a:pos x="0" y="0"/>
              </a:cxn>
            </a:cxnLst>
            <a:rect l="0" t="0" r="r" b="b"/>
            <a:pathLst>
              <a:path w="39" h="1467">
                <a:moveTo>
                  <a:pt x="39" y="0"/>
                </a:moveTo>
                <a:lnTo>
                  <a:pt x="39" y="1467"/>
                </a:lnTo>
                <a:lnTo>
                  <a:pt x="0" y="1467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16" name="Rectangle 1228"/>
          <p:cNvSpPr>
            <a:spLocks noChangeAspect="1" noChangeArrowheads="1"/>
          </p:cNvSpPr>
          <p:nvPr/>
        </p:nvSpPr>
        <p:spPr bwMode="auto">
          <a:xfrm>
            <a:off x="5813425" y="5954713"/>
            <a:ext cx="28575" cy="15875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17" name="Line 1229"/>
          <p:cNvSpPr>
            <a:spLocks noChangeAspect="1" noChangeShapeType="1"/>
          </p:cNvSpPr>
          <p:nvPr/>
        </p:nvSpPr>
        <p:spPr bwMode="auto">
          <a:xfrm flipV="1">
            <a:off x="5813425" y="5954713"/>
            <a:ext cx="12700" cy="127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18" name="Line 1230"/>
          <p:cNvSpPr>
            <a:spLocks noChangeAspect="1" noChangeShapeType="1"/>
          </p:cNvSpPr>
          <p:nvPr/>
        </p:nvSpPr>
        <p:spPr bwMode="auto">
          <a:xfrm flipV="1">
            <a:off x="5813425" y="5954713"/>
            <a:ext cx="12700" cy="1270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19" name="Freeform 1231"/>
          <p:cNvSpPr>
            <a:spLocks noChangeAspect="1"/>
          </p:cNvSpPr>
          <p:nvPr/>
        </p:nvSpPr>
        <p:spPr bwMode="auto">
          <a:xfrm flipV="1">
            <a:off x="5813425" y="5954713"/>
            <a:ext cx="28575" cy="15875"/>
          </a:xfrm>
          <a:custGeom>
            <a:avLst/>
            <a:gdLst/>
            <a:ahLst/>
            <a:cxnLst>
              <a:cxn ang="0">
                <a:pos x="39" y="0"/>
              </a:cxn>
              <a:cxn ang="0">
                <a:pos x="39" y="21"/>
              </a:cxn>
              <a:cxn ang="0">
                <a:pos x="0" y="21"/>
              </a:cxn>
              <a:cxn ang="0">
                <a:pos x="0" y="0"/>
              </a:cxn>
            </a:cxnLst>
            <a:rect l="0" t="0" r="r" b="b"/>
            <a:pathLst>
              <a:path w="39" h="21">
                <a:moveTo>
                  <a:pt x="39" y="0"/>
                </a:moveTo>
                <a:lnTo>
                  <a:pt x="39" y="21"/>
                </a:lnTo>
                <a:lnTo>
                  <a:pt x="0" y="21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20" name="Rectangle 1232"/>
          <p:cNvSpPr>
            <a:spLocks noChangeAspect="1" noChangeArrowheads="1"/>
          </p:cNvSpPr>
          <p:nvPr/>
        </p:nvSpPr>
        <p:spPr bwMode="auto">
          <a:xfrm>
            <a:off x="6096000" y="5283200"/>
            <a:ext cx="26988" cy="68738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21" name="Line 1233"/>
          <p:cNvSpPr>
            <a:spLocks noChangeAspect="1" noChangeShapeType="1"/>
          </p:cNvSpPr>
          <p:nvPr/>
        </p:nvSpPr>
        <p:spPr bwMode="auto">
          <a:xfrm flipV="1">
            <a:off x="6116638" y="5964238"/>
            <a:ext cx="6350" cy="635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22" name="Line 1234"/>
          <p:cNvSpPr>
            <a:spLocks noChangeAspect="1" noChangeShapeType="1"/>
          </p:cNvSpPr>
          <p:nvPr/>
        </p:nvSpPr>
        <p:spPr bwMode="auto">
          <a:xfrm flipV="1">
            <a:off x="6096000" y="5927725"/>
            <a:ext cx="26988" cy="269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23" name="Line 1235"/>
          <p:cNvSpPr>
            <a:spLocks noChangeAspect="1" noChangeShapeType="1"/>
          </p:cNvSpPr>
          <p:nvPr/>
        </p:nvSpPr>
        <p:spPr bwMode="auto">
          <a:xfrm flipV="1">
            <a:off x="6096000" y="5891213"/>
            <a:ext cx="26988" cy="269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24" name="Line 1236"/>
          <p:cNvSpPr>
            <a:spLocks noChangeAspect="1" noChangeShapeType="1"/>
          </p:cNvSpPr>
          <p:nvPr/>
        </p:nvSpPr>
        <p:spPr bwMode="auto">
          <a:xfrm flipV="1">
            <a:off x="6096000" y="5853113"/>
            <a:ext cx="26988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25" name="Line 1237"/>
          <p:cNvSpPr>
            <a:spLocks noChangeAspect="1" noChangeShapeType="1"/>
          </p:cNvSpPr>
          <p:nvPr/>
        </p:nvSpPr>
        <p:spPr bwMode="auto">
          <a:xfrm flipV="1">
            <a:off x="6096000" y="5816600"/>
            <a:ext cx="26988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26" name="Line 1238"/>
          <p:cNvSpPr>
            <a:spLocks noChangeAspect="1" noChangeShapeType="1"/>
          </p:cNvSpPr>
          <p:nvPr/>
        </p:nvSpPr>
        <p:spPr bwMode="auto">
          <a:xfrm flipV="1">
            <a:off x="6096000" y="5781675"/>
            <a:ext cx="26988" cy="269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27" name="Line 1239"/>
          <p:cNvSpPr>
            <a:spLocks noChangeAspect="1" noChangeShapeType="1"/>
          </p:cNvSpPr>
          <p:nvPr/>
        </p:nvSpPr>
        <p:spPr bwMode="auto">
          <a:xfrm flipV="1">
            <a:off x="6096000" y="5745163"/>
            <a:ext cx="26988" cy="269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28" name="Line 1240"/>
          <p:cNvSpPr>
            <a:spLocks noChangeAspect="1" noChangeShapeType="1"/>
          </p:cNvSpPr>
          <p:nvPr/>
        </p:nvSpPr>
        <p:spPr bwMode="auto">
          <a:xfrm flipV="1">
            <a:off x="6096000" y="5707063"/>
            <a:ext cx="26988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29" name="Line 1241"/>
          <p:cNvSpPr>
            <a:spLocks noChangeAspect="1" noChangeShapeType="1"/>
          </p:cNvSpPr>
          <p:nvPr/>
        </p:nvSpPr>
        <p:spPr bwMode="auto">
          <a:xfrm flipV="1">
            <a:off x="6096000" y="5670550"/>
            <a:ext cx="26988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30" name="Line 1242"/>
          <p:cNvSpPr>
            <a:spLocks noChangeAspect="1" noChangeShapeType="1"/>
          </p:cNvSpPr>
          <p:nvPr/>
        </p:nvSpPr>
        <p:spPr bwMode="auto">
          <a:xfrm flipV="1">
            <a:off x="6096000" y="5634038"/>
            <a:ext cx="26988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31" name="Line 1243"/>
          <p:cNvSpPr>
            <a:spLocks noChangeAspect="1" noChangeShapeType="1"/>
          </p:cNvSpPr>
          <p:nvPr/>
        </p:nvSpPr>
        <p:spPr bwMode="auto">
          <a:xfrm flipV="1">
            <a:off x="6096000" y="5599113"/>
            <a:ext cx="26988" cy="25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32" name="Line 1244"/>
          <p:cNvSpPr>
            <a:spLocks noChangeAspect="1" noChangeShapeType="1"/>
          </p:cNvSpPr>
          <p:nvPr/>
        </p:nvSpPr>
        <p:spPr bwMode="auto">
          <a:xfrm flipV="1">
            <a:off x="6096000" y="5561013"/>
            <a:ext cx="26988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33" name="Line 1245"/>
          <p:cNvSpPr>
            <a:spLocks noChangeAspect="1" noChangeShapeType="1"/>
          </p:cNvSpPr>
          <p:nvPr/>
        </p:nvSpPr>
        <p:spPr bwMode="auto">
          <a:xfrm flipV="1">
            <a:off x="6096000" y="5524500"/>
            <a:ext cx="26988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34" name="Line 1246"/>
          <p:cNvSpPr>
            <a:spLocks noChangeAspect="1" noChangeShapeType="1"/>
          </p:cNvSpPr>
          <p:nvPr/>
        </p:nvSpPr>
        <p:spPr bwMode="auto">
          <a:xfrm flipV="1">
            <a:off x="6096000" y="5487988"/>
            <a:ext cx="26988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35" name="Line 1247"/>
          <p:cNvSpPr>
            <a:spLocks noChangeAspect="1" noChangeShapeType="1"/>
          </p:cNvSpPr>
          <p:nvPr/>
        </p:nvSpPr>
        <p:spPr bwMode="auto">
          <a:xfrm flipV="1">
            <a:off x="6096000" y="5451475"/>
            <a:ext cx="26988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36" name="Line 1248"/>
          <p:cNvSpPr>
            <a:spLocks noChangeAspect="1" noChangeShapeType="1"/>
          </p:cNvSpPr>
          <p:nvPr/>
        </p:nvSpPr>
        <p:spPr bwMode="auto">
          <a:xfrm flipV="1">
            <a:off x="6096000" y="5416550"/>
            <a:ext cx="26988" cy="254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37" name="Line 1249"/>
          <p:cNvSpPr>
            <a:spLocks noChangeAspect="1" noChangeShapeType="1"/>
          </p:cNvSpPr>
          <p:nvPr/>
        </p:nvSpPr>
        <p:spPr bwMode="auto">
          <a:xfrm flipV="1">
            <a:off x="6096000" y="5378450"/>
            <a:ext cx="26988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38" name="Line 1250"/>
          <p:cNvSpPr>
            <a:spLocks noChangeAspect="1" noChangeShapeType="1"/>
          </p:cNvSpPr>
          <p:nvPr/>
        </p:nvSpPr>
        <p:spPr bwMode="auto">
          <a:xfrm flipV="1">
            <a:off x="6096000" y="5341938"/>
            <a:ext cx="26988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39" name="Line 1251"/>
          <p:cNvSpPr>
            <a:spLocks noChangeAspect="1" noChangeShapeType="1"/>
          </p:cNvSpPr>
          <p:nvPr/>
        </p:nvSpPr>
        <p:spPr bwMode="auto">
          <a:xfrm flipV="1">
            <a:off x="6096000" y="5305425"/>
            <a:ext cx="26988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40" name="Line 1252"/>
          <p:cNvSpPr>
            <a:spLocks noChangeAspect="1" noChangeShapeType="1"/>
          </p:cNvSpPr>
          <p:nvPr/>
        </p:nvSpPr>
        <p:spPr bwMode="auto">
          <a:xfrm flipV="1">
            <a:off x="6096000" y="5283200"/>
            <a:ext cx="14288" cy="1270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41" name="Line 1253"/>
          <p:cNvSpPr>
            <a:spLocks noChangeAspect="1" noChangeShapeType="1"/>
          </p:cNvSpPr>
          <p:nvPr/>
        </p:nvSpPr>
        <p:spPr bwMode="auto">
          <a:xfrm flipV="1">
            <a:off x="6116638" y="5964238"/>
            <a:ext cx="6350" cy="63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42" name="Line 1254"/>
          <p:cNvSpPr>
            <a:spLocks noChangeAspect="1" noChangeShapeType="1"/>
          </p:cNvSpPr>
          <p:nvPr/>
        </p:nvSpPr>
        <p:spPr bwMode="auto">
          <a:xfrm flipV="1">
            <a:off x="6096000" y="5927725"/>
            <a:ext cx="26988" cy="2698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43" name="Line 1255"/>
          <p:cNvSpPr>
            <a:spLocks noChangeAspect="1" noChangeShapeType="1"/>
          </p:cNvSpPr>
          <p:nvPr/>
        </p:nvSpPr>
        <p:spPr bwMode="auto">
          <a:xfrm flipV="1">
            <a:off x="6096000" y="5891213"/>
            <a:ext cx="26988" cy="2698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44" name="Line 1256"/>
          <p:cNvSpPr>
            <a:spLocks noChangeAspect="1" noChangeShapeType="1"/>
          </p:cNvSpPr>
          <p:nvPr/>
        </p:nvSpPr>
        <p:spPr bwMode="auto">
          <a:xfrm flipV="1">
            <a:off x="6096000" y="5853113"/>
            <a:ext cx="26988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45" name="Line 1257"/>
          <p:cNvSpPr>
            <a:spLocks noChangeAspect="1" noChangeShapeType="1"/>
          </p:cNvSpPr>
          <p:nvPr/>
        </p:nvSpPr>
        <p:spPr bwMode="auto">
          <a:xfrm flipV="1">
            <a:off x="6096000" y="5816600"/>
            <a:ext cx="26988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46" name="Line 1258"/>
          <p:cNvSpPr>
            <a:spLocks noChangeAspect="1" noChangeShapeType="1"/>
          </p:cNvSpPr>
          <p:nvPr/>
        </p:nvSpPr>
        <p:spPr bwMode="auto">
          <a:xfrm flipV="1">
            <a:off x="6096000" y="5781675"/>
            <a:ext cx="26988" cy="2698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47" name="Line 1259"/>
          <p:cNvSpPr>
            <a:spLocks noChangeAspect="1" noChangeShapeType="1"/>
          </p:cNvSpPr>
          <p:nvPr/>
        </p:nvSpPr>
        <p:spPr bwMode="auto">
          <a:xfrm flipV="1">
            <a:off x="6096000" y="5745163"/>
            <a:ext cx="26988" cy="2698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48" name="Line 1260"/>
          <p:cNvSpPr>
            <a:spLocks noChangeAspect="1" noChangeShapeType="1"/>
          </p:cNvSpPr>
          <p:nvPr/>
        </p:nvSpPr>
        <p:spPr bwMode="auto">
          <a:xfrm flipV="1">
            <a:off x="6096000" y="5707063"/>
            <a:ext cx="26988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49" name="Line 1261"/>
          <p:cNvSpPr>
            <a:spLocks noChangeAspect="1" noChangeShapeType="1"/>
          </p:cNvSpPr>
          <p:nvPr/>
        </p:nvSpPr>
        <p:spPr bwMode="auto">
          <a:xfrm flipV="1">
            <a:off x="6096000" y="5670550"/>
            <a:ext cx="26988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50" name="Line 1262"/>
          <p:cNvSpPr>
            <a:spLocks noChangeAspect="1" noChangeShapeType="1"/>
          </p:cNvSpPr>
          <p:nvPr/>
        </p:nvSpPr>
        <p:spPr bwMode="auto">
          <a:xfrm flipV="1">
            <a:off x="6096000" y="5634038"/>
            <a:ext cx="26988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51" name="Line 1263"/>
          <p:cNvSpPr>
            <a:spLocks noChangeAspect="1" noChangeShapeType="1"/>
          </p:cNvSpPr>
          <p:nvPr/>
        </p:nvSpPr>
        <p:spPr bwMode="auto">
          <a:xfrm flipV="1">
            <a:off x="6096000" y="5599113"/>
            <a:ext cx="26988" cy="2540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52" name="Line 1264"/>
          <p:cNvSpPr>
            <a:spLocks noChangeAspect="1" noChangeShapeType="1"/>
          </p:cNvSpPr>
          <p:nvPr/>
        </p:nvSpPr>
        <p:spPr bwMode="auto">
          <a:xfrm flipV="1">
            <a:off x="6096000" y="5561013"/>
            <a:ext cx="26988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53" name="Line 1265"/>
          <p:cNvSpPr>
            <a:spLocks noChangeAspect="1" noChangeShapeType="1"/>
          </p:cNvSpPr>
          <p:nvPr/>
        </p:nvSpPr>
        <p:spPr bwMode="auto">
          <a:xfrm flipV="1">
            <a:off x="6096000" y="5524500"/>
            <a:ext cx="26988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54" name="Line 1266"/>
          <p:cNvSpPr>
            <a:spLocks noChangeAspect="1" noChangeShapeType="1"/>
          </p:cNvSpPr>
          <p:nvPr/>
        </p:nvSpPr>
        <p:spPr bwMode="auto">
          <a:xfrm flipV="1">
            <a:off x="6096000" y="5487988"/>
            <a:ext cx="26988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55" name="Line 1267"/>
          <p:cNvSpPr>
            <a:spLocks noChangeAspect="1" noChangeShapeType="1"/>
          </p:cNvSpPr>
          <p:nvPr/>
        </p:nvSpPr>
        <p:spPr bwMode="auto">
          <a:xfrm flipV="1">
            <a:off x="6096000" y="5451475"/>
            <a:ext cx="26988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56" name="Line 1268"/>
          <p:cNvSpPr>
            <a:spLocks noChangeAspect="1" noChangeShapeType="1"/>
          </p:cNvSpPr>
          <p:nvPr/>
        </p:nvSpPr>
        <p:spPr bwMode="auto">
          <a:xfrm flipV="1">
            <a:off x="6096000" y="5416550"/>
            <a:ext cx="26988" cy="2540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57" name="Line 1269"/>
          <p:cNvSpPr>
            <a:spLocks noChangeAspect="1" noChangeShapeType="1"/>
          </p:cNvSpPr>
          <p:nvPr/>
        </p:nvSpPr>
        <p:spPr bwMode="auto">
          <a:xfrm flipV="1">
            <a:off x="6096000" y="5378450"/>
            <a:ext cx="26988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58" name="Line 1270"/>
          <p:cNvSpPr>
            <a:spLocks noChangeAspect="1" noChangeShapeType="1"/>
          </p:cNvSpPr>
          <p:nvPr/>
        </p:nvSpPr>
        <p:spPr bwMode="auto">
          <a:xfrm flipV="1">
            <a:off x="6096000" y="5341938"/>
            <a:ext cx="26988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59" name="Line 1271"/>
          <p:cNvSpPr>
            <a:spLocks noChangeAspect="1" noChangeShapeType="1"/>
          </p:cNvSpPr>
          <p:nvPr/>
        </p:nvSpPr>
        <p:spPr bwMode="auto">
          <a:xfrm flipV="1">
            <a:off x="6096000" y="5305425"/>
            <a:ext cx="26988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60" name="Line 1272"/>
          <p:cNvSpPr>
            <a:spLocks noChangeAspect="1" noChangeShapeType="1"/>
          </p:cNvSpPr>
          <p:nvPr/>
        </p:nvSpPr>
        <p:spPr bwMode="auto">
          <a:xfrm flipV="1">
            <a:off x="6096000" y="5283200"/>
            <a:ext cx="14288" cy="1270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61" name="Freeform 1273"/>
          <p:cNvSpPr>
            <a:spLocks noChangeAspect="1"/>
          </p:cNvSpPr>
          <p:nvPr/>
        </p:nvSpPr>
        <p:spPr bwMode="auto">
          <a:xfrm flipV="1">
            <a:off x="6096000" y="5283200"/>
            <a:ext cx="26988" cy="687388"/>
          </a:xfrm>
          <a:custGeom>
            <a:avLst/>
            <a:gdLst/>
            <a:ahLst/>
            <a:cxnLst>
              <a:cxn ang="0">
                <a:pos x="38" y="0"/>
              </a:cxn>
              <a:cxn ang="0">
                <a:pos x="38" y="940"/>
              </a:cxn>
              <a:cxn ang="0">
                <a:pos x="0" y="940"/>
              </a:cxn>
              <a:cxn ang="0">
                <a:pos x="0" y="0"/>
              </a:cxn>
            </a:cxnLst>
            <a:rect l="0" t="0" r="r" b="b"/>
            <a:pathLst>
              <a:path w="38" h="940">
                <a:moveTo>
                  <a:pt x="38" y="0"/>
                </a:moveTo>
                <a:lnTo>
                  <a:pt x="38" y="940"/>
                </a:lnTo>
                <a:lnTo>
                  <a:pt x="0" y="94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62" name="Rectangle 1274"/>
          <p:cNvSpPr>
            <a:spLocks noChangeAspect="1" noChangeArrowheads="1"/>
          </p:cNvSpPr>
          <p:nvPr/>
        </p:nvSpPr>
        <p:spPr bwMode="auto">
          <a:xfrm>
            <a:off x="6142038" y="5283200"/>
            <a:ext cx="28575" cy="687388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63" name="Line 1275"/>
          <p:cNvSpPr>
            <a:spLocks noChangeAspect="1" noChangeShapeType="1"/>
          </p:cNvSpPr>
          <p:nvPr/>
        </p:nvSpPr>
        <p:spPr bwMode="auto">
          <a:xfrm flipV="1">
            <a:off x="6142038" y="5937250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64" name="Line 1276"/>
          <p:cNvSpPr>
            <a:spLocks noChangeAspect="1" noChangeShapeType="1"/>
          </p:cNvSpPr>
          <p:nvPr/>
        </p:nvSpPr>
        <p:spPr bwMode="auto">
          <a:xfrm flipV="1">
            <a:off x="6142038" y="5900738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65" name="Line 1277"/>
          <p:cNvSpPr>
            <a:spLocks noChangeAspect="1" noChangeShapeType="1"/>
          </p:cNvSpPr>
          <p:nvPr/>
        </p:nvSpPr>
        <p:spPr bwMode="auto">
          <a:xfrm flipV="1">
            <a:off x="6142038" y="5864225"/>
            <a:ext cx="28575" cy="269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66" name="Line 1278"/>
          <p:cNvSpPr>
            <a:spLocks noChangeAspect="1" noChangeShapeType="1"/>
          </p:cNvSpPr>
          <p:nvPr/>
        </p:nvSpPr>
        <p:spPr bwMode="auto">
          <a:xfrm flipV="1">
            <a:off x="6142038" y="5827713"/>
            <a:ext cx="28575" cy="269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67" name="Line 1279"/>
          <p:cNvSpPr>
            <a:spLocks noChangeAspect="1" noChangeShapeType="1"/>
          </p:cNvSpPr>
          <p:nvPr/>
        </p:nvSpPr>
        <p:spPr bwMode="auto">
          <a:xfrm flipV="1">
            <a:off x="6142038" y="5791200"/>
            <a:ext cx="28575" cy="269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68" name="Line 1280"/>
          <p:cNvSpPr>
            <a:spLocks noChangeAspect="1" noChangeShapeType="1"/>
          </p:cNvSpPr>
          <p:nvPr/>
        </p:nvSpPr>
        <p:spPr bwMode="auto">
          <a:xfrm flipV="1">
            <a:off x="6142038" y="5754688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69" name="Line 1281"/>
          <p:cNvSpPr>
            <a:spLocks noChangeAspect="1" noChangeShapeType="1"/>
          </p:cNvSpPr>
          <p:nvPr/>
        </p:nvSpPr>
        <p:spPr bwMode="auto">
          <a:xfrm flipV="1">
            <a:off x="6142038" y="5718175"/>
            <a:ext cx="28575" cy="269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70" name="Line 1282"/>
          <p:cNvSpPr>
            <a:spLocks noChangeAspect="1" noChangeShapeType="1"/>
          </p:cNvSpPr>
          <p:nvPr/>
        </p:nvSpPr>
        <p:spPr bwMode="auto">
          <a:xfrm flipV="1">
            <a:off x="6142038" y="5681663"/>
            <a:ext cx="28575" cy="269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71" name="Line 1283"/>
          <p:cNvSpPr>
            <a:spLocks noChangeAspect="1" noChangeShapeType="1"/>
          </p:cNvSpPr>
          <p:nvPr/>
        </p:nvSpPr>
        <p:spPr bwMode="auto">
          <a:xfrm flipV="1">
            <a:off x="6142038" y="5643563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72" name="Line 1284"/>
          <p:cNvSpPr>
            <a:spLocks noChangeAspect="1" noChangeShapeType="1"/>
          </p:cNvSpPr>
          <p:nvPr/>
        </p:nvSpPr>
        <p:spPr bwMode="auto">
          <a:xfrm flipV="1">
            <a:off x="6142038" y="5608638"/>
            <a:ext cx="28575" cy="269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73" name="Line 1285"/>
          <p:cNvSpPr>
            <a:spLocks noChangeAspect="1" noChangeShapeType="1"/>
          </p:cNvSpPr>
          <p:nvPr/>
        </p:nvSpPr>
        <p:spPr bwMode="auto">
          <a:xfrm flipV="1">
            <a:off x="6142038" y="5572125"/>
            <a:ext cx="28575" cy="269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74" name="Line 1286"/>
          <p:cNvSpPr>
            <a:spLocks noChangeAspect="1" noChangeShapeType="1"/>
          </p:cNvSpPr>
          <p:nvPr/>
        </p:nvSpPr>
        <p:spPr bwMode="auto">
          <a:xfrm flipV="1">
            <a:off x="6142038" y="5535613"/>
            <a:ext cx="28575" cy="269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75" name="Line 1287"/>
          <p:cNvSpPr>
            <a:spLocks noChangeAspect="1" noChangeShapeType="1"/>
          </p:cNvSpPr>
          <p:nvPr/>
        </p:nvSpPr>
        <p:spPr bwMode="auto">
          <a:xfrm flipV="1">
            <a:off x="6142038" y="5497513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76" name="Line 1288"/>
          <p:cNvSpPr>
            <a:spLocks noChangeAspect="1" noChangeShapeType="1"/>
          </p:cNvSpPr>
          <p:nvPr/>
        </p:nvSpPr>
        <p:spPr bwMode="auto">
          <a:xfrm flipV="1">
            <a:off x="6142038" y="5461000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77" name="Line 1289"/>
          <p:cNvSpPr>
            <a:spLocks noChangeAspect="1" noChangeShapeType="1"/>
          </p:cNvSpPr>
          <p:nvPr/>
        </p:nvSpPr>
        <p:spPr bwMode="auto">
          <a:xfrm flipV="1">
            <a:off x="6142038" y="5426075"/>
            <a:ext cx="28575" cy="269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78" name="Line 1290"/>
          <p:cNvSpPr>
            <a:spLocks noChangeAspect="1" noChangeShapeType="1"/>
          </p:cNvSpPr>
          <p:nvPr/>
        </p:nvSpPr>
        <p:spPr bwMode="auto">
          <a:xfrm flipV="1">
            <a:off x="6142038" y="5389563"/>
            <a:ext cx="28575" cy="269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79" name="Line 1291"/>
          <p:cNvSpPr>
            <a:spLocks noChangeAspect="1" noChangeShapeType="1"/>
          </p:cNvSpPr>
          <p:nvPr/>
        </p:nvSpPr>
        <p:spPr bwMode="auto">
          <a:xfrm flipV="1">
            <a:off x="6142038" y="5353050"/>
            <a:ext cx="28575" cy="269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80" name="Line 1292"/>
          <p:cNvSpPr>
            <a:spLocks noChangeAspect="1" noChangeShapeType="1"/>
          </p:cNvSpPr>
          <p:nvPr/>
        </p:nvSpPr>
        <p:spPr bwMode="auto">
          <a:xfrm flipV="1">
            <a:off x="6142038" y="5314950"/>
            <a:ext cx="28575" cy="2857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81" name="Line 1293"/>
          <p:cNvSpPr>
            <a:spLocks noChangeAspect="1" noChangeShapeType="1"/>
          </p:cNvSpPr>
          <p:nvPr/>
        </p:nvSpPr>
        <p:spPr bwMode="auto">
          <a:xfrm flipV="1">
            <a:off x="6142038" y="5283200"/>
            <a:ext cx="25400" cy="23813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82" name="Line 1294"/>
          <p:cNvSpPr>
            <a:spLocks noChangeAspect="1" noChangeShapeType="1"/>
          </p:cNvSpPr>
          <p:nvPr/>
        </p:nvSpPr>
        <p:spPr bwMode="auto">
          <a:xfrm flipV="1">
            <a:off x="6142038" y="5937250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83" name="Line 1295"/>
          <p:cNvSpPr>
            <a:spLocks noChangeAspect="1" noChangeShapeType="1"/>
          </p:cNvSpPr>
          <p:nvPr/>
        </p:nvSpPr>
        <p:spPr bwMode="auto">
          <a:xfrm flipV="1">
            <a:off x="6142038" y="5900738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84" name="Line 1296"/>
          <p:cNvSpPr>
            <a:spLocks noChangeAspect="1" noChangeShapeType="1"/>
          </p:cNvSpPr>
          <p:nvPr/>
        </p:nvSpPr>
        <p:spPr bwMode="auto">
          <a:xfrm flipV="1">
            <a:off x="6142038" y="5864225"/>
            <a:ext cx="28575" cy="2698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85" name="Line 1297"/>
          <p:cNvSpPr>
            <a:spLocks noChangeAspect="1" noChangeShapeType="1"/>
          </p:cNvSpPr>
          <p:nvPr/>
        </p:nvSpPr>
        <p:spPr bwMode="auto">
          <a:xfrm flipV="1">
            <a:off x="6142038" y="5827713"/>
            <a:ext cx="28575" cy="2698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86" name="Line 1298"/>
          <p:cNvSpPr>
            <a:spLocks noChangeAspect="1" noChangeShapeType="1"/>
          </p:cNvSpPr>
          <p:nvPr/>
        </p:nvSpPr>
        <p:spPr bwMode="auto">
          <a:xfrm flipV="1">
            <a:off x="6142038" y="5791200"/>
            <a:ext cx="28575" cy="2698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87" name="Line 1299"/>
          <p:cNvSpPr>
            <a:spLocks noChangeAspect="1" noChangeShapeType="1"/>
          </p:cNvSpPr>
          <p:nvPr/>
        </p:nvSpPr>
        <p:spPr bwMode="auto">
          <a:xfrm flipV="1">
            <a:off x="6142038" y="5754688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88" name="Line 1300"/>
          <p:cNvSpPr>
            <a:spLocks noChangeAspect="1" noChangeShapeType="1"/>
          </p:cNvSpPr>
          <p:nvPr/>
        </p:nvSpPr>
        <p:spPr bwMode="auto">
          <a:xfrm flipV="1">
            <a:off x="6142038" y="5718175"/>
            <a:ext cx="28575" cy="2698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89" name="Line 1301"/>
          <p:cNvSpPr>
            <a:spLocks noChangeAspect="1" noChangeShapeType="1"/>
          </p:cNvSpPr>
          <p:nvPr/>
        </p:nvSpPr>
        <p:spPr bwMode="auto">
          <a:xfrm flipV="1">
            <a:off x="6142038" y="5681663"/>
            <a:ext cx="28575" cy="2698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90" name="Line 1302"/>
          <p:cNvSpPr>
            <a:spLocks noChangeAspect="1" noChangeShapeType="1"/>
          </p:cNvSpPr>
          <p:nvPr/>
        </p:nvSpPr>
        <p:spPr bwMode="auto">
          <a:xfrm flipV="1">
            <a:off x="6142038" y="5643563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91" name="Line 1303"/>
          <p:cNvSpPr>
            <a:spLocks noChangeAspect="1" noChangeShapeType="1"/>
          </p:cNvSpPr>
          <p:nvPr/>
        </p:nvSpPr>
        <p:spPr bwMode="auto">
          <a:xfrm flipV="1">
            <a:off x="6142038" y="5608638"/>
            <a:ext cx="28575" cy="2698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92" name="Line 1304"/>
          <p:cNvSpPr>
            <a:spLocks noChangeAspect="1" noChangeShapeType="1"/>
          </p:cNvSpPr>
          <p:nvPr/>
        </p:nvSpPr>
        <p:spPr bwMode="auto">
          <a:xfrm flipV="1">
            <a:off x="6142038" y="5572125"/>
            <a:ext cx="28575" cy="2698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93" name="Line 1305"/>
          <p:cNvSpPr>
            <a:spLocks noChangeAspect="1" noChangeShapeType="1"/>
          </p:cNvSpPr>
          <p:nvPr/>
        </p:nvSpPr>
        <p:spPr bwMode="auto">
          <a:xfrm flipV="1">
            <a:off x="6142038" y="5535613"/>
            <a:ext cx="28575" cy="2698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94" name="Line 1306"/>
          <p:cNvSpPr>
            <a:spLocks noChangeAspect="1" noChangeShapeType="1"/>
          </p:cNvSpPr>
          <p:nvPr/>
        </p:nvSpPr>
        <p:spPr bwMode="auto">
          <a:xfrm flipV="1">
            <a:off x="6142038" y="5497513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95" name="Line 1307"/>
          <p:cNvSpPr>
            <a:spLocks noChangeAspect="1" noChangeShapeType="1"/>
          </p:cNvSpPr>
          <p:nvPr/>
        </p:nvSpPr>
        <p:spPr bwMode="auto">
          <a:xfrm flipV="1">
            <a:off x="6142038" y="5461000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96" name="Line 1308"/>
          <p:cNvSpPr>
            <a:spLocks noChangeAspect="1" noChangeShapeType="1"/>
          </p:cNvSpPr>
          <p:nvPr/>
        </p:nvSpPr>
        <p:spPr bwMode="auto">
          <a:xfrm flipV="1">
            <a:off x="6142038" y="5426075"/>
            <a:ext cx="28575" cy="2698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97" name="Line 1309"/>
          <p:cNvSpPr>
            <a:spLocks noChangeAspect="1" noChangeShapeType="1"/>
          </p:cNvSpPr>
          <p:nvPr/>
        </p:nvSpPr>
        <p:spPr bwMode="auto">
          <a:xfrm flipV="1">
            <a:off x="6142038" y="5389563"/>
            <a:ext cx="28575" cy="26987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98" name="Line 1310"/>
          <p:cNvSpPr>
            <a:spLocks noChangeAspect="1" noChangeShapeType="1"/>
          </p:cNvSpPr>
          <p:nvPr/>
        </p:nvSpPr>
        <p:spPr bwMode="auto">
          <a:xfrm flipV="1">
            <a:off x="6142038" y="5353050"/>
            <a:ext cx="28575" cy="26988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799" name="Line 1311"/>
          <p:cNvSpPr>
            <a:spLocks noChangeAspect="1" noChangeShapeType="1"/>
          </p:cNvSpPr>
          <p:nvPr/>
        </p:nvSpPr>
        <p:spPr bwMode="auto">
          <a:xfrm flipV="1">
            <a:off x="6142038" y="5314950"/>
            <a:ext cx="28575" cy="28575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800" name="Line 1312"/>
          <p:cNvSpPr>
            <a:spLocks noChangeAspect="1" noChangeShapeType="1"/>
          </p:cNvSpPr>
          <p:nvPr/>
        </p:nvSpPr>
        <p:spPr bwMode="auto">
          <a:xfrm flipV="1">
            <a:off x="6142038" y="5283200"/>
            <a:ext cx="25400" cy="23813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801" name="Freeform 1313"/>
          <p:cNvSpPr>
            <a:spLocks noChangeAspect="1"/>
          </p:cNvSpPr>
          <p:nvPr/>
        </p:nvSpPr>
        <p:spPr bwMode="auto">
          <a:xfrm flipV="1">
            <a:off x="6142038" y="5283200"/>
            <a:ext cx="28575" cy="687388"/>
          </a:xfrm>
          <a:custGeom>
            <a:avLst/>
            <a:gdLst/>
            <a:ahLst/>
            <a:cxnLst>
              <a:cxn ang="0">
                <a:pos x="38" y="0"/>
              </a:cxn>
              <a:cxn ang="0">
                <a:pos x="38" y="940"/>
              </a:cxn>
              <a:cxn ang="0">
                <a:pos x="0" y="940"/>
              </a:cxn>
              <a:cxn ang="0">
                <a:pos x="0" y="0"/>
              </a:cxn>
            </a:cxnLst>
            <a:rect l="0" t="0" r="r" b="b"/>
            <a:pathLst>
              <a:path w="38" h="940">
                <a:moveTo>
                  <a:pt x="38" y="0"/>
                </a:moveTo>
                <a:lnTo>
                  <a:pt x="38" y="940"/>
                </a:lnTo>
                <a:lnTo>
                  <a:pt x="0" y="94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803" name="Freeform 1315"/>
          <p:cNvSpPr>
            <a:spLocks noChangeAspect="1"/>
          </p:cNvSpPr>
          <p:nvPr/>
        </p:nvSpPr>
        <p:spPr bwMode="auto">
          <a:xfrm flipV="1">
            <a:off x="2687638" y="4752975"/>
            <a:ext cx="3468687" cy="885825"/>
          </a:xfrm>
          <a:custGeom>
            <a:avLst/>
            <a:gdLst/>
            <a:ahLst/>
            <a:cxnLst>
              <a:cxn ang="0">
                <a:pos x="64" y="84"/>
              </a:cxn>
              <a:cxn ang="0">
                <a:pos x="192" y="61"/>
              </a:cxn>
              <a:cxn ang="0">
                <a:pos x="320" y="38"/>
              </a:cxn>
              <a:cxn ang="0">
                <a:pos x="448" y="23"/>
              </a:cxn>
              <a:cxn ang="0">
                <a:pos x="577" y="15"/>
              </a:cxn>
              <a:cxn ang="0">
                <a:pos x="705" y="7"/>
              </a:cxn>
              <a:cxn ang="0">
                <a:pos x="833" y="30"/>
              </a:cxn>
              <a:cxn ang="0">
                <a:pos x="961" y="15"/>
              </a:cxn>
              <a:cxn ang="0">
                <a:pos x="1089" y="7"/>
              </a:cxn>
              <a:cxn ang="0">
                <a:pos x="1218" y="0"/>
              </a:cxn>
              <a:cxn ang="0">
                <a:pos x="1346" y="1099"/>
              </a:cxn>
              <a:cxn ang="0">
                <a:pos x="1474" y="1091"/>
              </a:cxn>
              <a:cxn ang="0">
                <a:pos x="1602" y="1037"/>
              </a:cxn>
              <a:cxn ang="0">
                <a:pos x="1730" y="976"/>
              </a:cxn>
              <a:cxn ang="0">
                <a:pos x="1859" y="891"/>
              </a:cxn>
              <a:cxn ang="0">
                <a:pos x="1987" y="807"/>
              </a:cxn>
              <a:cxn ang="0">
                <a:pos x="2115" y="707"/>
              </a:cxn>
              <a:cxn ang="0">
                <a:pos x="2243" y="630"/>
              </a:cxn>
              <a:cxn ang="0">
                <a:pos x="2371" y="584"/>
              </a:cxn>
              <a:cxn ang="0">
                <a:pos x="2500" y="538"/>
              </a:cxn>
              <a:cxn ang="0">
                <a:pos x="2628" y="484"/>
              </a:cxn>
              <a:cxn ang="0">
                <a:pos x="2756" y="445"/>
              </a:cxn>
              <a:cxn ang="0">
                <a:pos x="2884" y="399"/>
              </a:cxn>
              <a:cxn ang="0">
                <a:pos x="3012" y="361"/>
              </a:cxn>
              <a:cxn ang="0">
                <a:pos x="3141" y="322"/>
              </a:cxn>
              <a:cxn ang="0">
                <a:pos x="3269" y="299"/>
              </a:cxn>
              <a:cxn ang="0">
                <a:pos x="3397" y="276"/>
              </a:cxn>
              <a:cxn ang="0">
                <a:pos x="3525" y="253"/>
              </a:cxn>
              <a:cxn ang="0">
                <a:pos x="3653" y="246"/>
              </a:cxn>
              <a:cxn ang="0">
                <a:pos x="3782" y="207"/>
              </a:cxn>
              <a:cxn ang="0">
                <a:pos x="3910" y="145"/>
              </a:cxn>
              <a:cxn ang="0">
                <a:pos x="4038" y="86"/>
              </a:cxn>
              <a:cxn ang="0">
                <a:pos x="4166" y="76"/>
              </a:cxn>
              <a:cxn ang="0">
                <a:pos x="4294" y="1073"/>
              </a:cxn>
              <a:cxn ang="0">
                <a:pos x="4423" y="906"/>
              </a:cxn>
              <a:cxn ang="0">
                <a:pos x="4551" y="817"/>
              </a:cxn>
              <a:cxn ang="0">
                <a:pos x="4679" y="955"/>
              </a:cxn>
            </a:cxnLst>
            <a:rect l="0" t="0" r="r" b="b"/>
            <a:pathLst>
              <a:path w="4743" h="1212">
                <a:moveTo>
                  <a:pt x="0" y="92"/>
                </a:moveTo>
                <a:lnTo>
                  <a:pt x="64" y="84"/>
                </a:lnTo>
                <a:lnTo>
                  <a:pt x="128" y="77"/>
                </a:lnTo>
                <a:lnTo>
                  <a:pt x="192" y="61"/>
                </a:lnTo>
                <a:lnTo>
                  <a:pt x="256" y="46"/>
                </a:lnTo>
                <a:lnTo>
                  <a:pt x="320" y="38"/>
                </a:lnTo>
                <a:lnTo>
                  <a:pt x="384" y="30"/>
                </a:lnTo>
                <a:lnTo>
                  <a:pt x="448" y="23"/>
                </a:lnTo>
                <a:lnTo>
                  <a:pt x="512" y="15"/>
                </a:lnTo>
                <a:lnTo>
                  <a:pt x="577" y="15"/>
                </a:lnTo>
                <a:lnTo>
                  <a:pt x="641" y="15"/>
                </a:lnTo>
                <a:lnTo>
                  <a:pt x="705" y="7"/>
                </a:lnTo>
                <a:lnTo>
                  <a:pt x="769" y="15"/>
                </a:lnTo>
                <a:lnTo>
                  <a:pt x="833" y="30"/>
                </a:lnTo>
                <a:lnTo>
                  <a:pt x="897" y="30"/>
                </a:lnTo>
                <a:lnTo>
                  <a:pt x="961" y="15"/>
                </a:lnTo>
                <a:lnTo>
                  <a:pt x="1025" y="7"/>
                </a:lnTo>
                <a:lnTo>
                  <a:pt x="1089" y="7"/>
                </a:lnTo>
                <a:lnTo>
                  <a:pt x="1153" y="0"/>
                </a:lnTo>
                <a:lnTo>
                  <a:pt x="1218" y="0"/>
                </a:lnTo>
                <a:lnTo>
                  <a:pt x="1282" y="707"/>
                </a:lnTo>
                <a:lnTo>
                  <a:pt x="1346" y="1099"/>
                </a:lnTo>
                <a:lnTo>
                  <a:pt x="1410" y="1137"/>
                </a:lnTo>
                <a:lnTo>
                  <a:pt x="1474" y="1091"/>
                </a:lnTo>
                <a:lnTo>
                  <a:pt x="1538" y="1060"/>
                </a:lnTo>
                <a:lnTo>
                  <a:pt x="1602" y="1037"/>
                </a:lnTo>
                <a:lnTo>
                  <a:pt x="1666" y="1006"/>
                </a:lnTo>
                <a:lnTo>
                  <a:pt x="1730" y="976"/>
                </a:lnTo>
                <a:lnTo>
                  <a:pt x="1794" y="937"/>
                </a:lnTo>
                <a:lnTo>
                  <a:pt x="1859" y="891"/>
                </a:lnTo>
                <a:lnTo>
                  <a:pt x="1923" y="853"/>
                </a:lnTo>
                <a:lnTo>
                  <a:pt x="1987" y="807"/>
                </a:lnTo>
                <a:lnTo>
                  <a:pt x="2051" y="761"/>
                </a:lnTo>
                <a:lnTo>
                  <a:pt x="2115" y="707"/>
                </a:lnTo>
                <a:lnTo>
                  <a:pt x="2179" y="668"/>
                </a:lnTo>
                <a:lnTo>
                  <a:pt x="2243" y="630"/>
                </a:lnTo>
                <a:lnTo>
                  <a:pt x="2307" y="607"/>
                </a:lnTo>
                <a:lnTo>
                  <a:pt x="2371" y="584"/>
                </a:lnTo>
                <a:lnTo>
                  <a:pt x="2436" y="553"/>
                </a:lnTo>
                <a:lnTo>
                  <a:pt x="2500" y="538"/>
                </a:lnTo>
                <a:lnTo>
                  <a:pt x="2564" y="507"/>
                </a:lnTo>
                <a:lnTo>
                  <a:pt x="2628" y="484"/>
                </a:lnTo>
                <a:lnTo>
                  <a:pt x="2692" y="461"/>
                </a:lnTo>
                <a:lnTo>
                  <a:pt x="2756" y="445"/>
                </a:lnTo>
                <a:lnTo>
                  <a:pt x="2820" y="422"/>
                </a:lnTo>
                <a:lnTo>
                  <a:pt x="2884" y="399"/>
                </a:lnTo>
                <a:lnTo>
                  <a:pt x="2948" y="376"/>
                </a:lnTo>
                <a:lnTo>
                  <a:pt x="3012" y="361"/>
                </a:lnTo>
                <a:lnTo>
                  <a:pt x="3077" y="346"/>
                </a:lnTo>
                <a:lnTo>
                  <a:pt x="3141" y="322"/>
                </a:lnTo>
                <a:lnTo>
                  <a:pt x="3205" y="307"/>
                </a:lnTo>
                <a:lnTo>
                  <a:pt x="3269" y="299"/>
                </a:lnTo>
                <a:lnTo>
                  <a:pt x="3333" y="292"/>
                </a:lnTo>
                <a:lnTo>
                  <a:pt x="3397" y="276"/>
                </a:lnTo>
                <a:lnTo>
                  <a:pt x="3461" y="261"/>
                </a:lnTo>
                <a:lnTo>
                  <a:pt x="3525" y="253"/>
                </a:lnTo>
                <a:lnTo>
                  <a:pt x="3589" y="261"/>
                </a:lnTo>
                <a:lnTo>
                  <a:pt x="3653" y="246"/>
                </a:lnTo>
                <a:lnTo>
                  <a:pt x="3718" y="215"/>
                </a:lnTo>
                <a:lnTo>
                  <a:pt x="3782" y="207"/>
                </a:lnTo>
                <a:lnTo>
                  <a:pt x="3846" y="200"/>
                </a:lnTo>
                <a:lnTo>
                  <a:pt x="3910" y="145"/>
                </a:lnTo>
                <a:lnTo>
                  <a:pt x="3974" y="116"/>
                </a:lnTo>
                <a:lnTo>
                  <a:pt x="4038" y="86"/>
                </a:lnTo>
                <a:lnTo>
                  <a:pt x="4102" y="76"/>
                </a:lnTo>
                <a:lnTo>
                  <a:pt x="4166" y="76"/>
                </a:lnTo>
                <a:lnTo>
                  <a:pt x="4230" y="629"/>
                </a:lnTo>
                <a:lnTo>
                  <a:pt x="4294" y="1073"/>
                </a:lnTo>
                <a:lnTo>
                  <a:pt x="4359" y="965"/>
                </a:lnTo>
                <a:lnTo>
                  <a:pt x="4423" y="906"/>
                </a:lnTo>
                <a:lnTo>
                  <a:pt x="4487" y="846"/>
                </a:lnTo>
                <a:lnTo>
                  <a:pt x="4551" y="817"/>
                </a:lnTo>
                <a:lnTo>
                  <a:pt x="4615" y="797"/>
                </a:lnTo>
                <a:lnTo>
                  <a:pt x="4679" y="955"/>
                </a:lnTo>
                <a:lnTo>
                  <a:pt x="4743" y="1212"/>
                </a:lnTo>
              </a:path>
            </a:pathLst>
          </a:custGeom>
          <a:noFill/>
          <a:ln w="28575">
            <a:solidFill>
              <a:srgbClr val="FF00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20808" name="Text Box 1320"/>
          <p:cNvSpPr txBox="1">
            <a:spLocks noChangeArrowheads="1"/>
          </p:cNvSpPr>
          <p:nvPr/>
        </p:nvSpPr>
        <p:spPr bwMode="auto">
          <a:xfrm>
            <a:off x="6765925" y="1563688"/>
            <a:ext cx="1947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Temp = 62</a:t>
            </a:r>
            <a:r>
              <a:rPr lang="en-US" sz="2400" baseline="30000"/>
              <a:t>o</a:t>
            </a:r>
            <a:r>
              <a:rPr lang="en-US" sz="2400"/>
              <a:t>F</a:t>
            </a:r>
          </a:p>
        </p:txBody>
      </p:sp>
      <p:sp>
        <p:nvSpPr>
          <p:cNvPr id="320810" name="Rectangle 1322"/>
          <p:cNvSpPr>
            <a:spLocks noChangeArrowheads="1"/>
          </p:cNvSpPr>
          <p:nvPr/>
        </p:nvSpPr>
        <p:spPr bwMode="auto">
          <a:xfrm>
            <a:off x="1676400" y="0"/>
            <a:ext cx="6027738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sz="2800" b="1">
                <a:solidFill>
                  <a:srgbClr val="FFFF66"/>
                </a:solidFill>
              </a:rPr>
              <a:t>Urea Applied to Pasture - Fall 2005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71" name="Text Box 11"/>
          <p:cNvSpPr txBox="1">
            <a:spLocks noChangeArrowheads="1"/>
          </p:cNvSpPr>
          <p:nvPr/>
        </p:nvSpPr>
        <p:spPr bwMode="auto">
          <a:xfrm>
            <a:off x="0" y="68580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600" b="1">
                <a:solidFill>
                  <a:srgbClr val="FFFF66"/>
                </a:solidFill>
              </a:rPr>
              <a:t>Time of RH above CRH in the first 30 d</a:t>
            </a:r>
          </a:p>
        </p:txBody>
      </p:sp>
      <p:sp>
        <p:nvSpPr>
          <p:cNvPr id="373808" name="Rectangle 48"/>
          <p:cNvSpPr>
            <a:spLocks noChangeArrowheads="1"/>
          </p:cNvSpPr>
          <p:nvPr/>
        </p:nvSpPr>
        <p:spPr bwMode="auto">
          <a:xfrm rot="16200000">
            <a:off x="101600" y="3454400"/>
            <a:ext cx="308927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400" b="1"/>
              <a:t>Time of RH &gt; CRH (h)</a:t>
            </a:r>
          </a:p>
        </p:txBody>
      </p:sp>
      <p:sp>
        <p:nvSpPr>
          <p:cNvPr id="373810" name="Line 50"/>
          <p:cNvSpPr>
            <a:spLocks noChangeShapeType="1"/>
          </p:cNvSpPr>
          <p:nvPr/>
        </p:nvSpPr>
        <p:spPr bwMode="auto">
          <a:xfrm>
            <a:off x="2478088" y="5143500"/>
            <a:ext cx="4572000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11" name="Line 51"/>
          <p:cNvSpPr>
            <a:spLocks noChangeShapeType="1"/>
          </p:cNvSpPr>
          <p:nvPr/>
        </p:nvSpPr>
        <p:spPr bwMode="auto">
          <a:xfrm flipV="1">
            <a:off x="2478088" y="5097463"/>
            <a:ext cx="1587" cy="9207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12" name="Line 52"/>
          <p:cNvSpPr>
            <a:spLocks noChangeShapeType="1"/>
          </p:cNvSpPr>
          <p:nvPr/>
        </p:nvSpPr>
        <p:spPr bwMode="auto">
          <a:xfrm flipV="1">
            <a:off x="3214688" y="5097463"/>
            <a:ext cx="1587" cy="9207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13" name="Line 53"/>
          <p:cNvSpPr>
            <a:spLocks noChangeShapeType="1"/>
          </p:cNvSpPr>
          <p:nvPr/>
        </p:nvSpPr>
        <p:spPr bwMode="auto">
          <a:xfrm flipV="1">
            <a:off x="3951288" y="5097463"/>
            <a:ext cx="1587" cy="9207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14" name="Line 54"/>
          <p:cNvSpPr>
            <a:spLocks noChangeShapeType="1"/>
          </p:cNvSpPr>
          <p:nvPr/>
        </p:nvSpPr>
        <p:spPr bwMode="auto">
          <a:xfrm flipV="1">
            <a:off x="4689475" y="5097463"/>
            <a:ext cx="1588" cy="9207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15" name="Line 55"/>
          <p:cNvSpPr>
            <a:spLocks noChangeShapeType="1"/>
          </p:cNvSpPr>
          <p:nvPr/>
        </p:nvSpPr>
        <p:spPr bwMode="auto">
          <a:xfrm flipV="1">
            <a:off x="5427663" y="5097463"/>
            <a:ext cx="1587" cy="9207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16" name="Line 56"/>
          <p:cNvSpPr>
            <a:spLocks noChangeShapeType="1"/>
          </p:cNvSpPr>
          <p:nvPr/>
        </p:nvSpPr>
        <p:spPr bwMode="auto">
          <a:xfrm flipV="1">
            <a:off x="6164263" y="5097463"/>
            <a:ext cx="1587" cy="9207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17" name="Line 57"/>
          <p:cNvSpPr>
            <a:spLocks noChangeShapeType="1"/>
          </p:cNvSpPr>
          <p:nvPr/>
        </p:nvSpPr>
        <p:spPr bwMode="auto">
          <a:xfrm flipV="1">
            <a:off x="6902450" y="5097463"/>
            <a:ext cx="1588" cy="9207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18" name="Line 58"/>
          <p:cNvSpPr>
            <a:spLocks noChangeShapeType="1"/>
          </p:cNvSpPr>
          <p:nvPr/>
        </p:nvSpPr>
        <p:spPr bwMode="auto">
          <a:xfrm>
            <a:off x="2478088" y="1943100"/>
            <a:ext cx="4572000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19" name="Line 59"/>
          <p:cNvSpPr>
            <a:spLocks noChangeShapeType="1"/>
          </p:cNvSpPr>
          <p:nvPr/>
        </p:nvSpPr>
        <p:spPr bwMode="auto">
          <a:xfrm flipV="1">
            <a:off x="2478088" y="1943100"/>
            <a:ext cx="1587" cy="32004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20" name="Line 60"/>
          <p:cNvSpPr>
            <a:spLocks noChangeShapeType="1"/>
          </p:cNvSpPr>
          <p:nvPr/>
        </p:nvSpPr>
        <p:spPr bwMode="auto">
          <a:xfrm>
            <a:off x="2478088" y="4686300"/>
            <a:ext cx="46037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21" name="Line 61"/>
          <p:cNvSpPr>
            <a:spLocks noChangeShapeType="1"/>
          </p:cNvSpPr>
          <p:nvPr/>
        </p:nvSpPr>
        <p:spPr bwMode="auto">
          <a:xfrm>
            <a:off x="2478088" y="4178300"/>
            <a:ext cx="46037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22" name="Line 62"/>
          <p:cNvSpPr>
            <a:spLocks noChangeShapeType="1"/>
          </p:cNvSpPr>
          <p:nvPr/>
        </p:nvSpPr>
        <p:spPr bwMode="auto">
          <a:xfrm>
            <a:off x="2478088" y="3668713"/>
            <a:ext cx="46037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23" name="Line 63"/>
          <p:cNvSpPr>
            <a:spLocks noChangeShapeType="1"/>
          </p:cNvSpPr>
          <p:nvPr/>
        </p:nvSpPr>
        <p:spPr bwMode="auto">
          <a:xfrm>
            <a:off x="2478088" y="3162300"/>
            <a:ext cx="46037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24" name="Line 64"/>
          <p:cNvSpPr>
            <a:spLocks noChangeShapeType="1"/>
          </p:cNvSpPr>
          <p:nvPr/>
        </p:nvSpPr>
        <p:spPr bwMode="auto">
          <a:xfrm>
            <a:off x="2478088" y="2654300"/>
            <a:ext cx="46037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25" name="Line 65"/>
          <p:cNvSpPr>
            <a:spLocks noChangeShapeType="1"/>
          </p:cNvSpPr>
          <p:nvPr/>
        </p:nvSpPr>
        <p:spPr bwMode="auto">
          <a:xfrm>
            <a:off x="2478088" y="2146300"/>
            <a:ext cx="46037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26" name="Rectangle 66"/>
          <p:cNvSpPr>
            <a:spLocks noChangeArrowheads="1"/>
          </p:cNvSpPr>
          <p:nvPr/>
        </p:nvSpPr>
        <p:spPr bwMode="auto">
          <a:xfrm>
            <a:off x="2146300" y="4521200"/>
            <a:ext cx="1412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000" b="1"/>
              <a:t>0</a:t>
            </a:r>
          </a:p>
        </p:txBody>
      </p:sp>
      <p:sp>
        <p:nvSpPr>
          <p:cNvPr id="373827" name="Rectangle 67"/>
          <p:cNvSpPr>
            <a:spLocks noChangeArrowheads="1"/>
          </p:cNvSpPr>
          <p:nvPr/>
        </p:nvSpPr>
        <p:spPr bwMode="auto">
          <a:xfrm>
            <a:off x="2146300" y="4013200"/>
            <a:ext cx="1412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000" b="1"/>
              <a:t>5</a:t>
            </a:r>
          </a:p>
        </p:txBody>
      </p:sp>
      <p:sp>
        <p:nvSpPr>
          <p:cNvPr id="373828" name="Rectangle 68"/>
          <p:cNvSpPr>
            <a:spLocks noChangeArrowheads="1"/>
          </p:cNvSpPr>
          <p:nvPr/>
        </p:nvSpPr>
        <p:spPr bwMode="auto">
          <a:xfrm>
            <a:off x="2057400" y="3505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000" b="1"/>
              <a:t>10</a:t>
            </a:r>
          </a:p>
        </p:txBody>
      </p:sp>
      <p:sp>
        <p:nvSpPr>
          <p:cNvPr id="373829" name="Rectangle 69"/>
          <p:cNvSpPr>
            <a:spLocks noChangeArrowheads="1"/>
          </p:cNvSpPr>
          <p:nvPr/>
        </p:nvSpPr>
        <p:spPr bwMode="auto">
          <a:xfrm>
            <a:off x="2057400" y="2997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000" b="1"/>
              <a:t>15</a:t>
            </a:r>
          </a:p>
        </p:txBody>
      </p:sp>
      <p:sp>
        <p:nvSpPr>
          <p:cNvPr id="373830" name="Rectangle 70"/>
          <p:cNvSpPr>
            <a:spLocks noChangeArrowheads="1"/>
          </p:cNvSpPr>
          <p:nvPr/>
        </p:nvSpPr>
        <p:spPr bwMode="auto">
          <a:xfrm>
            <a:off x="2057400" y="2489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000" b="1"/>
              <a:t>20</a:t>
            </a:r>
          </a:p>
        </p:txBody>
      </p:sp>
      <p:sp>
        <p:nvSpPr>
          <p:cNvPr id="373831" name="Rectangle 71"/>
          <p:cNvSpPr>
            <a:spLocks noChangeArrowheads="1"/>
          </p:cNvSpPr>
          <p:nvPr/>
        </p:nvSpPr>
        <p:spPr bwMode="auto">
          <a:xfrm>
            <a:off x="2057400" y="1981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000" b="1"/>
              <a:t>25</a:t>
            </a:r>
          </a:p>
        </p:txBody>
      </p:sp>
      <p:sp>
        <p:nvSpPr>
          <p:cNvPr id="373832" name="Line 72"/>
          <p:cNvSpPr>
            <a:spLocks noChangeShapeType="1"/>
          </p:cNvSpPr>
          <p:nvPr/>
        </p:nvSpPr>
        <p:spPr bwMode="auto">
          <a:xfrm flipV="1">
            <a:off x="7050088" y="1943100"/>
            <a:ext cx="1587" cy="32004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33" name="Line 73"/>
          <p:cNvSpPr>
            <a:spLocks noChangeShapeType="1"/>
          </p:cNvSpPr>
          <p:nvPr/>
        </p:nvSpPr>
        <p:spPr bwMode="auto">
          <a:xfrm flipH="1">
            <a:off x="7004050" y="4686300"/>
            <a:ext cx="44450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34" name="Line 74"/>
          <p:cNvSpPr>
            <a:spLocks noChangeShapeType="1"/>
          </p:cNvSpPr>
          <p:nvPr/>
        </p:nvSpPr>
        <p:spPr bwMode="auto">
          <a:xfrm flipH="1">
            <a:off x="7004050" y="4178300"/>
            <a:ext cx="44450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35" name="Line 75"/>
          <p:cNvSpPr>
            <a:spLocks noChangeShapeType="1"/>
          </p:cNvSpPr>
          <p:nvPr/>
        </p:nvSpPr>
        <p:spPr bwMode="auto">
          <a:xfrm flipH="1">
            <a:off x="7004050" y="3668713"/>
            <a:ext cx="44450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36" name="Line 76"/>
          <p:cNvSpPr>
            <a:spLocks noChangeShapeType="1"/>
          </p:cNvSpPr>
          <p:nvPr/>
        </p:nvSpPr>
        <p:spPr bwMode="auto">
          <a:xfrm flipH="1">
            <a:off x="7004050" y="3162300"/>
            <a:ext cx="44450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37" name="Line 77"/>
          <p:cNvSpPr>
            <a:spLocks noChangeShapeType="1"/>
          </p:cNvSpPr>
          <p:nvPr/>
        </p:nvSpPr>
        <p:spPr bwMode="auto">
          <a:xfrm flipH="1">
            <a:off x="7004050" y="2654300"/>
            <a:ext cx="44450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38" name="Line 78"/>
          <p:cNvSpPr>
            <a:spLocks noChangeShapeType="1"/>
          </p:cNvSpPr>
          <p:nvPr/>
        </p:nvSpPr>
        <p:spPr bwMode="auto">
          <a:xfrm flipH="1">
            <a:off x="7004050" y="2146300"/>
            <a:ext cx="44450" cy="158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39" name="Freeform 79"/>
          <p:cNvSpPr>
            <a:spLocks/>
          </p:cNvSpPr>
          <p:nvPr/>
        </p:nvSpPr>
        <p:spPr bwMode="auto">
          <a:xfrm flipV="1">
            <a:off x="2625725" y="2247900"/>
            <a:ext cx="4276725" cy="1701800"/>
          </a:xfrm>
          <a:custGeom>
            <a:avLst/>
            <a:gdLst/>
            <a:ahLst/>
            <a:cxnLst>
              <a:cxn ang="0">
                <a:pos x="0" y="833"/>
              </a:cxn>
              <a:cxn ang="0">
                <a:pos x="161" y="861"/>
              </a:cxn>
              <a:cxn ang="0">
                <a:pos x="322" y="583"/>
              </a:cxn>
              <a:cxn ang="0">
                <a:pos x="484" y="583"/>
              </a:cxn>
              <a:cxn ang="0">
                <a:pos x="645" y="778"/>
              </a:cxn>
              <a:cxn ang="0">
                <a:pos x="806" y="778"/>
              </a:cxn>
              <a:cxn ang="0">
                <a:pos x="968" y="972"/>
              </a:cxn>
              <a:cxn ang="0">
                <a:pos x="1129" y="833"/>
              </a:cxn>
              <a:cxn ang="0">
                <a:pos x="1290" y="583"/>
              </a:cxn>
              <a:cxn ang="0">
                <a:pos x="1451" y="500"/>
              </a:cxn>
              <a:cxn ang="0">
                <a:pos x="1613" y="1028"/>
              </a:cxn>
              <a:cxn ang="0">
                <a:pos x="1774" y="1056"/>
              </a:cxn>
              <a:cxn ang="0">
                <a:pos x="1935" y="1194"/>
              </a:cxn>
              <a:cxn ang="0">
                <a:pos x="2097" y="944"/>
              </a:cxn>
              <a:cxn ang="0">
                <a:pos x="2258" y="0"/>
              </a:cxn>
              <a:cxn ang="0">
                <a:pos x="2419" y="0"/>
              </a:cxn>
              <a:cxn ang="0">
                <a:pos x="2580" y="1000"/>
              </a:cxn>
              <a:cxn ang="0">
                <a:pos x="2742" y="444"/>
              </a:cxn>
              <a:cxn ang="0">
                <a:pos x="2903" y="194"/>
              </a:cxn>
              <a:cxn ang="0">
                <a:pos x="3064" y="1861"/>
              </a:cxn>
              <a:cxn ang="0">
                <a:pos x="3226" y="1861"/>
              </a:cxn>
              <a:cxn ang="0">
                <a:pos x="3387" y="1556"/>
              </a:cxn>
              <a:cxn ang="0">
                <a:pos x="3548" y="1861"/>
              </a:cxn>
              <a:cxn ang="0">
                <a:pos x="3709" y="1861"/>
              </a:cxn>
              <a:cxn ang="0">
                <a:pos x="3871" y="1333"/>
              </a:cxn>
              <a:cxn ang="0">
                <a:pos x="4032" y="1278"/>
              </a:cxn>
              <a:cxn ang="0">
                <a:pos x="4193" y="1222"/>
              </a:cxn>
              <a:cxn ang="0">
                <a:pos x="4355" y="611"/>
              </a:cxn>
              <a:cxn ang="0">
                <a:pos x="4516" y="667"/>
              </a:cxn>
              <a:cxn ang="0">
                <a:pos x="4677" y="556"/>
              </a:cxn>
            </a:cxnLst>
            <a:rect l="0" t="0" r="r" b="b"/>
            <a:pathLst>
              <a:path w="4677" h="1861">
                <a:moveTo>
                  <a:pt x="0" y="833"/>
                </a:moveTo>
                <a:lnTo>
                  <a:pt x="161" y="861"/>
                </a:lnTo>
                <a:lnTo>
                  <a:pt x="322" y="583"/>
                </a:lnTo>
                <a:lnTo>
                  <a:pt x="484" y="583"/>
                </a:lnTo>
                <a:lnTo>
                  <a:pt x="645" y="778"/>
                </a:lnTo>
                <a:lnTo>
                  <a:pt x="806" y="778"/>
                </a:lnTo>
                <a:lnTo>
                  <a:pt x="968" y="972"/>
                </a:lnTo>
                <a:lnTo>
                  <a:pt x="1129" y="833"/>
                </a:lnTo>
                <a:lnTo>
                  <a:pt x="1290" y="583"/>
                </a:lnTo>
                <a:lnTo>
                  <a:pt x="1451" y="500"/>
                </a:lnTo>
                <a:lnTo>
                  <a:pt x="1613" y="1028"/>
                </a:lnTo>
                <a:lnTo>
                  <a:pt x="1774" y="1056"/>
                </a:lnTo>
                <a:lnTo>
                  <a:pt x="1935" y="1194"/>
                </a:lnTo>
                <a:lnTo>
                  <a:pt x="2097" y="944"/>
                </a:lnTo>
                <a:lnTo>
                  <a:pt x="2258" y="0"/>
                </a:lnTo>
                <a:lnTo>
                  <a:pt x="2419" y="0"/>
                </a:lnTo>
                <a:lnTo>
                  <a:pt x="2580" y="1000"/>
                </a:lnTo>
                <a:lnTo>
                  <a:pt x="2742" y="444"/>
                </a:lnTo>
                <a:lnTo>
                  <a:pt x="2903" y="194"/>
                </a:lnTo>
                <a:lnTo>
                  <a:pt x="3064" y="1861"/>
                </a:lnTo>
                <a:lnTo>
                  <a:pt x="3226" y="1861"/>
                </a:lnTo>
                <a:lnTo>
                  <a:pt x="3387" y="1556"/>
                </a:lnTo>
                <a:lnTo>
                  <a:pt x="3548" y="1861"/>
                </a:lnTo>
                <a:lnTo>
                  <a:pt x="3709" y="1861"/>
                </a:lnTo>
                <a:lnTo>
                  <a:pt x="3871" y="1333"/>
                </a:lnTo>
                <a:lnTo>
                  <a:pt x="4032" y="1278"/>
                </a:lnTo>
                <a:lnTo>
                  <a:pt x="4193" y="1222"/>
                </a:lnTo>
                <a:lnTo>
                  <a:pt x="4355" y="611"/>
                </a:lnTo>
                <a:lnTo>
                  <a:pt x="4516" y="667"/>
                </a:lnTo>
                <a:lnTo>
                  <a:pt x="4677" y="556"/>
                </a:lnTo>
              </a:path>
            </a:pathLst>
          </a:custGeom>
          <a:noFill/>
          <a:ln w="28575" cmpd="sng">
            <a:solidFill>
              <a:srgbClr val="FF99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40" name="Oval 80"/>
          <p:cNvSpPr>
            <a:spLocks noChangeAspect="1" noChangeArrowheads="1"/>
          </p:cNvSpPr>
          <p:nvPr/>
        </p:nvSpPr>
        <p:spPr bwMode="auto">
          <a:xfrm>
            <a:off x="2590800" y="3152775"/>
            <a:ext cx="96838" cy="96838"/>
          </a:xfrm>
          <a:prstGeom prst="ellipse">
            <a:avLst/>
          </a:prstGeom>
          <a:solidFill>
            <a:srgbClr val="FF9900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41" name="Oval 81"/>
          <p:cNvSpPr>
            <a:spLocks noChangeAspect="1" noChangeArrowheads="1"/>
          </p:cNvSpPr>
          <p:nvPr/>
        </p:nvSpPr>
        <p:spPr bwMode="auto">
          <a:xfrm>
            <a:off x="2738438" y="3125788"/>
            <a:ext cx="96837" cy="98425"/>
          </a:xfrm>
          <a:prstGeom prst="ellipse">
            <a:avLst/>
          </a:prstGeom>
          <a:solidFill>
            <a:srgbClr val="FF9900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42" name="Oval 82"/>
          <p:cNvSpPr>
            <a:spLocks noChangeAspect="1" noChangeArrowheads="1"/>
          </p:cNvSpPr>
          <p:nvPr/>
        </p:nvSpPr>
        <p:spPr bwMode="auto">
          <a:xfrm>
            <a:off x="2884488" y="3381375"/>
            <a:ext cx="96837" cy="96838"/>
          </a:xfrm>
          <a:prstGeom prst="ellipse">
            <a:avLst/>
          </a:prstGeom>
          <a:solidFill>
            <a:srgbClr val="FF9900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43" name="Oval 83"/>
          <p:cNvSpPr>
            <a:spLocks noChangeAspect="1" noChangeArrowheads="1"/>
          </p:cNvSpPr>
          <p:nvPr/>
        </p:nvSpPr>
        <p:spPr bwMode="auto">
          <a:xfrm>
            <a:off x="3033713" y="3381375"/>
            <a:ext cx="96837" cy="96838"/>
          </a:xfrm>
          <a:prstGeom prst="ellipse">
            <a:avLst/>
          </a:prstGeom>
          <a:solidFill>
            <a:srgbClr val="FF9900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44" name="Oval 84"/>
          <p:cNvSpPr>
            <a:spLocks noChangeAspect="1" noChangeArrowheads="1"/>
          </p:cNvSpPr>
          <p:nvPr/>
        </p:nvSpPr>
        <p:spPr bwMode="auto">
          <a:xfrm>
            <a:off x="3179763" y="3201988"/>
            <a:ext cx="96837" cy="96837"/>
          </a:xfrm>
          <a:prstGeom prst="ellipse">
            <a:avLst/>
          </a:prstGeom>
          <a:solidFill>
            <a:srgbClr val="FF9900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45" name="Oval 85"/>
          <p:cNvSpPr>
            <a:spLocks noChangeAspect="1" noChangeArrowheads="1"/>
          </p:cNvSpPr>
          <p:nvPr/>
        </p:nvSpPr>
        <p:spPr bwMode="auto">
          <a:xfrm>
            <a:off x="3327400" y="3201988"/>
            <a:ext cx="96838" cy="96837"/>
          </a:xfrm>
          <a:prstGeom prst="ellipse">
            <a:avLst/>
          </a:prstGeom>
          <a:solidFill>
            <a:srgbClr val="FF9900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46" name="Oval 86"/>
          <p:cNvSpPr>
            <a:spLocks noChangeAspect="1" noChangeArrowheads="1"/>
          </p:cNvSpPr>
          <p:nvPr/>
        </p:nvSpPr>
        <p:spPr bwMode="auto">
          <a:xfrm>
            <a:off x="3475038" y="3025775"/>
            <a:ext cx="98425" cy="96838"/>
          </a:xfrm>
          <a:prstGeom prst="ellipse">
            <a:avLst/>
          </a:prstGeom>
          <a:solidFill>
            <a:srgbClr val="FF9900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47" name="Oval 87"/>
          <p:cNvSpPr>
            <a:spLocks noChangeAspect="1" noChangeArrowheads="1"/>
          </p:cNvSpPr>
          <p:nvPr/>
        </p:nvSpPr>
        <p:spPr bwMode="auto">
          <a:xfrm>
            <a:off x="3622675" y="3152775"/>
            <a:ext cx="96838" cy="96838"/>
          </a:xfrm>
          <a:prstGeom prst="ellipse">
            <a:avLst/>
          </a:prstGeom>
          <a:solidFill>
            <a:srgbClr val="FF9900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48" name="Oval 88"/>
          <p:cNvSpPr>
            <a:spLocks noChangeAspect="1" noChangeArrowheads="1"/>
          </p:cNvSpPr>
          <p:nvPr/>
        </p:nvSpPr>
        <p:spPr bwMode="auto">
          <a:xfrm>
            <a:off x="3770313" y="3381375"/>
            <a:ext cx="96837" cy="96838"/>
          </a:xfrm>
          <a:prstGeom prst="ellipse">
            <a:avLst/>
          </a:prstGeom>
          <a:solidFill>
            <a:srgbClr val="FF9900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49" name="Oval 89"/>
          <p:cNvSpPr>
            <a:spLocks noChangeAspect="1" noChangeArrowheads="1"/>
          </p:cNvSpPr>
          <p:nvPr/>
        </p:nvSpPr>
        <p:spPr bwMode="auto">
          <a:xfrm>
            <a:off x="3917950" y="3455988"/>
            <a:ext cx="96838" cy="98425"/>
          </a:xfrm>
          <a:prstGeom prst="ellipse">
            <a:avLst/>
          </a:prstGeom>
          <a:solidFill>
            <a:srgbClr val="FF9900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50" name="Oval 90"/>
          <p:cNvSpPr>
            <a:spLocks noChangeAspect="1" noChangeArrowheads="1"/>
          </p:cNvSpPr>
          <p:nvPr/>
        </p:nvSpPr>
        <p:spPr bwMode="auto">
          <a:xfrm>
            <a:off x="4065588" y="2973388"/>
            <a:ext cx="96837" cy="96837"/>
          </a:xfrm>
          <a:prstGeom prst="ellipse">
            <a:avLst/>
          </a:prstGeom>
          <a:solidFill>
            <a:srgbClr val="F5BF6F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51" name="Oval 91"/>
          <p:cNvSpPr>
            <a:spLocks noChangeAspect="1" noChangeArrowheads="1"/>
          </p:cNvSpPr>
          <p:nvPr/>
        </p:nvSpPr>
        <p:spPr bwMode="auto">
          <a:xfrm>
            <a:off x="4213225" y="2947988"/>
            <a:ext cx="96838" cy="96837"/>
          </a:xfrm>
          <a:prstGeom prst="ellipse">
            <a:avLst/>
          </a:prstGeom>
          <a:solidFill>
            <a:srgbClr val="F5BF6F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52" name="Oval 92"/>
          <p:cNvSpPr>
            <a:spLocks noChangeAspect="1" noChangeArrowheads="1"/>
          </p:cNvSpPr>
          <p:nvPr/>
        </p:nvSpPr>
        <p:spPr bwMode="auto">
          <a:xfrm>
            <a:off x="4359275" y="2822575"/>
            <a:ext cx="98425" cy="96838"/>
          </a:xfrm>
          <a:prstGeom prst="ellipse">
            <a:avLst/>
          </a:prstGeom>
          <a:solidFill>
            <a:srgbClr val="F5BF6F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53" name="Oval 93"/>
          <p:cNvSpPr>
            <a:spLocks noChangeAspect="1" noChangeArrowheads="1"/>
          </p:cNvSpPr>
          <p:nvPr/>
        </p:nvSpPr>
        <p:spPr bwMode="auto">
          <a:xfrm>
            <a:off x="4508500" y="3051175"/>
            <a:ext cx="77788" cy="77788"/>
          </a:xfrm>
          <a:prstGeom prst="ellipse">
            <a:avLst/>
          </a:prstGeom>
          <a:solidFill>
            <a:srgbClr val="F5BF6F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54" name="Oval 94"/>
          <p:cNvSpPr>
            <a:spLocks noChangeAspect="1" noChangeArrowheads="1"/>
          </p:cNvSpPr>
          <p:nvPr/>
        </p:nvSpPr>
        <p:spPr bwMode="auto">
          <a:xfrm>
            <a:off x="4654550" y="3913188"/>
            <a:ext cx="98425" cy="98425"/>
          </a:xfrm>
          <a:prstGeom prst="ellipse">
            <a:avLst/>
          </a:prstGeom>
          <a:solidFill>
            <a:srgbClr val="F5BF6F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55" name="Oval 95"/>
          <p:cNvSpPr>
            <a:spLocks noChangeAspect="1" noChangeArrowheads="1"/>
          </p:cNvSpPr>
          <p:nvPr/>
        </p:nvSpPr>
        <p:spPr bwMode="auto">
          <a:xfrm>
            <a:off x="4802188" y="3913188"/>
            <a:ext cx="96837" cy="98425"/>
          </a:xfrm>
          <a:prstGeom prst="ellipse">
            <a:avLst/>
          </a:prstGeom>
          <a:solidFill>
            <a:srgbClr val="F5BF6F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56" name="Oval 96"/>
          <p:cNvSpPr>
            <a:spLocks noChangeAspect="1" noChangeArrowheads="1"/>
          </p:cNvSpPr>
          <p:nvPr/>
        </p:nvSpPr>
        <p:spPr bwMode="auto">
          <a:xfrm>
            <a:off x="4949825" y="2998788"/>
            <a:ext cx="96838" cy="98425"/>
          </a:xfrm>
          <a:prstGeom prst="ellipse">
            <a:avLst/>
          </a:prstGeom>
          <a:solidFill>
            <a:srgbClr val="F5BF6F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57" name="Oval 97"/>
          <p:cNvSpPr>
            <a:spLocks noChangeAspect="1" noChangeArrowheads="1"/>
          </p:cNvSpPr>
          <p:nvPr/>
        </p:nvSpPr>
        <p:spPr bwMode="auto">
          <a:xfrm>
            <a:off x="5097463" y="3508375"/>
            <a:ext cx="96837" cy="96838"/>
          </a:xfrm>
          <a:prstGeom prst="ellipse">
            <a:avLst/>
          </a:prstGeom>
          <a:solidFill>
            <a:srgbClr val="F5BF6F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58" name="Oval 98"/>
          <p:cNvSpPr>
            <a:spLocks noChangeAspect="1" noChangeArrowheads="1"/>
          </p:cNvSpPr>
          <p:nvPr/>
        </p:nvSpPr>
        <p:spPr bwMode="auto">
          <a:xfrm>
            <a:off x="5245100" y="3736975"/>
            <a:ext cx="96838" cy="96838"/>
          </a:xfrm>
          <a:prstGeom prst="ellipse">
            <a:avLst/>
          </a:prstGeom>
          <a:solidFill>
            <a:srgbClr val="F5BF6F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59" name="Oval 99"/>
          <p:cNvSpPr>
            <a:spLocks noChangeAspect="1" noChangeArrowheads="1"/>
          </p:cNvSpPr>
          <p:nvPr/>
        </p:nvSpPr>
        <p:spPr bwMode="auto">
          <a:xfrm>
            <a:off x="5392738" y="2211388"/>
            <a:ext cx="96837" cy="98425"/>
          </a:xfrm>
          <a:prstGeom prst="ellipse">
            <a:avLst/>
          </a:prstGeom>
          <a:solidFill>
            <a:srgbClr val="F5BF6F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60" name="Oval 100"/>
          <p:cNvSpPr>
            <a:spLocks noChangeAspect="1" noChangeArrowheads="1"/>
          </p:cNvSpPr>
          <p:nvPr/>
        </p:nvSpPr>
        <p:spPr bwMode="auto">
          <a:xfrm>
            <a:off x="5540375" y="2211388"/>
            <a:ext cx="96838" cy="98425"/>
          </a:xfrm>
          <a:prstGeom prst="ellipse">
            <a:avLst/>
          </a:prstGeom>
          <a:solidFill>
            <a:srgbClr val="F5BF6F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61" name="Oval 101"/>
          <p:cNvSpPr>
            <a:spLocks noChangeAspect="1" noChangeArrowheads="1"/>
          </p:cNvSpPr>
          <p:nvPr/>
        </p:nvSpPr>
        <p:spPr bwMode="auto">
          <a:xfrm>
            <a:off x="5688013" y="2490788"/>
            <a:ext cx="96837" cy="96837"/>
          </a:xfrm>
          <a:prstGeom prst="ellipse">
            <a:avLst/>
          </a:prstGeom>
          <a:solidFill>
            <a:srgbClr val="F5BF6F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62" name="Oval 102"/>
          <p:cNvSpPr>
            <a:spLocks noChangeAspect="1" noChangeArrowheads="1"/>
          </p:cNvSpPr>
          <p:nvPr/>
        </p:nvSpPr>
        <p:spPr bwMode="auto">
          <a:xfrm>
            <a:off x="5835650" y="2211388"/>
            <a:ext cx="96838" cy="98425"/>
          </a:xfrm>
          <a:prstGeom prst="ellipse">
            <a:avLst/>
          </a:prstGeom>
          <a:solidFill>
            <a:srgbClr val="F5BF6F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63" name="Oval 103"/>
          <p:cNvSpPr>
            <a:spLocks noChangeAspect="1" noChangeArrowheads="1"/>
          </p:cNvSpPr>
          <p:nvPr/>
        </p:nvSpPr>
        <p:spPr bwMode="auto">
          <a:xfrm>
            <a:off x="5981700" y="2211388"/>
            <a:ext cx="96838" cy="98425"/>
          </a:xfrm>
          <a:prstGeom prst="ellipse">
            <a:avLst/>
          </a:prstGeom>
          <a:solidFill>
            <a:srgbClr val="F5BF6F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64" name="Oval 104"/>
          <p:cNvSpPr>
            <a:spLocks noChangeAspect="1" noChangeArrowheads="1"/>
          </p:cNvSpPr>
          <p:nvPr/>
        </p:nvSpPr>
        <p:spPr bwMode="auto">
          <a:xfrm>
            <a:off x="6130925" y="2695575"/>
            <a:ext cx="96838" cy="96838"/>
          </a:xfrm>
          <a:prstGeom prst="ellipse">
            <a:avLst/>
          </a:prstGeom>
          <a:solidFill>
            <a:srgbClr val="F5BF6F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65" name="Oval 105"/>
          <p:cNvSpPr>
            <a:spLocks noChangeAspect="1" noChangeArrowheads="1"/>
          </p:cNvSpPr>
          <p:nvPr/>
        </p:nvSpPr>
        <p:spPr bwMode="auto">
          <a:xfrm>
            <a:off x="6276975" y="2744788"/>
            <a:ext cx="96838" cy="96837"/>
          </a:xfrm>
          <a:prstGeom prst="ellipse">
            <a:avLst/>
          </a:prstGeom>
          <a:solidFill>
            <a:srgbClr val="F5BF6F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66" name="Oval 106"/>
          <p:cNvSpPr>
            <a:spLocks noChangeAspect="1" noChangeArrowheads="1"/>
          </p:cNvSpPr>
          <p:nvPr/>
        </p:nvSpPr>
        <p:spPr bwMode="auto">
          <a:xfrm>
            <a:off x="6424613" y="2797175"/>
            <a:ext cx="96837" cy="96838"/>
          </a:xfrm>
          <a:prstGeom prst="ellipse">
            <a:avLst/>
          </a:prstGeom>
          <a:solidFill>
            <a:srgbClr val="F5BF6F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67" name="Oval 107"/>
          <p:cNvSpPr>
            <a:spLocks noChangeAspect="1" noChangeArrowheads="1"/>
          </p:cNvSpPr>
          <p:nvPr/>
        </p:nvSpPr>
        <p:spPr bwMode="auto">
          <a:xfrm>
            <a:off x="6572250" y="3354388"/>
            <a:ext cx="98425" cy="98425"/>
          </a:xfrm>
          <a:prstGeom prst="ellipse">
            <a:avLst/>
          </a:prstGeom>
          <a:solidFill>
            <a:srgbClr val="F5BF6F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68" name="Oval 108"/>
          <p:cNvSpPr>
            <a:spLocks noChangeAspect="1" noChangeArrowheads="1"/>
          </p:cNvSpPr>
          <p:nvPr/>
        </p:nvSpPr>
        <p:spPr bwMode="auto">
          <a:xfrm>
            <a:off x="6719888" y="3303588"/>
            <a:ext cx="96837" cy="96837"/>
          </a:xfrm>
          <a:prstGeom prst="ellipse">
            <a:avLst/>
          </a:prstGeom>
          <a:solidFill>
            <a:srgbClr val="F5BF6F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69" name="Oval 109"/>
          <p:cNvSpPr>
            <a:spLocks noChangeAspect="1" noChangeArrowheads="1"/>
          </p:cNvSpPr>
          <p:nvPr/>
        </p:nvSpPr>
        <p:spPr bwMode="auto">
          <a:xfrm>
            <a:off x="6867525" y="3405188"/>
            <a:ext cx="96838" cy="96837"/>
          </a:xfrm>
          <a:prstGeom prst="ellipse">
            <a:avLst/>
          </a:prstGeom>
          <a:solidFill>
            <a:srgbClr val="F5BF6F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373870" name="Rectangle 110"/>
          <p:cNvSpPr>
            <a:spLocks noChangeArrowheads="1"/>
          </p:cNvSpPr>
          <p:nvPr/>
        </p:nvSpPr>
        <p:spPr bwMode="auto">
          <a:xfrm>
            <a:off x="2438400" y="5257800"/>
            <a:ext cx="1412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000" b="1"/>
              <a:t>0</a:t>
            </a:r>
          </a:p>
        </p:txBody>
      </p:sp>
      <p:sp>
        <p:nvSpPr>
          <p:cNvPr id="373871" name="Rectangle 111"/>
          <p:cNvSpPr>
            <a:spLocks noChangeArrowheads="1"/>
          </p:cNvSpPr>
          <p:nvPr/>
        </p:nvSpPr>
        <p:spPr bwMode="auto">
          <a:xfrm>
            <a:off x="3135313" y="5257800"/>
            <a:ext cx="1412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000" b="1"/>
              <a:t>5</a:t>
            </a:r>
          </a:p>
        </p:txBody>
      </p:sp>
      <p:sp>
        <p:nvSpPr>
          <p:cNvPr id="373872" name="Rectangle 112"/>
          <p:cNvSpPr>
            <a:spLocks noChangeArrowheads="1"/>
          </p:cNvSpPr>
          <p:nvPr/>
        </p:nvSpPr>
        <p:spPr bwMode="auto">
          <a:xfrm>
            <a:off x="3810000" y="52578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000" b="1"/>
              <a:t>10</a:t>
            </a:r>
          </a:p>
        </p:txBody>
      </p:sp>
      <p:sp>
        <p:nvSpPr>
          <p:cNvPr id="373873" name="Rectangle 113"/>
          <p:cNvSpPr>
            <a:spLocks noChangeArrowheads="1"/>
          </p:cNvSpPr>
          <p:nvPr/>
        </p:nvSpPr>
        <p:spPr bwMode="auto">
          <a:xfrm>
            <a:off x="4572000" y="52578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000" b="1"/>
              <a:t>15</a:t>
            </a:r>
          </a:p>
        </p:txBody>
      </p:sp>
      <p:sp>
        <p:nvSpPr>
          <p:cNvPr id="373874" name="Rectangle 114"/>
          <p:cNvSpPr>
            <a:spLocks noChangeArrowheads="1"/>
          </p:cNvSpPr>
          <p:nvPr/>
        </p:nvSpPr>
        <p:spPr bwMode="auto">
          <a:xfrm>
            <a:off x="5280025" y="52578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000" b="1"/>
              <a:t>20</a:t>
            </a:r>
          </a:p>
        </p:txBody>
      </p:sp>
      <p:sp>
        <p:nvSpPr>
          <p:cNvPr id="373875" name="Rectangle 115"/>
          <p:cNvSpPr>
            <a:spLocks noChangeArrowheads="1"/>
          </p:cNvSpPr>
          <p:nvPr/>
        </p:nvSpPr>
        <p:spPr bwMode="auto">
          <a:xfrm>
            <a:off x="6042025" y="52578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000" b="1"/>
              <a:t>25</a:t>
            </a:r>
          </a:p>
        </p:txBody>
      </p:sp>
      <p:sp>
        <p:nvSpPr>
          <p:cNvPr id="373876" name="Rectangle 116"/>
          <p:cNvSpPr>
            <a:spLocks noChangeArrowheads="1"/>
          </p:cNvSpPr>
          <p:nvPr/>
        </p:nvSpPr>
        <p:spPr bwMode="auto">
          <a:xfrm>
            <a:off x="6781800" y="52578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000" b="1"/>
              <a:t>30</a:t>
            </a:r>
          </a:p>
        </p:txBody>
      </p:sp>
      <p:sp>
        <p:nvSpPr>
          <p:cNvPr id="373877" name="Text Box 117"/>
          <p:cNvSpPr txBox="1">
            <a:spLocks noChangeArrowheads="1"/>
          </p:cNvSpPr>
          <p:nvPr/>
        </p:nvSpPr>
        <p:spPr bwMode="auto">
          <a:xfrm>
            <a:off x="2362200" y="6110288"/>
            <a:ext cx="32496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FFF66"/>
                </a:solidFill>
              </a:rPr>
              <a:t>Total: RH &gt; CRH =</a:t>
            </a:r>
          </a:p>
        </p:txBody>
      </p:sp>
      <p:sp>
        <p:nvSpPr>
          <p:cNvPr id="373878" name="Rectangle 118"/>
          <p:cNvSpPr>
            <a:spLocks noChangeArrowheads="1"/>
          </p:cNvSpPr>
          <p:nvPr/>
        </p:nvSpPr>
        <p:spPr bwMode="auto">
          <a:xfrm>
            <a:off x="5441950" y="6110288"/>
            <a:ext cx="14922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FFF00"/>
                </a:solidFill>
              </a:rPr>
              <a:t>19 days</a:t>
            </a:r>
          </a:p>
        </p:txBody>
      </p:sp>
      <p:sp>
        <p:nvSpPr>
          <p:cNvPr id="373879" name="Rectangle 119"/>
          <p:cNvSpPr>
            <a:spLocks noChangeArrowheads="1"/>
          </p:cNvSpPr>
          <p:nvPr/>
        </p:nvSpPr>
        <p:spPr bwMode="auto">
          <a:xfrm>
            <a:off x="5562600" y="6096000"/>
            <a:ext cx="995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FFFF66"/>
                </a:solidFill>
              </a:rPr>
              <a:t>63 %</a:t>
            </a:r>
          </a:p>
        </p:txBody>
      </p:sp>
      <p:sp>
        <p:nvSpPr>
          <p:cNvPr id="373880" name="Rectangle 120"/>
          <p:cNvSpPr>
            <a:spLocks noChangeArrowheads="1"/>
          </p:cNvSpPr>
          <p:nvPr/>
        </p:nvSpPr>
        <p:spPr bwMode="auto">
          <a:xfrm>
            <a:off x="2514600" y="5638800"/>
            <a:ext cx="4495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en-US" sz="2400" b="1"/>
              <a:t>Days after application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3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73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73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3738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3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877" grpId="0"/>
      <p:bldP spid="373878" grpId="0"/>
      <p:bldP spid="373878" grpId="1"/>
      <p:bldP spid="37387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865" name="Rectangle 201" descr="Dashed horizontal"/>
          <p:cNvSpPr>
            <a:spLocks noChangeArrowheads="1"/>
          </p:cNvSpPr>
          <p:nvPr/>
        </p:nvSpPr>
        <p:spPr bwMode="auto">
          <a:xfrm>
            <a:off x="0" y="0"/>
            <a:ext cx="9144000" cy="4800600"/>
          </a:xfrm>
          <a:prstGeom prst="rect">
            <a:avLst/>
          </a:prstGeom>
          <a:pattFill prst="dashHorz">
            <a:fgClr>
              <a:srgbClr val="33CCFF">
                <a:alpha val="82001"/>
              </a:srgbClr>
            </a:fgClr>
            <a:bgClr>
              <a:schemeClr val="accent2">
                <a:alpha val="82001"/>
              </a:schemeClr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grpSp>
        <p:nvGrpSpPr>
          <p:cNvPr id="369858" name="Group 194"/>
          <p:cNvGrpSpPr>
            <a:grpSpLocks/>
          </p:cNvGrpSpPr>
          <p:nvPr/>
        </p:nvGrpSpPr>
        <p:grpSpPr bwMode="auto">
          <a:xfrm>
            <a:off x="2638425" y="4113213"/>
            <a:ext cx="3305175" cy="762000"/>
            <a:chOff x="1662" y="3168"/>
            <a:chExt cx="2082" cy="480"/>
          </a:xfrm>
        </p:grpSpPr>
        <p:sp>
          <p:nvSpPr>
            <p:cNvPr id="369852" name="Oval 188"/>
            <p:cNvSpPr>
              <a:spLocks noChangeAspect="1" noChangeArrowheads="1"/>
            </p:cNvSpPr>
            <p:nvPr/>
          </p:nvSpPr>
          <p:spPr bwMode="auto">
            <a:xfrm>
              <a:off x="1680" y="3169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69853" name="Text Box 189"/>
            <p:cNvSpPr txBox="1">
              <a:spLocks noChangeAspect="1" noChangeArrowheads="1"/>
            </p:cNvSpPr>
            <p:nvPr/>
          </p:nvSpPr>
          <p:spPr bwMode="auto">
            <a:xfrm>
              <a:off x="1662" y="3256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folHlink"/>
                  </a:solidFill>
                </a:rPr>
                <a:t>Urea</a:t>
              </a:r>
            </a:p>
          </p:txBody>
        </p:sp>
        <p:sp>
          <p:nvSpPr>
            <p:cNvPr id="369854" name="Oval 190"/>
            <p:cNvSpPr>
              <a:spLocks noChangeAspect="1" noChangeArrowheads="1"/>
            </p:cNvSpPr>
            <p:nvPr/>
          </p:nvSpPr>
          <p:spPr bwMode="auto">
            <a:xfrm>
              <a:off x="2413" y="3168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69855" name="Text Box 191"/>
            <p:cNvSpPr txBox="1">
              <a:spLocks noChangeAspect="1" noChangeArrowheads="1"/>
            </p:cNvSpPr>
            <p:nvPr/>
          </p:nvSpPr>
          <p:spPr bwMode="auto">
            <a:xfrm>
              <a:off x="2395" y="3255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folHlink"/>
                  </a:solidFill>
                </a:rPr>
                <a:t>Urea</a:t>
              </a:r>
            </a:p>
          </p:txBody>
        </p:sp>
        <p:sp>
          <p:nvSpPr>
            <p:cNvPr id="369856" name="Oval 192"/>
            <p:cNvSpPr>
              <a:spLocks noChangeAspect="1" noChangeArrowheads="1"/>
            </p:cNvSpPr>
            <p:nvPr/>
          </p:nvSpPr>
          <p:spPr bwMode="auto">
            <a:xfrm>
              <a:off x="3229" y="3168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69857" name="Text Box 193"/>
            <p:cNvSpPr txBox="1">
              <a:spLocks noChangeAspect="1" noChangeArrowheads="1"/>
            </p:cNvSpPr>
            <p:nvPr/>
          </p:nvSpPr>
          <p:spPr bwMode="auto">
            <a:xfrm>
              <a:off x="3211" y="3255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folHlink"/>
                  </a:solidFill>
                </a:rPr>
                <a:t>Urea</a:t>
              </a:r>
            </a:p>
          </p:txBody>
        </p:sp>
      </p:grpSp>
      <p:sp>
        <p:nvSpPr>
          <p:cNvPr id="369666" name="Rectangle 2"/>
          <p:cNvSpPr>
            <a:spLocks noChangeArrowheads="1"/>
          </p:cNvSpPr>
          <p:nvPr/>
        </p:nvSpPr>
        <p:spPr bwMode="auto">
          <a:xfrm>
            <a:off x="0" y="5181600"/>
            <a:ext cx="9144000" cy="1676400"/>
          </a:xfrm>
          <a:prstGeom prst="rect">
            <a:avLst/>
          </a:prstGeom>
          <a:gradFill rotWithShape="1">
            <a:gsLst>
              <a:gs pos="0">
                <a:srgbClr val="F4B456"/>
              </a:gs>
              <a:gs pos="100000">
                <a:srgbClr val="D0810E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369667" name="Rectangle 3"/>
          <p:cNvSpPr>
            <a:spLocks noChangeArrowheads="1"/>
          </p:cNvSpPr>
          <p:nvPr/>
        </p:nvSpPr>
        <p:spPr bwMode="auto">
          <a:xfrm>
            <a:off x="0" y="4800600"/>
            <a:ext cx="9144000" cy="381000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100000">
                <a:srgbClr val="FFCC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369669" name="Text Box 5"/>
          <p:cNvSpPr txBox="1">
            <a:spLocks noChangeArrowheads="1"/>
          </p:cNvSpPr>
          <p:nvPr/>
        </p:nvSpPr>
        <p:spPr bwMode="auto">
          <a:xfrm>
            <a:off x="152400" y="130175"/>
            <a:ext cx="31480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rgbClr val="FFCC00"/>
                </a:solidFill>
              </a:rPr>
              <a:t>Atmosphere</a:t>
            </a:r>
          </a:p>
        </p:txBody>
      </p:sp>
      <p:grpSp>
        <p:nvGrpSpPr>
          <p:cNvPr id="369816" name="Group 152"/>
          <p:cNvGrpSpPr>
            <a:grpSpLocks/>
          </p:cNvGrpSpPr>
          <p:nvPr/>
        </p:nvGrpSpPr>
        <p:grpSpPr bwMode="auto">
          <a:xfrm>
            <a:off x="2638425" y="4114800"/>
            <a:ext cx="3305175" cy="762000"/>
            <a:chOff x="702" y="2592"/>
            <a:chExt cx="2082" cy="480"/>
          </a:xfrm>
        </p:grpSpPr>
        <p:sp>
          <p:nvSpPr>
            <p:cNvPr id="369782" name="Oval 118"/>
            <p:cNvSpPr>
              <a:spLocks noChangeAspect="1" noChangeArrowheads="1"/>
            </p:cNvSpPr>
            <p:nvPr/>
          </p:nvSpPr>
          <p:spPr bwMode="auto">
            <a:xfrm>
              <a:off x="720" y="2593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69783" name="Text Box 119"/>
            <p:cNvSpPr txBox="1">
              <a:spLocks noChangeAspect="1" noChangeArrowheads="1"/>
            </p:cNvSpPr>
            <p:nvPr/>
          </p:nvSpPr>
          <p:spPr bwMode="auto">
            <a:xfrm>
              <a:off x="702" y="2680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  <p:sp>
          <p:nvSpPr>
            <p:cNvPr id="369805" name="Oval 141"/>
            <p:cNvSpPr>
              <a:spLocks noChangeAspect="1" noChangeArrowheads="1"/>
            </p:cNvSpPr>
            <p:nvPr/>
          </p:nvSpPr>
          <p:spPr bwMode="auto">
            <a:xfrm>
              <a:off x="1453" y="2592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69806" name="Text Box 142"/>
            <p:cNvSpPr txBox="1">
              <a:spLocks noChangeAspect="1" noChangeArrowheads="1"/>
            </p:cNvSpPr>
            <p:nvPr/>
          </p:nvSpPr>
          <p:spPr bwMode="auto">
            <a:xfrm>
              <a:off x="1435" y="2679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  <p:sp>
          <p:nvSpPr>
            <p:cNvPr id="369808" name="Oval 144"/>
            <p:cNvSpPr>
              <a:spLocks noChangeAspect="1" noChangeArrowheads="1"/>
            </p:cNvSpPr>
            <p:nvPr/>
          </p:nvSpPr>
          <p:spPr bwMode="auto">
            <a:xfrm>
              <a:off x="2269" y="2592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69809" name="Text Box 145"/>
            <p:cNvSpPr txBox="1">
              <a:spLocks noChangeAspect="1" noChangeArrowheads="1"/>
            </p:cNvSpPr>
            <p:nvPr/>
          </p:nvSpPr>
          <p:spPr bwMode="auto">
            <a:xfrm>
              <a:off x="2251" y="2679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</p:grpSp>
      <p:grpSp>
        <p:nvGrpSpPr>
          <p:cNvPr id="369847" name="Group 183"/>
          <p:cNvGrpSpPr>
            <a:grpSpLocks/>
          </p:cNvGrpSpPr>
          <p:nvPr/>
        </p:nvGrpSpPr>
        <p:grpSpPr bwMode="auto">
          <a:xfrm>
            <a:off x="1295400" y="1981200"/>
            <a:ext cx="6172200" cy="2120900"/>
            <a:chOff x="96" y="672"/>
            <a:chExt cx="4272" cy="1432"/>
          </a:xfrm>
        </p:grpSpPr>
        <p:grpSp>
          <p:nvGrpSpPr>
            <p:cNvPr id="369817" name="Group 153"/>
            <p:cNvGrpSpPr>
              <a:grpSpLocks/>
            </p:cNvGrpSpPr>
            <p:nvPr/>
          </p:nvGrpSpPr>
          <p:grpSpPr bwMode="auto">
            <a:xfrm>
              <a:off x="96" y="720"/>
              <a:ext cx="2448" cy="1384"/>
              <a:chOff x="1392" y="296"/>
              <a:chExt cx="2448" cy="1384"/>
            </a:xfrm>
          </p:grpSpPr>
          <p:pic>
            <p:nvPicPr>
              <p:cNvPr id="369818" name="Picture 154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640" y="824"/>
                <a:ext cx="432" cy="320"/>
              </a:xfrm>
              <a:prstGeom prst="rect">
                <a:avLst/>
              </a:prstGeom>
              <a:noFill/>
            </p:spPr>
          </p:pic>
          <p:grpSp>
            <p:nvGrpSpPr>
              <p:cNvPr id="369819" name="Group 155"/>
              <p:cNvGrpSpPr>
                <a:grpSpLocks/>
              </p:cNvGrpSpPr>
              <p:nvPr/>
            </p:nvGrpSpPr>
            <p:grpSpPr bwMode="auto">
              <a:xfrm>
                <a:off x="1392" y="296"/>
                <a:ext cx="2448" cy="1384"/>
                <a:chOff x="1392" y="296"/>
                <a:chExt cx="2448" cy="1384"/>
              </a:xfrm>
            </p:grpSpPr>
            <p:pic>
              <p:nvPicPr>
                <p:cNvPr id="369820" name="Picture 156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2016" y="1064"/>
                  <a:ext cx="624" cy="461"/>
                </a:xfrm>
                <a:prstGeom prst="rect">
                  <a:avLst/>
                </a:prstGeom>
                <a:noFill/>
              </p:spPr>
            </p:pic>
            <p:pic>
              <p:nvPicPr>
                <p:cNvPr id="369821" name="Picture 157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3072" y="1112"/>
                  <a:ext cx="768" cy="568"/>
                </a:xfrm>
                <a:prstGeom prst="rect">
                  <a:avLst/>
                </a:prstGeom>
                <a:noFill/>
              </p:spPr>
            </p:pic>
            <p:pic>
              <p:nvPicPr>
                <p:cNvPr id="369822" name="Picture 158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1920" y="680"/>
                  <a:ext cx="384" cy="283"/>
                </a:xfrm>
                <a:prstGeom prst="rect">
                  <a:avLst/>
                </a:prstGeom>
                <a:noFill/>
              </p:spPr>
            </p:pic>
            <p:pic>
              <p:nvPicPr>
                <p:cNvPr id="369823" name="Picture 159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2496" y="440"/>
                  <a:ext cx="240" cy="177"/>
                </a:xfrm>
                <a:prstGeom prst="rect">
                  <a:avLst/>
                </a:prstGeom>
                <a:noFill/>
              </p:spPr>
            </p:pic>
            <p:pic>
              <p:nvPicPr>
                <p:cNvPr id="369824" name="Picture 160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1392" y="536"/>
                  <a:ext cx="384" cy="283"/>
                </a:xfrm>
                <a:prstGeom prst="rect">
                  <a:avLst/>
                </a:prstGeom>
                <a:noFill/>
              </p:spPr>
            </p:pic>
            <p:pic>
              <p:nvPicPr>
                <p:cNvPr id="369825" name="Picture 161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3120" y="680"/>
                  <a:ext cx="240" cy="177"/>
                </a:xfrm>
                <a:prstGeom prst="rect">
                  <a:avLst/>
                </a:prstGeom>
                <a:noFill/>
              </p:spPr>
            </p:pic>
            <p:pic>
              <p:nvPicPr>
                <p:cNvPr id="369826" name="Picture 162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1920" y="296"/>
                  <a:ext cx="240" cy="177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369837" name="Group 173"/>
            <p:cNvGrpSpPr>
              <a:grpSpLocks/>
            </p:cNvGrpSpPr>
            <p:nvPr/>
          </p:nvGrpSpPr>
          <p:grpSpPr bwMode="auto">
            <a:xfrm>
              <a:off x="1920" y="672"/>
              <a:ext cx="2448" cy="1384"/>
              <a:chOff x="1392" y="296"/>
              <a:chExt cx="2448" cy="1384"/>
            </a:xfrm>
          </p:grpSpPr>
          <p:pic>
            <p:nvPicPr>
              <p:cNvPr id="369838" name="Picture 174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640" y="824"/>
                <a:ext cx="432" cy="320"/>
              </a:xfrm>
              <a:prstGeom prst="rect">
                <a:avLst/>
              </a:prstGeom>
              <a:noFill/>
            </p:spPr>
          </p:pic>
          <p:grpSp>
            <p:nvGrpSpPr>
              <p:cNvPr id="369839" name="Group 175"/>
              <p:cNvGrpSpPr>
                <a:grpSpLocks/>
              </p:cNvGrpSpPr>
              <p:nvPr/>
            </p:nvGrpSpPr>
            <p:grpSpPr bwMode="auto">
              <a:xfrm>
                <a:off x="1392" y="296"/>
                <a:ext cx="2448" cy="1384"/>
                <a:chOff x="1392" y="296"/>
                <a:chExt cx="2448" cy="1384"/>
              </a:xfrm>
            </p:grpSpPr>
            <p:pic>
              <p:nvPicPr>
                <p:cNvPr id="369840" name="Picture 176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2016" y="1064"/>
                  <a:ext cx="624" cy="461"/>
                </a:xfrm>
                <a:prstGeom prst="rect">
                  <a:avLst/>
                </a:prstGeom>
                <a:noFill/>
              </p:spPr>
            </p:pic>
            <p:pic>
              <p:nvPicPr>
                <p:cNvPr id="369841" name="Picture 177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3072" y="1112"/>
                  <a:ext cx="768" cy="568"/>
                </a:xfrm>
                <a:prstGeom prst="rect">
                  <a:avLst/>
                </a:prstGeom>
                <a:noFill/>
              </p:spPr>
            </p:pic>
            <p:pic>
              <p:nvPicPr>
                <p:cNvPr id="369842" name="Picture 178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1920" y="680"/>
                  <a:ext cx="384" cy="283"/>
                </a:xfrm>
                <a:prstGeom prst="rect">
                  <a:avLst/>
                </a:prstGeom>
                <a:noFill/>
              </p:spPr>
            </p:pic>
            <p:pic>
              <p:nvPicPr>
                <p:cNvPr id="369843" name="Picture 179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2496" y="440"/>
                  <a:ext cx="240" cy="177"/>
                </a:xfrm>
                <a:prstGeom prst="rect">
                  <a:avLst/>
                </a:prstGeom>
                <a:noFill/>
              </p:spPr>
            </p:pic>
            <p:pic>
              <p:nvPicPr>
                <p:cNvPr id="369844" name="Picture 180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1392" y="536"/>
                  <a:ext cx="384" cy="283"/>
                </a:xfrm>
                <a:prstGeom prst="rect">
                  <a:avLst/>
                </a:prstGeom>
                <a:noFill/>
              </p:spPr>
            </p:pic>
            <p:pic>
              <p:nvPicPr>
                <p:cNvPr id="369845" name="Picture 181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3120" y="680"/>
                  <a:ext cx="240" cy="177"/>
                </a:xfrm>
                <a:prstGeom prst="rect">
                  <a:avLst/>
                </a:prstGeom>
                <a:noFill/>
              </p:spPr>
            </p:pic>
            <p:pic>
              <p:nvPicPr>
                <p:cNvPr id="369846" name="Picture 182" descr="Imagen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1920" y="296"/>
                  <a:ext cx="240" cy="177"/>
                </a:xfrm>
                <a:prstGeom prst="rect">
                  <a:avLst/>
                </a:prstGeom>
                <a:noFill/>
              </p:spPr>
            </p:pic>
          </p:grpSp>
        </p:grpSp>
      </p:grpSp>
      <p:sp>
        <p:nvSpPr>
          <p:cNvPr id="369848" name="Text Box 184"/>
          <p:cNvSpPr txBox="1">
            <a:spLocks noChangeArrowheads="1"/>
          </p:cNvSpPr>
          <p:nvPr/>
        </p:nvSpPr>
        <p:spPr bwMode="auto">
          <a:xfrm>
            <a:off x="0" y="5502275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b="1">
                <a:solidFill>
                  <a:schemeClr val="tx1"/>
                </a:solidFill>
              </a:rPr>
              <a:t>Soil water content (0.07 g g</a:t>
            </a:r>
            <a:r>
              <a:rPr lang="en-US" sz="3200" b="1" baseline="30000">
                <a:solidFill>
                  <a:schemeClr val="tx1"/>
                </a:solidFill>
              </a:rPr>
              <a:t>-1</a:t>
            </a:r>
            <a:r>
              <a:rPr lang="en-US" sz="3200" b="1">
                <a:solidFill>
                  <a:schemeClr val="tx1"/>
                </a:solidFill>
              </a:rPr>
              <a:t>)</a:t>
            </a:r>
            <a:endParaRPr lang="en-US" sz="3200" b="1" baseline="30000">
              <a:solidFill>
                <a:schemeClr val="tx1"/>
              </a:solidFill>
            </a:endParaRPr>
          </a:p>
        </p:txBody>
      </p:sp>
      <p:sp>
        <p:nvSpPr>
          <p:cNvPr id="369849" name="Text Box 185"/>
          <p:cNvSpPr txBox="1">
            <a:spLocks noChangeArrowheads="1"/>
          </p:cNvSpPr>
          <p:nvPr/>
        </p:nvSpPr>
        <p:spPr bwMode="auto">
          <a:xfrm>
            <a:off x="0" y="1066800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b="1"/>
              <a:t>RH &gt; CRH (80%)</a:t>
            </a:r>
            <a:endParaRPr lang="en-US" sz="3200" b="1" baseline="30000"/>
          </a:p>
        </p:txBody>
      </p:sp>
      <p:grpSp>
        <p:nvGrpSpPr>
          <p:cNvPr id="369863" name="Group 199"/>
          <p:cNvGrpSpPr>
            <a:grpSpLocks/>
          </p:cNvGrpSpPr>
          <p:nvPr/>
        </p:nvGrpSpPr>
        <p:grpSpPr bwMode="auto">
          <a:xfrm>
            <a:off x="1830388" y="4264025"/>
            <a:ext cx="4570412" cy="688975"/>
            <a:chOff x="1153" y="2656"/>
            <a:chExt cx="2879" cy="434"/>
          </a:xfrm>
        </p:grpSpPr>
        <p:sp>
          <p:nvSpPr>
            <p:cNvPr id="369860" name="Freeform 196"/>
            <p:cNvSpPr>
              <a:spLocks/>
            </p:cNvSpPr>
            <p:nvPr/>
          </p:nvSpPr>
          <p:spPr bwMode="auto">
            <a:xfrm>
              <a:off x="1153" y="2656"/>
              <a:ext cx="2879" cy="434"/>
            </a:xfrm>
            <a:custGeom>
              <a:avLst/>
              <a:gdLst/>
              <a:ahLst/>
              <a:cxnLst>
                <a:cxn ang="0">
                  <a:pos x="151" y="376"/>
                </a:cxn>
                <a:cxn ang="0">
                  <a:pos x="319" y="344"/>
                </a:cxn>
                <a:cxn ang="0">
                  <a:pos x="367" y="320"/>
                </a:cxn>
                <a:cxn ang="0">
                  <a:pos x="383" y="296"/>
                </a:cxn>
                <a:cxn ang="0">
                  <a:pos x="447" y="280"/>
                </a:cxn>
                <a:cxn ang="0">
                  <a:pos x="519" y="240"/>
                </a:cxn>
                <a:cxn ang="0">
                  <a:pos x="559" y="168"/>
                </a:cxn>
                <a:cxn ang="0">
                  <a:pos x="599" y="64"/>
                </a:cxn>
                <a:cxn ang="0">
                  <a:pos x="623" y="56"/>
                </a:cxn>
                <a:cxn ang="0">
                  <a:pos x="743" y="0"/>
                </a:cxn>
                <a:cxn ang="0">
                  <a:pos x="847" y="32"/>
                </a:cxn>
                <a:cxn ang="0">
                  <a:pos x="927" y="104"/>
                </a:cxn>
                <a:cxn ang="0">
                  <a:pos x="943" y="128"/>
                </a:cxn>
                <a:cxn ang="0">
                  <a:pos x="967" y="144"/>
                </a:cxn>
                <a:cxn ang="0">
                  <a:pos x="999" y="176"/>
                </a:cxn>
                <a:cxn ang="0">
                  <a:pos x="1119" y="248"/>
                </a:cxn>
                <a:cxn ang="0">
                  <a:pos x="1191" y="240"/>
                </a:cxn>
                <a:cxn ang="0">
                  <a:pos x="1207" y="216"/>
                </a:cxn>
                <a:cxn ang="0">
                  <a:pos x="1255" y="200"/>
                </a:cxn>
                <a:cxn ang="0">
                  <a:pos x="1327" y="160"/>
                </a:cxn>
                <a:cxn ang="0">
                  <a:pos x="1383" y="72"/>
                </a:cxn>
                <a:cxn ang="0">
                  <a:pos x="1431" y="56"/>
                </a:cxn>
                <a:cxn ang="0">
                  <a:pos x="1583" y="72"/>
                </a:cxn>
                <a:cxn ang="0">
                  <a:pos x="1679" y="128"/>
                </a:cxn>
                <a:cxn ang="0">
                  <a:pos x="1839" y="216"/>
                </a:cxn>
                <a:cxn ang="0">
                  <a:pos x="1887" y="232"/>
                </a:cxn>
                <a:cxn ang="0">
                  <a:pos x="1911" y="240"/>
                </a:cxn>
                <a:cxn ang="0">
                  <a:pos x="2063" y="208"/>
                </a:cxn>
                <a:cxn ang="0">
                  <a:pos x="2111" y="184"/>
                </a:cxn>
                <a:cxn ang="0">
                  <a:pos x="2127" y="160"/>
                </a:cxn>
                <a:cxn ang="0">
                  <a:pos x="2191" y="144"/>
                </a:cxn>
                <a:cxn ang="0">
                  <a:pos x="2303" y="120"/>
                </a:cxn>
                <a:cxn ang="0">
                  <a:pos x="2495" y="128"/>
                </a:cxn>
                <a:cxn ang="0">
                  <a:pos x="2567" y="168"/>
                </a:cxn>
                <a:cxn ang="0">
                  <a:pos x="2575" y="192"/>
                </a:cxn>
                <a:cxn ang="0">
                  <a:pos x="2599" y="200"/>
                </a:cxn>
                <a:cxn ang="0">
                  <a:pos x="2743" y="264"/>
                </a:cxn>
                <a:cxn ang="0">
                  <a:pos x="2767" y="280"/>
                </a:cxn>
                <a:cxn ang="0">
                  <a:pos x="2799" y="288"/>
                </a:cxn>
                <a:cxn ang="0">
                  <a:pos x="2847" y="304"/>
                </a:cxn>
                <a:cxn ang="0">
                  <a:pos x="2863" y="328"/>
                </a:cxn>
                <a:cxn ang="0">
                  <a:pos x="2879" y="376"/>
                </a:cxn>
                <a:cxn ang="0">
                  <a:pos x="2871" y="400"/>
                </a:cxn>
                <a:cxn ang="0">
                  <a:pos x="2527" y="424"/>
                </a:cxn>
                <a:cxn ang="0">
                  <a:pos x="1815" y="408"/>
                </a:cxn>
                <a:cxn ang="0">
                  <a:pos x="1711" y="384"/>
                </a:cxn>
                <a:cxn ang="0">
                  <a:pos x="1607" y="376"/>
                </a:cxn>
                <a:cxn ang="0">
                  <a:pos x="1543" y="368"/>
                </a:cxn>
                <a:cxn ang="0">
                  <a:pos x="1151" y="392"/>
                </a:cxn>
                <a:cxn ang="0">
                  <a:pos x="903" y="384"/>
                </a:cxn>
                <a:cxn ang="0">
                  <a:pos x="447" y="384"/>
                </a:cxn>
                <a:cxn ang="0">
                  <a:pos x="151" y="376"/>
                </a:cxn>
              </a:cxnLst>
              <a:rect l="0" t="0" r="r" b="b"/>
              <a:pathLst>
                <a:path w="2879" h="434">
                  <a:moveTo>
                    <a:pt x="151" y="376"/>
                  </a:moveTo>
                  <a:cubicBezTo>
                    <a:pt x="223" y="352"/>
                    <a:pt x="234" y="351"/>
                    <a:pt x="319" y="344"/>
                  </a:cubicBezTo>
                  <a:cubicBezTo>
                    <a:pt x="339" y="337"/>
                    <a:pt x="351" y="336"/>
                    <a:pt x="367" y="320"/>
                  </a:cubicBezTo>
                  <a:cubicBezTo>
                    <a:pt x="374" y="313"/>
                    <a:pt x="375" y="302"/>
                    <a:pt x="383" y="296"/>
                  </a:cubicBezTo>
                  <a:cubicBezTo>
                    <a:pt x="391" y="289"/>
                    <a:pt x="445" y="281"/>
                    <a:pt x="447" y="280"/>
                  </a:cubicBezTo>
                  <a:cubicBezTo>
                    <a:pt x="474" y="273"/>
                    <a:pt x="519" y="240"/>
                    <a:pt x="519" y="240"/>
                  </a:cubicBezTo>
                  <a:cubicBezTo>
                    <a:pt x="535" y="216"/>
                    <a:pt x="543" y="192"/>
                    <a:pt x="559" y="168"/>
                  </a:cubicBezTo>
                  <a:cubicBezTo>
                    <a:pt x="567" y="137"/>
                    <a:pt x="571" y="86"/>
                    <a:pt x="599" y="64"/>
                  </a:cubicBezTo>
                  <a:cubicBezTo>
                    <a:pt x="606" y="59"/>
                    <a:pt x="615" y="60"/>
                    <a:pt x="623" y="56"/>
                  </a:cubicBezTo>
                  <a:cubicBezTo>
                    <a:pt x="663" y="36"/>
                    <a:pt x="706" y="25"/>
                    <a:pt x="743" y="0"/>
                  </a:cubicBezTo>
                  <a:cubicBezTo>
                    <a:pt x="789" y="7"/>
                    <a:pt x="810" y="7"/>
                    <a:pt x="847" y="32"/>
                  </a:cubicBezTo>
                  <a:cubicBezTo>
                    <a:pt x="894" y="102"/>
                    <a:pt x="867" y="64"/>
                    <a:pt x="927" y="104"/>
                  </a:cubicBezTo>
                  <a:cubicBezTo>
                    <a:pt x="932" y="112"/>
                    <a:pt x="936" y="121"/>
                    <a:pt x="943" y="128"/>
                  </a:cubicBezTo>
                  <a:cubicBezTo>
                    <a:pt x="950" y="135"/>
                    <a:pt x="961" y="136"/>
                    <a:pt x="967" y="144"/>
                  </a:cubicBezTo>
                  <a:cubicBezTo>
                    <a:pt x="998" y="183"/>
                    <a:pt x="947" y="159"/>
                    <a:pt x="999" y="176"/>
                  </a:cubicBezTo>
                  <a:cubicBezTo>
                    <a:pt x="1030" y="223"/>
                    <a:pt x="1068" y="235"/>
                    <a:pt x="1119" y="248"/>
                  </a:cubicBezTo>
                  <a:cubicBezTo>
                    <a:pt x="1143" y="245"/>
                    <a:pt x="1168" y="248"/>
                    <a:pt x="1191" y="240"/>
                  </a:cubicBezTo>
                  <a:cubicBezTo>
                    <a:pt x="1200" y="237"/>
                    <a:pt x="1199" y="221"/>
                    <a:pt x="1207" y="216"/>
                  </a:cubicBezTo>
                  <a:cubicBezTo>
                    <a:pt x="1221" y="207"/>
                    <a:pt x="1239" y="205"/>
                    <a:pt x="1255" y="200"/>
                  </a:cubicBezTo>
                  <a:cubicBezTo>
                    <a:pt x="1281" y="191"/>
                    <a:pt x="1327" y="160"/>
                    <a:pt x="1327" y="160"/>
                  </a:cubicBezTo>
                  <a:cubicBezTo>
                    <a:pt x="1337" y="130"/>
                    <a:pt x="1353" y="86"/>
                    <a:pt x="1383" y="72"/>
                  </a:cubicBezTo>
                  <a:cubicBezTo>
                    <a:pt x="1398" y="65"/>
                    <a:pt x="1431" y="56"/>
                    <a:pt x="1431" y="56"/>
                  </a:cubicBezTo>
                  <a:cubicBezTo>
                    <a:pt x="1482" y="59"/>
                    <a:pt x="1537" y="49"/>
                    <a:pt x="1583" y="72"/>
                  </a:cubicBezTo>
                  <a:cubicBezTo>
                    <a:pt x="1619" y="90"/>
                    <a:pt x="1641" y="115"/>
                    <a:pt x="1679" y="128"/>
                  </a:cubicBezTo>
                  <a:cubicBezTo>
                    <a:pt x="1706" y="169"/>
                    <a:pt x="1793" y="201"/>
                    <a:pt x="1839" y="216"/>
                  </a:cubicBezTo>
                  <a:cubicBezTo>
                    <a:pt x="1855" y="221"/>
                    <a:pt x="1871" y="227"/>
                    <a:pt x="1887" y="232"/>
                  </a:cubicBezTo>
                  <a:cubicBezTo>
                    <a:pt x="1895" y="235"/>
                    <a:pt x="1911" y="240"/>
                    <a:pt x="1911" y="240"/>
                  </a:cubicBezTo>
                  <a:cubicBezTo>
                    <a:pt x="1962" y="227"/>
                    <a:pt x="2012" y="218"/>
                    <a:pt x="2063" y="208"/>
                  </a:cubicBezTo>
                  <a:cubicBezTo>
                    <a:pt x="2078" y="198"/>
                    <a:pt x="2097" y="195"/>
                    <a:pt x="2111" y="184"/>
                  </a:cubicBezTo>
                  <a:cubicBezTo>
                    <a:pt x="2119" y="178"/>
                    <a:pt x="2119" y="166"/>
                    <a:pt x="2127" y="160"/>
                  </a:cubicBezTo>
                  <a:cubicBezTo>
                    <a:pt x="2135" y="153"/>
                    <a:pt x="2189" y="145"/>
                    <a:pt x="2191" y="144"/>
                  </a:cubicBezTo>
                  <a:cubicBezTo>
                    <a:pt x="2287" y="118"/>
                    <a:pt x="2186" y="135"/>
                    <a:pt x="2303" y="120"/>
                  </a:cubicBezTo>
                  <a:cubicBezTo>
                    <a:pt x="2367" y="123"/>
                    <a:pt x="2431" y="123"/>
                    <a:pt x="2495" y="128"/>
                  </a:cubicBezTo>
                  <a:cubicBezTo>
                    <a:pt x="2522" y="130"/>
                    <a:pt x="2567" y="168"/>
                    <a:pt x="2567" y="168"/>
                  </a:cubicBezTo>
                  <a:cubicBezTo>
                    <a:pt x="2570" y="176"/>
                    <a:pt x="2569" y="186"/>
                    <a:pt x="2575" y="192"/>
                  </a:cubicBezTo>
                  <a:cubicBezTo>
                    <a:pt x="2581" y="198"/>
                    <a:pt x="2591" y="196"/>
                    <a:pt x="2599" y="200"/>
                  </a:cubicBezTo>
                  <a:cubicBezTo>
                    <a:pt x="2647" y="224"/>
                    <a:pt x="2691" y="247"/>
                    <a:pt x="2743" y="264"/>
                  </a:cubicBezTo>
                  <a:cubicBezTo>
                    <a:pt x="2752" y="267"/>
                    <a:pt x="2758" y="276"/>
                    <a:pt x="2767" y="280"/>
                  </a:cubicBezTo>
                  <a:cubicBezTo>
                    <a:pt x="2777" y="284"/>
                    <a:pt x="2788" y="285"/>
                    <a:pt x="2799" y="288"/>
                  </a:cubicBezTo>
                  <a:cubicBezTo>
                    <a:pt x="2815" y="293"/>
                    <a:pt x="2847" y="304"/>
                    <a:pt x="2847" y="304"/>
                  </a:cubicBezTo>
                  <a:cubicBezTo>
                    <a:pt x="2852" y="312"/>
                    <a:pt x="2859" y="319"/>
                    <a:pt x="2863" y="328"/>
                  </a:cubicBezTo>
                  <a:cubicBezTo>
                    <a:pt x="2870" y="343"/>
                    <a:pt x="2879" y="376"/>
                    <a:pt x="2879" y="376"/>
                  </a:cubicBezTo>
                  <a:cubicBezTo>
                    <a:pt x="2876" y="384"/>
                    <a:pt x="2879" y="398"/>
                    <a:pt x="2871" y="400"/>
                  </a:cubicBezTo>
                  <a:cubicBezTo>
                    <a:pt x="2805" y="419"/>
                    <a:pt x="2552" y="423"/>
                    <a:pt x="2527" y="424"/>
                  </a:cubicBezTo>
                  <a:cubicBezTo>
                    <a:pt x="2083" y="402"/>
                    <a:pt x="2766" y="434"/>
                    <a:pt x="1815" y="408"/>
                  </a:cubicBezTo>
                  <a:cubicBezTo>
                    <a:pt x="1781" y="407"/>
                    <a:pt x="1745" y="388"/>
                    <a:pt x="1711" y="384"/>
                  </a:cubicBezTo>
                  <a:cubicBezTo>
                    <a:pt x="1676" y="380"/>
                    <a:pt x="1642" y="379"/>
                    <a:pt x="1607" y="376"/>
                  </a:cubicBezTo>
                  <a:cubicBezTo>
                    <a:pt x="1586" y="374"/>
                    <a:pt x="1564" y="371"/>
                    <a:pt x="1543" y="368"/>
                  </a:cubicBezTo>
                  <a:cubicBezTo>
                    <a:pt x="1393" y="373"/>
                    <a:pt x="1294" y="384"/>
                    <a:pt x="1151" y="392"/>
                  </a:cubicBezTo>
                  <a:cubicBezTo>
                    <a:pt x="1069" y="408"/>
                    <a:pt x="985" y="392"/>
                    <a:pt x="903" y="384"/>
                  </a:cubicBezTo>
                  <a:cubicBezTo>
                    <a:pt x="253" y="400"/>
                    <a:pt x="793" y="396"/>
                    <a:pt x="447" y="384"/>
                  </a:cubicBezTo>
                  <a:cubicBezTo>
                    <a:pt x="212" y="376"/>
                    <a:pt x="0" y="376"/>
                    <a:pt x="151" y="376"/>
                  </a:cubicBezTo>
                  <a:close/>
                </a:path>
              </a:pathLst>
            </a:custGeom>
            <a:solidFill>
              <a:schemeClr val="bg1">
                <a:alpha val="64999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69861" name="Rectangle 197"/>
            <p:cNvSpPr>
              <a:spLocks noChangeArrowheads="1"/>
            </p:cNvSpPr>
            <p:nvPr/>
          </p:nvSpPr>
          <p:spPr bwMode="auto">
            <a:xfrm>
              <a:off x="1536" y="3024"/>
              <a:ext cx="2352" cy="48"/>
            </a:xfrm>
            <a:prstGeom prst="rect">
              <a:avLst/>
            </a:prstGeom>
            <a:solidFill>
              <a:schemeClr val="bg1">
                <a:alpha val="60001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369862" name="Rectangle 198"/>
            <p:cNvSpPr>
              <a:spLocks noChangeArrowheads="1"/>
            </p:cNvSpPr>
            <p:nvPr/>
          </p:nvSpPr>
          <p:spPr bwMode="auto">
            <a:xfrm>
              <a:off x="1296" y="3024"/>
              <a:ext cx="240" cy="48"/>
            </a:xfrm>
            <a:prstGeom prst="rect">
              <a:avLst/>
            </a:prstGeom>
            <a:solidFill>
              <a:schemeClr val="bg1">
                <a:alpha val="57001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</p:grpSp>
      <p:sp>
        <p:nvSpPr>
          <p:cNvPr id="369859" name="Rectangle 195"/>
          <p:cNvSpPr>
            <a:spLocks noChangeArrowheads="1"/>
          </p:cNvSpPr>
          <p:nvPr/>
        </p:nvSpPr>
        <p:spPr bwMode="auto">
          <a:xfrm>
            <a:off x="2057400" y="4876800"/>
            <a:ext cx="4343400" cy="152400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69864" name="Text Box 200"/>
          <p:cNvSpPr txBox="1">
            <a:spLocks noChangeArrowheads="1"/>
          </p:cNvSpPr>
          <p:nvPr/>
        </p:nvSpPr>
        <p:spPr bwMode="auto">
          <a:xfrm>
            <a:off x="0" y="6096000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b="1">
                <a:solidFill>
                  <a:schemeClr val="tx1"/>
                </a:solidFill>
              </a:rPr>
              <a:t>  Permanent wilting point (0.04 g g</a:t>
            </a:r>
            <a:r>
              <a:rPr lang="en-US" sz="3200" b="1" baseline="30000">
                <a:solidFill>
                  <a:schemeClr val="tx1"/>
                </a:solidFill>
              </a:rPr>
              <a:t>-1</a:t>
            </a:r>
            <a:r>
              <a:rPr lang="en-US" sz="3200" b="1">
                <a:solidFill>
                  <a:schemeClr val="tx1"/>
                </a:solidFill>
              </a:rPr>
              <a:t>)</a:t>
            </a:r>
            <a:endParaRPr lang="en-US" sz="3200" b="1" baseline="30000">
              <a:solidFill>
                <a:schemeClr val="tx1"/>
              </a:solidFill>
            </a:endParaRPr>
          </a:p>
        </p:txBody>
      </p:sp>
      <p:sp>
        <p:nvSpPr>
          <p:cNvPr id="369866" name="Text Box 202"/>
          <p:cNvSpPr txBox="1">
            <a:spLocks noChangeArrowheads="1"/>
          </p:cNvSpPr>
          <p:nvPr/>
        </p:nvSpPr>
        <p:spPr bwMode="auto">
          <a:xfrm>
            <a:off x="6826250" y="3962400"/>
            <a:ext cx="2317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Fescue thatch </a:t>
            </a:r>
          </a:p>
        </p:txBody>
      </p:sp>
      <p:sp>
        <p:nvSpPr>
          <p:cNvPr id="369867" name="Line 203"/>
          <p:cNvSpPr>
            <a:spLocks noChangeShapeType="1"/>
          </p:cNvSpPr>
          <p:nvPr/>
        </p:nvSpPr>
        <p:spPr bwMode="auto">
          <a:xfrm flipH="1">
            <a:off x="7543800" y="4419600"/>
            <a:ext cx="457200" cy="6096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CA"/>
          </a:p>
        </p:txBody>
      </p:sp>
      <p:grpSp>
        <p:nvGrpSpPr>
          <p:cNvPr id="369889" name="Group 225"/>
          <p:cNvGrpSpPr>
            <a:grpSpLocks/>
          </p:cNvGrpSpPr>
          <p:nvPr/>
        </p:nvGrpSpPr>
        <p:grpSpPr bwMode="auto">
          <a:xfrm>
            <a:off x="2286000" y="4191000"/>
            <a:ext cx="4267200" cy="823913"/>
            <a:chOff x="1440" y="2640"/>
            <a:chExt cx="2688" cy="519"/>
          </a:xfrm>
        </p:grpSpPr>
        <p:grpSp>
          <p:nvGrpSpPr>
            <p:cNvPr id="369868" name="Group 204"/>
            <p:cNvGrpSpPr>
              <a:grpSpLocks noChangeAspect="1"/>
            </p:cNvGrpSpPr>
            <p:nvPr/>
          </p:nvGrpSpPr>
          <p:grpSpPr bwMode="auto">
            <a:xfrm>
              <a:off x="1776" y="2832"/>
              <a:ext cx="674" cy="327"/>
              <a:chOff x="2487" y="2448"/>
              <a:chExt cx="748" cy="363"/>
            </a:xfrm>
          </p:grpSpPr>
          <p:sp>
            <p:nvSpPr>
              <p:cNvPr id="369869" name="Oval 205"/>
              <p:cNvSpPr>
                <a:spLocks noChangeAspect="1" noChangeArrowheads="1"/>
              </p:cNvSpPr>
              <p:nvPr/>
            </p:nvSpPr>
            <p:spPr bwMode="auto">
              <a:xfrm>
                <a:off x="2487" y="2448"/>
                <a:ext cx="729" cy="345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008000"/>
                  </a:gs>
                </a:gsLst>
                <a:lin ang="18900000" scaled="1"/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69870" name="Text Box 206"/>
              <p:cNvSpPr txBox="1">
                <a:spLocks noChangeAspect="1" noChangeArrowheads="1"/>
              </p:cNvSpPr>
              <p:nvPr/>
            </p:nvSpPr>
            <p:spPr bwMode="auto">
              <a:xfrm>
                <a:off x="2554" y="2448"/>
                <a:ext cx="681" cy="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tx1"/>
                    </a:solidFill>
                  </a:rPr>
                  <a:t>NH</a:t>
                </a:r>
                <a:r>
                  <a:rPr lang="en-US" sz="2800" b="1" baseline="-25000">
                    <a:solidFill>
                      <a:schemeClr val="tx1"/>
                    </a:solidFill>
                  </a:rPr>
                  <a:t>4</a:t>
                </a:r>
                <a:r>
                  <a:rPr lang="en-US" sz="2800" b="1" baseline="30000"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  <p:grpSp>
          <p:nvGrpSpPr>
            <p:cNvPr id="369871" name="Group 207"/>
            <p:cNvGrpSpPr>
              <a:grpSpLocks noChangeAspect="1"/>
            </p:cNvGrpSpPr>
            <p:nvPr/>
          </p:nvGrpSpPr>
          <p:grpSpPr bwMode="auto">
            <a:xfrm>
              <a:off x="2736" y="2640"/>
              <a:ext cx="674" cy="327"/>
              <a:chOff x="2487" y="2448"/>
              <a:chExt cx="748" cy="363"/>
            </a:xfrm>
          </p:grpSpPr>
          <p:sp>
            <p:nvSpPr>
              <p:cNvPr id="369872" name="Oval 208"/>
              <p:cNvSpPr>
                <a:spLocks noChangeAspect="1" noChangeArrowheads="1"/>
              </p:cNvSpPr>
              <p:nvPr/>
            </p:nvSpPr>
            <p:spPr bwMode="auto">
              <a:xfrm>
                <a:off x="2487" y="2448"/>
                <a:ext cx="729" cy="345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008000"/>
                  </a:gs>
                </a:gsLst>
                <a:lin ang="18900000" scaled="1"/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69873" name="Text Box 209"/>
              <p:cNvSpPr txBox="1">
                <a:spLocks noChangeAspect="1" noChangeArrowheads="1"/>
              </p:cNvSpPr>
              <p:nvPr/>
            </p:nvSpPr>
            <p:spPr bwMode="auto">
              <a:xfrm>
                <a:off x="2554" y="2448"/>
                <a:ext cx="681" cy="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tx1"/>
                    </a:solidFill>
                  </a:rPr>
                  <a:t>NH</a:t>
                </a:r>
                <a:r>
                  <a:rPr lang="en-US" sz="2800" b="1" baseline="-25000">
                    <a:solidFill>
                      <a:schemeClr val="tx1"/>
                    </a:solidFill>
                  </a:rPr>
                  <a:t>4</a:t>
                </a:r>
                <a:r>
                  <a:rPr lang="en-US" sz="2800" b="1" baseline="30000"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  <p:grpSp>
          <p:nvGrpSpPr>
            <p:cNvPr id="369874" name="Group 210"/>
            <p:cNvGrpSpPr>
              <a:grpSpLocks noChangeAspect="1"/>
            </p:cNvGrpSpPr>
            <p:nvPr/>
          </p:nvGrpSpPr>
          <p:grpSpPr bwMode="auto">
            <a:xfrm>
              <a:off x="3454" y="2736"/>
              <a:ext cx="674" cy="327"/>
              <a:chOff x="2487" y="2448"/>
              <a:chExt cx="748" cy="363"/>
            </a:xfrm>
          </p:grpSpPr>
          <p:sp>
            <p:nvSpPr>
              <p:cNvPr id="369875" name="Oval 211"/>
              <p:cNvSpPr>
                <a:spLocks noChangeAspect="1" noChangeArrowheads="1"/>
              </p:cNvSpPr>
              <p:nvPr/>
            </p:nvSpPr>
            <p:spPr bwMode="auto">
              <a:xfrm>
                <a:off x="2487" y="2448"/>
                <a:ext cx="729" cy="345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008000"/>
                  </a:gs>
                </a:gsLst>
                <a:lin ang="18900000" scaled="1"/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69876" name="Text Box 212"/>
              <p:cNvSpPr txBox="1">
                <a:spLocks noChangeAspect="1" noChangeArrowheads="1"/>
              </p:cNvSpPr>
              <p:nvPr/>
            </p:nvSpPr>
            <p:spPr bwMode="auto">
              <a:xfrm>
                <a:off x="2554" y="2448"/>
                <a:ext cx="681" cy="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tx1"/>
                    </a:solidFill>
                  </a:rPr>
                  <a:t>NH</a:t>
                </a:r>
                <a:r>
                  <a:rPr lang="en-US" sz="2800" b="1" baseline="-25000">
                    <a:solidFill>
                      <a:schemeClr val="tx1"/>
                    </a:solidFill>
                  </a:rPr>
                  <a:t>4</a:t>
                </a:r>
                <a:r>
                  <a:rPr lang="en-US" sz="2800" b="1" baseline="30000"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  <p:grpSp>
          <p:nvGrpSpPr>
            <p:cNvPr id="369877" name="Group 213"/>
            <p:cNvGrpSpPr>
              <a:grpSpLocks noChangeAspect="1"/>
            </p:cNvGrpSpPr>
            <p:nvPr/>
          </p:nvGrpSpPr>
          <p:grpSpPr bwMode="auto">
            <a:xfrm>
              <a:off x="2976" y="2832"/>
              <a:ext cx="674" cy="327"/>
              <a:chOff x="2487" y="2448"/>
              <a:chExt cx="748" cy="363"/>
            </a:xfrm>
          </p:grpSpPr>
          <p:sp>
            <p:nvSpPr>
              <p:cNvPr id="369878" name="Oval 214"/>
              <p:cNvSpPr>
                <a:spLocks noChangeAspect="1" noChangeArrowheads="1"/>
              </p:cNvSpPr>
              <p:nvPr/>
            </p:nvSpPr>
            <p:spPr bwMode="auto">
              <a:xfrm>
                <a:off x="2487" y="2448"/>
                <a:ext cx="729" cy="345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008000"/>
                  </a:gs>
                </a:gsLst>
                <a:lin ang="18900000" scaled="1"/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69879" name="Text Box 215"/>
              <p:cNvSpPr txBox="1">
                <a:spLocks noChangeAspect="1" noChangeArrowheads="1"/>
              </p:cNvSpPr>
              <p:nvPr/>
            </p:nvSpPr>
            <p:spPr bwMode="auto">
              <a:xfrm>
                <a:off x="2554" y="2448"/>
                <a:ext cx="681" cy="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tx1"/>
                    </a:solidFill>
                  </a:rPr>
                  <a:t>NH</a:t>
                </a:r>
                <a:r>
                  <a:rPr lang="en-US" sz="2800" b="1" baseline="-25000">
                    <a:solidFill>
                      <a:schemeClr val="tx1"/>
                    </a:solidFill>
                  </a:rPr>
                  <a:t>4</a:t>
                </a:r>
                <a:r>
                  <a:rPr lang="en-US" sz="2800" b="1" baseline="30000"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  <p:grpSp>
          <p:nvGrpSpPr>
            <p:cNvPr id="369880" name="Group 216"/>
            <p:cNvGrpSpPr>
              <a:grpSpLocks noChangeAspect="1"/>
            </p:cNvGrpSpPr>
            <p:nvPr/>
          </p:nvGrpSpPr>
          <p:grpSpPr bwMode="auto">
            <a:xfrm>
              <a:off x="2494" y="2784"/>
              <a:ext cx="674" cy="327"/>
              <a:chOff x="2487" y="2448"/>
              <a:chExt cx="748" cy="363"/>
            </a:xfrm>
          </p:grpSpPr>
          <p:sp>
            <p:nvSpPr>
              <p:cNvPr id="369881" name="Oval 217"/>
              <p:cNvSpPr>
                <a:spLocks noChangeAspect="1" noChangeArrowheads="1"/>
              </p:cNvSpPr>
              <p:nvPr/>
            </p:nvSpPr>
            <p:spPr bwMode="auto">
              <a:xfrm>
                <a:off x="2487" y="2448"/>
                <a:ext cx="729" cy="345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008000"/>
                  </a:gs>
                </a:gsLst>
                <a:lin ang="18900000" scaled="1"/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69882" name="Text Box 218"/>
              <p:cNvSpPr txBox="1">
                <a:spLocks noChangeAspect="1" noChangeArrowheads="1"/>
              </p:cNvSpPr>
              <p:nvPr/>
            </p:nvSpPr>
            <p:spPr bwMode="auto">
              <a:xfrm>
                <a:off x="2554" y="2448"/>
                <a:ext cx="681" cy="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tx1"/>
                    </a:solidFill>
                  </a:rPr>
                  <a:t>NH</a:t>
                </a:r>
                <a:r>
                  <a:rPr lang="en-US" sz="2800" b="1" baseline="-25000">
                    <a:solidFill>
                      <a:schemeClr val="tx1"/>
                    </a:solidFill>
                  </a:rPr>
                  <a:t>4</a:t>
                </a:r>
                <a:r>
                  <a:rPr lang="en-US" sz="2800" b="1" baseline="30000"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  <p:grpSp>
          <p:nvGrpSpPr>
            <p:cNvPr id="369883" name="Group 219"/>
            <p:cNvGrpSpPr>
              <a:grpSpLocks noChangeAspect="1"/>
            </p:cNvGrpSpPr>
            <p:nvPr/>
          </p:nvGrpSpPr>
          <p:grpSpPr bwMode="auto">
            <a:xfrm>
              <a:off x="2256" y="2736"/>
              <a:ext cx="674" cy="327"/>
              <a:chOff x="2487" y="2448"/>
              <a:chExt cx="748" cy="363"/>
            </a:xfrm>
          </p:grpSpPr>
          <p:sp>
            <p:nvSpPr>
              <p:cNvPr id="369884" name="Oval 220"/>
              <p:cNvSpPr>
                <a:spLocks noChangeAspect="1" noChangeArrowheads="1"/>
              </p:cNvSpPr>
              <p:nvPr/>
            </p:nvSpPr>
            <p:spPr bwMode="auto">
              <a:xfrm>
                <a:off x="2487" y="2448"/>
                <a:ext cx="729" cy="345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008000"/>
                  </a:gs>
                </a:gsLst>
                <a:lin ang="18900000" scaled="1"/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69885" name="Text Box 221"/>
              <p:cNvSpPr txBox="1">
                <a:spLocks noChangeAspect="1" noChangeArrowheads="1"/>
              </p:cNvSpPr>
              <p:nvPr/>
            </p:nvSpPr>
            <p:spPr bwMode="auto">
              <a:xfrm>
                <a:off x="2554" y="2448"/>
                <a:ext cx="681" cy="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tx1"/>
                    </a:solidFill>
                  </a:rPr>
                  <a:t>NH</a:t>
                </a:r>
                <a:r>
                  <a:rPr lang="en-US" sz="2800" b="1" baseline="-25000">
                    <a:solidFill>
                      <a:schemeClr val="tx1"/>
                    </a:solidFill>
                  </a:rPr>
                  <a:t>4</a:t>
                </a:r>
                <a:r>
                  <a:rPr lang="en-US" sz="2800" b="1" baseline="30000"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  <p:grpSp>
          <p:nvGrpSpPr>
            <p:cNvPr id="369886" name="Group 222"/>
            <p:cNvGrpSpPr>
              <a:grpSpLocks noChangeAspect="1"/>
            </p:cNvGrpSpPr>
            <p:nvPr/>
          </p:nvGrpSpPr>
          <p:grpSpPr bwMode="auto">
            <a:xfrm>
              <a:off x="1440" y="2736"/>
              <a:ext cx="674" cy="327"/>
              <a:chOff x="2487" y="2448"/>
              <a:chExt cx="748" cy="363"/>
            </a:xfrm>
          </p:grpSpPr>
          <p:sp>
            <p:nvSpPr>
              <p:cNvPr id="369887" name="Oval 223"/>
              <p:cNvSpPr>
                <a:spLocks noChangeAspect="1" noChangeArrowheads="1"/>
              </p:cNvSpPr>
              <p:nvPr/>
            </p:nvSpPr>
            <p:spPr bwMode="auto">
              <a:xfrm>
                <a:off x="2487" y="2448"/>
                <a:ext cx="729" cy="345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008000"/>
                  </a:gs>
                </a:gsLst>
                <a:lin ang="18900000" scaled="1"/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69888" name="Text Box 224"/>
              <p:cNvSpPr txBox="1">
                <a:spLocks noChangeAspect="1" noChangeArrowheads="1"/>
              </p:cNvSpPr>
              <p:nvPr/>
            </p:nvSpPr>
            <p:spPr bwMode="auto">
              <a:xfrm>
                <a:off x="2554" y="2448"/>
                <a:ext cx="681" cy="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tx1"/>
                    </a:solidFill>
                  </a:rPr>
                  <a:t>NH</a:t>
                </a:r>
                <a:r>
                  <a:rPr lang="en-US" sz="2800" b="1" baseline="-25000">
                    <a:solidFill>
                      <a:schemeClr val="tx1"/>
                    </a:solidFill>
                  </a:rPr>
                  <a:t>4</a:t>
                </a:r>
                <a:r>
                  <a:rPr lang="en-US" sz="2800" b="1" baseline="30000"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9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9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69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69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3698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9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3698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9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3698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9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69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98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9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9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3698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9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865" grpId="0" animBg="1"/>
      <p:bldP spid="369849" grpId="0"/>
      <p:bldP spid="36985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2662" name="Group 1126"/>
          <p:cNvGrpSpPr>
            <a:grpSpLocks/>
          </p:cNvGrpSpPr>
          <p:nvPr/>
        </p:nvGrpSpPr>
        <p:grpSpPr bwMode="auto">
          <a:xfrm>
            <a:off x="1979613" y="762000"/>
            <a:ext cx="5114925" cy="6019800"/>
            <a:chOff x="1007" y="480"/>
            <a:chExt cx="3222" cy="3792"/>
          </a:xfrm>
        </p:grpSpPr>
        <p:grpSp>
          <p:nvGrpSpPr>
            <p:cNvPr id="322619" name="Group 1083"/>
            <p:cNvGrpSpPr>
              <a:grpSpLocks/>
            </p:cNvGrpSpPr>
            <p:nvPr/>
          </p:nvGrpSpPr>
          <p:grpSpPr bwMode="auto">
            <a:xfrm>
              <a:off x="1487" y="2089"/>
              <a:ext cx="2292" cy="71"/>
              <a:chOff x="1498" y="3212"/>
              <a:chExt cx="2880" cy="57"/>
            </a:xfrm>
          </p:grpSpPr>
          <p:sp>
            <p:nvSpPr>
              <p:cNvPr id="322620" name="Line 1084"/>
              <p:cNvSpPr>
                <a:spLocks noChangeShapeType="1"/>
              </p:cNvSpPr>
              <p:nvPr/>
            </p:nvSpPr>
            <p:spPr bwMode="auto">
              <a:xfrm>
                <a:off x="1498" y="3240"/>
                <a:ext cx="2880" cy="1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621" name="Line 1085"/>
              <p:cNvSpPr>
                <a:spLocks noChangeShapeType="1"/>
              </p:cNvSpPr>
              <p:nvPr/>
            </p:nvSpPr>
            <p:spPr bwMode="auto">
              <a:xfrm flipV="1">
                <a:off x="2167" y="3212"/>
                <a:ext cx="1" cy="57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622" name="Line 1086"/>
              <p:cNvSpPr>
                <a:spLocks noChangeShapeType="1"/>
              </p:cNvSpPr>
              <p:nvPr/>
            </p:nvSpPr>
            <p:spPr bwMode="auto">
              <a:xfrm flipV="1">
                <a:off x="2837" y="3212"/>
                <a:ext cx="1" cy="57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623" name="Line 1087"/>
              <p:cNvSpPr>
                <a:spLocks noChangeShapeType="1"/>
              </p:cNvSpPr>
              <p:nvPr/>
            </p:nvSpPr>
            <p:spPr bwMode="auto">
              <a:xfrm flipV="1">
                <a:off x="3507" y="3212"/>
                <a:ext cx="1" cy="57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624" name="Line 1088"/>
              <p:cNvSpPr>
                <a:spLocks noChangeShapeType="1"/>
              </p:cNvSpPr>
              <p:nvPr/>
            </p:nvSpPr>
            <p:spPr bwMode="auto">
              <a:xfrm flipV="1">
                <a:off x="4177" y="3212"/>
                <a:ext cx="1" cy="57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321544" name="Rectangle 8"/>
            <p:cNvSpPr>
              <a:spLocks noChangeArrowheads="1"/>
            </p:cNvSpPr>
            <p:nvPr/>
          </p:nvSpPr>
          <p:spPr bwMode="auto">
            <a:xfrm>
              <a:off x="1487" y="4080"/>
              <a:ext cx="230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 sz="2000">
                  <a:solidFill>
                    <a:srgbClr val="FFFFFF"/>
                  </a:solidFill>
                </a:rPr>
                <a:t>Days after application</a:t>
              </a:r>
              <a:endParaRPr lang="en-US" sz="2000">
                <a:solidFill>
                  <a:schemeClr val="tx1"/>
                </a:solidFill>
              </a:endParaRPr>
            </a:p>
          </p:txBody>
        </p:sp>
        <p:sp>
          <p:nvSpPr>
            <p:cNvPr id="321545" name="Rectangle 9"/>
            <p:cNvSpPr>
              <a:spLocks noChangeArrowheads="1"/>
            </p:cNvSpPr>
            <p:nvPr/>
          </p:nvSpPr>
          <p:spPr bwMode="auto">
            <a:xfrm rot="16200000">
              <a:off x="254" y="1233"/>
              <a:ext cx="167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 sz="1800">
                  <a:solidFill>
                    <a:srgbClr val="FFFFFF"/>
                  </a:solidFill>
                </a:rPr>
                <a:t>NH</a:t>
              </a:r>
              <a:r>
                <a:rPr lang="en-US" sz="1800" baseline="-25000">
                  <a:solidFill>
                    <a:srgbClr val="FFFFFF"/>
                  </a:solidFill>
                </a:rPr>
                <a:t>3</a:t>
              </a:r>
              <a:r>
                <a:rPr lang="en-US" sz="1800">
                  <a:solidFill>
                    <a:srgbClr val="FFFFFF"/>
                  </a:solidFill>
                </a:rPr>
                <a:t> loss (% of applied N)</a:t>
              </a:r>
              <a:endParaRPr lang="en-US" sz="1800">
                <a:solidFill>
                  <a:schemeClr val="tx1"/>
                </a:solidFill>
              </a:endParaRPr>
            </a:p>
          </p:txBody>
        </p:sp>
        <p:sp>
          <p:nvSpPr>
            <p:cNvPr id="321546" name="Rectangle 10"/>
            <p:cNvSpPr>
              <a:spLocks noChangeArrowheads="1"/>
            </p:cNvSpPr>
            <p:nvPr/>
          </p:nvSpPr>
          <p:spPr bwMode="auto">
            <a:xfrm>
              <a:off x="1464" y="3878"/>
              <a:ext cx="71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/>
                <a:t>0</a:t>
              </a:r>
            </a:p>
          </p:txBody>
        </p:sp>
        <p:sp>
          <p:nvSpPr>
            <p:cNvPr id="321547" name="Rectangle 11"/>
            <p:cNvSpPr>
              <a:spLocks noChangeArrowheads="1"/>
            </p:cNvSpPr>
            <p:nvPr/>
          </p:nvSpPr>
          <p:spPr bwMode="auto">
            <a:xfrm>
              <a:off x="1247" y="3473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/>
                <a:t>10</a:t>
              </a:r>
            </a:p>
          </p:txBody>
        </p:sp>
        <p:sp>
          <p:nvSpPr>
            <p:cNvPr id="321548" name="Rectangle 12"/>
            <p:cNvSpPr>
              <a:spLocks noChangeArrowheads="1"/>
            </p:cNvSpPr>
            <p:nvPr/>
          </p:nvSpPr>
          <p:spPr bwMode="auto">
            <a:xfrm>
              <a:off x="1247" y="3190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/>
                <a:t>20</a:t>
              </a:r>
            </a:p>
          </p:txBody>
        </p:sp>
        <p:sp>
          <p:nvSpPr>
            <p:cNvPr id="321549" name="Rectangle 13"/>
            <p:cNvSpPr>
              <a:spLocks noChangeArrowheads="1"/>
            </p:cNvSpPr>
            <p:nvPr/>
          </p:nvSpPr>
          <p:spPr bwMode="auto">
            <a:xfrm>
              <a:off x="1247" y="290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/>
                <a:t>30</a:t>
              </a:r>
            </a:p>
          </p:txBody>
        </p:sp>
        <p:sp>
          <p:nvSpPr>
            <p:cNvPr id="321550" name="Rectangle 14"/>
            <p:cNvSpPr>
              <a:spLocks noChangeArrowheads="1"/>
            </p:cNvSpPr>
            <p:nvPr/>
          </p:nvSpPr>
          <p:spPr bwMode="auto">
            <a:xfrm>
              <a:off x="1247" y="2621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/>
                <a:t>40</a:t>
              </a:r>
            </a:p>
          </p:txBody>
        </p:sp>
        <p:sp>
          <p:nvSpPr>
            <p:cNvPr id="321551" name="Rectangle 15"/>
            <p:cNvSpPr>
              <a:spLocks noChangeArrowheads="1"/>
            </p:cNvSpPr>
            <p:nvPr/>
          </p:nvSpPr>
          <p:spPr bwMode="auto">
            <a:xfrm>
              <a:off x="1247" y="233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/>
                <a:t>50</a:t>
              </a:r>
            </a:p>
          </p:txBody>
        </p:sp>
        <p:sp>
          <p:nvSpPr>
            <p:cNvPr id="321571" name="Rectangle 35"/>
            <p:cNvSpPr>
              <a:spLocks noChangeArrowheads="1"/>
            </p:cNvSpPr>
            <p:nvPr/>
          </p:nvSpPr>
          <p:spPr bwMode="auto">
            <a:xfrm>
              <a:off x="1247" y="179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/>
                <a:t>10</a:t>
              </a:r>
            </a:p>
          </p:txBody>
        </p:sp>
        <p:sp>
          <p:nvSpPr>
            <p:cNvPr id="321572" name="Rectangle 36"/>
            <p:cNvSpPr>
              <a:spLocks noChangeArrowheads="1"/>
            </p:cNvSpPr>
            <p:nvPr/>
          </p:nvSpPr>
          <p:spPr bwMode="auto">
            <a:xfrm>
              <a:off x="1247" y="1511"/>
              <a:ext cx="142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/>
                <a:t>20</a:t>
              </a:r>
            </a:p>
          </p:txBody>
        </p:sp>
        <p:sp>
          <p:nvSpPr>
            <p:cNvPr id="321573" name="Rectangle 37"/>
            <p:cNvSpPr>
              <a:spLocks noChangeArrowheads="1"/>
            </p:cNvSpPr>
            <p:nvPr/>
          </p:nvSpPr>
          <p:spPr bwMode="auto">
            <a:xfrm>
              <a:off x="1247" y="122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/>
                <a:t>30</a:t>
              </a:r>
            </a:p>
          </p:txBody>
        </p:sp>
        <p:sp>
          <p:nvSpPr>
            <p:cNvPr id="321574" name="Rectangle 38"/>
            <p:cNvSpPr>
              <a:spLocks noChangeArrowheads="1"/>
            </p:cNvSpPr>
            <p:nvPr/>
          </p:nvSpPr>
          <p:spPr bwMode="auto">
            <a:xfrm>
              <a:off x="1247" y="941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/>
                <a:t>40</a:t>
              </a:r>
            </a:p>
          </p:txBody>
        </p:sp>
        <p:sp>
          <p:nvSpPr>
            <p:cNvPr id="321575" name="Rectangle 39"/>
            <p:cNvSpPr>
              <a:spLocks noChangeArrowheads="1"/>
            </p:cNvSpPr>
            <p:nvPr/>
          </p:nvSpPr>
          <p:spPr bwMode="auto">
            <a:xfrm>
              <a:off x="1247" y="657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/>
                <a:t>50</a:t>
              </a:r>
            </a:p>
          </p:txBody>
        </p:sp>
        <p:sp>
          <p:nvSpPr>
            <p:cNvPr id="321576" name="Line 40"/>
            <p:cNvSpPr>
              <a:spLocks noChangeShapeType="1"/>
            </p:cNvSpPr>
            <p:nvPr/>
          </p:nvSpPr>
          <p:spPr bwMode="auto">
            <a:xfrm flipV="1">
              <a:off x="1488" y="2159"/>
              <a:ext cx="1" cy="1679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1577" name="Line 41"/>
            <p:cNvSpPr>
              <a:spLocks noChangeShapeType="1"/>
            </p:cNvSpPr>
            <p:nvPr/>
          </p:nvSpPr>
          <p:spPr bwMode="auto">
            <a:xfrm>
              <a:off x="1489" y="3553"/>
              <a:ext cx="22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1578" name="Line 42"/>
            <p:cNvSpPr>
              <a:spLocks noChangeShapeType="1"/>
            </p:cNvSpPr>
            <p:nvPr/>
          </p:nvSpPr>
          <p:spPr bwMode="auto">
            <a:xfrm>
              <a:off x="1489" y="3268"/>
              <a:ext cx="22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1579" name="Line 43"/>
            <p:cNvSpPr>
              <a:spLocks noChangeShapeType="1"/>
            </p:cNvSpPr>
            <p:nvPr/>
          </p:nvSpPr>
          <p:spPr bwMode="auto">
            <a:xfrm>
              <a:off x="1489" y="2984"/>
              <a:ext cx="22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1580" name="Line 44"/>
            <p:cNvSpPr>
              <a:spLocks noChangeShapeType="1"/>
            </p:cNvSpPr>
            <p:nvPr/>
          </p:nvSpPr>
          <p:spPr bwMode="auto">
            <a:xfrm>
              <a:off x="1489" y="2700"/>
              <a:ext cx="22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1581" name="Line 45"/>
            <p:cNvSpPr>
              <a:spLocks noChangeShapeType="1"/>
            </p:cNvSpPr>
            <p:nvPr/>
          </p:nvSpPr>
          <p:spPr bwMode="auto">
            <a:xfrm>
              <a:off x="1489" y="2415"/>
              <a:ext cx="22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1582" name="Line 46"/>
            <p:cNvSpPr>
              <a:spLocks noChangeShapeType="1"/>
            </p:cNvSpPr>
            <p:nvPr/>
          </p:nvSpPr>
          <p:spPr bwMode="auto">
            <a:xfrm flipV="1">
              <a:off x="3770" y="2159"/>
              <a:ext cx="1" cy="1679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1588" name="Line 52"/>
            <p:cNvSpPr>
              <a:spLocks noChangeShapeType="1"/>
            </p:cNvSpPr>
            <p:nvPr/>
          </p:nvSpPr>
          <p:spPr bwMode="auto">
            <a:xfrm>
              <a:off x="1488" y="480"/>
              <a:ext cx="2282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1589" name="Line 53"/>
            <p:cNvSpPr>
              <a:spLocks noChangeShapeType="1"/>
            </p:cNvSpPr>
            <p:nvPr/>
          </p:nvSpPr>
          <p:spPr bwMode="auto">
            <a:xfrm>
              <a:off x="1856" y="481"/>
              <a:ext cx="1" cy="23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1590" name="Line 54"/>
            <p:cNvSpPr>
              <a:spLocks noChangeShapeType="1"/>
            </p:cNvSpPr>
            <p:nvPr/>
          </p:nvSpPr>
          <p:spPr bwMode="auto">
            <a:xfrm>
              <a:off x="2224" y="481"/>
              <a:ext cx="1" cy="23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1591" name="Line 55"/>
            <p:cNvSpPr>
              <a:spLocks noChangeShapeType="1"/>
            </p:cNvSpPr>
            <p:nvPr/>
          </p:nvSpPr>
          <p:spPr bwMode="auto">
            <a:xfrm>
              <a:off x="2592" y="481"/>
              <a:ext cx="1" cy="23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1592" name="Line 56"/>
            <p:cNvSpPr>
              <a:spLocks noChangeShapeType="1"/>
            </p:cNvSpPr>
            <p:nvPr/>
          </p:nvSpPr>
          <p:spPr bwMode="auto">
            <a:xfrm>
              <a:off x="2960" y="481"/>
              <a:ext cx="1" cy="23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1593" name="Line 57"/>
            <p:cNvSpPr>
              <a:spLocks noChangeShapeType="1"/>
            </p:cNvSpPr>
            <p:nvPr/>
          </p:nvSpPr>
          <p:spPr bwMode="auto">
            <a:xfrm>
              <a:off x="3328" y="481"/>
              <a:ext cx="1" cy="23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1594" name="Line 58"/>
            <p:cNvSpPr>
              <a:spLocks noChangeShapeType="1"/>
            </p:cNvSpPr>
            <p:nvPr/>
          </p:nvSpPr>
          <p:spPr bwMode="auto">
            <a:xfrm>
              <a:off x="3696" y="481"/>
              <a:ext cx="1" cy="23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1595" name="Line 59"/>
            <p:cNvSpPr>
              <a:spLocks noChangeShapeType="1"/>
            </p:cNvSpPr>
            <p:nvPr/>
          </p:nvSpPr>
          <p:spPr bwMode="auto">
            <a:xfrm flipV="1">
              <a:off x="1488" y="480"/>
              <a:ext cx="1" cy="1679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1596" name="Line 60"/>
            <p:cNvSpPr>
              <a:spLocks noChangeShapeType="1"/>
            </p:cNvSpPr>
            <p:nvPr/>
          </p:nvSpPr>
          <p:spPr bwMode="auto">
            <a:xfrm>
              <a:off x="1489" y="1875"/>
              <a:ext cx="22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1597" name="Line 61"/>
            <p:cNvSpPr>
              <a:spLocks noChangeShapeType="1"/>
            </p:cNvSpPr>
            <p:nvPr/>
          </p:nvSpPr>
          <p:spPr bwMode="auto">
            <a:xfrm>
              <a:off x="1489" y="1590"/>
              <a:ext cx="22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1598" name="Line 62"/>
            <p:cNvSpPr>
              <a:spLocks noChangeShapeType="1"/>
            </p:cNvSpPr>
            <p:nvPr/>
          </p:nvSpPr>
          <p:spPr bwMode="auto">
            <a:xfrm>
              <a:off x="1489" y="1305"/>
              <a:ext cx="22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1599" name="Line 63"/>
            <p:cNvSpPr>
              <a:spLocks noChangeShapeType="1"/>
            </p:cNvSpPr>
            <p:nvPr/>
          </p:nvSpPr>
          <p:spPr bwMode="auto">
            <a:xfrm>
              <a:off x="1489" y="1021"/>
              <a:ext cx="22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1600" name="Line 64"/>
            <p:cNvSpPr>
              <a:spLocks noChangeShapeType="1"/>
            </p:cNvSpPr>
            <p:nvPr/>
          </p:nvSpPr>
          <p:spPr bwMode="auto">
            <a:xfrm>
              <a:off x="1489" y="736"/>
              <a:ext cx="22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1601" name="Line 65"/>
            <p:cNvSpPr>
              <a:spLocks noChangeShapeType="1"/>
            </p:cNvSpPr>
            <p:nvPr/>
          </p:nvSpPr>
          <p:spPr bwMode="auto">
            <a:xfrm flipV="1">
              <a:off x="3770" y="480"/>
              <a:ext cx="1" cy="1679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1602" name="Line 66"/>
            <p:cNvSpPr>
              <a:spLocks noChangeShapeType="1"/>
            </p:cNvSpPr>
            <p:nvPr/>
          </p:nvSpPr>
          <p:spPr bwMode="auto">
            <a:xfrm flipH="1">
              <a:off x="3747" y="1875"/>
              <a:ext cx="23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1603" name="Line 67"/>
            <p:cNvSpPr>
              <a:spLocks noChangeShapeType="1"/>
            </p:cNvSpPr>
            <p:nvPr/>
          </p:nvSpPr>
          <p:spPr bwMode="auto">
            <a:xfrm flipH="1">
              <a:off x="3747" y="1590"/>
              <a:ext cx="23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1604" name="Line 68"/>
            <p:cNvSpPr>
              <a:spLocks noChangeShapeType="1"/>
            </p:cNvSpPr>
            <p:nvPr/>
          </p:nvSpPr>
          <p:spPr bwMode="auto">
            <a:xfrm flipH="1">
              <a:off x="3747" y="1305"/>
              <a:ext cx="23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1605" name="Line 69"/>
            <p:cNvSpPr>
              <a:spLocks noChangeShapeType="1"/>
            </p:cNvSpPr>
            <p:nvPr/>
          </p:nvSpPr>
          <p:spPr bwMode="auto">
            <a:xfrm flipH="1">
              <a:off x="3747" y="1021"/>
              <a:ext cx="23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1606" name="Line 70"/>
            <p:cNvSpPr>
              <a:spLocks noChangeShapeType="1"/>
            </p:cNvSpPr>
            <p:nvPr/>
          </p:nvSpPr>
          <p:spPr bwMode="auto">
            <a:xfrm flipH="1">
              <a:off x="3747" y="736"/>
              <a:ext cx="23" cy="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grpSp>
          <p:nvGrpSpPr>
            <p:cNvPr id="321607" name="Group 71"/>
            <p:cNvGrpSpPr>
              <a:grpSpLocks/>
            </p:cNvGrpSpPr>
            <p:nvPr/>
          </p:nvGrpSpPr>
          <p:grpSpPr bwMode="auto">
            <a:xfrm>
              <a:off x="1555" y="528"/>
              <a:ext cx="831" cy="437"/>
              <a:chOff x="4416" y="816"/>
              <a:chExt cx="831" cy="437"/>
            </a:xfrm>
          </p:grpSpPr>
          <p:sp>
            <p:nvSpPr>
              <p:cNvPr id="321608" name="Rectangle 72"/>
              <p:cNvSpPr>
                <a:spLocks noChangeArrowheads="1"/>
              </p:cNvSpPr>
              <p:nvPr/>
            </p:nvSpPr>
            <p:spPr bwMode="auto">
              <a:xfrm>
                <a:off x="4754" y="816"/>
                <a:ext cx="493" cy="13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400"/>
                  <a:t>Nitamin® </a:t>
                </a:r>
              </a:p>
            </p:txBody>
          </p:sp>
          <p:sp>
            <p:nvSpPr>
              <p:cNvPr id="321609" name="Rectangle 73"/>
              <p:cNvSpPr>
                <a:spLocks noChangeArrowheads="1"/>
              </p:cNvSpPr>
              <p:nvPr/>
            </p:nvSpPr>
            <p:spPr bwMode="auto">
              <a:xfrm>
                <a:off x="4763" y="969"/>
                <a:ext cx="268" cy="13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400"/>
                  <a:t>UAN</a:t>
                </a:r>
                <a:r>
                  <a:rPr lang="en-US" sz="1400" b="1"/>
                  <a:t> </a:t>
                </a:r>
              </a:p>
            </p:txBody>
          </p:sp>
          <p:sp>
            <p:nvSpPr>
              <p:cNvPr id="321610" name="Rectangle 74"/>
              <p:cNvSpPr>
                <a:spLocks noChangeArrowheads="1"/>
              </p:cNvSpPr>
              <p:nvPr/>
            </p:nvSpPr>
            <p:spPr bwMode="auto">
              <a:xfrm>
                <a:off x="4763" y="1119"/>
                <a:ext cx="242" cy="13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400"/>
                  <a:t>Urea</a:t>
                </a:r>
              </a:p>
            </p:txBody>
          </p:sp>
          <p:grpSp>
            <p:nvGrpSpPr>
              <p:cNvPr id="321611" name="Group 75"/>
              <p:cNvGrpSpPr>
                <a:grpSpLocks/>
              </p:cNvGrpSpPr>
              <p:nvPr/>
            </p:nvGrpSpPr>
            <p:grpSpPr bwMode="auto">
              <a:xfrm>
                <a:off x="4416" y="834"/>
                <a:ext cx="288" cy="384"/>
                <a:chOff x="1682" y="1492"/>
                <a:chExt cx="251" cy="339"/>
              </a:xfrm>
            </p:grpSpPr>
            <p:sp>
              <p:nvSpPr>
                <p:cNvPr id="321612" name="Line 76"/>
                <p:cNvSpPr>
                  <a:spLocks noChangeShapeType="1"/>
                </p:cNvSpPr>
                <p:nvPr/>
              </p:nvSpPr>
              <p:spPr bwMode="auto">
                <a:xfrm>
                  <a:off x="1682" y="1535"/>
                  <a:ext cx="251" cy="1"/>
                </a:xfrm>
                <a:prstGeom prst="line">
                  <a:avLst/>
                </a:prstGeom>
                <a:noFill/>
                <a:ln w="28575">
                  <a:solidFill>
                    <a:srgbClr val="FF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1613" name="Freeform 77"/>
                <p:cNvSpPr>
                  <a:spLocks/>
                </p:cNvSpPr>
                <p:nvPr/>
              </p:nvSpPr>
              <p:spPr bwMode="auto">
                <a:xfrm>
                  <a:off x="1764" y="1492"/>
                  <a:ext cx="87" cy="86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173" y="86"/>
                    </a:cxn>
                    <a:cxn ang="0">
                      <a:pos x="87" y="173"/>
                    </a:cxn>
                    <a:cxn ang="0">
                      <a:pos x="0" y="86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173" h="173">
                      <a:moveTo>
                        <a:pt x="87" y="0"/>
                      </a:moveTo>
                      <a:lnTo>
                        <a:pt x="173" y="86"/>
                      </a:lnTo>
                      <a:lnTo>
                        <a:pt x="87" y="173"/>
                      </a:lnTo>
                      <a:lnTo>
                        <a:pt x="0" y="86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solidFill>
                  <a:srgbClr val="FF00FF"/>
                </a:solidFill>
                <a:ln w="11113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1614" name="Freeform 78"/>
                <p:cNvSpPr>
                  <a:spLocks/>
                </p:cNvSpPr>
                <p:nvPr/>
              </p:nvSpPr>
              <p:spPr bwMode="auto">
                <a:xfrm>
                  <a:off x="1794" y="1521"/>
                  <a:ext cx="27" cy="28"/>
                </a:xfrm>
                <a:custGeom>
                  <a:avLst/>
                  <a:gdLst/>
                  <a:ahLst/>
                  <a:cxnLst>
                    <a:cxn ang="0">
                      <a:pos x="21" y="21"/>
                    </a:cxn>
                    <a:cxn ang="0">
                      <a:pos x="21" y="0"/>
                    </a:cxn>
                    <a:cxn ang="0">
                      <a:pos x="35" y="0"/>
                    </a:cxn>
                    <a:cxn ang="0">
                      <a:pos x="35" y="21"/>
                    </a:cxn>
                    <a:cxn ang="0">
                      <a:pos x="55" y="21"/>
                    </a:cxn>
                    <a:cxn ang="0">
                      <a:pos x="55" y="35"/>
                    </a:cxn>
                    <a:cxn ang="0">
                      <a:pos x="35" y="35"/>
                    </a:cxn>
                    <a:cxn ang="0">
                      <a:pos x="35" y="56"/>
                    </a:cxn>
                    <a:cxn ang="0">
                      <a:pos x="21" y="56"/>
                    </a:cxn>
                    <a:cxn ang="0">
                      <a:pos x="21" y="35"/>
                    </a:cxn>
                    <a:cxn ang="0">
                      <a:pos x="0" y="35"/>
                    </a:cxn>
                    <a:cxn ang="0">
                      <a:pos x="0" y="21"/>
                    </a:cxn>
                    <a:cxn ang="0">
                      <a:pos x="21" y="21"/>
                    </a:cxn>
                  </a:cxnLst>
                  <a:rect l="0" t="0" r="r" b="b"/>
                  <a:pathLst>
                    <a:path w="55" h="56">
                      <a:moveTo>
                        <a:pt x="21" y="21"/>
                      </a:moveTo>
                      <a:lnTo>
                        <a:pt x="21" y="0"/>
                      </a:lnTo>
                      <a:lnTo>
                        <a:pt x="35" y="0"/>
                      </a:lnTo>
                      <a:lnTo>
                        <a:pt x="35" y="21"/>
                      </a:lnTo>
                      <a:lnTo>
                        <a:pt x="55" y="21"/>
                      </a:lnTo>
                      <a:lnTo>
                        <a:pt x="55" y="35"/>
                      </a:lnTo>
                      <a:lnTo>
                        <a:pt x="35" y="35"/>
                      </a:lnTo>
                      <a:lnTo>
                        <a:pt x="35" y="56"/>
                      </a:lnTo>
                      <a:lnTo>
                        <a:pt x="21" y="56"/>
                      </a:lnTo>
                      <a:lnTo>
                        <a:pt x="21" y="35"/>
                      </a:lnTo>
                      <a:lnTo>
                        <a:pt x="0" y="35"/>
                      </a:lnTo>
                      <a:lnTo>
                        <a:pt x="0" y="21"/>
                      </a:lnTo>
                      <a:lnTo>
                        <a:pt x="21" y="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1113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1615" name="Line 79"/>
                <p:cNvSpPr>
                  <a:spLocks noChangeShapeType="1"/>
                </p:cNvSpPr>
                <p:nvPr/>
              </p:nvSpPr>
              <p:spPr bwMode="auto">
                <a:xfrm>
                  <a:off x="1682" y="1672"/>
                  <a:ext cx="251" cy="1"/>
                </a:xfrm>
                <a:prstGeom prst="line">
                  <a:avLst/>
                </a:prstGeom>
                <a:noFill/>
                <a:ln w="28575">
                  <a:solidFill>
                    <a:srgbClr val="008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1616" name="Rectangle 80"/>
                <p:cNvSpPr>
                  <a:spLocks noChangeArrowheads="1"/>
                </p:cNvSpPr>
                <p:nvPr/>
              </p:nvSpPr>
              <p:spPr bwMode="auto">
                <a:xfrm>
                  <a:off x="1776" y="1640"/>
                  <a:ext cx="63" cy="64"/>
                </a:xfrm>
                <a:prstGeom prst="rect">
                  <a:avLst/>
                </a:prstGeom>
                <a:solidFill>
                  <a:srgbClr val="008000"/>
                </a:solidFill>
                <a:ln w="11113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1617" name="Line 81"/>
                <p:cNvSpPr>
                  <a:spLocks noChangeShapeType="1"/>
                </p:cNvSpPr>
                <p:nvPr/>
              </p:nvSpPr>
              <p:spPr bwMode="auto">
                <a:xfrm flipV="1">
                  <a:off x="1807" y="1640"/>
                  <a:ext cx="1" cy="64"/>
                </a:xfrm>
                <a:prstGeom prst="line">
                  <a:avLst/>
                </a:prstGeom>
                <a:noFill/>
                <a:ln w="11113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1618" name="Line 82"/>
                <p:cNvSpPr>
                  <a:spLocks noChangeShapeType="1"/>
                </p:cNvSpPr>
                <p:nvPr/>
              </p:nvSpPr>
              <p:spPr bwMode="auto">
                <a:xfrm>
                  <a:off x="1776" y="1672"/>
                  <a:ext cx="63" cy="1"/>
                </a:xfrm>
                <a:prstGeom prst="line">
                  <a:avLst/>
                </a:prstGeom>
                <a:noFill/>
                <a:ln w="11113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1619" name="Line 83"/>
                <p:cNvSpPr>
                  <a:spLocks noChangeShapeType="1"/>
                </p:cNvSpPr>
                <p:nvPr/>
              </p:nvSpPr>
              <p:spPr bwMode="auto">
                <a:xfrm>
                  <a:off x="1682" y="1809"/>
                  <a:ext cx="251" cy="1"/>
                </a:xfrm>
                <a:prstGeom prst="line">
                  <a:avLst/>
                </a:prstGeom>
                <a:noFill/>
                <a:ln w="28575">
                  <a:solidFill>
                    <a:srgbClr val="FF8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1620" name="Freeform 84"/>
                <p:cNvSpPr>
                  <a:spLocks/>
                </p:cNvSpPr>
                <p:nvPr/>
              </p:nvSpPr>
              <p:spPr bwMode="auto">
                <a:xfrm>
                  <a:off x="1770" y="1766"/>
                  <a:ext cx="75" cy="65"/>
                </a:xfrm>
                <a:custGeom>
                  <a:avLst/>
                  <a:gdLst/>
                  <a:ahLst/>
                  <a:cxnLst>
                    <a:cxn ang="0">
                      <a:pos x="75" y="0"/>
                    </a:cxn>
                    <a:cxn ang="0">
                      <a:pos x="150" y="129"/>
                    </a:cxn>
                    <a:cxn ang="0">
                      <a:pos x="0" y="129"/>
                    </a:cxn>
                    <a:cxn ang="0">
                      <a:pos x="75" y="0"/>
                    </a:cxn>
                  </a:cxnLst>
                  <a:rect l="0" t="0" r="r" b="b"/>
                  <a:pathLst>
                    <a:path w="150" h="129">
                      <a:moveTo>
                        <a:pt x="75" y="0"/>
                      </a:moveTo>
                      <a:lnTo>
                        <a:pt x="150" y="129"/>
                      </a:lnTo>
                      <a:lnTo>
                        <a:pt x="0" y="129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solidFill>
                  <a:srgbClr val="FF8000"/>
                </a:solidFill>
                <a:ln w="11113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</p:grpSp>
        </p:grpSp>
        <p:grpSp>
          <p:nvGrpSpPr>
            <p:cNvPr id="322661" name="Group 1125"/>
            <p:cNvGrpSpPr>
              <a:grpSpLocks/>
            </p:cNvGrpSpPr>
            <p:nvPr/>
          </p:nvGrpSpPr>
          <p:grpSpPr bwMode="auto">
            <a:xfrm>
              <a:off x="3744" y="2112"/>
              <a:ext cx="485" cy="1824"/>
              <a:chOff x="4266" y="2112"/>
              <a:chExt cx="485" cy="1824"/>
            </a:xfrm>
          </p:grpSpPr>
          <p:sp>
            <p:nvSpPr>
              <p:cNvPr id="321560" name="Line 24"/>
              <p:cNvSpPr>
                <a:spLocks noChangeShapeType="1"/>
              </p:cNvSpPr>
              <p:nvPr/>
            </p:nvSpPr>
            <p:spPr bwMode="auto">
              <a:xfrm flipH="1">
                <a:off x="4266" y="3502"/>
                <a:ext cx="23" cy="1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1561" name="Line 25"/>
              <p:cNvSpPr>
                <a:spLocks noChangeShapeType="1"/>
              </p:cNvSpPr>
              <p:nvPr/>
            </p:nvSpPr>
            <p:spPr bwMode="auto">
              <a:xfrm flipH="1">
                <a:off x="4266" y="3166"/>
                <a:ext cx="23" cy="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1562" name="Line 26"/>
              <p:cNvSpPr>
                <a:spLocks noChangeShapeType="1"/>
              </p:cNvSpPr>
              <p:nvPr/>
            </p:nvSpPr>
            <p:spPr bwMode="auto">
              <a:xfrm flipH="1">
                <a:off x="4266" y="2830"/>
                <a:ext cx="23" cy="1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1563" name="Line 27"/>
              <p:cNvSpPr>
                <a:spLocks noChangeShapeType="1"/>
              </p:cNvSpPr>
              <p:nvPr/>
            </p:nvSpPr>
            <p:spPr bwMode="auto">
              <a:xfrm flipH="1">
                <a:off x="4266" y="2495"/>
                <a:ext cx="23" cy="1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1566" name="Rectangle 30"/>
              <p:cNvSpPr>
                <a:spLocks noChangeArrowheads="1"/>
              </p:cNvSpPr>
              <p:nvPr/>
            </p:nvSpPr>
            <p:spPr bwMode="auto">
              <a:xfrm>
                <a:off x="4333" y="3449"/>
                <a:ext cx="178" cy="1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1"/>
                  <a:t>0.1</a:t>
                </a:r>
              </a:p>
            </p:txBody>
          </p:sp>
          <p:sp>
            <p:nvSpPr>
              <p:cNvPr id="321567" name="Rectangle 31"/>
              <p:cNvSpPr>
                <a:spLocks noChangeArrowheads="1"/>
              </p:cNvSpPr>
              <p:nvPr/>
            </p:nvSpPr>
            <p:spPr bwMode="auto">
              <a:xfrm>
                <a:off x="4333" y="3114"/>
                <a:ext cx="178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1"/>
                  <a:t>0.2</a:t>
                </a:r>
              </a:p>
            </p:txBody>
          </p:sp>
          <p:sp>
            <p:nvSpPr>
              <p:cNvPr id="321568" name="Rectangle 32"/>
              <p:cNvSpPr>
                <a:spLocks noChangeArrowheads="1"/>
              </p:cNvSpPr>
              <p:nvPr/>
            </p:nvSpPr>
            <p:spPr bwMode="auto">
              <a:xfrm>
                <a:off x="4333" y="2778"/>
                <a:ext cx="178" cy="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1"/>
                  <a:t>0.3</a:t>
                </a:r>
              </a:p>
            </p:txBody>
          </p:sp>
          <p:sp>
            <p:nvSpPr>
              <p:cNvPr id="321569" name="Rectangle 33"/>
              <p:cNvSpPr>
                <a:spLocks noChangeArrowheads="1"/>
              </p:cNvSpPr>
              <p:nvPr/>
            </p:nvSpPr>
            <p:spPr bwMode="auto">
              <a:xfrm>
                <a:off x="4333" y="2442"/>
                <a:ext cx="178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b="1"/>
                  <a:t>0.4</a:t>
                </a:r>
              </a:p>
            </p:txBody>
          </p:sp>
          <p:sp>
            <p:nvSpPr>
              <p:cNvPr id="321659" name="Rectangle 123"/>
              <p:cNvSpPr>
                <a:spLocks noChangeArrowheads="1"/>
              </p:cNvSpPr>
              <p:nvPr/>
            </p:nvSpPr>
            <p:spPr bwMode="auto">
              <a:xfrm rot="16200000">
                <a:off x="3753" y="2937"/>
                <a:ext cx="182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 algn="ctr"/>
                <a:r>
                  <a:rPr lang="en-US" sz="1800">
                    <a:solidFill>
                      <a:srgbClr val="FFFFFF"/>
                    </a:solidFill>
                  </a:rPr>
                  <a:t>Soil water content (g g</a:t>
                </a:r>
                <a:r>
                  <a:rPr lang="en-US" sz="1800" baseline="30000">
                    <a:solidFill>
                      <a:srgbClr val="FFFFFF"/>
                    </a:solidFill>
                  </a:rPr>
                  <a:t>-1</a:t>
                </a:r>
                <a:r>
                  <a:rPr lang="en-US" sz="1800">
                    <a:solidFill>
                      <a:srgbClr val="FFFFFF"/>
                    </a:solidFill>
                  </a:rPr>
                  <a:t>)</a:t>
                </a:r>
                <a:endParaRPr lang="en-US" sz="18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21660" name="Rectangle 124"/>
            <p:cNvSpPr>
              <a:spLocks noChangeArrowheads="1"/>
            </p:cNvSpPr>
            <p:nvPr/>
          </p:nvSpPr>
          <p:spPr bwMode="auto">
            <a:xfrm>
              <a:off x="1952" y="3888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/>
                <a:t>20</a:t>
              </a:r>
            </a:p>
          </p:txBody>
        </p:sp>
        <p:sp>
          <p:nvSpPr>
            <p:cNvPr id="321661" name="Rectangle 125"/>
            <p:cNvSpPr>
              <a:spLocks noChangeArrowheads="1"/>
            </p:cNvSpPr>
            <p:nvPr/>
          </p:nvSpPr>
          <p:spPr bwMode="auto">
            <a:xfrm>
              <a:off x="2482" y="3888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/>
                <a:t>40</a:t>
              </a:r>
            </a:p>
          </p:txBody>
        </p:sp>
        <p:sp>
          <p:nvSpPr>
            <p:cNvPr id="321662" name="Rectangle 126"/>
            <p:cNvSpPr>
              <a:spLocks noChangeArrowheads="1"/>
            </p:cNvSpPr>
            <p:nvPr/>
          </p:nvSpPr>
          <p:spPr bwMode="auto">
            <a:xfrm>
              <a:off x="3553" y="3888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/>
                <a:t>80</a:t>
              </a:r>
            </a:p>
          </p:txBody>
        </p:sp>
        <p:sp>
          <p:nvSpPr>
            <p:cNvPr id="321663" name="Line 127"/>
            <p:cNvSpPr>
              <a:spLocks noChangeShapeType="1"/>
            </p:cNvSpPr>
            <p:nvPr/>
          </p:nvSpPr>
          <p:spPr bwMode="auto">
            <a:xfrm>
              <a:off x="1487" y="3834"/>
              <a:ext cx="0" cy="48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21664" name="Rectangle 128"/>
            <p:cNvSpPr>
              <a:spLocks noChangeArrowheads="1"/>
            </p:cNvSpPr>
            <p:nvPr/>
          </p:nvSpPr>
          <p:spPr bwMode="auto">
            <a:xfrm rot="16200000">
              <a:off x="254" y="2961"/>
              <a:ext cx="167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 sz="1800">
                  <a:solidFill>
                    <a:srgbClr val="FFFFFF"/>
                  </a:solidFill>
                </a:rPr>
                <a:t>Rainfall (mm)</a:t>
              </a:r>
              <a:endParaRPr lang="en-US" sz="1800">
                <a:solidFill>
                  <a:schemeClr val="tx1"/>
                </a:solidFill>
              </a:endParaRPr>
            </a:p>
          </p:txBody>
        </p:sp>
        <p:grpSp>
          <p:nvGrpSpPr>
            <p:cNvPr id="322150" name="Group 614"/>
            <p:cNvGrpSpPr>
              <a:grpSpLocks noChangeAspect="1"/>
            </p:cNvGrpSpPr>
            <p:nvPr/>
          </p:nvGrpSpPr>
          <p:grpSpPr bwMode="auto">
            <a:xfrm>
              <a:off x="1445" y="1344"/>
              <a:ext cx="2298" cy="816"/>
              <a:chOff x="1393" y="2345"/>
              <a:chExt cx="2874" cy="943"/>
            </a:xfrm>
          </p:grpSpPr>
          <p:sp>
            <p:nvSpPr>
              <p:cNvPr id="322151" name="Line 615"/>
              <p:cNvSpPr>
                <a:spLocks noChangeAspect="1" noChangeShapeType="1"/>
              </p:cNvSpPr>
              <p:nvPr/>
            </p:nvSpPr>
            <p:spPr bwMode="auto">
              <a:xfrm flipV="1">
                <a:off x="1441" y="3212"/>
                <a:ext cx="1" cy="57"/>
              </a:xfrm>
              <a:prstGeom prst="line">
                <a:avLst/>
              </a:prstGeom>
              <a:noFill/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52" name="Freeform 616"/>
              <p:cNvSpPr>
                <a:spLocks noChangeAspect="1"/>
              </p:cNvSpPr>
              <p:nvPr/>
            </p:nvSpPr>
            <p:spPr bwMode="auto">
              <a:xfrm flipV="1">
                <a:off x="1441" y="2632"/>
                <a:ext cx="2779" cy="60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90" y="327"/>
                  </a:cxn>
                  <a:cxn ang="0">
                    <a:pos x="755" y="656"/>
                  </a:cxn>
                  <a:cxn ang="0">
                    <a:pos x="1162" y="789"/>
                  </a:cxn>
                  <a:cxn ang="0">
                    <a:pos x="1569" y="836"/>
                  </a:cxn>
                  <a:cxn ang="0">
                    <a:pos x="2383" y="870"/>
                  </a:cxn>
                  <a:cxn ang="0">
                    <a:pos x="3197" y="961"/>
                  </a:cxn>
                  <a:cxn ang="0">
                    <a:pos x="4011" y="984"/>
                  </a:cxn>
                  <a:cxn ang="0">
                    <a:pos x="4825" y="1057"/>
                  </a:cxn>
                </a:cxnLst>
                <a:rect l="0" t="0" r="r" b="b"/>
                <a:pathLst>
                  <a:path w="4825" h="1057">
                    <a:moveTo>
                      <a:pt x="0" y="0"/>
                    </a:moveTo>
                    <a:lnTo>
                      <a:pt x="290" y="327"/>
                    </a:lnTo>
                    <a:lnTo>
                      <a:pt x="755" y="656"/>
                    </a:lnTo>
                    <a:lnTo>
                      <a:pt x="1162" y="789"/>
                    </a:lnTo>
                    <a:lnTo>
                      <a:pt x="1569" y="836"/>
                    </a:lnTo>
                    <a:lnTo>
                      <a:pt x="2383" y="870"/>
                    </a:lnTo>
                    <a:lnTo>
                      <a:pt x="3197" y="961"/>
                    </a:lnTo>
                    <a:lnTo>
                      <a:pt x="4011" y="984"/>
                    </a:lnTo>
                    <a:lnTo>
                      <a:pt x="4825" y="1057"/>
                    </a:lnTo>
                  </a:path>
                </a:pathLst>
              </a:custGeom>
              <a:noFill/>
              <a:ln w="28575">
                <a:solidFill>
                  <a:srgbClr val="FF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53" name="Freeform 617"/>
              <p:cNvSpPr>
                <a:spLocks noChangeAspect="1"/>
              </p:cNvSpPr>
              <p:nvPr/>
            </p:nvSpPr>
            <p:spPr bwMode="auto">
              <a:xfrm>
                <a:off x="1393" y="3193"/>
                <a:ext cx="95" cy="95"/>
              </a:xfrm>
              <a:custGeom>
                <a:avLst/>
                <a:gdLst/>
                <a:ahLst/>
                <a:cxnLst>
                  <a:cxn ang="0">
                    <a:pos x="96" y="0"/>
                  </a:cxn>
                  <a:cxn ang="0">
                    <a:pos x="192" y="96"/>
                  </a:cxn>
                  <a:cxn ang="0">
                    <a:pos x="96" y="192"/>
                  </a:cxn>
                  <a:cxn ang="0">
                    <a:pos x="0" y="96"/>
                  </a:cxn>
                  <a:cxn ang="0">
                    <a:pos x="96" y="0"/>
                  </a:cxn>
                </a:cxnLst>
                <a:rect l="0" t="0" r="r" b="b"/>
                <a:pathLst>
                  <a:path w="192" h="192">
                    <a:moveTo>
                      <a:pt x="96" y="0"/>
                    </a:moveTo>
                    <a:lnTo>
                      <a:pt x="192" y="96"/>
                    </a:lnTo>
                    <a:lnTo>
                      <a:pt x="96" y="192"/>
                    </a:lnTo>
                    <a:lnTo>
                      <a:pt x="0" y="96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F00FF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54" name="Freeform 618"/>
              <p:cNvSpPr>
                <a:spLocks noChangeAspect="1"/>
              </p:cNvSpPr>
              <p:nvPr/>
            </p:nvSpPr>
            <p:spPr bwMode="auto">
              <a:xfrm>
                <a:off x="1425" y="3225"/>
                <a:ext cx="31" cy="31"/>
              </a:xfrm>
              <a:custGeom>
                <a:avLst/>
                <a:gdLst/>
                <a:ahLst/>
                <a:cxnLst>
                  <a:cxn ang="0">
                    <a:pos x="24" y="24"/>
                  </a:cxn>
                  <a:cxn ang="0">
                    <a:pos x="24" y="0"/>
                  </a:cxn>
                  <a:cxn ang="0">
                    <a:pos x="38" y="0"/>
                  </a:cxn>
                  <a:cxn ang="0">
                    <a:pos x="38" y="24"/>
                  </a:cxn>
                  <a:cxn ang="0">
                    <a:pos x="62" y="24"/>
                  </a:cxn>
                  <a:cxn ang="0">
                    <a:pos x="62" y="38"/>
                  </a:cxn>
                  <a:cxn ang="0">
                    <a:pos x="38" y="38"/>
                  </a:cxn>
                  <a:cxn ang="0">
                    <a:pos x="38" y="62"/>
                  </a:cxn>
                  <a:cxn ang="0">
                    <a:pos x="24" y="62"/>
                  </a:cxn>
                  <a:cxn ang="0">
                    <a:pos x="24" y="38"/>
                  </a:cxn>
                  <a:cxn ang="0">
                    <a:pos x="0" y="38"/>
                  </a:cxn>
                  <a:cxn ang="0">
                    <a:pos x="0" y="24"/>
                  </a:cxn>
                  <a:cxn ang="0">
                    <a:pos x="24" y="24"/>
                  </a:cxn>
                </a:cxnLst>
                <a:rect l="0" t="0" r="r" b="b"/>
                <a:pathLst>
                  <a:path w="62" h="62">
                    <a:moveTo>
                      <a:pt x="24" y="24"/>
                    </a:moveTo>
                    <a:lnTo>
                      <a:pt x="24" y="0"/>
                    </a:lnTo>
                    <a:lnTo>
                      <a:pt x="38" y="0"/>
                    </a:lnTo>
                    <a:lnTo>
                      <a:pt x="38" y="24"/>
                    </a:lnTo>
                    <a:lnTo>
                      <a:pt x="62" y="24"/>
                    </a:lnTo>
                    <a:lnTo>
                      <a:pt x="62" y="38"/>
                    </a:lnTo>
                    <a:lnTo>
                      <a:pt x="38" y="38"/>
                    </a:lnTo>
                    <a:lnTo>
                      <a:pt x="38" y="62"/>
                    </a:lnTo>
                    <a:lnTo>
                      <a:pt x="24" y="62"/>
                    </a:lnTo>
                    <a:lnTo>
                      <a:pt x="24" y="38"/>
                    </a:lnTo>
                    <a:lnTo>
                      <a:pt x="0" y="38"/>
                    </a:lnTo>
                    <a:lnTo>
                      <a:pt x="0" y="24"/>
                    </a:lnTo>
                    <a:lnTo>
                      <a:pt x="24" y="24"/>
                    </a:lnTo>
                    <a:close/>
                  </a:path>
                </a:pathLst>
              </a:cu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55" name="Line 619"/>
              <p:cNvSpPr>
                <a:spLocks noChangeAspect="1" noChangeShapeType="1"/>
              </p:cNvSpPr>
              <p:nvPr/>
            </p:nvSpPr>
            <p:spPr bwMode="auto">
              <a:xfrm flipV="1">
                <a:off x="1608" y="2992"/>
                <a:ext cx="1" cy="6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56" name="Line 620"/>
              <p:cNvSpPr>
                <a:spLocks noChangeAspect="1" noChangeShapeType="1"/>
              </p:cNvSpPr>
              <p:nvPr/>
            </p:nvSpPr>
            <p:spPr bwMode="auto">
              <a:xfrm>
                <a:off x="1579" y="2992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57" name="Line 621"/>
              <p:cNvSpPr>
                <a:spLocks noChangeAspect="1" noChangeShapeType="1"/>
              </p:cNvSpPr>
              <p:nvPr/>
            </p:nvSpPr>
            <p:spPr bwMode="auto">
              <a:xfrm>
                <a:off x="1608" y="3052"/>
                <a:ext cx="1" cy="6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58" name="Line 622"/>
              <p:cNvSpPr>
                <a:spLocks noChangeAspect="1" noChangeShapeType="1"/>
              </p:cNvSpPr>
              <p:nvPr/>
            </p:nvSpPr>
            <p:spPr bwMode="auto">
              <a:xfrm>
                <a:off x="1579" y="3113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59" name="Freeform 623"/>
              <p:cNvSpPr>
                <a:spLocks noChangeAspect="1"/>
              </p:cNvSpPr>
              <p:nvPr/>
            </p:nvSpPr>
            <p:spPr bwMode="auto">
              <a:xfrm>
                <a:off x="1560" y="3004"/>
                <a:ext cx="95" cy="96"/>
              </a:xfrm>
              <a:custGeom>
                <a:avLst/>
                <a:gdLst/>
                <a:ahLst/>
                <a:cxnLst>
                  <a:cxn ang="0">
                    <a:pos x="96" y="0"/>
                  </a:cxn>
                  <a:cxn ang="0">
                    <a:pos x="192" y="95"/>
                  </a:cxn>
                  <a:cxn ang="0">
                    <a:pos x="96" y="191"/>
                  </a:cxn>
                  <a:cxn ang="0">
                    <a:pos x="0" y="95"/>
                  </a:cxn>
                  <a:cxn ang="0">
                    <a:pos x="96" y="0"/>
                  </a:cxn>
                </a:cxnLst>
                <a:rect l="0" t="0" r="r" b="b"/>
                <a:pathLst>
                  <a:path w="192" h="191">
                    <a:moveTo>
                      <a:pt x="96" y="0"/>
                    </a:moveTo>
                    <a:lnTo>
                      <a:pt x="192" y="95"/>
                    </a:lnTo>
                    <a:lnTo>
                      <a:pt x="96" y="191"/>
                    </a:lnTo>
                    <a:lnTo>
                      <a:pt x="0" y="95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F00FF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60" name="Freeform 624"/>
              <p:cNvSpPr>
                <a:spLocks noChangeAspect="1"/>
              </p:cNvSpPr>
              <p:nvPr/>
            </p:nvSpPr>
            <p:spPr bwMode="auto">
              <a:xfrm>
                <a:off x="1592" y="3037"/>
                <a:ext cx="31" cy="31"/>
              </a:xfrm>
              <a:custGeom>
                <a:avLst/>
                <a:gdLst/>
                <a:ahLst/>
                <a:cxnLst>
                  <a:cxn ang="0">
                    <a:pos x="24" y="24"/>
                  </a:cxn>
                  <a:cxn ang="0">
                    <a:pos x="24" y="0"/>
                  </a:cxn>
                  <a:cxn ang="0">
                    <a:pos x="38" y="0"/>
                  </a:cxn>
                  <a:cxn ang="0">
                    <a:pos x="38" y="24"/>
                  </a:cxn>
                  <a:cxn ang="0">
                    <a:pos x="62" y="24"/>
                  </a:cxn>
                  <a:cxn ang="0">
                    <a:pos x="62" y="38"/>
                  </a:cxn>
                  <a:cxn ang="0">
                    <a:pos x="38" y="38"/>
                  </a:cxn>
                  <a:cxn ang="0">
                    <a:pos x="38" y="62"/>
                  </a:cxn>
                  <a:cxn ang="0">
                    <a:pos x="24" y="62"/>
                  </a:cxn>
                  <a:cxn ang="0">
                    <a:pos x="24" y="38"/>
                  </a:cxn>
                  <a:cxn ang="0">
                    <a:pos x="0" y="38"/>
                  </a:cxn>
                  <a:cxn ang="0">
                    <a:pos x="0" y="24"/>
                  </a:cxn>
                  <a:cxn ang="0">
                    <a:pos x="24" y="24"/>
                  </a:cxn>
                </a:cxnLst>
                <a:rect l="0" t="0" r="r" b="b"/>
                <a:pathLst>
                  <a:path w="62" h="62">
                    <a:moveTo>
                      <a:pt x="24" y="24"/>
                    </a:moveTo>
                    <a:lnTo>
                      <a:pt x="24" y="0"/>
                    </a:lnTo>
                    <a:lnTo>
                      <a:pt x="38" y="0"/>
                    </a:lnTo>
                    <a:lnTo>
                      <a:pt x="38" y="24"/>
                    </a:lnTo>
                    <a:lnTo>
                      <a:pt x="62" y="24"/>
                    </a:lnTo>
                    <a:lnTo>
                      <a:pt x="62" y="38"/>
                    </a:lnTo>
                    <a:lnTo>
                      <a:pt x="38" y="38"/>
                    </a:lnTo>
                    <a:lnTo>
                      <a:pt x="38" y="62"/>
                    </a:lnTo>
                    <a:lnTo>
                      <a:pt x="24" y="62"/>
                    </a:lnTo>
                    <a:lnTo>
                      <a:pt x="24" y="38"/>
                    </a:lnTo>
                    <a:lnTo>
                      <a:pt x="0" y="38"/>
                    </a:lnTo>
                    <a:lnTo>
                      <a:pt x="0" y="24"/>
                    </a:lnTo>
                    <a:lnTo>
                      <a:pt x="24" y="24"/>
                    </a:lnTo>
                    <a:close/>
                  </a:path>
                </a:pathLst>
              </a:cu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61" name="Line 625"/>
              <p:cNvSpPr>
                <a:spLocks noChangeAspect="1" noChangeShapeType="1"/>
              </p:cNvSpPr>
              <p:nvPr/>
            </p:nvSpPr>
            <p:spPr bwMode="auto">
              <a:xfrm flipV="1">
                <a:off x="1875" y="2848"/>
                <a:ext cx="1" cy="15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62" name="Line 626"/>
              <p:cNvSpPr>
                <a:spLocks noChangeAspect="1" noChangeShapeType="1"/>
              </p:cNvSpPr>
              <p:nvPr/>
            </p:nvSpPr>
            <p:spPr bwMode="auto">
              <a:xfrm>
                <a:off x="1847" y="2848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63" name="Line 627"/>
              <p:cNvSpPr>
                <a:spLocks noChangeAspect="1" noChangeShapeType="1"/>
              </p:cNvSpPr>
              <p:nvPr/>
            </p:nvSpPr>
            <p:spPr bwMode="auto">
              <a:xfrm>
                <a:off x="1875" y="2863"/>
                <a:ext cx="1" cy="15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64" name="Line 628"/>
              <p:cNvSpPr>
                <a:spLocks noChangeAspect="1" noChangeShapeType="1"/>
              </p:cNvSpPr>
              <p:nvPr/>
            </p:nvSpPr>
            <p:spPr bwMode="auto">
              <a:xfrm>
                <a:off x="1847" y="2878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65" name="Freeform 629"/>
              <p:cNvSpPr>
                <a:spLocks noChangeAspect="1"/>
              </p:cNvSpPr>
              <p:nvPr/>
            </p:nvSpPr>
            <p:spPr bwMode="auto">
              <a:xfrm>
                <a:off x="1828" y="2815"/>
                <a:ext cx="95" cy="95"/>
              </a:xfrm>
              <a:custGeom>
                <a:avLst/>
                <a:gdLst/>
                <a:ahLst/>
                <a:cxnLst>
                  <a:cxn ang="0">
                    <a:pos x="96" y="0"/>
                  </a:cxn>
                  <a:cxn ang="0">
                    <a:pos x="191" y="95"/>
                  </a:cxn>
                  <a:cxn ang="0">
                    <a:pos x="96" y="191"/>
                  </a:cxn>
                  <a:cxn ang="0">
                    <a:pos x="0" y="95"/>
                  </a:cxn>
                  <a:cxn ang="0">
                    <a:pos x="96" y="0"/>
                  </a:cxn>
                </a:cxnLst>
                <a:rect l="0" t="0" r="r" b="b"/>
                <a:pathLst>
                  <a:path w="191" h="191">
                    <a:moveTo>
                      <a:pt x="96" y="0"/>
                    </a:moveTo>
                    <a:lnTo>
                      <a:pt x="191" y="95"/>
                    </a:lnTo>
                    <a:lnTo>
                      <a:pt x="96" y="191"/>
                    </a:lnTo>
                    <a:lnTo>
                      <a:pt x="0" y="95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F00FF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66" name="Freeform 630"/>
              <p:cNvSpPr>
                <a:spLocks noChangeAspect="1"/>
              </p:cNvSpPr>
              <p:nvPr/>
            </p:nvSpPr>
            <p:spPr bwMode="auto">
              <a:xfrm>
                <a:off x="1860" y="2847"/>
                <a:ext cx="31" cy="31"/>
              </a:xfrm>
              <a:custGeom>
                <a:avLst/>
                <a:gdLst/>
                <a:ahLst/>
                <a:cxnLst>
                  <a:cxn ang="0">
                    <a:pos x="24" y="24"/>
                  </a:cxn>
                  <a:cxn ang="0">
                    <a:pos x="24" y="0"/>
                  </a:cxn>
                  <a:cxn ang="0">
                    <a:pos x="38" y="0"/>
                  </a:cxn>
                  <a:cxn ang="0">
                    <a:pos x="38" y="24"/>
                  </a:cxn>
                  <a:cxn ang="0">
                    <a:pos x="62" y="24"/>
                  </a:cxn>
                  <a:cxn ang="0">
                    <a:pos x="62" y="38"/>
                  </a:cxn>
                  <a:cxn ang="0">
                    <a:pos x="38" y="38"/>
                  </a:cxn>
                  <a:cxn ang="0">
                    <a:pos x="38" y="62"/>
                  </a:cxn>
                  <a:cxn ang="0">
                    <a:pos x="24" y="62"/>
                  </a:cxn>
                  <a:cxn ang="0">
                    <a:pos x="24" y="38"/>
                  </a:cxn>
                  <a:cxn ang="0">
                    <a:pos x="0" y="38"/>
                  </a:cxn>
                  <a:cxn ang="0">
                    <a:pos x="0" y="24"/>
                  </a:cxn>
                  <a:cxn ang="0">
                    <a:pos x="24" y="24"/>
                  </a:cxn>
                </a:cxnLst>
                <a:rect l="0" t="0" r="r" b="b"/>
                <a:pathLst>
                  <a:path w="62" h="62">
                    <a:moveTo>
                      <a:pt x="24" y="24"/>
                    </a:moveTo>
                    <a:lnTo>
                      <a:pt x="24" y="0"/>
                    </a:lnTo>
                    <a:lnTo>
                      <a:pt x="38" y="0"/>
                    </a:lnTo>
                    <a:lnTo>
                      <a:pt x="38" y="24"/>
                    </a:lnTo>
                    <a:lnTo>
                      <a:pt x="62" y="24"/>
                    </a:lnTo>
                    <a:lnTo>
                      <a:pt x="62" y="38"/>
                    </a:lnTo>
                    <a:lnTo>
                      <a:pt x="38" y="38"/>
                    </a:lnTo>
                    <a:lnTo>
                      <a:pt x="38" y="62"/>
                    </a:lnTo>
                    <a:lnTo>
                      <a:pt x="24" y="62"/>
                    </a:lnTo>
                    <a:lnTo>
                      <a:pt x="24" y="38"/>
                    </a:lnTo>
                    <a:lnTo>
                      <a:pt x="0" y="38"/>
                    </a:lnTo>
                    <a:lnTo>
                      <a:pt x="0" y="24"/>
                    </a:lnTo>
                    <a:lnTo>
                      <a:pt x="24" y="24"/>
                    </a:lnTo>
                    <a:close/>
                  </a:path>
                </a:pathLst>
              </a:cu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67" name="Line 631"/>
              <p:cNvSpPr>
                <a:spLocks noChangeAspect="1" noChangeShapeType="1"/>
              </p:cNvSpPr>
              <p:nvPr/>
            </p:nvSpPr>
            <p:spPr bwMode="auto">
              <a:xfrm flipV="1">
                <a:off x="2110" y="2760"/>
                <a:ext cx="1" cy="26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68" name="Line 632"/>
              <p:cNvSpPr>
                <a:spLocks noChangeAspect="1" noChangeShapeType="1"/>
              </p:cNvSpPr>
              <p:nvPr/>
            </p:nvSpPr>
            <p:spPr bwMode="auto">
              <a:xfrm>
                <a:off x="2081" y="2760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69" name="Line 633"/>
              <p:cNvSpPr>
                <a:spLocks noChangeAspect="1" noChangeShapeType="1"/>
              </p:cNvSpPr>
              <p:nvPr/>
            </p:nvSpPr>
            <p:spPr bwMode="auto">
              <a:xfrm>
                <a:off x="2110" y="2786"/>
                <a:ext cx="1" cy="27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70" name="Line 634"/>
              <p:cNvSpPr>
                <a:spLocks noChangeAspect="1" noChangeShapeType="1"/>
              </p:cNvSpPr>
              <p:nvPr/>
            </p:nvSpPr>
            <p:spPr bwMode="auto">
              <a:xfrm>
                <a:off x="2081" y="2813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71" name="Freeform 635"/>
              <p:cNvSpPr>
                <a:spLocks noChangeAspect="1"/>
              </p:cNvSpPr>
              <p:nvPr/>
            </p:nvSpPr>
            <p:spPr bwMode="auto">
              <a:xfrm>
                <a:off x="2062" y="2738"/>
                <a:ext cx="96" cy="96"/>
              </a:xfrm>
              <a:custGeom>
                <a:avLst/>
                <a:gdLst/>
                <a:ahLst/>
                <a:cxnLst>
                  <a:cxn ang="0">
                    <a:pos x="96" y="0"/>
                  </a:cxn>
                  <a:cxn ang="0">
                    <a:pos x="191" y="96"/>
                  </a:cxn>
                  <a:cxn ang="0">
                    <a:pos x="96" y="192"/>
                  </a:cxn>
                  <a:cxn ang="0">
                    <a:pos x="0" y="96"/>
                  </a:cxn>
                  <a:cxn ang="0">
                    <a:pos x="96" y="0"/>
                  </a:cxn>
                </a:cxnLst>
                <a:rect l="0" t="0" r="r" b="b"/>
                <a:pathLst>
                  <a:path w="191" h="192">
                    <a:moveTo>
                      <a:pt x="96" y="0"/>
                    </a:moveTo>
                    <a:lnTo>
                      <a:pt x="191" y="96"/>
                    </a:lnTo>
                    <a:lnTo>
                      <a:pt x="96" y="192"/>
                    </a:lnTo>
                    <a:lnTo>
                      <a:pt x="0" y="96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F00FF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72" name="Freeform 636"/>
              <p:cNvSpPr>
                <a:spLocks noChangeAspect="1"/>
              </p:cNvSpPr>
              <p:nvPr/>
            </p:nvSpPr>
            <p:spPr bwMode="auto">
              <a:xfrm>
                <a:off x="2094" y="2770"/>
                <a:ext cx="31" cy="32"/>
              </a:xfrm>
              <a:custGeom>
                <a:avLst/>
                <a:gdLst/>
                <a:ahLst/>
                <a:cxnLst>
                  <a:cxn ang="0">
                    <a:pos x="24" y="24"/>
                  </a:cxn>
                  <a:cxn ang="0">
                    <a:pos x="24" y="0"/>
                  </a:cxn>
                  <a:cxn ang="0">
                    <a:pos x="38" y="0"/>
                  </a:cxn>
                  <a:cxn ang="0">
                    <a:pos x="38" y="24"/>
                  </a:cxn>
                  <a:cxn ang="0">
                    <a:pos x="62" y="24"/>
                  </a:cxn>
                  <a:cxn ang="0">
                    <a:pos x="62" y="38"/>
                  </a:cxn>
                  <a:cxn ang="0">
                    <a:pos x="38" y="38"/>
                  </a:cxn>
                  <a:cxn ang="0">
                    <a:pos x="38" y="62"/>
                  </a:cxn>
                  <a:cxn ang="0">
                    <a:pos x="24" y="62"/>
                  </a:cxn>
                  <a:cxn ang="0">
                    <a:pos x="24" y="38"/>
                  </a:cxn>
                  <a:cxn ang="0">
                    <a:pos x="0" y="38"/>
                  </a:cxn>
                  <a:cxn ang="0">
                    <a:pos x="0" y="24"/>
                  </a:cxn>
                  <a:cxn ang="0">
                    <a:pos x="24" y="24"/>
                  </a:cxn>
                </a:cxnLst>
                <a:rect l="0" t="0" r="r" b="b"/>
                <a:pathLst>
                  <a:path w="62" h="62">
                    <a:moveTo>
                      <a:pt x="24" y="24"/>
                    </a:moveTo>
                    <a:lnTo>
                      <a:pt x="24" y="0"/>
                    </a:lnTo>
                    <a:lnTo>
                      <a:pt x="38" y="0"/>
                    </a:lnTo>
                    <a:lnTo>
                      <a:pt x="38" y="24"/>
                    </a:lnTo>
                    <a:lnTo>
                      <a:pt x="62" y="24"/>
                    </a:lnTo>
                    <a:lnTo>
                      <a:pt x="62" y="38"/>
                    </a:lnTo>
                    <a:lnTo>
                      <a:pt x="38" y="38"/>
                    </a:lnTo>
                    <a:lnTo>
                      <a:pt x="38" y="62"/>
                    </a:lnTo>
                    <a:lnTo>
                      <a:pt x="24" y="62"/>
                    </a:lnTo>
                    <a:lnTo>
                      <a:pt x="24" y="38"/>
                    </a:lnTo>
                    <a:lnTo>
                      <a:pt x="0" y="38"/>
                    </a:lnTo>
                    <a:lnTo>
                      <a:pt x="0" y="24"/>
                    </a:lnTo>
                    <a:lnTo>
                      <a:pt x="24" y="24"/>
                    </a:lnTo>
                    <a:close/>
                  </a:path>
                </a:pathLst>
              </a:cu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73" name="Line 637"/>
              <p:cNvSpPr>
                <a:spLocks noChangeAspect="1" noChangeShapeType="1"/>
              </p:cNvSpPr>
              <p:nvPr/>
            </p:nvSpPr>
            <p:spPr bwMode="auto">
              <a:xfrm flipV="1">
                <a:off x="2344" y="2732"/>
                <a:ext cx="1" cy="27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74" name="Line 638"/>
              <p:cNvSpPr>
                <a:spLocks noChangeAspect="1" noChangeShapeType="1"/>
              </p:cNvSpPr>
              <p:nvPr/>
            </p:nvSpPr>
            <p:spPr bwMode="auto">
              <a:xfrm>
                <a:off x="2315" y="2732"/>
                <a:ext cx="59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75" name="Line 639"/>
              <p:cNvSpPr>
                <a:spLocks noChangeAspect="1" noChangeShapeType="1"/>
              </p:cNvSpPr>
              <p:nvPr/>
            </p:nvSpPr>
            <p:spPr bwMode="auto">
              <a:xfrm>
                <a:off x="2344" y="2759"/>
                <a:ext cx="1" cy="26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76" name="Line 640"/>
              <p:cNvSpPr>
                <a:spLocks noChangeAspect="1" noChangeShapeType="1"/>
              </p:cNvSpPr>
              <p:nvPr/>
            </p:nvSpPr>
            <p:spPr bwMode="auto">
              <a:xfrm>
                <a:off x="2315" y="2785"/>
                <a:ext cx="59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77" name="Freeform 641"/>
              <p:cNvSpPr>
                <a:spLocks noChangeAspect="1"/>
              </p:cNvSpPr>
              <p:nvPr/>
            </p:nvSpPr>
            <p:spPr bwMode="auto">
              <a:xfrm>
                <a:off x="2296" y="2711"/>
                <a:ext cx="96" cy="96"/>
              </a:xfrm>
              <a:custGeom>
                <a:avLst/>
                <a:gdLst/>
                <a:ahLst/>
                <a:cxnLst>
                  <a:cxn ang="0">
                    <a:pos x="96" y="0"/>
                  </a:cxn>
                  <a:cxn ang="0">
                    <a:pos x="191" y="96"/>
                  </a:cxn>
                  <a:cxn ang="0">
                    <a:pos x="96" y="192"/>
                  </a:cxn>
                  <a:cxn ang="0">
                    <a:pos x="0" y="96"/>
                  </a:cxn>
                  <a:cxn ang="0">
                    <a:pos x="96" y="0"/>
                  </a:cxn>
                </a:cxnLst>
                <a:rect l="0" t="0" r="r" b="b"/>
                <a:pathLst>
                  <a:path w="191" h="192">
                    <a:moveTo>
                      <a:pt x="96" y="0"/>
                    </a:moveTo>
                    <a:lnTo>
                      <a:pt x="191" y="96"/>
                    </a:lnTo>
                    <a:lnTo>
                      <a:pt x="96" y="192"/>
                    </a:lnTo>
                    <a:lnTo>
                      <a:pt x="0" y="96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F00FF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78" name="Freeform 642"/>
              <p:cNvSpPr>
                <a:spLocks noChangeAspect="1"/>
              </p:cNvSpPr>
              <p:nvPr/>
            </p:nvSpPr>
            <p:spPr bwMode="auto">
              <a:xfrm>
                <a:off x="2329" y="2743"/>
                <a:ext cx="31" cy="32"/>
              </a:xfrm>
              <a:custGeom>
                <a:avLst/>
                <a:gdLst/>
                <a:ahLst/>
                <a:cxnLst>
                  <a:cxn ang="0">
                    <a:pos x="25" y="24"/>
                  </a:cxn>
                  <a:cxn ang="0">
                    <a:pos x="25" y="0"/>
                  </a:cxn>
                  <a:cxn ang="0">
                    <a:pos x="38" y="0"/>
                  </a:cxn>
                  <a:cxn ang="0">
                    <a:pos x="38" y="24"/>
                  </a:cxn>
                  <a:cxn ang="0">
                    <a:pos x="63" y="24"/>
                  </a:cxn>
                  <a:cxn ang="0">
                    <a:pos x="63" y="38"/>
                  </a:cxn>
                  <a:cxn ang="0">
                    <a:pos x="38" y="38"/>
                  </a:cxn>
                  <a:cxn ang="0">
                    <a:pos x="38" y="62"/>
                  </a:cxn>
                  <a:cxn ang="0">
                    <a:pos x="25" y="62"/>
                  </a:cxn>
                  <a:cxn ang="0">
                    <a:pos x="25" y="38"/>
                  </a:cxn>
                  <a:cxn ang="0">
                    <a:pos x="0" y="38"/>
                  </a:cxn>
                  <a:cxn ang="0">
                    <a:pos x="0" y="24"/>
                  </a:cxn>
                  <a:cxn ang="0">
                    <a:pos x="25" y="24"/>
                  </a:cxn>
                </a:cxnLst>
                <a:rect l="0" t="0" r="r" b="b"/>
                <a:pathLst>
                  <a:path w="63" h="62">
                    <a:moveTo>
                      <a:pt x="25" y="24"/>
                    </a:moveTo>
                    <a:lnTo>
                      <a:pt x="25" y="0"/>
                    </a:lnTo>
                    <a:lnTo>
                      <a:pt x="38" y="0"/>
                    </a:lnTo>
                    <a:lnTo>
                      <a:pt x="38" y="24"/>
                    </a:lnTo>
                    <a:lnTo>
                      <a:pt x="63" y="24"/>
                    </a:lnTo>
                    <a:lnTo>
                      <a:pt x="63" y="38"/>
                    </a:lnTo>
                    <a:lnTo>
                      <a:pt x="38" y="38"/>
                    </a:lnTo>
                    <a:lnTo>
                      <a:pt x="38" y="62"/>
                    </a:lnTo>
                    <a:lnTo>
                      <a:pt x="25" y="62"/>
                    </a:lnTo>
                    <a:lnTo>
                      <a:pt x="25" y="38"/>
                    </a:lnTo>
                    <a:lnTo>
                      <a:pt x="0" y="38"/>
                    </a:lnTo>
                    <a:lnTo>
                      <a:pt x="0" y="24"/>
                    </a:lnTo>
                    <a:lnTo>
                      <a:pt x="25" y="24"/>
                    </a:lnTo>
                    <a:close/>
                  </a:path>
                </a:pathLst>
              </a:cu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79" name="Line 643"/>
              <p:cNvSpPr>
                <a:spLocks noChangeAspect="1" noChangeShapeType="1"/>
              </p:cNvSpPr>
              <p:nvPr/>
            </p:nvSpPr>
            <p:spPr bwMode="auto">
              <a:xfrm flipV="1">
                <a:off x="2813" y="2709"/>
                <a:ext cx="1" cy="3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80" name="Line 644"/>
              <p:cNvSpPr>
                <a:spLocks noChangeAspect="1" noChangeShapeType="1"/>
              </p:cNvSpPr>
              <p:nvPr/>
            </p:nvSpPr>
            <p:spPr bwMode="auto">
              <a:xfrm>
                <a:off x="2784" y="2709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81" name="Line 645"/>
              <p:cNvSpPr>
                <a:spLocks noChangeAspect="1" noChangeShapeType="1"/>
              </p:cNvSpPr>
              <p:nvPr/>
            </p:nvSpPr>
            <p:spPr bwMode="auto">
              <a:xfrm>
                <a:off x="2813" y="2739"/>
                <a:ext cx="1" cy="3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82" name="Line 646"/>
              <p:cNvSpPr>
                <a:spLocks noChangeAspect="1" noChangeShapeType="1"/>
              </p:cNvSpPr>
              <p:nvPr/>
            </p:nvSpPr>
            <p:spPr bwMode="auto">
              <a:xfrm>
                <a:off x="2784" y="2770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83" name="Freeform 647"/>
              <p:cNvSpPr>
                <a:spLocks noChangeAspect="1"/>
              </p:cNvSpPr>
              <p:nvPr/>
            </p:nvSpPr>
            <p:spPr bwMode="auto">
              <a:xfrm>
                <a:off x="2765" y="2692"/>
                <a:ext cx="96" cy="95"/>
              </a:xfrm>
              <a:custGeom>
                <a:avLst/>
                <a:gdLst/>
                <a:ahLst/>
                <a:cxnLst>
                  <a:cxn ang="0">
                    <a:pos x="95" y="0"/>
                  </a:cxn>
                  <a:cxn ang="0">
                    <a:pos x="191" y="96"/>
                  </a:cxn>
                  <a:cxn ang="0">
                    <a:pos x="95" y="191"/>
                  </a:cxn>
                  <a:cxn ang="0">
                    <a:pos x="0" y="96"/>
                  </a:cxn>
                  <a:cxn ang="0">
                    <a:pos x="95" y="0"/>
                  </a:cxn>
                </a:cxnLst>
                <a:rect l="0" t="0" r="r" b="b"/>
                <a:pathLst>
                  <a:path w="191" h="191">
                    <a:moveTo>
                      <a:pt x="95" y="0"/>
                    </a:moveTo>
                    <a:lnTo>
                      <a:pt x="191" y="96"/>
                    </a:lnTo>
                    <a:lnTo>
                      <a:pt x="95" y="191"/>
                    </a:lnTo>
                    <a:lnTo>
                      <a:pt x="0" y="96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FF00FF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84" name="Freeform 648"/>
              <p:cNvSpPr>
                <a:spLocks noChangeAspect="1"/>
              </p:cNvSpPr>
              <p:nvPr/>
            </p:nvSpPr>
            <p:spPr bwMode="auto">
              <a:xfrm>
                <a:off x="2798" y="2724"/>
                <a:ext cx="31" cy="31"/>
              </a:xfrm>
              <a:custGeom>
                <a:avLst/>
                <a:gdLst/>
                <a:ahLst/>
                <a:cxnLst>
                  <a:cxn ang="0">
                    <a:pos x="24" y="24"/>
                  </a:cxn>
                  <a:cxn ang="0">
                    <a:pos x="24" y="0"/>
                  </a:cxn>
                  <a:cxn ang="0">
                    <a:pos x="38" y="0"/>
                  </a:cxn>
                  <a:cxn ang="0">
                    <a:pos x="38" y="24"/>
                  </a:cxn>
                  <a:cxn ang="0">
                    <a:pos x="62" y="24"/>
                  </a:cxn>
                  <a:cxn ang="0">
                    <a:pos x="62" y="38"/>
                  </a:cxn>
                  <a:cxn ang="0">
                    <a:pos x="38" y="38"/>
                  </a:cxn>
                  <a:cxn ang="0">
                    <a:pos x="38" y="62"/>
                  </a:cxn>
                  <a:cxn ang="0">
                    <a:pos x="24" y="62"/>
                  </a:cxn>
                  <a:cxn ang="0">
                    <a:pos x="24" y="38"/>
                  </a:cxn>
                  <a:cxn ang="0">
                    <a:pos x="0" y="38"/>
                  </a:cxn>
                  <a:cxn ang="0">
                    <a:pos x="0" y="24"/>
                  </a:cxn>
                  <a:cxn ang="0">
                    <a:pos x="24" y="24"/>
                  </a:cxn>
                </a:cxnLst>
                <a:rect l="0" t="0" r="r" b="b"/>
                <a:pathLst>
                  <a:path w="62" h="62">
                    <a:moveTo>
                      <a:pt x="24" y="24"/>
                    </a:moveTo>
                    <a:lnTo>
                      <a:pt x="24" y="0"/>
                    </a:lnTo>
                    <a:lnTo>
                      <a:pt x="38" y="0"/>
                    </a:lnTo>
                    <a:lnTo>
                      <a:pt x="38" y="24"/>
                    </a:lnTo>
                    <a:lnTo>
                      <a:pt x="62" y="24"/>
                    </a:lnTo>
                    <a:lnTo>
                      <a:pt x="62" y="38"/>
                    </a:lnTo>
                    <a:lnTo>
                      <a:pt x="38" y="38"/>
                    </a:lnTo>
                    <a:lnTo>
                      <a:pt x="38" y="62"/>
                    </a:lnTo>
                    <a:lnTo>
                      <a:pt x="24" y="62"/>
                    </a:lnTo>
                    <a:lnTo>
                      <a:pt x="24" y="38"/>
                    </a:lnTo>
                    <a:lnTo>
                      <a:pt x="0" y="38"/>
                    </a:lnTo>
                    <a:lnTo>
                      <a:pt x="0" y="24"/>
                    </a:lnTo>
                    <a:lnTo>
                      <a:pt x="24" y="24"/>
                    </a:lnTo>
                    <a:close/>
                  </a:path>
                </a:pathLst>
              </a:cu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85" name="Line 649"/>
              <p:cNvSpPr>
                <a:spLocks noChangeAspect="1" noChangeShapeType="1"/>
              </p:cNvSpPr>
              <p:nvPr/>
            </p:nvSpPr>
            <p:spPr bwMode="auto">
              <a:xfrm flipV="1">
                <a:off x="3282" y="2648"/>
                <a:ext cx="1" cy="39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86" name="Line 650"/>
              <p:cNvSpPr>
                <a:spLocks noChangeAspect="1" noChangeShapeType="1"/>
              </p:cNvSpPr>
              <p:nvPr/>
            </p:nvSpPr>
            <p:spPr bwMode="auto">
              <a:xfrm>
                <a:off x="3253" y="2648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87" name="Line 651"/>
              <p:cNvSpPr>
                <a:spLocks noChangeAspect="1" noChangeShapeType="1"/>
              </p:cNvSpPr>
              <p:nvPr/>
            </p:nvSpPr>
            <p:spPr bwMode="auto">
              <a:xfrm>
                <a:off x="3282" y="2687"/>
                <a:ext cx="1" cy="39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88" name="Line 652"/>
              <p:cNvSpPr>
                <a:spLocks noChangeAspect="1" noChangeShapeType="1"/>
              </p:cNvSpPr>
              <p:nvPr/>
            </p:nvSpPr>
            <p:spPr bwMode="auto">
              <a:xfrm>
                <a:off x="3253" y="2726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89" name="Freeform 653"/>
              <p:cNvSpPr>
                <a:spLocks noChangeAspect="1"/>
              </p:cNvSpPr>
              <p:nvPr/>
            </p:nvSpPr>
            <p:spPr bwMode="auto">
              <a:xfrm>
                <a:off x="3234" y="2639"/>
                <a:ext cx="96" cy="96"/>
              </a:xfrm>
              <a:custGeom>
                <a:avLst/>
                <a:gdLst/>
                <a:ahLst/>
                <a:cxnLst>
                  <a:cxn ang="0">
                    <a:pos x="96" y="0"/>
                  </a:cxn>
                  <a:cxn ang="0">
                    <a:pos x="192" y="96"/>
                  </a:cxn>
                  <a:cxn ang="0">
                    <a:pos x="96" y="192"/>
                  </a:cxn>
                  <a:cxn ang="0">
                    <a:pos x="0" y="96"/>
                  </a:cxn>
                  <a:cxn ang="0">
                    <a:pos x="96" y="0"/>
                  </a:cxn>
                </a:cxnLst>
                <a:rect l="0" t="0" r="r" b="b"/>
                <a:pathLst>
                  <a:path w="192" h="192">
                    <a:moveTo>
                      <a:pt x="96" y="0"/>
                    </a:moveTo>
                    <a:lnTo>
                      <a:pt x="192" y="96"/>
                    </a:lnTo>
                    <a:lnTo>
                      <a:pt x="96" y="192"/>
                    </a:lnTo>
                    <a:lnTo>
                      <a:pt x="0" y="96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F00FF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90" name="Freeform 654"/>
              <p:cNvSpPr>
                <a:spLocks noChangeAspect="1"/>
              </p:cNvSpPr>
              <p:nvPr/>
            </p:nvSpPr>
            <p:spPr bwMode="auto">
              <a:xfrm>
                <a:off x="3266" y="2671"/>
                <a:ext cx="32" cy="32"/>
              </a:xfrm>
              <a:custGeom>
                <a:avLst/>
                <a:gdLst/>
                <a:ahLst/>
                <a:cxnLst>
                  <a:cxn ang="0">
                    <a:pos x="24" y="24"/>
                  </a:cxn>
                  <a:cxn ang="0">
                    <a:pos x="24" y="0"/>
                  </a:cxn>
                  <a:cxn ang="0">
                    <a:pos x="38" y="0"/>
                  </a:cxn>
                  <a:cxn ang="0">
                    <a:pos x="38" y="24"/>
                  </a:cxn>
                  <a:cxn ang="0">
                    <a:pos x="62" y="24"/>
                  </a:cxn>
                  <a:cxn ang="0">
                    <a:pos x="62" y="38"/>
                  </a:cxn>
                  <a:cxn ang="0">
                    <a:pos x="38" y="38"/>
                  </a:cxn>
                  <a:cxn ang="0">
                    <a:pos x="38" y="62"/>
                  </a:cxn>
                  <a:cxn ang="0">
                    <a:pos x="24" y="62"/>
                  </a:cxn>
                  <a:cxn ang="0">
                    <a:pos x="24" y="38"/>
                  </a:cxn>
                  <a:cxn ang="0">
                    <a:pos x="0" y="38"/>
                  </a:cxn>
                  <a:cxn ang="0">
                    <a:pos x="0" y="24"/>
                  </a:cxn>
                  <a:cxn ang="0">
                    <a:pos x="24" y="24"/>
                  </a:cxn>
                </a:cxnLst>
                <a:rect l="0" t="0" r="r" b="b"/>
                <a:pathLst>
                  <a:path w="62" h="62">
                    <a:moveTo>
                      <a:pt x="24" y="24"/>
                    </a:moveTo>
                    <a:lnTo>
                      <a:pt x="24" y="0"/>
                    </a:lnTo>
                    <a:lnTo>
                      <a:pt x="38" y="0"/>
                    </a:lnTo>
                    <a:lnTo>
                      <a:pt x="38" y="24"/>
                    </a:lnTo>
                    <a:lnTo>
                      <a:pt x="62" y="24"/>
                    </a:lnTo>
                    <a:lnTo>
                      <a:pt x="62" y="38"/>
                    </a:lnTo>
                    <a:lnTo>
                      <a:pt x="38" y="38"/>
                    </a:lnTo>
                    <a:lnTo>
                      <a:pt x="38" y="62"/>
                    </a:lnTo>
                    <a:lnTo>
                      <a:pt x="24" y="62"/>
                    </a:lnTo>
                    <a:lnTo>
                      <a:pt x="24" y="38"/>
                    </a:lnTo>
                    <a:lnTo>
                      <a:pt x="0" y="38"/>
                    </a:lnTo>
                    <a:lnTo>
                      <a:pt x="0" y="24"/>
                    </a:lnTo>
                    <a:lnTo>
                      <a:pt x="24" y="24"/>
                    </a:lnTo>
                    <a:close/>
                  </a:path>
                </a:pathLst>
              </a:cu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91" name="Line 655"/>
              <p:cNvSpPr>
                <a:spLocks noChangeAspect="1" noChangeShapeType="1"/>
              </p:cNvSpPr>
              <p:nvPr/>
            </p:nvSpPr>
            <p:spPr bwMode="auto">
              <a:xfrm flipV="1">
                <a:off x="3751" y="2632"/>
                <a:ext cx="1" cy="42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92" name="Line 656"/>
              <p:cNvSpPr>
                <a:spLocks noChangeAspect="1" noChangeShapeType="1"/>
              </p:cNvSpPr>
              <p:nvPr/>
            </p:nvSpPr>
            <p:spPr bwMode="auto">
              <a:xfrm>
                <a:off x="3722" y="2632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93" name="Line 657"/>
              <p:cNvSpPr>
                <a:spLocks noChangeAspect="1" noChangeShapeType="1"/>
              </p:cNvSpPr>
              <p:nvPr/>
            </p:nvSpPr>
            <p:spPr bwMode="auto">
              <a:xfrm>
                <a:off x="3751" y="2674"/>
                <a:ext cx="1" cy="42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94" name="Line 658"/>
              <p:cNvSpPr>
                <a:spLocks noChangeAspect="1" noChangeShapeType="1"/>
              </p:cNvSpPr>
              <p:nvPr/>
            </p:nvSpPr>
            <p:spPr bwMode="auto">
              <a:xfrm>
                <a:off x="3722" y="2716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95" name="Freeform 659"/>
              <p:cNvSpPr>
                <a:spLocks noChangeAspect="1"/>
              </p:cNvSpPr>
              <p:nvPr/>
            </p:nvSpPr>
            <p:spPr bwMode="auto">
              <a:xfrm>
                <a:off x="3703" y="2626"/>
                <a:ext cx="96" cy="96"/>
              </a:xfrm>
              <a:custGeom>
                <a:avLst/>
                <a:gdLst/>
                <a:ahLst/>
                <a:cxnLst>
                  <a:cxn ang="0">
                    <a:pos x="96" y="0"/>
                  </a:cxn>
                  <a:cxn ang="0">
                    <a:pos x="191" y="95"/>
                  </a:cxn>
                  <a:cxn ang="0">
                    <a:pos x="96" y="191"/>
                  </a:cxn>
                  <a:cxn ang="0">
                    <a:pos x="0" y="95"/>
                  </a:cxn>
                  <a:cxn ang="0">
                    <a:pos x="96" y="0"/>
                  </a:cxn>
                </a:cxnLst>
                <a:rect l="0" t="0" r="r" b="b"/>
                <a:pathLst>
                  <a:path w="191" h="191">
                    <a:moveTo>
                      <a:pt x="96" y="0"/>
                    </a:moveTo>
                    <a:lnTo>
                      <a:pt x="191" y="95"/>
                    </a:lnTo>
                    <a:lnTo>
                      <a:pt x="96" y="191"/>
                    </a:lnTo>
                    <a:lnTo>
                      <a:pt x="0" y="95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FF00FF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96" name="Freeform 660"/>
              <p:cNvSpPr>
                <a:spLocks noChangeAspect="1"/>
              </p:cNvSpPr>
              <p:nvPr/>
            </p:nvSpPr>
            <p:spPr bwMode="auto">
              <a:xfrm>
                <a:off x="3735" y="2658"/>
                <a:ext cx="31" cy="31"/>
              </a:xfrm>
              <a:custGeom>
                <a:avLst/>
                <a:gdLst/>
                <a:ahLst/>
                <a:cxnLst>
                  <a:cxn ang="0">
                    <a:pos x="24" y="25"/>
                  </a:cxn>
                  <a:cxn ang="0">
                    <a:pos x="24" y="0"/>
                  </a:cxn>
                  <a:cxn ang="0">
                    <a:pos x="38" y="0"/>
                  </a:cxn>
                  <a:cxn ang="0">
                    <a:pos x="38" y="25"/>
                  </a:cxn>
                  <a:cxn ang="0">
                    <a:pos x="62" y="25"/>
                  </a:cxn>
                  <a:cxn ang="0">
                    <a:pos x="62" y="38"/>
                  </a:cxn>
                  <a:cxn ang="0">
                    <a:pos x="38" y="38"/>
                  </a:cxn>
                  <a:cxn ang="0">
                    <a:pos x="38" y="63"/>
                  </a:cxn>
                  <a:cxn ang="0">
                    <a:pos x="24" y="63"/>
                  </a:cxn>
                  <a:cxn ang="0">
                    <a:pos x="24" y="38"/>
                  </a:cxn>
                  <a:cxn ang="0">
                    <a:pos x="0" y="38"/>
                  </a:cxn>
                  <a:cxn ang="0">
                    <a:pos x="0" y="25"/>
                  </a:cxn>
                  <a:cxn ang="0">
                    <a:pos x="24" y="25"/>
                  </a:cxn>
                </a:cxnLst>
                <a:rect l="0" t="0" r="r" b="b"/>
                <a:pathLst>
                  <a:path w="62" h="63">
                    <a:moveTo>
                      <a:pt x="24" y="25"/>
                    </a:moveTo>
                    <a:lnTo>
                      <a:pt x="24" y="0"/>
                    </a:lnTo>
                    <a:lnTo>
                      <a:pt x="38" y="0"/>
                    </a:lnTo>
                    <a:lnTo>
                      <a:pt x="38" y="25"/>
                    </a:lnTo>
                    <a:lnTo>
                      <a:pt x="62" y="25"/>
                    </a:lnTo>
                    <a:lnTo>
                      <a:pt x="62" y="38"/>
                    </a:lnTo>
                    <a:lnTo>
                      <a:pt x="38" y="38"/>
                    </a:lnTo>
                    <a:lnTo>
                      <a:pt x="38" y="63"/>
                    </a:lnTo>
                    <a:lnTo>
                      <a:pt x="24" y="63"/>
                    </a:lnTo>
                    <a:lnTo>
                      <a:pt x="24" y="38"/>
                    </a:lnTo>
                    <a:lnTo>
                      <a:pt x="0" y="38"/>
                    </a:lnTo>
                    <a:lnTo>
                      <a:pt x="0" y="25"/>
                    </a:lnTo>
                    <a:lnTo>
                      <a:pt x="24" y="25"/>
                    </a:lnTo>
                    <a:close/>
                  </a:path>
                </a:pathLst>
              </a:cu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97" name="Line 661"/>
              <p:cNvSpPr>
                <a:spLocks noChangeAspect="1" noChangeShapeType="1"/>
              </p:cNvSpPr>
              <p:nvPr/>
            </p:nvSpPr>
            <p:spPr bwMode="auto">
              <a:xfrm flipV="1">
                <a:off x="4220" y="2606"/>
                <a:ext cx="1" cy="26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98" name="Line 662"/>
              <p:cNvSpPr>
                <a:spLocks noChangeAspect="1" noChangeShapeType="1"/>
              </p:cNvSpPr>
              <p:nvPr/>
            </p:nvSpPr>
            <p:spPr bwMode="auto">
              <a:xfrm>
                <a:off x="4191" y="2606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199" name="Line 663"/>
              <p:cNvSpPr>
                <a:spLocks noChangeAspect="1" noChangeShapeType="1"/>
              </p:cNvSpPr>
              <p:nvPr/>
            </p:nvSpPr>
            <p:spPr bwMode="auto">
              <a:xfrm>
                <a:off x="4220" y="2632"/>
                <a:ext cx="1" cy="25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00" name="Line 664"/>
              <p:cNvSpPr>
                <a:spLocks noChangeAspect="1" noChangeShapeType="1"/>
              </p:cNvSpPr>
              <p:nvPr/>
            </p:nvSpPr>
            <p:spPr bwMode="auto">
              <a:xfrm>
                <a:off x="4191" y="2657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01" name="Freeform 665"/>
              <p:cNvSpPr>
                <a:spLocks noChangeAspect="1"/>
              </p:cNvSpPr>
              <p:nvPr/>
            </p:nvSpPr>
            <p:spPr bwMode="auto">
              <a:xfrm>
                <a:off x="4172" y="2584"/>
                <a:ext cx="95" cy="95"/>
              </a:xfrm>
              <a:custGeom>
                <a:avLst/>
                <a:gdLst/>
                <a:ahLst/>
                <a:cxnLst>
                  <a:cxn ang="0">
                    <a:pos x="95" y="0"/>
                  </a:cxn>
                  <a:cxn ang="0">
                    <a:pos x="191" y="95"/>
                  </a:cxn>
                  <a:cxn ang="0">
                    <a:pos x="95" y="191"/>
                  </a:cxn>
                  <a:cxn ang="0">
                    <a:pos x="0" y="95"/>
                  </a:cxn>
                  <a:cxn ang="0">
                    <a:pos x="95" y="0"/>
                  </a:cxn>
                </a:cxnLst>
                <a:rect l="0" t="0" r="r" b="b"/>
                <a:pathLst>
                  <a:path w="191" h="191">
                    <a:moveTo>
                      <a:pt x="95" y="0"/>
                    </a:moveTo>
                    <a:lnTo>
                      <a:pt x="191" y="95"/>
                    </a:lnTo>
                    <a:lnTo>
                      <a:pt x="95" y="191"/>
                    </a:lnTo>
                    <a:lnTo>
                      <a:pt x="0" y="95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rgbClr val="FF00FF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02" name="Freeform 666"/>
              <p:cNvSpPr>
                <a:spLocks noChangeAspect="1"/>
              </p:cNvSpPr>
              <p:nvPr/>
            </p:nvSpPr>
            <p:spPr bwMode="auto">
              <a:xfrm>
                <a:off x="4204" y="2616"/>
                <a:ext cx="31" cy="31"/>
              </a:xfrm>
              <a:custGeom>
                <a:avLst/>
                <a:gdLst/>
                <a:ahLst/>
                <a:cxnLst>
                  <a:cxn ang="0">
                    <a:pos x="24" y="24"/>
                  </a:cxn>
                  <a:cxn ang="0">
                    <a:pos x="24" y="0"/>
                  </a:cxn>
                  <a:cxn ang="0">
                    <a:pos x="38" y="0"/>
                  </a:cxn>
                  <a:cxn ang="0">
                    <a:pos x="38" y="24"/>
                  </a:cxn>
                  <a:cxn ang="0">
                    <a:pos x="62" y="24"/>
                  </a:cxn>
                  <a:cxn ang="0">
                    <a:pos x="62" y="38"/>
                  </a:cxn>
                  <a:cxn ang="0">
                    <a:pos x="38" y="38"/>
                  </a:cxn>
                  <a:cxn ang="0">
                    <a:pos x="38" y="62"/>
                  </a:cxn>
                  <a:cxn ang="0">
                    <a:pos x="24" y="62"/>
                  </a:cxn>
                  <a:cxn ang="0">
                    <a:pos x="24" y="38"/>
                  </a:cxn>
                  <a:cxn ang="0">
                    <a:pos x="0" y="38"/>
                  </a:cxn>
                  <a:cxn ang="0">
                    <a:pos x="0" y="24"/>
                  </a:cxn>
                  <a:cxn ang="0">
                    <a:pos x="24" y="24"/>
                  </a:cxn>
                </a:cxnLst>
                <a:rect l="0" t="0" r="r" b="b"/>
                <a:pathLst>
                  <a:path w="62" h="62">
                    <a:moveTo>
                      <a:pt x="24" y="24"/>
                    </a:moveTo>
                    <a:lnTo>
                      <a:pt x="24" y="0"/>
                    </a:lnTo>
                    <a:lnTo>
                      <a:pt x="38" y="0"/>
                    </a:lnTo>
                    <a:lnTo>
                      <a:pt x="38" y="24"/>
                    </a:lnTo>
                    <a:lnTo>
                      <a:pt x="62" y="24"/>
                    </a:lnTo>
                    <a:lnTo>
                      <a:pt x="62" y="38"/>
                    </a:lnTo>
                    <a:lnTo>
                      <a:pt x="38" y="38"/>
                    </a:lnTo>
                    <a:lnTo>
                      <a:pt x="38" y="62"/>
                    </a:lnTo>
                    <a:lnTo>
                      <a:pt x="24" y="62"/>
                    </a:lnTo>
                    <a:lnTo>
                      <a:pt x="24" y="38"/>
                    </a:lnTo>
                    <a:lnTo>
                      <a:pt x="0" y="38"/>
                    </a:lnTo>
                    <a:lnTo>
                      <a:pt x="0" y="24"/>
                    </a:lnTo>
                    <a:lnTo>
                      <a:pt x="24" y="24"/>
                    </a:lnTo>
                    <a:close/>
                  </a:path>
                </a:pathLst>
              </a:custGeom>
              <a:solidFill>
                <a:srgbClr val="FFFFFF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03" name="Freeform 667"/>
              <p:cNvSpPr>
                <a:spLocks noChangeAspect="1"/>
              </p:cNvSpPr>
              <p:nvPr/>
            </p:nvSpPr>
            <p:spPr bwMode="auto">
              <a:xfrm flipV="1">
                <a:off x="1441" y="2615"/>
                <a:ext cx="2779" cy="6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90" y="317"/>
                  </a:cxn>
                  <a:cxn ang="0">
                    <a:pos x="755" y="666"/>
                  </a:cxn>
                  <a:cxn ang="0">
                    <a:pos x="1162" y="765"/>
                  </a:cxn>
                  <a:cxn ang="0">
                    <a:pos x="1569" y="805"/>
                  </a:cxn>
                  <a:cxn ang="0">
                    <a:pos x="2383" y="850"/>
                  </a:cxn>
                  <a:cxn ang="0">
                    <a:pos x="3197" y="918"/>
                  </a:cxn>
                  <a:cxn ang="0">
                    <a:pos x="4011" y="999"/>
                  </a:cxn>
                  <a:cxn ang="0">
                    <a:pos x="4825" y="1086"/>
                  </a:cxn>
                </a:cxnLst>
                <a:rect l="0" t="0" r="r" b="b"/>
                <a:pathLst>
                  <a:path w="4825" h="1086">
                    <a:moveTo>
                      <a:pt x="0" y="0"/>
                    </a:moveTo>
                    <a:lnTo>
                      <a:pt x="290" y="317"/>
                    </a:lnTo>
                    <a:lnTo>
                      <a:pt x="755" y="666"/>
                    </a:lnTo>
                    <a:lnTo>
                      <a:pt x="1162" y="765"/>
                    </a:lnTo>
                    <a:lnTo>
                      <a:pt x="1569" y="805"/>
                    </a:lnTo>
                    <a:lnTo>
                      <a:pt x="2383" y="850"/>
                    </a:lnTo>
                    <a:lnTo>
                      <a:pt x="3197" y="918"/>
                    </a:lnTo>
                    <a:lnTo>
                      <a:pt x="4011" y="999"/>
                    </a:lnTo>
                    <a:lnTo>
                      <a:pt x="4825" y="1086"/>
                    </a:lnTo>
                  </a:path>
                </a:pathLst>
              </a:custGeom>
              <a:noFill/>
              <a:ln w="28575">
                <a:solidFill>
                  <a:srgbClr val="008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04" name="Rectangle 668"/>
              <p:cNvSpPr>
                <a:spLocks noChangeAspect="1" noChangeArrowheads="1"/>
              </p:cNvSpPr>
              <p:nvPr/>
            </p:nvSpPr>
            <p:spPr bwMode="auto">
              <a:xfrm>
                <a:off x="1405" y="3205"/>
                <a:ext cx="71" cy="71"/>
              </a:xfrm>
              <a:prstGeom prst="rect">
                <a:avLst/>
              </a:prstGeom>
              <a:solidFill>
                <a:srgbClr val="008000"/>
              </a:solidFill>
              <a:ln w="11113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05" name="Line 669"/>
              <p:cNvSpPr>
                <a:spLocks noChangeAspect="1" noChangeShapeType="1"/>
              </p:cNvSpPr>
              <p:nvPr/>
            </p:nvSpPr>
            <p:spPr bwMode="auto">
              <a:xfrm flipV="1">
                <a:off x="1441" y="3205"/>
                <a:ext cx="1" cy="71"/>
              </a:xfrm>
              <a:prstGeom prst="line">
                <a:avLst/>
              </a:prstGeom>
              <a:noFill/>
              <a:ln w="1111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06" name="Line 670"/>
              <p:cNvSpPr>
                <a:spLocks noChangeAspect="1" noChangeShapeType="1"/>
              </p:cNvSpPr>
              <p:nvPr/>
            </p:nvSpPr>
            <p:spPr bwMode="auto">
              <a:xfrm>
                <a:off x="1405" y="3240"/>
                <a:ext cx="71" cy="1"/>
              </a:xfrm>
              <a:prstGeom prst="line">
                <a:avLst/>
              </a:prstGeom>
              <a:noFill/>
              <a:ln w="1111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07" name="Line 671"/>
              <p:cNvSpPr>
                <a:spLocks noChangeAspect="1" noChangeShapeType="1"/>
              </p:cNvSpPr>
              <p:nvPr/>
            </p:nvSpPr>
            <p:spPr bwMode="auto">
              <a:xfrm flipV="1">
                <a:off x="1608" y="3029"/>
                <a:ext cx="1" cy="29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08" name="Line 672"/>
              <p:cNvSpPr>
                <a:spLocks noChangeAspect="1" noChangeShapeType="1"/>
              </p:cNvSpPr>
              <p:nvPr/>
            </p:nvSpPr>
            <p:spPr bwMode="auto">
              <a:xfrm>
                <a:off x="1579" y="3029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09" name="Line 673"/>
              <p:cNvSpPr>
                <a:spLocks noChangeAspect="1" noChangeShapeType="1"/>
              </p:cNvSpPr>
              <p:nvPr/>
            </p:nvSpPr>
            <p:spPr bwMode="auto">
              <a:xfrm>
                <a:off x="1608" y="3058"/>
                <a:ext cx="1" cy="29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10" name="Line 674"/>
              <p:cNvSpPr>
                <a:spLocks noChangeAspect="1" noChangeShapeType="1"/>
              </p:cNvSpPr>
              <p:nvPr/>
            </p:nvSpPr>
            <p:spPr bwMode="auto">
              <a:xfrm>
                <a:off x="1579" y="3087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11" name="Rectangle 675"/>
              <p:cNvSpPr>
                <a:spLocks noChangeAspect="1" noChangeArrowheads="1"/>
              </p:cNvSpPr>
              <p:nvPr/>
            </p:nvSpPr>
            <p:spPr bwMode="auto">
              <a:xfrm>
                <a:off x="1572" y="3023"/>
                <a:ext cx="71" cy="70"/>
              </a:xfrm>
              <a:prstGeom prst="rect">
                <a:avLst/>
              </a:prstGeom>
              <a:solidFill>
                <a:srgbClr val="008000"/>
              </a:solidFill>
              <a:ln w="11113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12" name="Line 676"/>
              <p:cNvSpPr>
                <a:spLocks noChangeAspect="1" noChangeShapeType="1"/>
              </p:cNvSpPr>
              <p:nvPr/>
            </p:nvSpPr>
            <p:spPr bwMode="auto">
              <a:xfrm flipV="1">
                <a:off x="1608" y="3023"/>
                <a:ext cx="1" cy="70"/>
              </a:xfrm>
              <a:prstGeom prst="line">
                <a:avLst/>
              </a:prstGeom>
              <a:noFill/>
              <a:ln w="1111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13" name="Line 677"/>
              <p:cNvSpPr>
                <a:spLocks noChangeAspect="1" noChangeShapeType="1"/>
              </p:cNvSpPr>
              <p:nvPr/>
            </p:nvSpPr>
            <p:spPr bwMode="auto">
              <a:xfrm>
                <a:off x="1572" y="3058"/>
                <a:ext cx="71" cy="1"/>
              </a:xfrm>
              <a:prstGeom prst="line">
                <a:avLst/>
              </a:prstGeom>
              <a:noFill/>
              <a:ln w="1111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14" name="Line 678"/>
              <p:cNvSpPr>
                <a:spLocks noChangeAspect="1" noChangeShapeType="1"/>
              </p:cNvSpPr>
              <p:nvPr/>
            </p:nvSpPr>
            <p:spPr bwMode="auto">
              <a:xfrm flipV="1">
                <a:off x="1875" y="2837"/>
                <a:ext cx="1" cy="2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15" name="Line 679"/>
              <p:cNvSpPr>
                <a:spLocks noChangeAspect="1" noChangeShapeType="1"/>
              </p:cNvSpPr>
              <p:nvPr/>
            </p:nvSpPr>
            <p:spPr bwMode="auto">
              <a:xfrm>
                <a:off x="1847" y="2837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16" name="Line 680"/>
              <p:cNvSpPr>
                <a:spLocks noChangeAspect="1" noChangeShapeType="1"/>
              </p:cNvSpPr>
              <p:nvPr/>
            </p:nvSpPr>
            <p:spPr bwMode="auto">
              <a:xfrm>
                <a:off x="1875" y="2857"/>
                <a:ext cx="1" cy="2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17" name="Line 681"/>
              <p:cNvSpPr>
                <a:spLocks noChangeAspect="1" noChangeShapeType="1"/>
              </p:cNvSpPr>
              <p:nvPr/>
            </p:nvSpPr>
            <p:spPr bwMode="auto">
              <a:xfrm>
                <a:off x="1847" y="2877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18" name="Rectangle 682"/>
              <p:cNvSpPr>
                <a:spLocks noChangeAspect="1" noChangeArrowheads="1"/>
              </p:cNvSpPr>
              <p:nvPr/>
            </p:nvSpPr>
            <p:spPr bwMode="auto">
              <a:xfrm>
                <a:off x="1840" y="2822"/>
                <a:ext cx="71" cy="70"/>
              </a:xfrm>
              <a:prstGeom prst="rect">
                <a:avLst/>
              </a:prstGeom>
              <a:solidFill>
                <a:srgbClr val="008000"/>
              </a:solidFill>
              <a:ln w="11113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19" name="Line 683"/>
              <p:cNvSpPr>
                <a:spLocks noChangeAspect="1" noChangeShapeType="1"/>
              </p:cNvSpPr>
              <p:nvPr/>
            </p:nvSpPr>
            <p:spPr bwMode="auto">
              <a:xfrm flipV="1">
                <a:off x="1875" y="2822"/>
                <a:ext cx="1" cy="70"/>
              </a:xfrm>
              <a:prstGeom prst="line">
                <a:avLst/>
              </a:prstGeom>
              <a:noFill/>
              <a:ln w="1111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20" name="Line 684"/>
              <p:cNvSpPr>
                <a:spLocks noChangeAspect="1" noChangeShapeType="1"/>
              </p:cNvSpPr>
              <p:nvPr/>
            </p:nvSpPr>
            <p:spPr bwMode="auto">
              <a:xfrm>
                <a:off x="1840" y="2857"/>
                <a:ext cx="71" cy="1"/>
              </a:xfrm>
              <a:prstGeom prst="line">
                <a:avLst/>
              </a:prstGeom>
              <a:noFill/>
              <a:ln w="1111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21" name="Line 685"/>
              <p:cNvSpPr>
                <a:spLocks noChangeAspect="1" noChangeShapeType="1"/>
              </p:cNvSpPr>
              <p:nvPr/>
            </p:nvSpPr>
            <p:spPr bwMode="auto">
              <a:xfrm flipV="1">
                <a:off x="2110" y="2770"/>
                <a:ext cx="1" cy="3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22" name="Line 686"/>
              <p:cNvSpPr>
                <a:spLocks noChangeAspect="1" noChangeShapeType="1"/>
              </p:cNvSpPr>
              <p:nvPr/>
            </p:nvSpPr>
            <p:spPr bwMode="auto">
              <a:xfrm>
                <a:off x="2081" y="2770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23" name="Line 687"/>
              <p:cNvSpPr>
                <a:spLocks noChangeAspect="1" noChangeShapeType="1"/>
              </p:cNvSpPr>
              <p:nvPr/>
            </p:nvSpPr>
            <p:spPr bwMode="auto">
              <a:xfrm>
                <a:off x="2110" y="2800"/>
                <a:ext cx="1" cy="29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24" name="Line 688"/>
              <p:cNvSpPr>
                <a:spLocks noChangeAspect="1" noChangeShapeType="1"/>
              </p:cNvSpPr>
              <p:nvPr/>
            </p:nvSpPr>
            <p:spPr bwMode="auto">
              <a:xfrm>
                <a:off x="2081" y="2829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25" name="Rectangle 689"/>
              <p:cNvSpPr>
                <a:spLocks noChangeAspect="1" noChangeArrowheads="1"/>
              </p:cNvSpPr>
              <p:nvPr/>
            </p:nvSpPr>
            <p:spPr bwMode="auto">
              <a:xfrm>
                <a:off x="2075" y="2765"/>
                <a:ext cx="70" cy="70"/>
              </a:xfrm>
              <a:prstGeom prst="rect">
                <a:avLst/>
              </a:prstGeom>
              <a:solidFill>
                <a:srgbClr val="008000"/>
              </a:solidFill>
              <a:ln w="11113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26" name="Line 690"/>
              <p:cNvSpPr>
                <a:spLocks noChangeAspect="1" noChangeShapeType="1"/>
              </p:cNvSpPr>
              <p:nvPr/>
            </p:nvSpPr>
            <p:spPr bwMode="auto">
              <a:xfrm flipV="1">
                <a:off x="2110" y="2765"/>
                <a:ext cx="1" cy="70"/>
              </a:xfrm>
              <a:prstGeom prst="line">
                <a:avLst/>
              </a:prstGeom>
              <a:noFill/>
              <a:ln w="1111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27" name="Line 691"/>
              <p:cNvSpPr>
                <a:spLocks noChangeAspect="1" noChangeShapeType="1"/>
              </p:cNvSpPr>
              <p:nvPr/>
            </p:nvSpPr>
            <p:spPr bwMode="auto">
              <a:xfrm>
                <a:off x="2075" y="2800"/>
                <a:ext cx="70" cy="1"/>
              </a:xfrm>
              <a:prstGeom prst="line">
                <a:avLst/>
              </a:prstGeom>
              <a:noFill/>
              <a:ln w="1111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28" name="Line 692"/>
              <p:cNvSpPr>
                <a:spLocks noChangeAspect="1" noChangeShapeType="1"/>
              </p:cNvSpPr>
              <p:nvPr/>
            </p:nvSpPr>
            <p:spPr bwMode="auto">
              <a:xfrm flipV="1">
                <a:off x="2344" y="2755"/>
                <a:ext cx="1" cy="22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29" name="Line 693"/>
              <p:cNvSpPr>
                <a:spLocks noChangeAspect="1" noChangeShapeType="1"/>
              </p:cNvSpPr>
              <p:nvPr/>
            </p:nvSpPr>
            <p:spPr bwMode="auto">
              <a:xfrm>
                <a:off x="2315" y="2755"/>
                <a:ext cx="59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30" name="Line 694"/>
              <p:cNvSpPr>
                <a:spLocks noChangeAspect="1" noChangeShapeType="1"/>
              </p:cNvSpPr>
              <p:nvPr/>
            </p:nvSpPr>
            <p:spPr bwMode="auto">
              <a:xfrm>
                <a:off x="2344" y="2777"/>
                <a:ext cx="1" cy="22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31" name="Line 695"/>
              <p:cNvSpPr>
                <a:spLocks noChangeAspect="1" noChangeShapeType="1"/>
              </p:cNvSpPr>
              <p:nvPr/>
            </p:nvSpPr>
            <p:spPr bwMode="auto">
              <a:xfrm>
                <a:off x="2315" y="2799"/>
                <a:ext cx="59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32" name="Rectangle 696"/>
              <p:cNvSpPr>
                <a:spLocks noChangeAspect="1" noChangeArrowheads="1"/>
              </p:cNvSpPr>
              <p:nvPr/>
            </p:nvSpPr>
            <p:spPr bwMode="auto">
              <a:xfrm>
                <a:off x="2309" y="2742"/>
                <a:ext cx="70" cy="70"/>
              </a:xfrm>
              <a:prstGeom prst="rect">
                <a:avLst/>
              </a:prstGeom>
              <a:solidFill>
                <a:srgbClr val="008000"/>
              </a:solidFill>
              <a:ln w="11113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33" name="Line 697"/>
              <p:cNvSpPr>
                <a:spLocks noChangeAspect="1" noChangeShapeType="1"/>
              </p:cNvSpPr>
              <p:nvPr/>
            </p:nvSpPr>
            <p:spPr bwMode="auto">
              <a:xfrm flipV="1">
                <a:off x="2344" y="2742"/>
                <a:ext cx="1" cy="70"/>
              </a:xfrm>
              <a:prstGeom prst="line">
                <a:avLst/>
              </a:prstGeom>
              <a:noFill/>
              <a:ln w="1111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34" name="Line 698"/>
              <p:cNvSpPr>
                <a:spLocks noChangeAspect="1" noChangeShapeType="1"/>
              </p:cNvSpPr>
              <p:nvPr/>
            </p:nvSpPr>
            <p:spPr bwMode="auto">
              <a:xfrm>
                <a:off x="2309" y="2777"/>
                <a:ext cx="70" cy="1"/>
              </a:xfrm>
              <a:prstGeom prst="line">
                <a:avLst/>
              </a:prstGeom>
              <a:noFill/>
              <a:ln w="1111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35" name="Line 699"/>
              <p:cNvSpPr>
                <a:spLocks noChangeAspect="1" noChangeShapeType="1"/>
              </p:cNvSpPr>
              <p:nvPr/>
            </p:nvSpPr>
            <p:spPr bwMode="auto">
              <a:xfrm flipV="1">
                <a:off x="2813" y="2722"/>
                <a:ext cx="1" cy="29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36" name="Line 700"/>
              <p:cNvSpPr>
                <a:spLocks noChangeAspect="1" noChangeShapeType="1"/>
              </p:cNvSpPr>
              <p:nvPr/>
            </p:nvSpPr>
            <p:spPr bwMode="auto">
              <a:xfrm>
                <a:off x="2784" y="2722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37" name="Line 701"/>
              <p:cNvSpPr>
                <a:spLocks noChangeAspect="1" noChangeShapeType="1"/>
              </p:cNvSpPr>
              <p:nvPr/>
            </p:nvSpPr>
            <p:spPr bwMode="auto">
              <a:xfrm>
                <a:off x="2813" y="2751"/>
                <a:ext cx="1" cy="29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38" name="Line 702"/>
              <p:cNvSpPr>
                <a:spLocks noChangeAspect="1" noChangeShapeType="1"/>
              </p:cNvSpPr>
              <p:nvPr/>
            </p:nvSpPr>
            <p:spPr bwMode="auto">
              <a:xfrm>
                <a:off x="2784" y="2780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39" name="Rectangle 703"/>
              <p:cNvSpPr>
                <a:spLocks noChangeAspect="1" noChangeArrowheads="1"/>
              </p:cNvSpPr>
              <p:nvPr/>
            </p:nvSpPr>
            <p:spPr bwMode="auto">
              <a:xfrm>
                <a:off x="2778" y="2716"/>
                <a:ext cx="70" cy="70"/>
              </a:xfrm>
              <a:prstGeom prst="rect">
                <a:avLst/>
              </a:prstGeom>
              <a:solidFill>
                <a:srgbClr val="008000"/>
              </a:solidFill>
              <a:ln w="11113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40" name="Line 704"/>
              <p:cNvSpPr>
                <a:spLocks noChangeAspect="1" noChangeShapeType="1"/>
              </p:cNvSpPr>
              <p:nvPr/>
            </p:nvSpPr>
            <p:spPr bwMode="auto">
              <a:xfrm flipV="1">
                <a:off x="2813" y="2716"/>
                <a:ext cx="1" cy="70"/>
              </a:xfrm>
              <a:prstGeom prst="line">
                <a:avLst/>
              </a:prstGeom>
              <a:noFill/>
              <a:ln w="1111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41" name="Line 705"/>
              <p:cNvSpPr>
                <a:spLocks noChangeAspect="1" noChangeShapeType="1"/>
              </p:cNvSpPr>
              <p:nvPr/>
            </p:nvSpPr>
            <p:spPr bwMode="auto">
              <a:xfrm>
                <a:off x="2778" y="2751"/>
                <a:ext cx="70" cy="1"/>
              </a:xfrm>
              <a:prstGeom prst="line">
                <a:avLst/>
              </a:prstGeom>
              <a:noFill/>
              <a:ln w="1111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42" name="Line 706"/>
              <p:cNvSpPr>
                <a:spLocks noChangeAspect="1" noChangeShapeType="1"/>
              </p:cNvSpPr>
              <p:nvPr/>
            </p:nvSpPr>
            <p:spPr bwMode="auto">
              <a:xfrm flipV="1">
                <a:off x="3282" y="2683"/>
                <a:ext cx="1" cy="29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43" name="Line 707"/>
              <p:cNvSpPr>
                <a:spLocks noChangeAspect="1" noChangeShapeType="1"/>
              </p:cNvSpPr>
              <p:nvPr/>
            </p:nvSpPr>
            <p:spPr bwMode="auto">
              <a:xfrm>
                <a:off x="3253" y="2683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44" name="Line 708"/>
              <p:cNvSpPr>
                <a:spLocks noChangeAspect="1" noChangeShapeType="1"/>
              </p:cNvSpPr>
              <p:nvPr/>
            </p:nvSpPr>
            <p:spPr bwMode="auto">
              <a:xfrm>
                <a:off x="3282" y="2712"/>
                <a:ext cx="1" cy="29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45" name="Line 709"/>
              <p:cNvSpPr>
                <a:spLocks noChangeAspect="1" noChangeShapeType="1"/>
              </p:cNvSpPr>
              <p:nvPr/>
            </p:nvSpPr>
            <p:spPr bwMode="auto">
              <a:xfrm>
                <a:off x="3253" y="2741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46" name="Rectangle 710"/>
              <p:cNvSpPr>
                <a:spLocks noChangeAspect="1" noChangeArrowheads="1"/>
              </p:cNvSpPr>
              <p:nvPr/>
            </p:nvSpPr>
            <p:spPr bwMode="auto">
              <a:xfrm>
                <a:off x="3247" y="2677"/>
                <a:ext cx="70" cy="70"/>
              </a:xfrm>
              <a:prstGeom prst="rect">
                <a:avLst/>
              </a:prstGeom>
              <a:solidFill>
                <a:srgbClr val="008000"/>
              </a:solidFill>
              <a:ln w="11113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47" name="Line 711"/>
              <p:cNvSpPr>
                <a:spLocks noChangeAspect="1" noChangeShapeType="1"/>
              </p:cNvSpPr>
              <p:nvPr/>
            </p:nvSpPr>
            <p:spPr bwMode="auto">
              <a:xfrm flipV="1">
                <a:off x="3282" y="2677"/>
                <a:ext cx="1" cy="70"/>
              </a:xfrm>
              <a:prstGeom prst="line">
                <a:avLst/>
              </a:prstGeom>
              <a:noFill/>
              <a:ln w="1111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48" name="Line 712"/>
              <p:cNvSpPr>
                <a:spLocks noChangeAspect="1" noChangeShapeType="1"/>
              </p:cNvSpPr>
              <p:nvPr/>
            </p:nvSpPr>
            <p:spPr bwMode="auto">
              <a:xfrm>
                <a:off x="3247" y="2712"/>
                <a:ext cx="70" cy="1"/>
              </a:xfrm>
              <a:prstGeom prst="line">
                <a:avLst/>
              </a:prstGeom>
              <a:noFill/>
              <a:ln w="1111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49" name="Line 713"/>
              <p:cNvSpPr>
                <a:spLocks noChangeAspect="1" noChangeShapeType="1"/>
              </p:cNvSpPr>
              <p:nvPr/>
            </p:nvSpPr>
            <p:spPr bwMode="auto">
              <a:xfrm flipV="1">
                <a:off x="3751" y="2616"/>
                <a:ext cx="1" cy="49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50" name="Line 714"/>
              <p:cNvSpPr>
                <a:spLocks noChangeAspect="1" noChangeShapeType="1"/>
              </p:cNvSpPr>
              <p:nvPr/>
            </p:nvSpPr>
            <p:spPr bwMode="auto">
              <a:xfrm>
                <a:off x="3722" y="2616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51" name="Line 715"/>
              <p:cNvSpPr>
                <a:spLocks noChangeAspect="1" noChangeShapeType="1"/>
              </p:cNvSpPr>
              <p:nvPr/>
            </p:nvSpPr>
            <p:spPr bwMode="auto">
              <a:xfrm>
                <a:off x="3751" y="2665"/>
                <a:ext cx="1" cy="50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52" name="Line 716"/>
              <p:cNvSpPr>
                <a:spLocks noChangeAspect="1" noChangeShapeType="1"/>
              </p:cNvSpPr>
              <p:nvPr/>
            </p:nvSpPr>
            <p:spPr bwMode="auto">
              <a:xfrm>
                <a:off x="3722" y="2715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53" name="Rectangle 717"/>
              <p:cNvSpPr>
                <a:spLocks noChangeAspect="1" noChangeArrowheads="1"/>
              </p:cNvSpPr>
              <p:nvPr/>
            </p:nvSpPr>
            <p:spPr bwMode="auto">
              <a:xfrm>
                <a:off x="3716" y="2630"/>
                <a:ext cx="70" cy="70"/>
              </a:xfrm>
              <a:prstGeom prst="rect">
                <a:avLst/>
              </a:prstGeom>
              <a:solidFill>
                <a:srgbClr val="008000"/>
              </a:solidFill>
              <a:ln w="11113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54" name="Line 718"/>
              <p:cNvSpPr>
                <a:spLocks noChangeAspect="1" noChangeShapeType="1"/>
              </p:cNvSpPr>
              <p:nvPr/>
            </p:nvSpPr>
            <p:spPr bwMode="auto">
              <a:xfrm flipV="1">
                <a:off x="3751" y="2630"/>
                <a:ext cx="1" cy="70"/>
              </a:xfrm>
              <a:prstGeom prst="line">
                <a:avLst/>
              </a:prstGeom>
              <a:noFill/>
              <a:ln w="1111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55" name="Line 719"/>
              <p:cNvSpPr>
                <a:spLocks noChangeAspect="1" noChangeShapeType="1"/>
              </p:cNvSpPr>
              <p:nvPr/>
            </p:nvSpPr>
            <p:spPr bwMode="auto">
              <a:xfrm>
                <a:off x="3716" y="2665"/>
                <a:ext cx="70" cy="1"/>
              </a:xfrm>
              <a:prstGeom prst="line">
                <a:avLst/>
              </a:prstGeom>
              <a:noFill/>
              <a:ln w="1111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56" name="Line 720"/>
              <p:cNvSpPr>
                <a:spLocks noChangeAspect="1" noChangeShapeType="1"/>
              </p:cNvSpPr>
              <p:nvPr/>
            </p:nvSpPr>
            <p:spPr bwMode="auto">
              <a:xfrm flipV="1">
                <a:off x="4220" y="2546"/>
                <a:ext cx="1" cy="69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57" name="Line 721"/>
              <p:cNvSpPr>
                <a:spLocks noChangeAspect="1" noChangeShapeType="1"/>
              </p:cNvSpPr>
              <p:nvPr/>
            </p:nvSpPr>
            <p:spPr bwMode="auto">
              <a:xfrm>
                <a:off x="4191" y="2546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58" name="Line 722"/>
              <p:cNvSpPr>
                <a:spLocks noChangeAspect="1" noChangeShapeType="1"/>
              </p:cNvSpPr>
              <p:nvPr/>
            </p:nvSpPr>
            <p:spPr bwMode="auto">
              <a:xfrm>
                <a:off x="4220" y="2615"/>
                <a:ext cx="1" cy="68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59" name="Line 723"/>
              <p:cNvSpPr>
                <a:spLocks noChangeAspect="1" noChangeShapeType="1"/>
              </p:cNvSpPr>
              <p:nvPr/>
            </p:nvSpPr>
            <p:spPr bwMode="auto">
              <a:xfrm>
                <a:off x="4191" y="2683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60" name="Rectangle 724"/>
              <p:cNvSpPr>
                <a:spLocks noChangeAspect="1" noChangeArrowheads="1"/>
              </p:cNvSpPr>
              <p:nvPr/>
            </p:nvSpPr>
            <p:spPr bwMode="auto">
              <a:xfrm>
                <a:off x="4185" y="2580"/>
                <a:ext cx="70" cy="70"/>
              </a:xfrm>
              <a:prstGeom prst="rect">
                <a:avLst/>
              </a:prstGeom>
              <a:solidFill>
                <a:srgbClr val="008000"/>
              </a:solidFill>
              <a:ln w="11113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61" name="Line 725"/>
              <p:cNvSpPr>
                <a:spLocks noChangeAspect="1" noChangeShapeType="1"/>
              </p:cNvSpPr>
              <p:nvPr/>
            </p:nvSpPr>
            <p:spPr bwMode="auto">
              <a:xfrm flipV="1">
                <a:off x="4220" y="2580"/>
                <a:ext cx="1" cy="70"/>
              </a:xfrm>
              <a:prstGeom prst="line">
                <a:avLst/>
              </a:prstGeom>
              <a:noFill/>
              <a:ln w="1111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62" name="Line 726"/>
              <p:cNvSpPr>
                <a:spLocks noChangeAspect="1" noChangeShapeType="1"/>
              </p:cNvSpPr>
              <p:nvPr/>
            </p:nvSpPr>
            <p:spPr bwMode="auto">
              <a:xfrm>
                <a:off x="4185" y="2615"/>
                <a:ext cx="70" cy="1"/>
              </a:xfrm>
              <a:prstGeom prst="line">
                <a:avLst/>
              </a:prstGeom>
              <a:noFill/>
              <a:ln w="11113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63" name="Freeform 727"/>
              <p:cNvSpPr>
                <a:spLocks noChangeAspect="1"/>
              </p:cNvSpPr>
              <p:nvPr/>
            </p:nvSpPr>
            <p:spPr bwMode="auto">
              <a:xfrm flipV="1">
                <a:off x="1441" y="2414"/>
                <a:ext cx="2779" cy="8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90" y="617"/>
                  </a:cxn>
                  <a:cxn ang="0">
                    <a:pos x="755" y="1138"/>
                  </a:cxn>
                  <a:cxn ang="0">
                    <a:pos x="1162" y="1263"/>
                  </a:cxn>
                  <a:cxn ang="0">
                    <a:pos x="1569" y="1287"/>
                  </a:cxn>
                  <a:cxn ang="0">
                    <a:pos x="2383" y="1300"/>
                  </a:cxn>
                  <a:cxn ang="0">
                    <a:pos x="3197" y="1361"/>
                  </a:cxn>
                  <a:cxn ang="0">
                    <a:pos x="4011" y="1386"/>
                  </a:cxn>
                  <a:cxn ang="0">
                    <a:pos x="4825" y="1435"/>
                  </a:cxn>
                </a:cxnLst>
                <a:rect l="0" t="0" r="r" b="b"/>
                <a:pathLst>
                  <a:path w="4825" h="1435">
                    <a:moveTo>
                      <a:pt x="0" y="0"/>
                    </a:moveTo>
                    <a:lnTo>
                      <a:pt x="290" y="617"/>
                    </a:lnTo>
                    <a:lnTo>
                      <a:pt x="755" y="1138"/>
                    </a:lnTo>
                    <a:lnTo>
                      <a:pt x="1162" y="1263"/>
                    </a:lnTo>
                    <a:lnTo>
                      <a:pt x="1569" y="1287"/>
                    </a:lnTo>
                    <a:lnTo>
                      <a:pt x="2383" y="1300"/>
                    </a:lnTo>
                    <a:lnTo>
                      <a:pt x="3197" y="1361"/>
                    </a:lnTo>
                    <a:lnTo>
                      <a:pt x="4011" y="1386"/>
                    </a:lnTo>
                    <a:lnTo>
                      <a:pt x="4825" y="1435"/>
                    </a:lnTo>
                  </a:path>
                </a:pathLst>
              </a:custGeom>
              <a:noFill/>
              <a:ln w="28575">
                <a:solidFill>
                  <a:srgbClr val="FF8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64" name="Freeform 728"/>
              <p:cNvSpPr>
                <a:spLocks noChangeAspect="1"/>
              </p:cNvSpPr>
              <p:nvPr/>
            </p:nvSpPr>
            <p:spPr bwMode="auto">
              <a:xfrm>
                <a:off x="1399" y="3193"/>
                <a:ext cx="83" cy="71"/>
              </a:xfrm>
              <a:custGeom>
                <a:avLst/>
                <a:gdLst/>
                <a:ahLst/>
                <a:cxnLst>
                  <a:cxn ang="0">
                    <a:pos x="83" y="0"/>
                  </a:cxn>
                  <a:cxn ang="0">
                    <a:pos x="166" y="143"/>
                  </a:cxn>
                  <a:cxn ang="0">
                    <a:pos x="0" y="143"/>
                  </a:cxn>
                  <a:cxn ang="0">
                    <a:pos x="83" y="0"/>
                  </a:cxn>
                </a:cxnLst>
                <a:rect l="0" t="0" r="r" b="b"/>
                <a:pathLst>
                  <a:path w="166" h="143">
                    <a:moveTo>
                      <a:pt x="83" y="0"/>
                    </a:moveTo>
                    <a:lnTo>
                      <a:pt x="166" y="143"/>
                    </a:lnTo>
                    <a:lnTo>
                      <a:pt x="0" y="143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FF8000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65" name="Line 729"/>
              <p:cNvSpPr>
                <a:spLocks noChangeAspect="1" noChangeShapeType="1"/>
              </p:cNvSpPr>
              <p:nvPr/>
            </p:nvSpPr>
            <p:spPr bwMode="auto">
              <a:xfrm flipV="1">
                <a:off x="1608" y="2863"/>
                <a:ext cx="1" cy="22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66" name="Line 730"/>
              <p:cNvSpPr>
                <a:spLocks noChangeAspect="1" noChangeShapeType="1"/>
              </p:cNvSpPr>
              <p:nvPr/>
            </p:nvSpPr>
            <p:spPr bwMode="auto">
              <a:xfrm>
                <a:off x="1579" y="2863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67" name="Line 731"/>
              <p:cNvSpPr>
                <a:spLocks noChangeAspect="1" noChangeShapeType="1"/>
              </p:cNvSpPr>
              <p:nvPr/>
            </p:nvSpPr>
            <p:spPr bwMode="auto">
              <a:xfrm>
                <a:off x="1608" y="2885"/>
                <a:ext cx="1" cy="2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68" name="Line 732"/>
              <p:cNvSpPr>
                <a:spLocks noChangeAspect="1" noChangeShapeType="1"/>
              </p:cNvSpPr>
              <p:nvPr/>
            </p:nvSpPr>
            <p:spPr bwMode="auto">
              <a:xfrm>
                <a:off x="1579" y="2906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69" name="Freeform 733"/>
              <p:cNvSpPr>
                <a:spLocks noChangeAspect="1"/>
              </p:cNvSpPr>
              <p:nvPr/>
            </p:nvSpPr>
            <p:spPr bwMode="auto">
              <a:xfrm>
                <a:off x="1566" y="2837"/>
                <a:ext cx="83" cy="72"/>
              </a:xfrm>
              <a:custGeom>
                <a:avLst/>
                <a:gdLst/>
                <a:ahLst/>
                <a:cxnLst>
                  <a:cxn ang="0">
                    <a:pos x="83" y="0"/>
                  </a:cxn>
                  <a:cxn ang="0">
                    <a:pos x="166" y="142"/>
                  </a:cxn>
                  <a:cxn ang="0">
                    <a:pos x="0" y="142"/>
                  </a:cxn>
                  <a:cxn ang="0">
                    <a:pos x="83" y="0"/>
                  </a:cxn>
                </a:cxnLst>
                <a:rect l="0" t="0" r="r" b="b"/>
                <a:pathLst>
                  <a:path w="166" h="142">
                    <a:moveTo>
                      <a:pt x="83" y="0"/>
                    </a:moveTo>
                    <a:lnTo>
                      <a:pt x="166" y="142"/>
                    </a:lnTo>
                    <a:lnTo>
                      <a:pt x="0" y="142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FF8000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70" name="Line 734"/>
              <p:cNvSpPr>
                <a:spLocks noChangeAspect="1" noChangeShapeType="1"/>
              </p:cNvSpPr>
              <p:nvPr/>
            </p:nvSpPr>
            <p:spPr bwMode="auto">
              <a:xfrm flipV="1">
                <a:off x="1875" y="2529"/>
                <a:ext cx="1" cy="56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71" name="Line 735"/>
              <p:cNvSpPr>
                <a:spLocks noChangeAspect="1" noChangeShapeType="1"/>
              </p:cNvSpPr>
              <p:nvPr/>
            </p:nvSpPr>
            <p:spPr bwMode="auto">
              <a:xfrm>
                <a:off x="1847" y="2529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72" name="Line 736"/>
              <p:cNvSpPr>
                <a:spLocks noChangeAspect="1" noChangeShapeType="1"/>
              </p:cNvSpPr>
              <p:nvPr/>
            </p:nvSpPr>
            <p:spPr bwMode="auto">
              <a:xfrm>
                <a:off x="1875" y="2585"/>
                <a:ext cx="1" cy="56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73" name="Line 737"/>
              <p:cNvSpPr>
                <a:spLocks noChangeAspect="1" noChangeShapeType="1"/>
              </p:cNvSpPr>
              <p:nvPr/>
            </p:nvSpPr>
            <p:spPr bwMode="auto">
              <a:xfrm>
                <a:off x="1847" y="2641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74" name="Freeform 738"/>
              <p:cNvSpPr>
                <a:spLocks noChangeAspect="1"/>
              </p:cNvSpPr>
              <p:nvPr/>
            </p:nvSpPr>
            <p:spPr bwMode="auto">
              <a:xfrm>
                <a:off x="1834" y="2537"/>
                <a:ext cx="83" cy="72"/>
              </a:xfrm>
              <a:custGeom>
                <a:avLst/>
                <a:gdLst/>
                <a:ahLst/>
                <a:cxnLst>
                  <a:cxn ang="0">
                    <a:pos x="83" y="0"/>
                  </a:cxn>
                  <a:cxn ang="0">
                    <a:pos x="166" y="143"/>
                  </a:cxn>
                  <a:cxn ang="0">
                    <a:pos x="0" y="143"/>
                  </a:cxn>
                  <a:cxn ang="0">
                    <a:pos x="83" y="0"/>
                  </a:cxn>
                </a:cxnLst>
                <a:rect l="0" t="0" r="r" b="b"/>
                <a:pathLst>
                  <a:path w="166" h="143">
                    <a:moveTo>
                      <a:pt x="83" y="0"/>
                    </a:moveTo>
                    <a:lnTo>
                      <a:pt x="166" y="143"/>
                    </a:lnTo>
                    <a:lnTo>
                      <a:pt x="0" y="143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FF8000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75" name="Line 739"/>
              <p:cNvSpPr>
                <a:spLocks noChangeAspect="1" noChangeShapeType="1"/>
              </p:cNvSpPr>
              <p:nvPr/>
            </p:nvSpPr>
            <p:spPr bwMode="auto">
              <a:xfrm flipV="1">
                <a:off x="2110" y="2469"/>
                <a:ext cx="1" cy="44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76" name="Line 740"/>
              <p:cNvSpPr>
                <a:spLocks noChangeAspect="1" noChangeShapeType="1"/>
              </p:cNvSpPr>
              <p:nvPr/>
            </p:nvSpPr>
            <p:spPr bwMode="auto">
              <a:xfrm>
                <a:off x="2081" y="2469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77" name="Line 741"/>
              <p:cNvSpPr>
                <a:spLocks noChangeAspect="1" noChangeShapeType="1"/>
              </p:cNvSpPr>
              <p:nvPr/>
            </p:nvSpPr>
            <p:spPr bwMode="auto">
              <a:xfrm>
                <a:off x="2110" y="2513"/>
                <a:ext cx="1" cy="44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78" name="Line 742"/>
              <p:cNvSpPr>
                <a:spLocks noChangeAspect="1" noChangeShapeType="1"/>
              </p:cNvSpPr>
              <p:nvPr/>
            </p:nvSpPr>
            <p:spPr bwMode="auto">
              <a:xfrm>
                <a:off x="2081" y="2557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79" name="Freeform 743"/>
              <p:cNvSpPr>
                <a:spLocks noChangeAspect="1"/>
              </p:cNvSpPr>
              <p:nvPr/>
            </p:nvSpPr>
            <p:spPr bwMode="auto">
              <a:xfrm>
                <a:off x="2068" y="2465"/>
                <a:ext cx="83" cy="72"/>
              </a:xfrm>
              <a:custGeom>
                <a:avLst/>
                <a:gdLst/>
                <a:ahLst/>
                <a:cxnLst>
                  <a:cxn ang="0">
                    <a:pos x="83" y="0"/>
                  </a:cxn>
                  <a:cxn ang="0">
                    <a:pos x="166" y="143"/>
                  </a:cxn>
                  <a:cxn ang="0">
                    <a:pos x="0" y="143"/>
                  </a:cxn>
                  <a:cxn ang="0">
                    <a:pos x="83" y="0"/>
                  </a:cxn>
                </a:cxnLst>
                <a:rect l="0" t="0" r="r" b="b"/>
                <a:pathLst>
                  <a:path w="166" h="143">
                    <a:moveTo>
                      <a:pt x="83" y="0"/>
                    </a:moveTo>
                    <a:lnTo>
                      <a:pt x="166" y="143"/>
                    </a:lnTo>
                    <a:lnTo>
                      <a:pt x="0" y="143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FF8000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80" name="Line 744"/>
              <p:cNvSpPr>
                <a:spLocks noChangeAspect="1" noChangeShapeType="1"/>
              </p:cNvSpPr>
              <p:nvPr/>
            </p:nvSpPr>
            <p:spPr bwMode="auto">
              <a:xfrm flipV="1">
                <a:off x="2344" y="2451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81" name="Line 745"/>
              <p:cNvSpPr>
                <a:spLocks noChangeAspect="1" noChangeShapeType="1"/>
              </p:cNvSpPr>
              <p:nvPr/>
            </p:nvSpPr>
            <p:spPr bwMode="auto">
              <a:xfrm>
                <a:off x="2315" y="2451"/>
                <a:ext cx="59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82" name="Line 746"/>
              <p:cNvSpPr>
                <a:spLocks noChangeAspect="1" noChangeShapeType="1"/>
              </p:cNvSpPr>
              <p:nvPr/>
            </p:nvSpPr>
            <p:spPr bwMode="auto">
              <a:xfrm>
                <a:off x="2344" y="2499"/>
                <a:ext cx="1" cy="48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83" name="Line 747"/>
              <p:cNvSpPr>
                <a:spLocks noChangeAspect="1" noChangeShapeType="1"/>
              </p:cNvSpPr>
              <p:nvPr/>
            </p:nvSpPr>
            <p:spPr bwMode="auto">
              <a:xfrm>
                <a:off x="2315" y="2547"/>
                <a:ext cx="59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84" name="Freeform 748"/>
              <p:cNvSpPr>
                <a:spLocks noChangeAspect="1"/>
              </p:cNvSpPr>
              <p:nvPr/>
            </p:nvSpPr>
            <p:spPr bwMode="auto">
              <a:xfrm>
                <a:off x="2303" y="2451"/>
                <a:ext cx="83" cy="72"/>
              </a:xfrm>
              <a:custGeom>
                <a:avLst/>
                <a:gdLst/>
                <a:ahLst/>
                <a:cxnLst>
                  <a:cxn ang="0">
                    <a:pos x="83" y="0"/>
                  </a:cxn>
                  <a:cxn ang="0">
                    <a:pos x="165" y="143"/>
                  </a:cxn>
                  <a:cxn ang="0">
                    <a:pos x="0" y="143"/>
                  </a:cxn>
                  <a:cxn ang="0">
                    <a:pos x="83" y="0"/>
                  </a:cxn>
                </a:cxnLst>
                <a:rect l="0" t="0" r="r" b="b"/>
                <a:pathLst>
                  <a:path w="165" h="143">
                    <a:moveTo>
                      <a:pt x="83" y="0"/>
                    </a:moveTo>
                    <a:lnTo>
                      <a:pt x="165" y="143"/>
                    </a:lnTo>
                    <a:lnTo>
                      <a:pt x="0" y="143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FF8000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85" name="Line 749"/>
              <p:cNvSpPr>
                <a:spLocks noChangeAspect="1" noChangeShapeType="1"/>
              </p:cNvSpPr>
              <p:nvPr/>
            </p:nvSpPr>
            <p:spPr bwMode="auto">
              <a:xfrm flipV="1">
                <a:off x="2813" y="2446"/>
                <a:ext cx="1" cy="46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86" name="Line 750"/>
              <p:cNvSpPr>
                <a:spLocks noChangeAspect="1" noChangeShapeType="1"/>
              </p:cNvSpPr>
              <p:nvPr/>
            </p:nvSpPr>
            <p:spPr bwMode="auto">
              <a:xfrm>
                <a:off x="2784" y="2446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87" name="Line 751"/>
              <p:cNvSpPr>
                <a:spLocks noChangeAspect="1" noChangeShapeType="1"/>
              </p:cNvSpPr>
              <p:nvPr/>
            </p:nvSpPr>
            <p:spPr bwMode="auto">
              <a:xfrm>
                <a:off x="2813" y="2492"/>
                <a:ext cx="1" cy="46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88" name="Line 752"/>
              <p:cNvSpPr>
                <a:spLocks noChangeAspect="1" noChangeShapeType="1"/>
              </p:cNvSpPr>
              <p:nvPr/>
            </p:nvSpPr>
            <p:spPr bwMode="auto">
              <a:xfrm>
                <a:off x="2784" y="2538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89" name="Freeform 753"/>
              <p:cNvSpPr>
                <a:spLocks noChangeAspect="1"/>
              </p:cNvSpPr>
              <p:nvPr/>
            </p:nvSpPr>
            <p:spPr bwMode="auto">
              <a:xfrm>
                <a:off x="2772" y="2444"/>
                <a:ext cx="83" cy="71"/>
              </a:xfrm>
              <a:custGeom>
                <a:avLst/>
                <a:gdLst/>
                <a:ahLst/>
                <a:cxnLst>
                  <a:cxn ang="0">
                    <a:pos x="83" y="0"/>
                  </a:cxn>
                  <a:cxn ang="0">
                    <a:pos x="166" y="143"/>
                  </a:cxn>
                  <a:cxn ang="0">
                    <a:pos x="0" y="143"/>
                  </a:cxn>
                  <a:cxn ang="0">
                    <a:pos x="83" y="0"/>
                  </a:cxn>
                </a:cxnLst>
                <a:rect l="0" t="0" r="r" b="b"/>
                <a:pathLst>
                  <a:path w="166" h="143">
                    <a:moveTo>
                      <a:pt x="83" y="0"/>
                    </a:moveTo>
                    <a:lnTo>
                      <a:pt x="166" y="143"/>
                    </a:lnTo>
                    <a:lnTo>
                      <a:pt x="0" y="143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FF8000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90" name="Line 754"/>
              <p:cNvSpPr>
                <a:spLocks noChangeAspect="1" noChangeShapeType="1"/>
              </p:cNvSpPr>
              <p:nvPr/>
            </p:nvSpPr>
            <p:spPr bwMode="auto">
              <a:xfrm flipV="1">
                <a:off x="3282" y="2412"/>
                <a:ext cx="1" cy="45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91" name="Line 755"/>
              <p:cNvSpPr>
                <a:spLocks noChangeAspect="1" noChangeShapeType="1"/>
              </p:cNvSpPr>
              <p:nvPr/>
            </p:nvSpPr>
            <p:spPr bwMode="auto">
              <a:xfrm>
                <a:off x="3253" y="2412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92" name="Line 756"/>
              <p:cNvSpPr>
                <a:spLocks noChangeAspect="1" noChangeShapeType="1"/>
              </p:cNvSpPr>
              <p:nvPr/>
            </p:nvSpPr>
            <p:spPr bwMode="auto">
              <a:xfrm>
                <a:off x="3282" y="2457"/>
                <a:ext cx="1" cy="44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93" name="Line 757"/>
              <p:cNvSpPr>
                <a:spLocks noChangeAspect="1" noChangeShapeType="1"/>
              </p:cNvSpPr>
              <p:nvPr/>
            </p:nvSpPr>
            <p:spPr bwMode="auto">
              <a:xfrm>
                <a:off x="3253" y="2501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94" name="Freeform 758"/>
              <p:cNvSpPr>
                <a:spLocks noChangeAspect="1"/>
              </p:cNvSpPr>
              <p:nvPr/>
            </p:nvSpPr>
            <p:spPr bwMode="auto">
              <a:xfrm>
                <a:off x="3240" y="2409"/>
                <a:ext cx="83" cy="71"/>
              </a:xfrm>
              <a:custGeom>
                <a:avLst/>
                <a:gdLst/>
                <a:ahLst/>
                <a:cxnLst>
                  <a:cxn ang="0">
                    <a:pos x="83" y="0"/>
                  </a:cxn>
                  <a:cxn ang="0">
                    <a:pos x="166" y="142"/>
                  </a:cxn>
                  <a:cxn ang="0">
                    <a:pos x="0" y="142"/>
                  </a:cxn>
                  <a:cxn ang="0">
                    <a:pos x="83" y="0"/>
                  </a:cxn>
                </a:cxnLst>
                <a:rect l="0" t="0" r="r" b="b"/>
                <a:pathLst>
                  <a:path w="166" h="142">
                    <a:moveTo>
                      <a:pt x="83" y="0"/>
                    </a:moveTo>
                    <a:lnTo>
                      <a:pt x="166" y="142"/>
                    </a:lnTo>
                    <a:lnTo>
                      <a:pt x="0" y="142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FF8000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95" name="Line 759"/>
              <p:cNvSpPr>
                <a:spLocks noChangeAspect="1" noChangeShapeType="1"/>
              </p:cNvSpPr>
              <p:nvPr/>
            </p:nvSpPr>
            <p:spPr bwMode="auto">
              <a:xfrm flipV="1">
                <a:off x="3751" y="2391"/>
                <a:ext cx="1" cy="5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96" name="Line 760"/>
              <p:cNvSpPr>
                <a:spLocks noChangeAspect="1" noChangeShapeType="1"/>
              </p:cNvSpPr>
              <p:nvPr/>
            </p:nvSpPr>
            <p:spPr bwMode="auto">
              <a:xfrm>
                <a:off x="3722" y="2391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97" name="Line 761"/>
              <p:cNvSpPr>
                <a:spLocks noChangeAspect="1" noChangeShapeType="1"/>
              </p:cNvSpPr>
              <p:nvPr/>
            </p:nvSpPr>
            <p:spPr bwMode="auto">
              <a:xfrm>
                <a:off x="3751" y="2442"/>
                <a:ext cx="1" cy="5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98" name="Line 762"/>
              <p:cNvSpPr>
                <a:spLocks noChangeAspect="1" noChangeShapeType="1"/>
              </p:cNvSpPr>
              <p:nvPr/>
            </p:nvSpPr>
            <p:spPr bwMode="auto">
              <a:xfrm>
                <a:off x="3722" y="2493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299" name="Freeform 763"/>
              <p:cNvSpPr>
                <a:spLocks noChangeAspect="1"/>
              </p:cNvSpPr>
              <p:nvPr/>
            </p:nvSpPr>
            <p:spPr bwMode="auto">
              <a:xfrm>
                <a:off x="3709" y="2394"/>
                <a:ext cx="83" cy="72"/>
              </a:xfrm>
              <a:custGeom>
                <a:avLst/>
                <a:gdLst/>
                <a:ahLst/>
                <a:cxnLst>
                  <a:cxn ang="0">
                    <a:pos x="83" y="0"/>
                  </a:cxn>
                  <a:cxn ang="0">
                    <a:pos x="166" y="143"/>
                  </a:cxn>
                  <a:cxn ang="0">
                    <a:pos x="0" y="143"/>
                  </a:cxn>
                  <a:cxn ang="0">
                    <a:pos x="83" y="0"/>
                  </a:cxn>
                </a:cxnLst>
                <a:rect l="0" t="0" r="r" b="b"/>
                <a:pathLst>
                  <a:path w="166" h="143">
                    <a:moveTo>
                      <a:pt x="83" y="0"/>
                    </a:moveTo>
                    <a:lnTo>
                      <a:pt x="166" y="143"/>
                    </a:lnTo>
                    <a:lnTo>
                      <a:pt x="0" y="143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FF8000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300" name="Line 764"/>
              <p:cNvSpPr>
                <a:spLocks noChangeAspect="1" noChangeShapeType="1"/>
              </p:cNvSpPr>
              <p:nvPr/>
            </p:nvSpPr>
            <p:spPr bwMode="auto">
              <a:xfrm flipV="1">
                <a:off x="4220" y="2345"/>
                <a:ext cx="1" cy="69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301" name="Line 765"/>
              <p:cNvSpPr>
                <a:spLocks noChangeAspect="1" noChangeShapeType="1"/>
              </p:cNvSpPr>
              <p:nvPr/>
            </p:nvSpPr>
            <p:spPr bwMode="auto">
              <a:xfrm>
                <a:off x="4191" y="2345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302" name="Line 766"/>
              <p:cNvSpPr>
                <a:spLocks noChangeAspect="1" noChangeShapeType="1"/>
              </p:cNvSpPr>
              <p:nvPr/>
            </p:nvSpPr>
            <p:spPr bwMode="auto">
              <a:xfrm>
                <a:off x="4220" y="2414"/>
                <a:ext cx="1" cy="69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303" name="Line 767"/>
              <p:cNvSpPr>
                <a:spLocks noChangeAspect="1" noChangeShapeType="1"/>
              </p:cNvSpPr>
              <p:nvPr/>
            </p:nvSpPr>
            <p:spPr bwMode="auto">
              <a:xfrm>
                <a:off x="4191" y="2483"/>
                <a:ext cx="58" cy="1"/>
              </a:xfrm>
              <a:prstGeom prst="line">
                <a:avLst/>
              </a:prstGeom>
              <a:noFill/>
              <a:ln w="127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304" name="Freeform 768"/>
              <p:cNvSpPr>
                <a:spLocks noChangeAspect="1"/>
              </p:cNvSpPr>
              <p:nvPr/>
            </p:nvSpPr>
            <p:spPr bwMode="auto">
              <a:xfrm>
                <a:off x="4178" y="2366"/>
                <a:ext cx="83" cy="72"/>
              </a:xfrm>
              <a:custGeom>
                <a:avLst/>
                <a:gdLst/>
                <a:ahLst/>
                <a:cxnLst>
                  <a:cxn ang="0">
                    <a:pos x="83" y="0"/>
                  </a:cxn>
                  <a:cxn ang="0">
                    <a:pos x="166" y="143"/>
                  </a:cxn>
                  <a:cxn ang="0">
                    <a:pos x="0" y="143"/>
                  </a:cxn>
                  <a:cxn ang="0">
                    <a:pos x="83" y="0"/>
                  </a:cxn>
                </a:cxnLst>
                <a:rect l="0" t="0" r="r" b="b"/>
                <a:pathLst>
                  <a:path w="166" h="143">
                    <a:moveTo>
                      <a:pt x="83" y="0"/>
                    </a:moveTo>
                    <a:lnTo>
                      <a:pt x="166" y="143"/>
                    </a:lnTo>
                    <a:lnTo>
                      <a:pt x="0" y="143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FF8000"/>
              </a:solidFill>
              <a:ln w="11113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322306" name="Rectangle 770"/>
            <p:cNvSpPr>
              <a:spLocks noChangeAspect="1" noChangeArrowheads="1"/>
            </p:cNvSpPr>
            <p:nvPr/>
          </p:nvSpPr>
          <p:spPr bwMode="auto">
            <a:xfrm>
              <a:off x="1599" y="3834"/>
              <a:ext cx="16" cy="4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07" name="Line 771"/>
            <p:cNvSpPr>
              <a:spLocks noChangeAspect="1" noChangeShapeType="1"/>
            </p:cNvSpPr>
            <p:nvPr/>
          </p:nvSpPr>
          <p:spPr bwMode="auto">
            <a:xfrm flipV="1">
              <a:off x="1605" y="3834"/>
              <a:ext cx="3" cy="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08" name="Line 772"/>
            <p:cNvSpPr>
              <a:spLocks noChangeAspect="1" noChangeShapeType="1"/>
            </p:cNvSpPr>
            <p:nvPr/>
          </p:nvSpPr>
          <p:spPr bwMode="auto">
            <a:xfrm flipV="1">
              <a:off x="1605" y="3834"/>
              <a:ext cx="3" cy="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09" name="Freeform 773"/>
            <p:cNvSpPr>
              <a:spLocks noChangeAspect="1"/>
            </p:cNvSpPr>
            <p:nvPr/>
          </p:nvSpPr>
          <p:spPr bwMode="auto">
            <a:xfrm flipV="1">
              <a:off x="1599" y="3834"/>
              <a:ext cx="16" cy="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35" y="8"/>
                </a:cxn>
                <a:cxn ang="0">
                  <a:pos x="0" y="8"/>
                </a:cxn>
                <a:cxn ang="0">
                  <a:pos x="0" y="0"/>
                </a:cxn>
              </a:cxnLst>
              <a:rect l="0" t="0" r="r" b="b"/>
              <a:pathLst>
                <a:path w="35" h="8">
                  <a:moveTo>
                    <a:pt x="35" y="0"/>
                  </a:moveTo>
                  <a:lnTo>
                    <a:pt x="35" y="8"/>
                  </a:lnTo>
                  <a:lnTo>
                    <a:pt x="0" y="8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10" name="Rectangle 774"/>
            <p:cNvSpPr>
              <a:spLocks noChangeAspect="1" noChangeArrowheads="1"/>
            </p:cNvSpPr>
            <p:nvPr/>
          </p:nvSpPr>
          <p:spPr bwMode="auto">
            <a:xfrm>
              <a:off x="1652" y="3832"/>
              <a:ext cx="16" cy="6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11" name="Line 775"/>
            <p:cNvSpPr>
              <a:spLocks noChangeAspect="1" noChangeShapeType="1"/>
            </p:cNvSpPr>
            <p:nvPr/>
          </p:nvSpPr>
          <p:spPr bwMode="auto">
            <a:xfrm flipV="1">
              <a:off x="1666" y="3836"/>
              <a:ext cx="2" cy="2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12" name="Line 776"/>
            <p:cNvSpPr>
              <a:spLocks noChangeAspect="1" noChangeShapeType="1"/>
            </p:cNvSpPr>
            <p:nvPr/>
          </p:nvSpPr>
          <p:spPr bwMode="auto">
            <a:xfrm flipV="1">
              <a:off x="1666" y="3836"/>
              <a:ext cx="2" cy="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13" name="Freeform 777"/>
            <p:cNvSpPr>
              <a:spLocks noChangeAspect="1"/>
            </p:cNvSpPr>
            <p:nvPr/>
          </p:nvSpPr>
          <p:spPr bwMode="auto">
            <a:xfrm flipV="1">
              <a:off x="1652" y="3832"/>
              <a:ext cx="16" cy="6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35" y="14"/>
                </a:cxn>
                <a:cxn ang="0">
                  <a:pos x="0" y="14"/>
                </a:cxn>
                <a:cxn ang="0">
                  <a:pos x="0" y="0"/>
                </a:cxn>
              </a:cxnLst>
              <a:rect l="0" t="0" r="r" b="b"/>
              <a:pathLst>
                <a:path w="35" h="14">
                  <a:moveTo>
                    <a:pt x="35" y="0"/>
                  </a:moveTo>
                  <a:lnTo>
                    <a:pt x="35" y="14"/>
                  </a:lnTo>
                  <a:lnTo>
                    <a:pt x="0" y="14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14" name="Rectangle 778"/>
            <p:cNvSpPr>
              <a:spLocks noChangeAspect="1" noChangeArrowheads="1"/>
            </p:cNvSpPr>
            <p:nvPr/>
          </p:nvSpPr>
          <p:spPr bwMode="auto">
            <a:xfrm>
              <a:off x="1785" y="3430"/>
              <a:ext cx="16" cy="408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15" name="Line 779"/>
            <p:cNvSpPr>
              <a:spLocks noChangeAspect="1" noChangeShapeType="1"/>
            </p:cNvSpPr>
            <p:nvPr/>
          </p:nvSpPr>
          <p:spPr bwMode="auto">
            <a:xfrm flipV="1">
              <a:off x="1794" y="3831"/>
              <a:ext cx="7" cy="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16" name="Line 780"/>
            <p:cNvSpPr>
              <a:spLocks noChangeAspect="1" noChangeShapeType="1"/>
            </p:cNvSpPr>
            <p:nvPr/>
          </p:nvSpPr>
          <p:spPr bwMode="auto">
            <a:xfrm flipV="1">
              <a:off x="1785" y="3808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17" name="Line 781"/>
            <p:cNvSpPr>
              <a:spLocks noChangeAspect="1" noChangeShapeType="1"/>
            </p:cNvSpPr>
            <p:nvPr/>
          </p:nvSpPr>
          <p:spPr bwMode="auto">
            <a:xfrm flipV="1">
              <a:off x="1785" y="3785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18" name="Line 782"/>
            <p:cNvSpPr>
              <a:spLocks noChangeAspect="1" noChangeShapeType="1"/>
            </p:cNvSpPr>
            <p:nvPr/>
          </p:nvSpPr>
          <p:spPr bwMode="auto">
            <a:xfrm flipV="1">
              <a:off x="1785" y="3762"/>
              <a:ext cx="16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19" name="Line 783"/>
            <p:cNvSpPr>
              <a:spLocks noChangeAspect="1" noChangeShapeType="1"/>
            </p:cNvSpPr>
            <p:nvPr/>
          </p:nvSpPr>
          <p:spPr bwMode="auto">
            <a:xfrm flipV="1">
              <a:off x="1785" y="3739"/>
              <a:ext cx="16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20" name="Line 784"/>
            <p:cNvSpPr>
              <a:spLocks noChangeAspect="1" noChangeShapeType="1"/>
            </p:cNvSpPr>
            <p:nvPr/>
          </p:nvSpPr>
          <p:spPr bwMode="auto">
            <a:xfrm flipV="1">
              <a:off x="1785" y="3716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21" name="Line 785"/>
            <p:cNvSpPr>
              <a:spLocks noChangeAspect="1" noChangeShapeType="1"/>
            </p:cNvSpPr>
            <p:nvPr/>
          </p:nvSpPr>
          <p:spPr bwMode="auto">
            <a:xfrm flipV="1">
              <a:off x="1785" y="3693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22" name="Line 786"/>
            <p:cNvSpPr>
              <a:spLocks noChangeAspect="1" noChangeShapeType="1"/>
            </p:cNvSpPr>
            <p:nvPr/>
          </p:nvSpPr>
          <p:spPr bwMode="auto">
            <a:xfrm flipV="1">
              <a:off x="1785" y="3670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23" name="Line 787"/>
            <p:cNvSpPr>
              <a:spLocks noChangeAspect="1" noChangeShapeType="1"/>
            </p:cNvSpPr>
            <p:nvPr/>
          </p:nvSpPr>
          <p:spPr bwMode="auto">
            <a:xfrm flipV="1">
              <a:off x="1785" y="3647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24" name="Line 788"/>
            <p:cNvSpPr>
              <a:spLocks noChangeAspect="1" noChangeShapeType="1"/>
            </p:cNvSpPr>
            <p:nvPr/>
          </p:nvSpPr>
          <p:spPr bwMode="auto">
            <a:xfrm flipV="1">
              <a:off x="1785" y="3624"/>
              <a:ext cx="16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25" name="Line 789"/>
            <p:cNvSpPr>
              <a:spLocks noChangeAspect="1" noChangeShapeType="1"/>
            </p:cNvSpPr>
            <p:nvPr/>
          </p:nvSpPr>
          <p:spPr bwMode="auto">
            <a:xfrm flipV="1">
              <a:off x="1785" y="3601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26" name="Line 790"/>
            <p:cNvSpPr>
              <a:spLocks noChangeAspect="1" noChangeShapeType="1"/>
            </p:cNvSpPr>
            <p:nvPr/>
          </p:nvSpPr>
          <p:spPr bwMode="auto">
            <a:xfrm flipV="1">
              <a:off x="1785" y="3578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27" name="Line 791"/>
            <p:cNvSpPr>
              <a:spLocks noChangeAspect="1" noChangeShapeType="1"/>
            </p:cNvSpPr>
            <p:nvPr/>
          </p:nvSpPr>
          <p:spPr bwMode="auto">
            <a:xfrm flipV="1">
              <a:off x="1785" y="3555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28" name="Line 792"/>
            <p:cNvSpPr>
              <a:spLocks noChangeAspect="1" noChangeShapeType="1"/>
            </p:cNvSpPr>
            <p:nvPr/>
          </p:nvSpPr>
          <p:spPr bwMode="auto">
            <a:xfrm flipV="1">
              <a:off x="1785" y="3533"/>
              <a:ext cx="16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29" name="Line 793"/>
            <p:cNvSpPr>
              <a:spLocks noChangeAspect="1" noChangeShapeType="1"/>
            </p:cNvSpPr>
            <p:nvPr/>
          </p:nvSpPr>
          <p:spPr bwMode="auto">
            <a:xfrm flipV="1">
              <a:off x="1785" y="3509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30" name="Line 794"/>
            <p:cNvSpPr>
              <a:spLocks noChangeAspect="1" noChangeShapeType="1"/>
            </p:cNvSpPr>
            <p:nvPr/>
          </p:nvSpPr>
          <p:spPr bwMode="auto">
            <a:xfrm flipV="1">
              <a:off x="1785" y="3486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31" name="Line 795"/>
            <p:cNvSpPr>
              <a:spLocks noChangeAspect="1" noChangeShapeType="1"/>
            </p:cNvSpPr>
            <p:nvPr/>
          </p:nvSpPr>
          <p:spPr bwMode="auto">
            <a:xfrm flipV="1">
              <a:off x="1785" y="3463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32" name="Line 796"/>
            <p:cNvSpPr>
              <a:spLocks noChangeAspect="1" noChangeShapeType="1"/>
            </p:cNvSpPr>
            <p:nvPr/>
          </p:nvSpPr>
          <p:spPr bwMode="auto">
            <a:xfrm flipV="1">
              <a:off x="1785" y="3440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33" name="Line 797"/>
            <p:cNvSpPr>
              <a:spLocks noChangeAspect="1" noChangeShapeType="1"/>
            </p:cNvSpPr>
            <p:nvPr/>
          </p:nvSpPr>
          <p:spPr bwMode="auto">
            <a:xfrm flipV="1">
              <a:off x="1785" y="3430"/>
              <a:ext cx="3" cy="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34" name="Line 798"/>
            <p:cNvSpPr>
              <a:spLocks noChangeAspect="1" noChangeShapeType="1"/>
            </p:cNvSpPr>
            <p:nvPr/>
          </p:nvSpPr>
          <p:spPr bwMode="auto">
            <a:xfrm flipV="1">
              <a:off x="1794" y="3831"/>
              <a:ext cx="7" cy="7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35" name="Line 799"/>
            <p:cNvSpPr>
              <a:spLocks noChangeAspect="1" noChangeShapeType="1"/>
            </p:cNvSpPr>
            <p:nvPr/>
          </p:nvSpPr>
          <p:spPr bwMode="auto">
            <a:xfrm flipV="1">
              <a:off x="1785" y="3808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36" name="Line 800"/>
            <p:cNvSpPr>
              <a:spLocks noChangeAspect="1" noChangeShapeType="1"/>
            </p:cNvSpPr>
            <p:nvPr/>
          </p:nvSpPr>
          <p:spPr bwMode="auto">
            <a:xfrm flipV="1">
              <a:off x="1785" y="3785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37" name="Line 801"/>
            <p:cNvSpPr>
              <a:spLocks noChangeAspect="1" noChangeShapeType="1"/>
            </p:cNvSpPr>
            <p:nvPr/>
          </p:nvSpPr>
          <p:spPr bwMode="auto">
            <a:xfrm flipV="1">
              <a:off x="1785" y="3762"/>
              <a:ext cx="16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38" name="Line 802"/>
            <p:cNvSpPr>
              <a:spLocks noChangeAspect="1" noChangeShapeType="1"/>
            </p:cNvSpPr>
            <p:nvPr/>
          </p:nvSpPr>
          <p:spPr bwMode="auto">
            <a:xfrm flipV="1">
              <a:off x="1785" y="3739"/>
              <a:ext cx="16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39" name="Line 803"/>
            <p:cNvSpPr>
              <a:spLocks noChangeAspect="1" noChangeShapeType="1"/>
            </p:cNvSpPr>
            <p:nvPr/>
          </p:nvSpPr>
          <p:spPr bwMode="auto">
            <a:xfrm flipV="1">
              <a:off x="1785" y="3716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40" name="Line 804"/>
            <p:cNvSpPr>
              <a:spLocks noChangeAspect="1" noChangeShapeType="1"/>
            </p:cNvSpPr>
            <p:nvPr/>
          </p:nvSpPr>
          <p:spPr bwMode="auto">
            <a:xfrm flipV="1">
              <a:off x="1785" y="3693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41" name="Line 805"/>
            <p:cNvSpPr>
              <a:spLocks noChangeAspect="1" noChangeShapeType="1"/>
            </p:cNvSpPr>
            <p:nvPr/>
          </p:nvSpPr>
          <p:spPr bwMode="auto">
            <a:xfrm flipV="1">
              <a:off x="1785" y="3670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42" name="Line 806"/>
            <p:cNvSpPr>
              <a:spLocks noChangeAspect="1" noChangeShapeType="1"/>
            </p:cNvSpPr>
            <p:nvPr/>
          </p:nvSpPr>
          <p:spPr bwMode="auto">
            <a:xfrm flipV="1">
              <a:off x="1785" y="3647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43" name="Line 807"/>
            <p:cNvSpPr>
              <a:spLocks noChangeAspect="1" noChangeShapeType="1"/>
            </p:cNvSpPr>
            <p:nvPr/>
          </p:nvSpPr>
          <p:spPr bwMode="auto">
            <a:xfrm flipV="1">
              <a:off x="1785" y="3624"/>
              <a:ext cx="16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44" name="Line 808"/>
            <p:cNvSpPr>
              <a:spLocks noChangeAspect="1" noChangeShapeType="1"/>
            </p:cNvSpPr>
            <p:nvPr/>
          </p:nvSpPr>
          <p:spPr bwMode="auto">
            <a:xfrm flipV="1">
              <a:off x="1785" y="3601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45" name="Line 809"/>
            <p:cNvSpPr>
              <a:spLocks noChangeAspect="1" noChangeShapeType="1"/>
            </p:cNvSpPr>
            <p:nvPr/>
          </p:nvSpPr>
          <p:spPr bwMode="auto">
            <a:xfrm flipV="1">
              <a:off x="1785" y="3578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46" name="Line 810"/>
            <p:cNvSpPr>
              <a:spLocks noChangeAspect="1" noChangeShapeType="1"/>
            </p:cNvSpPr>
            <p:nvPr/>
          </p:nvSpPr>
          <p:spPr bwMode="auto">
            <a:xfrm flipV="1">
              <a:off x="1785" y="3555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47" name="Line 811"/>
            <p:cNvSpPr>
              <a:spLocks noChangeAspect="1" noChangeShapeType="1"/>
            </p:cNvSpPr>
            <p:nvPr/>
          </p:nvSpPr>
          <p:spPr bwMode="auto">
            <a:xfrm flipV="1">
              <a:off x="1785" y="3533"/>
              <a:ext cx="16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48" name="Line 812"/>
            <p:cNvSpPr>
              <a:spLocks noChangeAspect="1" noChangeShapeType="1"/>
            </p:cNvSpPr>
            <p:nvPr/>
          </p:nvSpPr>
          <p:spPr bwMode="auto">
            <a:xfrm flipV="1">
              <a:off x="1785" y="3509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49" name="Line 813"/>
            <p:cNvSpPr>
              <a:spLocks noChangeAspect="1" noChangeShapeType="1"/>
            </p:cNvSpPr>
            <p:nvPr/>
          </p:nvSpPr>
          <p:spPr bwMode="auto">
            <a:xfrm flipV="1">
              <a:off x="1785" y="3486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50" name="Line 814"/>
            <p:cNvSpPr>
              <a:spLocks noChangeAspect="1" noChangeShapeType="1"/>
            </p:cNvSpPr>
            <p:nvPr/>
          </p:nvSpPr>
          <p:spPr bwMode="auto">
            <a:xfrm flipV="1">
              <a:off x="1785" y="3463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51" name="Line 815"/>
            <p:cNvSpPr>
              <a:spLocks noChangeAspect="1" noChangeShapeType="1"/>
            </p:cNvSpPr>
            <p:nvPr/>
          </p:nvSpPr>
          <p:spPr bwMode="auto">
            <a:xfrm flipV="1">
              <a:off x="1785" y="3440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52" name="Line 816"/>
            <p:cNvSpPr>
              <a:spLocks noChangeAspect="1" noChangeShapeType="1"/>
            </p:cNvSpPr>
            <p:nvPr/>
          </p:nvSpPr>
          <p:spPr bwMode="auto">
            <a:xfrm flipV="1">
              <a:off x="1785" y="3430"/>
              <a:ext cx="3" cy="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53" name="Freeform 817"/>
            <p:cNvSpPr>
              <a:spLocks noChangeAspect="1"/>
            </p:cNvSpPr>
            <p:nvPr/>
          </p:nvSpPr>
          <p:spPr bwMode="auto">
            <a:xfrm flipV="1">
              <a:off x="1785" y="3430"/>
              <a:ext cx="16" cy="408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34" y="886"/>
                </a:cxn>
                <a:cxn ang="0">
                  <a:pos x="0" y="886"/>
                </a:cxn>
                <a:cxn ang="0">
                  <a:pos x="0" y="0"/>
                </a:cxn>
              </a:cxnLst>
              <a:rect l="0" t="0" r="r" b="b"/>
              <a:pathLst>
                <a:path w="34" h="886">
                  <a:moveTo>
                    <a:pt x="34" y="0"/>
                  </a:moveTo>
                  <a:lnTo>
                    <a:pt x="34" y="886"/>
                  </a:lnTo>
                  <a:lnTo>
                    <a:pt x="0" y="886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54" name="Rectangle 818"/>
            <p:cNvSpPr>
              <a:spLocks noChangeAspect="1" noChangeArrowheads="1"/>
            </p:cNvSpPr>
            <p:nvPr/>
          </p:nvSpPr>
          <p:spPr bwMode="auto">
            <a:xfrm>
              <a:off x="2079" y="3826"/>
              <a:ext cx="16" cy="12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55" name="Line 819"/>
            <p:cNvSpPr>
              <a:spLocks noChangeAspect="1" noChangeShapeType="1"/>
            </p:cNvSpPr>
            <p:nvPr/>
          </p:nvSpPr>
          <p:spPr bwMode="auto">
            <a:xfrm flipV="1">
              <a:off x="2084" y="3826"/>
              <a:ext cx="11" cy="12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56" name="Line 820"/>
            <p:cNvSpPr>
              <a:spLocks noChangeAspect="1" noChangeShapeType="1"/>
            </p:cNvSpPr>
            <p:nvPr/>
          </p:nvSpPr>
          <p:spPr bwMode="auto">
            <a:xfrm flipV="1">
              <a:off x="2084" y="3826"/>
              <a:ext cx="11" cy="1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57" name="Freeform 821"/>
            <p:cNvSpPr>
              <a:spLocks noChangeAspect="1"/>
            </p:cNvSpPr>
            <p:nvPr/>
          </p:nvSpPr>
          <p:spPr bwMode="auto">
            <a:xfrm flipV="1">
              <a:off x="2079" y="3826"/>
              <a:ext cx="16" cy="12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35" y="26"/>
                </a:cxn>
                <a:cxn ang="0">
                  <a:pos x="0" y="26"/>
                </a:cxn>
                <a:cxn ang="0">
                  <a:pos x="0" y="0"/>
                </a:cxn>
              </a:cxnLst>
              <a:rect l="0" t="0" r="r" b="b"/>
              <a:pathLst>
                <a:path w="35" h="26">
                  <a:moveTo>
                    <a:pt x="35" y="0"/>
                  </a:moveTo>
                  <a:lnTo>
                    <a:pt x="35" y="26"/>
                  </a:lnTo>
                  <a:lnTo>
                    <a:pt x="0" y="26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58" name="Rectangle 822"/>
            <p:cNvSpPr>
              <a:spLocks noChangeAspect="1" noChangeArrowheads="1"/>
            </p:cNvSpPr>
            <p:nvPr/>
          </p:nvSpPr>
          <p:spPr bwMode="auto">
            <a:xfrm>
              <a:off x="2106" y="3478"/>
              <a:ext cx="16" cy="360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59" name="Line 823"/>
            <p:cNvSpPr>
              <a:spLocks noChangeAspect="1" noChangeShapeType="1"/>
            </p:cNvSpPr>
            <p:nvPr/>
          </p:nvSpPr>
          <p:spPr bwMode="auto">
            <a:xfrm flipV="1">
              <a:off x="2114" y="3830"/>
              <a:ext cx="8" cy="8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60" name="Line 824"/>
            <p:cNvSpPr>
              <a:spLocks noChangeAspect="1" noChangeShapeType="1"/>
            </p:cNvSpPr>
            <p:nvPr/>
          </p:nvSpPr>
          <p:spPr bwMode="auto">
            <a:xfrm flipV="1">
              <a:off x="2106" y="3807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61" name="Line 825"/>
            <p:cNvSpPr>
              <a:spLocks noChangeAspect="1" noChangeShapeType="1"/>
            </p:cNvSpPr>
            <p:nvPr/>
          </p:nvSpPr>
          <p:spPr bwMode="auto">
            <a:xfrm flipV="1">
              <a:off x="2106" y="3784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62" name="Line 826"/>
            <p:cNvSpPr>
              <a:spLocks noChangeAspect="1" noChangeShapeType="1"/>
            </p:cNvSpPr>
            <p:nvPr/>
          </p:nvSpPr>
          <p:spPr bwMode="auto">
            <a:xfrm flipV="1">
              <a:off x="2106" y="3761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63" name="Line 827"/>
            <p:cNvSpPr>
              <a:spLocks noChangeAspect="1" noChangeShapeType="1"/>
            </p:cNvSpPr>
            <p:nvPr/>
          </p:nvSpPr>
          <p:spPr bwMode="auto">
            <a:xfrm flipV="1">
              <a:off x="2106" y="3738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64" name="Line 828"/>
            <p:cNvSpPr>
              <a:spLocks noChangeAspect="1" noChangeShapeType="1"/>
            </p:cNvSpPr>
            <p:nvPr/>
          </p:nvSpPr>
          <p:spPr bwMode="auto">
            <a:xfrm flipV="1">
              <a:off x="2106" y="3715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65" name="Line 829"/>
            <p:cNvSpPr>
              <a:spLocks noChangeAspect="1" noChangeShapeType="1"/>
            </p:cNvSpPr>
            <p:nvPr/>
          </p:nvSpPr>
          <p:spPr bwMode="auto">
            <a:xfrm flipV="1">
              <a:off x="2106" y="3692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66" name="Line 830"/>
            <p:cNvSpPr>
              <a:spLocks noChangeAspect="1" noChangeShapeType="1"/>
            </p:cNvSpPr>
            <p:nvPr/>
          </p:nvSpPr>
          <p:spPr bwMode="auto">
            <a:xfrm flipV="1">
              <a:off x="2106" y="3669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67" name="Line 831"/>
            <p:cNvSpPr>
              <a:spLocks noChangeAspect="1" noChangeShapeType="1"/>
            </p:cNvSpPr>
            <p:nvPr/>
          </p:nvSpPr>
          <p:spPr bwMode="auto">
            <a:xfrm flipV="1">
              <a:off x="2106" y="3647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68" name="Line 832"/>
            <p:cNvSpPr>
              <a:spLocks noChangeAspect="1" noChangeShapeType="1"/>
            </p:cNvSpPr>
            <p:nvPr/>
          </p:nvSpPr>
          <p:spPr bwMode="auto">
            <a:xfrm flipV="1">
              <a:off x="2106" y="3623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69" name="Line 833"/>
            <p:cNvSpPr>
              <a:spLocks noChangeAspect="1" noChangeShapeType="1"/>
            </p:cNvSpPr>
            <p:nvPr/>
          </p:nvSpPr>
          <p:spPr bwMode="auto">
            <a:xfrm flipV="1">
              <a:off x="2106" y="3600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70" name="Line 834"/>
            <p:cNvSpPr>
              <a:spLocks noChangeAspect="1" noChangeShapeType="1"/>
            </p:cNvSpPr>
            <p:nvPr/>
          </p:nvSpPr>
          <p:spPr bwMode="auto">
            <a:xfrm flipV="1">
              <a:off x="2106" y="3577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71" name="Line 835"/>
            <p:cNvSpPr>
              <a:spLocks noChangeAspect="1" noChangeShapeType="1"/>
            </p:cNvSpPr>
            <p:nvPr/>
          </p:nvSpPr>
          <p:spPr bwMode="auto">
            <a:xfrm flipV="1">
              <a:off x="2106" y="3554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72" name="Line 836"/>
            <p:cNvSpPr>
              <a:spLocks noChangeAspect="1" noChangeShapeType="1"/>
            </p:cNvSpPr>
            <p:nvPr/>
          </p:nvSpPr>
          <p:spPr bwMode="auto">
            <a:xfrm flipV="1">
              <a:off x="2106" y="3532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73" name="Line 837"/>
            <p:cNvSpPr>
              <a:spLocks noChangeAspect="1" noChangeShapeType="1"/>
            </p:cNvSpPr>
            <p:nvPr/>
          </p:nvSpPr>
          <p:spPr bwMode="auto">
            <a:xfrm flipV="1">
              <a:off x="2106" y="3509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74" name="Line 838"/>
            <p:cNvSpPr>
              <a:spLocks noChangeAspect="1" noChangeShapeType="1"/>
            </p:cNvSpPr>
            <p:nvPr/>
          </p:nvSpPr>
          <p:spPr bwMode="auto">
            <a:xfrm flipV="1">
              <a:off x="2106" y="3486"/>
              <a:ext cx="16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75" name="Line 839"/>
            <p:cNvSpPr>
              <a:spLocks noChangeAspect="1" noChangeShapeType="1"/>
            </p:cNvSpPr>
            <p:nvPr/>
          </p:nvSpPr>
          <p:spPr bwMode="auto">
            <a:xfrm flipV="1">
              <a:off x="2106" y="3478"/>
              <a:ext cx="1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76" name="Line 840"/>
            <p:cNvSpPr>
              <a:spLocks noChangeAspect="1" noChangeShapeType="1"/>
            </p:cNvSpPr>
            <p:nvPr/>
          </p:nvSpPr>
          <p:spPr bwMode="auto">
            <a:xfrm flipV="1">
              <a:off x="2114" y="3830"/>
              <a:ext cx="8" cy="8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77" name="Line 841"/>
            <p:cNvSpPr>
              <a:spLocks noChangeAspect="1" noChangeShapeType="1"/>
            </p:cNvSpPr>
            <p:nvPr/>
          </p:nvSpPr>
          <p:spPr bwMode="auto">
            <a:xfrm flipV="1">
              <a:off x="2106" y="3807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78" name="Line 842"/>
            <p:cNvSpPr>
              <a:spLocks noChangeAspect="1" noChangeShapeType="1"/>
            </p:cNvSpPr>
            <p:nvPr/>
          </p:nvSpPr>
          <p:spPr bwMode="auto">
            <a:xfrm flipV="1">
              <a:off x="2106" y="3784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79" name="Line 843"/>
            <p:cNvSpPr>
              <a:spLocks noChangeAspect="1" noChangeShapeType="1"/>
            </p:cNvSpPr>
            <p:nvPr/>
          </p:nvSpPr>
          <p:spPr bwMode="auto">
            <a:xfrm flipV="1">
              <a:off x="2106" y="3761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80" name="Line 844"/>
            <p:cNvSpPr>
              <a:spLocks noChangeAspect="1" noChangeShapeType="1"/>
            </p:cNvSpPr>
            <p:nvPr/>
          </p:nvSpPr>
          <p:spPr bwMode="auto">
            <a:xfrm flipV="1">
              <a:off x="2106" y="3738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81" name="Line 845"/>
            <p:cNvSpPr>
              <a:spLocks noChangeAspect="1" noChangeShapeType="1"/>
            </p:cNvSpPr>
            <p:nvPr/>
          </p:nvSpPr>
          <p:spPr bwMode="auto">
            <a:xfrm flipV="1">
              <a:off x="2106" y="3715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82" name="Line 846"/>
            <p:cNvSpPr>
              <a:spLocks noChangeAspect="1" noChangeShapeType="1"/>
            </p:cNvSpPr>
            <p:nvPr/>
          </p:nvSpPr>
          <p:spPr bwMode="auto">
            <a:xfrm flipV="1">
              <a:off x="2106" y="3692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83" name="Line 847"/>
            <p:cNvSpPr>
              <a:spLocks noChangeAspect="1" noChangeShapeType="1"/>
            </p:cNvSpPr>
            <p:nvPr/>
          </p:nvSpPr>
          <p:spPr bwMode="auto">
            <a:xfrm flipV="1">
              <a:off x="2106" y="3669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84" name="Line 848"/>
            <p:cNvSpPr>
              <a:spLocks noChangeAspect="1" noChangeShapeType="1"/>
            </p:cNvSpPr>
            <p:nvPr/>
          </p:nvSpPr>
          <p:spPr bwMode="auto">
            <a:xfrm flipV="1">
              <a:off x="2106" y="3647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85" name="Line 849"/>
            <p:cNvSpPr>
              <a:spLocks noChangeAspect="1" noChangeShapeType="1"/>
            </p:cNvSpPr>
            <p:nvPr/>
          </p:nvSpPr>
          <p:spPr bwMode="auto">
            <a:xfrm flipV="1">
              <a:off x="2106" y="3623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86" name="Line 850"/>
            <p:cNvSpPr>
              <a:spLocks noChangeAspect="1" noChangeShapeType="1"/>
            </p:cNvSpPr>
            <p:nvPr/>
          </p:nvSpPr>
          <p:spPr bwMode="auto">
            <a:xfrm flipV="1">
              <a:off x="2106" y="3600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87" name="Line 851"/>
            <p:cNvSpPr>
              <a:spLocks noChangeAspect="1" noChangeShapeType="1"/>
            </p:cNvSpPr>
            <p:nvPr/>
          </p:nvSpPr>
          <p:spPr bwMode="auto">
            <a:xfrm flipV="1">
              <a:off x="2106" y="3577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88" name="Line 852"/>
            <p:cNvSpPr>
              <a:spLocks noChangeAspect="1" noChangeShapeType="1"/>
            </p:cNvSpPr>
            <p:nvPr/>
          </p:nvSpPr>
          <p:spPr bwMode="auto">
            <a:xfrm flipV="1">
              <a:off x="2106" y="3554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89" name="Line 853"/>
            <p:cNvSpPr>
              <a:spLocks noChangeAspect="1" noChangeShapeType="1"/>
            </p:cNvSpPr>
            <p:nvPr/>
          </p:nvSpPr>
          <p:spPr bwMode="auto">
            <a:xfrm flipV="1">
              <a:off x="2106" y="3532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90" name="Line 854"/>
            <p:cNvSpPr>
              <a:spLocks noChangeAspect="1" noChangeShapeType="1"/>
            </p:cNvSpPr>
            <p:nvPr/>
          </p:nvSpPr>
          <p:spPr bwMode="auto">
            <a:xfrm flipV="1">
              <a:off x="2106" y="3509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91" name="Line 855"/>
            <p:cNvSpPr>
              <a:spLocks noChangeAspect="1" noChangeShapeType="1"/>
            </p:cNvSpPr>
            <p:nvPr/>
          </p:nvSpPr>
          <p:spPr bwMode="auto">
            <a:xfrm flipV="1">
              <a:off x="2106" y="3486"/>
              <a:ext cx="16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92" name="Line 856"/>
            <p:cNvSpPr>
              <a:spLocks noChangeAspect="1" noChangeShapeType="1"/>
            </p:cNvSpPr>
            <p:nvPr/>
          </p:nvSpPr>
          <p:spPr bwMode="auto">
            <a:xfrm flipV="1">
              <a:off x="2106" y="3478"/>
              <a:ext cx="1" cy="0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93" name="Freeform 857"/>
            <p:cNvSpPr>
              <a:spLocks noChangeAspect="1"/>
            </p:cNvSpPr>
            <p:nvPr/>
          </p:nvSpPr>
          <p:spPr bwMode="auto">
            <a:xfrm flipV="1">
              <a:off x="2106" y="3478"/>
              <a:ext cx="16" cy="360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35" y="785"/>
                </a:cxn>
                <a:cxn ang="0">
                  <a:pos x="0" y="785"/>
                </a:cxn>
                <a:cxn ang="0">
                  <a:pos x="0" y="0"/>
                </a:cxn>
              </a:cxnLst>
              <a:rect l="0" t="0" r="r" b="b"/>
              <a:pathLst>
                <a:path w="35" h="785">
                  <a:moveTo>
                    <a:pt x="35" y="0"/>
                  </a:moveTo>
                  <a:lnTo>
                    <a:pt x="35" y="785"/>
                  </a:lnTo>
                  <a:lnTo>
                    <a:pt x="0" y="785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94" name="Rectangle 858"/>
            <p:cNvSpPr>
              <a:spLocks noChangeAspect="1" noChangeArrowheads="1"/>
            </p:cNvSpPr>
            <p:nvPr/>
          </p:nvSpPr>
          <p:spPr bwMode="auto">
            <a:xfrm>
              <a:off x="2132" y="3834"/>
              <a:ext cx="16" cy="4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95" name="Line 859"/>
            <p:cNvSpPr>
              <a:spLocks noChangeAspect="1" noChangeShapeType="1"/>
            </p:cNvSpPr>
            <p:nvPr/>
          </p:nvSpPr>
          <p:spPr bwMode="auto">
            <a:xfrm flipV="1">
              <a:off x="2144" y="3834"/>
              <a:ext cx="4" cy="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96" name="Line 860"/>
            <p:cNvSpPr>
              <a:spLocks noChangeAspect="1" noChangeShapeType="1"/>
            </p:cNvSpPr>
            <p:nvPr/>
          </p:nvSpPr>
          <p:spPr bwMode="auto">
            <a:xfrm flipV="1">
              <a:off x="2144" y="3834"/>
              <a:ext cx="4" cy="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97" name="Freeform 861"/>
            <p:cNvSpPr>
              <a:spLocks noChangeAspect="1"/>
            </p:cNvSpPr>
            <p:nvPr/>
          </p:nvSpPr>
          <p:spPr bwMode="auto">
            <a:xfrm flipV="1">
              <a:off x="2132" y="3834"/>
              <a:ext cx="16" cy="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35" y="8"/>
                </a:cxn>
                <a:cxn ang="0">
                  <a:pos x="0" y="8"/>
                </a:cxn>
                <a:cxn ang="0">
                  <a:pos x="0" y="0"/>
                </a:cxn>
              </a:cxnLst>
              <a:rect l="0" t="0" r="r" b="b"/>
              <a:pathLst>
                <a:path w="35" h="8">
                  <a:moveTo>
                    <a:pt x="35" y="0"/>
                  </a:moveTo>
                  <a:lnTo>
                    <a:pt x="35" y="8"/>
                  </a:lnTo>
                  <a:lnTo>
                    <a:pt x="0" y="8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98" name="Rectangle 862"/>
            <p:cNvSpPr>
              <a:spLocks noChangeAspect="1" noChangeArrowheads="1"/>
            </p:cNvSpPr>
            <p:nvPr/>
          </p:nvSpPr>
          <p:spPr bwMode="auto">
            <a:xfrm>
              <a:off x="2159" y="3706"/>
              <a:ext cx="16" cy="132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399" name="Line 863"/>
            <p:cNvSpPr>
              <a:spLocks noChangeAspect="1" noChangeShapeType="1"/>
            </p:cNvSpPr>
            <p:nvPr/>
          </p:nvSpPr>
          <p:spPr bwMode="auto">
            <a:xfrm flipV="1">
              <a:off x="2175" y="3837"/>
              <a:ext cx="0" cy="1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00" name="Line 864"/>
            <p:cNvSpPr>
              <a:spLocks noChangeAspect="1" noChangeShapeType="1"/>
            </p:cNvSpPr>
            <p:nvPr/>
          </p:nvSpPr>
          <p:spPr bwMode="auto">
            <a:xfrm flipV="1">
              <a:off x="2159" y="3814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01" name="Line 865"/>
            <p:cNvSpPr>
              <a:spLocks noChangeAspect="1" noChangeShapeType="1"/>
            </p:cNvSpPr>
            <p:nvPr/>
          </p:nvSpPr>
          <p:spPr bwMode="auto">
            <a:xfrm flipV="1">
              <a:off x="2159" y="3792"/>
              <a:ext cx="16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02" name="Line 866"/>
            <p:cNvSpPr>
              <a:spLocks noChangeAspect="1" noChangeShapeType="1"/>
            </p:cNvSpPr>
            <p:nvPr/>
          </p:nvSpPr>
          <p:spPr bwMode="auto">
            <a:xfrm flipV="1">
              <a:off x="2159" y="3769"/>
              <a:ext cx="16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03" name="Line 867"/>
            <p:cNvSpPr>
              <a:spLocks noChangeAspect="1" noChangeShapeType="1"/>
            </p:cNvSpPr>
            <p:nvPr/>
          </p:nvSpPr>
          <p:spPr bwMode="auto">
            <a:xfrm flipV="1">
              <a:off x="2159" y="3745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04" name="Line 868"/>
            <p:cNvSpPr>
              <a:spLocks noChangeAspect="1" noChangeShapeType="1"/>
            </p:cNvSpPr>
            <p:nvPr/>
          </p:nvSpPr>
          <p:spPr bwMode="auto">
            <a:xfrm flipV="1">
              <a:off x="2159" y="3722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05" name="Line 869"/>
            <p:cNvSpPr>
              <a:spLocks noChangeAspect="1" noChangeShapeType="1"/>
            </p:cNvSpPr>
            <p:nvPr/>
          </p:nvSpPr>
          <p:spPr bwMode="auto">
            <a:xfrm flipV="1">
              <a:off x="2159" y="3706"/>
              <a:ext cx="10" cy="9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06" name="Line 870"/>
            <p:cNvSpPr>
              <a:spLocks noChangeAspect="1" noChangeShapeType="1"/>
            </p:cNvSpPr>
            <p:nvPr/>
          </p:nvSpPr>
          <p:spPr bwMode="auto">
            <a:xfrm flipV="1">
              <a:off x="2175" y="3837"/>
              <a:ext cx="0" cy="1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07" name="Line 871"/>
            <p:cNvSpPr>
              <a:spLocks noChangeAspect="1" noChangeShapeType="1"/>
            </p:cNvSpPr>
            <p:nvPr/>
          </p:nvSpPr>
          <p:spPr bwMode="auto">
            <a:xfrm flipV="1">
              <a:off x="2159" y="3814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08" name="Line 872"/>
            <p:cNvSpPr>
              <a:spLocks noChangeAspect="1" noChangeShapeType="1"/>
            </p:cNvSpPr>
            <p:nvPr/>
          </p:nvSpPr>
          <p:spPr bwMode="auto">
            <a:xfrm flipV="1">
              <a:off x="2159" y="3792"/>
              <a:ext cx="16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09" name="Line 873"/>
            <p:cNvSpPr>
              <a:spLocks noChangeAspect="1" noChangeShapeType="1"/>
            </p:cNvSpPr>
            <p:nvPr/>
          </p:nvSpPr>
          <p:spPr bwMode="auto">
            <a:xfrm flipV="1">
              <a:off x="2159" y="3769"/>
              <a:ext cx="16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10" name="Line 874"/>
            <p:cNvSpPr>
              <a:spLocks noChangeAspect="1" noChangeShapeType="1"/>
            </p:cNvSpPr>
            <p:nvPr/>
          </p:nvSpPr>
          <p:spPr bwMode="auto">
            <a:xfrm flipV="1">
              <a:off x="2159" y="3745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11" name="Line 875"/>
            <p:cNvSpPr>
              <a:spLocks noChangeAspect="1" noChangeShapeType="1"/>
            </p:cNvSpPr>
            <p:nvPr/>
          </p:nvSpPr>
          <p:spPr bwMode="auto">
            <a:xfrm flipV="1">
              <a:off x="2159" y="3722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12" name="Line 876"/>
            <p:cNvSpPr>
              <a:spLocks noChangeAspect="1" noChangeShapeType="1"/>
            </p:cNvSpPr>
            <p:nvPr/>
          </p:nvSpPr>
          <p:spPr bwMode="auto">
            <a:xfrm flipV="1">
              <a:off x="2159" y="3706"/>
              <a:ext cx="10" cy="9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13" name="Freeform 877"/>
            <p:cNvSpPr>
              <a:spLocks noChangeAspect="1"/>
            </p:cNvSpPr>
            <p:nvPr/>
          </p:nvSpPr>
          <p:spPr bwMode="auto">
            <a:xfrm flipV="1">
              <a:off x="2159" y="3706"/>
              <a:ext cx="16" cy="132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34" y="287"/>
                </a:cxn>
                <a:cxn ang="0">
                  <a:pos x="0" y="287"/>
                </a:cxn>
                <a:cxn ang="0">
                  <a:pos x="0" y="0"/>
                </a:cxn>
              </a:cxnLst>
              <a:rect l="0" t="0" r="r" b="b"/>
              <a:pathLst>
                <a:path w="34" h="287">
                  <a:moveTo>
                    <a:pt x="34" y="0"/>
                  </a:moveTo>
                  <a:lnTo>
                    <a:pt x="34" y="287"/>
                  </a:lnTo>
                  <a:lnTo>
                    <a:pt x="0" y="287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14" name="Rectangle 878"/>
            <p:cNvSpPr>
              <a:spLocks noChangeAspect="1" noChangeArrowheads="1"/>
            </p:cNvSpPr>
            <p:nvPr/>
          </p:nvSpPr>
          <p:spPr bwMode="auto">
            <a:xfrm>
              <a:off x="2266" y="3624"/>
              <a:ext cx="16" cy="214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15" name="Line 879"/>
            <p:cNvSpPr>
              <a:spLocks noChangeAspect="1" noChangeShapeType="1"/>
            </p:cNvSpPr>
            <p:nvPr/>
          </p:nvSpPr>
          <p:spPr bwMode="auto">
            <a:xfrm flipV="1">
              <a:off x="2274" y="3829"/>
              <a:ext cx="8" cy="9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16" name="Line 880"/>
            <p:cNvSpPr>
              <a:spLocks noChangeAspect="1" noChangeShapeType="1"/>
            </p:cNvSpPr>
            <p:nvPr/>
          </p:nvSpPr>
          <p:spPr bwMode="auto">
            <a:xfrm flipV="1">
              <a:off x="2266" y="3807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17" name="Line 881"/>
            <p:cNvSpPr>
              <a:spLocks noChangeAspect="1" noChangeShapeType="1"/>
            </p:cNvSpPr>
            <p:nvPr/>
          </p:nvSpPr>
          <p:spPr bwMode="auto">
            <a:xfrm flipV="1">
              <a:off x="2266" y="3784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18" name="Line 882"/>
            <p:cNvSpPr>
              <a:spLocks noChangeAspect="1" noChangeShapeType="1"/>
            </p:cNvSpPr>
            <p:nvPr/>
          </p:nvSpPr>
          <p:spPr bwMode="auto">
            <a:xfrm flipV="1">
              <a:off x="2266" y="3761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19" name="Line 883"/>
            <p:cNvSpPr>
              <a:spLocks noChangeAspect="1" noChangeShapeType="1"/>
            </p:cNvSpPr>
            <p:nvPr/>
          </p:nvSpPr>
          <p:spPr bwMode="auto">
            <a:xfrm flipV="1">
              <a:off x="2266" y="3738"/>
              <a:ext cx="16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20" name="Line 884"/>
            <p:cNvSpPr>
              <a:spLocks noChangeAspect="1" noChangeShapeType="1"/>
            </p:cNvSpPr>
            <p:nvPr/>
          </p:nvSpPr>
          <p:spPr bwMode="auto">
            <a:xfrm flipV="1">
              <a:off x="2266" y="3714"/>
              <a:ext cx="16" cy="1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21" name="Line 885"/>
            <p:cNvSpPr>
              <a:spLocks noChangeAspect="1" noChangeShapeType="1"/>
            </p:cNvSpPr>
            <p:nvPr/>
          </p:nvSpPr>
          <p:spPr bwMode="auto">
            <a:xfrm flipV="1">
              <a:off x="2266" y="3692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22" name="Line 886"/>
            <p:cNvSpPr>
              <a:spLocks noChangeAspect="1" noChangeShapeType="1"/>
            </p:cNvSpPr>
            <p:nvPr/>
          </p:nvSpPr>
          <p:spPr bwMode="auto">
            <a:xfrm flipV="1">
              <a:off x="2266" y="3669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23" name="Line 887"/>
            <p:cNvSpPr>
              <a:spLocks noChangeAspect="1" noChangeShapeType="1"/>
            </p:cNvSpPr>
            <p:nvPr/>
          </p:nvSpPr>
          <p:spPr bwMode="auto">
            <a:xfrm flipV="1">
              <a:off x="2266" y="3646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24" name="Line 888"/>
            <p:cNvSpPr>
              <a:spLocks noChangeAspect="1" noChangeShapeType="1"/>
            </p:cNvSpPr>
            <p:nvPr/>
          </p:nvSpPr>
          <p:spPr bwMode="auto">
            <a:xfrm flipV="1">
              <a:off x="2266" y="3624"/>
              <a:ext cx="15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25" name="Line 889"/>
            <p:cNvSpPr>
              <a:spLocks noChangeAspect="1" noChangeShapeType="1"/>
            </p:cNvSpPr>
            <p:nvPr/>
          </p:nvSpPr>
          <p:spPr bwMode="auto">
            <a:xfrm flipV="1">
              <a:off x="2274" y="3829"/>
              <a:ext cx="8" cy="9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26" name="Line 890"/>
            <p:cNvSpPr>
              <a:spLocks noChangeAspect="1" noChangeShapeType="1"/>
            </p:cNvSpPr>
            <p:nvPr/>
          </p:nvSpPr>
          <p:spPr bwMode="auto">
            <a:xfrm flipV="1">
              <a:off x="2266" y="3807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27" name="Line 891"/>
            <p:cNvSpPr>
              <a:spLocks noChangeAspect="1" noChangeShapeType="1"/>
            </p:cNvSpPr>
            <p:nvPr/>
          </p:nvSpPr>
          <p:spPr bwMode="auto">
            <a:xfrm flipV="1">
              <a:off x="2266" y="3784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28" name="Line 892"/>
            <p:cNvSpPr>
              <a:spLocks noChangeAspect="1" noChangeShapeType="1"/>
            </p:cNvSpPr>
            <p:nvPr/>
          </p:nvSpPr>
          <p:spPr bwMode="auto">
            <a:xfrm flipV="1">
              <a:off x="2266" y="3761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29" name="Line 893"/>
            <p:cNvSpPr>
              <a:spLocks noChangeAspect="1" noChangeShapeType="1"/>
            </p:cNvSpPr>
            <p:nvPr/>
          </p:nvSpPr>
          <p:spPr bwMode="auto">
            <a:xfrm flipV="1">
              <a:off x="2266" y="3738"/>
              <a:ext cx="16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30" name="Line 894"/>
            <p:cNvSpPr>
              <a:spLocks noChangeAspect="1" noChangeShapeType="1"/>
            </p:cNvSpPr>
            <p:nvPr/>
          </p:nvSpPr>
          <p:spPr bwMode="auto">
            <a:xfrm flipV="1">
              <a:off x="2266" y="3714"/>
              <a:ext cx="16" cy="17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31" name="Line 895"/>
            <p:cNvSpPr>
              <a:spLocks noChangeAspect="1" noChangeShapeType="1"/>
            </p:cNvSpPr>
            <p:nvPr/>
          </p:nvSpPr>
          <p:spPr bwMode="auto">
            <a:xfrm flipV="1">
              <a:off x="2266" y="3692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32" name="Line 896"/>
            <p:cNvSpPr>
              <a:spLocks noChangeAspect="1" noChangeShapeType="1"/>
            </p:cNvSpPr>
            <p:nvPr/>
          </p:nvSpPr>
          <p:spPr bwMode="auto">
            <a:xfrm flipV="1">
              <a:off x="2266" y="3669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33" name="Line 897"/>
            <p:cNvSpPr>
              <a:spLocks noChangeAspect="1" noChangeShapeType="1"/>
            </p:cNvSpPr>
            <p:nvPr/>
          </p:nvSpPr>
          <p:spPr bwMode="auto">
            <a:xfrm flipV="1">
              <a:off x="2266" y="3646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34" name="Line 898"/>
            <p:cNvSpPr>
              <a:spLocks noChangeAspect="1" noChangeShapeType="1"/>
            </p:cNvSpPr>
            <p:nvPr/>
          </p:nvSpPr>
          <p:spPr bwMode="auto">
            <a:xfrm flipV="1">
              <a:off x="2266" y="3624"/>
              <a:ext cx="15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35" name="Freeform 899"/>
            <p:cNvSpPr>
              <a:spLocks noChangeAspect="1"/>
            </p:cNvSpPr>
            <p:nvPr/>
          </p:nvSpPr>
          <p:spPr bwMode="auto">
            <a:xfrm flipV="1">
              <a:off x="2266" y="3624"/>
              <a:ext cx="16" cy="21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35" y="465"/>
                </a:cxn>
                <a:cxn ang="0">
                  <a:pos x="0" y="465"/>
                </a:cxn>
                <a:cxn ang="0">
                  <a:pos x="0" y="0"/>
                </a:cxn>
              </a:cxnLst>
              <a:rect l="0" t="0" r="r" b="b"/>
              <a:pathLst>
                <a:path w="35" h="465">
                  <a:moveTo>
                    <a:pt x="35" y="0"/>
                  </a:moveTo>
                  <a:lnTo>
                    <a:pt x="35" y="465"/>
                  </a:lnTo>
                  <a:lnTo>
                    <a:pt x="0" y="465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36" name="Rectangle 900"/>
            <p:cNvSpPr>
              <a:spLocks noChangeAspect="1" noChangeArrowheads="1"/>
            </p:cNvSpPr>
            <p:nvPr/>
          </p:nvSpPr>
          <p:spPr bwMode="auto">
            <a:xfrm>
              <a:off x="2400" y="3828"/>
              <a:ext cx="16" cy="10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37" name="Line 901"/>
            <p:cNvSpPr>
              <a:spLocks noChangeAspect="1" noChangeShapeType="1"/>
            </p:cNvSpPr>
            <p:nvPr/>
          </p:nvSpPr>
          <p:spPr bwMode="auto">
            <a:xfrm flipV="1">
              <a:off x="2404" y="3828"/>
              <a:ext cx="8" cy="1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38" name="Line 902"/>
            <p:cNvSpPr>
              <a:spLocks noChangeAspect="1" noChangeShapeType="1"/>
            </p:cNvSpPr>
            <p:nvPr/>
          </p:nvSpPr>
          <p:spPr bwMode="auto">
            <a:xfrm flipV="1">
              <a:off x="2404" y="3828"/>
              <a:ext cx="8" cy="10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39" name="Freeform 903"/>
            <p:cNvSpPr>
              <a:spLocks noChangeAspect="1"/>
            </p:cNvSpPr>
            <p:nvPr/>
          </p:nvSpPr>
          <p:spPr bwMode="auto">
            <a:xfrm flipV="1">
              <a:off x="2400" y="3828"/>
              <a:ext cx="16" cy="10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35" y="20"/>
                </a:cxn>
                <a:cxn ang="0">
                  <a:pos x="0" y="20"/>
                </a:cxn>
                <a:cxn ang="0">
                  <a:pos x="0" y="0"/>
                </a:cxn>
              </a:cxnLst>
              <a:rect l="0" t="0" r="r" b="b"/>
              <a:pathLst>
                <a:path w="35" h="20">
                  <a:moveTo>
                    <a:pt x="35" y="0"/>
                  </a:moveTo>
                  <a:lnTo>
                    <a:pt x="35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40" name="Rectangle 904"/>
            <p:cNvSpPr>
              <a:spLocks noChangeAspect="1" noChangeArrowheads="1"/>
            </p:cNvSpPr>
            <p:nvPr/>
          </p:nvSpPr>
          <p:spPr bwMode="auto">
            <a:xfrm>
              <a:off x="2506" y="3444"/>
              <a:ext cx="16" cy="394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41" name="Line 905"/>
            <p:cNvSpPr>
              <a:spLocks noChangeAspect="1" noChangeShapeType="1"/>
            </p:cNvSpPr>
            <p:nvPr/>
          </p:nvSpPr>
          <p:spPr bwMode="auto">
            <a:xfrm flipV="1">
              <a:off x="2506" y="3817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42" name="Line 906"/>
            <p:cNvSpPr>
              <a:spLocks noChangeAspect="1" noChangeShapeType="1"/>
            </p:cNvSpPr>
            <p:nvPr/>
          </p:nvSpPr>
          <p:spPr bwMode="auto">
            <a:xfrm flipV="1">
              <a:off x="2506" y="3794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43" name="Line 907"/>
            <p:cNvSpPr>
              <a:spLocks noChangeAspect="1" noChangeShapeType="1"/>
            </p:cNvSpPr>
            <p:nvPr/>
          </p:nvSpPr>
          <p:spPr bwMode="auto">
            <a:xfrm flipV="1">
              <a:off x="2506" y="3771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44" name="Line 908"/>
            <p:cNvSpPr>
              <a:spLocks noChangeAspect="1" noChangeShapeType="1"/>
            </p:cNvSpPr>
            <p:nvPr/>
          </p:nvSpPr>
          <p:spPr bwMode="auto">
            <a:xfrm flipV="1">
              <a:off x="2506" y="3748"/>
              <a:ext cx="16" cy="1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45" name="Line 909"/>
            <p:cNvSpPr>
              <a:spLocks noChangeAspect="1" noChangeShapeType="1"/>
            </p:cNvSpPr>
            <p:nvPr/>
          </p:nvSpPr>
          <p:spPr bwMode="auto">
            <a:xfrm flipV="1">
              <a:off x="2506" y="3726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46" name="Line 910"/>
            <p:cNvSpPr>
              <a:spLocks noChangeAspect="1" noChangeShapeType="1"/>
            </p:cNvSpPr>
            <p:nvPr/>
          </p:nvSpPr>
          <p:spPr bwMode="auto">
            <a:xfrm flipV="1">
              <a:off x="2506" y="3702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47" name="Line 911"/>
            <p:cNvSpPr>
              <a:spLocks noChangeAspect="1" noChangeShapeType="1"/>
            </p:cNvSpPr>
            <p:nvPr/>
          </p:nvSpPr>
          <p:spPr bwMode="auto">
            <a:xfrm flipV="1">
              <a:off x="2506" y="3679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48" name="Line 912"/>
            <p:cNvSpPr>
              <a:spLocks noChangeAspect="1" noChangeShapeType="1"/>
            </p:cNvSpPr>
            <p:nvPr/>
          </p:nvSpPr>
          <p:spPr bwMode="auto">
            <a:xfrm flipV="1">
              <a:off x="2506" y="3656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49" name="Line 913"/>
            <p:cNvSpPr>
              <a:spLocks noChangeAspect="1" noChangeShapeType="1"/>
            </p:cNvSpPr>
            <p:nvPr/>
          </p:nvSpPr>
          <p:spPr bwMode="auto">
            <a:xfrm flipV="1">
              <a:off x="2506" y="3633"/>
              <a:ext cx="16" cy="1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50" name="Line 914"/>
            <p:cNvSpPr>
              <a:spLocks noChangeAspect="1" noChangeShapeType="1"/>
            </p:cNvSpPr>
            <p:nvPr/>
          </p:nvSpPr>
          <p:spPr bwMode="auto">
            <a:xfrm flipV="1">
              <a:off x="2506" y="3611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51" name="Line 915"/>
            <p:cNvSpPr>
              <a:spLocks noChangeAspect="1" noChangeShapeType="1"/>
            </p:cNvSpPr>
            <p:nvPr/>
          </p:nvSpPr>
          <p:spPr bwMode="auto">
            <a:xfrm flipV="1">
              <a:off x="2506" y="3588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52" name="Line 916"/>
            <p:cNvSpPr>
              <a:spLocks noChangeAspect="1" noChangeShapeType="1"/>
            </p:cNvSpPr>
            <p:nvPr/>
          </p:nvSpPr>
          <p:spPr bwMode="auto">
            <a:xfrm flipV="1">
              <a:off x="2506" y="3564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53" name="Line 917"/>
            <p:cNvSpPr>
              <a:spLocks noChangeAspect="1" noChangeShapeType="1"/>
            </p:cNvSpPr>
            <p:nvPr/>
          </p:nvSpPr>
          <p:spPr bwMode="auto">
            <a:xfrm flipV="1">
              <a:off x="2506" y="3541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54" name="Line 918"/>
            <p:cNvSpPr>
              <a:spLocks noChangeAspect="1" noChangeShapeType="1"/>
            </p:cNvSpPr>
            <p:nvPr/>
          </p:nvSpPr>
          <p:spPr bwMode="auto">
            <a:xfrm flipV="1">
              <a:off x="2506" y="3518"/>
              <a:ext cx="16" cy="1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55" name="Line 919"/>
            <p:cNvSpPr>
              <a:spLocks noChangeAspect="1" noChangeShapeType="1"/>
            </p:cNvSpPr>
            <p:nvPr/>
          </p:nvSpPr>
          <p:spPr bwMode="auto">
            <a:xfrm flipV="1">
              <a:off x="2506" y="3496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56" name="Line 920"/>
            <p:cNvSpPr>
              <a:spLocks noChangeAspect="1" noChangeShapeType="1"/>
            </p:cNvSpPr>
            <p:nvPr/>
          </p:nvSpPr>
          <p:spPr bwMode="auto">
            <a:xfrm flipV="1">
              <a:off x="2506" y="3473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57" name="Line 921"/>
            <p:cNvSpPr>
              <a:spLocks noChangeAspect="1" noChangeShapeType="1"/>
            </p:cNvSpPr>
            <p:nvPr/>
          </p:nvSpPr>
          <p:spPr bwMode="auto">
            <a:xfrm flipV="1">
              <a:off x="2506" y="3450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58" name="Line 922"/>
            <p:cNvSpPr>
              <a:spLocks noChangeAspect="1" noChangeShapeType="1"/>
            </p:cNvSpPr>
            <p:nvPr/>
          </p:nvSpPr>
          <p:spPr bwMode="auto">
            <a:xfrm flipV="1">
              <a:off x="2506" y="3817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59" name="Line 923"/>
            <p:cNvSpPr>
              <a:spLocks noChangeAspect="1" noChangeShapeType="1"/>
            </p:cNvSpPr>
            <p:nvPr/>
          </p:nvSpPr>
          <p:spPr bwMode="auto">
            <a:xfrm flipV="1">
              <a:off x="2506" y="3794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60" name="Line 924"/>
            <p:cNvSpPr>
              <a:spLocks noChangeAspect="1" noChangeShapeType="1"/>
            </p:cNvSpPr>
            <p:nvPr/>
          </p:nvSpPr>
          <p:spPr bwMode="auto">
            <a:xfrm flipV="1">
              <a:off x="2506" y="3771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61" name="Line 925"/>
            <p:cNvSpPr>
              <a:spLocks noChangeAspect="1" noChangeShapeType="1"/>
            </p:cNvSpPr>
            <p:nvPr/>
          </p:nvSpPr>
          <p:spPr bwMode="auto">
            <a:xfrm flipV="1">
              <a:off x="2506" y="3748"/>
              <a:ext cx="16" cy="17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62" name="Line 926"/>
            <p:cNvSpPr>
              <a:spLocks noChangeAspect="1" noChangeShapeType="1"/>
            </p:cNvSpPr>
            <p:nvPr/>
          </p:nvSpPr>
          <p:spPr bwMode="auto">
            <a:xfrm flipV="1">
              <a:off x="2506" y="3726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63" name="Line 927"/>
            <p:cNvSpPr>
              <a:spLocks noChangeAspect="1" noChangeShapeType="1"/>
            </p:cNvSpPr>
            <p:nvPr/>
          </p:nvSpPr>
          <p:spPr bwMode="auto">
            <a:xfrm flipV="1">
              <a:off x="2506" y="3702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64" name="Line 928"/>
            <p:cNvSpPr>
              <a:spLocks noChangeAspect="1" noChangeShapeType="1"/>
            </p:cNvSpPr>
            <p:nvPr/>
          </p:nvSpPr>
          <p:spPr bwMode="auto">
            <a:xfrm flipV="1">
              <a:off x="2506" y="3679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65" name="Line 929"/>
            <p:cNvSpPr>
              <a:spLocks noChangeAspect="1" noChangeShapeType="1"/>
            </p:cNvSpPr>
            <p:nvPr/>
          </p:nvSpPr>
          <p:spPr bwMode="auto">
            <a:xfrm flipV="1">
              <a:off x="2506" y="3656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66" name="Line 930"/>
            <p:cNvSpPr>
              <a:spLocks noChangeAspect="1" noChangeShapeType="1"/>
            </p:cNvSpPr>
            <p:nvPr/>
          </p:nvSpPr>
          <p:spPr bwMode="auto">
            <a:xfrm flipV="1">
              <a:off x="2506" y="3633"/>
              <a:ext cx="16" cy="17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67" name="Line 931"/>
            <p:cNvSpPr>
              <a:spLocks noChangeAspect="1" noChangeShapeType="1"/>
            </p:cNvSpPr>
            <p:nvPr/>
          </p:nvSpPr>
          <p:spPr bwMode="auto">
            <a:xfrm flipV="1">
              <a:off x="2506" y="3611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68" name="Line 932"/>
            <p:cNvSpPr>
              <a:spLocks noChangeAspect="1" noChangeShapeType="1"/>
            </p:cNvSpPr>
            <p:nvPr/>
          </p:nvSpPr>
          <p:spPr bwMode="auto">
            <a:xfrm flipV="1">
              <a:off x="2506" y="3588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69" name="Line 933"/>
            <p:cNvSpPr>
              <a:spLocks noChangeAspect="1" noChangeShapeType="1"/>
            </p:cNvSpPr>
            <p:nvPr/>
          </p:nvSpPr>
          <p:spPr bwMode="auto">
            <a:xfrm flipV="1">
              <a:off x="2506" y="3564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70" name="Line 934"/>
            <p:cNvSpPr>
              <a:spLocks noChangeAspect="1" noChangeShapeType="1"/>
            </p:cNvSpPr>
            <p:nvPr/>
          </p:nvSpPr>
          <p:spPr bwMode="auto">
            <a:xfrm flipV="1">
              <a:off x="2506" y="3541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71" name="Line 935"/>
            <p:cNvSpPr>
              <a:spLocks noChangeAspect="1" noChangeShapeType="1"/>
            </p:cNvSpPr>
            <p:nvPr/>
          </p:nvSpPr>
          <p:spPr bwMode="auto">
            <a:xfrm flipV="1">
              <a:off x="2506" y="3518"/>
              <a:ext cx="16" cy="17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72" name="Line 936"/>
            <p:cNvSpPr>
              <a:spLocks noChangeAspect="1" noChangeShapeType="1"/>
            </p:cNvSpPr>
            <p:nvPr/>
          </p:nvSpPr>
          <p:spPr bwMode="auto">
            <a:xfrm flipV="1">
              <a:off x="2506" y="3496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73" name="Line 937"/>
            <p:cNvSpPr>
              <a:spLocks noChangeAspect="1" noChangeShapeType="1"/>
            </p:cNvSpPr>
            <p:nvPr/>
          </p:nvSpPr>
          <p:spPr bwMode="auto">
            <a:xfrm flipV="1">
              <a:off x="2506" y="3473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74" name="Line 938"/>
            <p:cNvSpPr>
              <a:spLocks noChangeAspect="1" noChangeShapeType="1"/>
            </p:cNvSpPr>
            <p:nvPr/>
          </p:nvSpPr>
          <p:spPr bwMode="auto">
            <a:xfrm flipV="1">
              <a:off x="2506" y="3450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75" name="Freeform 939"/>
            <p:cNvSpPr>
              <a:spLocks noChangeAspect="1"/>
            </p:cNvSpPr>
            <p:nvPr/>
          </p:nvSpPr>
          <p:spPr bwMode="auto">
            <a:xfrm flipV="1">
              <a:off x="2506" y="3444"/>
              <a:ext cx="16" cy="39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35" y="857"/>
                </a:cxn>
                <a:cxn ang="0">
                  <a:pos x="0" y="857"/>
                </a:cxn>
                <a:cxn ang="0">
                  <a:pos x="0" y="0"/>
                </a:cxn>
              </a:cxnLst>
              <a:rect l="0" t="0" r="r" b="b"/>
              <a:pathLst>
                <a:path w="35" h="857">
                  <a:moveTo>
                    <a:pt x="35" y="0"/>
                  </a:moveTo>
                  <a:lnTo>
                    <a:pt x="35" y="857"/>
                  </a:lnTo>
                  <a:lnTo>
                    <a:pt x="0" y="857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76" name="Rectangle 940"/>
            <p:cNvSpPr>
              <a:spLocks noChangeAspect="1" noChangeArrowheads="1"/>
            </p:cNvSpPr>
            <p:nvPr/>
          </p:nvSpPr>
          <p:spPr bwMode="auto">
            <a:xfrm>
              <a:off x="2560" y="3403"/>
              <a:ext cx="16" cy="435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77" name="Line 941"/>
            <p:cNvSpPr>
              <a:spLocks noChangeAspect="1" noChangeShapeType="1"/>
            </p:cNvSpPr>
            <p:nvPr/>
          </p:nvSpPr>
          <p:spPr bwMode="auto">
            <a:xfrm flipV="1">
              <a:off x="2563" y="3825"/>
              <a:ext cx="13" cy="1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78" name="Line 942"/>
            <p:cNvSpPr>
              <a:spLocks noChangeAspect="1" noChangeShapeType="1"/>
            </p:cNvSpPr>
            <p:nvPr/>
          </p:nvSpPr>
          <p:spPr bwMode="auto">
            <a:xfrm flipV="1">
              <a:off x="2560" y="3802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79" name="Line 943"/>
            <p:cNvSpPr>
              <a:spLocks noChangeAspect="1" noChangeShapeType="1"/>
            </p:cNvSpPr>
            <p:nvPr/>
          </p:nvSpPr>
          <p:spPr bwMode="auto">
            <a:xfrm flipV="1">
              <a:off x="2560" y="3779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80" name="Line 944"/>
            <p:cNvSpPr>
              <a:spLocks noChangeAspect="1" noChangeShapeType="1"/>
            </p:cNvSpPr>
            <p:nvPr/>
          </p:nvSpPr>
          <p:spPr bwMode="auto">
            <a:xfrm flipV="1">
              <a:off x="2560" y="3756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81" name="Line 945"/>
            <p:cNvSpPr>
              <a:spLocks noChangeAspect="1" noChangeShapeType="1"/>
            </p:cNvSpPr>
            <p:nvPr/>
          </p:nvSpPr>
          <p:spPr bwMode="auto">
            <a:xfrm flipV="1">
              <a:off x="2560" y="3733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82" name="Line 946"/>
            <p:cNvSpPr>
              <a:spLocks noChangeAspect="1" noChangeShapeType="1"/>
            </p:cNvSpPr>
            <p:nvPr/>
          </p:nvSpPr>
          <p:spPr bwMode="auto">
            <a:xfrm flipV="1">
              <a:off x="2560" y="3710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83" name="Line 947"/>
            <p:cNvSpPr>
              <a:spLocks noChangeAspect="1" noChangeShapeType="1"/>
            </p:cNvSpPr>
            <p:nvPr/>
          </p:nvSpPr>
          <p:spPr bwMode="auto">
            <a:xfrm flipV="1">
              <a:off x="2560" y="3687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84" name="Line 948"/>
            <p:cNvSpPr>
              <a:spLocks noChangeAspect="1" noChangeShapeType="1"/>
            </p:cNvSpPr>
            <p:nvPr/>
          </p:nvSpPr>
          <p:spPr bwMode="auto">
            <a:xfrm flipV="1">
              <a:off x="2560" y="3664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85" name="Line 949"/>
            <p:cNvSpPr>
              <a:spLocks noChangeAspect="1" noChangeShapeType="1"/>
            </p:cNvSpPr>
            <p:nvPr/>
          </p:nvSpPr>
          <p:spPr bwMode="auto">
            <a:xfrm flipV="1">
              <a:off x="2560" y="3641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86" name="Line 950"/>
            <p:cNvSpPr>
              <a:spLocks noChangeAspect="1" noChangeShapeType="1"/>
            </p:cNvSpPr>
            <p:nvPr/>
          </p:nvSpPr>
          <p:spPr bwMode="auto">
            <a:xfrm flipV="1">
              <a:off x="2560" y="3618"/>
              <a:ext cx="16" cy="1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87" name="Line 951"/>
            <p:cNvSpPr>
              <a:spLocks noChangeAspect="1" noChangeShapeType="1"/>
            </p:cNvSpPr>
            <p:nvPr/>
          </p:nvSpPr>
          <p:spPr bwMode="auto">
            <a:xfrm flipV="1">
              <a:off x="2560" y="3596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88" name="Line 952"/>
            <p:cNvSpPr>
              <a:spLocks noChangeAspect="1" noChangeShapeType="1"/>
            </p:cNvSpPr>
            <p:nvPr/>
          </p:nvSpPr>
          <p:spPr bwMode="auto">
            <a:xfrm flipV="1">
              <a:off x="2560" y="3572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89" name="Line 953"/>
            <p:cNvSpPr>
              <a:spLocks noChangeAspect="1" noChangeShapeType="1"/>
            </p:cNvSpPr>
            <p:nvPr/>
          </p:nvSpPr>
          <p:spPr bwMode="auto">
            <a:xfrm flipV="1">
              <a:off x="2560" y="3549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90" name="Line 954"/>
            <p:cNvSpPr>
              <a:spLocks noChangeAspect="1" noChangeShapeType="1"/>
            </p:cNvSpPr>
            <p:nvPr/>
          </p:nvSpPr>
          <p:spPr bwMode="auto">
            <a:xfrm flipV="1">
              <a:off x="2560" y="3526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91" name="Line 955"/>
            <p:cNvSpPr>
              <a:spLocks noChangeAspect="1" noChangeShapeType="1"/>
            </p:cNvSpPr>
            <p:nvPr/>
          </p:nvSpPr>
          <p:spPr bwMode="auto">
            <a:xfrm flipV="1">
              <a:off x="2560" y="3503"/>
              <a:ext cx="16" cy="1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92" name="Line 956"/>
            <p:cNvSpPr>
              <a:spLocks noChangeAspect="1" noChangeShapeType="1"/>
            </p:cNvSpPr>
            <p:nvPr/>
          </p:nvSpPr>
          <p:spPr bwMode="auto">
            <a:xfrm flipV="1">
              <a:off x="2560" y="3481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93" name="Line 957"/>
            <p:cNvSpPr>
              <a:spLocks noChangeAspect="1" noChangeShapeType="1"/>
            </p:cNvSpPr>
            <p:nvPr/>
          </p:nvSpPr>
          <p:spPr bwMode="auto">
            <a:xfrm flipV="1">
              <a:off x="2560" y="3458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94" name="Line 958"/>
            <p:cNvSpPr>
              <a:spLocks noChangeAspect="1" noChangeShapeType="1"/>
            </p:cNvSpPr>
            <p:nvPr/>
          </p:nvSpPr>
          <p:spPr bwMode="auto">
            <a:xfrm flipV="1">
              <a:off x="2560" y="3434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95" name="Line 959"/>
            <p:cNvSpPr>
              <a:spLocks noChangeAspect="1" noChangeShapeType="1"/>
            </p:cNvSpPr>
            <p:nvPr/>
          </p:nvSpPr>
          <p:spPr bwMode="auto">
            <a:xfrm flipV="1">
              <a:off x="2560" y="3411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96" name="Line 960"/>
            <p:cNvSpPr>
              <a:spLocks noChangeAspect="1" noChangeShapeType="1"/>
            </p:cNvSpPr>
            <p:nvPr/>
          </p:nvSpPr>
          <p:spPr bwMode="auto">
            <a:xfrm flipV="1">
              <a:off x="2560" y="3403"/>
              <a:ext cx="2" cy="2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97" name="Line 961"/>
            <p:cNvSpPr>
              <a:spLocks noChangeAspect="1" noChangeShapeType="1"/>
            </p:cNvSpPr>
            <p:nvPr/>
          </p:nvSpPr>
          <p:spPr bwMode="auto">
            <a:xfrm flipV="1">
              <a:off x="2563" y="3825"/>
              <a:ext cx="13" cy="1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98" name="Line 962"/>
            <p:cNvSpPr>
              <a:spLocks noChangeAspect="1" noChangeShapeType="1"/>
            </p:cNvSpPr>
            <p:nvPr/>
          </p:nvSpPr>
          <p:spPr bwMode="auto">
            <a:xfrm flipV="1">
              <a:off x="2560" y="3802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499" name="Line 963"/>
            <p:cNvSpPr>
              <a:spLocks noChangeAspect="1" noChangeShapeType="1"/>
            </p:cNvSpPr>
            <p:nvPr/>
          </p:nvSpPr>
          <p:spPr bwMode="auto">
            <a:xfrm flipV="1">
              <a:off x="2560" y="3779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00" name="Line 964"/>
            <p:cNvSpPr>
              <a:spLocks noChangeAspect="1" noChangeShapeType="1"/>
            </p:cNvSpPr>
            <p:nvPr/>
          </p:nvSpPr>
          <p:spPr bwMode="auto">
            <a:xfrm flipV="1">
              <a:off x="2560" y="3756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01" name="Line 965"/>
            <p:cNvSpPr>
              <a:spLocks noChangeAspect="1" noChangeShapeType="1"/>
            </p:cNvSpPr>
            <p:nvPr/>
          </p:nvSpPr>
          <p:spPr bwMode="auto">
            <a:xfrm flipV="1">
              <a:off x="2560" y="3733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02" name="Line 966"/>
            <p:cNvSpPr>
              <a:spLocks noChangeAspect="1" noChangeShapeType="1"/>
            </p:cNvSpPr>
            <p:nvPr/>
          </p:nvSpPr>
          <p:spPr bwMode="auto">
            <a:xfrm flipV="1">
              <a:off x="2560" y="3710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03" name="Line 967"/>
            <p:cNvSpPr>
              <a:spLocks noChangeAspect="1" noChangeShapeType="1"/>
            </p:cNvSpPr>
            <p:nvPr/>
          </p:nvSpPr>
          <p:spPr bwMode="auto">
            <a:xfrm flipV="1">
              <a:off x="2560" y="3687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04" name="Line 968"/>
            <p:cNvSpPr>
              <a:spLocks noChangeAspect="1" noChangeShapeType="1"/>
            </p:cNvSpPr>
            <p:nvPr/>
          </p:nvSpPr>
          <p:spPr bwMode="auto">
            <a:xfrm flipV="1">
              <a:off x="2560" y="3664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05" name="Line 969"/>
            <p:cNvSpPr>
              <a:spLocks noChangeAspect="1" noChangeShapeType="1"/>
            </p:cNvSpPr>
            <p:nvPr/>
          </p:nvSpPr>
          <p:spPr bwMode="auto">
            <a:xfrm flipV="1">
              <a:off x="2560" y="3641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06" name="Line 970"/>
            <p:cNvSpPr>
              <a:spLocks noChangeAspect="1" noChangeShapeType="1"/>
            </p:cNvSpPr>
            <p:nvPr/>
          </p:nvSpPr>
          <p:spPr bwMode="auto">
            <a:xfrm flipV="1">
              <a:off x="2560" y="3618"/>
              <a:ext cx="16" cy="17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07" name="Line 971"/>
            <p:cNvSpPr>
              <a:spLocks noChangeAspect="1" noChangeShapeType="1"/>
            </p:cNvSpPr>
            <p:nvPr/>
          </p:nvSpPr>
          <p:spPr bwMode="auto">
            <a:xfrm flipV="1">
              <a:off x="2560" y="3596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08" name="Line 972"/>
            <p:cNvSpPr>
              <a:spLocks noChangeAspect="1" noChangeShapeType="1"/>
            </p:cNvSpPr>
            <p:nvPr/>
          </p:nvSpPr>
          <p:spPr bwMode="auto">
            <a:xfrm flipV="1">
              <a:off x="2560" y="3572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09" name="Line 973"/>
            <p:cNvSpPr>
              <a:spLocks noChangeAspect="1" noChangeShapeType="1"/>
            </p:cNvSpPr>
            <p:nvPr/>
          </p:nvSpPr>
          <p:spPr bwMode="auto">
            <a:xfrm flipV="1">
              <a:off x="2560" y="3549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10" name="Line 974"/>
            <p:cNvSpPr>
              <a:spLocks noChangeAspect="1" noChangeShapeType="1"/>
            </p:cNvSpPr>
            <p:nvPr/>
          </p:nvSpPr>
          <p:spPr bwMode="auto">
            <a:xfrm flipV="1">
              <a:off x="2560" y="3526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11" name="Line 975"/>
            <p:cNvSpPr>
              <a:spLocks noChangeAspect="1" noChangeShapeType="1"/>
            </p:cNvSpPr>
            <p:nvPr/>
          </p:nvSpPr>
          <p:spPr bwMode="auto">
            <a:xfrm flipV="1">
              <a:off x="2560" y="3503"/>
              <a:ext cx="16" cy="17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12" name="Line 976"/>
            <p:cNvSpPr>
              <a:spLocks noChangeAspect="1" noChangeShapeType="1"/>
            </p:cNvSpPr>
            <p:nvPr/>
          </p:nvSpPr>
          <p:spPr bwMode="auto">
            <a:xfrm flipV="1">
              <a:off x="2560" y="3481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13" name="Line 977"/>
            <p:cNvSpPr>
              <a:spLocks noChangeAspect="1" noChangeShapeType="1"/>
            </p:cNvSpPr>
            <p:nvPr/>
          </p:nvSpPr>
          <p:spPr bwMode="auto">
            <a:xfrm flipV="1">
              <a:off x="2560" y="3458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14" name="Line 978"/>
            <p:cNvSpPr>
              <a:spLocks noChangeAspect="1" noChangeShapeType="1"/>
            </p:cNvSpPr>
            <p:nvPr/>
          </p:nvSpPr>
          <p:spPr bwMode="auto">
            <a:xfrm flipV="1">
              <a:off x="2560" y="3434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15" name="Line 979"/>
            <p:cNvSpPr>
              <a:spLocks noChangeAspect="1" noChangeShapeType="1"/>
            </p:cNvSpPr>
            <p:nvPr/>
          </p:nvSpPr>
          <p:spPr bwMode="auto">
            <a:xfrm flipV="1">
              <a:off x="2560" y="3411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16" name="Line 980"/>
            <p:cNvSpPr>
              <a:spLocks noChangeAspect="1" noChangeShapeType="1"/>
            </p:cNvSpPr>
            <p:nvPr/>
          </p:nvSpPr>
          <p:spPr bwMode="auto">
            <a:xfrm flipV="1">
              <a:off x="2560" y="3403"/>
              <a:ext cx="2" cy="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17" name="Freeform 981"/>
            <p:cNvSpPr>
              <a:spLocks noChangeAspect="1"/>
            </p:cNvSpPr>
            <p:nvPr/>
          </p:nvSpPr>
          <p:spPr bwMode="auto">
            <a:xfrm flipV="1">
              <a:off x="2560" y="3403"/>
              <a:ext cx="16" cy="435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35" y="946"/>
                </a:cxn>
                <a:cxn ang="0">
                  <a:pos x="0" y="946"/>
                </a:cxn>
                <a:cxn ang="0">
                  <a:pos x="0" y="0"/>
                </a:cxn>
              </a:cxnLst>
              <a:rect l="0" t="0" r="r" b="b"/>
              <a:pathLst>
                <a:path w="35" h="946">
                  <a:moveTo>
                    <a:pt x="35" y="0"/>
                  </a:moveTo>
                  <a:lnTo>
                    <a:pt x="35" y="946"/>
                  </a:lnTo>
                  <a:lnTo>
                    <a:pt x="0" y="946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18" name="Rectangle 982"/>
            <p:cNvSpPr>
              <a:spLocks noChangeAspect="1" noChangeArrowheads="1"/>
            </p:cNvSpPr>
            <p:nvPr/>
          </p:nvSpPr>
          <p:spPr bwMode="auto">
            <a:xfrm>
              <a:off x="2640" y="3561"/>
              <a:ext cx="16" cy="277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19" name="Line 983"/>
            <p:cNvSpPr>
              <a:spLocks noChangeAspect="1" noChangeShapeType="1"/>
            </p:cNvSpPr>
            <p:nvPr/>
          </p:nvSpPr>
          <p:spPr bwMode="auto">
            <a:xfrm flipV="1">
              <a:off x="2654" y="3836"/>
              <a:ext cx="2" cy="2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20" name="Line 984"/>
            <p:cNvSpPr>
              <a:spLocks noChangeAspect="1" noChangeShapeType="1"/>
            </p:cNvSpPr>
            <p:nvPr/>
          </p:nvSpPr>
          <p:spPr bwMode="auto">
            <a:xfrm flipV="1">
              <a:off x="2640" y="3813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21" name="Line 985"/>
            <p:cNvSpPr>
              <a:spLocks noChangeAspect="1" noChangeShapeType="1"/>
            </p:cNvSpPr>
            <p:nvPr/>
          </p:nvSpPr>
          <p:spPr bwMode="auto">
            <a:xfrm flipV="1">
              <a:off x="2640" y="3790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22" name="Line 986"/>
            <p:cNvSpPr>
              <a:spLocks noChangeAspect="1" noChangeShapeType="1"/>
            </p:cNvSpPr>
            <p:nvPr/>
          </p:nvSpPr>
          <p:spPr bwMode="auto">
            <a:xfrm flipV="1">
              <a:off x="2640" y="3767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23" name="Line 987"/>
            <p:cNvSpPr>
              <a:spLocks noChangeAspect="1" noChangeShapeType="1"/>
            </p:cNvSpPr>
            <p:nvPr/>
          </p:nvSpPr>
          <p:spPr bwMode="auto">
            <a:xfrm flipV="1">
              <a:off x="2640" y="3744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24" name="Line 988"/>
            <p:cNvSpPr>
              <a:spLocks noChangeAspect="1" noChangeShapeType="1"/>
            </p:cNvSpPr>
            <p:nvPr/>
          </p:nvSpPr>
          <p:spPr bwMode="auto">
            <a:xfrm flipV="1">
              <a:off x="2640" y="3721"/>
              <a:ext cx="16" cy="1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25" name="Line 989"/>
            <p:cNvSpPr>
              <a:spLocks noChangeAspect="1" noChangeShapeType="1"/>
            </p:cNvSpPr>
            <p:nvPr/>
          </p:nvSpPr>
          <p:spPr bwMode="auto">
            <a:xfrm flipV="1">
              <a:off x="2640" y="3698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26" name="Line 990"/>
            <p:cNvSpPr>
              <a:spLocks noChangeAspect="1" noChangeShapeType="1"/>
            </p:cNvSpPr>
            <p:nvPr/>
          </p:nvSpPr>
          <p:spPr bwMode="auto">
            <a:xfrm flipV="1">
              <a:off x="2640" y="3675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27" name="Line 991"/>
            <p:cNvSpPr>
              <a:spLocks noChangeAspect="1" noChangeShapeType="1"/>
            </p:cNvSpPr>
            <p:nvPr/>
          </p:nvSpPr>
          <p:spPr bwMode="auto">
            <a:xfrm flipV="1">
              <a:off x="2640" y="3652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28" name="Line 992"/>
            <p:cNvSpPr>
              <a:spLocks noChangeAspect="1" noChangeShapeType="1"/>
            </p:cNvSpPr>
            <p:nvPr/>
          </p:nvSpPr>
          <p:spPr bwMode="auto">
            <a:xfrm flipV="1">
              <a:off x="2640" y="3629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29" name="Line 993"/>
            <p:cNvSpPr>
              <a:spLocks noChangeAspect="1" noChangeShapeType="1"/>
            </p:cNvSpPr>
            <p:nvPr/>
          </p:nvSpPr>
          <p:spPr bwMode="auto">
            <a:xfrm flipV="1">
              <a:off x="2640" y="3606"/>
              <a:ext cx="16" cy="17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30" name="Line 994"/>
            <p:cNvSpPr>
              <a:spLocks noChangeAspect="1" noChangeShapeType="1"/>
            </p:cNvSpPr>
            <p:nvPr/>
          </p:nvSpPr>
          <p:spPr bwMode="auto">
            <a:xfrm flipV="1">
              <a:off x="2640" y="3584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31" name="Line 995"/>
            <p:cNvSpPr>
              <a:spLocks noChangeAspect="1" noChangeShapeType="1"/>
            </p:cNvSpPr>
            <p:nvPr/>
          </p:nvSpPr>
          <p:spPr bwMode="auto">
            <a:xfrm flipV="1">
              <a:off x="2640" y="3561"/>
              <a:ext cx="15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32" name="Line 996"/>
            <p:cNvSpPr>
              <a:spLocks noChangeAspect="1" noChangeShapeType="1"/>
            </p:cNvSpPr>
            <p:nvPr/>
          </p:nvSpPr>
          <p:spPr bwMode="auto">
            <a:xfrm flipV="1">
              <a:off x="2654" y="3836"/>
              <a:ext cx="2" cy="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33" name="Line 997"/>
            <p:cNvSpPr>
              <a:spLocks noChangeAspect="1" noChangeShapeType="1"/>
            </p:cNvSpPr>
            <p:nvPr/>
          </p:nvSpPr>
          <p:spPr bwMode="auto">
            <a:xfrm flipV="1">
              <a:off x="2640" y="3813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34" name="Line 998"/>
            <p:cNvSpPr>
              <a:spLocks noChangeAspect="1" noChangeShapeType="1"/>
            </p:cNvSpPr>
            <p:nvPr/>
          </p:nvSpPr>
          <p:spPr bwMode="auto">
            <a:xfrm flipV="1">
              <a:off x="2640" y="3790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35" name="Line 999"/>
            <p:cNvSpPr>
              <a:spLocks noChangeAspect="1" noChangeShapeType="1"/>
            </p:cNvSpPr>
            <p:nvPr/>
          </p:nvSpPr>
          <p:spPr bwMode="auto">
            <a:xfrm flipV="1">
              <a:off x="2640" y="3767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36" name="Line 1000"/>
            <p:cNvSpPr>
              <a:spLocks noChangeAspect="1" noChangeShapeType="1"/>
            </p:cNvSpPr>
            <p:nvPr/>
          </p:nvSpPr>
          <p:spPr bwMode="auto">
            <a:xfrm flipV="1">
              <a:off x="2640" y="3744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37" name="Line 1001"/>
            <p:cNvSpPr>
              <a:spLocks noChangeAspect="1" noChangeShapeType="1"/>
            </p:cNvSpPr>
            <p:nvPr/>
          </p:nvSpPr>
          <p:spPr bwMode="auto">
            <a:xfrm flipV="1">
              <a:off x="2640" y="3721"/>
              <a:ext cx="16" cy="17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38" name="Line 1002"/>
            <p:cNvSpPr>
              <a:spLocks noChangeAspect="1" noChangeShapeType="1"/>
            </p:cNvSpPr>
            <p:nvPr/>
          </p:nvSpPr>
          <p:spPr bwMode="auto">
            <a:xfrm flipV="1">
              <a:off x="2640" y="3698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39" name="Line 1003"/>
            <p:cNvSpPr>
              <a:spLocks noChangeAspect="1" noChangeShapeType="1"/>
            </p:cNvSpPr>
            <p:nvPr/>
          </p:nvSpPr>
          <p:spPr bwMode="auto">
            <a:xfrm flipV="1">
              <a:off x="2640" y="3675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40" name="Line 1004"/>
            <p:cNvSpPr>
              <a:spLocks noChangeAspect="1" noChangeShapeType="1"/>
            </p:cNvSpPr>
            <p:nvPr/>
          </p:nvSpPr>
          <p:spPr bwMode="auto">
            <a:xfrm flipV="1">
              <a:off x="2640" y="3652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41" name="Line 1005"/>
            <p:cNvSpPr>
              <a:spLocks noChangeAspect="1" noChangeShapeType="1"/>
            </p:cNvSpPr>
            <p:nvPr/>
          </p:nvSpPr>
          <p:spPr bwMode="auto">
            <a:xfrm flipV="1">
              <a:off x="2640" y="3629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42" name="Line 1006"/>
            <p:cNvSpPr>
              <a:spLocks noChangeAspect="1" noChangeShapeType="1"/>
            </p:cNvSpPr>
            <p:nvPr/>
          </p:nvSpPr>
          <p:spPr bwMode="auto">
            <a:xfrm flipV="1">
              <a:off x="2640" y="3606"/>
              <a:ext cx="16" cy="17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43" name="Line 1007"/>
            <p:cNvSpPr>
              <a:spLocks noChangeAspect="1" noChangeShapeType="1"/>
            </p:cNvSpPr>
            <p:nvPr/>
          </p:nvSpPr>
          <p:spPr bwMode="auto">
            <a:xfrm flipV="1">
              <a:off x="2640" y="3584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44" name="Line 1008"/>
            <p:cNvSpPr>
              <a:spLocks noChangeAspect="1" noChangeShapeType="1"/>
            </p:cNvSpPr>
            <p:nvPr/>
          </p:nvSpPr>
          <p:spPr bwMode="auto">
            <a:xfrm flipV="1">
              <a:off x="2640" y="3561"/>
              <a:ext cx="15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45" name="Freeform 1009"/>
            <p:cNvSpPr>
              <a:spLocks noChangeAspect="1"/>
            </p:cNvSpPr>
            <p:nvPr/>
          </p:nvSpPr>
          <p:spPr bwMode="auto">
            <a:xfrm flipV="1">
              <a:off x="2640" y="3561"/>
              <a:ext cx="16" cy="277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35" y="602"/>
                </a:cxn>
                <a:cxn ang="0">
                  <a:pos x="0" y="602"/>
                </a:cxn>
                <a:cxn ang="0">
                  <a:pos x="0" y="0"/>
                </a:cxn>
              </a:cxnLst>
              <a:rect l="0" t="0" r="r" b="b"/>
              <a:pathLst>
                <a:path w="35" h="602">
                  <a:moveTo>
                    <a:pt x="35" y="0"/>
                  </a:moveTo>
                  <a:lnTo>
                    <a:pt x="35" y="602"/>
                  </a:lnTo>
                  <a:lnTo>
                    <a:pt x="0" y="602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46" name="Rectangle 1010"/>
            <p:cNvSpPr>
              <a:spLocks noChangeAspect="1" noChangeArrowheads="1"/>
            </p:cNvSpPr>
            <p:nvPr/>
          </p:nvSpPr>
          <p:spPr bwMode="auto">
            <a:xfrm>
              <a:off x="2747" y="3796"/>
              <a:ext cx="16" cy="42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47" name="Line 1011"/>
            <p:cNvSpPr>
              <a:spLocks noChangeAspect="1" noChangeShapeType="1"/>
            </p:cNvSpPr>
            <p:nvPr/>
          </p:nvSpPr>
          <p:spPr bwMode="auto">
            <a:xfrm flipV="1">
              <a:off x="2754" y="3828"/>
              <a:ext cx="9" cy="1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48" name="Line 1012"/>
            <p:cNvSpPr>
              <a:spLocks noChangeAspect="1" noChangeShapeType="1"/>
            </p:cNvSpPr>
            <p:nvPr/>
          </p:nvSpPr>
          <p:spPr bwMode="auto">
            <a:xfrm flipV="1">
              <a:off x="2747" y="3805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49" name="Line 1013"/>
            <p:cNvSpPr>
              <a:spLocks noChangeAspect="1" noChangeShapeType="1"/>
            </p:cNvSpPr>
            <p:nvPr/>
          </p:nvSpPr>
          <p:spPr bwMode="auto">
            <a:xfrm flipV="1">
              <a:off x="2747" y="3796"/>
              <a:ext cx="3" cy="2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50" name="Line 1014"/>
            <p:cNvSpPr>
              <a:spLocks noChangeAspect="1" noChangeShapeType="1"/>
            </p:cNvSpPr>
            <p:nvPr/>
          </p:nvSpPr>
          <p:spPr bwMode="auto">
            <a:xfrm flipV="1">
              <a:off x="2754" y="3828"/>
              <a:ext cx="9" cy="10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51" name="Line 1015"/>
            <p:cNvSpPr>
              <a:spLocks noChangeAspect="1" noChangeShapeType="1"/>
            </p:cNvSpPr>
            <p:nvPr/>
          </p:nvSpPr>
          <p:spPr bwMode="auto">
            <a:xfrm flipV="1">
              <a:off x="2747" y="3805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52" name="Line 1016"/>
            <p:cNvSpPr>
              <a:spLocks noChangeAspect="1" noChangeShapeType="1"/>
            </p:cNvSpPr>
            <p:nvPr/>
          </p:nvSpPr>
          <p:spPr bwMode="auto">
            <a:xfrm flipV="1">
              <a:off x="2747" y="3796"/>
              <a:ext cx="3" cy="2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53" name="Freeform 1017"/>
            <p:cNvSpPr>
              <a:spLocks noChangeAspect="1"/>
            </p:cNvSpPr>
            <p:nvPr/>
          </p:nvSpPr>
          <p:spPr bwMode="auto">
            <a:xfrm flipV="1">
              <a:off x="2747" y="3796"/>
              <a:ext cx="16" cy="42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35" y="91"/>
                </a:cxn>
                <a:cxn ang="0">
                  <a:pos x="0" y="91"/>
                </a:cxn>
                <a:cxn ang="0">
                  <a:pos x="0" y="0"/>
                </a:cxn>
              </a:cxnLst>
              <a:rect l="0" t="0" r="r" b="b"/>
              <a:pathLst>
                <a:path w="35" h="91">
                  <a:moveTo>
                    <a:pt x="35" y="0"/>
                  </a:moveTo>
                  <a:lnTo>
                    <a:pt x="35" y="91"/>
                  </a:lnTo>
                  <a:lnTo>
                    <a:pt x="0" y="91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54" name="Rectangle 1018"/>
            <p:cNvSpPr>
              <a:spLocks noChangeAspect="1" noChangeArrowheads="1"/>
            </p:cNvSpPr>
            <p:nvPr/>
          </p:nvSpPr>
          <p:spPr bwMode="auto">
            <a:xfrm>
              <a:off x="2960" y="3832"/>
              <a:ext cx="17" cy="6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55" name="Line 1019"/>
            <p:cNvSpPr>
              <a:spLocks noChangeAspect="1" noChangeShapeType="1"/>
            </p:cNvSpPr>
            <p:nvPr/>
          </p:nvSpPr>
          <p:spPr bwMode="auto">
            <a:xfrm flipV="1">
              <a:off x="2974" y="3835"/>
              <a:ext cx="3" cy="3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56" name="Line 1020"/>
            <p:cNvSpPr>
              <a:spLocks noChangeAspect="1" noChangeShapeType="1"/>
            </p:cNvSpPr>
            <p:nvPr/>
          </p:nvSpPr>
          <p:spPr bwMode="auto">
            <a:xfrm flipV="1">
              <a:off x="2974" y="3835"/>
              <a:ext cx="3" cy="3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57" name="Freeform 1021"/>
            <p:cNvSpPr>
              <a:spLocks noChangeAspect="1"/>
            </p:cNvSpPr>
            <p:nvPr/>
          </p:nvSpPr>
          <p:spPr bwMode="auto">
            <a:xfrm flipV="1">
              <a:off x="2960" y="3832"/>
              <a:ext cx="17" cy="6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35" y="14"/>
                </a:cxn>
                <a:cxn ang="0">
                  <a:pos x="0" y="14"/>
                </a:cxn>
                <a:cxn ang="0">
                  <a:pos x="0" y="0"/>
                </a:cxn>
              </a:cxnLst>
              <a:rect l="0" t="0" r="r" b="b"/>
              <a:pathLst>
                <a:path w="35" h="14">
                  <a:moveTo>
                    <a:pt x="35" y="0"/>
                  </a:moveTo>
                  <a:lnTo>
                    <a:pt x="35" y="14"/>
                  </a:lnTo>
                  <a:lnTo>
                    <a:pt x="0" y="14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58" name="Rectangle 1022"/>
            <p:cNvSpPr>
              <a:spLocks noChangeAspect="1" noChangeArrowheads="1"/>
            </p:cNvSpPr>
            <p:nvPr/>
          </p:nvSpPr>
          <p:spPr bwMode="auto">
            <a:xfrm>
              <a:off x="3228" y="3834"/>
              <a:ext cx="16" cy="4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59" name="Line 1023"/>
            <p:cNvSpPr>
              <a:spLocks noChangeAspect="1" noChangeShapeType="1"/>
            </p:cNvSpPr>
            <p:nvPr/>
          </p:nvSpPr>
          <p:spPr bwMode="auto">
            <a:xfrm flipV="1">
              <a:off x="3232" y="3834"/>
              <a:ext cx="4" cy="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60" name="Line 1024"/>
            <p:cNvSpPr>
              <a:spLocks noChangeAspect="1" noChangeShapeType="1"/>
            </p:cNvSpPr>
            <p:nvPr/>
          </p:nvSpPr>
          <p:spPr bwMode="auto">
            <a:xfrm flipV="1">
              <a:off x="3232" y="3834"/>
              <a:ext cx="4" cy="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61" name="Freeform 1025"/>
            <p:cNvSpPr>
              <a:spLocks noChangeAspect="1"/>
            </p:cNvSpPr>
            <p:nvPr/>
          </p:nvSpPr>
          <p:spPr bwMode="auto">
            <a:xfrm flipV="1">
              <a:off x="3228" y="3834"/>
              <a:ext cx="16" cy="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35" y="8"/>
                </a:cxn>
                <a:cxn ang="0">
                  <a:pos x="0" y="8"/>
                </a:cxn>
                <a:cxn ang="0">
                  <a:pos x="0" y="0"/>
                </a:cxn>
              </a:cxnLst>
              <a:rect l="0" t="0" r="r" b="b"/>
              <a:pathLst>
                <a:path w="35" h="8">
                  <a:moveTo>
                    <a:pt x="35" y="0"/>
                  </a:moveTo>
                  <a:lnTo>
                    <a:pt x="35" y="8"/>
                  </a:lnTo>
                  <a:lnTo>
                    <a:pt x="0" y="8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62" name="Rectangle 1026"/>
            <p:cNvSpPr>
              <a:spLocks noChangeAspect="1" noChangeArrowheads="1"/>
            </p:cNvSpPr>
            <p:nvPr/>
          </p:nvSpPr>
          <p:spPr bwMode="auto">
            <a:xfrm>
              <a:off x="3255" y="3478"/>
              <a:ext cx="16" cy="360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63" name="Line 1027"/>
            <p:cNvSpPr>
              <a:spLocks noChangeAspect="1" noChangeShapeType="1"/>
            </p:cNvSpPr>
            <p:nvPr/>
          </p:nvSpPr>
          <p:spPr bwMode="auto">
            <a:xfrm flipV="1">
              <a:off x="3263" y="3830"/>
              <a:ext cx="8" cy="8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64" name="Line 1028"/>
            <p:cNvSpPr>
              <a:spLocks noChangeAspect="1" noChangeShapeType="1"/>
            </p:cNvSpPr>
            <p:nvPr/>
          </p:nvSpPr>
          <p:spPr bwMode="auto">
            <a:xfrm flipV="1">
              <a:off x="3255" y="3807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65" name="Line 1029"/>
            <p:cNvSpPr>
              <a:spLocks noChangeAspect="1" noChangeShapeType="1"/>
            </p:cNvSpPr>
            <p:nvPr/>
          </p:nvSpPr>
          <p:spPr bwMode="auto">
            <a:xfrm flipV="1">
              <a:off x="3255" y="3784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66" name="Line 1030"/>
            <p:cNvSpPr>
              <a:spLocks noChangeAspect="1" noChangeShapeType="1"/>
            </p:cNvSpPr>
            <p:nvPr/>
          </p:nvSpPr>
          <p:spPr bwMode="auto">
            <a:xfrm flipV="1">
              <a:off x="3255" y="3761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67" name="Line 1031"/>
            <p:cNvSpPr>
              <a:spLocks noChangeAspect="1" noChangeShapeType="1"/>
            </p:cNvSpPr>
            <p:nvPr/>
          </p:nvSpPr>
          <p:spPr bwMode="auto">
            <a:xfrm flipV="1">
              <a:off x="3255" y="3738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68" name="Line 1032"/>
            <p:cNvSpPr>
              <a:spLocks noChangeAspect="1" noChangeShapeType="1"/>
            </p:cNvSpPr>
            <p:nvPr/>
          </p:nvSpPr>
          <p:spPr bwMode="auto">
            <a:xfrm flipV="1">
              <a:off x="3255" y="3715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69" name="Line 1033"/>
            <p:cNvSpPr>
              <a:spLocks noChangeAspect="1" noChangeShapeType="1"/>
            </p:cNvSpPr>
            <p:nvPr/>
          </p:nvSpPr>
          <p:spPr bwMode="auto">
            <a:xfrm flipV="1">
              <a:off x="3255" y="3692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70" name="Line 1034"/>
            <p:cNvSpPr>
              <a:spLocks noChangeAspect="1" noChangeShapeType="1"/>
            </p:cNvSpPr>
            <p:nvPr/>
          </p:nvSpPr>
          <p:spPr bwMode="auto">
            <a:xfrm flipV="1">
              <a:off x="3255" y="3669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71" name="Line 1035"/>
            <p:cNvSpPr>
              <a:spLocks noChangeAspect="1" noChangeShapeType="1"/>
            </p:cNvSpPr>
            <p:nvPr/>
          </p:nvSpPr>
          <p:spPr bwMode="auto">
            <a:xfrm flipV="1">
              <a:off x="3255" y="3647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72" name="Line 1036"/>
            <p:cNvSpPr>
              <a:spLocks noChangeAspect="1" noChangeShapeType="1"/>
            </p:cNvSpPr>
            <p:nvPr/>
          </p:nvSpPr>
          <p:spPr bwMode="auto">
            <a:xfrm flipV="1">
              <a:off x="3255" y="3623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73" name="Line 1037"/>
            <p:cNvSpPr>
              <a:spLocks noChangeAspect="1" noChangeShapeType="1"/>
            </p:cNvSpPr>
            <p:nvPr/>
          </p:nvSpPr>
          <p:spPr bwMode="auto">
            <a:xfrm flipV="1">
              <a:off x="3255" y="3600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74" name="Line 1038"/>
            <p:cNvSpPr>
              <a:spLocks noChangeAspect="1" noChangeShapeType="1"/>
            </p:cNvSpPr>
            <p:nvPr/>
          </p:nvSpPr>
          <p:spPr bwMode="auto">
            <a:xfrm flipV="1">
              <a:off x="3255" y="3577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75" name="Line 1039"/>
            <p:cNvSpPr>
              <a:spLocks noChangeAspect="1" noChangeShapeType="1"/>
            </p:cNvSpPr>
            <p:nvPr/>
          </p:nvSpPr>
          <p:spPr bwMode="auto">
            <a:xfrm flipV="1">
              <a:off x="3255" y="3554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76" name="Line 1040"/>
            <p:cNvSpPr>
              <a:spLocks noChangeAspect="1" noChangeShapeType="1"/>
            </p:cNvSpPr>
            <p:nvPr/>
          </p:nvSpPr>
          <p:spPr bwMode="auto">
            <a:xfrm flipV="1">
              <a:off x="3255" y="3532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77" name="Line 1041"/>
            <p:cNvSpPr>
              <a:spLocks noChangeAspect="1" noChangeShapeType="1"/>
            </p:cNvSpPr>
            <p:nvPr/>
          </p:nvSpPr>
          <p:spPr bwMode="auto">
            <a:xfrm flipV="1">
              <a:off x="3255" y="3509"/>
              <a:ext cx="16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78" name="Line 1042"/>
            <p:cNvSpPr>
              <a:spLocks noChangeAspect="1" noChangeShapeType="1"/>
            </p:cNvSpPr>
            <p:nvPr/>
          </p:nvSpPr>
          <p:spPr bwMode="auto">
            <a:xfrm flipV="1">
              <a:off x="3255" y="3486"/>
              <a:ext cx="16" cy="15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79" name="Line 1043"/>
            <p:cNvSpPr>
              <a:spLocks noChangeAspect="1" noChangeShapeType="1"/>
            </p:cNvSpPr>
            <p:nvPr/>
          </p:nvSpPr>
          <p:spPr bwMode="auto">
            <a:xfrm flipV="1">
              <a:off x="3255" y="3478"/>
              <a:ext cx="1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80" name="Line 1044"/>
            <p:cNvSpPr>
              <a:spLocks noChangeAspect="1" noChangeShapeType="1"/>
            </p:cNvSpPr>
            <p:nvPr/>
          </p:nvSpPr>
          <p:spPr bwMode="auto">
            <a:xfrm flipV="1">
              <a:off x="3263" y="3830"/>
              <a:ext cx="8" cy="8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81" name="Line 1045"/>
            <p:cNvSpPr>
              <a:spLocks noChangeAspect="1" noChangeShapeType="1"/>
            </p:cNvSpPr>
            <p:nvPr/>
          </p:nvSpPr>
          <p:spPr bwMode="auto">
            <a:xfrm flipV="1">
              <a:off x="3255" y="3807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82" name="Line 1046"/>
            <p:cNvSpPr>
              <a:spLocks noChangeAspect="1" noChangeShapeType="1"/>
            </p:cNvSpPr>
            <p:nvPr/>
          </p:nvSpPr>
          <p:spPr bwMode="auto">
            <a:xfrm flipV="1">
              <a:off x="3255" y="3784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83" name="Line 1047"/>
            <p:cNvSpPr>
              <a:spLocks noChangeAspect="1" noChangeShapeType="1"/>
            </p:cNvSpPr>
            <p:nvPr/>
          </p:nvSpPr>
          <p:spPr bwMode="auto">
            <a:xfrm flipV="1">
              <a:off x="3255" y="3761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84" name="Line 1048"/>
            <p:cNvSpPr>
              <a:spLocks noChangeAspect="1" noChangeShapeType="1"/>
            </p:cNvSpPr>
            <p:nvPr/>
          </p:nvSpPr>
          <p:spPr bwMode="auto">
            <a:xfrm flipV="1">
              <a:off x="3255" y="3738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85" name="Line 1049"/>
            <p:cNvSpPr>
              <a:spLocks noChangeAspect="1" noChangeShapeType="1"/>
            </p:cNvSpPr>
            <p:nvPr/>
          </p:nvSpPr>
          <p:spPr bwMode="auto">
            <a:xfrm flipV="1">
              <a:off x="3255" y="3715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86" name="Line 1050"/>
            <p:cNvSpPr>
              <a:spLocks noChangeAspect="1" noChangeShapeType="1"/>
            </p:cNvSpPr>
            <p:nvPr/>
          </p:nvSpPr>
          <p:spPr bwMode="auto">
            <a:xfrm flipV="1">
              <a:off x="3255" y="3692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87" name="Line 1051"/>
            <p:cNvSpPr>
              <a:spLocks noChangeAspect="1" noChangeShapeType="1"/>
            </p:cNvSpPr>
            <p:nvPr/>
          </p:nvSpPr>
          <p:spPr bwMode="auto">
            <a:xfrm flipV="1">
              <a:off x="3255" y="3669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88" name="Line 1052"/>
            <p:cNvSpPr>
              <a:spLocks noChangeAspect="1" noChangeShapeType="1"/>
            </p:cNvSpPr>
            <p:nvPr/>
          </p:nvSpPr>
          <p:spPr bwMode="auto">
            <a:xfrm flipV="1">
              <a:off x="3255" y="3647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89" name="Line 1053"/>
            <p:cNvSpPr>
              <a:spLocks noChangeAspect="1" noChangeShapeType="1"/>
            </p:cNvSpPr>
            <p:nvPr/>
          </p:nvSpPr>
          <p:spPr bwMode="auto">
            <a:xfrm flipV="1">
              <a:off x="3255" y="3623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90" name="Line 1054"/>
            <p:cNvSpPr>
              <a:spLocks noChangeAspect="1" noChangeShapeType="1"/>
            </p:cNvSpPr>
            <p:nvPr/>
          </p:nvSpPr>
          <p:spPr bwMode="auto">
            <a:xfrm flipV="1">
              <a:off x="3255" y="3600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91" name="Line 1055"/>
            <p:cNvSpPr>
              <a:spLocks noChangeAspect="1" noChangeShapeType="1"/>
            </p:cNvSpPr>
            <p:nvPr/>
          </p:nvSpPr>
          <p:spPr bwMode="auto">
            <a:xfrm flipV="1">
              <a:off x="3255" y="3577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92" name="Line 1056"/>
            <p:cNvSpPr>
              <a:spLocks noChangeAspect="1" noChangeShapeType="1"/>
            </p:cNvSpPr>
            <p:nvPr/>
          </p:nvSpPr>
          <p:spPr bwMode="auto">
            <a:xfrm flipV="1">
              <a:off x="3255" y="3554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93" name="Line 1057"/>
            <p:cNvSpPr>
              <a:spLocks noChangeAspect="1" noChangeShapeType="1"/>
            </p:cNvSpPr>
            <p:nvPr/>
          </p:nvSpPr>
          <p:spPr bwMode="auto">
            <a:xfrm flipV="1">
              <a:off x="3255" y="3532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94" name="Line 1058"/>
            <p:cNvSpPr>
              <a:spLocks noChangeAspect="1" noChangeShapeType="1"/>
            </p:cNvSpPr>
            <p:nvPr/>
          </p:nvSpPr>
          <p:spPr bwMode="auto">
            <a:xfrm flipV="1">
              <a:off x="3255" y="3509"/>
              <a:ext cx="16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95" name="Line 1059"/>
            <p:cNvSpPr>
              <a:spLocks noChangeAspect="1" noChangeShapeType="1"/>
            </p:cNvSpPr>
            <p:nvPr/>
          </p:nvSpPr>
          <p:spPr bwMode="auto">
            <a:xfrm flipV="1">
              <a:off x="3255" y="3486"/>
              <a:ext cx="16" cy="15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96" name="Line 1060"/>
            <p:cNvSpPr>
              <a:spLocks noChangeAspect="1" noChangeShapeType="1"/>
            </p:cNvSpPr>
            <p:nvPr/>
          </p:nvSpPr>
          <p:spPr bwMode="auto">
            <a:xfrm flipV="1">
              <a:off x="3255" y="3478"/>
              <a:ext cx="1" cy="0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97" name="Freeform 1061"/>
            <p:cNvSpPr>
              <a:spLocks noChangeAspect="1"/>
            </p:cNvSpPr>
            <p:nvPr/>
          </p:nvSpPr>
          <p:spPr bwMode="auto">
            <a:xfrm flipV="1">
              <a:off x="3255" y="3478"/>
              <a:ext cx="16" cy="360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35" y="785"/>
                </a:cxn>
                <a:cxn ang="0">
                  <a:pos x="0" y="785"/>
                </a:cxn>
                <a:cxn ang="0">
                  <a:pos x="0" y="0"/>
                </a:cxn>
              </a:cxnLst>
              <a:rect l="0" t="0" r="r" b="b"/>
              <a:pathLst>
                <a:path w="35" h="785">
                  <a:moveTo>
                    <a:pt x="35" y="0"/>
                  </a:moveTo>
                  <a:lnTo>
                    <a:pt x="35" y="785"/>
                  </a:lnTo>
                  <a:lnTo>
                    <a:pt x="0" y="785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98" name="Rectangle 1062"/>
            <p:cNvSpPr>
              <a:spLocks noChangeAspect="1" noChangeArrowheads="1"/>
            </p:cNvSpPr>
            <p:nvPr/>
          </p:nvSpPr>
          <p:spPr bwMode="auto">
            <a:xfrm>
              <a:off x="3308" y="3793"/>
              <a:ext cx="15" cy="45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599" name="Line 1063"/>
            <p:cNvSpPr>
              <a:spLocks noChangeAspect="1" noChangeShapeType="1"/>
            </p:cNvSpPr>
            <p:nvPr/>
          </p:nvSpPr>
          <p:spPr bwMode="auto">
            <a:xfrm flipV="1">
              <a:off x="3323" y="3837"/>
              <a:ext cx="1" cy="1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600" name="Line 1064"/>
            <p:cNvSpPr>
              <a:spLocks noChangeAspect="1" noChangeShapeType="1"/>
            </p:cNvSpPr>
            <p:nvPr/>
          </p:nvSpPr>
          <p:spPr bwMode="auto">
            <a:xfrm flipV="1">
              <a:off x="3308" y="3814"/>
              <a:ext cx="15" cy="16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601" name="Line 1065"/>
            <p:cNvSpPr>
              <a:spLocks noChangeAspect="1" noChangeShapeType="1"/>
            </p:cNvSpPr>
            <p:nvPr/>
          </p:nvSpPr>
          <p:spPr bwMode="auto">
            <a:xfrm flipV="1">
              <a:off x="3308" y="3793"/>
              <a:ext cx="14" cy="14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602" name="Line 1066"/>
            <p:cNvSpPr>
              <a:spLocks noChangeAspect="1" noChangeShapeType="1"/>
            </p:cNvSpPr>
            <p:nvPr/>
          </p:nvSpPr>
          <p:spPr bwMode="auto">
            <a:xfrm flipV="1">
              <a:off x="3323" y="3837"/>
              <a:ext cx="1" cy="1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603" name="Line 1067"/>
            <p:cNvSpPr>
              <a:spLocks noChangeAspect="1" noChangeShapeType="1"/>
            </p:cNvSpPr>
            <p:nvPr/>
          </p:nvSpPr>
          <p:spPr bwMode="auto">
            <a:xfrm flipV="1">
              <a:off x="3308" y="3814"/>
              <a:ext cx="15" cy="16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604" name="Line 1068"/>
            <p:cNvSpPr>
              <a:spLocks noChangeAspect="1" noChangeShapeType="1"/>
            </p:cNvSpPr>
            <p:nvPr/>
          </p:nvSpPr>
          <p:spPr bwMode="auto">
            <a:xfrm flipV="1">
              <a:off x="3308" y="3793"/>
              <a:ext cx="14" cy="14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605" name="Freeform 1069"/>
            <p:cNvSpPr>
              <a:spLocks noChangeAspect="1"/>
            </p:cNvSpPr>
            <p:nvPr/>
          </p:nvSpPr>
          <p:spPr bwMode="auto">
            <a:xfrm flipV="1">
              <a:off x="3308" y="3793"/>
              <a:ext cx="15" cy="45"/>
            </a:xfrm>
            <a:custGeom>
              <a:avLst/>
              <a:gdLst/>
              <a:ahLst/>
              <a:cxnLst>
                <a:cxn ang="0">
                  <a:pos x="34" y="0"/>
                </a:cxn>
                <a:cxn ang="0">
                  <a:pos x="34" y="97"/>
                </a:cxn>
                <a:cxn ang="0">
                  <a:pos x="0" y="97"/>
                </a:cxn>
                <a:cxn ang="0">
                  <a:pos x="0" y="0"/>
                </a:cxn>
              </a:cxnLst>
              <a:rect l="0" t="0" r="r" b="b"/>
              <a:pathLst>
                <a:path w="34" h="97">
                  <a:moveTo>
                    <a:pt x="34" y="0"/>
                  </a:moveTo>
                  <a:lnTo>
                    <a:pt x="34" y="97"/>
                  </a:lnTo>
                  <a:lnTo>
                    <a:pt x="0" y="97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606" name="Rectangle 1070"/>
            <p:cNvSpPr>
              <a:spLocks noChangeAspect="1" noChangeArrowheads="1"/>
            </p:cNvSpPr>
            <p:nvPr/>
          </p:nvSpPr>
          <p:spPr bwMode="auto">
            <a:xfrm>
              <a:off x="3522" y="3837"/>
              <a:ext cx="16" cy="1"/>
            </a:xfrm>
            <a:prstGeom prst="rect">
              <a:avLst/>
            </a:prstGeom>
            <a:solidFill>
              <a:srgbClr val="00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607" name="Line 1071"/>
            <p:cNvSpPr>
              <a:spLocks noChangeAspect="1" noChangeShapeType="1"/>
            </p:cNvSpPr>
            <p:nvPr/>
          </p:nvSpPr>
          <p:spPr bwMode="auto">
            <a:xfrm flipV="1">
              <a:off x="3522" y="3837"/>
              <a:ext cx="1" cy="1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608" name="Line 1072"/>
            <p:cNvSpPr>
              <a:spLocks noChangeAspect="1" noChangeShapeType="1"/>
            </p:cNvSpPr>
            <p:nvPr/>
          </p:nvSpPr>
          <p:spPr bwMode="auto">
            <a:xfrm flipV="1">
              <a:off x="3522" y="3837"/>
              <a:ext cx="1" cy="1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609" name="Freeform 1073"/>
            <p:cNvSpPr>
              <a:spLocks noChangeAspect="1"/>
            </p:cNvSpPr>
            <p:nvPr/>
          </p:nvSpPr>
          <p:spPr bwMode="auto">
            <a:xfrm flipV="1">
              <a:off x="3522" y="3837"/>
              <a:ext cx="16" cy="1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35" y="2"/>
                </a:cxn>
                <a:cxn ang="0">
                  <a:pos x="0" y="2"/>
                </a:cxn>
                <a:cxn ang="0">
                  <a:pos x="0" y="0"/>
                </a:cxn>
              </a:cxnLst>
              <a:rect l="0" t="0" r="r" b="b"/>
              <a:pathLst>
                <a:path w="35" h="2">
                  <a:moveTo>
                    <a:pt x="35" y="0"/>
                  </a:moveTo>
                  <a:lnTo>
                    <a:pt x="35" y="2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611" name="Freeform 1075"/>
            <p:cNvSpPr>
              <a:spLocks noChangeAspect="1"/>
            </p:cNvSpPr>
            <p:nvPr/>
          </p:nvSpPr>
          <p:spPr bwMode="auto">
            <a:xfrm flipV="1">
              <a:off x="1526" y="3139"/>
              <a:ext cx="2217" cy="583"/>
            </a:xfrm>
            <a:custGeom>
              <a:avLst/>
              <a:gdLst/>
              <a:ahLst/>
              <a:cxnLst>
                <a:cxn ang="0">
                  <a:pos x="58" y="1030"/>
                </a:cxn>
                <a:cxn ang="0">
                  <a:pos x="174" y="907"/>
                </a:cxn>
                <a:cxn ang="0">
                  <a:pos x="290" y="799"/>
                </a:cxn>
                <a:cxn ang="0">
                  <a:pos x="407" y="668"/>
                </a:cxn>
                <a:cxn ang="0">
                  <a:pos x="523" y="538"/>
                </a:cxn>
                <a:cxn ang="0">
                  <a:pos x="639" y="861"/>
                </a:cxn>
                <a:cxn ang="0">
                  <a:pos x="755" y="791"/>
                </a:cxn>
                <a:cxn ang="0">
                  <a:pos x="872" y="668"/>
                </a:cxn>
                <a:cxn ang="0">
                  <a:pos x="988" y="522"/>
                </a:cxn>
                <a:cxn ang="0">
                  <a:pos x="1104" y="423"/>
                </a:cxn>
                <a:cxn ang="0">
                  <a:pos x="1221" y="384"/>
                </a:cxn>
                <a:cxn ang="0">
                  <a:pos x="1337" y="861"/>
                </a:cxn>
                <a:cxn ang="0">
                  <a:pos x="1453" y="876"/>
                </a:cxn>
                <a:cxn ang="0">
                  <a:pos x="1569" y="668"/>
                </a:cxn>
                <a:cxn ang="0">
                  <a:pos x="1686" y="753"/>
                </a:cxn>
                <a:cxn ang="0">
                  <a:pos x="1802" y="630"/>
                </a:cxn>
                <a:cxn ang="0">
                  <a:pos x="1918" y="522"/>
                </a:cxn>
                <a:cxn ang="0">
                  <a:pos x="2035" y="369"/>
                </a:cxn>
                <a:cxn ang="0">
                  <a:pos x="2151" y="392"/>
                </a:cxn>
                <a:cxn ang="0">
                  <a:pos x="2267" y="822"/>
                </a:cxn>
                <a:cxn ang="0">
                  <a:pos x="2383" y="1007"/>
                </a:cxn>
                <a:cxn ang="0">
                  <a:pos x="2500" y="1268"/>
                </a:cxn>
                <a:cxn ang="0">
                  <a:pos x="2616" y="1060"/>
                </a:cxn>
                <a:cxn ang="0">
                  <a:pos x="2732" y="899"/>
                </a:cxn>
                <a:cxn ang="0">
                  <a:pos x="2848" y="738"/>
                </a:cxn>
                <a:cxn ang="0">
                  <a:pos x="2965" y="561"/>
                </a:cxn>
                <a:cxn ang="0">
                  <a:pos x="3081" y="376"/>
                </a:cxn>
                <a:cxn ang="0">
                  <a:pos x="3197" y="292"/>
                </a:cxn>
                <a:cxn ang="0">
                  <a:pos x="3314" y="230"/>
                </a:cxn>
                <a:cxn ang="0">
                  <a:pos x="3430" y="177"/>
                </a:cxn>
                <a:cxn ang="0">
                  <a:pos x="3546" y="138"/>
                </a:cxn>
                <a:cxn ang="0">
                  <a:pos x="3662" y="100"/>
                </a:cxn>
                <a:cxn ang="0">
                  <a:pos x="3779" y="107"/>
                </a:cxn>
                <a:cxn ang="0">
                  <a:pos x="3895" y="277"/>
                </a:cxn>
                <a:cxn ang="0">
                  <a:pos x="4011" y="215"/>
                </a:cxn>
                <a:cxn ang="0">
                  <a:pos x="4128" y="146"/>
                </a:cxn>
                <a:cxn ang="0">
                  <a:pos x="4244" y="92"/>
                </a:cxn>
                <a:cxn ang="0">
                  <a:pos x="4360" y="61"/>
                </a:cxn>
                <a:cxn ang="0">
                  <a:pos x="4476" y="54"/>
                </a:cxn>
                <a:cxn ang="0">
                  <a:pos x="4593" y="31"/>
                </a:cxn>
                <a:cxn ang="0">
                  <a:pos x="4709" y="15"/>
                </a:cxn>
                <a:cxn ang="0">
                  <a:pos x="4825" y="0"/>
                </a:cxn>
              </a:cxnLst>
              <a:rect l="0" t="0" r="r" b="b"/>
              <a:pathLst>
                <a:path w="4825" h="1268">
                  <a:moveTo>
                    <a:pt x="0" y="1107"/>
                  </a:moveTo>
                  <a:lnTo>
                    <a:pt x="58" y="1030"/>
                  </a:lnTo>
                  <a:lnTo>
                    <a:pt x="116" y="953"/>
                  </a:lnTo>
                  <a:lnTo>
                    <a:pt x="174" y="907"/>
                  </a:lnTo>
                  <a:lnTo>
                    <a:pt x="232" y="853"/>
                  </a:lnTo>
                  <a:lnTo>
                    <a:pt x="290" y="799"/>
                  </a:lnTo>
                  <a:lnTo>
                    <a:pt x="348" y="745"/>
                  </a:lnTo>
                  <a:lnTo>
                    <a:pt x="407" y="668"/>
                  </a:lnTo>
                  <a:lnTo>
                    <a:pt x="465" y="592"/>
                  </a:lnTo>
                  <a:lnTo>
                    <a:pt x="523" y="538"/>
                  </a:lnTo>
                  <a:lnTo>
                    <a:pt x="581" y="684"/>
                  </a:lnTo>
                  <a:lnTo>
                    <a:pt x="639" y="861"/>
                  </a:lnTo>
                  <a:lnTo>
                    <a:pt x="697" y="838"/>
                  </a:lnTo>
                  <a:lnTo>
                    <a:pt x="755" y="791"/>
                  </a:lnTo>
                  <a:lnTo>
                    <a:pt x="814" y="730"/>
                  </a:lnTo>
                  <a:lnTo>
                    <a:pt x="872" y="668"/>
                  </a:lnTo>
                  <a:lnTo>
                    <a:pt x="930" y="592"/>
                  </a:lnTo>
                  <a:lnTo>
                    <a:pt x="988" y="522"/>
                  </a:lnTo>
                  <a:lnTo>
                    <a:pt x="1046" y="469"/>
                  </a:lnTo>
                  <a:lnTo>
                    <a:pt x="1104" y="423"/>
                  </a:lnTo>
                  <a:lnTo>
                    <a:pt x="1162" y="400"/>
                  </a:lnTo>
                  <a:lnTo>
                    <a:pt x="1221" y="384"/>
                  </a:lnTo>
                  <a:lnTo>
                    <a:pt x="1279" y="400"/>
                  </a:lnTo>
                  <a:lnTo>
                    <a:pt x="1337" y="861"/>
                  </a:lnTo>
                  <a:lnTo>
                    <a:pt x="1395" y="899"/>
                  </a:lnTo>
                  <a:lnTo>
                    <a:pt x="1453" y="876"/>
                  </a:lnTo>
                  <a:lnTo>
                    <a:pt x="1511" y="776"/>
                  </a:lnTo>
                  <a:lnTo>
                    <a:pt x="1569" y="668"/>
                  </a:lnTo>
                  <a:lnTo>
                    <a:pt x="1628" y="638"/>
                  </a:lnTo>
                  <a:lnTo>
                    <a:pt x="1686" y="753"/>
                  </a:lnTo>
                  <a:lnTo>
                    <a:pt x="1744" y="692"/>
                  </a:lnTo>
                  <a:lnTo>
                    <a:pt x="1802" y="630"/>
                  </a:lnTo>
                  <a:lnTo>
                    <a:pt x="1860" y="592"/>
                  </a:lnTo>
                  <a:lnTo>
                    <a:pt x="1918" y="522"/>
                  </a:lnTo>
                  <a:lnTo>
                    <a:pt x="1976" y="446"/>
                  </a:lnTo>
                  <a:lnTo>
                    <a:pt x="2035" y="369"/>
                  </a:lnTo>
                  <a:lnTo>
                    <a:pt x="2093" y="323"/>
                  </a:lnTo>
                  <a:lnTo>
                    <a:pt x="2151" y="392"/>
                  </a:lnTo>
                  <a:lnTo>
                    <a:pt x="2209" y="476"/>
                  </a:lnTo>
                  <a:lnTo>
                    <a:pt x="2267" y="822"/>
                  </a:lnTo>
                  <a:lnTo>
                    <a:pt x="2325" y="1068"/>
                  </a:lnTo>
                  <a:lnTo>
                    <a:pt x="2383" y="1007"/>
                  </a:lnTo>
                  <a:lnTo>
                    <a:pt x="2442" y="1030"/>
                  </a:lnTo>
                  <a:lnTo>
                    <a:pt x="2500" y="1268"/>
                  </a:lnTo>
                  <a:lnTo>
                    <a:pt x="2558" y="1168"/>
                  </a:lnTo>
                  <a:lnTo>
                    <a:pt x="2616" y="1060"/>
                  </a:lnTo>
                  <a:lnTo>
                    <a:pt x="2674" y="976"/>
                  </a:lnTo>
                  <a:lnTo>
                    <a:pt x="2732" y="899"/>
                  </a:lnTo>
                  <a:lnTo>
                    <a:pt x="2790" y="822"/>
                  </a:lnTo>
                  <a:lnTo>
                    <a:pt x="2848" y="738"/>
                  </a:lnTo>
                  <a:lnTo>
                    <a:pt x="2907" y="645"/>
                  </a:lnTo>
                  <a:lnTo>
                    <a:pt x="2965" y="561"/>
                  </a:lnTo>
                  <a:lnTo>
                    <a:pt x="3023" y="461"/>
                  </a:lnTo>
                  <a:lnTo>
                    <a:pt x="3081" y="376"/>
                  </a:lnTo>
                  <a:lnTo>
                    <a:pt x="3139" y="323"/>
                  </a:lnTo>
                  <a:lnTo>
                    <a:pt x="3197" y="292"/>
                  </a:lnTo>
                  <a:lnTo>
                    <a:pt x="3255" y="261"/>
                  </a:lnTo>
                  <a:lnTo>
                    <a:pt x="3314" y="230"/>
                  </a:lnTo>
                  <a:lnTo>
                    <a:pt x="3372" y="200"/>
                  </a:lnTo>
                  <a:lnTo>
                    <a:pt x="3430" y="177"/>
                  </a:lnTo>
                  <a:lnTo>
                    <a:pt x="3488" y="161"/>
                  </a:lnTo>
                  <a:lnTo>
                    <a:pt x="3546" y="138"/>
                  </a:lnTo>
                  <a:lnTo>
                    <a:pt x="3604" y="123"/>
                  </a:lnTo>
                  <a:lnTo>
                    <a:pt x="3662" y="100"/>
                  </a:lnTo>
                  <a:lnTo>
                    <a:pt x="3721" y="92"/>
                  </a:lnTo>
                  <a:lnTo>
                    <a:pt x="3779" y="107"/>
                  </a:lnTo>
                  <a:lnTo>
                    <a:pt x="3837" y="284"/>
                  </a:lnTo>
                  <a:lnTo>
                    <a:pt x="3895" y="277"/>
                  </a:lnTo>
                  <a:lnTo>
                    <a:pt x="3953" y="253"/>
                  </a:lnTo>
                  <a:lnTo>
                    <a:pt x="4011" y="215"/>
                  </a:lnTo>
                  <a:lnTo>
                    <a:pt x="4069" y="177"/>
                  </a:lnTo>
                  <a:lnTo>
                    <a:pt x="4128" y="146"/>
                  </a:lnTo>
                  <a:lnTo>
                    <a:pt x="4186" y="115"/>
                  </a:lnTo>
                  <a:lnTo>
                    <a:pt x="4244" y="92"/>
                  </a:lnTo>
                  <a:lnTo>
                    <a:pt x="4302" y="77"/>
                  </a:lnTo>
                  <a:lnTo>
                    <a:pt x="4360" y="61"/>
                  </a:lnTo>
                  <a:lnTo>
                    <a:pt x="4418" y="61"/>
                  </a:lnTo>
                  <a:lnTo>
                    <a:pt x="4476" y="54"/>
                  </a:lnTo>
                  <a:lnTo>
                    <a:pt x="4535" y="46"/>
                  </a:lnTo>
                  <a:lnTo>
                    <a:pt x="4593" y="31"/>
                  </a:lnTo>
                  <a:lnTo>
                    <a:pt x="4651" y="23"/>
                  </a:lnTo>
                  <a:lnTo>
                    <a:pt x="4709" y="15"/>
                  </a:lnTo>
                  <a:lnTo>
                    <a:pt x="4767" y="8"/>
                  </a:lnTo>
                  <a:lnTo>
                    <a:pt x="4825" y="0"/>
                  </a:lnTo>
                </a:path>
              </a:pathLst>
            </a:custGeom>
            <a:noFill/>
            <a:ln w="28575">
              <a:solidFill>
                <a:srgbClr val="FF00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grpSp>
          <p:nvGrpSpPr>
            <p:cNvPr id="322612" name="Group 1076"/>
            <p:cNvGrpSpPr>
              <a:grpSpLocks/>
            </p:cNvGrpSpPr>
            <p:nvPr/>
          </p:nvGrpSpPr>
          <p:grpSpPr bwMode="auto">
            <a:xfrm>
              <a:off x="1487" y="3811"/>
              <a:ext cx="2292" cy="71"/>
              <a:chOff x="1498" y="3212"/>
              <a:chExt cx="2880" cy="57"/>
            </a:xfrm>
          </p:grpSpPr>
          <p:sp>
            <p:nvSpPr>
              <p:cNvPr id="322613" name="Line 1077"/>
              <p:cNvSpPr>
                <a:spLocks noChangeShapeType="1"/>
              </p:cNvSpPr>
              <p:nvPr/>
            </p:nvSpPr>
            <p:spPr bwMode="auto">
              <a:xfrm>
                <a:off x="1498" y="3240"/>
                <a:ext cx="2880" cy="1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614" name="Line 1078"/>
              <p:cNvSpPr>
                <a:spLocks noChangeShapeType="1"/>
              </p:cNvSpPr>
              <p:nvPr/>
            </p:nvSpPr>
            <p:spPr bwMode="auto">
              <a:xfrm flipV="1">
                <a:off x="2167" y="3212"/>
                <a:ext cx="1" cy="57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615" name="Line 1079"/>
              <p:cNvSpPr>
                <a:spLocks noChangeShapeType="1"/>
              </p:cNvSpPr>
              <p:nvPr/>
            </p:nvSpPr>
            <p:spPr bwMode="auto">
              <a:xfrm flipV="1">
                <a:off x="2837" y="3212"/>
                <a:ext cx="1" cy="57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616" name="Line 1080"/>
              <p:cNvSpPr>
                <a:spLocks noChangeShapeType="1"/>
              </p:cNvSpPr>
              <p:nvPr/>
            </p:nvSpPr>
            <p:spPr bwMode="auto">
              <a:xfrm flipV="1">
                <a:off x="3507" y="3212"/>
                <a:ext cx="1" cy="57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2617" name="Line 1081"/>
              <p:cNvSpPr>
                <a:spLocks noChangeShapeType="1"/>
              </p:cNvSpPr>
              <p:nvPr/>
            </p:nvSpPr>
            <p:spPr bwMode="auto">
              <a:xfrm flipV="1">
                <a:off x="4177" y="3212"/>
                <a:ext cx="1" cy="57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322618" name="Rectangle 1082"/>
            <p:cNvSpPr>
              <a:spLocks noChangeArrowheads="1"/>
            </p:cNvSpPr>
            <p:nvPr/>
          </p:nvSpPr>
          <p:spPr bwMode="auto">
            <a:xfrm>
              <a:off x="3023" y="3888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b="1"/>
                <a:t>60</a:t>
              </a:r>
            </a:p>
          </p:txBody>
        </p:sp>
        <p:grpSp>
          <p:nvGrpSpPr>
            <p:cNvPr id="322626" name="Group 1090"/>
            <p:cNvGrpSpPr>
              <a:grpSpLocks/>
            </p:cNvGrpSpPr>
            <p:nvPr/>
          </p:nvGrpSpPr>
          <p:grpSpPr bwMode="auto">
            <a:xfrm>
              <a:off x="1576" y="2218"/>
              <a:ext cx="1207" cy="326"/>
              <a:chOff x="1576" y="2218"/>
              <a:chExt cx="1207" cy="326"/>
            </a:xfrm>
          </p:grpSpPr>
          <p:sp>
            <p:nvSpPr>
              <p:cNvPr id="322627" name="Rectangle 1091"/>
              <p:cNvSpPr>
                <a:spLocks noChangeArrowheads="1"/>
              </p:cNvSpPr>
              <p:nvPr/>
            </p:nvSpPr>
            <p:spPr bwMode="auto">
              <a:xfrm>
                <a:off x="1864" y="2218"/>
                <a:ext cx="404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400">
                    <a:solidFill>
                      <a:srgbClr val="FFFFFF"/>
                    </a:solidFill>
                  </a:rPr>
                  <a:t>Rainfall </a:t>
                </a:r>
                <a:endParaRPr lang="en-US" sz="140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22628" name="Group 1092"/>
              <p:cNvGrpSpPr>
                <a:grpSpLocks/>
              </p:cNvGrpSpPr>
              <p:nvPr/>
            </p:nvGrpSpPr>
            <p:grpSpPr bwMode="auto">
              <a:xfrm>
                <a:off x="1576" y="2269"/>
                <a:ext cx="243" cy="51"/>
                <a:chOff x="4144" y="1299"/>
                <a:chExt cx="323" cy="58"/>
              </a:xfrm>
            </p:grpSpPr>
            <p:sp>
              <p:nvSpPr>
                <p:cNvPr id="322629" name="Rectangle 1093"/>
                <p:cNvSpPr>
                  <a:spLocks noChangeArrowheads="1"/>
                </p:cNvSpPr>
                <p:nvPr/>
              </p:nvSpPr>
              <p:spPr bwMode="auto">
                <a:xfrm>
                  <a:off x="4144" y="1299"/>
                  <a:ext cx="323" cy="58"/>
                </a:xfrm>
                <a:prstGeom prst="rect">
                  <a:avLst/>
                </a:prstGeom>
                <a:solidFill>
                  <a:srgbClr val="00FFF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30" name="Line 1094"/>
                <p:cNvSpPr>
                  <a:spLocks noChangeShapeType="1"/>
                </p:cNvSpPr>
                <p:nvPr/>
              </p:nvSpPr>
              <p:spPr bwMode="auto">
                <a:xfrm flipV="1">
                  <a:off x="4463" y="1352"/>
                  <a:ext cx="4" cy="5"/>
                </a:xfrm>
                <a:prstGeom prst="line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31" name="Line 1095"/>
                <p:cNvSpPr>
                  <a:spLocks noChangeShapeType="1"/>
                </p:cNvSpPr>
                <p:nvPr/>
              </p:nvSpPr>
              <p:spPr bwMode="auto">
                <a:xfrm flipV="1">
                  <a:off x="4434" y="1324"/>
                  <a:ext cx="33" cy="33"/>
                </a:xfrm>
                <a:prstGeom prst="line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32" name="Line 1096"/>
                <p:cNvSpPr>
                  <a:spLocks noChangeShapeType="1"/>
                </p:cNvSpPr>
                <p:nvPr/>
              </p:nvSpPr>
              <p:spPr bwMode="auto">
                <a:xfrm flipV="1">
                  <a:off x="4405" y="1299"/>
                  <a:ext cx="58" cy="58"/>
                </a:xfrm>
                <a:prstGeom prst="line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33" name="Line 1097"/>
                <p:cNvSpPr>
                  <a:spLocks noChangeShapeType="1"/>
                </p:cNvSpPr>
                <p:nvPr/>
              </p:nvSpPr>
              <p:spPr bwMode="auto">
                <a:xfrm flipV="1">
                  <a:off x="4376" y="1299"/>
                  <a:ext cx="58" cy="58"/>
                </a:xfrm>
                <a:prstGeom prst="line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34" name="Line 1098"/>
                <p:cNvSpPr>
                  <a:spLocks noChangeShapeType="1"/>
                </p:cNvSpPr>
                <p:nvPr/>
              </p:nvSpPr>
              <p:spPr bwMode="auto">
                <a:xfrm flipV="1">
                  <a:off x="4347" y="1299"/>
                  <a:ext cx="58" cy="58"/>
                </a:xfrm>
                <a:prstGeom prst="line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35" name="Line 1099"/>
                <p:cNvSpPr>
                  <a:spLocks noChangeShapeType="1"/>
                </p:cNvSpPr>
                <p:nvPr/>
              </p:nvSpPr>
              <p:spPr bwMode="auto">
                <a:xfrm flipV="1">
                  <a:off x="4319" y="1299"/>
                  <a:ext cx="57" cy="58"/>
                </a:xfrm>
                <a:prstGeom prst="line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36" name="Line 1100"/>
                <p:cNvSpPr>
                  <a:spLocks noChangeShapeType="1"/>
                </p:cNvSpPr>
                <p:nvPr/>
              </p:nvSpPr>
              <p:spPr bwMode="auto">
                <a:xfrm flipV="1">
                  <a:off x="4290" y="1299"/>
                  <a:ext cx="57" cy="58"/>
                </a:xfrm>
                <a:prstGeom prst="line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37" name="Line 1101"/>
                <p:cNvSpPr>
                  <a:spLocks noChangeShapeType="1"/>
                </p:cNvSpPr>
                <p:nvPr/>
              </p:nvSpPr>
              <p:spPr bwMode="auto">
                <a:xfrm flipV="1">
                  <a:off x="4261" y="1299"/>
                  <a:ext cx="58" cy="58"/>
                </a:xfrm>
                <a:prstGeom prst="line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38" name="Line 1102"/>
                <p:cNvSpPr>
                  <a:spLocks noChangeShapeType="1"/>
                </p:cNvSpPr>
                <p:nvPr/>
              </p:nvSpPr>
              <p:spPr bwMode="auto">
                <a:xfrm flipV="1">
                  <a:off x="4232" y="1299"/>
                  <a:ext cx="58" cy="58"/>
                </a:xfrm>
                <a:prstGeom prst="line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39" name="Line 1103"/>
                <p:cNvSpPr>
                  <a:spLocks noChangeShapeType="1"/>
                </p:cNvSpPr>
                <p:nvPr/>
              </p:nvSpPr>
              <p:spPr bwMode="auto">
                <a:xfrm flipV="1">
                  <a:off x="4203" y="1299"/>
                  <a:ext cx="58" cy="58"/>
                </a:xfrm>
                <a:prstGeom prst="line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40" name="Line 1104"/>
                <p:cNvSpPr>
                  <a:spLocks noChangeShapeType="1"/>
                </p:cNvSpPr>
                <p:nvPr/>
              </p:nvSpPr>
              <p:spPr bwMode="auto">
                <a:xfrm flipV="1">
                  <a:off x="4175" y="1299"/>
                  <a:ext cx="57" cy="58"/>
                </a:xfrm>
                <a:prstGeom prst="line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41" name="Line 1105"/>
                <p:cNvSpPr>
                  <a:spLocks noChangeShapeType="1"/>
                </p:cNvSpPr>
                <p:nvPr/>
              </p:nvSpPr>
              <p:spPr bwMode="auto">
                <a:xfrm flipV="1">
                  <a:off x="4146" y="1299"/>
                  <a:ext cx="57" cy="58"/>
                </a:xfrm>
                <a:prstGeom prst="line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42" name="Line 1106"/>
                <p:cNvSpPr>
                  <a:spLocks noChangeShapeType="1"/>
                </p:cNvSpPr>
                <p:nvPr/>
              </p:nvSpPr>
              <p:spPr bwMode="auto">
                <a:xfrm flipV="1">
                  <a:off x="4144" y="1299"/>
                  <a:ext cx="31" cy="31"/>
                </a:xfrm>
                <a:prstGeom prst="line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43" name="Line 1107"/>
                <p:cNvSpPr>
                  <a:spLocks noChangeShapeType="1"/>
                </p:cNvSpPr>
                <p:nvPr/>
              </p:nvSpPr>
              <p:spPr bwMode="auto">
                <a:xfrm flipV="1">
                  <a:off x="4144" y="1299"/>
                  <a:ext cx="2" cy="3"/>
                </a:xfrm>
                <a:prstGeom prst="line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44" name="Line 1108"/>
                <p:cNvSpPr>
                  <a:spLocks noChangeShapeType="1"/>
                </p:cNvSpPr>
                <p:nvPr/>
              </p:nvSpPr>
              <p:spPr bwMode="auto">
                <a:xfrm flipV="1">
                  <a:off x="4463" y="1352"/>
                  <a:ext cx="4" cy="5"/>
                </a:xfrm>
                <a:prstGeom prst="line">
                  <a:avLst/>
                </a:prstGeom>
                <a:noFill/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45" name="Line 1109"/>
                <p:cNvSpPr>
                  <a:spLocks noChangeShapeType="1"/>
                </p:cNvSpPr>
                <p:nvPr/>
              </p:nvSpPr>
              <p:spPr bwMode="auto">
                <a:xfrm flipV="1">
                  <a:off x="4434" y="1324"/>
                  <a:ext cx="33" cy="33"/>
                </a:xfrm>
                <a:prstGeom prst="line">
                  <a:avLst/>
                </a:prstGeom>
                <a:noFill/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46" name="Line 1110"/>
                <p:cNvSpPr>
                  <a:spLocks noChangeShapeType="1"/>
                </p:cNvSpPr>
                <p:nvPr/>
              </p:nvSpPr>
              <p:spPr bwMode="auto">
                <a:xfrm flipV="1">
                  <a:off x="4405" y="1299"/>
                  <a:ext cx="58" cy="58"/>
                </a:xfrm>
                <a:prstGeom prst="line">
                  <a:avLst/>
                </a:prstGeom>
                <a:noFill/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47" name="Line 1111"/>
                <p:cNvSpPr>
                  <a:spLocks noChangeShapeType="1"/>
                </p:cNvSpPr>
                <p:nvPr/>
              </p:nvSpPr>
              <p:spPr bwMode="auto">
                <a:xfrm flipV="1">
                  <a:off x="4376" y="1299"/>
                  <a:ext cx="58" cy="58"/>
                </a:xfrm>
                <a:prstGeom prst="line">
                  <a:avLst/>
                </a:prstGeom>
                <a:noFill/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48" name="Line 1112"/>
                <p:cNvSpPr>
                  <a:spLocks noChangeShapeType="1"/>
                </p:cNvSpPr>
                <p:nvPr/>
              </p:nvSpPr>
              <p:spPr bwMode="auto">
                <a:xfrm flipV="1">
                  <a:off x="4347" y="1299"/>
                  <a:ext cx="58" cy="58"/>
                </a:xfrm>
                <a:prstGeom prst="line">
                  <a:avLst/>
                </a:prstGeom>
                <a:noFill/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49" name="Line 1113"/>
                <p:cNvSpPr>
                  <a:spLocks noChangeShapeType="1"/>
                </p:cNvSpPr>
                <p:nvPr/>
              </p:nvSpPr>
              <p:spPr bwMode="auto">
                <a:xfrm flipV="1">
                  <a:off x="4319" y="1299"/>
                  <a:ext cx="57" cy="58"/>
                </a:xfrm>
                <a:prstGeom prst="line">
                  <a:avLst/>
                </a:prstGeom>
                <a:noFill/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50" name="Line 1114"/>
                <p:cNvSpPr>
                  <a:spLocks noChangeShapeType="1"/>
                </p:cNvSpPr>
                <p:nvPr/>
              </p:nvSpPr>
              <p:spPr bwMode="auto">
                <a:xfrm flipV="1">
                  <a:off x="4290" y="1299"/>
                  <a:ext cx="57" cy="58"/>
                </a:xfrm>
                <a:prstGeom prst="line">
                  <a:avLst/>
                </a:prstGeom>
                <a:noFill/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51" name="Line 1115"/>
                <p:cNvSpPr>
                  <a:spLocks noChangeShapeType="1"/>
                </p:cNvSpPr>
                <p:nvPr/>
              </p:nvSpPr>
              <p:spPr bwMode="auto">
                <a:xfrm flipV="1">
                  <a:off x="4261" y="1299"/>
                  <a:ext cx="58" cy="58"/>
                </a:xfrm>
                <a:prstGeom prst="line">
                  <a:avLst/>
                </a:prstGeom>
                <a:noFill/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52" name="Line 1116"/>
                <p:cNvSpPr>
                  <a:spLocks noChangeShapeType="1"/>
                </p:cNvSpPr>
                <p:nvPr/>
              </p:nvSpPr>
              <p:spPr bwMode="auto">
                <a:xfrm flipV="1">
                  <a:off x="4232" y="1299"/>
                  <a:ext cx="58" cy="58"/>
                </a:xfrm>
                <a:prstGeom prst="line">
                  <a:avLst/>
                </a:prstGeom>
                <a:noFill/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53" name="Line 1117"/>
                <p:cNvSpPr>
                  <a:spLocks noChangeShapeType="1"/>
                </p:cNvSpPr>
                <p:nvPr/>
              </p:nvSpPr>
              <p:spPr bwMode="auto">
                <a:xfrm flipV="1">
                  <a:off x="4203" y="1299"/>
                  <a:ext cx="58" cy="58"/>
                </a:xfrm>
                <a:prstGeom prst="line">
                  <a:avLst/>
                </a:prstGeom>
                <a:noFill/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54" name="Line 1118"/>
                <p:cNvSpPr>
                  <a:spLocks noChangeShapeType="1"/>
                </p:cNvSpPr>
                <p:nvPr/>
              </p:nvSpPr>
              <p:spPr bwMode="auto">
                <a:xfrm flipV="1">
                  <a:off x="4175" y="1299"/>
                  <a:ext cx="57" cy="58"/>
                </a:xfrm>
                <a:prstGeom prst="line">
                  <a:avLst/>
                </a:prstGeom>
                <a:noFill/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55" name="Line 1119"/>
                <p:cNvSpPr>
                  <a:spLocks noChangeShapeType="1"/>
                </p:cNvSpPr>
                <p:nvPr/>
              </p:nvSpPr>
              <p:spPr bwMode="auto">
                <a:xfrm flipV="1">
                  <a:off x="4146" y="1299"/>
                  <a:ext cx="57" cy="58"/>
                </a:xfrm>
                <a:prstGeom prst="line">
                  <a:avLst/>
                </a:prstGeom>
                <a:noFill/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56" name="Line 1120"/>
                <p:cNvSpPr>
                  <a:spLocks noChangeShapeType="1"/>
                </p:cNvSpPr>
                <p:nvPr/>
              </p:nvSpPr>
              <p:spPr bwMode="auto">
                <a:xfrm flipV="1">
                  <a:off x="4144" y="1299"/>
                  <a:ext cx="31" cy="31"/>
                </a:xfrm>
                <a:prstGeom prst="line">
                  <a:avLst/>
                </a:prstGeom>
                <a:noFill/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57" name="Line 1121"/>
                <p:cNvSpPr>
                  <a:spLocks noChangeShapeType="1"/>
                </p:cNvSpPr>
                <p:nvPr/>
              </p:nvSpPr>
              <p:spPr bwMode="auto">
                <a:xfrm flipV="1">
                  <a:off x="4144" y="1299"/>
                  <a:ext cx="2" cy="3"/>
                </a:xfrm>
                <a:prstGeom prst="line">
                  <a:avLst/>
                </a:prstGeom>
                <a:noFill/>
                <a:ln w="6350">
                  <a:solidFill>
                    <a:srgbClr val="FFFF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322658" name="Rectangle 1122"/>
                <p:cNvSpPr>
                  <a:spLocks noChangeArrowheads="1"/>
                </p:cNvSpPr>
                <p:nvPr/>
              </p:nvSpPr>
              <p:spPr bwMode="auto">
                <a:xfrm>
                  <a:off x="4144" y="1299"/>
                  <a:ext cx="323" cy="58"/>
                </a:xfrm>
                <a:prstGeom prst="rect">
                  <a:avLst/>
                </a:prstGeom>
                <a:noFill/>
                <a:ln w="6350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/>
                </a:p>
              </p:txBody>
            </p:sp>
          </p:grpSp>
          <p:sp>
            <p:nvSpPr>
              <p:cNvPr id="322659" name="Rectangle 1123"/>
              <p:cNvSpPr>
                <a:spLocks noChangeArrowheads="1"/>
              </p:cNvSpPr>
              <p:nvPr/>
            </p:nvSpPr>
            <p:spPr bwMode="auto">
              <a:xfrm>
                <a:off x="1864" y="2410"/>
                <a:ext cx="919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400">
                    <a:solidFill>
                      <a:srgbClr val="FFFFFF"/>
                    </a:solidFill>
                  </a:rPr>
                  <a:t>Soil water content </a:t>
                </a:r>
                <a:endParaRPr lang="en-US" sz="1400" baseline="30000">
                  <a:solidFill>
                    <a:schemeClr val="tx1"/>
                  </a:solidFill>
                </a:endParaRPr>
              </a:p>
            </p:txBody>
          </p:sp>
          <p:sp>
            <p:nvSpPr>
              <p:cNvPr id="322660" name="Line 1124"/>
              <p:cNvSpPr>
                <a:spLocks noChangeShapeType="1"/>
              </p:cNvSpPr>
              <p:nvPr/>
            </p:nvSpPr>
            <p:spPr bwMode="auto">
              <a:xfrm rot="21240000">
                <a:off x="1576" y="2480"/>
                <a:ext cx="243" cy="27"/>
              </a:xfrm>
              <a:prstGeom prst="line">
                <a:avLst/>
              </a:prstGeom>
              <a:noFill/>
              <a:ln w="2857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</p:grpSp>
      </p:grpSp>
      <p:sp>
        <p:nvSpPr>
          <p:cNvPr id="322663" name="Text Box 1127"/>
          <p:cNvSpPr txBox="1">
            <a:spLocks noChangeArrowheads="1"/>
          </p:cNvSpPr>
          <p:nvPr/>
        </p:nvSpPr>
        <p:spPr bwMode="auto">
          <a:xfrm>
            <a:off x="6765925" y="1563688"/>
            <a:ext cx="19478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Temp = 69</a:t>
            </a:r>
            <a:r>
              <a:rPr lang="en-US" sz="2400" baseline="30000"/>
              <a:t>o</a:t>
            </a:r>
            <a:r>
              <a:rPr lang="en-US" sz="2400"/>
              <a:t>F</a:t>
            </a:r>
          </a:p>
        </p:txBody>
      </p:sp>
      <p:sp>
        <p:nvSpPr>
          <p:cNvPr id="322664" name="Rectangle 1128"/>
          <p:cNvSpPr>
            <a:spLocks noChangeArrowheads="1"/>
          </p:cNvSpPr>
          <p:nvPr/>
        </p:nvSpPr>
        <p:spPr bwMode="auto">
          <a:xfrm>
            <a:off x="1219200" y="106363"/>
            <a:ext cx="678180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sz="2800" b="1">
                <a:solidFill>
                  <a:srgbClr val="FFFF66"/>
                </a:solidFill>
              </a:rPr>
              <a:t>Urea Applied to Pasture – Spring 2006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419" name="Rectangle 179"/>
          <p:cNvSpPr>
            <a:spLocks noChangeArrowheads="1"/>
          </p:cNvSpPr>
          <p:nvPr/>
        </p:nvSpPr>
        <p:spPr bwMode="auto">
          <a:xfrm>
            <a:off x="0" y="4267200"/>
            <a:ext cx="9144000" cy="381000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100000">
                <a:srgbClr val="7E4B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394386" name="Rectangle 146"/>
          <p:cNvSpPr>
            <a:spLocks noChangeArrowheads="1"/>
          </p:cNvSpPr>
          <p:nvPr/>
        </p:nvSpPr>
        <p:spPr bwMode="auto">
          <a:xfrm>
            <a:off x="0" y="4648200"/>
            <a:ext cx="9144000" cy="2209800"/>
          </a:xfrm>
          <a:prstGeom prst="rect">
            <a:avLst/>
          </a:prstGeom>
          <a:gradFill rotWithShape="1">
            <a:gsLst>
              <a:gs pos="0">
                <a:srgbClr val="7E4B00"/>
              </a:gs>
              <a:gs pos="100000">
                <a:srgbClr val="7E4B00">
                  <a:gamma/>
                  <a:shade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grpSp>
        <p:nvGrpSpPr>
          <p:cNvPr id="394387" name="Group 147"/>
          <p:cNvGrpSpPr>
            <a:grpSpLocks/>
          </p:cNvGrpSpPr>
          <p:nvPr/>
        </p:nvGrpSpPr>
        <p:grpSpPr bwMode="auto">
          <a:xfrm>
            <a:off x="581025" y="3581400"/>
            <a:ext cx="3305175" cy="762000"/>
            <a:chOff x="702" y="2592"/>
            <a:chExt cx="2082" cy="480"/>
          </a:xfrm>
        </p:grpSpPr>
        <p:sp>
          <p:nvSpPr>
            <p:cNvPr id="394388" name="Oval 148"/>
            <p:cNvSpPr>
              <a:spLocks noChangeAspect="1" noChangeArrowheads="1"/>
            </p:cNvSpPr>
            <p:nvPr/>
          </p:nvSpPr>
          <p:spPr bwMode="auto">
            <a:xfrm>
              <a:off x="720" y="2593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4389" name="Text Box 149"/>
            <p:cNvSpPr txBox="1">
              <a:spLocks noChangeAspect="1" noChangeArrowheads="1"/>
            </p:cNvSpPr>
            <p:nvPr/>
          </p:nvSpPr>
          <p:spPr bwMode="auto">
            <a:xfrm>
              <a:off x="702" y="2680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  <p:sp>
          <p:nvSpPr>
            <p:cNvPr id="394390" name="Oval 150"/>
            <p:cNvSpPr>
              <a:spLocks noChangeAspect="1" noChangeArrowheads="1"/>
            </p:cNvSpPr>
            <p:nvPr/>
          </p:nvSpPr>
          <p:spPr bwMode="auto">
            <a:xfrm>
              <a:off x="1453" y="2592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4391" name="Text Box 151"/>
            <p:cNvSpPr txBox="1">
              <a:spLocks noChangeAspect="1" noChangeArrowheads="1"/>
            </p:cNvSpPr>
            <p:nvPr/>
          </p:nvSpPr>
          <p:spPr bwMode="auto">
            <a:xfrm>
              <a:off x="1435" y="2679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  <p:sp>
          <p:nvSpPr>
            <p:cNvPr id="394392" name="Oval 152"/>
            <p:cNvSpPr>
              <a:spLocks noChangeAspect="1" noChangeArrowheads="1"/>
            </p:cNvSpPr>
            <p:nvPr/>
          </p:nvSpPr>
          <p:spPr bwMode="auto">
            <a:xfrm>
              <a:off x="2269" y="2592"/>
              <a:ext cx="479" cy="479"/>
            </a:xfrm>
            <a:prstGeom prst="ellipse">
              <a:avLst/>
            </a:prstGeom>
            <a:solidFill>
              <a:schemeClr val="bg1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4393" name="Text Box 153"/>
            <p:cNvSpPr txBox="1">
              <a:spLocks noChangeAspect="1" noChangeArrowheads="1"/>
            </p:cNvSpPr>
            <p:nvPr/>
          </p:nvSpPr>
          <p:spPr bwMode="auto">
            <a:xfrm>
              <a:off x="2251" y="2679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</p:grpSp>
      <p:grpSp>
        <p:nvGrpSpPr>
          <p:cNvPr id="394394" name="Group 154"/>
          <p:cNvGrpSpPr>
            <a:grpSpLocks/>
          </p:cNvGrpSpPr>
          <p:nvPr/>
        </p:nvGrpSpPr>
        <p:grpSpPr bwMode="auto">
          <a:xfrm>
            <a:off x="185738" y="4267200"/>
            <a:ext cx="4310062" cy="762000"/>
            <a:chOff x="117" y="2448"/>
            <a:chExt cx="2715" cy="480"/>
          </a:xfrm>
        </p:grpSpPr>
        <p:grpSp>
          <p:nvGrpSpPr>
            <p:cNvPr id="394395" name="Group 155"/>
            <p:cNvGrpSpPr>
              <a:grpSpLocks/>
            </p:cNvGrpSpPr>
            <p:nvPr/>
          </p:nvGrpSpPr>
          <p:grpSpPr bwMode="auto">
            <a:xfrm rot="10800000">
              <a:off x="117" y="2448"/>
              <a:ext cx="2715" cy="480"/>
              <a:chOff x="357" y="1728"/>
              <a:chExt cx="2715" cy="480"/>
            </a:xfrm>
          </p:grpSpPr>
          <p:sp>
            <p:nvSpPr>
              <p:cNvPr id="394396" name="Freeform 156"/>
              <p:cNvSpPr>
                <a:spLocks/>
              </p:cNvSpPr>
              <p:nvPr/>
            </p:nvSpPr>
            <p:spPr bwMode="auto">
              <a:xfrm>
                <a:off x="357" y="1728"/>
                <a:ext cx="1152" cy="480"/>
              </a:xfrm>
              <a:custGeom>
                <a:avLst/>
                <a:gdLst/>
                <a:ahLst/>
                <a:cxnLst>
                  <a:cxn ang="0">
                    <a:pos x="16" y="264"/>
                  </a:cxn>
                  <a:cxn ang="0">
                    <a:pos x="136" y="232"/>
                  </a:cxn>
                  <a:cxn ang="0">
                    <a:pos x="232" y="176"/>
                  </a:cxn>
                  <a:cxn ang="0">
                    <a:pos x="256" y="88"/>
                  </a:cxn>
                  <a:cxn ang="0">
                    <a:pos x="264" y="64"/>
                  </a:cxn>
                  <a:cxn ang="0">
                    <a:pos x="384" y="0"/>
                  </a:cxn>
                  <a:cxn ang="0">
                    <a:pos x="480" y="48"/>
                  </a:cxn>
                  <a:cxn ang="0">
                    <a:pos x="528" y="120"/>
                  </a:cxn>
                  <a:cxn ang="0">
                    <a:pos x="536" y="144"/>
                  </a:cxn>
                  <a:cxn ang="0">
                    <a:pos x="584" y="176"/>
                  </a:cxn>
                  <a:cxn ang="0">
                    <a:pos x="728" y="232"/>
                  </a:cxn>
                  <a:cxn ang="0">
                    <a:pos x="672" y="280"/>
                  </a:cxn>
                  <a:cxn ang="0">
                    <a:pos x="240" y="288"/>
                  </a:cxn>
                  <a:cxn ang="0">
                    <a:pos x="8" y="272"/>
                  </a:cxn>
                  <a:cxn ang="0">
                    <a:pos x="16" y="248"/>
                  </a:cxn>
                  <a:cxn ang="0">
                    <a:pos x="16" y="264"/>
                  </a:cxn>
                </a:cxnLst>
                <a:rect l="0" t="0" r="r" b="b"/>
                <a:pathLst>
                  <a:path w="728" h="288">
                    <a:moveTo>
                      <a:pt x="16" y="264"/>
                    </a:moveTo>
                    <a:cubicBezTo>
                      <a:pt x="51" y="252"/>
                      <a:pt x="105" y="249"/>
                      <a:pt x="136" y="232"/>
                    </a:cubicBezTo>
                    <a:cubicBezTo>
                      <a:pt x="165" y="216"/>
                      <a:pt x="204" y="195"/>
                      <a:pt x="232" y="176"/>
                    </a:cubicBezTo>
                    <a:cubicBezTo>
                      <a:pt x="266" y="73"/>
                      <a:pt x="233" y="178"/>
                      <a:pt x="256" y="88"/>
                    </a:cubicBezTo>
                    <a:cubicBezTo>
                      <a:pt x="258" y="80"/>
                      <a:pt x="258" y="70"/>
                      <a:pt x="264" y="64"/>
                    </a:cubicBezTo>
                    <a:cubicBezTo>
                      <a:pt x="291" y="37"/>
                      <a:pt x="348" y="12"/>
                      <a:pt x="384" y="0"/>
                    </a:cubicBezTo>
                    <a:cubicBezTo>
                      <a:pt x="419" y="12"/>
                      <a:pt x="445" y="36"/>
                      <a:pt x="480" y="48"/>
                    </a:cubicBezTo>
                    <a:cubicBezTo>
                      <a:pt x="496" y="72"/>
                      <a:pt x="512" y="96"/>
                      <a:pt x="528" y="120"/>
                    </a:cubicBezTo>
                    <a:cubicBezTo>
                      <a:pt x="533" y="127"/>
                      <a:pt x="530" y="138"/>
                      <a:pt x="536" y="144"/>
                    </a:cubicBezTo>
                    <a:cubicBezTo>
                      <a:pt x="550" y="158"/>
                      <a:pt x="584" y="176"/>
                      <a:pt x="584" y="176"/>
                    </a:cubicBezTo>
                    <a:cubicBezTo>
                      <a:pt x="616" y="224"/>
                      <a:pt x="676" y="215"/>
                      <a:pt x="728" y="232"/>
                    </a:cubicBezTo>
                    <a:cubicBezTo>
                      <a:pt x="722" y="251"/>
                      <a:pt x="696" y="279"/>
                      <a:pt x="672" y="280"/>
                    </a:cubicBezTo>
                    <a:cubicBezTo>
                      <a:pt x="528" y="288"/>
                      <a:pt x="384" y="285"/>
                      <a:pt x="240" y="288"/>
                    </a:cubicBezTo>
                    <a:cubicBezTo>
                      <a:pt x="163" y="283"/>
                      <a:pt x="85" y="277"/>
                      <a:pt x="8" y="272"/>
                    </a:cubicBezTo>
                    <a:cubicBezTo>
                      <a:pt x="0" y="271"/>
                      <a:pt x="10" y="254"/>
                      <a:pt x="16" y="248"/>
                    </a:cubicBezTo>
                    <a:cubicBezTo>
                      <a:pt x="20" y="244"/>
                      <a:pt x="16" y="259"/>
                      <a:pt x="16" y="264"/>
                    </a:cubicBezTo>
                    <a:close/>
                  </a:path>
                </a:pathLst>
              </a:custGeom>
              <a:solidFill>
                <a:schemeClr val="bg1">
                  <a:alpha val="67999"/>
                </a:schemeClr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4397" name="Freeform 157"/>
              <p:cNvSpPr>
                <a:spLocks/>
              </p:cNvSpPr>
              <p:nvPr/>
            </p:nvSpPr>
            <p:spPr bwMode="auto">
              <a:xfrm>
                <a:off x="1104" y="1728"/>
                <a:ext cx="1152" cy="480"/>
              </a:xfrm>
              <a:custGeom>
                <a:avLst/>
                <a:gdLst/>
                <a:ahLst/>
                <a:cxnLst>
                  <a:cxn ang="0">
                    <a:pos x="16" y="264"/>
                  </a:cxn>
                  <a:cxn ang="0">
                    <a:pos x="136" y="232"/>
                  </a:cxn>
                  <a:cxn ang="0">
                    <a:pos x="232" y="176"/>
                  </a:cxn>
                  <a:cxn ang="0">
                    <a:pos x="256" y="88"/>
                  </a:cxn>
                  <a:cxn ang="0">
                    <a:pos x="264" y="64"/>
                  </a:cxn>
                  <a:cxn ang="0">
                    <a:pos x="384" y="0"/>
                  </a:cxn>
                  <a:cxn ang="0">
                    <a:pos x="480" y="48"/>
                  </a:cxn>
                  <a:cxn ang="0">
                    <a:pos x="528" y="120"/>
                  </a:cxn>
                  <a:cxn ang="0">
                    <a:pos x="536" y="144"/>
                  </a:cxn>
                  <a:cxn ang="0">
                    <a:pos x="584" y="176"/>
                  </a:cxn>
                  <a:cxn ang="0">
                    <a:pos x="728" y="232"/>
                  </a:cxn>
                  <a:cxn ang="0">
                    <a:pos x="672" y="280"/>
                  </a:cxn>
                  <a:cxn ang="0">
                    <a:pos x="240" y="288"/>
                  </a:cxn>
                  <a:cxn ang="0">
                    <a:pos x="8" y="272"/>
                  </a:cxn>
                  <a:cxn ang="0">
                    <a:pos x="16" y="248"/>
                  </a:cxn>
                  <a:cxn ang="0">
                    <a:pos x="16" y="264"/>
                  </a:cxn>
                </a:cxnLst>
                <a:rect l="0" t="0" r="r" b="b"/>
                <a:pathLst>
                  <a:path w="728" h="288">
                    <a:moveTo>
                      <a:pt x="16" y="264"/>
                    </a:moveTo>
                    <a:cubicBezTo>
                      <a:pt x="51" y="252"/>
                      <a:pt x="105" y="249"/>
                      <a:pt x="136" y="232"/>
                    </a:cubicBezTo>
                    <a:cubicBezTo>
                      <a:pt x="165" y="216"/>
                      <a:pt x="204" y="195"/>
                      <a:pt x="232" y="176"/>
                    </a:cubicBezTo>
                    <a:cubicBezTo>
                      <a:pt x="266" y="73"/>
                      <a:pt x="233" y="178"/>
                      <a:pt x="256" y="88"/>
                    </a:cubicBezTo>
                    <a:cubicBezTo>
                      <a:pt x="258" y="80"/>
                      <a:pt x="258" y="70"/>
                      <a:pt x="264" y="64"/>
                    </a:cubicBezTo>
                    <a:cubicBezTo>
                      <a:pt x="291" y="37"/>
                      <a:pt x="348" y="12"/>
                      <a:pt x="384" y="0"/>
                    </a:cubicBezTo>
                    <a:cubicBezTo>
                      <a:pt x="419" y="12"/>
                      <a:pt x="445" y="36"/>
                      <a:pt x="480" y="48"/>
                    </a:cubicBezTo>
                    <a:cubicBezTo>
                      <a:pt x="496" y="72"/>
                      <a:pt x="512" y="96"/>
                      <a:pt x="528" y="120"/>
                    </a:cubicBezTo>
                    <a:cubicBezTo>
                      <a:pt x="533" y="127"/>
                      <a:pt x="530" y="138"/>
                      <a:pt x="536" y="144"/>
                    </a:cubicBezTo>
                    <a:cubicBezTo>
                      <a:pt x="550" y="158"/>
                      <a:pt x="584" y="176"/>
                      <a:pt x="584" y="176"/>
                    </a:cubicBezTo>
                    <a:cubicBezTo>
                      <a:pt x="616" y="224"/>
                      <a:pt x="676" y="215"/>
                      <a:pt x="728" y="232"/>
                    </a:cubicBezTo>
                    <a:cubicBezTo>
                      <a:pt x="722" y="251"/>
                      <a:pt x="696" y="279"/>
                      <a:pt x="672" y="280"/>
                    </a:cubicBezTo>
                    <a:cubicBezTo>
                      <a:pt x="528" y="288"/>
                      <a:pt x="384" y="285"/>
                      <a:pt x="240" y="288"/>
                    </a:cubicBezTo>
                    <a:cubicBezTo>
                      <a:pt x="163" y="283"/>
                      <a:pt x="85" y="277"/>
                      <a:pt x="8" y="272"/>
                    </a:cubicBezTo>
                    <a:cubicBezTo>
                      <a:pt x="0" y="271"/>
                      <a:pt x="10" y="254"/>
                      <a:pt x="16" y="248"/>
                    </a:cubicBezTo>
                    <a:cubicBezTo>
                      <a:pt x="20" y="244"/>
                      <a:pt x="16" y="259"/>
                      <a:pt x="16" y="264"/>
                    </a:cubicBezTo>
                    <a:close/>
                  </a:path>
                </a:pathLst>
              </a:custGeom>
              <a:solidFill>
                <a:schemeClr val="bg1">
                  <a:alpha val="67999"/>
                </a:schemeClr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4398" name="Freeform 158"/>
              <p:cNvSpPr>
                <a:spLocks/>
              </p:cNvSpPr>
              <p:nvPr/>
            </p:nvSpPr>
            <p:spPr bwMode="auto">
              <a:xfrm>
                <a:off x="1920" y="1728"/>
                <a:ext cx="1152" cy="480"/>
              </a:xfrm>
              <a:custGeom>
                <a:avLst/>
                <a:gdLst/>
                <a:ahLst/>
                <a:cxnLst>
                  <a:cxn ang="0">
                    <a:pos x="16" y="264"/>
                  </a:cxn>
                  <a:cxn ang="0">
                    <a:pos x="136" y="232"/>
                  </a:cxn>
                  <a:cxn ang="0">
                    <a:pos x="232" y="176"/>
                  </a:cxn>
                  <a:cxn ang="0">
                    <a:pos x="256" y="88"/>
                  </a:cxn>
                  <a:cxn ang="0">
                    <a:pos x="264" y="64"/>
                  </a:cxn>
                  <a:cxn ang="0">
                    <a:pos x="384" y="0"/>
                  </a:cxn>
                  <a:cxn ang="0">
                    <a:pos x="480" y="48"/>
                  </a:cxn>
                  <a:cxn ang="0">
                    <a:pos x="528" y="120"/>
                  </a:cxn>
                  <a:cxn ang="0">
                    <a:pos x="536" y="144"/>
                  </a:cxn>
                  <a:cxn ang="0">
                    <a:pos x="584" y="176"/>
                  </a:cxn>
                  <a:cxn ang="0">
                    <a:pos x="728" y="232"/>
                  </a:cxn>
                  <a:cxn ang="0">
                    <a:pos x="672" y="280"/>
                  </a:cxn>
                  <a:cxn ang="0">
                    <a:pos x="240" y="288"/>
                  </a:cxn>
                  <a:cxn ang="0">
                    <a:pos x="8" y="272"/>
                  </a:cxn>
                  <a:cxn ang="0">
                    <a:pos x="16" y="248"/>
                  </a:cxn>
                  <a:cxn ang="0">
                    <a:pos x="16" y="264"/>
                  </a:cxn>
                </a:cxnLst>
                <a:rect l="0" t="0" r="r" b="b"/>
                <a:pathLst>
                  <a:path w="728" h="288">
                    <a:moveTo>
                      <a:pt x="16" y="264"/>
                    </a:moveTo>
                    <a:cubicBezTo>
                      <a:pt x="51" y="252"/>
                      <a:pt x="105" y="249"/>
                      <a:pt x="136" y="232"/>
                    </a:cubicBezTo>
                    <a:cubicBezTo>
                      <a:pt x="165" y="216"/>
                      <a:pt x="204" y="195"/>
                      <a:pt x="232" y="176"/>
                    </a:cubicBezTo>
                    <a:cubicBezTo>
                      <a:pt x="266" y="73"/>
                      <a:pt x="233" y="178"/>
                      <a:pt x="256" y="88"/>
                    </a:cubicBezTo>
                    <a:cubicBezTo>
                      <a:pt x="258" y="80"/>
                      <a:pt x="258" y="70"/>
                      <a:pt x="264" y="64"/>
                    </a:cubicBezTo>
                    <a:cubicBezTo>
                      <a:pt x="291" y="37"/>
                      <a:pt x="348" y="12"/>
                      <a:pt x="384" y="0"/>
                    </a:cubicBezTo>
                    <a:cubicBezTo>
                      <a:pt x="419" y="12"/>
                      <a:pt x="445" y="36"/>
                      <a:pt x="480" y="48"/>
                    </a:cubicBezTo>
                    <a:cubicBezTo>
                      <a:pt x="496" y="72"/>
                      <a:pt x="512" y="96"/>
                      <a:pt x="528" y="120"/>
                    </a:cubicBezTo>
                    <a:cubicBezTo>
                      <a:pt x="533" y="127"/>
                      <a:pt x="530" y="138"/>
                      <a:pt x="536" y="144"/>
                    </a:cubicBezTo>
                    <a:cubicBezTo>
                      <a:pt x="550" y="158"/>
                      <a:pt x="584" y="176"/>
                      <a:pt x="584" y="176"/>
                    </a:cubicBezTo>
                    <a:cubicBezTo>
                      <a:pt x="616" y="224"/>
                      <a:pt x="676" y="215"/>
                      <a:pt x="728" y="232"/>
                    </a:cubicBezTo>
                    <a:cubicBezTo>
                      <a:pt x="722" y="251"/>
                      <a:pt x="696" y="279"/>
                      <a:pt x="672" y="280"/>
                    </a:cubicBezTo>
                    <a:cubicBezTo>
                      <a:pt x="528" y="288"/>
                      <a:pt x="384" y="285"/>
                      <a:pt x="240" y="288"/>
                    </a:cubicBezTo>
                    <a:cubicBezTo>
                      <a:pt x="163" y="283"/>
                      <a:pt x="85" y="277"/>
                      <a:pt x="8" y="272"/>
                    </a:cubicBezTo>
                    <a:cubicBezTo>
                      <a:pt x="0" y="271"/>
                      <a:pt x="10" y="254"/>
                      <a:pt x="16" y="248"/>
                    </a:cubicBezTo>
                    <a:cubicBezTo>
                      <a:pt x="20" y="244"/>
                      <a:pt x="16" y="259"/>
                      <a:pt x="16" y="264"/>
                    </a:cubicBezTo>
                    <a:close/>
                  </a:path>
                </a:pathLst>
              </a:custGeom>
              <a:solidFill>
                <a:schemeClr val="bg1">
                  <a:alpha val="67999"/>
                </a:schemeClr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4399" name="Text Box 159"/>
              <p:cNvSpPr txBox="1">
                <a:spLocks noChangeAspect="1" noChangeArrowheads="1"/>
              </p:cNvSpPr>
              <p:nvPr/>
            </p:nvSpPr>
            <p:spPr bwMode="auto">
              <a:xfrm>
                <a:off x="702" y="1873"/>
                <a:ext cx="11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rot="10800000" wrap="none">
                <a:spAutoFit/>
              </a:bodyPr>
              <a:lstStyle/>
              <a:p>
                <a:endParaRPr 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394400" name="Text Box 160"/>
              <p:cNvSpPr txBox="1">
                <a:spLocks noChangeAspect="1" noChangeArrowheads="1"/>
              </p:cNvSpPr>
              <p:nvPr/>
            </p:nvSpPr>
            <p:spPr bwMode="auto">
              <a:xfrm>
                <a:off x="1435" y="1872"/>
                <a:ext cx="11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rot="10800000" wrap="none">
                <a:spAutoFit/>
              </a:bodyPr>
              <a:lstStyle/>
              <a:p>
                <a:endParaRPr 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394401" name="Text Box 161"/>
              <p:cNvSpPr txBox="1">
                <a:spLocks noChangeAspect="1" noChangeArrowheads="1"/>
              </p:cNvSpPr>
              <p:nvPr/>
            </p:nvSpPr>
            <p:spPr bwMode="auto">
              <a:xfrm>
                <a:off x="2251" y="1872"/>
                <a:ext cx="11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rot="10800000" wrap="none">
                <a:spAutoFit/>
              </a:bodyPr>
              <a:lstStyle/>
              <a:p>
                <a:endParaRPr lang="en-US" sz="24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94402" name="Text Box 162"/>
            <p:cNvSpPr txBox="1">
              <a:spLocks noChangeArrowheads="1"/>
            </p:cNvSpPr>
            <p:nvPr/>
          </p:nvSpPr>
          <p:spPr bwMode="auto">
            <a:xfrm>
              <a:off x="384" y="2496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  <p:sp>
          <p:nvSpPr>
            <p:cNvPr id="394403" name="Text Box 163"/>
            <p:cNvSpPr txBox="1">
              <a:spLocks noChangeArrowheads="1"/>
            </p:cNvSpPr>
            <p:nvPr/>
          </p:nvSpPr>
          <p:spPr bwMode="auto">
            <a:xfrm>
              <a:off x="1195" y="2496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  <p:sp>
          <p:nvSpPr>
            <p:cNvPr id="394404" name="Text Box 164"/>
            <p:cNvSpPr txBox="1">
              <a:spLocks noChangeArrowheads="1"/>
            </p:cNvSpPr>
            <p:nvPr/>
          </p:nvSpPr>
          <p:spPr bwMode="auto">
            <a:xfrm>
              <a:off x="1968" y="2496"/>
              <a:ext cx="53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</p:grpSp>
      <p:grpSp>
        <p:nvGrpSpPr>
          <p:cNvPr id="394249" name="Group 9"/>
          <p:cNvGrpSpPr>
            <a:grpSpLocks noChangeAspect="1"/>
          </p:cNvGrpSpPr>
          <p:nvPr/>
        </p:nvGrpSpPr>
        <p:grpSpPr bwMode="auto">
          <a:xfrm>
            <a:off x="-3175" y="4281488"/>
            <a:ext cx="1069975" cy="519112"/>
            <a:chOff x="2487" y="2448"/>
            <a:chExt cx="748" cy="363"/>
          </a:xfrm>
        </p:grpSpPr>
        <p:sp>
          <p:nvSpPr>
            <p:cNvPr id="394250" name="Oval 10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4251" name="Text Box 11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sp>
        <p:nvSpPr>
          <p:cNvPr id="394253" name="Text Box 13"/>
          <p:cNvSpPr txBox="1">
            <a:spLocks noChangeArrowheads="1"/>
          </p:cNvSpPr>
          <p:nvPr/>
        </p:nvSpPr>
        <p:spPr bwMode="auto">
          <a:xfrm>
            <a:off x="6096000" y="1066800"/>
            <a:ext cx="25527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/>
              <a:t>Atmosphere</a:t>
            </a:r>
          </a:p>
        </p:txBody>
      </p:sp>
      <p:grpSp>
        <p:nvGrpSpPr>
          <p:cNvPr id="394364" name="Group 124"/>
          <p:cNvGrpSpPr>
            <a:grpSpLocks noChangeAspect="1"/>
          </p:cNvGrpSpPr>
          <p:nvPr/>
        </p:nvGrpSpPr>
        <p:grpSpPr bwMode="auto">
          <a:xfrm>
            <a:off x="1828800" y="4267200"/>
            <a:ext cx="1069975" cy="519113"/>
            <a:chOff x="2487" y="2448"/>
            <a:chExt cx="748" cy="363"/>
          </a:xfrm>
        </p:grpSpPr>
        <p:sp>
          <p:nvSpPr>
            <p:cNvPr id="394365" name="Oval 125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4366" name="Text Box 126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94367" name="Group 127"/>
          <p:cNvGrpSpPr>
            <a:grpSpLocks noChangeAspect="1"/>
          </p:cNvGrpSpPr>
          <p:nvPr/>
        </p:nvGrpSpPr>
        <p:grpSpPr bwMode="auto">
          <a:xfrm>
            <a:off x="3654425" y="4343400"/>
            <a:ext cx="1069975" cy="519113"/>
            <a:chOff x="2487" y="2448"/>
            <a:chExt cx="748" cy="363"/>
          </a:xfrm>
        </p:grpSpPr>
        <p:sp>
          <p:nvSpPr>
            <p:cNvPr id="394368" name="Oval 128"/>
            <p:cNvSpPr>
              <a:spLocks noChangeAspect="1" noChangeArrowheads="1"/>
            </p:cNvSpPr>
            <p:nvPr/>
          </p:nvSpPr>
          <p:spPr bwMode="auto">
            <a:xfrm>
              <a:off x="2487" y="2448"/>
              <a:ext cx="729" cy="345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008000"/>
                </a:gs>
              </a:gsLst>
              <a:lin ang="18900000" scaled="1"/>
            </a:gra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394369" name="Text Box 129"/>
            <p:cNvSpPr txBox="1">
              <a:spLocks noChangeAspect="1" noChangeArrowheads="1"/>
            </p:cNvSpPr>
            <p:nvPr/>
          </p:nvSpPr>
          <p:spPr bwMode="auto">
            <a:xfrm>
              <a:off x="2554" y="2448"/>
              <a:ext cx="681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>
                  <a:solidFill>
                    <a:schemeClr val="tx1"/>
                  </a:solidFill>
                </a:rPr>
                <a:t>NH</a:t>
              </a:r>
              <a:r>
                <a:rPr lang="en-US" sz="2800" b="1" baseline="-25000">
                  <a:solidFill>
                    <a:schemeClr val="tx1"/>
                  </a:solidFill>
                </a:rPr>
                <a:t>4</a:t>
              </a:r>
              <a:r>
                <a:rPr lang="en-US" sz="2800" b="1" baseline="30000">
                  <a:solidFill>
                    <a:schemeClr val="tx1"/>
                  </a:solidFill>
                </a:rPr>
                <a:t>+</a:t>
              </a:r>
            </a:p>
          </p:txBody>
        </p:sp>
      </p:grpSp>
      <p:grpSp>
        <p:nvGrpSpPr>
          <p:cNvPr id="394417" name="Group 177"/>
          <p:cNvGrpSpPr>
            <a:grpSpLocks/>
          </p:cNvGrpSpPr>
          <p:nvPr/>
        </p:nvGrpSpPr>
        <p:grpSpPr bwMode="auto">
          <a:xfrm>
            <a:off x="2286000" y="4572000"/>
            <a:ext cx="6400800" cy="1524000"/>
            <a:chOff x="1536" y="3360"/>
            <a:chExt cx="4032" cy="960"/>
          </a:xfrm>
        </p:grpSpPr>
        <p:sp>
          <p:nvSpPr>
            <p:cNvPr id="394252" name="Line 12"/>
            <p:cNvSpPr>
              <a:spLocks noChangeShapeType="1"/>
            </p:cNvSpPr>
            <p:nvPr/>
          </p:nvSpPr>
          <p:spPr bwMode="auto">
            <a:xfrm flipV="1">
              <a:off x="4272" y="3360"/>
              <a:ext cx="0" cy="24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lg" len="lg"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94371" name="Line 131"/>
            <p:cNvSpPr>
              <a:spLocks noChangeShapeType="1"/>
            </p:cNvSpPr>
            <p:nvPr/>
          </p:nvSpPr>
          <p:spPr bwMode="auto">
            <a:xfrm>
              <a:off x="3120" y="3834"/>
              <a:ext cx="720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94372" name="Rectangle 132"/>
            <p:cNvSpPr>
              <a:spLocks noChangeArrowheads="1"/>
            </p:cNvSpPr>
            <p:nvPr/>
          </p:nvSpPr>
          <p:spPr bwMode="auto">
            <a:xfrm>
              <a:off x="4423" y="3744"/>
              <a:ext cx="5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 b="1" baseline="-25000"/>
                <a:t> (aq)</a:t>
              </a:r>
              <a:endParaRPr lang="en-US" sz="3600" baseline="30000"/>
            </a:p>
          </p:txBody>
        </p:sp>
        <p:sp>
          <p:nvSpPr>
            <p:cNvPr id="394373" name="Text Box 133"/>
            <p:cNvSpPr txBox="1">
              <a:spLocks noChangeArrowheads="1"/>
            </p:cNvSpPr>
            <p:nvPr/>
          </p:nvSpPr>
          <p:spPr bwMode="auto">
            <a:xfrm>
              <a:off x="4800" y="3696"/>
              <a:ext cx="2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cs typeface="Times New Roman" pitchFamily="18" charset="0"/>
                </a:rPr>
                <a:t>+</a:t>
              </a:r>
            </a:p>
          </p:txBody>
        </p:sp>
        <p:sp>
          <p:nvSpPr>
            <p:cNvPr id="394374" name="Line 134"/>
            <p:cNvSpPr>
              <a:spLocks noChangeShapeType="1"/>
            </p:cNvSpPr>
            <p:nvPr/>
          </p:nvSpPr>
          <p:spPr bwMode="auto">
            <a:xfrm flipH="1">
              <a:off x="3120" y="3930"/>
              <a:ext cx="720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94375" name="Text Box 135"/>
            <p:cNvSpPr txBox="1">
              <a:spLocks noChangeArrowheads="1"/>
            </p:cNvSpPr>
            <p:nvPr/>
          </p:nvSpPr>
          <p:spPr bwMode="auto">
            <a:xfrm>
              <a:off x="2829" y="3993"/>
              <a:ext cx="134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800" b="1"/>
                <a:t>Equilibrium</a:t>
              </a:r>
            </a:p>
          </p:txBody>
        </p:sp>
        <p:sp>
          <p:nvSpPr>
            <p:cNvPr id="394376" name="Line 136"/>
            <p:cNvSpPr>
              <a:spLocks noChangeShapeType="1"/>
            </p:cNvSpPr>
            <p:nvPr/>
          </p:nvSpPr>
          <p:spPr bwMode="auto">
            <a:xfrm>
              <a:off x="1536" y="3792"/>
              <a:ext cx="288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94377" name="Line 137"/>
            <p:cNvSpPr>
              <a:spLocks noChangeShapeType="1"/>
            </p:cNvSpPr>
            <p:nvPr/>
          </p:nvSpPr>
          <p:spPr bwMode="auto">
            <a:xfrm flipH="1">
              <a:off x="1536" y="3888"/>
              <a:ext cx="240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grpSp>
          <p:nvGrpSpPr>
            <p:cNvPr id="394378" name="Group 138"/>
            <p:cNvGrpSpPr>
              <a:grpSpLocks noChangeAspect="1"/>
            </p:cNvGrpSpPr>
            <p:nvPr/>
          </p:nvGrpSpPr>
          <p:grpSpPr bwMode="auto">
            <a:xfrm>
              <a:off x="1870" y="3696"/>
              <a:ext cx="674" cy="327"/>
              <a:chOff x="2487" y="2448"/>
              <a:chExt cx="748" cy="363"/>
            </a:xfrm>
          </p:grpSpPr>
          <p:sp>
            <p:nvSpPr>
              <p:cNvPr id="394379" name="Oval 139"/>
              <p:cNvSpPr>
                <a:spLocks noChangeAspect="1" noChangeArrowheads="1"/>
              </p:cNvSpPr>
              <p:nvPr/>
            </p:nvSpPr>
            <p:spPr bwMode="auto">
              <a:xfrm>
                <a:off x="2487" y="2448"/>
                <a:ext cx="729" cy="345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008000"/>
                  </a:gs>
                </a:gsLst>
                <a:lin ang="18900000" scaled="1"/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94380" name="Text Box 140"/>
              <p:cNvSpPr txBox="1">
                <a:spLocks noChangeAspect="1" noChangeArrowheads="1"/>
              </p:cNvSpPr>
              <p:nvPr/>
            </p:nvSpPr>
            <p:spPr bwMode="auto">
              <a:xfrm>
                <a:off x="2554" y="2448"/>
                <a:ext cx="681" cy="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tx1"/>
                    </a:solidFill>
                  </a:rPr>
                  <a:t>NH</a:t>
                </a:r>
                <a:r>
                  <a:rPr lang="en-US" sz="2800" b="1" baseline="-25000">
                    <a:solidFill>
                      <a:schemeClr val="tx1"/>
                    </a:solidFill>
                  </a:rPr>
                  <a:t>4</a:t>
                </a:r>
                <a:r>
                  <a:rPr lang="en-US" sz="2800" b="1" baseline="30000"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  <p:sp>
          <p:nvSpPr>
            <p:cNvPr id="394381" name="Text Box 141"/>
            <p:cNvSpPr txBox="1">
              <a:spLocks noChangeArrowheads="1"/>
            </p:cNvSpPr>
            <p:nvPr/>
          </p:nvSpPr>
          <p:spPr bwMode="auto">
            <a:xfrm>
              <a:off x="2460" y="3840"/>
              <a:ext cx="46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/>
                <a:t>(aq)</a:t>
              </a:r>
            </a:p>
          </p:txBody>
        </p:sp>
        <p:pic>
          <p:nvPicPr>
            <p:cNvPr id="394382" name="Picture 142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84" y="3661"/>
              <a:ext cx="576" cy="371"/>
            </a:xfrm>
            <a:prstGeom prst="rect">
              <a:avLst/>
            </a:prstGeom>
            <a:noFill/>
          </p:spPr>
        </p:pic>
        <p:grpSp>
          <p:nvGrpSpPr>
            <p:cNvPr id="394383" name="Group 143"/>
            <p:cNvGrpSpPr>
              <a:grpSpLocks/>
            </p:cNvGrpSpPr>
            <p:nvPr/>
          </p:nvGrpSpPr>
          <p:grpSpPr bwMode="auto">
            <a:xfrm>
              <a:off x="5136" y="3688"/>
              <a:ext cx="432" cy="392"/>
              <a:chOff x="5088" y="3120"/>
              <a:chExt cx="432" cy="392"/>
            </a:xfrm>
          </p:grpSpPr>
          <p:sp>
            <p:nvSpPr>
              <p:cNvPr id="394384" name="Oval 144"/>
              <p:cNvSpPr>
                <a:spLocks noChangeAspect="1" noChangeArrowheads="1"/>
              </p:cNvSpPr>
              <p:nvPr/>
            </p:nvSpPr>
            <p:spPr bwMode="auto">
              <a:xfrm>
                <a:off x="5088" y="3120"/>
                <a:ext cx="391" cy="392"/>
              </a:xfrm>
              <a:prstGeom prst="ellipse">
                <a:avLst/>
              </a:prstGeom>
              <a:gradFill rotWithShape="1">
                <a:gsLst>
                  <a:gs pos="0">
                    <a:srgbClr val="FF6600"/>
                  </a:gs>
                  <a:gs pos="100000">
                    <a:srgbClr val="FF9933"/>
                  </a:gs>
                </a:gsLst>
                <a:path path="rect">
                  <a:fillToRect r="100000" b="100000"/>
                </a:path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94385" name="Text Box 145"/>
              <p:cNvSpPr txBox="1">
                <a:spLocks noChangeAspect="1" noChangeArrowheads="1"/>
              </p:cNvSpPr>
              <p:nvPr/>
            </p:nvSpPr>
            <p:spPr bwMode="auto">
              <a:xfrm>
                <a:off x="5121" y="3139"/>
                <a:ext cx="399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3200" b="1">
                    <a:solidFill>
                      <a:srgbClr val="006600"/>
                    </a:solidFill>
                  </a:rPr>
                  <a:t>H</a:t>
                </a:r>
                <a:r>
                  <a:rPr lang="en-US" sz="3200" b="1" baseline="30000">
                    <a:solidFill>
                      <a:srgbClr val="006600"/>
                    </a:solidFill>
                  </a:rPr>
                  <a:t>+</a:t>
                </a:r>
              </a:p>
            </p:txBody>
          </p:sp>
        </p:grpSp>
      </p:grpSp>
      <p:grpSp>
        <p:nvGrpSpPr>
          <p:cNvPr id="394407" name="Group 167"/>
          <p:cNvGrpSpPr>
            <a:grpSpLocks/>
          </p:cNvGrpSpPr>
          <p:nvPr/>
        </p:nvGrpSpPr>
        <p:grpSpPr bwMode="auto">
          <a:xfrm>
            <a:off x="5486400" y="4432300"/>
            <a:ext cx="2286000" cy="1130300"/>
            <a:chOff x="1392" y="296"/>
            <a:chExt cx="2448" cy="1384"/>
          </a:xfrm>
        </p:grpSpPr>
        <p:pic>
          <p:nvPicPr>
            <p:cNvPr id="394408" name="Picture 168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40" y="824"/>
              <a:ext cx="432" cy="320"/>
            </a:xfrm>
            <a:prstGeom prst="rect">
              <a:avLst/>
            </a:prstGeom>
            <a:noFill/>
          </p:spPr>
        </p:pic>
        <p:grpSp>
          <p:nvGrpSpPr>
            <p:cNvPr id="394409" name="Group 169"/>
            <p:cNvGrpSpPr>
              <a:grpSpLocks/>
            </p:cNvGrpSpPr>
            <p:nvPr/>
          </p:nvGrpSpPr>
          <p:grpSpPr bwMode="auto">
            <a:xfrm>
              <a:off x="1392" y="296"/>
              <a:ext cx="2448" cy="1384"/>
              <a:chOff x="1392" y="296"/>
              <a:chExt cx="2448" cy="1384"/>
            </a:xfrm>
          </p:grpSpPr>
          <p:pic>
            <p:nvPicPr>
              <p:cNvPr id="394410" name="Picture 170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016" y="1064"/>
                <a:ext cx="624" cy="461"/>
              </a:xfrm>
              <a:prstGeom prst="rect">
                <a:avLst/>
              </a:prstGeom>
              <a:noFill/>
            </p:spPr>
          </p:pic>
          <p:pic>
            <p:nvPicPr>
              <p:cNvPr id="394411" name="Picture 171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072" y="1112"/>
                <a:ext cx="768" cy="568"/>
              </a:xfrm>
              <a:prstGeom prst="rect">
                <a:avLst/>
              </a:prstGeom>
              <a:noFill/>
            </p:spPr>
          </p:pic>
          <p:pic>
            <p:nvPicPr>
              <p:cNvPr id="394412" name="Picture 172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920" y="680"/>
                <a:ext cx="384" cy="283"/>
              </a:xfrm>
              <a:prstGeom prst="rect">
                <a:avLst/>
              </a:prstGeom>
              <a:noFill/>
            </p:spPr>
          </p:pic>
          <p:pic>
            <p:nvPicPr>
              <p:cNvPr id="394413" name="Picture 173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496" y="440"/>
                <a:ext cx="240" cy="177"/>
              </a:xfrm>
              <a:prstGeom prst="rect">
                <a:avLst/>
              </a:prstGeom>
              <a:noFill/>
            </p:spPr>
          </p:pic>
          <p:pic>
            <p:nvPicPr>
              <p:cNvPr id="394414" name="Picture 174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392" y="536"/>
                <a:ext cx="384" cy="283"/>
              </a:xfrm>
              <a:prstGeom prst="rect">
                <a:avLst/>
              </a:prstGeom>
              <a:noFill/>
            </p:spPr>
          </p:pic>
          <p:pic>
            <p:nvPicPr>
              <p:cNvPr id="394415" name="Picture 175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120" y="680"/>
                <a:ext cx="240" cy="177"/>
              </a:xfrm>
              <a:prstGeom prst="rect">
                <a:avLst/>
              </a:prstGeom>
              <a:noFill/>
            </p:spPr>
          </p:pic>
          <p:pic>
            <p:nvPicPr>
              <p:cNvPr id="394416" name="Picture 176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920" y="296"/>
                <a:ext cx="240" cy="177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394418" name="Text Box 178"/>
          <p:cNvSpPr txBox="1">
            <a:spLocks noChangeArrowheads="1"/>
          </p:cNvSpPr>
          <p:nvPr/>
        </p:nvSpPr>
        <p:spPr bwMode="auto">
          <a:xfrm>
            <a:off x="381000" y="5149850"/>
            <a:ext cx="91440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/>
              <a:t>       Soil water content (0.15 g g</a:t>
            </a:r>
            <a:r>
              <a:rPr lang="en-US" sz="3200" b="1" baseline="30000"/>
              <a:t>-1</a:t>
            </a:r>
            <a:r>
              <a:rPr lang="en-US" sz="3200" b="1"/>
              <a:t>)</a:t>
            </a:r>
          </a:p>
          <a:p>
            <a:pPr algn="ctr">
              <a:lnSpc>
                <a:spcPct val="150000"/>
              </a:lnSpc>
            </a:pPr>
            <a:r>
              <a:rPr lang="en-US" sz="3200" b="1"/>
              <a:t>        Field capacity (0.18 g g</a:t>
            </a:r>
            <a:r>
              <a:rPr lang="en-US" sz="3200" b="1" baseline="30000"/>
              <a:t>-1</a:t>
            </a:r>
            <a:r>
              <a:rPr lang="en-US" sz="3200" b="1"/>
              <a:t>)</a:t>
            </a:r>
            <a:endParaRPr lang="en-US" sz="3200" b="1" baseline="30000"/>
          </a:p>
        </p:txBody>
      </p:sp>
      <p:grpSp>
        <p:nvGrpSpPr>
          <p:cNvPr id="394420" name="Group 180"/>
          <p:cNvGrpSpPr>
            <a:grpSpLocks/>
          </p:cNvGrpSpPr>
          <p:nvPr/>
        </p:nvGrpSpPr>
        <p:grpSpPr bwMode="auto">
          <a:xfrm rot="3622462">
            <a:off x="-152400" y="5372100"/>
            <a:ext cx="2971800" cy="762000"/>
            <a:chOff x="1872" y="3408"/>
            <a:chExt cx="1872" cy="480"/>
          </a:xfrm>
        </p:grpSpPr>
        <p:sp>
          <p:nvSpPr>
            <p:cNvPr id="394421" name="AutoShape 181"/>
            <p:cNvSpPr>
              <a:spLocks noChangeArrowheads="1"/>
            </p:cNvSpPr>
            <p:nvPr/>
          </p:nvSpPr>
          <p:spPr bwMode="auto">
            <a:xfrm rot="9814490">
              <a:off x="1872" y="3408"/>
              <a:ext cx="1872" cy="432"/>
            </a:xfrm>
            <a:custGeom>
              <a:avLst/>
              <a:gdLst>
                <a:gd name="G0" fmla="+- 8293 0 0"/>
                <a:gd name="G1" fmla="+- -10622975 0 0"/>
                <a:gd name="G2" fmla="+- 0 0 -10622975"/>
                <a:gd name="T0" fmla="*/ 0 256 1"/>
                <a:gd name="T1" fmla="*/ 180 256 1"/>
                <a:gd name="G3" fmla="+- -10622975 T0 T1"/>
                <a:gd name="T2" fmla="*/ 0 256 1"/>
                <a:gd name="T3" fmla="*/ 90 256 1"/>
                <a:gd name="G4" fmla="+- -10622975 T2 T3"/>
                <a:gd name="G5" fmla="*/ G4 2 1"/>
                <a:gd name="T4" fmla="*/ 90 256 1"/>
                <a:gd name="T5" fmla="*/ 0 256 1"/>
                <a:gd name="G6" fmla="+- -10622975 T4 T5"/>
                <a:gd name="G7" fmla="*/ G6 2 1"/>
                <a:gd name="G8" fmla="abs -10622975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8293"/>
                <a:gd name="G18" fmla="*/ 8293 1 2"/>
                <a:gd name="G19" fmla="+- G18 5400 0"/>
                <a:gd name="G20" fmla="cos G19 -10622975"/>
                <a:gd name="G21" fmla="sin G19 -10622975"/>
                <a:gd name="G22" fmla="+- G20 10800 0"/>
                <a:gd name="G23" fmla="+- G21 10800 0"/>
                <a:gd name="G24" fmla="+- 10800 0 G20"/>
                <a:gd name="G25" fmla="+- 8293 10800 0"/>
                <a:gd name="G26" fmla="?: G9 G17 G25"/>
                <a:gd name="G27" fmla="?: G9 0 21600"/>
                <a:gd name="G28" fmla="cos 10800 -10622975"/>
                <a:gd name="G29" fmla="sin 10800 -10622975"/>
                <a:gd name="G30" fmla="sin 8293 -10622975"/>
                <a:gd name="G31" fmla="+- G28 10800 0"/>
                <a:gd name="G32" fmla="+- G29 10800 0"/>
                <a:gd name="G33" fmla="+- G30 10800 0"/>
                <a:gd name="G34" fmla="?: G4 0 G31"/>
                <a:gd name="G35" fmla="?: -10622975 G34 0"/>
                <a:gd name="G36" fmla="?: G6 G35 G31"/>
                <a:gd name="G37" fmla="+- 21600 0 G36"/>
                <a:gd name="G38" fmla="?: G4 0 G33"/>
                <a:gd name="G39" fmla="?: -10622975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715 w 21600"/>
                <a:gd name="T15" fmla="*/ 7864 h 21600"/>
                <a:gd name="T16" fmla="*/ 10800 w 21600"/>
                <a:gd name="T17" fmla="*/ 2507 h 21600"/>
                <a:gd name="T18" fmla="*/ 19885 w 21600"/>
                <a:gd name="T19" fmla="*/ 7864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2908" y="8250"/>
                  </a:moveTo>
                  <a:cubicBezTo>
                    <a:pt x="4014" y="4826"/>
                    <a:pt x="7202" y="2506"/>
                    <a:pt x="10800" y="2507"/>
                  </a:cubicBezTo>
                  <a:cubicBezTo>
                    <a:pt x="14397" y="2507"/>
                    <a:pt x="17585" y="4826"/>
                    <a:pt x="18691" y="8250"/>
                  </a:cubicBezTo>
                  <a:lnTo>
                    <a:pt x="21076" y="7479"/>
                  </a:lnTo>
                  <a:cubicBezTo>
                    <a:pt x="19636" y="3021"/>
                    <a:pt x="15485" y="-1"/>
                    <a:pt x="10799" y="0"/>
                  </a:cubicBezTo>
                  <a:cubicBezTo>
                    <a:pt x="6114" y="0"/>
                    <a:pt x="1963" y="3021"/>
                    <a:pt x="523" y="747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394422" name="Line 182"/>
            <p:cNvSpPr>
              <a:spLocks noChangeShapeType="1"/>
            </p:cNvSpPr>
            <p:nvPr/>
          </p:nvSpPr>
          <p:spPr bwMode="auto">
            <a:xfrm>
              <a:off x="2352" y="3792"/>
              <a:ext cx="48" cy="9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94423" name="Line 183"/>
            <p:cNvSpPr>
              <a:spLocks noChangeShapeType="1"/>
            </p:cNvSpPr>
            <p:nvPr/>
          </p:nvSpPr>
          <p:spPr bwMode="auto">
            <a:xfrm>
              <a:off x="2592" y="3744"/>
              <a:ext cx="48" cy="9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94424" name="Line 184"/>
            <p:cNvSpPr>
              <a:spLocks noChangeShapeType="1"/>
            </p:cNvSpPr>
            <p:nvPr/>
          </p:nvSpPr>
          <p:spPr bwMode="auto">
            <a:xfrm>
              <a:off x="2832" y="3696"/>
              <a:ext cx="48" cy="9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94425" name="Line 185"/>
            <p:cNvSpPr>
              <a:spLocks noChangeShapeType="1"/>
            </p:cNvSpPr>
            <p:nvPr/>
          </p:nvSpPr>
          <p:spPr bwMode="auto">
            <a:xfrm>
              <a:off x="3072" y="3600"/>
              <a:ext cx="48" cy="9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94426" name="Line 186"/>
            <p:cNvSpPr>
              <a:spLocks noChangeShapeType="1"/>
            </p:cNvSpPr>
            <p:nvPr/>
          </p:nvSpPr>
          <p:spPr bwMode="auto">
            <a:xfrm>
              <a:off x="3360" y="3456"/>
              <a:ext cx="48" cy="9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394427" name="Text Box 187"/>
          <p:cNvSpPr txBox="1">
            <a:spLocks noChangeArrowheads="1"/>
          </p:cNvSpPr>
          <p:nvPr/>
        </p:nvSpPr>
        <p:spPr bwMode="auto">
          <a:xfrm>
            <a:off x="152400" y="5867400"/>
            <a:ext cx="828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CEC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4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3944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4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943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4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94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3943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94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94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94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94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94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3943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96296E-6 L 0.04184 0.06018 " pathEditMode="relative" rAng="0" ptsTypes="AA">
                                      <p:cBhvr>
                                        <p:cTn id="45" dur="500" fill="hold"/>
                                        <p:tgtEl>
                                          <p:spTgt spid="394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" y="3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7037E-6 L -0.10018 0.12894 " pathEditMode="relative" rAng="0" ptsTypes="AA">
                                      <p:cBhvr>
                                        <p:cTn id="47" dur="500" fill="hold"/>
                                        <p:tgtEl>
                                          <p:spTgt spid="394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" y="64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81481E-6 L -0.24983 0.1845 " pathEditMode="relative" rAng="0" ptsTypes="AA">
                                      <p:cBhvr>
                                        <p:cTn id="49" dur="500" fill="hold"/>
                                        <p:tgtEl>
                                          <p:spTgt spid="394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394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0.00416 -0.22871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3944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-1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4418" grpId="0"/>
      <p:bldP spid="394418" grpId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8" name="Text Box 4"/>
          <p:cNvSpPr txBox="1">
            <a:spLocks noChangeArrowheads="1"/>
          </p:cNvSpPr>
          <p:nvPr/>
        </p:nvSpPr>
        <p:spPr bwMode="auto">
          <a:xfrm>
            <a:off x="-55563" y="1447800"/>
            <a:ext cx="9199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/>
              <a:t>Ammonia volatilization losses under field conditions</a:t>
            </a:r>
          </a:p>
        </p:txBody>
      </p:sp>
      <p:sp>
        <p:nvSpPr>
          <p:cNvPr id="169990" name="Line 6"/>
          <p:cNvSpPr>
            <a:spLocks noChangeAspect="1" noChangeShapeType="1"/>
          </p:cNvSpPr>
          <p:nvPr/>
        </p:nvSpPr>
        <p:spPr bwMode="auto">
          <a:xfrm>
            <a:off x="76200" y="2238375"/>
            <a:ext cx="8991600" cy="1588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169992" name="Text Box 8"/>
          <p:cNvSpPr txBox="1">
            <a:spLocks noChangeAspect="1" noChangeArrowheads="1"/>
          </p:cNvSpPr>
          <p:nvPr/>
        </p:nvSpPr>
        <p:spPr bwMode="auto">
          <a:xfrm>
            <a:off x="131763" y="2271713"/>
            <a:ext cx="145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FF66"/>
                </a:solidFill>
              </a:rPr>
              <a:t>Fertilizer</a:t>
            </a:r>
          </a:p>
        </p:txBody>
      </p:sp>
      <p:sp>
        <p:nvSpPr>
          <p:cNvPr id="169994" name="Text Box 10"/>
          <p:cNvSpPr txBox="1">
            <a:spLocks noChangeAspect="1" noChangeArrowheads="1"/>
          </p:cNvSpPr>
          <p:nvPr/>
        </p:nvSpPr>
        <p:spPr bwMode="auto">
          <a:xfrm>
            <a:off x="1676400" y="2794000"/>
            <a:ext cx="73914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200"/>
              <a:t>--------------- Ammonia loss (% of applied N) -----------------</a:t>
            </a:r>
          </a:p>
        </p:txBody>
      </p:sp>
      <p:sp>
        <p:nvSpPr>
          <p:cNvPr id="169995" name="Text Box 11"/>
          <p:cNvSpPr txBox="1">
            <a:spLocks noChangeAspect="1" noChangeArrowheads="1"/>
          </p:cNvSpPr>
          <p:nvPr/>
        </p:nvSpPr>
        <p:spPr bwMode="auto">
          <a:xfrm>
            <a:off x="1887538" y="2270125"/>
            <a:ext cx="155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FF66"/>
                </a:solidFill>
              </a:rPr>
              <a:t>Fall 2004 </a:t>
            </a:r>
          </a:p>
        </p:txBody>
      </p:sp>
      <p:sp>
        <p:nvSpPr>
          <p:cNvPr id="169996" name="Text Box 12"/>
          <p:cNvSpPr txBox="1">
            <a:spLocks noChangeAspect="1" noChangeArrowheads="1"/>
          </p:cNvSpPr>
          <p:nvPr/>
        </p:nvSpPr>
        <p:spPr bwMode="auto">
          <a:xfrm>
            <a:off x="303213" y="3136900"/>
            <a:ext cx="9763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/>
              <a:t>Urea</a:t>
            </a:r>
          </a:p>
        </p:txBody>
      </p:sp>
      <p:sp>
        <p:nvSpPr>
          <p:cNvPr id="169997" name="Text Box 13"/>
          <p:cNvSpPr txBox="1">
            <a:spLocks noChangeAspect="1" noChangeArrowheads="1"/>
          </p:cNvSpPr>
          <p:nvPr/>
        </p:nvSpPr>
        <p:spPr bwMode="auto">
          <a:xfrm>
            <a:off x="303213" y="3695700"/>
            <a:ext cx="9556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/>
              <a:t>UAN</a:t>
            </a:r>
          </a:p>
        </p:txBody>
      </p:sp>
      <p:sp>
        <p:nvSpPr>
          <p:cNvPr id="169998" name="Text Box 14"/>
          <p:cNvSpPr txBox="1">
            <a:spLocks noChangeAspect="1" noChangeArrowheads="1"/>
          </p:cNvSpPr>
          <p:nvPr/>
        </p:nvSpPr>
        <p:spPr bwMode="auto">
          <a:xfrm>
            <a:off x="303213" y="4244975"/>
            <a:ext cx="17510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/>
              <a:t>Nitamin®</a:t>
            </a:r>
          </a:p>
        </p:txBody>
      </p:sp>
      <p:grpSp>
        <p:nvGrpSpPr>
          <p:cNvPr id="170057" name="Group 73"/>
          <p:cNvGrpSpPr>
            <a:grpSpLocks/>
          </p:cNvGrpSpPr>
          <p:nvPr/>
        </p:nvGrpSpPr>
        <p:grpSpPr bwMode="auto">
          <a:xfrm>
            <a:off x="2125663" y="3187700"/>
            <a:ext cx="896937" cy="1565275"/>
            <a:chOff x="1339" y="2008"/>
            <a:chExt cx="565" cy="986"/>
          </a:xfrm>
        </p:grpSpPr>
        <p:sp>
          <p:nvSpPr>
            <p:cNvPr id="169999" name="Text Box 15"/>
            <p:cNvSpPr txBox="1">
              <a:spLocks noChangeAspect="1" noChangeArrowheads="1"/>
            </p:cNvSpPr>
            <p:nvPr/>
          </p:nvSpPr>
          <p:spPr bwMode="auto">
            <a:xfrm>
              <a:off x="1339" y="2008"/>
              <a:ext cx="56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19 a</a:t>
              </a:r>
              <a:r>
                <a:rPr lang="en-US" sz="2400">
                  <a:cs typeface="Arial" charset="0"/>
                </a:rPr>
                <a:t>*</a:t>
              </a:r>
            </a:p>
          </p:txBody>
        </p:sp>
        <p:sp>
          <p:nvSpPr>
            <p:cNvPr id="170000" name="Text Box 16"/>
            <p:cNvSpPr txBox="1">
              <a:spLocks noChangeAspect="1" noChangeArrowheads="1"/>
            </p:cNvSpPr>
            <p:nvPr/>
          </p:nvSpPr>
          <p:spPr bwMode="auto">
            <a:xfrm>
              <a:off x="1415" y="2360"/>
              <a:ext cx="38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6 b</a:t>
              </a:r>
            </a:p>
          </p:txBody>
        </p:sp>
        <p:sp>
          <p:nvSpPr>
            <p:cNvPr id="170001" name="Text Box 17"/>
            <p:cNvSpPr txBox="1">
              <a:spLocks noChangeAspect="1" noChangeArrowheads="1"/>
            </p:cNvSpPr>
            <p:nvPr/>
          </p:nvSpPr>
          <p:spPr bwMode="auto">
            <a:xfrm>
              <a:off x="1415" y="2706"/>
              <a:ext cx="38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6 b</a:t>
              </a:r>
            </a:p>
          </p:txBody>
        </p:sp>
      </p:grpSp>
      <p:sp>
        <p:nvSpPr>
          <p:cNvPr id="170004" name="Text Box 20"/>
          <p:cNvSpPr txBox="1">
            <a:spLocks noChangeAspect="1" noChangeArrowheads="1"/>
          </p:cNvSpPr>
          <p:nvPr/>
        </p:nvSpPr>
        <p:spPr bwMode="auto">
          <a:xfrm>
            <a:off x="3567113" y="2266950"/>
            <a:ext cx="1995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FF66"/>
                </a:solidFill>
              </a:rPr>
              <a:t>Spring 2005 </a:t>
            </a:r>
          </a:p>
        </p:txBody>
      </p:sp>
      <p:grpSp>
        <p:nvGrpSpPr>
          <p:cNvPr id="170058" name="Group 74"/>
          <p:cNvGrpSpPr>
            <a:grpSpLocks/>
          </p:cNvGrpSpPr>
          <p:nvPr/>
        </p:nvGrpSpPr>
        <p:grpSpPr bwMode="auto">
          <a:xfrm>
            <a:off x="4073525" y="3184525"/>
            <a:ext cx="777875" cy="1566863"/>
            <a:chOff x="2566" y="2006"/>
            <a:chExt cx="490" cy="987"/>
          </a:xfrm>
        </p:grpSpPr>
        <p:sp>
          <p:nvSpPr>
            <p:cNvPr id="170008" name="Text Box 24"/>
            <p:cNvSpPr txBox="1">
              <a:spLocks noChangeAspect="1" noChangeArrowheads="1"/>
            </p:cNvSpPr>
            <p:nvPr/>
          </p:nvSpPr>
          <p:spPr bwMode="auto">
            <a:xfrm>
              <a:off x="2566" y="2006"/>
              <a:ext cx="4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12 a</a:t>
              </a:r>
            </a:p>
          </p:txBody>
        </p:sp>
        <p:sp>
          <p:nvSpPr>
            <p:cNvPr id="170009" name="Text Box 25"/>
            <p:cNvSpPr txBox="1">
              <a:spLocks noChangeAspect="1" noChangeArrowheads="1"/>
            </p:cNvSpPr>
            <p:nvPr/>
          </p:nvSpPr>
          <p:spPr bwMode="auto">
            <a:xfrm>
              <a:off x="2566" y="2365"/>
              <a:ext cx="4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13 a</a:t>
              </a:r>
            </a:p>
          </p:txBody>
        </p:sp>
        <p:sp>
          <p:nvSpPr>
            <p:cNvPr id="170010" name="Text Box 26"/>
            <p:cNvSpPr txBox="1">
              <a:spLocks noChangeAspect="1" noChangeArrowheads="1"/>
            </p:cNvSpPr>
            <p:nvPr/>
          </p:nvSpPr>
          <p:spPr bwMode="auto">
            <a:xfrm>
              <a:off x="2566" y="2705"/>
              <a:ext cx="4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14 a</a:t>
              </a:r>
            </a:p>
          </p:txBody>
        </p:sp>
      </p:grpSp>
      <p:sp>
        <p:nvSpPr>
          <p:cNvPr id="170012" name="Text Box 28"/>
          <p:cNvSpPr txBox="1">
            <a:spLocks noChangeAspect="1" noChangeArrowheads="1"/>
          </p:cNvSpPr>
          <p:nvPr/>
        </p:nvSpPr>
        <p:spPr bwMode="auto">
          <a:xfrm>
            <a:off x="76200" y="4981575"/>
            <a:ext cx="89916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1600"/>
              <a:t>Within a column, values followed by the same letter are not significantly different  according to</a:t>
            </a:r>
          </a:p>
          <a:p>
            <a:r>
              <a:rPr lang="en-US" sz="1600"/>
              <a:t>  Fisher’s LSD at p=0.05</a:t>
            </a:r>
          </a:p>
        </p:txBody>
      </p:sp>
      <p:sp>
        <p:nvSpPr>
          <p:cNvPr id="170042" name="Line 58"/>
          <p:cNvSpPr>
            <a:spLocks noChangeAspect="1" noChangeShapeType="1"/>
          </p:cNvSpPr>
          <p:nvPr/>
        </p:nvSpPr>
        <p:spPr bwMode="auto">
          <a:xfrm>
            <a:off x="76200" y="2770188"/>
            <a:ext cx="8991600" cy="1587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170045" name="Text Box 61"/>
          <p:cNvSpPr txBox="1">
            <a:spLocks noChangeArrowheads="1"/>
          </p:cNvSpPr>
          <p:nvPr/>
        </p:nvSpPr>
        <p:spPr bwMode="auto">
          <a:xfrm>
            <a:off x="914400" y="533400"/>
            <a:ext cx="71024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rgbClr val="FFFF66"/>
                </a:solidFill>
              </a:rPr>
              <a:t>Summary of Pasture Results</a:t>
            </a:r>
          </a:p>
        </p:txBody>
      </p:sp>
      <p:sp>
        <p:nvSpPr>
          <p:cNvPr id="170048" name="Text Box 64"/>
          <p:cNvSpPr txBox="1">
            <a:spLocks noChangeAspect="1" noChangeArrowheads="1"/>
          </p:cNvSpPr>
          <p:nvPr/>
        </p:nvSpPr>
        <p:spPr bwMode="auto">
          <a:xfrm>
            <a:off x="5607050" y="2266950"/>
            <a:ext cx="155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FF66"/>
                </a:solidFill>
              </a:rPr>
              <a:t>Fall 2005 </a:t>
            </a:r>
          </a:p>
        </p:txBody>
      </p:sp>
      <p:sp>
        <p:nvSpPr>
          <p:cNvPr id="170049" name="Text Box 65"/>
          <p:cNvSpPr txBox="1">
            <a:spLocks noChangeAspect="1" noChangeArrowheads="1"/>
          </p:cNvSpPr>
          <p:nvPr/>
        </p:nvSpPr>
        <p:spPr bwMode="auto">
          <a:xfrm>
            <a:off x="7224713" y="2266950"/>
            <a:ext cx="1995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FFFF66"/>
                </a:solidFill>
              </a:rPr>
              <a:t>Spring 2006 </a:t>
            </a:r>
          </a:p>
        </p:txBody>
      </p:sp>
      <p:grpSp>
        <p:nvGrpSpPr>
          <p:cNvPr id="170059" name="Group 75"/>
          <p:cNvGrpSpPr>
            <a:grpSpLocks/>
          </p:cNvGrpSpPr>
          <p:nvPr/>
        </p:nvGrpSpPr>
        <p:grpSpPr bwMode="auto">
          <a:xfrm>
            <a:off x="5946775" y="3203575"/>
            <a:ext cx="820738" cy="1565275"/>
            <a:chOff x="3746" y="2018"/>
            <a:chExt cx="517" cy="986"/>
          </a:xfrm>
        </p:grpSpPr>
        <p:sp>
          <p:nvSpPr>
            <p:cNvPr id="170050" name="Text Box 66"/>
            <p:cNvSpPr txBox="1">
              <a:spLocks noChangeAspect="1" noChangeArrowheads="1"/>
            </p:cNvSpPr>
            <p:nvPr/>
          </p:nvSpPr>
          <p:spPr bwMode="auto">
            <a:xfrm>
              <a:off x="3746" y="2018"/>
              <a:ext cx="4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46 a</a:t>
              </a:r>
              <a:endParaRPr lang="en-US" sz="2400">
                <a:cs typeface="Arial" charset="0"/>
              </a:endParaRPr>
            </a:p>
          </p:txBody>
        </p:sp>
        <p:sp>
          <p:nvSpPr>
            <p:cNvPr id="170051" name="Text Box 67"/>
            <p:cNvSpPr txBox="1">
              <a:spLocks noChangeAspect="1" noChangeArrowheads="1"/>
            </p:cNvSpPr>
            <p:nvPr/>
          </p:nvSpPr>
          <p:spPr bwMode="auto">
            <a:xfrm>
              <a:off x="3773" y="2370"/>
              <a:ext cx="4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33 b</a:t>
              </a:r>
            </a:p>
          </p:txBody>
        </p:sp>
        <p:sp>
          <p:nvSpPr>
            <p:cNvPr id="170052" name="Text Box 68"/>
            <p:cNvSpPr txBox="1">
              <a:spLocks noChangeAspect="1" noChangeArrowheads="1"/>
            </p:cNvSpPr>
            <p:nvPr/>
          </p:nvSpPr>
          <p:spPr bwMode="auto">
            <a:xfrm>
              <a:off x="3773" y="2716"/>
              <a:ext cx="4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34 b</a:t>
              </a:r>
            </a:p>
          </p:txBody>
        </p:sp>
      </p:grpSp>
      <p:grpSp>
        <p:nvGrpSpPr>
          <p:cNvPr id="170060" name="Group 76"/>
          <p:cNvGrpSpPr>
            <a:grpSpLocks/>
          </p:cNvGrpSpPr>
          <p:nvPr/>
        </p:nvGrpSpPr>
        <p:grpSpPr bwMode="auto">
          <a:xfrm>
            <a:off x="7756525" y="3200400"/>
            <a:ext cx="777875" cy="1566863"/>
            <a:chOff x="4886" y="2016"/>
            <a:chExt cx="490" cy="987"/>
          </a:xfrm>
        </p:grpSpPr>
        <p:sp>
          <p:nvSpPr>
            <p:cNvPr id="170053" name="Text Box 69"/>
            <p:cNvSpPr txBox="1">
              <a:spLocks noChangeAspect="1" noChangeArrowheads="1"/>
            </p:cNvSpPr>
            <p:nvPr/>
          </p:nvSpPr>
          <p:spPr bwMode="auto">
            <a:xfrm>
              <a:off x="4886" y="2016"/>
              <a:ext cx="4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24 a</a:t>
              </a:r>
            </a:p>
          </p:txBody>
        </p:sp>
        <p:sp>
          <p:nvSpPr>
            <p:cNvPr id="170054" name="Text Box 70"/>
            <p:cNvSpPr txBox="1">
              <a:spLocks noChangeAspect="1" noChangeArrowheads="1"/>
            </p:cNvSpPr>
            <p:nvPr/>
          </p:nvSpPr>
          <p:spPr bwMode="auto">
            <a:xfrm>
              <a:off x="4886" y="2375"/>
              <a:ext cx="4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18 a</a:t>
              </a:r>
            </a:p>
          </p:txBody>
        </p:sp>
        <p:sp>
          <p:nvSpPr>
            <p:cNvPr id="170055" name="Text Box 71"/>
            <p:cNvSpPr txBox="1">
              <a:spLocks noChangeAspect="1" noChangeArrowheads="1"/>
            </p:cNvSpPr>
            <p:nvPr/>
          </p:nvSpPr>
          <p:spPr bwMode="auto">
            <a:xfrm>
              <a:off x="4886" y="2715"/>
              <a:ext cx="4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/>
                <a:t>18 a</a:t>
              </a:r>
            </a:p>
          </p:txBody>
        </p:sp>
      </p:grpSp>
      <p:sp>
        <p:nvSpPr>
          <p:cNvPr id="170056" name="Line 72"/>
          <p:cNvSpPr>
            <a:spLocks noChangeAspect="1" noChangeShapeType="1"/>
          </p:cNvSpPr>
          <p:nvPr/>
        </p:nvSpPr>
        <p:spPr bwMode="auto">
          <a:xfrm>
            <a:off x="76200" y="4875213"/>
            <a:ext cx="8991600" cy="1587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0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0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0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>
                <a:solidFill>
                  <a:srgbClr val="FFFF66"/>
                </a:solidFill>
                <a:latin typeface="Arial" charset="0"/>
              </a:rPr>
              <a:t>Summary for Pastures/No-Till</a:t>
            </a:r>
          </a:p>
        </p:txBody>
      </p:sp>
      <p:grpSp>
        <p:nvGrpSpPr>
          <p:cNvPr id="505910" name="Group 54"/>
          <p:cNvGrpSpPr>
            <a:grpSpLocks/>
          </p:cNvGrpSpPr>
          <p:nvPr/>
        </p:nvGrpSpPr>
        <p:grpSpPr bwMode="auto">
          <a:xfrm>
            <a:off x="990600" y="1524000"/>
            <a:ext cx="7315200" cy="685800"/>
            <a:chOff x="576" y="3216"/>
            <a:chExt cx="4608" cy="432"/>
          </a:xfrm>
        </p:grpSpPr>
        <p:sp>
          <p:nvSpPr>
            <p:cNvPr id="505884" name="Rectangle 28"/>
            <p:cNvSpPr>
              <a:spLocks noChangeArrowheads="1"/>
            </p:cNvSpPr>
            <p:nvPr/>
          </p:nvSpPr>
          <p:spPr bwMode="auto">
            <a:xfrm>
              <a:off x="576" y="3216"/>
              <a:ext cx="4608" cy="96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505885" name="Rectangle 29"/>
            <p:cNvSpPr>
              <a:spLocks noChangeArrowheads="1"/>
            </p:cNvSpPr>
            <p:nvPr/>
          </p:nvSpPr>
          <p:spPr bwMode="auto">
            <a:xfrm>
              <a:off x="576" y="3312"/>
              <a:ext cx="4608" cy="336"/>
            </a:xfrm>
            <a:prstGeom prst="rect">
              <a:avLst/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</p:grpSp>
      <p:sp>
        <p:nvSpPr>
          <p:cNvPr id="505908" name="Text Box 52"/>
          <p:cNvSpPr txBox="1">
            <a:spLocks noChangeArrowheads="1"/>
          </p:cNvSpPr>
          <p:nvPr/>
        </p:nvSpPr>
        <p:spPr bwMode="auto">
          <a:xfrm>
            <a:off x="1600200" y="1676400"/>
            <a:ext cx="61849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/>
              <a:t>Dry Soil, Dry Residue, RH &lt; CRH: OK</a:t>
            </a:r>
          </a:p>
        </p:txBody>
      </p:sp>
      <p:grpSp>
        <p:nvGrpSpPr>
          <p:cNvPr id="505911" name="Group 55"/>
          <p:cNvGrpSpPr>
            <a:grpSpLocks/>
          </p:cNvGrpSpPr>
          <p:nvPr/>
        </p:nvGrpSpPr>
        <p:grpSpPr bwMode="auto">
          <a:xfrm>
            <a:off x="990600" y="2667000"/>
            <a:ext cx="7315200" cy="685800"/>
            <a:chOff x="576" y="3216"/>
            <a:chExt cx="4608" cy="432"/>
          </a:xfrm>
        </p:grpSpPr>
        <p:sp>
          <p:nvSpPr>
            <p:cNvPr id="505912" name="Rectangle 56"/>
            <p:cNvSpPr>
              <a:spLocks noChangeArrowheads="1"/>
            </p:cNvSpPr>
            <p:nvPr/>
          </p:nvSpPr>
          <p:spPr bwMode="auto">
            <a:xfrm>
              <a:off x="576" y="3216"/>
              <a:ext cx="4608" cy="96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505913" name="Rectangle 57"/>
            <p:cNvSpPr>
              <a:spLocks noChangeArrowheads="1"/>
            </p:cNvSpPr>
            <p:nvPr/>
          </p:nvSpPr>
          <p:spPr bwMode="auto">
            <a:xfrm>
              <a:off x="576" y="3312"/>
              <a:ext cx="4608" cy="336"/>
            </a:xfrm>
            <a:prstGeom prst="rect">
              <a:avLst/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</p:grpSp>
      <p:sp>
        <p:nvSpPr>
          <p:cNvPr id="505915" name="Text Box 59"/>
          <p:cNvSpPr txBox="1">
            <a:spLocks noChangeArrowheads="1"/>
          </p:cNvSpPr>
          <p:nvPr/>
        </p:nvSpPr>
        <p:spPr bwMode="auto">
          <a:xfrm>
            <a:off x="1371600" y="2819400"/>
            <a:ext cx="67786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/>
              <a:t>Dry Soil, Dry Residue, RH &gt; CRH: not OK</a:t>
            </a:r>
          </a:p>
        </p:txBody>
      </p:sp>
      <p:grpSp>
        <p:nvGrpSpPr>
          <p:cNvPr id="505916" name="Group 60"/>
          <p:cNvGrpSpPr>
            <a:grpSpLocks/>
          </p:cNvGrpSpPr>
          <p:nvPr/>
        </p:nvGrpSpPr>
        <p:grpSpPr bwMode="auto">
          <a:xfrm>
            <a:off x="990600" y="3810000"/>
            <a:ext cx="7315200" cy="685800"/>
            <a:chOff x="576" y="3216"/>
            <a:chExt cx="4608" cy="432"/>
          </a:xfrm>
        </p:grpSpPr>
        <p:sp>
          <p:nvSpPr>
            <p:cNvPr id="505917" name="Rectangle 61"/>
            <p:cNvSpPr>
              <a:spLocks noChangeArrowheads="1"/>
            </p:cNvSpPr>
            <p:nvPr/>
          </p:nvSpPr>
          <p:spPr bwMode="auto">
            <a:xfrm>
              <a:off x="576" y="3216"/>
              <a:ext cx="4608" cy="96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505918" name="Rectangle 62"/>
            <p:cNvSpPr>
              <a:spLocks noChangeArrowheads="1"/>
            </p:cNvSpPr>
            <p:nvPr/>
          </p:nvSpPr>
          <p:spPr bwMode="auto">
            <a:xfrm>
              <a:off x="576" y="3312"/>
              <a:ext cx="4608" cy="336"/>
            </a:xfrm>
            <a:prstGeom prst="rect">
              <a:avLst/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</p:grpSp>
      <p:sp>
        <p:nvSpPr>
          <p:cNvPr id="505919" name="Text Box 63"/>
          <p:cNvSpPr txBox="1">
            <a:spLocks noChangeArrowheads="1"/>
          </p:cNvSpPr>
          <p:nvPr/>
        </p:nvSpPr>
        <p:spPr bwMode="auto">
          <a:xfrm>
            <a:off x="2209800" y="3962400"/>
            <a:ext cx="50466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/>
              <a:t>Wet Soil, Wet Residue: not OK</a:t>
            </a:r>
          </a:p>
        </p:txBody>
      </p:sp>
      <p:sp>
        <p:nvSpPr>
          <p:cNvPr id="505923" name="Text Box 67"/>
          <p:cNvSpPr txBox="1">
            <a:spLocks noChangeArrowheads="1"/>
          </p:cNvSpPr>
          <p:nvPr/>
        </p:nvSpPr>
        <p:spPr bwMode="auto">
          <a:xfrm>
            <a:off x="304800" y="4724400"/>
            <a:ext cx="86614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/>
              <a:t> Apply on dry soil, dry residue, expected low RH, and</a:t>
            </a:r>
          </a:p>
          <a:p>
            <a:r>
              <a:rPr lang="en-US" sz="2800"/>
              <a:t>   hope for 1 inch of rain whenever it rains.</a:t>
            </a:r>
          </a:p>
          <a:p>
            <a:endParaRPr lang="en-US" sz="2800"/>
          </a:p>
          <a:p>
            <a:pPr>
              <a:buFontTx/>
              <a:buChar char="•"/>
            </a:pPr>
            <a:r>
              <a:rPr lang="en-US" sz="2800"/>
              <a:t> Apply on wet soil if 1 inch rain/irrigation is expected.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>
                <a:solidFill>
                  <a:srgbClr val="FFFF66"/>
                </a:solidFill>
                <a:latin typeface="Arial" charset="0"/>
              </a:rPr>
              <a:t>Summary for Clean-Till Crops</a:t>
            </a:r>
          </a:p>
        </p:txBody>
      </p:sp>
      <p:sp>
        <p:nvSpPr>
          <p:cNvPr id="507910" name="Rectangle 6"/>
          <p:cNvSpPr>
            <a:spLocks noChangeArrowheads="1"/>
          </p:cNvSpPr>
          <p:nvPr/>
        </p:nvSpPr>
        <p:spPr bwMode="auto">
          <a:xfrm>
            <a:off x="990600" y="1676400"/>
            <a:ext cx="7315200" cy="53340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507911" name="Text Box 7"/>
          <p:cNvSpPr txBox="1">
            <a:spLocks noChangeArrowheads="1"/>
          </p:cNvSpPr>
          <p:nvPr/>
        </p:nvSpPr>
        <p:spPr bwMode="auto">
          <a:xfrm>
            <a:off x="3581400" y="1676400"/>
            <a:ext cx="2139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/>
              <a:t>Dry Soil: OK</a:t>
            </a:r>
          </a:p>
        </p:txBody>
      </p:sp>
      <p:sp>
        <p:nvSpPr>
          <p:cNvPr id="507920" name="Rectangle 16"/>
          <p:cNvSpPr>
            <a:spLocks noChangeArrowheads="1"/>
          </p:cNvSpPr>
          <p:nvPr/>
        </p:nvSpPr>
        <p:spPr bwMode="auto">
          <a:xfrm>
            <a:off x="990600" y="3200400"/>
            <a:ext cx="7315200" cy="533400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507921" name="Text Box 17"/>
          <p:cNvSpPr txBox="1">
            <a:spLocks noChangeArrowheads="1"/>
          </p:cNvSpPr>
          <p:nvPr/>
        </p:nvSpPr>
        <p:spPr bwMode="auto">
          <a:xfrm>
            <a:off x="3429000" y="3200400"/>
            <a:ext cx="28114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/>
              <a:t>Wet Soil: not OK</a:t>
            </a:r>
          </a:p>
        </p:txBody>
      </p:sp>
      <p:sp>
        <p:nvSpPr>
          <p:cNvPr id="507922" name="Text Box 18"/>
          <p:cNvSpPr txBox="1">
            <a:spLocks noChangeArrowheads="1"/>
          </p:cNvSpPr>
          <p:nvPr/>
        </p:nvSpPr>
        <p:spPr bwMode="auto">
          <a:xfrm>
            <a:off x="0" y="4191000"/>
            <a:ext cx="895826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/>
              <a:t> Apply on dry soil and hope for 1 inch of rain whenever</a:t>
            </a:r>
          </a:p>
          <a:p>
            <a:r>
              <a:rPr lang="en-US" sz="2800"/>
              <a:t>  it rains.</a:t>
            </a:r>
          </a:p>
          <a:p>
            <a:endParaRPr lang="en-US" sz="2800"/>
          </a:p>
          <a:p>
            <a:pPr>
              <a:buFontTx/>
              <a:buChar char="•"/>
            </a:pPr>
            <a:r>
              <a:rPr lang="en-US" sz="2800"/>
              <a:t> Apply on wet soil if 1 inch of rain/irrigation is expected.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>
                <a:solidFill>
                  <a:srgbClr val="FFFF66"/>
                </a:solidFill>
                <a:latin typeface="Arial" charset="0"/>
              </a:rPr>
              <a:t>Summary for Pastures/Crops</a:t>
            </a:r>
          </a:p>
        </p:txBody>
      </p:sp>
      <p:grpSp>
        <p:nvGrpSpPr>
          <p:cNvPr id="404544" name="Group 64"/>
          <p:cNvGrpSpPr>
            <a:grpSpLocks/>
          </p:cNvGrpSpPr>
          <p:nvPr/>
        </p:nvGrpSpPr>
        <p:grpSpPr bwMode="auto">
          <a:xfrm>
            <a:off x="762000" y="1676400"/>
            <a:ext cx="7315200" cy="685800"/>
            <a:chOff x="480" y="1056"/>
            <a:chExt cx="4608" cy="432"/>
          </a:xfrm>
        </p:grpSpPr>
        <p:grpSp>
          <p:nvGrpSpPr>
            <p:cNvPr id="404494" name="Group 14"/>
            <p:cNvGrpSpPr>
              <a:grpSpLocks/>
            </p:cNvGrpSpPr>
            <p:nvPr/>
          </p:nvGrpSpPr>
          <p:grpSpPr bwMode="auto">
            <a:xfrm>
              <a:off x="480" y="1056"/>
              <a:ext cx="4608" cy="432"/>
              <a:chOff x="480" y="1056"/>
              <a:chExt cx="4608" cy="432"/>
            </a:xfrm>
          </p:grpSpPr>
          <p:sp>
            <p:nvSpPr>
              <p:cNvPr id="404485" name="Rectangle 5"/>
              <p:cNvSpPr>
                <a:spLocks noChangeArrowheads="1"/>
              </p:cNvSpPr>
              <p:nvPr/>
            </p:nvSpPr>
            <p:spPr bwMode="auto">
              <a:xfrm>
                <a:off x="480" y="1056"/>
                <a:ext cx="4608" cy="96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04486" name="Rectangle 6"/>
              <p:cNvSpPr>
                <a:spLocks noChangeArrowheads="1"/>
              </p:cNvSpPr>
              <p:nvPr/>
            </p:nvSpPr>
            <p:spPr bwMode="auto">
              <a:xfrm>
                <a:off x="480" y="1152"/>
                <a:ext cx="4608" cy="336"/>
              </a:xfrm>
              <a:prstGeom prst="rect">
                <a:avLst/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04490" name="AutoShape 10"/>
              <p:cNvSpPr>
                <a:spLocks noChangeArrowheads="1"/>
              </p:cNvSpPr>
              <p:nvPr/>
            </p:nvSpPr>
            <p:spPr bwMode="auto">
              <a:xfrm rot="10800000">
                <a:off x="1248" y="1056"/>
                <a:ext cx="138" cy="288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04491" name="AutoShape 11"/>
              <p:cNvSpPr>
                <a:spLocks noChangeArrowheads="1"/>
              </p:cNvSpPr>
              <p:nvPr/>
            </p:nvSpPr>
            <p:spPr bwMode="auto">
              <a:xfrm rot="10800000">
                <a:off x="2256" y="1056"/>
                <a:ext cx="138" cy="288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04492" name="AutoShape 12"/>
              <p:cNvSpPr>
                <a:spLocks noChangeArrowheads="1"/>
              </p:cNvSpPr>
              <p:nvPr/>
            </p:nvSpPr>
            <p:spPr bwMode="auto">
              <a:xfrm rot="10800000">
                <a:off x="3264" y="1056"/>
                <a:ext cx="138" cy="288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04493" name="AutoShape 13"/>
              <p:cNvSpPr>
                <a:spLocks noChangeArrowheads="1"/>
              </p:cNvSpPr>
              <p:nvPr/>
            </p:nvSpPr>
            <p:spPr bwMode="auto">
              <a:xfrm rot="10800000">
                <a:off x="4272" y="1056"/>
                <a:ext cx="138" cy="288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</p:grpSp>
        <p:sp>
          <p:nvSpPr>
            <p:cNvPr id="404514" name="Oval 34"/>
            <p:cNvSpPr>
              <a:spLocks noChangeArrowheads="1"/>
            </p:cNvSpPr>
            <p:nvPr/>
          </p:nvSpPr>
          <p:spPr bwMode="auto">
            <a:xfrm>
              <a:off x="1296" y="1248"/>
              <a:ext cx="48" cy="4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404516" name="Oval 36"/>
            <p:cNvSpPr>
              <a:spLocks noChangeArrowheads="1"/>
            </p:cNvSpPr>
            <p:nvPr/>
          </p:nvSpPr>
          <p:spPr bwMode="auto">
            <a:xfrm>
              <a:off x="3312" y="1248"/>
              <a:ext cx="48" cy="4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404517" name="Oval 37"/>
            <p:cNvSpPr>
              <a:spLocks noChangeArrowheads="1"/>
            </p:cNvSpPr>
            <p:nvPr/>
          </p:nvSpPr>
          <p:spPr bwMode="auto">
            <a:xfrm>
              <a:off x="2304" y="1248"/>
              <a:ext cx="48" cy="4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404518" name="Oval 38"/>
            <p:cNvSpPr>
              <a:spLocks noChangeArrowheads="1"/>
            </p:cNvSpPr>
            <p:nvPr/>
          </p:nvSpPr>
          <p:spPr bwMode="auto">
            <a:xfrm>
              <a:off x="4320" y="1248"/>
              <a:ext cx="48" cy="4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</p:grpSp>
      <p:grpSp>
        <p:nvGrpSpPr>
          <p:cNvPr id="404543" name="Group 63"/>
          <p:cNvGrpSpPr>
            <a:grpSpLocks/>
          </p:cNvGrpSpPr>
          <p:nvPr/>
        </p:nvGrpSpPr>
        <p:grpSpPr bwMode="auto">
          <a:xfrm>
            <a:off x="762000" y="3048000"/>
            <a:ext cx="7315200" cy="1143000"/>
            <a:chOff x="480" y="1968"/>
            <a:chExt cx="4608" cy="720"/>
          </a:xfrm>
        </p:grpSpPr>
        <p:grpSp>
          <p:nvGrpSpPr>
            <p:cNvPr id="404506" name="Group 26"/>
            <p:cNvGrpSpPr>
              <a:grpSpLocks/>
            </p:cNvGrpSpPr>
            <p:nvPr/>
          </p:nvGrpSpPr>
          <p:grpSpPr bwMode="auto">
            <a:xfrm>
              <a:off x="480" y="1968"/>
              <a:ext cx="4608" cy="720"/>
              <a:chOff x="480" y="1680"/>
              <a:chExt cx="4608" cy="720"/>
            </a:xfrm>
          </p:grpSpPr>
          <p:sp>
            <p:nvSpPr>
              <p:cNvPr id="404496" name="Rectangle 16"/>
              <p:cNvSpPr>
                <a:spLocks noChangeArrowheads="1"/>
              </p:cNvSpPr>
              <p:nvPr/>
            </p:nvSpPr>
            <p:spPr bwMode="auto">
              <a:xfrm>
                <a:off x="480" y="1968"/>
                <a:ext cx="4608" cy="96"/>
              </a:xfrm>
              <a:prstGeom prst="rect">
                <a:avLst/>
              </a:prstGeom>
              <a:solidFill>
                <a:srgbClr val="FFCC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04497" name="Rectangle 17"/>
              <p:cNvSpPr>
                <a:spLocks noChangeArrowheads="1"/>
              </p:cNvSpPr>
              <p:nvPr/>
            </p:nvSpPr>
            <p:spPr bwMode="auto">
              <a:xfrm>
                <a:off x="480" y="2064"/>
                <a:ext cx="4608" cy="336"/>
              </a:xfrm>
              <a:prstGeom prst="rect">
                <a:avLst/>
              </a:prstGeom>
              <a:solidFill>
                <a:srgbClr val="99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04502" name="AutoShape 22"/>
              <p:cNvSpPr>
                <a:spLocks noChangeArrowheads="1"/>
              </p:cNvSpPr>
              <p:nvPr/>
            </p:nvSpPr>
            <p:spPr bwMode="auto">
              <a:xfrm>
                <a:off x="1248" y="1680"/>
                <a:ext cx="114" cy="288"/>
              </a:xfrm>
              <a:prstGeom prst="downArrow">
                <a:avLst>
                  <a:gd name="adj1" fmla="val 50000"/>
                  <a:gd name="adj2" fmla="val 63158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04503" name="AutoShape 23"/>
              <p:cNvSpPr>
                <a:spLocks noChangeArrowheads="1"/>
              </p:cNvSpPr>
              <p:nvPr/>
            </p:nvSpPr>
            <p:spPr bwMode="auto">
              <a:xfrm>
                <a:off x="2256" y="1680"/>
                <a:ext cx="114" cy="288"/>
              </a:xfrm>
              <a:prstGeom prst="downArrow">
                <a:avLst>
                  <a:gd name="adj1" fmla="val 50000"/>
                  <a:gd name="adj2" fmla="val 63158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04504" name="AutoShape 24"/>
              <p:cNvSpPr>
                <a:spLocks noChangeArrowheads="1"/>
              </p:cNvSpPr>
              <p:nvPr/>
            </p:nvSpPr>
            <p:spPr bwMode="auto">
              <a:xfrm>
                <a:off x="3264" y="1680"/>
                <a:ext cx="114" cy="288"/>
              </a:xfrm>
              <a:prstGeom prst="downArrow">
                <a:avLst>
                  <a:gd name="adj1" fmla="val 50000"/>
                  <a:gd name="adj2" fmla="val 63158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04505" name="AutoShape 25"/>
              <p:cNvSpPr>
                <a:spLocks noChangeArrowheads="1"/>
              </p:cNvSpPr>
              <p:nvPr/>
            </p:nvSpPr>
            <p:spPr bwMode="auto">
              <a:xfrm>
                <a:off x="4272" y="1680"/>
                <a:ext cx="114" cy="288"/>
              </a:xfrm>
              <a:prstGeom prst="downArrow">
                <a:avLst>
                  <a:gd name="adj1" fmla="val 50000"/>
                  <a:gd name="adj2" fmla="val 63158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</p:grpSp>
        <p:sp>
          <p:nvSpPr>
            <p:cNvPr id="404515" name="Oval 35"/>
            <p:cNvSpPr>
              <a:spLocks noChangeArrowheads="1"/>
            </p:cNvSpPr>
            <p:nvPr/>
          </p:nvSpPr>
          <p:spPr bwMode="auto">
            <a:xfrm>
              <a:off x="3294" y="2268"/>
              <a:ext cx="48" cy="4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404519" name="Oval 39"/>
            <p:cNvSpPr>
              <a:spLocks noChangeArrowheads="1"/>
            </p:cNvSpPr>
            <p:nvPr/>
          </p:nvSpPr>
          <p:spPr bwMode="auto">
            <a:xfrm>
              <a:off x="1272" y="2272"/>
              <a:ext cx="48" cy="4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404520" name="Oval 40"/>
            <p:cNvSpPr>
              <a:spLocks noChangeArrowheads="1"/>
            </p:cNvSpPr>
            <p:nvPr/>
          </p:nvSpPr>
          <p:spPr bwMode="auto">
            <a:xfrm>
              <a:off x="2286" y="2270"/>
              <a:ext cx="48" cy="4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404521" name="Oval 41"/>
            <p:cNvSpPr>
              <a:spLocks noChangeArrowheads="1"/>
            </p:cNvSpPr>
            <p:nvPr/>
          </p:nvSpPr>
          <p:spPr bwMode="auto">
            <a:xfrm>
              <a:off x="4302" y="2274"/>
              <a:ext cx="48" cy="48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</p:grpSp>
      <p:grpSp>
        <p:nvGrpSpPr>
          <p:cNvPr id="404542" name="Group 62"/>
          <p:cNvGrpSpPr>
            <a:grpSpLocks/>
          </p:cNvGrpSpPr>
          <p:nvPr/>
        </p:nvGrpSpPr>
        <p:grpSpPr bwMode="auto">
          <a:xfrm>
            <a:off x="914400" y="5029200"/>
            <a:ext cx="7315200" cy="762000"/>
            <a:chOff x="528" y="3360"/>
            <a:chExt cx="4608" cy="480"/>
          </a:xfrm>
        </p:grpSpPr>
        <p:sp>
          <p:nvSpPr>
            <p:cNvPr id="404508" name="Rectangle 28"/>
            <p:cNvSpPr>
              <a:spLocks noChangeArrowheads="1"/>
            </p:cNvSpPr>
            <p:nvPr/>
          </p:nvSpPr>
          <p:spPr bwMode="auto">
            <a:xfrm>
              <a:off x="528" y="3408"/>
              <a:ext cx="4608" cy="96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404509" name="Rectangle 29"/>
            <p:cNvSpPr>
              <a:spLocks noChangeArrowheads="1"/>
            </p:cNvSpPr>
            <p:nvPr/>
          </p:nvSpPr>
          <p:spPr bwMode="auto">
            <a:xfrm>
              <a:off x="528" y="3504"/>
              <a:ext cx="4608" cy="336"/>
            </a:xfrm>
            <a:prstGeom prst="rect">
              <a:avLst/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grpSp>
          <p:nvGrpSpPr>
            <p:cNvPr id="404526" name="Group 46"/>
            <p:cNvGrpSpPr>
              <a:grpSpLocks/>
            </p:cNvGrpSpPr>
            <p:nvPr/>
          </p:nvGrpSpPr>
          <p:grpSpPr bwMode="auto">
            <a:xfrm>
              <a:off x="768" y="3360"/>
              <a:ext cx="912" cy="48"/>
              <a:chOff x="768" y="3360"/>
              <a:chExt cx="912" cy="48"/>
            </a:xfrm>
          </p:grpSpPr>
          <p:sp>
            <p:nvSpPr>
              <p:cNvPr id="404522" name="Oval 42"/>
              <p:cNvSpPr>
                <a:spLocks noChangeArrowheads="1"/>
              </p:cNvSpPr>
              <p:nvPr/>
            </p:nvSpPr>
            <p:spPr bwMode="auto">
              <a:xfrm>
                <a:off x="1056" y="3360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04523" name="Oval 43"/>
              <p:cNvSpPr>
                <a:spLocks noChangeArrowheads="1"/>
              </p:cNvSpPr>
              <p:nvPr/>
            </p:nvSpPr>
            <p:spPr bwMode="auto">
              <a:xfrm>
                <a:off x="768" y="3360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04524" name="Oval 44"/>
              <p:cNvSpPr>
                <a:spLocks noChangeArrowheads="1"/>
              </p:cNvSpPr>
              <p:nvPr/>
            </p:nvSpPr>
            <p:spPr bwMode="auto">
              <a:xfrm>
                <a:off x="1632" y="3360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04525" name="Oval 45"/>
              <p:cNvSpPr>
                <a:spLocks noChangeArrowheads="1"/>
              </p:cNvSpPr>
              <p:nvPr/>
            </p:nvSpPr>
            <p:spPr bwMode="auto">
              <a:xfrm>
                <a:off x="1392" y="3360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</p:grpSp>
        <p:grpSp>
          <p:nvGrpSpPr>
            <p:cNvPr id="404527" name="Group 47"/>
            <p:cNvGrpSpPr>
              <a:grpSpLocks/>
            </p:cNvGrpSpPr>
            <p:nvPr/>
          </p:nvGrpSpPr>
          <p:grpSpPr bwMode="auto">
            <a:xfrm>
              <a:off x="1872" y="3360"/>
              <a:ext cx="912" cy="48"/>
              <a:chOff x="768" y="3360"/>
              <a:chExt cx="912" cy="48"/>
            </a:xfrm>
          </p:grpSpPr>
          <p:sp>
            <p:nvSpPr>
              <p:cNvPr id="404528" name="Oval 48"/>
              <p:cNvSpPr>
                <a:spLocks noChangeArrowheads="1"/>
              </p:cNvSpPr>
              <p:nvPr/>
            </p:nvSpPr>
            <p:spPr bwMode="auto">
              <a:xfrm>
                <a:off x="1056" y="3360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04529" name="Oval 49"/>
              <p:cNvSpPr>
                <a:spLocks noChangeArrowheads="1"/>
              </p:cNvSpPr>
              <p:nvPr/>
            </p:nvSpPr>
            <p:spPr bwMode="auto">
              <a:xfrm>
                <a:off x="768" y="3360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04530" name="Oval 50"/>
              <p:cNvSpPr>
                <a:spLocks noChangeArrowheads="1"/>
              </p:cNvSpPr>
              <p:nvPr/>
            </p:nvSpPr>
            <p:spPr bwMode="auto">
              <a:xfrm>
                <a:off x="1632" y="3360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04531" name="Oval 51"/>
              <p:cNvSpPr>
                <a:spLocks noChangeArrowheads="1"/>
              </p:cNvSpPr>
              <p:nvPr/>
            </p:nvSpPr>
            <p:spPr bwMode="auto">
              <a:xfrm>
                <a:off x="1392" y="3360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</p:grpSp>
        <p:grpSp>
          <p:nvGrpSpPr>
            <p:cNvPr id="404532" name="Group 52"/>
            <p:cNvGrpSpPr>
              <a:grpSpLocks/>
            </p:cNvGrpSpPr>
            <p:nvPr/>
          </p:nvGrpSpPr>
          <p:grpSpPr bwMode="auto">
            <a:xfrm>
              <a:off x="3120" y="3360"/>
              <a:ext cx="912" cy="48"/>
              <a:chOff x="768" y="3360"/>
              <a:chExt cx="912" cy="48"/>
            </a:xfrm>
          </p:grpSpPr>
          <p:sp>
            <p:nvSpPr>
              <p:cNvPr id="404533" name="Oval 53"/>
              <p:cNvSpPr>
                <a:spLocks noChangeArrowheads="1"/>
              </p:cNvSpPr>
              <p:nvPr/>
            </p:nvSpPr>
            <p:spPr bwMode="auto">
              <a:xfrm>
                <a:off x="1056" y="3360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04534" name="Oval 54"/>
              <p:cNvSpPr>
                <a:spLocks noChangeArrowheads="1"/>
              </p:cNvSpPr>
              <p:nvPr/>
            </p:nvSpPr>
            <p:spPr bwMode="auto">
              <a:xfrm>
                <a:off x="768" y="3360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04535" name="Oval 55"/>
              <p:cNvSpPr>
                <a:spLocks noChangeArrowheads="1"/>
              </p:cNvSpPr>
              <p:nvPr/>
            </p:nvSpPr>
            <p:spPr bwMode="auto">
              <a:xfrm>
                <a:off x="1632" y="3360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04536" name="Oval 56"/>
              <p:cNvSpPr>
                <a:spLocks noChangeArrowheads="1"/>
              </p:cNvSpPr>
              <p:nvPr/>
            </p:nvSpPr>
            <p:spPr bwMode="auto">
              <a:xfrm>
                <a:off x="1392" y="3360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</p:grpSp>
        <p:grpSp>
          <p:nvGrpSpPr>
            <p:cNvPr id="404537" name="Group 57"/>
            <p:cNvGrpSpPr>
              <a:grpSpLocks/>
            </p:cNvGrpSpPr>
            <p:nvPr/>
          </p:nvGrpSpPr>
          <p:grpSpPr bwMode="auto">
            <a:xfrm>
              <a:off x="4176" y="3360"/>
              <a:ext cx="912" cy="48"/>
              <a:chOff x="768" y="3360"/>
              <a:chExt cx="912" cy="48"/>
            </a:xfrm>
          </p:grpSpPr>
          <p:sp>
            <p:nvSpPr>
              <p:cNvPr id="404538" name="Oval 58"/>
              <p:cNvSpPr>
                <a:spLocks noChangeArrowheads="1"/>
              </p:cNvSpPr>
              <p:nvPr/>
            </p:nvSpPr>
            <p:spPr bwMode="auto">
              <a:xfrm>
                <a:off x="1056" y="3360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04539" name="Oval 59"/>
              <p:cNvSpPr>
                <a:spLocks noChangeArrowheads="1"/>
              </p:cNvSpPr>
              <p:nvPr/>
            </p:nvSpPr>
            <p:spPr bwMode="auto">
              <a:xfrm>
                <a:off x="768" y="3360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04540" name="Oval 60"/>
              <p:cNvSpPr>
                <a:spLocks noChangeArrowheads="1"/>
              </p:cNvSpPr>
              <p:nvPr/>
            </p:nvSpPr>
            <p:spPr bwMode="auto">
              <a:xfrm>
                <a:off x="1632" y="3360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04541" name="Oval 61"/>
              <p:cNvSpPr>
                <a:spLocks noChangeArrowheads="1"/>
              </p:cNvSpPr>
              <p:nvPr/>
            </p:nvSpPr>
            <p:spPr bwMode="auto">
              <a:xfrm>
                <a:off x="1392" y="3360"/>
                <a:ext cx="48" cy="48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</p:grpSp>
      </p:grpSp>
      <p:sp>
        <p:nvSpPr>
          <p:cNvPr id="404545" name="Text Box 65"/>
          <p:cNvSpPr txBox="1">
            <a:spLocks noChangeArrowheads="1"/>
          </p:cNvSpPr>
          <p:nvPr/>
        </p:nvSpPr>
        <p:spPr bwMode="auto">
          <a:xfrm>
            <a:off x="3032125" y="979488"/>
            <a:ext cx="31146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/>
              <a:t>Knifed or disked in</a:t>
            </a:r>
          </a:p>
        </p:txBody>
      </p:sp>
      <p:sp>
        <p:nvSpPr>
          <p:cNvPr id="404546" name="Text Box 66"/>
          <p:cNvSpPr txBox="1">
            <a:spLocks noChangeArrowheads="1"/>
          </p:cNvSpPr>
          <p:nvPr/>
        </p:nvSpPr>
        <p:spPr bwMode="auto">
          <a:xfrm>
            <a:off x="3733800" y="2514600"/>
            <a:ext cx="15128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/>
              <a:t>Dribbled</a:t>
            </a:r>
          </a:p>
        </p:txBody>
      </p:sp>
      <p:sp>
        <p:nvSpPr>
          <p:cNvPr id="404547" name="Text Box 67"/>
          <p:cNvSpPr txBox="1">
            <a:spLocks noChangeArrowheads="1"/>
          </p:cNvSpPr>
          <p:nvPr/>
        </p:nvSpPr>
        <p:spPr bwMode="auto">
          <a:xfrm>
            <a:off x="3581400" y="4343400"/>
            <a:ext cx="17875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/>
              <a:t>Broadcast</a:t>
            </a:r>
          </a:p>
        </p:txBody>
      </p:sp>
      <p:sp>
        <p:nvSpPr>
          <p:cNvPr id="404548" name="Text Box 68"/>
          <p:cNvSpPr txBox="1">
            <a:spLocks noChangeArrowheads="1"/>
          </p:cNvSpPr>
          <p:nvPr/>
        </p:nvSpPr>
        <p:spPr bwMode="auto">
          <a:xfrm>
            <a:off x="1295400" y="5911850"/>
            <a:ext cx="65452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/>
              <a:t> Knifed of disked in better than Dribbled</a:t>
            </a:r>
          </a:p>
          <a:p>
            <a:pPr>
              <a:buFontTx/>
              <a:buChar char="•"/>
            </a:pPr>
            <a:r>
              <a:rPr lang="en-US" sz="2800"/>
              <a:t> Dribbled better than Broadcast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501650"/>
            <a:ext cx="8305800" cy="626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7315" name="Text Box 3"/>
          <p:cNvSpPr txBox="1">
            <a:spLocks noChangeArrowheads="1"/>
          </p:cNvSpPr>
          <p:nvPr/>
        </p:nvSpPr>
        <p:spPr bwMode="auto">
          <a:xfrm>
            <a:off x="0" y="1524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4000" b="1">
                <a:solidFill>
                  <a:srgbClr val="FFFF66"/>
                </a:solidFill>
              </a:rPr>
              <a:t>Urea Applied to Pine Plantations</a:t>
            </a:r>
          </a:p>
        </p:txBody>
      </p:sp>
      <p:sp>
        <p:nvSpPr>
          <p:cNvPr id="397317" name="Rectangle 5"/>
          <p:cNvSpPr>
            <a:spLocks noChangeArrowheads="1"/>
          </p:cNvSpPr>
          <p:nvPr/>
        </p:nvSpPr>
        <p:spPr bwMode="auto">
          <a:xfrm>
            <a:off x="1752600" y="1295400"/>
            <a:ext cx="3810000" cy="8382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397316" name="Text Box 4"/>
          <p:cNvSpPr txBox="1">
            <a:spLocks noChangeArrowheads="1"/>
          </p:cNvSpPr>
          <p:nvPr/>
        </p:nvSpPr>
        <p:spPr bwMode="auto">
          <a:xfrm>
            <a:off x="1828800" y="1447800"/>
            <a:ext cx="3754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March 14 – April 12 (59</a:t>
            </a:r>
            <a:r>
              <a:rPr lang="en-US" sz="2400" baseline="30000"/>
              <a:t>o</a:t>
            </a:r>
            <a:r>
              <a:rPr lang="en-US" sz="2400"/>
              <a:t>F)</a:t>
            </a:r>
          </a:p>
        </p:txBody>
      </p:sp>
      <p:sp>
        <p:nvSpPr>
          <p:cNvPr id="397319" name="Line 7"/>
          <p:cNvSpPr>
            <a:spLocks noChangeShapeType="1"/>
          </p:cNvSpPr>
          <p:nvPr/>
        </p:nvSpPr>
        <p:spPr bwMode="auto">
          <a:xfrm flipV="1">
            <a:off x="2286000" y="5791200"/>
            <a:ext cx="0" cy="533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97320" name="Text Box 8"/>
          <p:cNvSpPr txBox="1">
            <a:spLocks noChangeArrowheads="1"/>
          </p:cNvSpPr>
          <p:nvPr/>
        </p:nvSpPr>
        <p:spPr bwMode="auto">
          <a:xfrm>
            <a:off x="1892300" y="6311900"/>
            <a:ext cx="81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Rain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577850"/>
            <a:ext cx="8077200" cy="628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8339" name="Text Box 3"/>
          <p:cNvSpPr txBox="1">
            <a:spLocks noChangeArrowheads="1"/>
          </p:cNvSpPr>
          <p:nvPr/>
        </p:nvSpPr>
        <p:spPr bwMode="auto">
          <a:xfrm>
            <a:off x="-76200" y="152400"/>
            <a:ext cx="9220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4000" b="1">
                <a:solidFill>
                  <a:srgbClr val="FFFF66"/>
                </a:solidFill>
              </a:rPr>
              <a:t>Urea Applied to Pine Plantations</a:t>
            </a:r>
          </a:p>
        </p:txBody>
      </p:sp>
      <p:sp>
        <p:nvSpPr>
          <p:cNvPr id="398340" name="Text Box 4"/>
          <p:cNvSpPr txBox="1">
            <a:spLocks noChangeArrowheads="1"/>
          </p:cNvSpPr>
          <p:nvPr/>
        </p:nvSpPr>
        <p:spPr bwMode="auto">
          <a:xfrm>
            <a:off x="7239000" y="5257800"/>
            <a:ext cx="822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66</a:t>
            </a:r>
            <a:r>
              <a:rPr lang="en-US" sz="2400" baseline="30000"/>
              <a:t>o</a:t>
            </a:r>
            <a:r>
              <a:rPr lang="en-US" sz="2400"/>
              <a:t>F</a:t>
            </a:r>
          </a:p>
        </p:txBody>
      </p:sp>
      <p:sp>
        <p:nvSpPr>
          <p:cNvPr id="398342" name="Text Box 6"/>
          <p:cNvSpPr txBox="1">
            <a:spLocks noChangeArrowheads="1"/>
          </p:cNvSpPr>
          <p:nvPr/>
        </p:nvSpPr>
        <p:spPr bwMode="auto">
          <a:xfrm>
            <a:off x="2971800" y="5181600"/>
            <a:ext cx="81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/>
              <a:t>Rain</a:t>
            </a:r>
          </a:p>
        </p:txBody>
      </p:sp>
      <p:sp>
        <p:nvSpPr>
          <p:cNvPr id="398343" name="Line 7"/>
          <p:cNvSpPr>
            <a:spLocks noChangeShapeType="1"/>
          </p:cNvSpPr>
          <p:nvPr/>
        </p:nvSpPr>
        <p:spPr bwMode="auto">
          <a:xfrm flipH="1">
            <a:off x="2590800" y="5486400"/>
            <a:ext cx="304800" cy="2286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lg" len="med"/>
          </a:ln>
          <a:effectLst/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388" y="706438"/>
            <a:ext cx="7848600" cy="615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6292" name="Text Box 4"/>
          <p:cNvSpPr txBox="1">
            <a:spLocks noChangeArrowheads="1"/>
          </p:cNvSpPr>
          <p:nvPr/>
        </p:nvSpPr>
        <p:spPr bwMode="auto">
          <a:xfrm>
            <a:off x="914400" y="228600"/>
            <a:ext cx="77104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rgbClr val="FFFF66"/>
                </a:solidFill>
              </a:rPr>
              <a:t>Laboratory Results (77</a:t>
            </a:r>
            <a:r>
              <a:rPr lang="en-US" sz="3600" b="1" baseline="30000">
                <a:solidFill>
                  <a:srgbClr val="FFFF66"/>
                </a:solidFill>
              </a:rPr>
              <a:t>o</a:t>
            </a:r>
            <a:r>
              <a:rPr lang="en-US" sz="3600" b="1">
                <a:solidFill>
                  <a:srgbClr val="FFFF66"/>
                </a:solidFill>
              </a:rPr>
              <a:t>F, 90% RH)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93" name="AutoShape 9"/>
          <p:cNvSpPr>
            <a:spLocks noChangeArrowheads="1"/>
          </p:cNvSpPr>
          <p:nvPr/>
        </p:nvSpPr>
        <p:spPr bwMode="auto">
          <a:xfrm>
            <a:off x="2057400" y="76200"/>
            <a:ext cx="2819400" cy="381000"/>
          </a:xfrm>
          <a:prstGeom prst="cloudCallout">
            <a:avLst>
              <a:gd name="adj1" fmla="val 28324"/>
              <a:gd name="adj2" fmla="val 50000"/>
            </a:avLst>
          </a:prstGeom>
          <a:gradFill rotWithShape="1">
            <a:gsLst>
              <a:gs pos="0">
                <a:schemeClr val="bg1"/>
              </a:gs>
              <a:gs pos="100000">
                <a:srgbClr val="00FF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00394" name="AutoShape 10"/>
          <p:cNvSpPr>
            <a:spLocks noChangeArrowheads="1"/>
          </p:cNvSpPr>
          <p:nvPr/>
        </p:nvSpPr>
        <p:spPr bwMode="auto">
          <a:xfrm>
            <a:off x="-304800" y="-76200"/>
            <a:ext cx="2819400" cy="152400"/>
          </a:xfrm>
          <a:prstGeom prst="cloudCallout">
            <a:avLst>
              <a:gd name="adj1" fmla="val 102194"/>
              <a:gd name="adj2" fmla="val -166667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00395" name="AutoShape 11"/>
          <p:cNvSpPr>
            <a:spLocks noChangeAspect="1" noChangeArrowheads="1"/>
          </p:cNvSpPr>
          <p:nvPr/>
        </p:nvSpPr>
        <p:spPr bwMode="auto">
          <a:xfrm>
            <a:off x="703263" y="-76200"/>
            <a:ext cx="1411287" cy="228600"/>
          </a:xfrm>
          <a:prstGeom prst="cloudCallout">
            <a:avLst>
              <a:gd name="adj1" fmla="val -29639"/>
              <a:gd name="adj2" fmla="val -42361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00467" name="AutoShape 83"/>
          <p:cNvSpPr>
            <a:spLocks noChangeArrowheads="1"/>
          </p:cNvSpPr>
          <p:nvPr/>
        </p:nvSpPr>
        <p:spPr bwMode="auto">
          <a:xfrm>
            <a:off x="2971800" y="-76200"/>
            <a:ext cx="2819400" cy="457200"/>
          </a:xfrm>
          <a:prstGeom prst="cloudCallout">
            <a:avLst>
              <a:gd name="adj1" fmla="val -18074"/>
              <a:gd name="adj2" fmla="val 69444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00468" name="AutoShape 84"/>
          <p:cNvSpPr>
            <a:spLocks noChangeAspect="1" noChangeArrowheads="1"/>
          </p:cNvSpPr>
          <p:nvPr/>
        </p:nvSpPr>
        <p:spPr bwMode="auto">
          <a:xfrm>
            <a:off x="1981200" y="0"/>
            <a:ext cx="1411288" cy="228600"/>
          </a:xfrm>
          <a:prstGeom prst="cloudCallout">
            <a:avLst>
              <a:gd name="adj1" fmla="val -24241"/>
              <a:gd name="adj2" fmla="val 90972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00469" name="AutoShape 85"/>
          <p:cNvSpPr>
            <a:spLocks noChangeAspect="1" noChangeArrowheads="1"/>
          </p:cNvSpPr>
          <p:nvPr/>
        </p:nvSpPr>
        <p:spPr bwMode="auto">
          <a:xfrm>
            <a:off x="2057400" y="-76200"/>
            <a:ext cx="1352550" cy="73025"/>
          </a:xfrm>
          <a:prstGeom prst="cloudCallout">
            <a:avLst>
              <a:gd name="adj1" fmla="val 37324"/>
              <a:gd name="adj2" fmla="val 42608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00470" name="AutoShape 86"/>
          <p:cNvSpPr>
            <a:spLocks noChangeArrowheads="1"/>
          </p:cNvSpPr>
          <p:nvPr/>
        </p:nvSpPr>
        <p:spPr bwMode="auto">
          <a:xfrm>
            <a:off x="228600" y="0"/>
            <a:ext cx="2819400" cy="457200"/>
          </a:xfrm>
          <a:prstGeom prst="cloudCallout">
            <a:avLst>
              <a:gd name="adj1" fmla="val -20778"/>
              <a:gd name="adj2" fmla="val 277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400471" name="AutoShape 87"/>
          <p:cNvSpPr>
            <a:spLocks noChangeArrowheads="1"/>
          </p:cNvSpPr>
          <p:nvPr/>
        </p:nvSpPr>
        <p:spPr bwMode="auto">
          <a:xfrm>
            <a:off x="-457200" y="0"/>
            <a:ext cx="2819400" cy="457200"/>
          </a:xfrm>
          <a:prstGeom prst="cloudCallout">
            <a:avLst>
              <a:gd name="adj1" fmla="val -20778"/>
              <a:gd name="adj2" fmla="val 277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grpSp>
        <p:nvGrpSpPr>
          <p:cNvPr id="400396" name="Group 12"/>
          <p:cNvGrpSpPr>
            <a:grpSpLocks/>
          </p:cNvGrpSpPr>
          <p:nvPr/>
        </p:nvGrpSpPr>
        <p:grpSpPr bwMode="auto">
          <a:xfrm>
            <a:off x="19050" y="-76200"/>
            <a:ext cx="5010150" cy="1417638"/>
            <a:chOff x="432" y="768"/>
            <a:chExt cx="3156" cy="893"/>
          </a:xfrm>
        </p:grpSpPr>
        <p:grpSp>
          <p:nvGrpSpPr>
            <p:cNvPr id="400397" name="Group 13"/>
            <p:cNvGrpSpPr>
              <a:grpSpLocks/>
            </p:cNvGrpSpPr>
            <p:nvPr/>
          </p:nvGrpSpPr>
          <p:grpSpPr bwMode="auto">
            <a:xfrm>
              <a:off x="1296" y="768"/>
              <a:ext cx="1428" cy="797"/>
              <a:chOff x="4224" y="0"/>
              <a:chExt cx="1428" cy="797"/>
            </a:xfrm>
          </p:grpSpPr>
          <p:sp>
            <p:nvSpPr>
              <p:cNvPr id="400398" name="Freeform 14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399" name="Freeform 15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00" name="Freeform 16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01" name="Freeform 17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02" name="Freeform 18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03" name="Freeform 19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04" name="Freeform 20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05" name="Freeform 21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06" name="Freeform 22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07" name="Freeform 23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08" name="Freeform 24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09" name="Freeform 25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10" name="Freeform 26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00411" name="Group 27"/>
            <p:cNvGrpSpPr>
              <a:grpSpLocks/>
            </p:cNvGrpSpPr>
            <p:nvPr/>
          </p:nvGrpSpPr>
          <p:grpSpPr bwMode="auto">
            <a:xfrm>
              <a:off x="432" y="816"/>
              <a:ext cx="1428" cy="797"/>
              <a:chOff x="4224" y="0"/>
              <a:chExt cx="1428" cy="797"/>
            </a:xfrm>
          </p:grpSpPr>
          <p:sp>
            <p:nvSpPr>
              <p:cNvPr id="400412" name="Freeform 28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13" name="Freeform 29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14" name="Freeform 30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15" name="Freeform 31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16" name="Freeform 32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17" name="Freeform 33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18" name="Freeform 34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19" name="Freeform 35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20" name="Freeform 36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21" name="Freeform 37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22" name="Freeform 38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23" name="Freeform 39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24" name="Freeform 40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00425" name="Group 41"/>
            <p:cNvGrpSpPr>
              <a:grpSpLocks/>
            </p:cNvGrpSpPr>
            <p:nvPr/>
          </p:nvGrpSpPr>
          <p:grpSpPr bwMode="auto">
            <a:xfrm>
              <a:off x="2160" y="864"/>
              <a:ext cx="1428" cy="797"/>
              <a:chOff x="4224" y="0"/>
              <a:chExt cx="1428" cy="797"/>
            </a:xfrm>
          </p:grpSpPr>
          <p:sp>
            <p:nvSpPr>
              <p:cNvPr id="400426" name="Freeform 42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27" name="Freeform 43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28" name="Freeform 44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29" name="Freeform 45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30" name="Freeform 46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31" name="Freeform 47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32" name="Freeform 48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33" name="Freeform 49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34" name="Freeform 50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35" name="Freeform 51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36" name="Freeform 52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37" name="Freeform 53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38" name="Freeform 54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00439" name="Group 55"/>
            <p:cNvGrpSpPr>
              <a:grpSpLocks/>
            </p:cNvGrpSpPr>
            <p:nvPr/>
          </p:nvGrpSpPr>
          <p:grpSpPr bwMode="auto">
            <a:xfrm>
              <a:off x="1392" y="864"/>
              <a:ext cx="1428" cy="797"/>
              <a:chOff x="4224" y="0"/>
              <a:chExt cx="1428" cy="797"/>
            </a:xfrm>
          </p:grpSpPr>
          <p:sp>
            <p:nvSpPr>
              <p:cNvPr id="400440" name="Freeform 56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41" name="Freeform 57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42" name="Freeform 58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43" name="Freeform 59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44" name="Freeform 60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45" name="Freeform 61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46" name="Freeform 62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47" name="Freeform 63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48" name="Freeform 64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49" name="Freeform 65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50" name="Freeform 66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51" name="Freeform 67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52" name="Freeform 68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400453" name="Group 69"/>
            <p:cNvGrpSpPr>
              <a:grpSpLocks/>
            </p:cNvGrpSpPr>
            <p:nvPr/>
          </p:nvGrpSpPr>
          <p:grpSpPr bwMode="auto">
            <a:xfrm>
              <a:off x="720" y="816"/>
              <a:ext cx="1428" cy="797"/>
              <a:chOff x="4224" y="0"/>
              <a:chExt cx="1428" cy="797"/>
            </a:xfrm>
          </p:grpSpPr>
          <p:sp>
            <p:nvSpPr>
              <p:cNvPr id="400454" name="Freeform 70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55" name="Freeform 71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56" name="Freeform 72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57" name="Freeform 73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58" name="Freeform 74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59" name="Freeform 75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60" name="Freeform 76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61" name="Freeform 77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62" name="Freeform 78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63" name="Freeform 79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64" name="Freeform 80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65" name="Freeform 81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466" name="Freeform 82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</p:grpSp>
      <p:sp>
        <p:nvSpPr>
          <p:cNvPr id="400531" name="Line 147"/>
          <p:cNvSpPr>
            <a:spLocks noChangeShapeType="1"/>
          </p:cNvSpPr>
          <p:nvPr/>
        </p:nvSpPr>
        <p:spPr bwMode="auto">
          <a:xfrm>
            <a:off x="990600" y="5029200"/>
            <a:ext cx="32766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400386" name="Rectangle 2"/>
          <p:cNvSpPr>
            <a:spLocks noChangeArrowheads="1"/>
          </p:cNvSpPr>
          <p:nvPr/>
        </p:nvSpPr>
        <p:spPr bwMode="auto">
          <a:xfrm>
            <a:off x="0" y="5334000"/>
            <a:ext cx="9144000" cy="1524000"/>
          </a:xfrm>
          <a:prstGeom prst="rect">
            <a:avLst/>
          </a:prstGeom>
          <a:gradFill rotWithShape="1">
            <a:gsLst>
              <a:gs pos="0">
                <a:srgbClr val="B06900">
                  <a:gamma/>
                  <a:shade val="0"/>
                  <a:invGamma/>
                </a:srgbClr>
              </a:gs>
              <a:gs pos="50000">
                <a:srgbClr val="B06900"/>
              </a:gs>
              <a:gs pos="100000">
                <a:srgbClr val="B06900">
                  <a:gamma/>
                  <a:shade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400389" name="Rectangle 5"/>
          <p:cNvSpPr>
            <a:spLocks noChangeArrowheads="1"/>
          </p:cNvSpPr>
          <p:nvPr/>
        </p:nvSpPr>
        <p:spPr bwMode="auto">
          <a:xfrm>
            <a:off x="6834188" y="5791200"/>
            <a:ext cx="2233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Organic Layer</a:t>
            </a:r>
          </a:p>
        </p:txBody>
      </p:sp>
      <p:grpSp>
        <p:nvGrpSpPr>
          <p:cNvPr id="400512" name="Group 128"/>
          <p:cNvGrpSpPr>
            <a:grpSpLocks/>
          </p:cNvGrpSpPr>
          <p:nvPr/>
        </p:nvGrpSpPr>
        <p:grpSpPr bwMode="auto">
          <a:xfrm>
            <a:off x="73025" y="5805488"/>
            <a:ext cx="5184775" cy="595312"/>
            <a:chOff x="46" y="3753"/>
            <a:chExt cx="3266" cy="375"/>
          </a:xfrm>
        </p:grpSpPr>
        <p:grpSp>
          <p:nvGrpSpPr>
            <p:cNvPr id="400504" name="Group 120"/>
            <p:cNvGrpSpPr>
              <a:grpSpLocks noChangeAspect="1"/>
            </p:cNvGrpSpPr>
            <p:nvPr/>
          </p:nvGrpSpPr>
          <p:grpSpPr bwMode="auto">
            <a:xfrm>
              <a:off x="46" y="3801"/>
              <a:ext cx="674" cy="327"/>
              <a:chOff x="2487" y="2448"/>
              <a:chExt cx="748" cy="363"/>
            </a:xfrm>
          </p:grpSpPr>
          <p:sp>
            <p:nvSpPr>
              <p:cNvPr id="400505" name="Oval 121"/>
              <p:cNvSpPr>
                <a:spLocks noChangeAspect="1" noChangeArrowheads="1"/>
              </p:cNvSpPr>
              <p:nvPr/>
            </p:nvSpPr>
            <p:spPr bwMode="auto">
              <a:xfrm>
                <a:off x="2487" y="2448"/>
                <a:ext cx="729" cy="345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008000"/>
                  </a:gs>
                </a:gsLst>
                <a:lin ang="18900000" scaled="1"/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00506" name="Text Box 122"/>
              <p:cNvSpPr txBox="1">
                <a:spLocks noChangeAspect="1" noChangeArrowheads="1"/>
              </p:cNvSpPr>
              <p:nvPr/>
            </p:nvSpPr>
            <p:spPr bwMode="auto">
              <a:xfrm>
                <a:off x="2554" y="2448"/>
                <a:ext cx="681" cy="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tx1"/>
                    </a:solidFill>
                  </a:rPr>
                  <a:t>NH</a:t>
                </a:r>
                <a:r>
                  <a:rPr lang="en-US" sz="2800" b="1" baseline="-25000">
                    <a:solidFill>
                      <a:schemeClr val="tx1"/>
                    </a:solidFill>
                  </a:rPr>
                  <a:t>4</a:t>
                </a:r>
                <a:r>
                  <a:rPr lang="en-US" sz="2800" b="1" baseline="30000"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  <p:grpSp>
          <p:nvGrpSpPr>
            <p:cNvPr id="400507" name="Group 123"/>
            <p:cNvGrpSpPr>
              <a:grpSpLocks noChangeAspect="1"/>
            </p:cNvGrpSpPr>
            <p:nvPr/>
          </p:nvGrpSpPr>
          <p:grpSpPr bwMode="auto">
            <a:xfrm>
              <a:off x="2638" y="3753"/>
              <a:ext cx="674" cy="327"/>
              <a:chOff x="2487" y="2448"/>
              <a:chExt cx="748" cy="363"/>
            </a:xfrm>
          </p:grpSpPr>
          <p:sp>
            <p:nvSpPr>
              <p:cNvPr id="400508" name="Oval 124"/>
              <p:cNvSpPr>
                <a:spLocks noChangeAspect="1" noChangeArrowheads="1"/>
              </p:cNvSpPr>
              <p:nvPr/>
            </p:nvSpPr>
            <p:spPr bwMode="auto">
              <a:xfrm>
                <a:off x="2487" y="2448"/>
                <a:ext cx="729" cy="345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008000"/>
                  </a:gs>
                </a:gsLst>
                <a:lin ang="18900000" scaled="1"/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00509" name="Text Box 125"/>
              <p:cNvSpPr txBox="1">
                <a:spLocks noChangeAspect="1" noChangeArrowheads="1"/>
              </p:cNvSpPr>
              <p:nvPr/>
            </p:nvSpPr>
            <p:spPr bwMode="auto">
              <a:xfrm>
                <a:off x="2554" y="2448"/>
                <a:ext cx="681" cy="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tx1"/>
                    </a:solidFill>
                  </a:rPr>
                  <a:t>NH</a:t>
                </a:r>
                <a:r>
                  <a:rPr lang="en-US" sz="2800" b="1" baseline="-25000">
                    <a:solidFill>
                      <a:schemeClr val="tx1"/>
                    </a:solidFill>
                  </a:rPr>
                  <a:t>4</a:t>
                </a:r>
                <a:r>
                  <a:rPr lang="en-US" sz="2800" b="1" baseline="30000"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</p:grpSp>
      <p:grpSp>
        <p:nvGrpSpPr>
          <p:cNvPr id="400529" name="Group 145"/>
          <p:cNvGrpSpPr>
            <a:grpSpLocks/>
          </p:cNvGrpSpPr>
          <p:nvPr/>
        </p:nvGrpSpPr>
        <p:grpSpPr bwMode="auto">
          <a:xfrm>
            <a:off x="-76200" y="5943600"/>
            <a:ext cx="6211888" cy="914400"/>
            <a:chOff x="-48" y="3744"/>
            <a:chExt cx="3913" cy="576"/>
          </a:xfrm>
        </p:grpSpPr>
        <p:grpSp>
          <p:nvGrpSpPr>
            <p:cNvPr id="400513" name="Group 129"/>
            <p:cNvGrpSpPr>
              <a:grpSpLocks noChangeAspect="1"/>
            </p:cNvGrpSpPr>
            <p:nvPr/>
          </p:nvGrpSpPr>
          <p:grpSpPr bwMode="auto">
            <a:xfrm rot="-466488">
              <a:off x="-48" y="3792"/>
              <a:ext cx="1417" cy="363"/>
              <a:chOff x="1872" y="3408"/>
              <a:chExt cx="1872" cy="480"/>
            </a:xfrm>
          </p:grpSpPr>
          <p:sp>
            <p:nvSpPr>
              <p:cNvPr id="400514" name="AutoShape 130"/>
              <p:cNvSpPr>
                <a:spLocks noChangeAspect="1" noChangeArrowheads="1"/>
              </p:cNvSpPr>
              <p:nvPr/>
            </p:nvSpPr>
            <p:spPr bwMode="auto">
              <a:xfrm rot="9814490">
                <a:off x="1872" y="3408"/>
                <a:ext cx="1872" cy="432"/>
              </a:xfrm>
              <a:custGeom>
                <a:avLst/>
                <a:gdLst>
                  <a:gd name="G0" fmla="+- 8293 0 0"/>
                  <a:gd name="G1" fmla="+- -10622975 0 0"/>
                  <a:gd name="G2" fmla="+- 0 0 -10622975"/>
                  <a:gd name="T0" fmla="*/ 0 256 1"/>
                  <a:gd name="T1" fmla="*/ 180 256 1"/>
                  <a:gd name="G3" fmla="+- -10622975 T0 T1"/>
                  <a:gd name="T2" fmla="*/ 0 256 1"/>
                  <a:gd name="T3" fmla="*/ 90 256 1"/>
                  <a:gd name="G4" fmla="+- -10622975 T2 T3"/>
                  <a:gd name="G5" fmla="*/ G4 2 1"/>
                  <a:gd name="T4" fmla="*/ 90 256 1"/>
                  <a:gd name="T5" fmla="*/ 0 256 1"/>
                  <a:gd name="G6" fmla="+- -10622975 T4 T5"/>
                  <a:gd name="G7" fmla="*/ G6 2 1"/>
                  <a:gd name="G8" fmla="abs -10622975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8293"/>
                  <a:gd name="G18" fmla="*/ 8293 1 2"/>
                  <a:gd name="G19" fmla="+- G18 5400 0"/>
                  <a:gd name="G20" fmla="cos G19 -10622975"/>
                  <a:gd name="G21" fmla="sin G19 -10622975"/>
                  <a:gd name="G22" fmla="+- G20 10800 0"/>
                  <a:gd name="G23" fmla="+- G21 10800 0"/>
                  <a:gd name="G24" fmla="+- 10800 0 G20"/>
                  <a:gd name="G25" fmla="+- 8293 10800 0"/>
                  <a:gd name="G26" fmla="?: G9 G17 G25"/>
                  <a:gd name="G27" fmla="?: G9 0 21600"/>
                  <a:gd name="G28" fmla="cos 10800 -10622975"/>
                  <a:gd name="G29" fmla="sin 10800 -10622975"/>
                  <a:gd name="G30" fmla="sin 8293 -10622975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10622975 G34 0"/>
                  <a:gd name="G36" fmla="?: G6 G35 G31"/>
                  <a:gd name="G37" fmla="+- 21600 0 G36"/>
                  <a:gd name="G38" fmla="?: G4 0 G33"/>
                  <a:gd name="G39" fmla="?: -10622975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1715 w 21600"/>
                  <a:gd name="T15" fmla="*/ 7864 h 21600"/>
                  <a:gd name="T16" fmla="*/ 10800 w 21600"/>
                  <a:gd name="T17" fmla="*/ 2507 h 21600"/>
                  <a:gd name="T18" fmla="*/ 19885 w 21600"/>
                  <a:gd name="T19" fmla="*/ 7864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2908" y="8250"/>
                    </a:moveTo>
                    <a:cubicBezTo>
                      <a:pt x="4014" y="4826"/>
                      <a:pt x="7202" y="2506"/>
                      <a:pt x="10800" y="2507"/>
                    </a:cubicBezTo>
                    <a:cubicBezTo>
                      <a:pt x="14397" y="2507"/>
                      <a:pt x="17585" y="4826"/>
                      <a:pt x="18691" y="8250"/>
                    </a:cubicBezTo>
                    <a:lnTo>
                      <a:pt x="21076" y="7479"/>
                    </a:lnTo>
                    <a:cubicBezTo>
                      <a:pt x="19636" y="3021"/>
                      <a:pt x="15485" y="-1"/>
                      <a:pt x="10799" y="0"/>
                    </a:cubicBezTo>
                    <a:cubicBezTo>
                      <a:pt x="6114" y="0"/>
                      <a:pt x="1963" y="3021"/>
                      <a:pt x="523" y="747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00515" name="Line 131"/>
              <p:cNvSpPr>
                <a:spLocks noChangeAspect="1" noChangeShapeType="1"/>
              </p:cNvSpPr>
              <p:nvPr/>
            </p:nvSpPr>
            <p:spPr bwMode="auto">
              <a:xfrm>
                <a:off x="2352" y="3792"/>
                <a:ext cx="48" cy="96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516" name="Line 132"/>
              <p:cNvSpPr>
                <a:spLocks noChangeAspect="1" noChangeShapeType="1"/>
              </p:cNvSpPr>
              <p:nvPr/>
            </p:nvSpPr>
            <p:spPr bwMode="auto">
              <a:xfrm>
                <a:off x="2592" y="3744"/>
                <a:ext cx="48" cy="96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517" name="Line 133"/>
              <p:cNvSpPr>
                <a:spLocks noChangeAspect="1" noChangeShapeType="1"/>
              </p:cNvSpPr>
              <p:nvPr/>
            </p:nvSpPr>
            <p:spPr bwMode="auto">
              <a:xfrm>
                <a:off x="2832" y="3696"/>
                <a:ext cx="48" cy="96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518" name="Line 134"/>
              <p:cNvSpPr>
                <a:spLocks noChangeAspect="1" noChangeShapeType="1"/>
              </p:cNvSpPr>
              <p:nvPr/>
            </p:nvSpPr>
            <p:spPr bwMode="auto">
              <a:xfrm>
                <a:off x="3072" y="3600"/>
                <a:ext cx="48" cy="96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519" name="Line 135"/>
              <p:cNvSpPr>
                <a:spLocks noChangeAspect="1" noChangeShapeType="1"/>
              </p:cNvSpPr>
              <p:nvPr/>
            </p:nvSpPr>
            <p:spPr bwMode="auto">
              <a:xfrm>
                <a:off x="3360" y="3456"/>
                <a:ext cx="48" cy="96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400520" name="Text Box 136"/>
            <p:cNvSpPr txBox="1">
              <a:spLocks noChangeArrowheads="1"/>
            </p:cNvSpPr>
            <p:nvPr/>
          </p:nvSpPr>
          <p:spPr bwMode="auto">
            <a:xfrm>
              <a:off x="816" y="4032"/>
              <a:ext cx="52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/>
                <a:t>CEC</a:t>
              </a:r>
            </a:p>
          </p:txBody>
        </p:sp>
        <p:grpSp>
          <p:nvGrpSpPr>
            <p:cNvPr id="400521" name="Group 137"/>
            <p:cNvGrpSpPr>
              <a:grpSpLocks noChangeAspect="1"/>
            </p:cNvGrpSpPr>
            <p:nvPr/>
          </p:nvGrpSpPr>
          <p:grpSpPr bwMode="auto">
            <a:xfrm rot="-967143">
              <a:off x="2448" y="3744"/>
              <a:ext cx="1417" cy="363"/>
              <a:chOff x="1872" y="3408"/>
              <a:chExt cx="1872" cy="480"/>
            </a:xfrm>
          </p:grpSpPr>
          <p:sp>
            <p:nvSpPr>
              <p:cNvPr id="400522" name="AutoShape 138"/>
              <p:cNvSpPr>
                <a:spLocks noChangeAspect="1" noChangeArrowheads="1"/>
              </p:cNvSpPr>
              <p:nvPr/>
            </p:nvSpPr>
            <p:spPr bwMode="auto">
              <a:xfrm rot="9814490">
                <a:off x="1872" y="3408"/>
                <a:ext cx="1872" cy="432"/>
              </a:xfrm>
              <a:custGeom>
                <a:avLst/>
                <a:gdLst>
                  <a:gd name="G0" fmla="+- 8293 0 0"/>
                  <a:gd name="G1" fmla="+- -10622975 0 0"/>
                  <a:gd name="G2" fmla="+- 0 0 -10622975"/>
                  <a:gd name="T0" fmla="*/ 0 256 1"/>
                  <a:gd name="T1" fmla="*/ 180 256 1"/>
                  <a:gd name="G3" fmla="+- -10622975 T0 T1"/>
                  <a:gd name="T2" fmla="*/ 0 256 1"/>
                  <a:gd name="T3" fmla="*/ 90 256 1"/>
                  <a:gd name="G4" fmla="+- -10622975 T2 T3"/>
                  <a:gd name="G5" fmla="*/ G4 2 1"/>
                  <a:gd name="T4" fmla="*/ 90 256 1"/>
                  <a:gd name="T5" fmla="*/ 0 256 1"/>
                  <a:gd name="G6" fmla="+- -10622975 T4 T5"/>
                  <a:gd name="G7" fmla="*/ G6 2 1"/>
                  <a:gd name="G8" fmla="abs -10622975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8293"/>
                  <a:gd name="G18" fmla="*/ 8293 1 2"/>
                  <a:gd name="G19" fmla="+- G18 5400 0"/>
                  <a:gd name="G20" fmla="cos G19 -10622975"/>
                  <a:gd name="G21" fmla="sin G19 -10622975"/>
                  <a:gd name="G22" fmla="+- G20 10800 0"/>
                  <a:gd name="G23" fmla="+- G21 10800 0"/>
                  <a:gd name="G24" fmla="+- 10800 0 G20"/>
                  <a:gd name="G25" fmla="+- 8293 10800 0"/>
                  <a:gd name="G26" fmla="?: G9 G17 G25"/>
                  <a:gd name="G27" fmla="?: G9 0 21600"/>
                  <a:gd name="G28" fmla="cos 10800 -10622975"/>
                  <a:gd name="G29" fmla="sin 10800 -10622975"/>
                  <a:gd name="G30" fmla="sin 8293 -10622975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10622975 G34 0"/>
                  <a:gd name="G36" fmla="?: G6 G35 G31"/>
                  <a:gd name="G37" fmla="+- 21600 0 G36"/>
                  <a:gd name="G38" fmla="?: G4 0 G33"/>
                  <a:gd name="G39" fmla="?: -10622975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1715 w 21600"/>
                  <a:gd name="T15" fmla="*/ 7864 h 21600"/>
                  <a:gd name="T16" fmla="*/ 10800 w 21600"/>
                  <a:gd name="T17" fmla="*/ 2507 h 21600"/>
                  <a:gd name="T18" fmla="*/ 19885 w 21600"/>
                  <a:gd name="T19" fmla="*/ 7864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2908" y="8250"/>
                    </a:moveTo>
                    <a:cubicBezTo>
                      <a:pt x="4014" y="4826"/>
                      <a:pt x="7202" y="2506"/>
                      <a:pt x="10800" y="2507"/>
                    </a:cubicBezTo>
                    <a:cubicBezTo>
                      <a:pt x="14397" y="2507"/>
                      <a:pt x="17585" y="4826"/>
                      <a:pt x="18691" y="8250"/>
                    </a:cubicBezTo>
                    <a:lnTo>
                      <a:pt x="21076" y="7479"/>
                    </a:lnTo>
                    <a:cubicBezTo>
                      <a:pt x="19636" y="3021"/>
                      <a:pt x="15485" y="-1"/>
                      <a:pt x="10799" y="0"/>
                    </a:cubicBezTo>
                    <a:cubicBezTo>
                      <a:pt x="6114" y="0"/>
                      <a:pt x="1963" y="3021"/>
                      <a:pt x="523" y="747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400523" name="Line 139"/>
              <p:cNvSpPr>
                <a:spLocks noChangeAspect="1" noChangeShapeType="1"/>
              </p:cNvSpPr>
              <p:nvPr/>
            </p:nvSpPr>
            <p:spPr bwMode="auto">
              <a:xfrm>
                <a:off x="2352" y="3792"/>
                <a:ext cx="48" cy="96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524" name="Line 140"/>
              <p:cNvSpPr>
                <a:spLocks noChangeAspect="1" noChangeShapeType="1"/>
              </p:cNvSpPr>
              <p:nvPr/>
            </p:nvSpPr>
            <p:spPr bwMode="auto">
              <a:xfrm>
                <a:off x="2592" y="3744"/>
                <a:ext cx="48" cy="96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525" name="Line 141"/>
              <p:cNvSpPr>
                <a:spLocks noChangeAspect="1" noChangeShapeType="1"/>
              </p:cNvSpPr>
              <p:nvPr/>
            </p:nvSpPr>
            <p:spPr bwMode="auto">
              <a:xfrm>
                <a:off x="2832" y="3696"/>
                <a:ext cx="48" cy="96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526" name="Line 142"/>
              <p:cNvSpPr>
                <a:spLocks noChangeAspect="1" noChangeShapeType="1"/>
              </p:cNvSpPr>
              <p:nvPr/>
            </p:nvSpPr>
            <p:spPr bwMode="auto">
              <a:xfrm>
                <a:off x="3072" y="3600"/>
                <a:ext cx="48" cy="96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0527" name="Line 143"/>
              <p:cNvSpPr>
                <a:spLocks noChangeAspect="1" noChangeShapeType="1"/>
              </p:cNvSpPr>
              <p:nvPr/>
            </p:nvSpPr>
            <p:spPr bwMode="auto">
              <a:xfrm>
                <a:off x="3360" y="3456"/>
                <a:ext cx="48" cy="96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400528" name="Text Box 144"/>
            <p:cNvSpPr txBox="1">
              <a:spLocks noChangeArrowheads="1"/>
            </p:cNvSpPr>
            <p:nvPr/>
          </p:nvSpPr>
          <p:spPr bwMode="auto">
            <a:xfrm>
              <a:off x="3174" y="4032"/>
              <a:ext cx="52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/>
                <a:t>CEC</a:t>
              </a:r>
            </a:p>
          </p:txBody>
        </p:sp>
      </p:grpSp>
      <p:sp>
        <p:nvSpPr>
          <p:cNvPr id="400387" name="Oval 3"/>
          <p:cNvSpPr>
            <a:spLocks noChangeArrowheads="1"/>
          </p:cNvSpPr>
          <p:nvPr/>
        </p:nvSpPr>
        <p:spPr bwMode="auto">
          <a:xfrm>
            <a:off x="2209800" y="2362200"/>
            <a:ext cx="838200" cy="8382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41176"/>
                  <a:invGamma/>
                </a:schemeClr>
              </a:gs>
            </a:gsLst>
            <a:path path="rect">
              <a:fillToRect l="100000" b="100000"/>
            </a:path>
          </a:gradFill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Urea</a:t>
            </a:r>
          </a:p>
        </p:txBody>
      </p:sp>
      <p:sp>
        <p:nvSpPr>
          <p:cNvPr id="400511" name="Oval 127"/>
          <p:cNvSpPr>
            <a:spLocks noChangeArrowheads="1"/>
          </p:cNvSpPr>
          <p:nvPr/>
        </p:nvSpPr>
        <p:spPr bwMode="auto">
          <a:xfrm>
            <a:off x="2209800" y="2362200"/>
            <a:ext cx="838200" cy="8382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41176"/>
                  <a:invGamma/>
                </a:schemeClr>
              </a:gs>
            </a:gsLst>
            <a:path path="rect">
              <a:fillToRect l="100000" b="100000"/>
            </a:path>
          </a:gradFill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Urea</a:t>
            </a:r>
          </a:p>
        </p:txBody>
      </p:sp>
      <p:sp>
        <p:nvSpPr>
          <p:cNvPr id="400532" name="Freeform 148"/>
          <p:cNvSpPr>
            <a:spLocks noChangeAspect="1"/>
          </p:cNvSpPr>
          <p:nvPr/>
        </p:nvSpPr>
        <p:spPr bwMode="auto">
          <a:xfrm>
            <a:off x="990600" y="3197225"/>
            <a:ext cx="3244850" cy="2441575"/>
          </a:xfrm>
          <a:custGeom>
            <a:avLst/>
            <a:gdLst/>
            <a:ahLst/>
            <a:cxnLst>
              <a:cxn ang="0">
                <a:pos x="90" y="1185"/>
              </a:cxn>
              <a:cxn ang="0">
                <a:pos x="258" y="1153"/>
              </a:cxn>
              <a:cxn ang="0">
                <a:pos x="434" y="1097"/>
              </a:cxn>
              <a:cxn ang="0">
                <a:pos x="794" y="1073"/>
              </a:cxn>
              <a:cxn ang="0">
                <a:pos x="1154" y="1041"/>
              </a:cxn>
              <a:cxn ang="0">
                <a:pos x="1506" y="1049"/>
              </a:cxn>
              <a:cxn ang="0">
                <a:pos x="1554" y="993"/>
              </a:cxn>
              <a:cxn ang="0">
                <a:pos x="1570" y="809"/>
              </a:cxn>
              <a:cxn ang="0">
                <a:pos x="1562" y="737"/>
              </a:cxn>
              <a:cxn ang="0">
                <a:pos x="1546" y="689"/>
              </a:cxn>
              <a:cxn ang="0">
                <a:pos x="1530" y="585"/>
              </a:cxn>
              <a:cxn ang="0">
                <a:pos x="1522" y="561"/>
              </a:cxn>
              <a:cxn ang="0">
                <a:pos x="1538" y="513"/>
              </a:cxn>
              <a:cxn ang="0">
                <a:pos x="1522" y="465"/>
              </a:cxn>
              <a:cxn ang="0">
                <a:pos x="1506" y="441"/>
              </a:cxn>
              <a:cxn ang="0">
                <a:pos x="1458" y="353"/>
              </a:cxn>
              <a:cxn ang="0">
                <a:pos x="1418" y="297"/>
              </a:cxn>
              <a:cxn ang="0">
                <a:pos x="1378" y="265"/>
              </a:cxn>
              <a:cxn ang="0">
                <a:pos x="1338" y="233"/>
              </a:cxn>
              <a:cxn ang="0">
                <a:pos x="1322" y="209"/>
              </a:cxn>
              <a:cxn ang="0">
                <a:pos x="1274" y="177"/>
              </a:cxn>
              <a:cxn ang="0">
                <a:pos x="1090" y="73"/>
              </a:cxn>
              <a:cxn ang="0">
                <a:pos x="1018" y="49"/>
              </a:cxn>
              <a:cxn ang="0">
                <a:pos x="994" y="41"/>
              </a:cxn>
              <a:cxn ang="0">
                <a:pos x="954" y="57"/>
              </a:cxn>
              <a:cxn ang="0">
                <a:pos x="946" y="33"/>
              </a:cxn>
              <a:cxn ang="0">
                <a:pos x="898" y="9"/>
              </a:cxn>
              <a:cxn ang="0">
                <a:pos x="570" y="33"/>
              </a:cxn>
              <a:cxn ang="0">
                <a:pos x="562" y="105"/>
              </a:cxn>
              <a:cxn ang="0">
                <a:pos x="490" y="73"/>
              </a:cxn>
              <a:cxn ang="0">
                <a:pos x="434" y="89"/>
              </a:cxn>
              <a:cxn ang="0">
                <a:pos x="418" y="113"/>
              </a:cxn>
              <a:cxn ang="0">
                <a:pos x="394" y="129"/>
              </a:cxn>
              <a:cxn ang="0">
                <a:pos x="354" y="161"/>
              </a:cxn>
              <a:cxn ang="0">
                <a:pos x="338" y="185"/>
              </a:cxn>
              <a:cxn ang="0">
                <a:pos x="314" y="201"/>
              </a:cxn>
              <a:cxn ang="0">
                <a:pos x="274" y="241"/>
              </a:cxn>
              <a:cxn ang="0">
                <a:pos x="258" y="265"/>
              </a:cxn>
              <a:cxn ang="0">
                <a:pos x="210" y="297"/>
              </a:cxn>
              <a:cxn ang="0">
                <a:pos x="194" y="345"/>
              </a:cxn>
              <a:cxn ang="0">
                <a:pos x="178" y="369"/>
              </a:cxn>
              <a:cxn ang="0">
                <a:pos x="162" y="417"/>
              </a:cxn>
              <a:cxn ang="0">
                <a:pos x="138" y="497"/>
              </a:cxn>
              <a:cxn ang="0">
                <a:pos x="82" y="665"/>
              </a:cxn>
              <a:cxn ang="0">
                <a:pos x="74" y="713"/>
              </a:cxn>
              <a:cxn ang="0">
                <a:pos x="58" y="761"/>
              </a:cxn>
              <a:cxn ang="0">
                <a:pos x="26" y="961"/>
              </a:cxn>
              <a:cxn ang="0">
                <a:pos x="42" y="1161"/>
              </a:cxn>
              <a:cxn ang="0">
                <a:pos x="114" y="1193"/>
              </a:cxn>
              <a:cxn ang="0">
                <a:pos x="202" y="1169"/>
              </a:cxn>
            </a:cxnLst>
            <a:rect l="0" t="0" r="r" b="b"/>
            <a:pathLst>
              <a:path w="1586" h="1193">
                <a:moveTo>
                  <a:pt x="90" y="1185"/>
                </a:moveTo>
                <a:cubicBezTo>
                  <a:pt x="149" y="1175"/>
                  <a:pt x="198" y="1160"/>
                  <a:pt x="258" y="1153"/>
                </a:cubicBezTo>
                <a:cubicBezTo>
                  <a:pt x="320" y="1132"/>
                  <a:pt x="368" y="1106"/>
                  <a:pt x="434" y="1097"/>
                </a:cubicBezTo>
                <a:cubicBezTo>
                  <a:pt x="581" y="1048"/>
                  <a:pt x="465" y="1081"/>
                  <a:pt x="794" y="1073"/>
                </a:cubicBezTo>
                <a:cubicBezTo>
                  <a:pt x="914" y="1049"/>
                  <a:pt x="1037" y="1080"/>
                  <a:pt x="1154" y="1041"/>
                </a:cubicBezTo>
                <a:cubicBezTo>
                  <a:pt x="1284" y="1048"/>
                  <a:pt x="1377" y="1056"/>
                  <a:pt x="1506" y="1049"/>
                </a:cubicBezTo>
                <a:cubicBezTo>
                  <a:pt x="1538" y="1038"/>
                  <a:pt x="1544" y="1024"/>
                  <a:pt x="1554" y="993"/>
                </a:cubicBezTo>
                <a:cubicBezTo>
                  <a:pt x="1558" y="956"/>
                  <a:pt x="1570" y="839"/>
                  <a:pt x="1570" y="809"/>
                </a:cubicBezTo>
                <a:cubicBezTo>
                  <a:pt x="1570" y="785"/>
                  <a:pt x="1567" y="761"/>
                  <a:pt x="1562" y="737"/>
                </a:cubicBezTo>
                <a:cubicBezTo>
                  <a:pt x="1559" y="720"/>
                  <a:pt x="1546" y="689"/>
                  <a:pt x="1546" y="689"/>
                </a:cubicBezTo>
                <a:cubicBezTo>
                  <a:pt x="1556" y="648"/>
                  <a:pt x="1586" y="604"/>
                  <a:pt x="1530" y="585"/>
                </a:cubicBezTo>
                <a:cubicBezTo>
                  <a:pt x="1527" y="577"/>
                  <a:pt x="1521" y="569"/>
                  <a:pt x="1522" y="561"/>
                </a:cubicBezTo>
                <a:cubicBezTo>
                  <a:pt x="1524" y="544"/>
                  <a:pt x="1538" y="513"/>
                  <a:pt x="1538" y="513"/>
                </a:cubicBezTo>
                <a:cubicBezTo>
                  <a:pt x="1533" y="497"/>
                  <a:pt x="1531" y="479"/>
                  <a:pt x="1522" y="465"/>
                </a:cubicBezTo>
                <a:cubicBezTo>
                  <a:pt x="1517" y="457"/>
                  <a:pt x="1510" y="450"/>
                  <a:pt x="1506" y="441"/>
                </a:cubicBezTo>
                <a:cubicBezTo>
                  <a:pt x="1485" y="395"/>
                  <a:pt x="1497" y="379"/>
                  <a:pt x="1458" y="353"/>
                </a:cubicBezTo>
                <a:cubicBezTo>
                  <a:pt x="1439" y="297"/>
                  <a:pt x="1458" y="310"/>
                  <a:pt x="1418" y="297"/>
                </a:cubicBezTo>
                <a:cubicBezTo>
                  <a:pt x="1372" y="228"/>
                  <a:pt x="1433" y="309"/>
                  <a:pt x="1378" y="265"/>
                </a:cubicBezTo>
                <a:cubicBezTo>
                  <a:pt x="1326" y="224"/>
                  <a:pt x="1398" y="253"/>
                  <a:pt x="1338" y="233"/>
                </a:cubicBezTo>
                <a:cubicBezTo>
                  <a:pt x="1333" y="225"/>
                  <a:pt x="1329" y="215"/>
                  <a:pt x="1322" y="209"/>
                </a:cubicBezTo>
                <a:cubicBezTo>
                  <a:pt x="1308" y="196"/>
                  <a:pt x="1274" y="177"/>
                  <a:pt x="1274" y="177"/>
                </a:cubicBezTo>
                <a:cubicBezTo>
                  <a:pt x="1235" y="118"/>
                  <a:pt x="1154" y="94"/>
                  <a:pt x="1090" y="73"/>
                </a:cubicBezTo>
                <a:cubicBezTo>
                  <a:pt x="1066" y="65"/>
                  <a:pt x="1042" y="57"/>
                  <a:pt x="1018" y="49"/>
                </a:cubicBezTo>
                <a:cubicBezTo>
                  <a:pt x="1010" y="46"/>
                  <a:pt x="994" y="41"/>
                  <a:pt x="994" y="41"/>
                </a:cubicBezTo>
                <a:cubicBezTo>
                  <a:pt x="983" y="57"/>
                  <a:pt x="978" y="81"/>
                  <a:pt x="954" y="57"/>
                </a:cubicBezTo>
                <a:cubicBezTo>
                  <a:pt x="948" y="51"/>
                  <a:pt x="951" y="40"/>
                  <a:pt x="946" y="33"/>
                </a:cubicBezTo>
                <a:cubicBezTo>
                  <a:pt x="935" y="19"/>
                  <a:pt x="914" y="14"/>
                  <a:pt x="898" y="9"/>
                </a:cubicBezTo>
                <a:cubicBezTo>
                  <a:pt x="793" y="17"/>
                  <a:pt x="668" y="0"/>
                  <a:pt x="570" y="33"/>
                </a:cubicBezTo>
                <a:cubicBezTo>
                  <a:pt x="579" y="79"/>
                  <a:pt x="603" y="91"/>
                  <a:pt x="562" y="105"/>
                </a:cubicBezTo>
                <a:cubicBezTo>
                  <a:pt x="505" y="86"/>
                  <a:pt x="528" y="98"/>
                  <a:pt x="490" y="73"/>
                </a:cubicBezTo>
                <a:cubicBezTo>
                  <a:pt x="488" y="74"/>
                  <a:pt x="439" y="85"/>
                  <a:pt x="434" y="89"/>
                </a:cubicBezTo>
                <a:cubicBezTo>
                  <a:pt x="426" y="95"/>
                  <a:pt x="425" y="106"/>
                  <a:pt x="418" y="113"/>
                </a:cubicBezTo>
                <a:cubicBezTo>
                  <a:pt x="411" y="120"/>
                  <a:pt x="402" y="124"/>
                  <a:pt x="394" y="129"/>
                </a:cubicBezTo>
                <a:cubicBezTo>
                  <a:pt x="348" y="198"/>
                  <a:pt x="409" y="117"/>
                  <a:pt x="354" y="161"/>
                </a:cubicBezTo>
                <a:cubicBezTo>
                  <a:pt x="346" y="167"/>
                  <a:pt x="345" y="178"/>
                  <a:pt x="338" y="185"/>
                </a:cubicBezTo>
                <a:cubicBezTo>
                  <a:pt x="331" y="192"/>
                  <a:pt x="322" y="196"/>
                  <a:pt x="314" y="201"/>
                </a:cubicBezTo>
                <a:cubicBezTo>
                  <a:pt x="271" y="265"/>
                  <a:pt x="327" y="188"/>
                  <a:pt x="274" y="241"/>
                </a:cubicBezTo>
                <a:cubicBezTo>
                  <a:pt x="267" y="248"/>
                  <a:pt x="265" y="259"/>
                  <a:pt x="258" y="265"/>
                </a:cubicBezTo>
                <a:cubicBezTo>
                  <a:pt x="244" y="278"/>
                  <a:pt x="210" y="297"/>
                  <a:pt x="210" y="297"/>
                </a:cubicBezTo>
                <a:cubicBezTo>
                  <a:pt x="205" y="313"/>
                  <a:pt x="203" y="331"/>
                  <a:pt x="194" y="345"/>
                </a:cubicBezTo>
                <a:cubicBezTo>
                  <a:pt x="189" y="353"/>
                  <a:pt x="182" y="360"/>
                  <a:pt x="178" y="369"/>
                </a:cubicBezTo>
                <a:cubicBezTo>
                  <a:pt x="171" y="384"/>
                  <a:pt x="162" y="417"/>
                  <a:pt x="162" y="417"/>
                </a:cubicBezTo>
                <a:cubicBezTo>
                  <a:pt x="169" y="460"/>
                  <a:pt x="182" y="482"/>
                  <a:pt x="138" y="497"/>
                </a:cubicBezTo>
                <a:cubicBezTo>
                  <a:pt x="120" y="550"/>
                  <a:pt x="91" y="610"/>
                  <a:pt x="82" y="665"/>
                </a:cubicBezTo>
                <a:cubicBezTo>
                  <a:pt x="79" y="681"/>
                  <a:pt x="78" y="697"/>
                  <a:pt x="74" y="713"/>
                </a:cubicBezTo>
                <a:cubicBezTo>
                  <a:pt x="70" y="729"/>
                  <a:pt x="58" y="761"/>
                  <a:pt x="58" y="761"/>
                </a:cubicBezTo>
                <a:cubicBezTo>
                  <a:pt x="51" y="826"/>
                  <a:pt x="47" y="899"/>
                  <a:pt x="26" y="961"/>
                </a:cubicBezTo>
                <a:cubicBezTo>
                  <a:pt x="29" y="1028"/>
                  <a:pt x="0" y="1109"/>
                  <a:pt x="42" y="1161"/>
                </a:cubicBezTo>
                <a:cubicBezTo>
                  <a:pt x="58" y="1182"/>
                  <a:pt x="114" y="1193"/>
                  <a:pt x="114" y="1193"/>
                </a:cubicBezTo>
                <a:cubicBezTo>
                  <a:pt x="141" y="1189"/>
                  <a:pt x="180" y="1191"/>
                  <a:pt x="202" y="1169"/>
                </a:cubicBezTo>
              </a:path>
            </a:pathLst>
          </a:custGeom>
          <a:gradFill rotWithShape="1">
            <a:gsLst>
              <a:gs pos="0">
                <a:srgbClr val="FF9900"/>
              </a:gs>
              <a:gs pos="100000">
                <a:srgbClr val="CC6600"/>
              </a:gs>
            </a:gsLst>
            <a:path path="rect">
              <a:fillToRect l="50000" t="50000" r="50000" b="50000"/>
            </a:path>
          </a:gradFill>
          <a:ln w="28575" cmpd="sng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400533" name="Rectangle 149"/>
          <p:cNvSpPr>
            <a:spLocks noChangeArrowheads="1"/>
          </p:cNvSpPr>
          <p:nvPr/>
        </p:nvSpPr>
        <p:spPr bwMode="auto">
          <a:xfrm>
            <a:off x="5562600" y="1371600"/>
            <a:ext cx="2805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Pine needle photo</a:t>
            </a:r>
          </a:p>
        </p:txBody>
      </p:sp>
      <p:sp>
        <p:nvSpPr>
          <p:cNvPr id="400534" name="Rectangle 150"/>
          <p:cNvSpPr>
            <a:spLocks noChangeArrowheads="1"/>
          </p:cNvSpPr>
          <p:nvPr/>
        </p:nvSpPr>
        <p:spPr bwMode="auto">
          <a:xfrm>
            <a:off x="6135688" y="4068763"/>
            <a:ext cx="17383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200"/>
              <a:t>www.microscopyu.com</a:t>
            </a:r>
          </a:p>
        </p:txBody>
      </p:sp>
      <p:pic>
        <p:nvPicPr>
          <p:cNvPr id="400535" name="Picture 151"/>
          <p:cNvPicPr>
            <a:picLocks noChangeAspect="1" noChangeArrowheads="1"/>
          </p:cNvPicPr>
          <p:nvPr/>
        </p:nvPicPr>
        <p:blipFill>
          <a:blip r:embed="rId3" cstate="print"/>
          <a:srcRect l="2718" r="3804" b="48425"/>
          <a:stretch>
            <a:fillRect/>
          </a:stretch>
        </p:blipFill>
        <p:spPr bwMode="auto">
          <a:xfrm>
            <a:off x="5638800" y="1905000"/>
            <a:ext cx="2667000" cy="203200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</p:spPr>
      </p:pic>
      <p:sp>
        <p:nvSpPr>
          <p:cNvPr id="400536" name="Line 152"/>
          <p:cNvSpPr>
            <a:spLocks noChangeShapeType="1"/>
          </p:cNvSpPr>
          <p:nvPr/>
        </p:nvSpPr>
        <p:spPr bwMode="auto">
          <a:xfrm flipV="1">
            <a:off x="4191000" y="3200400"/>
            <a:ext cx="1219200" cy="5334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63 -0.00324 L 0.01563 0.33009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400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003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0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-0.01112 C 0.00625 0.00254 0.01111 0.01643 0.00139 0.02685 C -0.00833 0.0375 -0.0375 0.04398 -0.05694 0.05231 C -0.07639 0.06088 -0.09861 0.06713 -0.11528 0.07777 C -0.13194 0.08842 -0.14444 0.10115 -0.15694 0.11597 C -0.16944 0.13078 -0.17917 0.13726 -0.19028 0.16689 C -0.20139 0.19652 -0.21806 0.24305 -0.22361 0.29398 C -0.22917 0.3449 -0.22639 0.40856 -0.22361 0.47222 " pathEditMode="relative" rAng="0" ptsTypes="aaaaaaaA">
                                      <p:cBhvr>
                                        <p:cTn id="16" dur="2000" fill="hold"/>
                                        <p:tgtEl>
                                          <p:spTgt spid="400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" y="24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8 -0.02778 C -0.00729 -0.01366 -0.01163 0.00046 -0.00278 0.01157 C 0.00608 0.02222 0.03264 0.02893 0.05052 0.0375 C 0.06823 0.04652 0.08854 0.05324 0.10365 0.06388 C 0.11892 0.075 0.13038 0.08819 0.14184 0.10324 C 0.15313 0.11875 0.16198 0.12546 0.17222 0.15625 C 0.18229 0.18657 0.19757 0.23495 0.2026 0.2875 C 0.20781 0.3405 0.20521 0.40625 0.2026 0.47222 " pathEditMode="relative" rAng="0" ptsTypes="aaaaaaaA">
                                      <p:cBhvr>
                                        <p:cTn id="18" dur="2000" fill="hold"/>
                                        <p:tgtEl>
                                          <p:spTgt spid="4005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" y="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4003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0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4005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0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00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00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387" grpId="0" animBg="1"/>
      <p:bldP spid="400387" grpId="1" animBg="1"/>
      <p:bldP spid="400511" grpId="0" animBg="1"/>
      <p:bldP spid="400511" grpId="1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ChangeArrowheads="1"/>
          </p:cNvSpPr>
          <p:nvPr/>
        </p:nvSpPr>
        <p:spPr bwMode="auto">
          <a:xfrm>
            <a:off x="0" y="5334000"/>
            <a:ext cx="9144000" cy="1524000"/>
          </a:xfrm>
          <a:prstGeom prst="rect">
            <a:avLst/>
          </a:prstGeom>
          <a:gradFill rotWithShape="1">
            <a:gsLst>
              <a:gs pos="0">
                <a:srgbClr val="663300"/>
              </a:gs>
              <a:gs pos="100000">
                <a:srgbClr val="FF99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395486" name="Rectangle 222" descr="Dashed horizontal"/>
          <p:cNvSpPr>
            <a:spLocks noChangeArrowheads="1"/>
          </p:cNvSpPr>
          <p:nvPr/>
        </p:nvSpPr>
        <p:spPr bwMode="auto">
          <a:xfrm>
            <a:off x="0" y="0"/>
            <a:ext cx="9144000" cy="5334000"/>
          </a:xfrm>
          <a:prstGeom prst="rect">
            <a:avLst/>
          </a:prstGeom>
          <a:pattFill prst="dashHorz">
            <a:fgClr>
              <a:srgbClr val="33CCFF">
                <a:alpha val="82001"/>
              </a:srgbClr>
            </a:fgClr>
            <a:bgClr>
              <a:schemeClr val="accent2">
                <a:alpha val="82001"/>
              </a:schemeClr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sp>
        <p:nvSpPr>
          <p:cNvPr id="395495" name="Freeform 231"/>
          <p:cNvSpPr>
            <a:spLocks noChangeAspect="1"/>
          </p:cNvSpPr>
          <p:nvPr/>
        </p:nvSpPr>
        <p:spPr bwMode="auto">
          <a:xfrm>
            <a:off x="990600" y="3197225"/>
            <a:ext cx="3244850" cy="2441575"/>
          </a:xfrm>
          <a:custGeom>
            <a:avLst/>
            <a:gdLst/>
            <a:ahLst/>
            <a:cxnLst>
              <a:cxn ang="0">
                <a:pos x="90" y="1185"/>
              </a:cxn>
              <a:cxn ang="0">
                <a:pos x="258" y="1153"/>
              </a:cxn>
              <a:cxn ang="0">
                <a:pos x="434" y="1097"/>
              </a:cxn>
              <a:cxn ang="0">
                <a:pos x="794" y="1073"/>
              </a:cxn>
              <a:cxn ang="0">
                <a:pos x="1154" y="1041"/>
              </a:cxn>
              <a:cxn ang="0">
                <a:pos x="1506" y="1049"/>
              </a:cxn>
              <a:cxn ang="0">
                <a:pos x="1554" y="993"/>
              </a:cxn>
              <a:cxn ang="0">
                <a:pos x="1570" y="809"/>
              </a:cxn>
              <a:cxn ang="0">
                <a:pos x="1562" y="737"/>
              </a:cxn>
              <a:cxn ang="0">
                <a:pos x="1546" y="689"/>
              </a:cxn>
              <a:cxn ang="0">
                <a:pos x="1530" y="585"/>
              </a:cxn>
              <a:cxn ang="0">
                <a:pos x="1522" y="561"/>
              </a:cxn>
              <a:cxn ang="0">
                <a:pos x="1538" y="513"/>
              </a:cxn>
              <a:cxn ang="0">
                <a:pos x="1522" y="465"/>
              </a:cxn>
              <a:cxn ang="0">
                <a:pos x="1506" y="441"/>
              </a:cxn>
              <a:cxn ang="0">
                <a:pos x="1458" y="353"/>
              </a:cxn>
              <a:cxn ang="0">
                <a:pos x="1418" y="297"/>
              </a:cxn>
              <a:cxn ang="0">
                <a:pos x="1378" y="265"/>
              </a:cxn>
              <a:cxn ang="0">
                <a:pos x="1338" y="233"/>
              </a:cxn>
              <a:cxn ang="0">
                <a:pos x="1322" y="209"/>
              </a:cxn>
              <a:cxn ang="0">
                <a:pos x="1274" y="177"/>
              </a:cxn>
              <a:cxn ang="0">
                <a:pos x="1090" y="73"/>
              </a:cxn>
              <a:cxn ang="0">
                <a:pos x="1018" y="49"/>
              </a:cxn>
              <a:cxn ang="0">
                <a:pos x="994" y="41"/>
              </a:cxn>
              <a:cxn ang="0">
                <a:pos x="954" y="57"/>
              </a:cxn>
              <a:cxn ang="0">
                <a:pos x="946" y="33"/>
              </a:cxn>
              <a:cxn ang="0">
                <a:pos x="898" y="9"/>
              </a:cxn>
              <a:cxn ang="0">
                <a:pos x="570" y="33"/>
              </a:cxn>
              <a:cxn ang="0">
                <a:pos x="562" y="105"/>
              </a:cxn>
              <a:cxn ang="0">
                <a:pos x="490" y="73"/>
              </a:cxn>
              <a:cxn ang="0">
                <a:pos x="434" y="89"/>
              </a:cxn>
              <a:cxn ang="0">
                <a:pos x="418" y="113"/>
              </a:cxn>
              <a:cxn ang="0">
                <a:pos x="394" y="129"/>
              </a:cxn>
              <a:cxn ang="0">
                <a:pos x="354" y="161"/>
              </a:cxn>
              <a:cxn ang="0">
                <a:pos x="338" y="185"/>
              </a:cxn>
              <a:cxn ang="0">
                <a:pos x="314" y="201"/>
              </a:cxn>
              <a:cxn ang="0">
                <a:pos x="274" y="241"/>
              </a:cxn>
              <a:cxn ang="0">
                <a:pos x="258" y="265"/>
              </a:cxn>
              <a:cxn ang="0">
                <a:pos x="210" y="297"/>
              </a:cxn>
              <a:cxn ang="0">
                <a:pos x="194" y="345"/>
              </a:cxn>
              <a:cxn ang="0">
                <a:pos x="178" y="369"/>
              </a:cxn>
              <a:cxn ang="0">
                <a:pos x="162" y="417"/>
              </a:cxn>
              <a:cxn ang="0">
                <a:pos x="138" y="497"/>
              </a:cxn>
              <a:cxn ang="0">
                <a:pos x="82" y="665"/>
              </a:cxn>
              <a:cxn ang="0">
                <a:pos x="74" y="713"/>
              </a:cxn>
              <a:cxn ang="0">
                <a:pos x="58" y="761"/>
              </a:cxn>
              <a:cxn ang="0">
                <a:pos x="26" y="961"/>
              </a:cxn>
              <a:cxn ang="0">
                <a:pos x="42" y="1161"/>
              </a:cxn>
              <a:cxn ang="0">
                <a:pos x="114" y="1193"/>
              </a:cxn>
              <a:cxn ang="0">
                <a:pos x="202" y="1169"/>
              </a:cxn>
            </a:cxnLst>
            <a:rect l="0" t="0" r="r" b="b"/>
            <a:pathLst>
              <a:path w="1586" h="1193">
                <a:moveTo>
                  <a:pt x="90" y="1185"/>
                </a:moveTo>
                <a:cubicBezTo>
                  <a:pt x="149" y="1175"/>
                  <a:pt x="198" y="1160"/>
                  <a:pt x="258" y="1153"/>
                </a:cubicBezTo>
                <a:cubicBezTo>
                  <a:pt x="320" y="1132"/>
                  <a:pt x="368" y="1106"/>
                  <a:pt x="434" y="1097"/>
                </a:cubicBezTo>
                <a:cubicBezTo>
                  <a:pt x="581" y="1048"/>
                  <a:pt x="465" y="1081"/>
                  <a:pt x="794" y="1073"/>
                </a:cubicBezTo>
                <a:cubicBezTo>
                  <a:pt x="914" y="1049"/>
                  <a:pt x="1037" y="1080"/>
                  <a:pt x="1154" y="1041"/>
                </a:cubicBezTo>
                <a:cubicBezTo>
                  <a:pt x="1284" y="1048"/>
                  <a:pt x="1377" y="1056"/>
                  <a:pt x="1506" y="1049"/>
                </a:cubicBezTo>
                <a:cubicBezTo>
                  <a:pt x="1538" y="1038"/>
                  <a:pt x="1544" y="1024"/>
                  <a:pt x="1554" y="993"/>
                </a:cubicBezTo>
                <a:cubicBezTo>
                  <a:pt x="1558" y="956"/>
                  <a:pt x="1570" y="839"/>
                  <a:pt x="1570" y="809"/>
                </a:cubicBezTo>
                <a:cubicBezTo>
                  <a:pt x="1570" y="785"/>
                  <a:pt x="1567" y="761"/>
                  <a:pt x="1562" y="737"/>
                </a:cubicBezTo>
                <a:cubicBezTo>
                  <a:pt x="1559" y="720"/>
                  <a:pt x="1546" y="689"/>
                  <a:pt x="1546" y="689"/>
                </a:cubicBezTo>
                <a:cubicBezTo>
                  <a:pt x="1556" y="648"/>
                  <a:pt x="1586" y="604"/>
                  <a:pt x="1530" y="585"/>
                </a:cubicBezTo>
                <a:cubicBezTo>
                  <a:pt x="1527" y="577"/>
                  <a:pt x="1521" y="569"/>
                  <a:pt x="1522" y="561"/>
                </a:cubicBezTo>
                <a:cubicBezTo>
                  <a:pt x="1524" y="544"/>
                  <a:pt x="1538" y="513"/>
                  <a:pt x="1538" y="513"/>
                </a:cubicBezTo>
                <a:cubicBezTo>
                  <a:pt x="1533" y="497"/>
                  <a:pt x="1531" y="479"/>
                  <a:pt x="1522" y="465"/>
                </a:cubicBezTo>
                <a:cubicBezTo>
                  <a:pt x="1517" y="457"/>
                  <a:pt x="1510" y="450"/>
                  <a:pt x="1506" y="441"/>
                </a:cubicBezTo>
                <a:cubicBezTo>
                  <a:pt x="1485" y="395"/>
                  <a:pt x="1497" y="379"/>
                  <a:pt x="1458" y="353"/>
                </a:cubicBezTo>
                <a:cubicBezTo>
                  <a:pt x="1439" y="297"/>
                  <a:pt x="1458" y="310"/>
                  <a:pt x="1418" y="297"/>
                </a:cubicBezTo>
                <a:cubicBezTo>
                  <a:pt x="1372" y="228"/>
                  <a:pt x="1433" y="309"/>
                  <a:pt x="1378" y="265"/>
                </a:cubicBezTo>
                <a:cubicBezTo>
                  <a:pt x="1326" y="224"/>
                  <a:pt x="1398" y="253"/>
                  <a:pt x="1338" y="233"/>
                </a:cubicBezTo>
                <a:cubicBezTo>
                  <a:pt x="1333" y="225"/>
                  <a:pt x="1329" y="215"/>
                  <a:pt x="1322" y="209"/>
                </a:cubicBezTo>
                <a:cubicBezTo>
                  <a:pt x="1308" y="196"/>
                  <a:pt x="1274" y="177"/>
                  <a:pt x="1274" y="177"/>
                </a:cubicBezTo>
                <a:cubicBezTo>
                  <a:pt x="1235" y="118"/>
                  <a:pt x="1154" y="94"/>
                  <a:pt x="1090" y="73"/>
                </a:cubicBezTo>
                <a:cubicBezTo>
                  <a:pt x="1066" y="65"/>
                  <a:pt x="1042" y="57"/>
                  <a:pt x="1018" y="49"/>
                </a:cubicBezTo>
                <a:cubicBezTo>
                  <a:pt x="1010" y="46"/>
                  <a:pt x="994" y="41"/>
                  <a:pt x="994" y="41"/>
                </a:cubicBezTo>
                <a:cubicBezTo>
                  <a:pt x="983" y="57"/>
                  <a:pt x="978" y="81"/>
                  <a:pt x="954" y="57"/>
                </a:cubicBezTo>
                <a:cubicBezTo>
                  <a:pt x="948" y="51"/>
                  <a:pt x="951" y="40"/>
                  <a:pt x="946" y="33"/>
                </a:cubicBezTo>
                <a:cubicBezTo>
                  <a:pt x="935" y="19"/>
                  <a:pt x="914" y="14"/>
                  <a:pt x="898" y="9"/>
                </a:cubicBezTo>
                <a:cubicBezTo>
                  <a:pt x="793" y="17"/>
                  <a:pt x="668" y="0"/>
                  <a:pt x="570" y="33"/>
                </a:cubicBezTo>
                <a:cubicBezTo>
                  <a:pt x="579" y="79"/>
                  <a:pt x="603" y="91"/>
                  <a:pt x="562" y="105"/>
                </a:cubicBezTo>
                <a:cubicBezTo>
                  <a:pt x="505" y="86"/>
                  <a:pt x="528" y="98"/>
                  <a:pt x="490" y="73"/>
                </a:cubicBezTo>
                <a:cubicBezTo>
                  <a:pt x="488" y="74"/>
                  <a:pt x="439" y="85"/>
                  <a:pt x="434" y="89"/>
                </a:cubicBezTo>
                <a:cubicBezTo>
                  <a:pt x="426" y="95"/>
                  <a:pt x="425" y="106"/>
                  <a:pt x="418" y="113"/>
                </a:cubicBezTo>
                <a:cubicBezTo>
                  <a:pt x="411" y="120"/>
                  <a:pt x="402" y="124"/>
                  <a:pt x="394" y="129"/>
                </a:cubicBezTo>
                <a:cubicBezTo>
                  <a:pt x="348" y="198"/>
                  <a:pt x="409" y="117"/>
                  <a:pt x="354" y="161"/>
                </a:cubicBezTo>
                <a:cubicBezTo>
                  <a:pt x="346" y="167"/>
                  <a:pt x="345" y="178"/>
                  <a:pt x="338" y="185"/>
                </a:cubicBezTo>
                <a:cubicBezTo>
                  <a:pt x="331" y="192"/>
                  <a:pt x="322" y="196"/>
                  <a:pt x="314" y="201"/>
                </a:cubicBezTo>
                <a:cubicBezTo>
                  <a:pt x="271" y="265"/>
                  <a:pt x="327" y="188"/>
                  <a:pt x="274" y="241"/>
                </a:cubicBezTo>
                <a:cubicBezTo>
                  <a:pt x="267" y="248"/>
                  <a:pt x="265" y="259"/>
                  <a:pt x="258" y="265"/>
                </a:cubicBezTo>
                <a:cubicBezTo>
                  <a:pt x="244" y="278"/>
                  <a:pt x="210" y="297"/>
                  <a:pt x="210" y="297"/>
                </a:cubicBezTo>
                <a:cubicBezTo>
                  <a:pt x="205" y="313"/>
                  <a:pt x="203" y="331"/>
                  <a:pt x="194" y="345"/>
                </a:cubicBezTo>
                <a:cubicBezTo>
                  <a:pt x="189" y="353"/>
                  <a:pt x="182" y="360"/>
                  <a:pt x="178" y="369"/>
                </a:cubicBezTo>
                <a:cubicBezTo>
                  <a:pt x="171" y="384"/>
                  <a:pt x="162" y="417"/>
                  <a:pt x="162" y="417"/>
                </a:cubicBezTo>
                <a:cubicBezTo>
                  <a:pt x="169" y="460"/>
                  <a:pt x="182" y="482"/>
                  <a:pt x="138" y="497"/>
                </a:cubicBezTo>
                <a:cubicBezTo>
                  <a:pt x="120" y="550"/>
                  <a:pt x="91" y="610"/>
                  <a:pt x="82" y="665"/>
                </a:cubicBezTo>
                <a:cubicBezTo>
                  <a:pt x="79" y="681"/>
                  <a:pt x="78" y="697"/>
                  <a:pt x="74" y="713"/>
                </a:cubicBezTo>
                <a:cubicBezTo>
                  <a:pt x="70" y="729"/>
                  <a:pt x="58" y="761"/>
                  <a:pt x="58" y="761"/>
                </a:cubicBezTo>
                <a:cubicBezTo>
                  <a:pt x="51" y="826"/>
                  <a:pt x="47" y="899"/>
                  <a:pt x="26" y="961"/>
                </a:cubicBezTo>
                <a:cubicBezTo>
                  <a:pt x="29" y="1028"/>
                  <a:pt x="0" y="1109"/>
                  <a:pt x="42" y="1161"/>
                </a:cubicBezTo>
                <a:cubicBezTo>
                  <a:pt x="58" y="1182"/>
                  <a:pt x="114" y="1193"/>
                  <a:pt x="114" y="1193"/>
                </a:cubicBezTo>
                <a:cubicBezTo>
                  <a:pt x="141" y="1189"/>
                  <a:pt x="180" y="1191"/>
                  <a:pt x="202" y="1169"/>
                </a:cubicBezTo>
              </a:path>
            </a:pathLst>
          </a:custGeom>
          <a:gradFill rotWithShape="1">
            <a:gsLst>
              <a:gs pos="0">
                <a:srgbClr val="FF9900"/>
              </a:gs>
              <a:gs pos="100000">
                <a:srgbClr val="CC6600"/>
              </a:gs>
            </a:gsLst>
            <a:path path="rect">
              <a:fillToRect l="50000" t="50000" r="50000" b="50000"/>
            </a:path>
          </a:gradFill>
          <a:ln w="28575" cmpd="sng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CA"/>
          </a:p>
        </p:txBody>
      </p:sp>
      <p:sp>
        <p:nvSpPr>
          <p:cNvPr id="395278" name="Oval 14"/>
          <p:cNvSpPr>
            <a:spLocks noChangeArrowheads="1"/>
          </p:cNvSpPr>
          <p:nvPr/>
        </p:nvSpPr>
        <p:spPr bwMode="auto">
          <a:xfrm>
            <a:off x="2209800" y="2362200"/>
            <a:ext cx="838200" cy="8382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41176"/>
                  <a:invGamma/>
                </a:schemeClr>
              </a:gs>
            </a:gsLst>
            <a:path path="rect">
              <a:fillToRect l="100000" b="100000"/>
            </a:path>
          </a:gradFill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Urea</a:t>
            </a:r>
          </a:p>
        </p:txBody>
      </p:sp>
      <p:sp>
        <p:nvSpPr>
          <p:cNvPr id="395346" name="AutoShape 82"/>
          <p:cNvSpPr>
            <a:spLocks noChangeArrowheads="1"/>
          </p:cNvSpPr>
          <p:nvPr/>
        </p:nvSpPr>
        <p:spPr bwMode="auto">
          <a:xfrm>
            <a:off x="2057400" y="76200"/>
            <a:ext cx="2819400" cy="381000"/>
          </a:xfrm>
          <a:prstGeom prst="cloudCallout">
            <a:avLst>
              <a:gd name="adj1" fmla="val 28324"/>
              <a:gd name="adj2" fmla="val 50000"/>
            </a:avLst>
          </a:prstGeom>
          <a:gradFill rotWithShape="1">
            <a:gsLst>
              <a:gs pos="0">
                <a:schemeClr val="bg1"/>
              </a:gs>
              <a:gs pos="100000">
                <a:srgbClr val="00FFFF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5347" name="AutoShape 83"/>
          <p:cNvSpPr>
            <a:spLocks noChangeArrowheads="1"/>
          </p:cNvSpPr>
          <p:nvPr/>
        </p:nvSpPr>
        <p:spPr bwMode="auto">
          <a:xfrm>
            <a:off x="-304800" y="-76200"/>
            <a:ext cx="2819400" cy="152400"/>
          </a:xfrm>
          <a:prstGeom prst="cloudCallout">
            <a:avLst>
              <a:gd name="adj1" fmla="val 102194"/>
              <a:gd name="adj2" fmla="val -166667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5349" name="AutoShape 85"/>
          <p:cNvSpPr>
            <a:spLocks noChangeAspect="1" noChangeArrowheads="1"/>
          </p:cNvSpPr>
          <p:nvPr/>
        </p:nvSpPr>
        <p:spPr bwMode="auto">
          <a:xfrm>
            <a:off x="703263" y="-76200"/>
            <a:ext cx="1411287" cy="228600"/>
          </a:xfrm>
          <a:prstGeom prst="cloudCallout">
            <a:avLst>
              <a:gd name="adj1" fmla="val -29639"/>
              <a:gd name="adj2" fmla="val -42361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5422" name="AutoShape 158"/>
          <p:cNvSpPr>
            <a:spLocks noChangeArrowheads="1"/>
          </p:cNvSpPr>
          <p:nvPr/>
        </p:nvSpPr>
        <p:spPr bwMode="auto">
          <a:xfrm>
            <a:off x="2971800" y="-76200"/>
            <a:ext cx="2819400" cy="457200"/>
          </a:xfrm>
          <a:prstGeom prst="cloudCallout">
            <a:avLst>
              <a:gd name="adj1" fmla="val -18074"/>
              <a:gd name="adj2" fmla="val 69444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5426" name="AutoShape 162"/>
          <p:cNvSpPr>
            <a:spLocks noChangeAspect="1" noChangeArrowheads="1"/>
          </p:cNvSpPr>
          <p:nvPr/>
        </p:nvSpPr>
        <p:spPr bwMode="auto">
          <a:xfrm>
            <a:off x="1981200" y="0"/>
            <a:ext cx="1411288" cy="228600"/>
          </a:xfrm>
          <a:prstGeom prst="cloudCallout">
            <a:avLst>
              <a:gd name="adj1" fmla="val -24241"/>
              <a:gd name="adj2" fmla="val 90972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5427" name="AutoShape 163"/>
          <p:cNvSpPr>
            <a:spLocks noChangeAspect="1" noChangeArrowheads="1"/>
          </p:cNvSpPr>
          <p:nvPr/>
        </p:nvSpPr>
        <p:spPr bwMode="auto">
          <a:xfrm>
            <a:off x="2057400" y="-76200"/>
            <a:ext cx="1352550" cy="73025"/>
          </a:xfrm>
          <a:prstGeom prst="cloudCallout">
            <a:avLst>
              <a:gd name="adj1" fmla="val 37324"/>
              <a:gd name="adj2" fmla="val 42608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5428" name="AutoShape 164"/>
          <p:cNvSpPr>
            <a:spLocks noChangeArrowheads="1"/>
          </p:cNvSpPr>
          <p:nvPr/>
        </p:nvSpPr>
        <p:spPr bwMode="auto">
          <a:xfrm>
            <a:off x="228600" y="0"/>
            <a:ext cx="2819400" cy="457200"/>
          </a:xfrm>
          <a:prstGeom prst="cloudCallout">
            <a:avLst>
              <a:gd name="adj1" fmla="val -20778"/>
              <a:gd name="adj2" fmla="val 277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95429" name="AutoShape 165"/>
          <p:cNvSpPr>
            <a:spLocks noChangeArrowheads="1"/>
          </p:cNvSpPr>
          <p:nvPr/>
        </p:nvSpPr>
        <p:spPr bwMode="auto">
          <a:xfrm>
            <a:off x="-457200" y="0"/>
            <a:ext cx="2819400" cy="457200"/>
          </a:xfrm>
          <a:prstGeom prst="cloudCallout">
            <a:avLst>
              <a:gd name="adj1" fmla="val -20778"/>
              <a:gd name="adj2" fmla="val 2778"/>
            </a:avLst>
          </a:prstGeom>
          <a:gradFill rotWithShape="1">
            <a:gsLst>
              <a:gs pos="0">
                <a:schemeClr val="tx1"/>
              </a:gs>
              <a:gs pos="100000">
                <a:srgbClr val="00FFFF">
                  <a:alpha val="57001"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grpSp>
        <p:nvGrpSpPr>
          <p:cNvPr id="395444" name="Group 180"/>
          <p:cNvGrpSpPr>
            <a:grpSpLocks/>
          </p:cNvGrpSpPr>
          <p:nvPr/>
        </p:nvGrpSpPr>
        <p:grpSpPr bwMode="auto">
          <a:xfrm>
            <a:off x="1270000" y="3276600"/>
            <a:ext cx="2695575" cy="1219200"/>
            <a:chOff x="800" y="2256"/>
            <a:chExt cx="1698" cy="624"/>
          </a:xfrm>
        </p:grpSpPr>
        <p:sp>
          <p:nvSpPr>
            <p:cNvPr id="395432" name="Freeform 168"/>
            <p:cNvSpPr>
              <a:spLocks/>
            </p:cNvSpPr>
            <p:nvPr/>
          </p:nvSpPr>
          <p:spPr bwMode="auto">
            <a:xfrm>
              <a:off x="800" y="2472"/>
              <a:ext cx="1698" cy="408"/>
            </a:xfrm>
            <a:custGeom>
              <a:avLst/>
              <a:gdLst/>
              <a:ahLst/>
              <a:cxnLst>
                <a:cxn ang="0">
                  <a:pos x="832" y="0"/>
                </a:cxn>
                <a:cxn ang="0">
                  <a:pos x="544" y="72"/>
                </a:cxn>
                <a:cxn ang="0">
                  <a:pos x="490" y="102"/>
                </a:cxn>
                <a:cxn ang="0">
                  <a:pos x="472" y="108"/>
                </a:cxn>
                <a:cxn ang="0">
                  <a:pos x="418" y="156"/>
                </a:cxn>
                <a:cxn ang="0">
                  <a:pos x="358" y="180"/>
                </a:cxn>
                <a:cxn ang="0">
                  <a:pos x="286" y="222"/>
                </a:cxn>
                <a:cxn ang="0">
                  <a:pos x="226" y="270"/>
                </a:cxn>
                <a:cxn ang="0">
                  <a:pos x="58" y="348"/>
                </a:cxn>
                <a:cxn ang="0">
                  <a:pos x="22" y="366"/>
                </a:cxn>
                <a:cxn ang="0">
                  <a:pos x="52" y="438"/>
                </a:cxn>
                <a:cxn ang="0">
                  <a:pos x="160" y="414"/>
                </a:cxn>
                <a:cxn ang="0">
                  <a:pos x="388" y="378"/>
                </a:cxn>
                <a:cxn ang="0">
                  <a:pos x="946" y="354"/>
                </a:cxn>
                <a:cxn ang="0">
                  <a:pos x="1204" y="372"/>
                </a:cxn>
                <a:cxn ang="0">
                  <a:pos x="1480" y="438"/>
                </a:cxn>
                <a:cxn ang="0">
                  <a:pos x="1576" y="468"/>
                </a:cxn>
                <a:cxn ang="0">
                  <a:pos x="1624" y="480"/>
                </a:cxn>
                <a:cxn ang="0">
                  <a:pos x="1660" y="492"/>
                </a:cxn>
                <a:cxn ang="0">
                  <a:pos x="1672" y="402"/>
                </a:cxn>
                <a:cxn ang="0">
                  <a:pos x="1624" y="360"/>
                </a:cxn>
                <a:cxn ang="0">
                  <a:pos x="1534" y="288"/>
                </a:cxn>
                <a:cxn ang="0">
                  <a:pos x="1390" y="186"/>
                </a:cxn>
                <a:cxn ang="0">
                  <a:pos x="1180" y="90"/>
                </a:cxn>
                <a:cxn ang="0">
                  <a:pos x="1072" y="54"/>
                </a:cxn>
                <a:cxn ang="0">
                  <a:pos x="868" y="0"/>
                </a:cxn>
                <a:cxn ang="0">
                  <a:pos x="832" y="0"/>
                </a:cxn>
              </a:cxnLst>
              <a:rect l="0" t="0" r="r" b="b"/>
              <a:pathLst>
                <a:path w="1698" h="492">
                  <a:moveTo>
                    <a:pt x="832" y="0"/>
                  </a:moveTo>
                  <a:cubicBezTo>
                    <a:pt x="732" y="10"/>
                    <a:pt x="641" y="48"/>
                    <a:pt x="544" y="72"/>
                  </a:cubicBezTo>
                  <a:cubicBezTo>
                    <a:pt x="517" y="99"/>
                    <a:pt x="534" y="87"/>
                    <a:pt x="490" y="102"/>
                  </a:cubicBezTo>
                  <a:cubicBezTo>
                    <a:pt x="484" y="104"/>
                    <a:pt x="472" y="108"/>
                    <a:pt x="472" y="108"/>
                  </a:cubicBezTo>
                  <a:cubicBezTo>
                    <a:pt x="461" y="119"/>
                    <a:pt x="437" y="147"/>
                    <a:pt x="418" y="156"/>
                  </a:cubicBezTo>
                  <a:cubicBezTo>
                    <a:pt x="374" y="176"/>
                    <a:pt x="393" y="159"/>
                    <a:pt x="358" y="180"/>
                  </a:cubicBezTo>
                  <a:cubicBezTo>
                    <a:pt x="332" y="196"/>
                    <a:pt x="312" y="209"/>
                    <a:pt x="286" y="222"/>
                  </a:cubicBezTo>
                  <a:cubicBezTo>
                    <a:pt x="262" y="234"/>
                    <a:pt x="249" y="257"/>
                    <a:pt x="226" y="270"/>
                  </a:cubicBezTo>
                  <a:cubicBezTo>
                    <a:pt x="169" y="302"/>
                    <a:pt x="120" y="327"/>
                    <a:pt x="58" y="348"/>
                  </a:cubicBezTo>
                  <a:cubicBezTo>
                    <a:pt x="45" y="352"/>
                    <a:pt x="35" y="362"/>
                    <a:pt x="22" y="366"/>
                  </a:cubicBezTo>
                  <a:cubicBezTo>
                    <a:pt x="0" y="400"/>
                    <a:pt x="16" y="426"/>
                    <a:pt x="52" y="438"/>
                  </a:cubicBezTo>
                  <a:cubicBezTo>
                    <a:pt x="96" y="423"/>
                    <a:pt x="112" y="419"/>
                    <a:pt x="160" y="414"/>
                  </a:cubicBezTo>
                  <a:cubicBezTo>
                    <a:pt x="222" y="372"/>
                    <a:pt x="322" y="381"/>
                    <a:pt x="388" y="378"/>
                  </a:cubicBezTo>
                  <a:cubicBezTo>
                    <a:pt x="575" y="384"/>
                    <a:pt x="758" y="361"/>
                    <a:pt x="946" y="354"/>
                  </a:cubicBezTo>
                  <a:cubicBezTo>
                    <a:pt x="1030" y="358"/>
                    <a:pt x="1121" y="355"/>
                    <a:pt x="1204" y="372"/>
                  </a:cubicBezTo>
                  <a:cubicBezTo>
                    <a:pt x="1297" y="391"/>
                    <a:pt x="1387" y="426"/>
                    <a:pt x="1480" y="438"/>
                  </a:cubicBezTo>
                  <a:cubicBezTo>
                    <a:pt x="1512" y="449"/>
                    <a:pt x="1544" y="459"/>
                    <a:pt x="1576" y="468"/>
                  </a:cubicBezTo>
                  <a:cubicBezTo>
                    <a:pt x="1592" y="472"/>
                    <a:pt x="1608" y="475"/>
                    <a:pt x="1624" y="480"/>
                  </a:cubicBezTo>
                  <a:cubicBezTo>
                    <a:pt x="1636" y="484"/>
                    <a:pt x="1660" y="492"/>
                    <a:pt x="1660" y="492"/>
                  </a:cubicBezTo>
                  <a:cubicBezTo>
                    <a:pt x="1698" y="479"/>
                    <a:pt x="1688" y="434"/>
                    <a:pt x="1672" y="402"/>
                  </a:cubicBezTo>
                  <a:cubicBezTo>
                    <a:pt x="1660" y="377"/>
                    <a:pt x="1651" y="378"/>
                    <a:pt x="1624" y="360"/>
                  </a:cubicBezTo>
                  <a:cubicBezTo>
                    <a:pt x="1590" y="338"/>
                    <a:pt x="1574" y="301"/>
                    <a:pt x="1534" y="288"/>
                  </a:cubicBezTo>
                  <a:cubicBezTo>
                    <a:pt x="1500" y="237"/>
                    <a:pt x="1443" y="212"/>
                    <a:pt x="1390" y="186"/>
                  </a:cubicBezTo>
                  <a:cubicBezTo>
                    <a:pt x="1323" y="152"/>
                    <a:pt x="1253" y="108"/>
                    <a:pt x="1180" y="90"/>
                  </a:cubicBezTo>
                  <a:cubicBezTo>
                    <a:pt x="1146" y="67"/>
                    <a:pt x="1113" y="59"/>
                    <a:pt x="1072" y="54"/>
                  </a:cubicBezTo>
                  <a:cubicBezTo>
                    <a:pt x="1004" y="31"/>
                    <a:pt x="940" y="8"/>
                    <a:pt x="868" y="0"/>
                  </a:cubicBezTo>
                  <a:cubicBezTo>
                    <a:pt x="844" y="8"/>
                    <a:pt x="856" y="8"/>
                    <a:pt x="832" y="0"/>
                  </a:cubicBezTo>
                  <a:close/>
                </a:path>
              </a:pathLst>
            </a:custGeom>
            <a:solidFill>
              <a:schemeClr val="bg1">
                <a:alpha val="71001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95435" name="Freeform 171"/>
            <p:cNvSpPr>
              <a:spLocks/>
            </p:cNvSpPr>
            <p:nvPr/>
          </p:nvSpPr>
          <p:spPr bwMode="auto">
            <a:xfrm>
              <a:off x="1056" y="2256"/>
              <a:ext cx="1152" cy="480"/>
            </a:xfrm>
            <a:custGeom>
              <a:avLst/>
              <a:gdLst/>
              <a:ahLst/>
              <a:cxnLst>
                <a:cxn ang="0">
                  <a:pos x="16" y="264"/>
                </a:cxn>
                <a:cxn ang="0">
                  <a:pos x="136" y="232"/>
                </a:cxn>
                <a:cxn ang="0">
                  <a:pos x="232" y="176"/>
                </a:cxn>
                <a:cxn ang="0">
                  <a:pos x="256" y="88"/>
                </a:cxn>
                <a:cxn ang="0">
                  <a:pos x="264" y="64"/>
                </a:cxn>
                <a:cxn ang="0">
                  <a:pos x="384" y="0"/>
                </a:cxn>
                <a:cxn ang="0">
                  <a:pos x="480" y="48"/>
                </a:cxn>
                <a:cxn ang="0">
                  <a:pos x="528" y="120"/>
                </a:cxn>
                <a:cxn ang="0">
                  <a:pos x="536" y="144"/>
                </a:cxn>
                <a:cxn ang="0">
                  <a:pos x="584" y="176"/>
                </a:cxn>
                <a:cxn ang="0">
                  <a:pos x="728" y="232"/>
                </a:cxn>
                <a:cxn ang="0">
                  <a:pos x="672" y="280"/>
                </a:cxn>
                <a:cxn ang="0">
                  <a:pos x="240" y="288"/>
                </a:cxn>
                <a:cxn ang="0">
                  <a:pos x="8" y="272"/>
                </a:cxn>
                <a:cxn ang="0">
                  <a:pos x="16" y="248"/>
                </a:cxn>
                <a:cxn ang="0">
                  <a:pos x="16" y="264"/>
                </a:cxn>
              </a:cxnLst>
              <a:rect l="0" t="0" r="r" b="b"/>
              <a:pathLst>
                <a:path w="728" h="288">
                  <a:moveTo>
                    <a:pt x="16" y="264"/>
                  </a:moveTo>
                  <a:cubicBezTo>
                    <a:pt x="51" y="252"/>
                    <a:pt x="105" y="249"/>
                    <a:pt x="136" y="232"/>
                  </a:cubicBezTo>
                  <a:cubicBezTo>
                    <a:pt x="165" y="216"/>
                    <a:pt x="204" y="195"/>
                    <a:pt x="232" y="176"/>
                  </a:cubicBezTo>
                  <a:cubicBezTo>
                    <a:pt x="266" y="73"/>
                    <a:pt x="233" y="178"/>
                    <a:pt x="256" y="88"/>
                  </a:cubicBezTo>
                  <a:cubicBezTo>
                    <a:pt x="258" y="80"/>
                    <a:pt x="258" y="70"/>
                    <a:pt x="264" y="64"/>
                  </a:cubicBezTo>
                  <a:cubicBezTo>
                    <a:pt x="291" y="37"/>
                    <a:pt x="348" y="12"/>
                    <a:pt x="384" y="0"/>
                  </a:cubicBezTo>
                  <a:cubicBezTo>
                    <a:pt x="419" y="12"/>
                    <a:pt x="445" y="36"/>
                    <a:pt x="480" y="48"/>
                  </a:cubicBezTo>
                  <a:cubicBezTo>
                    <a:pt x="496" y="72"/>
                    <a:pt x="512" y="96"/>
                    <a:pt x="528" y="120"/>
                  </a:cubicBezTo>
                  <a:cubicBezTo>
                    <a:pt x="533" y="127"/>
                    <a:pt x="530" y="138"/>
                    <a:pt x="536" y="144"/>
                  </a:cubicBezTo>
                  <a:cubicBezTo>
                    <a:pt x="550" y="158"/>
                    <a:pt x="584" y="176"/>
                    <a:pt x="584" y="176"/>
                  </a:cubicBezTo>
                  <a:cubicBezTo>
                    <a:pt x="616" y="224"/>
                    <a:pt x="676" y="215"/>
                    <a:pt x="728" y="232"/>
                  </a:cubicBezTo>
                  <a:cubicBezTo>
                    <a:pt x="722" y="251"/>
                    <a:pt x="696" y="279"/>
                    <a:pt x="672" y="280"/>
                  </a:cubicBezTo>
                  <a:cubicBezTo>
                    <a:pt x="528" y="288"/>
                    <a:pt x="384" y="285"/>
                    <a:pt x="240" y="288"/>
                  </a:cubicBezTo>
                  <a:cubicBezTo>
                    <a:pt x="163" y="283"/>
                    <a:pt x="85" y="277"/>
                    <a:pt x="8" y="272"/>
                  </a:cubicBezTo>
                  <a:cubicBezTo>
                    <a:pt x="0" y="271"/>
                    <a:pt x="10" y="254"/>
                    <a:pt x="16" y="248"/>
                  </a:cubicBezTo>
                  <a:cubicBezTo>
                    <a:pt x="20" y="244"/>
                    <a:pt x="16" y="259"/>
                    <a:pt x="16" y="264"/>
                  </a:cubicBezTo>
                  <a:close/>
                </a:path>
              </a:pathLst>
            </a:custGeom>
            <a:solidFill>
              <a:schemeClr val="bg1">
                <a:alpha val="67999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95443" name="Text Box 179"/>
            <p:cNvSpPr txBox="1">
              <a:spLocks noChangeArrowheads="1"/>
            </p:cNvSpPr>
            <p:nvPr/>
          </p:nvSpPr>
          <p:spPr bwMode="auto">
            <a:xfrm>
              <a:off x="1392" y="2448"/>
              <a:ext cx="533" cy="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>
                  <a:solidFill>
                    <a:schemeClr val="tx1"/>
                  </a:solidFill>
                </a:rPr>
                <a:t>Urea</a:t>
              </a:r>
            </a:p>
          </p:txBody>
        </p:sp>
      </p:grpSp>
      <p:grpSp>
        <p:nvGrpSpPr>
          <p:cNvPr id="395449" name="Group 185"/>
          <p:cNvGrpSpPr>
            <a:grpSpLocks/>
          </p:cNvGrpSpPr>
          <p:nvPr/>
        </p:nvGrpSpPr>
        <p:grpSpPr bwMode="auto">
          <a:xfrm>
            <a:off x="1444625" y="3962400"/>
            <a:ext cx="2517775" cy="671513"/>
            <a:chOff x="864" y="2496"/>
            <a:chExt cx="1586" cy="423"/>
          </a:xfrm>
        </p:grpSpPr>
        <p:grpSp>
          <p:nvGrpSpPr>
            <p:cNvPr id="395296" name="Group 32"/>
            <p:cNvGrpSpPr>
              <a:grpSpLocks noChangeAspect="1"/>
            </p:cNvGrpSpPr>
            <p:nvPr/>
          </p:nvGrpSpPr>
          <p:grpSpPr bwMode="auto">
            <a:xfrm>
              <a:off x="864" y="2544"/>
              <a:ext cx="674" cy="327"/>
              <a:chOff x="2487" y="2448"/>
              <a:chExt cx="748" cy="363"/>
            </a:xfrm>
          </p:grpSpPr>
          <p:sp>
            <p:nvSpPr>
              <p:cNvPr id="395297" name="Oval 33"/>
              <p:cNvSpPr>
                <a:spLocks noChangeAspect="1" noChangeArrowheads="1"/>
              </p:cNvSpPr>
              <p:nvPr/>
            </p:nvSpPr>
            <p:spPr bwMode="auto">
              <a:xfrm>
                <a:off x="2487" y="2448"/>
                <a:ext cx="729" cy="345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008000"/>
                  </a:gs>
                </a:gsLst>
                <a:lin ang="18900000" scaled="1"/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95298" name="Text Box 34"/>
              <p:cNvSpPr txBox="1">
                <a:spLocks noChangeAspect="1" noChangeArrowheads="1"/>
              </p:cNvSpPr>
              <p:nvPr/>
            </p:nvSpPr>
            <p:spPr bwMode="auto">
              <a:xfrm>
                <a:off x="2554" y="2448"/>
                <a:ext cx="681" cy="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tx1"/>
                    </a:solidFill>
                  </a:rPr>
                  <a:t>NH</a:t>
                </a:r>
                <a:r>
                  <a:rPr lang="en-US" sz="2800" b="1" baseline="-25000">
                    <a:solidFill>
                      <a:schemeClr val="tx1"/>
                    </a:solidFill>
                  </a:rPr>
                  <a:t>4</a:t>
                </a:r>
                <a:r>
                  <a:rPr lang="en-US" sz="2800" b="1" baseline="30000"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  <p:grpSp>
          <p:nvGrpSpPr>
            <p:cNvPr id="395293" name="Group 29"/>
            <p:cNvGrpSpPr>
              <a:grpSpLocks noChangeAspect="1"/>
            </p:cNvGrpSpPr>
            <p:nvPr/>
          </p:nvGrpSpPr>
          <p:grpSpPr bwMode="auto">
            <a:xfrm>
              <a:off x="1776" y="2592"/>
              <a:ext cx="674" cy="327"/>
              <a:chOff x="2487" y="2448"/>
              <a:chExt cx="748" cy="363"/>
            </a:xfrm>
          </p:grpSpPr>
          <p:sp>
            <p:nvSpPr>
              <p:cNvPr id="395294" name="Oval 30"/>
              <p:cNvSpPr>
                <a:spLocks noChangeAspect="1" noChangeArrowheads="1"/>
              </p:cNvSpPr>
              <p:nvPr/>
            </p:nvSpPr>
            <p:spPr bwMode="auto">
              <a:xfrm>
                <a:off x="2487" y="2448"/>
                <a:ext cx="729" cy="345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008000"/>
                  </a:gs>
                </a:gsLst>
                <a:lin ang="18900000" scaled="1"/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95295" name="Text Box 31"/>
              <p:cNvSpPr txBox="1">
                <a:spLocks noChangeAspect="1" noChangeArrowheads="1"/>
              </p:cNvSpPr>
              <p:nvPr/>
            </p:nvSpPr>
            <p:spPr bwMode="auto">
              <a:xfrm>
                <a:off x="2554" y="2448"/>
                <a:ext cx="681" cy="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tx1"/>
                    </a:solidFill>
                  </a:rPr>
                  <a:t>NH</a:t>
                </a:r>
                <a:r>
                  <a:rPr lang="en-US" sz="2800" b="1" baseline="-25000">
                    <a:solidFill>
                      <a:schemeClr val="tx1"/>
                    </a:solidFill>
                  </a:rPr>
                  <a:t>4</a:t>
                </a:r>
                <a:r>
                  <a:rPr lang="en-US" sz="2800" b="1" baseline="30000"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  <p:grpSp>
          <p:nvGrpSpPr>
            <p:cNvPr id="395290" name="Group 26"/>
            <p:cNvGrpSpPr>
              <a:grpSpLocks noChangeAspect="1"/>
            </p:cNvGrpSpPr>
            <p:nvPr/>
          </p:nvGrpSpPr>
          <p:grpSpPr bwMode="auto">
            <a:xfrm>
              <a:off x="1296" y="2496"/>
              <a:ext cx="674" cy="327"/>
              <a:chOff x="2487" y="2448"/>
              <a:chExt cx="748" cy="363"/>
            </a:xfrm>
          </p:grpSpPr>
          <p:sp>
            <p:nvSpPr>
              <p:cNvPr id="395291" name="Oval 27"/>
              <p:cNvSpPr>
                <a:spLocks noChangeAspect="1" noChangeArrowheads="1"/>
              </p:cNvSpPr>
              <p:nvPr/>
            </p:nvSpPr>
            <p:spPr bwMode="auto">
              <a:xfrm>
                <a:off x="2487" y="2448"/>
                <a:ext cx="729" cy="345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008000"/>
                  </a:gs>
                </a:gsLst>
                <a:lin ang="18900000" scaled="1"/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95292" name="Text Box 28"/>
              <p:cNvSpPr txBox="1">
                <a:spLocks noChangeAspect="1" noChangeArrowheads="1"/>
              </p:cNvSpPr>
              <p:nvPr/>
            </p:nvSpPr>
            <p:spPr bwMode="auto">
              <a:xfrm>
                <a:off x="2554" y="2448"/>
                <a:ext cx="681" cy="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tx1"/>
                    </a:solidFill>
                  </a:rPr>
                  <a:t>NH</a:t>
                </a:r>
                <a:r>
                  <a:rPr lang="en-US" sz="2800" b="1" baseline="-25000">
                    <a:solidFill>
                      <a:schemeClr val="tx1"/>
                    </a:solidFill>
                  </a:rPr>
                  <a:t>4</a:t>
                </a:r>
                <a:r>
                  <a:rPr lang="en-US" sz="2800" b="1" baseline="30000"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</p:grpSp>
      <p:grpSp>
        <p:nvGrpSpPr>
          <p:cNvPr id="395323" name="Group 59"/>
          <p:cNvGrpSpPr>
            <a:grpSpLocks/>
          </p:cNvGrpSpPr>
          <p:nvPr/>
        </p:nvGrpSpPr>
        <p:grpSpPr bwMode="auto">
          <a:xfrm>
            <a:off x="914400" y="1524000"/>
            <a:ext cx="3429000" cy="1752600"/>
            <a:chOff x="1392" y="296"/>
            <a:chExt cx="2448" cy="1384"/>
          </a:xfrm>
        </p:grpSpPr>
        <p:pic>
          <p:nvPicPr>
            <p:cNvPr id="395324" name="Picture 60" descr="Imagen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40" y="824"/>
              <a:ext cx="432" cy="320"/>
            </a:xfrm>
            <a:prstGeom prst="rect">
              <a:avLst/>
            </a:prstGeom>
            <a:noFill/>
          </p:spPr>
        </p:pic>
        <p:grpSp>
          <p:nvGrpSpPr>
            <p:cNvPr id="395325" name="Group 61"/>
            <p:cNvGrpSpPr>
              <a:grpSpLocks/>
            </p:cNvGrpSpPr>
            <p:nvPr/>
          </p:nvGrpSpPr>
          <p:grpSpPr bwMode="auto">
            <a:xfrm>
              <a:off x="1392" y="296"/>
              <a:ext cx="2448" cy="1384"/>
              <a:chOff x="1392" y="296"/>
              <a:chExt cx="2448" cy="1384"/>
            </a:xfrm>
          </p:grpSpPr>
          <p:pic>
            <p:nvPicPr>
              <p:cNvPr id="395326" name="Picture 62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016" y="1064"/>
                <a:ext cx="624" cy="461"/>
              </a:xfrm>
              <a:prstGeom prst="rect">
                <a:avLst/>
              </a:prstGeom>
              <a:noFill/>
            </p:spPr>
          </p:pic>
          <p:pic>
            <p:nvPicPr>
              <p:cNvPr id="395327" name="Picture 63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072" y="1112"/>
                <a:ext cx="768" cy="568"/>
              </a:xfrm>
              <a:prstGeom prst="rect">
                <a:avLst/>
              </a:prstGeom>
              <a:noFill/>
            </p:spPr>
          </p:pic>
          <p:pic>
            <p:nvPicPr>
              <p:cNvPr id="395328" name="Picture 64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920" y="680"/>
                <a:ext cx="384" cy="283"/>
              </a:xfrm>
              <a:prstGeom prst="rect">
                <a:avLst/>
              </a:prstGeom>
              <a:noFill/>
            </p:spPr>
          </p:pic>
          <p:pic>
            <p:nvPicPr>
              <p:cNvPr id="395329" name="Picture 65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496" y="440"/>
                <a:ext cx="240" cy="177"/>
              </a:xfrm>
              <a:prstGeom prst="rect">
                <a:avLst/>
              </a:prstGeom>
              <a:noFill/>
            </p:spPr>
          </p:pic>
          <p:pic>
            <p:nvPicPr>
              <p:cNvPr id="395330" name="Picture 66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392" y="536"/>
                <a:ext cx="384" cy="283"/>
              </a:xfrm>
              <a:prstGeom prst="rect">
                <a:avLst/>
              </a:prstGeom>
              <a:noFill/>
            </p:spPr>
          </p:pic>
          <p:pic>
            <p:nvPicPr>
              <p:cNvPr id="395331" name="Picture 67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120" y="680"/>
                <a:ext cx="240" cy="177"/>
              </a:xfrm>
              <a:prstGeom prst="rect">
                <a:avLst/>
              </a:prstGeom>
              <a:noFill/>
            </p:spPr>
          </p:pic>
          <p:pic>
            <p:nvPicPr>
              <p:cNvPr id="395332" name="Picture 68" descr="Imagen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920" y="296"/>
                <a:ext cx="240" cy="177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395467" name="AutoShape 203"/>
          <p:cNvSpPr>
            <a:spLocks noChangeArrowheads="1"/>
          </p:cNvSpPr>
          <p:nvPr/>
        </p:nvSpPr>
        <p:spPr bwMode="auto">
          <a:xfrm rot="5400000">
            <a:off x="1905000" y="2362200"/>
            <a:ext cx="1524000" cy="3048000"/>
          </a:xfrm>
          <a:prstGeom prst="moon">
            <a:avLst>
              <a:gd name="adj" fmla="val 12944"/>
            </a:avLst>
          </a:prstGeom>
          <a:solidFill>
            <a:schemeClr val="bg1">
              <a:alpha val="84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CA"/>
          </a:p>
        </p:txBody>
      </p:sp>
      <p:grpSp>
        <p:nvGrpSpPr>
          <p:cNvPr id="395350" name="Group 86"/>
          <p:cNvGrpSpPr>
            <a:grpSpLocks/>
          </p:cNvGrpSpPr>
          <p:nvPr/>
        </p:nvGrpSpPr>
        <p:grpSpPr bwMode="auto">
          <a:xfrm>
            <a:off x="19050" y="-76200"/>
            <a:ext cx="5010150" cy="1417638"/>
            <a:chOff x="432" y="768"/>
            <a:chExt cx="3156" cy="893"/>
          </a:xfrm>
        </p:grpSpPr>
        <p:grpSp>
          <p:nvGrpSpPr>
            <p:cNvPr id="395351" name="Group 87"/>
            <p:cNvGrpSpPr>
              <a:grpSpLocks/>
            </p:cNvGrpSpPr>
            <p:nvPr/>
          </p:nvGrpSpPr>
          <p:grpSpPr bwMode="auto">
            <a:xfrm>
              <a:off x="1296" y="768"/>
              <a:ext cx="1428" cy="797"/>
              <a:chOff x="4224" y="0"/>
              <a:chExt cx="1428" cy="797"/>
            </a:xfrm>
          </p:grpSpPr>
          <p:sp>
            <p:nvSpPr>
              <p:cNvPr id="395352" name="Freeform 88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53" name="Freeform 89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54" name="Freeform 90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55" name="Freeform 91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56" name="Freeform 92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57" name="Freeform 93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58" name="Freeform 94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59" name="Freeform 95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60" name="Freeform 96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61" name="Freeform 97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62" name="Freeform 98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63" name="Freeform 99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64" name="Freeform 100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395365" name="Group 101"/>
            <p:cNvGrpSpPr>
              <a:grpSpLocks/>
            </p:cNvGrpSpPr>
            <p:nvPr/>
          </p:nvGrpSpPr>
          <p:grpSpPr bwMode="auto">
            <a:xfrm>
              <a:off x="432" y="816"/>
              <a:ext cx="1428" cy="797"/>
              <a:chOff x="4224" y="0"/>
              <a:chExt cx="1428" cy="797"/>
            </a:xfrm>
          </p:grpSpPr>
          <p:sp>
            <p:nvSpPr>
              <p:cNvPr id="395366" name="Freeform 102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67" name="Freeform 103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68" name="Freeform 104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69" name="Freeform 105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70" name="Freeform 106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71" name="Freeform 107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72" name="Freeform 108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73" name="Freeform 109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74" name="Freeform 110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75" name="Freeform 111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76" name="Freeform 112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77" name="Freeform 113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78" name="Freeform 114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395379" name="Group 115"/>
            <p:cNvGrpSpPr>
              <a:grpSpLocks/>
            </p:cNvGrpSpPr>
            <p:nvPr/>
          </p:nvGrpSpPr>
          <p:grpSpPr bwMode="auto">
            <a:xfrm>
              <a:off x="2160" y="864"/>
              <a:ext cx="1428" cy="797"/>
              <a:chOff x="4224" y="0"/>
              <a:chExt cx="1428" cy="797"/>
            </a:xfrm>
          </p:grpSpPr>
          <p:sp>
            <p:nvSpPr>
              <p:cNvPr id="395380" name="Freeform 116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81" name="Freeform 117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82" name="Freeform 118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83" name="Freeform 119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84" name="Freeform 120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85" name="Freeform 121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86" name="Freeform 122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87" name="Freeform 123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88" name="Freeform 124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89" name="Freeform 125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90" name="Freeform 126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91" name="Freeform 127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92" name="Freeform 128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395393" name="Group 129"/>
            <p:cNvGrpSpPr>
              <a:grpSpLocks/>
            </p:cNvGrpSpPr>
            <p:nvPr/>
          </p:nvGrpSpPr>
          <p:grpSpPr bwMode="auto">
            <a:xfrm>
              <a:off x="1392" y="864"/>
              <a:ext cx="1428" cy="797"/>
              <a:chOff x="4224" y="0"/>
              <a:chExt cx="1428" cy="797"/>
            </a:xfrm>
          </p:grpSpPr>
          <p:sp>
            <p:nvSpPr>
              <p:cNvPr id="395394" name="Freeform 130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95" name="Freeform 131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96" name="Freeform 132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97" name="Freeform 133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98" name="Freeform 134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399" name="Freeform 135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400" name="Freeform 136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401" name="Freeform 137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402" name="Freeform 138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403" name="Freeform 139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404" name="Freeform 140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405" name="Freeform 141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406" name="Freeform 142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395407" name="Group 143"/>
            <p:cNvGrpSpPr>
              <a:grpSpLocks/>
            </p:cNvGrpSpPr>
            <p:nvPr/>
          </p:nvGrpSpPr>
          <p:grpSpPr bwMode="auto">
            <a:xfrm>
              <a:off x="720" y="816"/>
              <a:ext cx="1428" cy="797"/>
              <a:chOff x="4224" y="0"/>
              <a:chExt cx="1428" cy="797"/>
            </a:xfrm>
          </p:grpSpPr>
          <p:sp>
            <p:nvSpPr>
              <p:cNvPr id="395408" name="Freeform 144"/>
              <p:cNvSpPr>
                <a:spLocks noChangeAspect="1"/>
              </p:cNvSpPr>
              <p:nvPr/>
            </p:nvSpPr>
            <p:spPr bwMode="auto">
              <a:xfrm rot="2385135">
                <a:off x="4800" y="57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409" name="Freeform 145"/>
              <p:cNvSpPr>
                <a:spLocks noChangeAspect="1"/>
              </p:cNvSpPr>
              <p:nvPr/>
            </p:nvSpPr>
            <p:spPr bwMode="auto">
              <a:xfrm rot="2385135">
                <a:off x="5088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410" name="Freeform 146"/>
              <p:cNvSpPr>
                <a:spLocks noChangeAspect="1"/>
              </p:cNvSpPr>
              <p:nvPr/>
            </p:nvSpPr>
            <p:spPr bwMode="auto">
              <a:xfrm rot="2385135">
                <a:off x="5040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411" name="Freeform 147"/>
              <p:cNvSpPr>
                <a:spLocks noChangeAspect="1"/>
              </p:cNvSpPr>
              <p:nvPr/>
            </p:nvSpPr>
            <p:spPr bwMode="auto">
              <a:xfrm rot="2385135">
                <a:off x="4704" y="38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412" name="Freeform 148"/>
              <p:cNvSpPr>
                <a:spLocks noChangeAspect="1"/>
              </p:cNvSpPr>
              <p:nvPr/>
            </p:nvSpPr>
            <p:spPr bwMode="auto">
              <a:xfrm rot="2385135">
                <a:off x="4848" y="96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413" name="Freeform 149"/>
              <p:cNvSpPr>
                <a:spLocks noChangeAspect="1"/>
              </p:cNvSpPr>
              <p:nvPr/>
            </p:nvSpPr>
            <p:spPr bwMode="auto">
              <a:xfrm rot="2385135">
                <a:off x="5280" y="144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414" name="Freeform 150"/>
              <p:cNvSpPr>
                <a:spLocks noChangeAspect="1"/>
              </p:cNvSpPr>
              <p:nvPr/>
            </p:nvSpPr>
            <p:spPr bwMode="auto">
              <a:xfrm rot="2385135">
                <a:off x="5088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415" name="Freeform 151"/>
              <p:cNvSpPr>
                <a:spLocks noChangeAspect="1"/>
              </p:cNvSpPr>
              <p:nvPr/>
            </p:nvSpPr>
            <p:spPr bwMode="auto">
              <a:xfrm rot="2385135">
                <a:off x="5328" y="52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416" name="Freeform 152"/>
              <p:cNvSpPr>
                <a:spLocks noChangeAspect="1"/>
              </p:cNvSpPr>
              <p:nvPr/>
            </p:nvSpPr>
            <p:spPr bwMode="auto">
              <a:xfrm rot="2385135">
                <a:off x="5472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417" name="Freeform 153"/>
              <p:cNvSpPr>
                <a:spLocks noChangeAspect="1"/>
              </p:cNvSpPr>
              <p:nvPr/>
            </p:nvSpPr>
            <p:spPr bwMode="auto">
              <a:xfrm rot="2385135">
                <a:off x="5520" y="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418" name="Freeform 154"/>
              <p:cNvSpPr>
                <a:spLocks noChangeAspect="1"/>
              </p:cNvSpPr>
              <p:nvPr/>
            </p:nvSpPr>
            <p:spPr bwMode="auto">
              <a:xfrm rot="2385135">
                <a:off x="4512" y="240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419" name="Freeform 155"/>
              <p:cNvSpPr>
                <a:spLocks noChangeAspect="1"/>
              </p:cNvSpPr>
              <p:nvPr/>
            </p:nvSpPr>
            <p:spPr bwMode="auto">
              <a:xfrm rot="2385135">
                <a:off x="4464" y="4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420" name="Freeform 156"/>
              <p:cNvSpPr>
                <a:spLocks noChangeAspect="1"/>
              </p:cNvSpPr>
              <p:nvPr/>
            </p:nvSpPr>
            <p:spPr bwMode="auto">
              <a:xfrm rot="2385135">
                <a:off x="4224" y="288"/>
                <a:ext cx="132" cy="221"/>
              </a:xfrm>
              <a:custGeom>
                <a:avLst/>
                <a:gdLst/>
                <a:ahLst/>
                <a:cxnLst>
                  <a:cxn ang="0">
                    <a:pos x="432" y="8"/>
                  </a:cxn>
                  <a:cxn ang="0">
                    <a:pos x="432" y="200"/>
                  </a:cxn>
                  <a:cxn ang="0">
                    <a:pos x="336" y="392"/>
                  </a:cxn>
                  <a:cxn ang="0">
                    <a:pos x="192" y="584"/>
                  </a:cxn>
                  <a:cxn ang="0">
                    <a:pos x="48" y="776"/>
                  </a:cxn>
                  <a:cxn ang="0">
                    <a:pos x="0" y="968"/>
                  </a:cxn>
                  <a:cxn ang="0">
                    <a:pos x="48" y="1112"/>
                  </a:cxn>
                  <a:cxn ang="0">
                    <a:pos x="144" y="1256"/>
                  </a:cxn>
                  <a:cxn ang="0">
                    <a:pos x="336" y="1352"/>
                  </a:cxn>
                  <a:cxn ang="0">
                    <a:pos x="528" y="1352"/>
                  </a:cxn>
                  <a:cxn ang="0">
                    <a:pos x="720" y="1208"/>
                  </a:cxn>
                  <a:cxn ang="0">
                    <a:pos x="816" y="968"/>
                  </a:cxn>
                  <a:cxn ang="0">
                    <a:pos x="768" y="728"/>
                  </a:cxn>
                  <a:cxn ang="0">
                    <a:pos x="576" y="440"/>
                  </a:cxn>
                  <a:cxn ang="0">
                    <a:pos x="480" y="248"/>
                  </a:cxn>
                  <a:cxn ang="0">
                    <a:pos x="432" y="8"/>
                  </a:cxn>
                </a:cxnLst>
                <a:rect l="0" t="0" r="r" b="b"/>
                <a:pathLst>
                  <a:path w="824" h="1376">
                    <a:moveTo>
                      <a:pt x="432" y="8"/>
                    </a:moveTo>
                    <a:cubicBezTo>
                      <a:pt x="424" y="0"/>
                      <a:pt x="448" y="136"/>
                      <a:pt x="432" y="200"/>
                    </a:cubicBezTo>
                    <a:cubicBezTo>
                      <a:pt x="416" y="264"/>
                      <a:pt x="376" y="328"/>
                      <a:pt x="336" y="392"/>
                    </a:cubicBezTo>
                    <a:cubicBezTo>
                      <a:pt x="296" y="456"/>
                      <a:pt x="240" y="520"/>
                      <a:pt x="192" y="584"/>
                    </a:cubicBezTo>
                    <a:cubicBezTo>
                      <a:pt x="144" y="648"/>
                      <a:pt x="80" y="712"/>
                      <a:pt x="48" y="776"/>
                    </a:cubicBezTo>
                    <a:cubicBezTo>
                      <a:pt x="16" y="840"/>
                      <a:pt x="0" y="912"/>
                      <a:pt x="0" y="968"/>
                    </a:cubicBezTo>
                    <a:cubicBezTo>
                      <a:pt x="0" y="1024"/>
                      <a:pt x="24" y="1064"/>
                      <a:pt x="48" y="1112"/>
                    </a:cubicBezTo>
                    <a:cubicBezTo>
                      <a:pt x="72" y="1160"/>
                      <a:pt x="96" y="1216"/>
                      <a:pt x="144" y="1256"/>
                    </a:cubicBezTo>
                    <a:cubicBezTo>
                      <a:pt x="192" y="1296"/>
                      <a:pt x="272" y="1336"/>
                      <a:pt x="336" y="1352"/>
                    </a:cubicBezTo>
                    <a:cubicBezTo>
                      <a:pt x="400" y="1368"/>
                      <a:pt x="464" y="1376"/>
                      <a:pt x="528" y="1352"/>
                    </a:cubicBezTo>
                    <a:cubicBezTo>
                      <a:pt x="592" y="1328"/>
                      <a:pt x="672" y="1272"/>
                      <a:pt x="720" y="1208"/>
                    </a:cubicBezTo>
                    <a:cubicBezTo>
                      <a:pt x="768" y="1144"/>
                      <a:pt x="808" y="1048"/>
                      <a:pt x="816" y="968"/>
                    </a:cubicBezTo>
                    <a:cubicBezTo>
                      <a:pt x="824" y="888"/>
                      <a:pt x="808" y="816"/>
                      <a:pt x="768" y="728"/>
                    </a:cubicBezTo>
                    <a:cubicBezTo>
                      <a:pt x="728" y="640"/>
                      <a:pt x="624" y="520"/>
                      <a:pt x="576" y="440"/>
                    </a:cubicBezTo>
                    <a:cubicBezTo>
                      <a:pt x="528" y="360"/>
                      <a:pt x="504" y="320"/>
                      <a:pt x="480" y="248"/>
                    </a:cubicBezTo>
                    <a:cubicBezTo>
                      <a:pt x="456" y="176"/>
                      <a:pt x="440" y="16"/>
                      <a:pt x="432" y="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FFFF"/>
                  </a:gs>
                  <a:gs pos="100000">
                    <a:srgbClr val="0000FF"/>
                  </a:gs>
                </a:gsLst>
                <a:lin ang="5400000" scaled="1"/>
              </a:gradFill>
              <a:ln w="9525">
                <a:solidFill>
                  <a:srgbClr val="00FF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</p:grpSp>
      <p:grpSp>
        <p:nvGrpSpPr>
          <p:cNvPr id="395448" name="Group 184"/>
          <p:cNvGrpSpPr>
            <a:grpSpLocks/>
          </p:cNvGrpSpPr>
          <p:nvPr/>
        </p:nvGrpSpPr>
        <p:grpSpPr bwMode="auto">
          <a:xfrm>
            <a:off x="1143000" y="1828800"/>
            <a:ext cx="3048000" cy="3962400"/>
            <a:chOff x="560" y="1728"/>
            <a:chExt cx="2224" cy="2016"/>
          </a:xfrm>
        </p:grpSpPr>
        <p:sp>
          <p:nvSpPr>
            <p:cNvPr id="395446" name="Freeform 182"/>
            <p:cNvSpPr>
              <a:spLocks/>
            </p:cNvSpPr>
            <p:nvPr/>
          </p:nvSpPr>
          <p:spPr bwMode="auto">
            <a:xfrm>
              <a:off x="560" y="1728"/>
              <a:ext cx="1144" cy="2016"/>
            </a:xfrm>
            <a:custGeom>
              <a:avLst/>
              <a:gdLst/>
              <a:ahLst/>
              <a:cxnLst>
                <a:cxn ang="0">
                  <a:pos x="1120" y="0"/>
                </a:cxn>
                <a:cxn ang="0">
                  <a:pos x="1120" y="480"/>
                </a:cxn>
                <a:cxn ang="0">
                  <a:pos x="976" y="624"/>
                </a:cxn>
                <a:cxn ang="0">
                  <a:pos x="640" y="720"/>
                </a:cxn>
                <a:cxn ang="0">
                  <a:pos x="352" y="864"/>
                </a:cxn>
                <a:cxn ang="0">
                  <a:pos x="112" y="1104"/>
                </a:cxn>
                <a:cxn ang="0">
                  <a:pos x="16" y="1392"/>
                </a:cxn>
                <a:cxn ang="0">
                  <a:pos x="16" y="2016"/>
                </a:cxn>
              </a:cxnLst>
              <a:rect l="0" t="0" r="r" b="b"/>
              <a:pathLst>
                <a:path w="1144" h="2016">
                  <a:moveTo>
                    <a:pt x="1120" y="0"/>
                  </a:moveTo>
                  <a:cubicBezTo>
                    <a:pt x="1132" y="188"/>
                    <a:pt x="1144" y="376"/>
                    <a:pt x="1120" y="480"/>
                  </a:cubicBezTo>
                  <a:cubicBezTo>
                    <a:pt x="1096" y="584"/>
                    <a:pt x="1056" y="584"/>
                    <a:pt x="976" y="624"/>
                  </a:cubicBezTo>
                  <a:cubicBezTo>
                    <a:pt x="896" y="664"/>
                    <a:pt x="744" y="680"/>
                    <a:pt x="640" y="720"/>
                  </a:cubicBezTo>
                  <a:cubicBezTo>
                    <a:pt x="536" y="760"/>
                    <a:pt x="440" y="800"/>
                    <a:pt x="352" y="864"/>
                  </a:cubicBezTo>
                  <a:cubicBezTo>
                    <a:pt x="264" y="928"/>
                    <a:pt x="168" y="1016"/>
                    <a:pt x="112" y="1104"/>
                  </a:cubicBezTo>
                  <a:cubicBezTo>
                    <a:pt x="56" y="1192"/>
                    <a:pt x="32" y="1240"/>
                    <a:pt x="16" y="1392"/>
                  </a:cubicBezTo>
                  <a:cubicBezTo>
                    <a:pt x="0" y="1544"/>
                    <a:pt x="8" y="1780"/>
                    <a:pt x="16" y="2016"/>
                  </a:cubicBezTo>
                </a:path>
              </a:pathLst>
            </a:custGeom>
            <a:noFill/>
            <a:ln w="57150" cmpd="sng">
              <a:solidFill>
                <a:srgbClr val="00FF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95447" name="Freeform 183"/>
            <p:cNvSpPr>
              <a:spLocks/>
            </p:cNvSpPr>
            <p:nvPr/>
          </p:nvSpPr>
          <p:spPr bwMode="auto">
            <a:xfrm flipH="1">
              <a:off x="1672" y="1728"/>
              <a:ext cx="1112" cy="2016"/>
            </a:xfrm>
            <a:custGeom>
              <a:avLst/>
              <a:gdLst/>
              <a:ahLst/>
              <a:cxnLst>
                <a:cxn ang="0">
                  <a:pos x="1120" y="0"/>
                </a:cxn>
                <a:cxn ang="0">
                  <a:pos x="1120" y="480"/>
                </a:cxn>
                <a:cxn ang="0">
                  <a:pos x="976" y="624"/>
                </a:cxn>
                <a:cxn ang="0">
                  <a:pos x="640" y="720"/>
                </a:cxn>
                <a:cxn ang="0">
                  <a:pos x="352" y="864"/>
                </a:cxn>
                <a:cxn ang="0">
                  <a:pos x="112" y="1104"/>
                </a:cxn>
                <a:cxn ang="0">
                  <a:pos x="16" y="1392"/>
                </a:cxn>
                <a:cxn ang="0">
                  <a:pos x="16" y="2016"/>
                </a:cxn>
              </a:cxnLst>
              <a:rect l="0" t="0" r="r" b="b"/>
              <a:pathLst>
                <a:path w="1144" h="2016">
                  <a:moveTo>
                    <a:pt x="1120" y="0"/>
                  </a:moveTo>
                  <a:cubicBezTo>
                    <a:pt x="1132" y="188"/>
                    <a:pt x="1144" y="376"/>
                    <a:pt x="1120" y="480"/>
                  </a:cubicBezTo>
                  <a:cubicBezTo>
                    <a:pt x="1096" y="584"/>
                    <a:pt x="1056" y="584"/>
                    <a:pt x="976" y="624"/>
                  </a:cubicBezTo>
                  <a:cubicBezTo>
                    <a:pt x="896" y="664"/>
                    <a:pt x="744" y="680"/>
                    <a:pt x="640" y="720"/>
                  </a:cubicBezTo>
                  <a:cubicBezTo>
                    <a:pt x="536" y="760"/>
                    <a:pt x="440" y="800"/>
                    <a:pt x="352" y="864"/>
                  </a:cubicBezTo>
                  <a:cubicBezTo>
                    <a:pt x="264" y="928"/>
                    <a:pt x="168" y="1016"/>
                    <a:pt x="112" y="1104"/>
                  </a:cubicBezTo>
                  <a:cubicBezTo>
                    <a:pt x="56" y="1192"/>
                    <a:pt x="32" y="1240"/>
                    <a:pt x="16" y="1392"/>
                  </a:cubicBezTo>
                  <a:cubicBezTo>
                    <a:pt x="0" y="1544"/>
                    <a:pt x="8" y="1780"/>
                    <a:pt x="16" y="2016"/>
                  </a:cubicBezTo>
                </a:path>
              </a:pathLst>
            </a:custGeom>
            <a:noFill/>
            <a:ln w="57150" cmpd="sng">
              <a:solidFill>
                <a:srgbClr val="00FF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395334" name="Rectangle 70"/>
          <p:cNvSpPr>
            <a:spLocks noChangeArrowheads="1"/>
          </p:cNvSpPr>
          <p:nvPr/>
        </p:nvSpPr>
        <p:spPr bwMode="auto">
          <a:xfrm>
            <a:off x="6224588" y="5957888"/>
            <a:ext cx="25781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/>
              <a:t>Organic Layer</a:t>
            </a:r>
          </a:p>
        </p:txBody>
      </p:sp>
      <p:grpSp>
        <p:nvGrpSpPr>
          <p:cNvPr id="395454" name="Group 190"/>
          <p:cNvGrpSpPr>
            <a:grpSpLocks/>
          </p:cNvGrpSpPr>
          <p:nvPr/>
        </p:nvGrpSpPr>
        <p:grpSpPr bwMode="auto">
          <a:xfrm>
            <a:off x="381000" y="5943600"/>
            <a:ext cx="4676775" cy="381000"/>
            <a:chOff x="240" y="3744"/>
            <a:chExt cx="2946" cy="240"/>
          </a:xfrm>
        </p:grpSpPr>
        <p:sp>
          <p:nvSpPr>
            <p:cNvPr id="395452" name="Freeform 188"/>
            <p:cNvSpPr>
              <a:spLocks/>
            </p:cNvSpPr>
            <p:nvPr/>
          </p:nvSpPr>
          <p:spPr bwMode="auto">
            <a:xfrm>
              <a:off x="240" y="3744"/>
              <a:ext cx="786" cy="240"/>
            </a:xfrm>
            <a:custGeom>
              <a:avLst/>
              <a:gdLst/>
              <a:ahLst/>
              <a:cxnLst>
                <a:cxn ang="0">
                  <a:pos x="228" y="203"/>
                </a:cxn>
                <a:cxn ang="0">
                  <a:pos x="360" y="239"/>
                </a:cxn>
                <a:cxn ang="0">
                  <a:pos x="510" y="227"/>
                </a:cxn>
                <a:cxn ang="0">
                  <a:pos x="600" y="173"/>
                </a:cxn>
                <a:cxn ang="0">
                  <a:pos x="738" y="149"/>
                </a:cxn>
                <a:cxn ang="0">
                  <a:pos x="636" y="53"/>
                </a:cxn>
                <a:cxn ang="0">
                  <a:pos x="438" y="65"/>
                </a:cxn>
                <a:cxn ang="0">
                  <a:pos x="240" y="29"/>
                </a:cxn>
                <a:cxn ang="0">
                  <a:pos x="186" y="11"/>
                </a:cxn>
                <a:cxn ang="0">
                  <a:pos x="168" y="5"/>
                </a:cxn>
                <a:cxn ang="0">
                  <a:pos x="42" y="29"/>
                </a:cxn>
                <a:cxn ang="0">
                  <a:pos x="12" y="65"/>
                </a:cxn>
                <a:cxn ang="0">
                  <a:pos x="0" y="101"/>
                </a:cxn>
                <a:cxn ang="0">
                  <a:pos x="12" y="143"/>
                </a:cxn>
                <a:cxn ang="0">
                  <a:pos x="90" y="167"/>
                </a:cxn>
                <a:cxn ang="0">
                  <a:pos x="186" y="191"/>
                </a:cxn>
                <a:cxn ang="0">
                  <a:pos x="228" y="203"/>
                </a:cxn>
              </a:cxnLst>
              <a:rect l="0" t="0" r="r" b="b"/>
              <a:pathLst>
                <a:path w="786" h="240">
                  <a:moveTo>
                    <a:pt x="228" y="203"/>
                  </a:moveTo>
                  <a:cubicBezTo>
                    <a:pt x="274" y="212"/>
                    <a:pt x="315" y="231"/>
                    <a:pt x="360" y="239"/>
                  </a:cubicBezTo>
                  <a:cubicBezTo>
                    <a:pt x="401" y="237"/>
                    <a:pt x="463" y="240"/>
                    <a:pt x="510" y="227"/>
                  </a:cubicBezTo>
                  <a:cubicBezTo>
                    <a:pt x="549" y="216"/>
                    <a:pt x="567" y="191"/>
                    <a:pt x="600" y="173"/>
                  </a:cubicBezTo>
                  <a:cubicBezTo>
                    <a:pt x="639" y="152"/>
                    <a:pt x="698" y="153"/>
                    <a:pt x="738" y="149"/>
                  </a:cubicBezTo>
                  <a:cubicBezTo>
                    <a:pt x="786" y="76"/>
                    <a:pt x="676" y="66"/>
                    <a:pt x="636" y="53"/>
                  </a:cubicBezTo>
                  <a:cubicBezTo>
                    <a:pt x="570" y="56"/>
                    <a:pt x="504" y="65"/>
                    <a:pt x="438" y="65"/>
                  </a:cubicBezTo>
                  <a:cubicBezTo>
                    <a:pt x="386" y="65"/>
                    <a:pt x="298" y="34"/>
                    <a:pt x="240" y="29"/>
                  </a:cubicBezTo>
                  <a:cubicBezTo>
                    <a:pt x="222" y="23"/>
                    <a:pt x="204" y="17"/>
                    <a:pt x="186" y="11"/>
                  </a:cubicBezTo>
                  <a:cubicBezTo>
                    <a:pt x="180" y="9"/>
                    <a:pt x="168" y="5"/>
                    <a:pt x="168" y="5"/>
                  </a:cubicBezTo>
                  <a:cubicBezTo>
                    <a:pt x="106" y="9"/>
                    <a:pt x="85" y="0"/>
                    <a:pt x="42" y="29"/>
                  </a:cubicBezTo>
                  <a:cubicBezTo>
                    <a:pt x="33" y="42"/>
                    <a:pt x="20" y="51"/>
                    <a:pt x="12" y="65"/>
                  </a:cubicBezTo>
                  <a:cubicBezTo>
                    <a:pt x="6" y="76"/>
                    <a:pt x="0" y="101"/>
                    <a:pt x="0" y="101"/>
                  </a:cubicBezTo>
                  <a:cubicBezTo>
                    <a:pt x="0" y="101"/>
                    <a:pt x="9" y="140"/>
                    <a:pt x="12" y="143"/>
                  </a:cubicBezTo>
                  <a:cubicBezTo>
                    <a:pt x="29" y="160"/>
                    <a:pt x="71" y="163"/>
                    <a:pt x="90" y="167"/>
                  </a:cubicBezTo>
                  <a:cubicBezTo>
                    <a:pt x="123" y="174"/>
                    <a:pt x="153" y="184"/>
                    <a:pt x="186" y="191"/>
                  </a:cubicBezTo>
                  <a:cubicBezTo>
                    <a:pt x="193" y="196"/>
                    <a:pt x="280" y="238"/>
                    <a:pt x="228" y="203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  <p:sp>
          <p:nvSpPr>
            <p:cNvPr id="395453" name="Freeform 189"/>
            <p:cNvSpPr>
              <a:spLocks/>
            </p:cNvSpPr>
            <p:nvPr/>
          </p:nvSpPr>
          <p:spPr bwMode="auto">
            <a:xfrm>
              <a:off x="2400" y="3744"/>
              <a:ext cx="786" cy="240"/>
            </a:xfrm>
            <a:custGeom>
              <a:avLst/>
              <a:gdLst/>
              <a:ahLst/>
              <a:cxnLst>
                <a:cxn ang="0">
                  <a:pos x="228" y="203"/>
                </a:cxn>
                <a:cxn ang="0">
                  <a:pos x="360" y="239"/>
                </a:cxn>
                <a:cxn ang="0">
                  <a:pos x="510" y="227"/>
                </a:cxn>
                <a:cxn ang="0">
                  <a:pos x="600" y="173"/>
                </a:cxn>
                <a:cxn ang="0">
                  <a:pos x="738" y="149"/>
                </a:cxn>
                <a:cxn ang="0">
                  <a:pos x="636" y="53"/>
                </a:cxn>
                <a:cxn ang="0">
                  <a:pos x="438" y="65"/>
                </a:cxn>
                <a:cxn ang="0">
                  <a:pos x="240" y="29"/>
                </a:cxn>
                <a:cxn ang="0">
                  <a:pos x="186" y="11"/>
                </a:cxn>
                <a:cxn ang="0">
                  <a:pos x="168" y="5"/>
                </a:cxn>
                <a:cxn ang="0">
                  <a:pos x="42" y="29"/>
                </a:cxn>
                <a:cxn ang="0">
                  <a:pos x="12" y="65"/>
                </a:cxn>
                <a:cxn ang="0">
                  <a:pos x="0" y="101"/>
                </a:cxn>
                <a:cxn ang="0">
                  <a:pos x="12" y="143"/>
                </a:cxn>
                <a:cxn ang="0">
                  <a:pos x="90" y="167"/>
                </a:cxn>
                <a:cxn ang="0">
                  <a:pos x="186" y="191"/>
                </a:cxn>
                <a:cxn ang="0">
                  <a:pos x="228" y="203"/>
                </a:cxn>
              </a:cxnLst>
              <a:rect l="0" t="0" r="r" b="b"/>
              <a:pathLst>
                <a:path w="786" h="240">
                  <a:moveTo>
                    <a:pt x="228" y="203"/>
                  </a:moveTo>
                  <a:cubicBezTo>
                    <a:pt x="274" y="212"/>
                    <a:pt x="315" y="231"/>
                    <a:pt x="360" y="239"/>
                  </a:cubicBezTo>
                  <a:cubicBezTo>
                    <a:pt x="401" y="237"/>
                    <a:pt x="463" y="240"/>
                    <a:pt x="510" y="227"/>
                  </a:cubicBezTo>
                  <a:cubicBezTo>
                    <a:pt x="549" y="216"/>
                    <a:pt x="567" y="191"/>
                    <a:pt x="600" y="173"/>
                  </a:cubicBezTo>
                  <a:cubicBezTo>
                    <a:pt x="639" y="152"/>
                    <a:pt x="698" y="153"/>
                    <a:pt x="738" y="149"/>
                  </a:cubicBezTo>
                  <a:cubicBezTo>
                    <a:pt x="786" y="76"/>
                    <a:pt x="676" y="66"/>
                    <a:pt x="636" y="53"/>
                  </a:cubicBezTo>
                  <a:cubicBezTo>
                    <a:pt x="570" y="56"/>
                    <a:pt x="504" y="65"/>
                    <a:pt x="438" y="65"/>
                  </a:cubicBezTo>
                  <a:cubicBezTo>
                    <a:pt x="386" y="65"/>
                    <a:pt x="298" y="34"/>
                    <a:pt x="240" y="29"/>
                  </a:cubicBezTo>
                  <a:cubicBezTo>
                    <a:pt x="222" y="23"/>
                    <a:pt x="204" y="17"/>
                    <a:pt x="186" y="11"/>
                  </a:cubicBezTo>
                  <a:cubicBezTo>
                    <a:pt x="180" y="9"/>
                    <a:pt x="168" y="5"/>
                    <a:pt x="168" y="5"/>
                  </a:cubicBezTo>
                  <a:cubicBezTo>
                    <a:pt x="106" y="9"/>
                    <a:pt x="85" y="0"/>
                    <a:pt x="42" y="29"/>
                  </a:cubicBezTo>
                  <a:cubicBezTo>
                    <a:pt x="33" y="42"/>
                    <a:pt x="20" y="51"/>
                    <a:pt x="12" y="65"/>
                  </a:cubicBezTo>
                  <a:cubicBezTo>
                    <a:pt x="6" y="76"/>
                    <a:pt x="0" y="101"/>
                    <a:pt x="0" y="101"/>
                  </a:cubicBezTo>
                  <a:cubicBezTo>
                    <a:pt x="0" y="101"/>
                    <a:pt x="9" y="140"/>
                    <a:pt x="12" y="143"/>
                  </a:cubicBezTo>
                  <a:cubicBezTo>
                    <a:pt x="29" y="160"/>
                    <a:pt x="71" y="163"/>
                    <a:pt x="90" y="167"/>
                  </a:cubicBezTo>
                  <a:cubicBezTo>
                    <a:pt x="123" y="174"/>
                    <a:pt x="153" y="184"/>
                    <a:pt x="186" y="191"/>
                  </a:cubicBezTo>
                  <a:cubicBezTo>
                    <a:pt x="193" y="196"/>
                    <a:pt x="280" y="238"/>
                    <a:pt x="228" y="203"/>
                  </a:cubicBez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395465" name="Group 201"/>
          <p:cNvGrpSpPr>
            <a:grpSpLocks/>
          </p:cNvGrpSpPr>
          <p:nvPr/>
        </p:nvGrpSpPr>
        <p:grpSpPr bwMode="auto">
          <a:xfrm>
            <a:off x="381000" y="5957888"/>
            <a:ext cx="4502150" cy="595312"/>
            <a:chOff x="286" y="3753"/>
            <a:chExt cx="2836" cy="375"/>
          </a:xfrm>
        </p:grpSpPr>
        <p:grpSp>
          <p:nvGrpSpPr>
            <p:cNvPr id="395456" name="Group 192"/>
            <p:cNvGrpSpPr>
              <a:grpSpLocks noChangeAspect="1"/>
            </p:cNvGrpSpPr>
            <p:nvPr/>
          </p:nvGrpSpPr>
          <p:grpSpPr bwMode="auto">
            <a:xfrm>
              <a:off x="286" y="3801"/>
              <a:ext cx="674" cy="327"/>
              <a:chOff x="2487" y="2448"/>
              <a:chExt cx="748" cy="363"/>
            </a:xfrm>
          </p:grpSpPr>
          <p:sp>
            <p:nvSpPr>
              <p:cNvPr id="395457" name="Oval 193"/>
              <p:cNvSpPr>
                <a:spLocks noChangeAspect="1" noChangeArrowheads="1"/>
              </p:cNvSpPr>
              <p:nvPr/>
            </p:nvSpPr>
            <p:spPr bwMode="auto">
              <a:xfrm>
                <a:off x="2487" y="2448"/>
                <a:ext cx="729" cy="345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008000"/>
                  </a:gs>
                </a:gsLst>
                <a:lin ang="18900000" scaled="1"/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95458" name="Text Box 194"/>
              <p:cNvSpPr txBox="1">
                <a:spLocks noChangeAspect="1" noChangeArrowheads="1"/>
              </p:cNvSpPr>
              <p:nvPr/>
            </p:nvSpPr>
            <p:spPr bwMode="auto">
              <a:xfrm>
                <a:off x="2554" y="2448"/>
                <a:ext cx="681" cy="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tx1"/>
                    </a:solidFill>
                  </a:rPr>
                  <a:t>NH</a:t>
                </a:r>
                <a:r>
                  <a:rPr lang="en-US" sz="2800" b="1" baseline="-25000">
                    <a:solidFill>
                      <a:schemeClr val="tx1"/>
                    </a:solidFill>
                  </a:rPr>
                  <a:t>4</a:t>
                </a:r>
                <a:r>
                  <a:rPr lang="en-US" sz="2800" b="1" baseline="30000"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  <p:grpSp>
          <p:nvGrpSpPr>
            <p:cNvPr id="395459" name="Group 195"/>
            <p:cNvGrpSpPr>
              <a:grpSpLocks noChangeAspect="1"/>
            </p:cNvGrpSpPr>
            <p:nvPr/>
          </p:nvGrpSpPr>
          <p:grpSpPr bwMode="auto">
            <a:xfrm>
              <a:off x="2448" y="3753"/>
              <a:ext cx="674" cy="327"/>
              <a:chOff x="2487" y="2448"/>
              <a:chExt cx="748" cy="363"/>
            </a:xfrm>
          </p:grpSpPr>
          <p:sp>
            <p:nvSpPr>
              <p:cNvPr id="395460" name="Oval 196"/>
              <p:cNvSpPr>
                <a:spLocks noChangeAspect="1" noChangeArrowheads="1"/>
              </p:cNvSpPr>
              <p:nvPr/>
            </p:nvSpPr>
            <p:spPr bwMode="auto">
              <a:xfrm>
                <a:off x="2487" y="2448"/>
                <a:ext cx="729" cy="345"/>
              </a:xfrm>
              <a:prstGeom prst="ellipse">
                <a:avLst/>
              </a:prstGeom>
              <a:gradFill rotWithShape="1">
                <a:gsLst>
                  <a:gs pos="0">
                    <a:srgbClr val="99CC00"/>
                  </a:gs>
                  <a:gs pos="100000">
                    <a:srgbClr val="008000"/>
                  </a:gs>
                </a:gsLst>
                <a:lin ang="18900000" scaled="1"/>
              </a:gradFill>
              <a:ln w="2857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95461" name="Text Box 197"/>
              <p:cNvSpPr txBox="1">
                <a:spLocks noChangeAspect="1" noChangeArrowheads="1"/>
              </p:cNvSpPr>
              <p:nvPr/>
            </p:nvSpPr>
            <p:spPr bwMode="auto">
              <a:xfrm>
                <a:off x="2554" y="2448"/>
                <a:ext cx="681" cy="3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800" b="1">
                    <a:solidFill>
                      <a:schemeClr val="tx1"/>
                    </a:solidFill>
                  </a:rPr>
                  <a:t>NH</a:t>
                </a:r>
                <a:r>
                  <a:rPr lang="en-US" sz="2800" b="1" baseline="-25000">
                    <a:solidFill>
                      <a:schemeClr val="tx1"/>
                    </a:solidFill>
                  </a:rPr>
                  <a:t>4</a:t>
                </a:r>
                <a:r>
                  <a:rPr lang="en-US" sz="2800" b="1" baseline="30000">
                    <a:solidFill>
                      <a:schemeClr val="tx1"/>
                    </a:solidFill>
                  </a:rPr>
                  <a:t>+</a:t>
                </a:r>
              </a:p>
            </p:txBody>
          </p:sp>
        </p:grpSp>
      </p:grpSp>
      <p:grpSp>
        <p:nvGrpSpPr>
          <p:cNvPr id="395485" name="Group 221"/>
          <p:cNvGrpSpPr>
            <a:grpSpLocks/>
          </p:cNvGrpSpPr>
          <p:nvPr/>
        </p:nvGrpSpPr>
        <p:grpSpPr bwMode="auto">
          <a:xfrm>
            <a:off x="265113" y="5867400"/>
            <a:ext cx="5641975" cy="914400"/>
            <a:chOff x="167" y="3792"/>
            <a:chExt cx="3554" cy="576"/>
          </a:xfrm>
        </p:grpSpPr>
        <p:grpSp>
          <p:nvGrpSpPr>
            <p:cNvPr id="395469" name="Group 205"/>
            <p:cNvGrpSpPr>
              <a:grpSpLocks noChangeAspect="1"/>
            </p:cNvGrpSpPr>
            <p:nvPr/>
          </p:nvGrpSpPr>
          <p:grpSpPr bwMode="auto">
            <a:xfrm rot="-466488">
              <a:off x="167" y="3840"/>
              <a:ext cx="1417" cy="363"/>
              <a:chOff x="1872" y="3408"/>
              <a:chExt cx="1872" cy="480"/>
            </a:xfrm>
          </p:grpSpPr>
          <p:sp>
            <p:nvSpPr>
              <p:cNvPr id="395470" name="AutoShape 206"/>
              <p:cNvSpPr>
                <a:spLocks noChangeAspect="1" noChangeArrowheads="1"/>
              </p:cNvSpPr>
              <p:nvPr/>
            </p:nvSpPr>
            <p:spPr bwMode="auto">
              <a:xfrm rot="9814490">
                <a:off x="1872" y="3408"/>
                <a:ext cx="1872" cy="432"/>
              </a:xfrm>
              <a:custGeom>
                <a:avLst/>
                <a:gdLst>
                  <a:gd name="G0" fmla="+- 8293 0 0"/>
                  <a:gd name="G1" fmla="+- -10622975 0 0"/>
                  <a:gd name="G2" fmla="+- 0 0 -10622975"/>
                  <a:gd name="T0" fmla="*/ 0 256 1"/>
                  <a:gd name="T1" fmla="*/ 180 256 1"/>
                  <a:gd name="G3" fmla="+- -10622975 T0 T1"/>
                  <a:gd name="T2" fmla="*/ 0 256 1"/>
                  <a:gd name="T3" fmla="*/ 90 256 1"/>
                  <a:gd name="G4" fmla="+- -10622975 T2 T3"/>
                  <a:gd name="G5" fmla="*/ G4 2 1"/>
                  <a:gd name="T4" fmla="*/ 90 256 1"/>
                  <a:gd name="T5" fmla="*/ 0 256 1"/>
                  <a:gd name="G6" fmla="+- -10622975 T4 T5"/>
                  <a:gd name="G7" fmla="*/ G6 2 1"/>
                  <a:gd name="G8" fmla="abs -10622975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8293"/>
                  <a:gd name="G18" fmla="*/ 8293 1 2"/>
                  <a:gd name="G19" fmla="+- G18 5400 0"/>
                  <a:gd name="G20" fmla="cos G19 -10622975"/>
                  <a:gd name="G21" fmla="sin G19 -10622975"/>
                  <a:gd name="G22" fmla="+- G20 10800 0"/>
                  <a:gd name="G23" fmla="+- G21 10800 0"/>
                  <a:gd name="G24" fmla="+- 10800 0 G20"/>
                  <a:gd name="G25" fmla="+- 8293 10800 0"/>
                  <a:gd name="G26" fmla="?: G9 G17 G25"/>
                  <a:gd name="G27" fmla="?: G9 0 21600"/>
                  <a:gd name="G28" fmla="cos 10800 -10622975"/>
                  <a:gd name="G29" fmla="sin 10800 -10622975"/>
                  <a:gd name="G30" fmla="sin 8293 -10622975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10622975 G34 0"/>
                  <a:gd name="G36" fmla="?: G6 G35 G31"/>
                  <a:gd name="G37" fmla="+- 21600 0 G36"/>
                  <a:gd name="G38" fmla="?: G4 0 G33"/>
                  <a:gd name="G39" fmla="?: -10622975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1715 w 21600"/>
                  <a:gd name="T15" fmla="*/ 7864 h 21600"/>
                  <a:gd name="T16" fmla="*/ 10800 w 21600"/>
                  <a:gd name="T17" fmla="*/ 2507 h 21600"/>
                  <a:gd name="T18" fmla="*/ 19885 w 21600"/>
                  <a:gd name="T19" fmla="*/ 7864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2908" y="8250"/>
                    </a:moveTo>
                    <a:cubicBezTo>
                      <a:pt x="4014" y="4826"/>
                      <a:pt x="7202" y="2506"/>
                      <a:pt x="10800" y="2507"/>
                    </a:cubicBezTo>
                    <a:cubicBezTo>
                      <a:pt x="14397" y="2507"/>
                      <a:pt x="17585" y="4826"/>
                      <a:pt x="18691" y="8250"/>
                    </a:cubicBezTo>
                    <a:lnTo>
                      <a:pt x="21076" y="7479"/>
                    </a:lnTo>
                    <a:cubicBezTo>
                      <a:pt x="19636" y="3021"/>
                      <a:pt x="15485" y="-1"/>
                      <a:pt x="10799" y="0"/>
                    </a:cubicBezTo>
                    <a:cubicBezTo>
                      <a:pt x="6114" y="0"/>
                      <a:pt x="1963" y="3021"/>
                      <a:pt x="523" y="747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395471" name="Line 207"/>
              <p:cNvSpPr>
                <a:spLocks noChangeAspect="1" noChangeShapeType="1"/>
              </p:cNvSpPr>
              <p:nvPr/>
            </p:nvSpPr>
            <p:spPr bwMode="auto">
              <a:xfrm>
                <a:off x="2352" y="3792"/>
                <a:ext cx="48" cy="96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472" name="Line 208"/>
              <p:cNvSpPr>
                <a:spLocks noChangeAspect="1" noChangeShapeType="1"/>
              </p:cNvSpPr>
              <p:nvPr/>
            </p:nvSpPr>
            <p:spPr bwMode="auto">
              <a:xfrm>
                <a:off x="2592" y="3744"/>
                <a:ext cx="48" cy="96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473" name="Line 209"/>
              <p:cNvSpPr>
                <a:spLocks noChangeAspect="1" noChangeShapeType="1"/>
              </p:cNvSpPr>
              <p:nvPr/>
            </p:nvSpPr>
            <p:spPr bwMode="auto">
              <a:xfrm>
                <a:off x="2832" y="3696"/>
                <a:ext cx="48" cy="96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474" name="Line 210"/>
              <p:cNvSpPr>
                <a:spLocks noChangeAspect="1" noChangeShapeType="1"/>
              </p:cNvSpPr>
              <p:nvPr/>
            </p:nvSpPr>
            <p:spPr bwMode="auto">
              <a:xfrm>
                <a:off x="3072" y="3600"/>
                <a:ext cx="48" cy="96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475" name="Line 211"/>
              <p:cNvSpPr>
                <a:spLocks noChangeAspect="1" noChangeShapeType="1"/>
              </p:cNvSpPr>
              <p:nvPr/>
            </p:nvSpPr>
            <p:spPr bwMode="auto">
              <a:xfrm>
                <a:off x="3360" y="3456"/>
                <a:ext cx="48" cy="96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395476" name="Text Box 212"/>
            <p:cNvSpPr txBox="1">
              <a:spLocks noChangeArrowheads="1"/>
            </p:cNvSpPr>
            <p:nvPr/>
          </p:nvSpPr>
          <p:spPr bwMode="auto">
            <a:xfrm>
              <a:off x="1031" y="4080"/>
              <a:ext cx="52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/>
                <a:t>CEC</a:t>
              </a:r>
            </a:p>
          </p:txBody>
        </p:sp>
        <p:grpSp>
          <p:nvGrpSpPr>
            <p:cNvPr id="395477" name="Group 213"/>
            <p:cNvGrpSpPr>
              <a:grpSpLocks noChangeAspect="1"/>
            </p:cNvGrpSpPr>
            <p:nvPr/>
          </p:nvGrpSpPr>
          <p:grpSpPr bwMode="auto">
            <a:xfrm rot="-758513">
              <a:off x="2304" y="3792"/>
              <a:ext cx="1417" cy="363"/>
              <a:chOff x="1872" y="3408"/>
              <a:chExt cx="1872" cy="480"/>
            </a:xfrm>
          </p:grpSpPr>
          <p:sp>
            <p:nvSpPr>
              <p:cNvPr id="395478" name="AutoShape 214"/>
              <p:cNvSpPr>
                <a:spLocks noChangeAspect="1" noChangeArrowheads="1"/>
              </p:cNvSpPr>
              <p:nvPr/>
            </p:nvSpPr>
            <p:spPr bwMode="auto">
              <a:xfrm rot="9814490">
                <a:off x="1872" y="3408"/>
                <a:ext cx="1872" cy="432"/>
              </a:xfrm>
              <a:custGeom>
                <a:avLst/>
                <a:gdLst>
                  <a:gd name="G0" fmla="+- 8293 0 0"/>
                  <a:gd name="G1" fmla="+- -10622975 0 0"/>
                  <a:gd name="G2" fmla="+- 0 0 -10622975"/>
                  <a:gd name="T0" fmla="*/ 0 256 1"/>
                  <a:gd name="T1" fmla="*/ 180 256 1"/>
                  <a:gd name="G3" fmla="+- -10622975 T0 T1"/>
                  <a:gd name="T2" fmla="*/ 0 256 1"/>
                  <a:gd name="T3" fmla="*/ 90 256 1"/>
                  <a:gd name="G4" fmla="+- -10622975 T2 T3"/>
                  <a:gd name="G5" fmla="*/ G4 2 1"/>
                  <a:gd name="T4" fmla="*/ 90 256 1"/>
                  <a:gd name="T5" fmla="*/ 0 256 1"/>
                  <a:gd name="G6" fmla="+- -10622975 T4 T5"/>
                  <a:gd name="G7" fmla="*/ G6 2 1"/>
                  <a:gd name="G8" fmla="abs -10622975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8293"/>
                  <a:gd name="G18" fmla="*/ 8293 1 2"/>
                  <a:gd name="G19" fmla="+- G18 5400 0"/>
                  <a:gd name="G20" fmla="cos G19 -10622975"/>
                  <a:gd name="G21" fmla="sin G19 -10622975"/>
                  <a:gd name="G22" fmla="+- G20 10800 0"/>
                  <a:gd name="G23" fmla="+- G21 10800 0"/>
                  <a:gd name="G24" fmla="+- 10800 0 G20"/>
                  <a:gd name="G25" fmla="+- 8293 10800 0"/>
                  <a:gd name="G26" fmla="?: G9 G17 G25"/>
                  <a:gd name="G27" fmla="?: G9 0 21600"/>
                  <a:gd name="G28" fmla="cos 10800 -10622975"/>
                  <a:gd name="G29" fmla="sin 10800 -10622975"/>
                  <a:gd name="G30" fmla="sin 8293 -10622975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10622975 G34 0"/>
                  <a:gd name="G36" fmla="?: G6 G35 G31"/>
                  <a:gd name="G37" fmla="+- 21600 0 G36"/>
                  <a:gd name="G38" fmla="?: G4 0 G33"/>
                  <a:gd name="G39" fmla="?: -10622975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1715 w 21600"/>
                  <a:gd name="T15" fmla="*/ 7864 h 21600"/>
                  <a:gd name="T16" fmla="*/ 10800 w 21600"/>
                  <a:gd name="T17" fmla="*/ 2507 h 21600"/>
                  <a:gd name="T18" fmla="*/ 19885 w 21600"/>
                  <a:gd name="T19" fmla="*/ 7864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2908" y="8250"/>
                    </a:moveTo>
                    <a:cubicBezTo>
                      <a:pt x="4014" y="4826"/>
                      <a:pt x="7202" y="2506"/>
                      <a:pt x="10800" y="2507"/>
                    </a:cubicBezTo>
                    <a:cubicBezTo>
                      <a:pt x="14397" y="2507"/>
                      <a:pt x="17585" y="4826"/>
                      <a:pt x="18691" y="8250"/>
                    </a:cubicBezTo>
                    <a:lnTo>
                      <a:pt x="21076" y="7479"/>
                    </a:lnTo>
                    <a:cubicBezTo>
                      <a:pt x="19636" y="3021"/>
                      <a:pt x="15485" y="-1"/>
                      <a:pt x="10799" y="0"/>
                    </a:cubicBezTo>
                    <a:cubicBezTo>
                      <a:pt x="6114" y="0"/>
                      <a:pt x="1963" y="3021"/>
                      <a:pt x="523" y="747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395479" name="Line 215"/>
              <p:cNvSpPr>
                <a:spLocks noChangeAspect="1" noChangeShapeType="1"/>
              </p:cNvSpPr>
              <p:nvPr/>
            </p:nvSpPr>
            <p:spPr bwMode="auto">
              <a:xfrm>
                <a:off x="2352" y="3792"/>
                <a:ext cx="48" cy="96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480" name="Line 216"/>
              <p:cNvSpPr>
                <a:spLocks noChangeAspect="1" noChangeShapeType="1"/>
              </p:cNvSpPr>
              <p:nvPr/>
            </p:nvSpPr>
            <p:spPr bwMode="auto">
              <a:xfrm>
                <a:off x="2592" y="3744"/>
                <a:ext cx="48" cy="96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481" name="Line 217"/>
              <p:cNvSpPr>
                <a:spLocks noChangeAspect="1" noChangeShapeType="1"/>
              </p:cNvSpPr>
              <p:nvPr/>
            </p:nvSpPr>
            <p:spPr bwMode="auto">
              <a:xfrm>
                <a:off x="2832" y="3696"/>
                <a:ext cx="48" cy="96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482" name="Line 218"/>
              <p:cNvSpPr>
                <a:spLocks noChangeAspect="1" noChangeShapeType="1"/>
              </p:cNvSpPr>
              <p:nvPr/>
            </p:nvSpPr>
            <p:spPr bwMode="auto">
              <a:xfrm>
                <a:off x="3072" y="3600"/>
                <a:ext cx="48" cy="96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5483" name="Line 219"/>
              <p:cNvSpPr>
                <a:spLocks noChangeAspect="1" noChangeShapeType="1"/>
              </p:cNvSpPr>
              <p:nvPr/>
            </p:nvSpPr>
            <p:spPr bwMode="auto">
              <a:xfrm>
                <a:off x="3360" y="3456"/>
                <a:ext cx="48" cy="96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395484" name="Text Box 220"/>
            <p:cNvSpPr txBox="1">
              <a:spLocks noChangeArrowheads="1"/>
            </p:cNvSpPr>
            <p:nvPr/>
          </p:nvSpPr>
          <p:spPr bwMode="auto">
            <a:xfrm>
              <a:off x="3030" y="4080"/>
              <a:ext cx="52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/>
                <a:t>CEC</a:t>
              </a:r>
            </a:p>
          </p:txBody>
        </p:sp>
      </p:grpSp>
      <p:sp>
        <p:nvSpPr>
          <p:cNvPr id="395338" name="Rectangle 74"/>
          <p:cNvSpPr>
            <a:spLocks noChangeArrowheads="1"/>
          </p:cNvSpPr>
          <p:nvPr/>
        </p:nvSpPr>
        <p:spPr bwMode="auto">
          <a:xfrm>
            <a:off x="5562600" y="1371600"/>
            <a:ext cx="2805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/>
              <a:t>Pine needle photo</a:t>
            </a:r>
          </a:p>
        </p:txBody>
      </p:sp>
      <p:sp>
        <p:nvSpPr>
          <p:cNvPr id="395339" name="Rectangle 75"/>
          <p:cNvSpPr>
            <a:spLocks noChangeArrowheads="1"/>
          </p:cNvSpPr>
          <p:nvPr/>
        </p:nvSpPr>
        <p:spPr bwMode="auto">
          <a:xfrm>
            <a:off x="6135688" y="4068763"/>
            <a:ext cx="1738312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200"/>
              <a:t>www.microscopyu.com</a:t>
            </a:r>
          </a:p>
        </p:txBody>
      </p:sp>
      <p:pic>
        <p:nvPicPr>
          <p:cNvPr id="395494" name="Picture 230"/>
          <p:cNvPicPr>
            <a:picLocks noChangeAspect="1" noChangeArrowheads="1"/>
          </p:cNvPicPr>
          <p:nvPr/>
        </p:nvPicPr>
        <p:blipFill>
          <a:blip r:embed="rId4" cstate="print"/>
          <a:srcRect l="2718" r="3804" b="48425"/>
          <a:stretch>
            <a:fillRect/>
          </a:stretch>
        </p:blipFill>
        <p:spPr bwMode="auto">
          <a:xfrm>
            <a:off x="5638800" y="1905000"/>
            <a:ext cx="2667000" cy="203200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</p:spPr>
      </p:pic>
      <p:sp>
        <p:nvSpPr>
          <p:cNvPr id="395496" name="Line 232"/>
          <p:cNvSpPr>
            <a:spLocks noChangeShapeType="1"/>
          </p:cNvSpPr>
          <p:nvPr/>
        </p:nvSpPr>
        <p:spPr bwMode="auto">
          <a:xfrm flipV="1">
            <a:off x="4191000" y="3200400"/>
            <a:ext cx="1219200" cy="5334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5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95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5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5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95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395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95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04 0.00787 L 0.02604 0.3412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395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95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5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0"/>
                                        <p:tgtEl>
                                          <p:spTgt spid="395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8" dur="2000"/>
                                        <p:tgtEl>
                                          <p:spTgt spid="3954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5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95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3954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5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3954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5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95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395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95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3954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5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53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95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5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3954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5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5486" grpId="0" animBg="1"/>
      <p:bldP spid="395278" grpId="0" animBg="1"/>
      <p:bldP spid="395467" grpId="0" animBg="1"/>
      <p:bldP spid="395467" grpId="1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>
                <a:solidFill>
                  <a:srgbClr val="FFFF66"/>
                </a:solidFill>
                <a:latin typeface="Arial" charset="0"/>
              </a:rPr>
              <a:t>Summary for Pine Plantations</a:t>
            </a:r>
          </a:p>
        </p:txBody>
      </p:sp>
      <p:grpSp>
        <p:nvGrpSpPr>
          <p:cNvPr id="509955" name="Group 3"/>
          <p:cNvGrpSpPr>
            <a:grpSpLocks/>
          </p:cNvGrpSpPr>
          <p:nvPr/>
        </p:nvGrpSpPr>
        <p:grpSpPr bwMode="auto">
          <a:xfrm>
            <a:off x="990600" y="1524000"/>
            <a:ext cx="7315200" cy="685800"/>
            <a:chOff x="576" y="3216"/>
            <a:chExt cx="4608" cy="432"/>
          </a:xfrm>
        </p:grpSpPr>
        <p:sp>
          <p:nvSpPr>
            <p:cNvPr id="509956" name="Rectangle 4"/>
            <p:cNvSpPr>
              <a:spLocks noChangeArrowheads="1"/>
            </p:cNvSpPr>
            <p:nvPr/>
          </p:nvSpPr>
          <p:spPr bwMode="auto">
            <a:xfrm>
              <a:off x="576" y="3216"/>
              <a:ext cx="4608" cy="96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509957" name="Rectangle 5"/>
            <p:cNvSpPr>
              <a:spLocks noChangeArrowheads="1"/>
            </p:cNvSpPr>
            <p:nvPr/>
          </p:nvSpPr>
          <p:spPr bwMode="auto">
            <a:xfrm>
              <a:off x="576" y="3312"/>
              <a:ext cx="4608" cy="336"/>
            </a:xfrm>
            <a:prstGeom prst="rect">
              <a:avLst/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</p:grpSp>
      <p:sp>
        <p:nvSpPr>
          <p:cNvPr id="509958" name="Text Box 6"/>
          <p:cNvSpPr txBox="1">
            <a:spLocks noChangeArrowheads="1"/>
          </p:cNvSpPr>
          <p:nvPr/>
        </p:nvSpPr>
        <p:spPr bwMode="auto">
          <a:xfrm>
            <a:off x="1600200" y="1676400"/>
            <a:ext cx="53546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/>
              <a:t>Dry Forest Floor, RH &lt; CRH: OK</a:t>
            </a:r>
          </a:p>
        </p:txBody>
      </p:sp>
      <p:grpSp>
        <p:nvGrpSpPr>
          <p:cNvPr id="509959" name="Group 7"/>
          <p:cNvGrpSpPr>
            <a:grpSpLocks/>
          </p:cNvGrpSpPr>
          <p:nvPr/>
        </p:nvGrpSpPr>
        <p:grpSpPr bwMode="auto">
          <a:xfrm>
            <a:off x="990600" y="2667000"/>
            <a:ext cx="7315200" cy="685800"/>
            <a:chOff x="576" y="3216"/>
            <a:chExt cx="4608" cy="432"/>
          </a:xfrm>
        </p:grpSpPr>
        <p:sp>
          <p:nvSpPr>
            <p:cNvPr id="509960" name="Rectangle 8"/>
            <p:cNvSpPr>
              <a:spLocks noChangeArrowheads="1"/>
            </p:cNvSpPr>
            <p:nvPr/>
          </p:nvSpPr>
          <p:spPr bwMode="auto">
            <a:xfrm>
              <a:off x="576" y="3216"/>
              <a:ext cx="4608" cy="96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509961" name="Rectangle 9"/>
            <p:cNvSpPr>
              <a:spLocks noChangeArrowheads="1"/>
            </p:cNvSpPr>
            <p:nvPr/>
          </p:nvSpPr>
          <p:spPr bwMode="auto">
            <a:xfrm>
              <a:off x="576" y="3312"/>
              <a:ext cx="4608" cy="336"/>
            </a:xfrm>
            <a:prstGeom prst="rect">
              <a:avLst/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</p:grpSp>
      <p:sp>
        <p:nvSpPr>
          <p:cNvPr id="509962" name="Text Box 10"/>
          <p:cNvSpPr txBox="1">
            <a:spLocks noChangeArrowheads="1"/>
          </p:cNvSpPr>
          <p:nvPr/>
        </p:nvSpPr>
        <p:spPr bwMode="auto">
          <a:xfrm>
            <a:off x="1371600" y="2819400"/>
            <a:ext cx="5948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/>
              <a:t>Dry Forest Floor, RH &gt; CRH: not OK</a:t>
            </a:r>
          </a:p>
        </p:txBody>
      </p:sp>
      <p:grpSp>
        <p:nvGrpSpPr>
          <p:cNvPr id="509963" name="Group 11"/>
          <p:cNvGrpSpPr>
            <a:grpSpLocks/>
          </p:cNvGrpSpPr>
          <p:nvPr/>
        </p:nvGrpSpPr>
        <p:grpSpPr bwMode="auto">
          <a:xfrm>
            <a:off x="990600" y="3810000"/>
            <a:ext cx="7315200" cy="685800"/>
            <a:chOff x="576" y="3216"/>
            <a:chExt cx="4608" cy="432"/>
          </a:xfrm>
        </p:grpSpPr>
        <p:sp>
          <p:nvSpPr>
            <p:cNvPr id="509964" name="Rectangle 12"/>
            <p:cNvSpPr>
              <a:spLocks noChangeArrowheads="1"/>
            </p:cNvSpPr>
            <p:nvPr/>
          </p:nvSpPr>
          <p:spPr bwMode="auto">
            <a:xfrm>
              <a:off x="576" y="3216"/>
              <a:ext cx="4608" cy="96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509965" name="Rectangle 13"/>
            <p:cNvSpPr>
              <a:spLocks noChangeArrowheads="1"/>
            </p:cNvSpPr>
            <p:nvPr/>
          </p:nvSpPr>
          <p:spPr bwMode="auto">
            <a:xfrm>
              <a:off x="576" y="3312"/>
              <a:ext cx="4608" cy="336"/>
            </a:xfrm>
            <a:prstGeom prst="rect">
              <a:avLst/>
            </a:prstGeom>
            <a:solidFill>
              <a:srgbClr val="99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CA"/>
            </a:p>
          </p:txBody>
        </p:sp>
      </p:grpSp>
      <p:sp>
        <p:nvSpPr>
          <p:cNvPr id="509966" name="Text Box 14"/>
          <p:cNvSpPr txBox="1">
            <a:spLocks noChangeArrowheads="1"/>
          </p:cNvSpPr>
          <p:nvPr/>
        </p:nvSpPr>
        <p:spPr bwMode="auto">
          <a:xfrm>
            <a:off x="2209800" y="3962400"/>
            <a:ext cx="41386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/>
              <a:t>Wet Forest Floor: not OK</a:t>
            </a:r>
          </a:p>
        </p:txBody>
      </p:sp>
      <p:sp>
        <p:nvSpPr>
          <p:cNvPr id="509967" name="Text Box 15"/>
          <p:cNvSpPr txBox="1">
            <a:spLocks noChangeArrowheads="1"/>
          </p:cNvSpPr>
          <p:nvPr/>
        </p:nvSpPr>
        <p:spPr bwMode="auto">
          <a:xfrm>
            <a:off x="381000" y="4724400"/>
            <a:ext cx="824388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/>
              <a:t> Apply on dry forest floor, with expected low RH, </a:t>
            </a:r>
          </a:p>
          <a:p>
            <a:r>
              <a:rPr lang="en-US" sz="2800"/>
              <a:t>  and  hope for 1 inch of rain whenever it rains.</a:t>
            </a:r>
          </a:p>
          <a:p>
            <a:endParaRPr lang="en-US" sz="2800"/>
          </a:p>
          <a:p>
            <a:pPr>
              <a:buFontTx/>
              <a:buChar char="•"/>
            </a:pPr>
            <a:r>
              <a:rPr lang="en-US" sz="2800"/>
              <a:t> Apply on wet forest floor if 1 inch rain is expected.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4" name="Text Box 4"/>
          <p:cNvSpPr txBox="1">
            <a:spLocks noChangeArrowheads="1"/>
          </p:cNvSpPr>
          <p:nvPr/>
        </p:nvSpPr>
        <p:spPr bwMode="auto">
          <a:xfrm>
            <a:off x="2743200" y="2620963"/>
            <a:ext cx="36512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5400">
                <a:solidFill>
                  <a:srgbClr val="FFFF00"/>
                </a:solidFill>
              </a:rPr>
              <a:t>Questions?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9527</TotalTime>
  <Words>1665</Words>
  <Application>Microsoft Office PowerPoint</Application>
  <PresentationFormat>On-screen Show (4:3)</PresentationFormat>
  <Paragraphs>705</Paragraphs>
  <Slides>56</Slides>
  <Notes>56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0" baseType="lpstr">
      <vt:lpstr>Times New Roman</vt:lpstr>
      <vt:lpstr>Arial</vt:lpstr>
      <vt:lpstr>Diseño predeterminado</vt:lpstr>
      <vt:lpstr>SigmaPlot 9.0 Graph</vt:lpstr>
      <vt:lpstr>Ammonia volatilization from urea</vt:lpstr>
      <vt:lpstr>Overview</vt:lpstr>
      <vt:lpstr>Slide 3</vt:lpstr>
      <vt:lpstr>Overview</vt:lpstr>
      <vt:lpstr>Definitions</vt:lpstr>
      <vt:lpstr>Overview</vt:lpstr>
      <vt:lpstr>Urea Dissolution</vt:lpstr>
      <vt:lpstr>Urea Dissolution</vt:lpstr>
      <vt:lpstr>Urea Dissolution</vt:lpstr>
      <vt:lpstr>Urea Dissolution</vt:lpstr>
      <vt:lpstr>Effect of Temperature on CRH and Water Solubility of Urea</vt:lpstr>
      <vt:lpstr>Slide 12</vt:lpstr>
      <vt:lpstr>Slide 13</vt:lpstr>
      <vt:lpstr>Slide 14</vt:lpstr>
      <vt:lpstr>Slide 15</vt:lpstr>
      <vt:lpstr>Slide 16</vt:lpstr>
      <vt:lpstr>Overview</vt:lpstr>
      <vt:lpstr>Slide 18</vt:lpstr>
      <vt:lpstr>Slide 19</vt:lpstr>
      <vt:lpstr>Overview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Optimum Conditions for Volatilization</vt:lpstr>
      <vt:lpstr>Overview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Summary for Pastures/No-Till</vt:lpstr>
      <vt:lpstr>Summary for Clean-Till Crops</vt:lpstr>
      <vt:lpstr>Summary for Pastures/Crops</vt:lpstr>
      <vt:lpstr>Slide 50</vt:lpstr>
      <vt:lpstr>Slide 51</vt:lpstr>
      <vt:lpstr>Slide 52</vt:lpstr>
      <vt:lpstr>Slide 53</vt:lpstr>
      <vt:lpstr>Slide 54</vt:lpstr>
      <vt:lpstr>Summary for Pine Plantations</vt:lpstr>
      <vt:lpstr>Slide 56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</dc:creator>
  <cp:lastModifiedBy>Mel</cp:lastModifiedBy>
  <cp:revision>898</cp:revision>
  <dcterms:created xsi:type="dcterms:W3CDTF">1601-01-01T00:00:00Z</dcterms:created>
  <dcterms:modified xsi:type="dcterms:W3CDTF">2012-03-29T17:06:14Z</dcterms:modified>
</cp:coreProperties>
</file>