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48" r:id="rId1"/>
  </p:sldMasterIdLst>
  <p:notesMasterIdLst>
    <p:notesMasterId r:id="rId15"/>
  </p:notesMasterIdLst>
  <p:sldIdLst>
    <p:sldId id="268" r:id="rId2"/>
    <p:sldId id="265" r:id="rId3"/>
    <p:sldId id="257" r:id="rId4"/>
    <p:sldId id="258" r:id="rId5"/>
    <p:sldId id="260" r:id="rId6"/>
    <p:sldId id="266" r:id="rId7"/>
    <p:sldId id="261" r:id="rId8"/>
    <p:sldId id="259" r:id="rId9"/>
    <p:sldId id="262" r:id="rId10"/>
    <p:sldId id="263" r:id="rId11"/>
    <p:sldId id="267" r:id="rId12"/>
    <p:sldId id="269" r:id="rId13"/>
    <p:sldId id="270" r:id="rId14"/>
  </p:sldIdLst>
  <p:sldSz cx="9144000" cy="6858000" type="screen4x3"/>
  <p:notesSz cx="6934200" cy="9220200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PwC_Logo" charset="2"/>
      <p:regular r:id="rId20"/>
    </p:embeddedFont>
  </p:embeddedFontLst>
  <p:defaultTextStyle>
    <a:defPPr>
      <a:defRPr lang="en-GB"/>
    </a:defPPr>
    <a:lvl1pPr algn="l" rtl="0" fontAlgn="base">
      <a:spcBef>
        <a:spcPct val="20000"/>
      </a:spcBef>
      <a:spcAft>
        <a:spcPct val="20000"/>
      </a:spcAft>
      <a:buSzPct val="90000"/>
      <a:defRPr sz="2000" kern="1200">
        <a:solidFill>
          <a:schemeClr val="bg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20000"/>
      </a:spcBef>
      <a:spcAft>
        <a:spcPct val="20000"/>
      </a:spcAft>
      <a:buSzPct val="90000"/>
      <a:defRPr sz="2000" kern="1200">
        <a:solidFill>
          <a:schemeClr val="bg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20000"/>
      </a:spcBef>
      <a:spcAft>
        <a:spcPct val="20000"/>
      </a:spcAft>
      <a:buSzPct val="90000"/>
      <a:defRPr sz="2000" kern="1200">
        <a:solidFill>
          <a:schemeClr val="bg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20000"/>
      </a:spcBef>
      <a:spcAft>
        <a:spcPct val="20000"/>
      </a:spcAft>
      <a:buSzPct val="90000"/>
      <a:defRPr sz="2000" kern="1200">
        <a:solidFill>
          <a:schemeClr val="bg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20000"/>
      </a:spcBef>
      <a:spcAft>
        <a:spcPct val="20000"/>
      </a:spcAft>
      <a:buSzPct val="90000"/>
      <a:defRPr sz="2000" kern="1200">
        <a:solidFill>
          <a:schemeClr val="bg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bg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bg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bg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bg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35" autoAdjust="0"/>
  </p:normalViewPr>
  <p:slideViewPr>
    <p:cSldViewPr>
      <p:cViewPr>
        <p:scale>
          <a:sx n="66" d="100"/>
          <a:sy n="66" d="100"/>
        </p:scale>
        <p:origin x="-1278" y="-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02" y="-84"/>
      </p:cViewPr>
      <p:guideLst>
        <p:guide orient="horz" pos="2904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obrien024\My%20Documents\Temp_FY10\Fert%20Summary\FIA%20LBIP%20Fert%20Summary_18Jan201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rlageston001\Desktop\FERT%20%20%20LBIP%20Fert%20Summary%20Feb%2015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Coast vs Interior'!$AA$3</c:f>
              <c:strCache>
                <c:ptCount val="1"/>
                <c:pt idx="0">
                  <c:v>Total Investment ($)</c:v>
                </c:pt>
              </c:strCache>
            </c:strRef>
          </c:tx>
          <c:cat>
            <c:strRef>
              <c:f>'Application Coast vs Interior'!$Z$4:$Z$5</c:f>
              <c:strCache>
                <c:ptCount val="2"/>
                <c:pt idx="0">
                  <c:v>Coast</c:v>
                </c:pt>
                <c:pt idx="1">
                  <c:v>Interior</c:v>
                </c:pt>
              </c:strCache>
            </c:strRef>
          </c:cat>
          <c:val>
            <c:numRef>
              <c:f>'Application Coast vs Interior'!$AA$4:$AA$5</c:f>
              <c:numCache>
                <c:formatCode>_-"$"* #,##0.00_-;\-"$"* #,##0.00_-;_-"$"* "-"??_-;_-@_-</c:formatCode>
                <c:ptCount val="2"/>
                <c:pt idx="0">
                  <c:v>16967805.870000005</c:v>
                </c:pt>
                <c:pt idx="1">
                  <c:v>11745527.9</c:v>
                </c:pt>
              </c:numCache>
            </c:numRef>
          </c:val>
        </c:ser>
        <c:axId val="65396736"/>
        <c:axId val="65398272"/>
      </c:barChart>
      <c:barChart>
        <c:barDir val="col"/>
        <c:grouping val="clustered"/>
        <c:ser>
          <c:idx val="1"/>
          <c:order val="1"/>
          <c:tx>
            <c:strRef>
              <c:f>'Application Coast vs Interior'!$AB$3</c:f>
              <c:strCache>
                <c:ptCount val="1"/>
                <c:pt idx="0">
                  <c:v>Total Area (ha)</c:v>
                </c:pt>
              </c:strCache>
            </c:strRef>
          </c:tx>
          <c:cat>
            <c:strRef>
              <c:f>'Application Coast vs Interior'!$Z$4:$Z$5</c:f>
              <c:strCache>
                <c:ptCount val="2"/>
                <c:pt idx="0">
                  <c:v>Coast</c:v>
                </c:pt>
                <c:pt idx="1">
                  <c:v>Interior</c:v>
                </c:pt>
              </c:strCache>
            </c:strRef>
          </c:cat>
          <c:val>
            <c:numRef>
              <c:f>'Application Coast vs Interior'!$AB$4:$AB$5</c:f>
              <c:numCache>
                <c:formatCode>_(* #,##0.0_);_(* \(#,##0.0\);_(* "-"??_);_(@_)</c:formatCode>
                <c:ptCount val="2"/>
                <c:pt idx="0">
                  <c:v>57456.070000000014</c:v>
                </c:pt>
                <c:pt idx="1">
                  <c:v>54390.960000000006</c:v>
                </c:pt>
              </c:numCache>
            </c:numRef>
          </c:val>
        </c:ser>
        <c:gapWidth val="332"/>
        <c:axId val="65402368"/>
        <c:axId val="65400192"/>
      </c:barChart>
      <c:catAx>
        <c:axId val="65396736"/>
        <c:scaling>
          <c:orientation val="minMax"/>
        </c:scaling>
        <c:axPos val="b"/>
        <c:tickLblPos val="nextTo"/>
        <c:crossAx val="65398272"/>
        <c:crosses val="autoZero"/>
        <c:auto val="1"/>
        <c:lblAlgn val="ctr"/>
        <c:lblOffset val="100"/>
      </c:catAx>
      <c:valAx>
        <c:axId val="65398272"/>
        <c:scaling>
          <c:orientation val="minMax"/>
        </c:scaling>
        <c:axPos val="l"/>
        <c:majorGridlines/>
        <c:numFmt formatCode="&quot;$&quot;#,##0" sourceLinked="0"/>
        <c:tickLblPos val="nextTo"/>
        <c:crossAx val="65396736"/>
        <c:crosses val="autoZero"/>
        <c:crossBetween val="between"/>
        <c:dispUnits>
          <c:builtInUnit val="million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 dirty="0" smtClean="0"/>
                    <a:t>Millions</a:t>
                  </a:r>
                  <a:endParaRPr lang="en-CA" dirty="0"/>
                </a:p>
              </c:rich>
            </c:tx>
          </c:dispUnitsLbl>
        </c:dispUnits>
      </c:valAx>
      <c:valAx>
        <c:axId val="65400192"/>
        <c:scaling>
          <c:orientation val="minMax"/>
        </c:scaling>
        <c:axPos val="r"/>
        <c:numFmt formatCode="#,##0.0" sourceLinked="0"/>
        <c:tickLblPos val="nextTo"/>
        <c:crossAx val="65402368"/>
        <c:crosses val="max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/>
                    <a:t>Thousands (ha)</a:t>
                  </a:r>
                </a:p>
              </c:rich>
            </c:tx>
          </c:dispUnitsLbl>
        </c:dispUnits>
      </c:valAx>
      <c:catAx>
        <c:axId val="65402368"/>
        <c:scaling>
          <c:orientation val="minMax"/>
        </c:scaling>
        <c:delete val="1"/>
        <c:axPos val="b"/>
        <c:tickLblPos val="none"/>
        <c:crossAx val="65400192"/>
        <c:crosses val="autoZero"/>
        <c:auto val="1"/>
        <c:lblAlgn val="ctr"/>
        <c:lblOffset val="100"/>
      </c:cat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autoTitleDeleted val="1"/>
    <c:plotArea>
      <c:layout/>
      <c:barChart>
        <c:barDir val="col"/>
        <c:grouping val="clustered"/>
        <c:ser>
          <c:idx val="1"/>
          <c:order val="1"/>
          <c:tx>
            <c:strRef>
              <c:f>'Application _Annual Trends'!$AE$3</c:f>
              <c:strCache>
                <c:ptCount val="1"/>
                <c:pt idx="0">
                  <c:v>Total Investment ($)</c:v>
                </c:pt>
              </c:strCache>
            </c:strRef>
          </c:tx>
          <c:cat>
            <c:numRef>
              <c:f>'Application _Annual Trends'!$Z$4:$Z$12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Trends'!$AE$4:$AE$12</c:f>
              <c:numCache>
                <c:formatCode>_-"$"* #,##0.00_-;\-"$"* #,##0.00_-;_-"$"* "-"??_-;_-@_-</c:formatCode>
                <c:ptCount val="9"/>
                <c:pt idx="0">
                  <c:v>4146154.3299999987</c:v>
                </c:pt>
                <c:pt idx="1">
                  <c:v>1091131.4900000002</c:v>
                </c:pt>
                <c:pt idx="2">
                  <c:v>182637.21000000011</c:v>
                </c:pt>
                <c:pt idx="3">
                  <c:v>3339366.13</c:v>
                </c:pt>
                <c:pt idx="4">
                  <c:v>4790872.33</c:v>
                </c:pt>
                <c:pt idx="5">
                  <c:v>5308755.5200000005</c:v>
                </c:pt>
                <c:pt idx="6">
                  <c:v>5728328.7600000007</c:v>
                </c:pt>
                <c:pt idx="7">
                  <c:v>1331572.28</c:v>
                </c:pt>
                <c:pt idx="8">
                  <c:v>2916200.52</c:v>
                </c:pt>
              </c:numCache>
            </c:numRef>
          </c:val>
        </c:ser>
        <c:gapWidth val="57"/>
        <c:axId val="65440384"/>
        <c:axId val="65462656"/>
      </c:barChart>
      <c:barChart>
        <c:barDir val="col"/>
        <c:grouping val="clustered"/>
        <c:ser>
          <c:idx val="0"/>
          <c:order val="0"/>
          <c:tx>
            <c:strRef>
              <c:f>'Application _Annual Trends'!$AF$3</c:f>
              <c:strCache>
                <c:ptCount val="1"/>
                <c:pt idx="0">
                  <c:v>Total Area (ha)</c:v>
                </c:pt>
              </c:strCache>
            </c:strRef>
          </c:tx>
          <c:cat>
            <c:numRef>
              <c:f>'Application _Annual Trends'!$Z$4:$Z$12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Trends'!$AF$4:$AF$12</c:f>
              <c:numCache>
                <c:formatCode>_(* #,##0_);_(* \(#,##0\);_(* "-"??_);_(@_)</c:formatCode>
                <c:ptCount val="9"/>
                <c:pt idx="0">
                  <c:v>11931.199999999983</c:v>
                </c:pt>
                <c:pt idx="1">
                  <c:v>3119.8</c:v>
                </c:pt>
                <c:pt idx="2">
                  <c:v>499</c:v>
                </c:pt>
                <c:pt idx="3">
                  <c:v>8075.37</c:v>
                </c:pt>
                <c:pt idx="4">
                  <c:v>21207.1</c:v>
                </c:pt>
                <c:pt idx="5">
                  <c:v>18348.699999999943</c:v>
                </c:pt>
                <c:pt idx="6">
                  <c:v>24452.7</c:v>
                </c:pt>
                <c:pt idx="7">
                  <c:v>6682.7</c:v>
                </c:pt>
                <c:pt idx="8">
                  <c:v>19603.559999999943</c:v>
                </c:pt>
              </c:numCache>
            </c:numRef>
          </c:val>
        </c:ser>
        <c:gapWidth val="202"/>
        <c:axId val="100532608"/>
        <c:axId val="65464576"/>
      </c:barChart>
      <c:catAx>
        <c:axId val="65440384"/>
        <c:scaling>
          <c:orientation val="minMax"/>
        </c:scaling>
        <c:axPos val="b"/>
        <c:numFmt formatCode="General" sourceLinked="1"/>
        <c:tickLblPos val="nextTo"/>
        <c:crossAx val="65462656"/>
        <c:crosses val="autoZero"/>
        <c:auto val="1"/>
        <c:lblAlgn val="ctr"/>
        <c:lblOffset val="100"/>
      </c:catAx>
      <c:valAx>
        <c:axId val="65462656"/>
        <c:scaling>
          <c:orientation val="minMax"/>
        </c:scaling>
        <c:axPos val="l"/>
        <c:majorGridlines/>
        <c:numFmt formatCode="&quot;$&quot;#,##0" sourceLinked="0"/>
        <c:tickLblPos val="nextTo"/>
        <c:crossAx val="65440384"/>
        <c:crosses val="autoZero"/>
        <c:crossBetween val="between"/>
        <c:dispUnits>
          <c:builtInUnit val="million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US" dirty="0" smtClean="0"/>
                    <a:t>Millions</a:t>
                  </a:r>
                  <a:endParaRPr lang="en-US" dirty="0"/>
                </a:p>
              </c:rich>
            </c:tx>
          </c:dispUnitsLbl>
        </c:dispUnits>
      </c:valAx>
      <c:valAx>
        <c:axId val="65464576"/>
        <c:scaling>
          <c:orientation val="minMax"/>
        </c:scaling>
        <c:axPos val="r"/>
        <c:numFmt formatCode="_(* #,##0_);_(* \(#,##0\);_(* &quot;-&quot;??_);_(@_)" sourceLinked="1"/>
        <c:tickLblPos val="nextTo"/>
        <c:crossAx val="100532608"/>
        <c:crosses val="max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/>
                    <a:t>Thousands (ha)</a:t>
                  </a:r>
                </a:p>
              </c:rich>
            </c:tx>
          </c:dispUnitsLbl>
        </c:dispUnits>
      </c:valAx>
      <c:catAx>
        <c:axId val="100532608"/>
        <c:scaling>
          <c:orientation val="minMax"/>
        </c:scaling>
        <c:delete val="1"/>
        <c:axPos val="b"/>
        <c:numFmt formatCode="General" sourceLinked="1"/>
        <c:tickLblPos val="none"/>
        <c:crossAx val="65464576"/>
        <c:crosses val="autoZero"/>
        <c:auto val="1"/>
        <c:lblAlgn val="ctr"/>
        <c:lblOffset val="100"/>
      </c:cat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_Annual Trends'!$AA$2</c:f>
              <c:strCache>
                <c:ptCount val="1"/>
                <c:pt idx="0">
                  <c:v>Coast</c:v>
                </c:pt>
              </c:strCache>
            </c:strRef>
          </c:tx>
          <c:cat>
            <c:numRef>
              <c:f>'Application _Annual Trends'!$Z$4:$Z$12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Trends'!$AA$4:$AA$12</c:f>
              <c:numCache>
                <c:formatCode>_-"$"* #,##0.00_-;\-"$"* #,##0.00_-;_-"$"* "-"??_-;_-@_-</c:formatCode>
                <c:ptCount val="9"/>
                <c:pt idx="0">
                  <c:v>3674020.8699999987</c:v>
                </c:pt>
                <c:pt idx="1">
                  <c:v>1000071.6100000001</c:v>
                </c:pt>
                <c:pt idx="2">
                  <c:v>166169.47999999998</c:v>
                </c:pt>
                <c:pt idx="3">
                  <c:v>1561686.9</c:v>
                </c:pt>
                <c:pt idx="4">
                  <c:v>2158350.7800000012</c:v>
                </c:pt>
                <c:pt idx="5">
                  <c:v>2938348.2999999993</c:v>
                </c:pt>
                <c:pt idx="6">
                  <c:v>3357921.54</c:v>
                </c:pt>
                <c:pt idx="7">
                  <c:v>1331572.28</c:v>
                </c:pt>
                <c:pt idx="8">
                  <c:v>779664.11</c:v>
                </c:pt>
              </c:numCache>
            </c:numRef>
          </c:val>
        </c:ser>
        <c:ser>
          <c:idx val="1"/>
          <c:order val="1"/>
          <c:tx>
            <c:strRef>
              <c:f>'Application _Annual Trends'!$AC$2</c:f>
              <c:strCache>
                <c:ptCount val="1"/>
                <c:pt idx="0">
                  <c:v>Interior</c:v>
                </c:pt>
              </c:strCache>
            </c:strRef>
          </c:tx>
          <c:cat>
            <c:numRef>
              <c:f>'Application _Annual Trends'!$Z$4:$Z$12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Trends'!$AC$4:$AC$12</c:f>
              <c:numCache>
                <c:formatCode>_-"$"* #,##0.00_-;\-"$"* #,##0.00_-;_-"$"* "-"??_-;_-@_-</c:formatCode>
                <c:ptCount val="9"/>
                <c:pt idx="0">
                  <c:v>472133.46</c:v>
                </c:pt>
                <c:pt idx="1">
                  <c:v>91059.88</c:v>
                </c:pt>
                <c:pt idx="2">
                  <c:v>16467.73</c:v>
                </c:pt>
                <c:pt idx="3">
                  <c:v>1777679.23</c:v>
                </c:pt>
                <c:pt idx="4">
                  <c:v>2632521.5499999998</c:v>
                </c:pt>
                <c:pt idx="5">
                  <c:v>2370407.2199999997</c:v>
                </c:pt>
                <c:pt idx="6">
                  <c:v>2370407.2199999997</c:v>
                </c:pt>
                <c:pt idx="8">
                  <c:v>2136536.4099999997</c:v>
                </c:pt>
              </c:numCache>
            </c:numRef>
          </c:val>
        </c:ser>
        <c:axId val="100569856"/>
        <c:axId val="100571392"/>
      </c:barChart>
      <c:catAx>
        <c:axId val="100569856"/>
        <c:scaling>
          <c:orientation val="minMax"/>
        </c:scaling>
        <c:axPos val="b"/>
        <c:numFmt formatCode="General" sourceLinked="1"/>
        <c:tickLblPos val="nextTo"/>
        <c:crossAx val="100571392"/>
        <c:crosses val="autoZero"/>
        <c:auto val="1"/>
        <c:lblAlgn val="ctr"/>
        <c:lblOffset val="100"/>
      </c:catAx>
      <c:valAx>
        <c:axId val="100571392"/>
        <c:scaling>
          <c:orientation val="minMax"/>
        </c:scaling>
        <c:axPos val="l"/>
        <c:majorGridlines/>
        <c:numFmt formatCode="_(&quot;$&quot;* #,##0.0_);_(&quot;$&quot;* \(#,##0.0\);_(&quot;$&quot;* &quot;-&quot;?_);_(@_)" sourceLinked="0"/>
        <c:tickLblPos val="nextTo"/>
        <c:crossAx val="100569856"/>
        <c:crosses val="autoZero"/>
        <c:crossBetween val="between"/>
        <c:dispUnits>
          <c:builtInUnit val="millions"/>
          <c:dispUnitsLbl>
            <c:layout/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_Annual Trends'!$AA$2</c:f>
              <c:strCache>
                <c:ptCount val="1"/>
                <c:pt idx="0">
                  <c:v>Coast</c:v>
                </c:pt>
              </c:strCache>
            </c:strRef>
          </c:tx>
          <c:cat>
            <c:numRef>
              <c:f>'Application _Annual Trends'!$Z$4:$Z$12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Trends'!$AB$4:$AB$12</c:f>
              <c:numCache>
                <c:formatCode>_(* #,##0_);_(* \(#,##0\);_(* "-"??_);_(@_)</c:formatCode>
                <c:ptCount val="9"/>
                <c:pt idx="0">
                  <c:v>10773.9</c:v>
                </c:pt>
                <c:pt idx="1">
                  <c:v>2909.2000000000003</c:v>
                </c:pt>
                <c:pt idx="2">
                  <c:v>480</c:v>
                </c:pt>
                <c:pt idx="3">
                  <c:v>3409.17</c:v>
                </c:pt>
                <c:pt idx="4">
                  <c:v>5927.3000000000011</c:v>
                </c:pt>
                <c:pt idx="5">
                  <c:v>8479.8999999999614</c:v>
                </c:pt>
                <c:pt idx="6">
                  <c:v>14583.900000000001</c:v>
                </c:pt>
                <c:pt idx="7">
                  <c:v>6682.7</c:v>
                </c:pt>
                <c:pt idx="8">
                  <c:v>4210</c:v>
                </c:pt>
              </c:numCache>
            </c:numRef>
          </c:val>
        </c:ser>
        <c:ser>
          <c:idx val="1"/>
          <c:order val="1"/>
          <c:tx>
            <c:strRef>
              <c:f>'Application _Annual Trends'!$AC$2</c:f>
              <c:strCache>
                <c:ptCount val="1"/>
                <c:pt idx="0">
                  <c:v>Interior</c:v>
                </c:pt>
              </c:strCache>
            </c:strRef>
          </c:tx>
          <c:cat>
            <c:numRef>
              <c:f>'Application _Annual Trends'!$Z$4:$Z$12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Trends'!$AD$4:$AD$12</c:f>
              <c:numCache>
                <c:formatCode>_(* #,##0_);_(* \(#,##0\);_(* "-"??_);_(@_)</c:formatCode>
                <c:ptCount val="9"/>
                <c:pt idx="0">
                  <c:v>1157.3</c:v>
                </c:pt>
                <c:pt idx="1">
                  <c:v>210.6</c:v>
                </c:pt>
                <c:pt idx="2">
                  <c:v>19</c:v>
                </c:pt>
                <c:pt idx="3">
                  <c:v>4666.2</c:v>
                </c:pt>
                <c:pt idx="4">
                  <c:v>15279.8</c:v>
                </c:pt>
                <c:pt idx="5">
                  <c:v>9868.7999999999811</c:v>
                </c:pt>
                <c:pt idx="6">
                  <c:v>9868.7999999999811</c:v>
                </c:pt>
                <c:pt idx="8">
                  <c:v>15393.56</c:v>
                </c:pt>
              </c:numCache>
            </c:numRef>
          </c:val>
        </c:ser>
        <c:axId val="103046144"/>
        <c:axId val="103060224"/>
      </c:barChart>
      <c:catAx>
        <c:axId val="103046144"/>
        <c:scaling>
          <c:orientation val="minMax"/>
        </c:scaling>
        <c:axPos val="b"/>
        <c:numFmt formatCode="General" sourceLinked="1"/>
        <c:tickLblPos val="nextTo"/>
        <c:crossAx val="103060224"/>
        <c:crosses val="autoZero"/>
        <c:auto val="1"/>
        <c:lblAlgn val="ctr"/>
        <c:lblOffset val="100"/>
      </c:catAx>
      <c:valAx>
        <c:axId val="103060224"/>
        <c:scaling>
          <c:orientation val="minMax"/>
        </c:scaling>
        <c:axPos val="l"/>
        <c:majorGridlines/>
        <c:numFmt formatCode="#,##0" sourceLinked="0"/>
        <c:tickLblPos val="nextTo"/>
        <c:crossAx val="103046144"/>
        <c:crosses val="autoZero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 dirty="0" smtClean="0"/>
                    <a:t>Thousands (ha)</a:t>
                  </a:r>
                  <a:endParaRPr lang="en-CA" dirty="0"/>
                </a:p>
              </c:rich>
            </c:tx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Coast vs Interior'!$AA$10</c:f>
              <c:strCache>
                <c:ptCount val="1"/>
                <c:pt idx="0">
                  <c:v>Total Discretionary ($)</c:v>
                </c:pt>
              </c:strCache>
            </c:strRef>
          </c:tx>
          <c:cat>
            <c:strRef>
              <c:f>'Application Coast vs Interior'!$Z$11:$Z$12</c:f>
              <c:strCache>
                <c:ptCount val="2"/>
                <c:pt idx="0">
                  <c:v>Coast</c:v>
                </c:pt>
                <c:pt idx="1">
                  <c:v>Interior</c:v>
                </c:pt>
              </c:strCache>
            </c:strRef>
          </c:cat>
          <c:val>
            <c:numRef>
              <c:f>'Application Coast vs Interior'!$AA$11:$AA$12</c:f>
              <c:numCache>
                <c:formatCode>_-"$"* #,##0.00_-;\-"$"* #,##0.00_-;_-"$"* "-"??_-;_-@_-</c:formatCode>
                <c:ptCount val="2"/>
                <c:pt idx="0">
                  <c:v>10779308.830000004</c:v>
                </c:pt>
                <c:pt idx="1">
                  <c:v>2917271.1399999997</c:v>
                </c:pt>
              </c:numCache>
            </c:numRef>
          </c:val>
        </c:ser>
        <c:ser>
          <c:idx val="1"/>
          <c:order val="1"/>
          <c:tx>
            <c:strRef>
              <c:f>'Application Coast vs Interior'!$AB$10</c:f>
              <c:strCache>
                <c:ptCount val="1"/>
                <c:pt idx="0">
                  <c:v>Total Targeted Funding ($)</c:v>
                </c:pt>
              </c:strCache>
            </c:strRef>
          </c:tx>
          <c:cat>
            <c:strRef>
              <c:f>'Application Coast vs Interior'!$Z$11:$Z$12</c:f>
              <c:strCache>
                <c:ptCount val="2"/>
                <c:pt idx="0">
                  <c:v>Coast</c:v>
                </c:pt>
                <c:pt idx="1">
                  <c:v>Interior</c:v>
                </c:pt>
              </c:strCache>
            </c:strRef>
          </c:cat>
          <c:val>
            <c:numRef>
              <c:f>'Application Coast vs Interior'!$AB$11:$AB$12</c:f>
              <c:numCache>
                <c:formatCode>_(* #,##0.0_);_(* \(#,##0.0\);_(* "-"??_);_(@_)</c:formatCode>
                <c:ptCount val="2"/>
                <c:pt idx="0">
                  <c:v>6188497.04</c:v>
                </c:pt>
                <c:pt idx="1">
                  <c:v>8828256.759999983</c:v>
                </c:pt>
              </c:numCache>
            </c:numRef>
          </c:val>
        </c:ser>
        <c:axId val="105613184"/>
        <c:axId val="105614720"/>
      </c:barChart>
      <c:catAx>
        <c:axId val="105613184"/>
        <c:scaling>
          <c:orientation val="minMax"/>
        </c:scaling>
        <c:axPos val="b"/>
        <c:tickLblPos val="nextTo"/>
        <c:crossAx val="105614720"/>
        <c:crosses val="autoZero"/>
        <c:auto val="1"/>
        <c:lblAlgn val="ctr"/>
        <c:lblOffset val="100"/>
      </c:catAx>
      <c:valAx>
        <c:axId val="105614720"/>
        <c:scaling>
          <c:orientation val="minMax"/>
        </c:scaling>
        <c:axPos val="l"/>
        <c:majorGridlines/>
        <c:numFmt formatCode="&quot;$&quot;#,##0" sourceLinked="0"/>
        <c:tickLblPos val="nextTo"/>
        <c:crossAx val="105613184"/>
        <c:crosses val="autoZero"/>
        <c:crossBetween val="between"/>
        <c:dispUnits>
          <c:builtInUnit val="million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/>
                    <a:t>Millions ($)</a:t>
                  </a:r>
                </a:p>
              </c:rich>
            </c:tx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_Annual Trends'!$AA$43</c:f>
              <c:strCache>
                <c:ptCount val="1"/>
                <c:pt idx="0">
                  <c:v>Discretionary</c:v>
                </c:pt>
              </c:strCache>
            </c:strRef>
          </c:tx>
          <c:cat>
            <c:numRef>
              <c:f>'Application _Annual Trends'!$Z$45:$Z$53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Trends'!$AA$45:$AA$53</c:f>
              <c:numCache>
                <c:formatCode>_-"$"* #,##0.00_-;\-"$"* #,##0.00_-;_-"$"* "-"??_-;_-@_-</c:formatCode>
                <c:ptCount val="9"/>
                <c:pt idx="0">
                  <c:v>3674020.8699999987</c:v>
                </c:pt>
                <c:pt idx="1">
                  <c:v>1000071.6100000001</c:v>
                </c:pt>
                <c:pt idx="2">
                  <c:v>166169.47999999998</c:v>
                </c:pt>
                <c:pt idx="3">
                  <c:v>1561686.9</c:v>
                </c:pt>
                <c:pt idx="4">
                  <c:v>1853947.6100000003</c:v>
                </c:pt>
                <c:pt idx="5">
                  <c:v>1226078.99</c:v>
                </c:pt>
                <c:pt idx="6">
                  <c:v>921496.89</c:v>
                </c:pt>
                <c:pt idx="7">
                  <c:v>375836.48000000021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'Application _Annual Trends'!$AA$75</c:f>
              <c:strCache>
                <c:ptCount val="1"/>
                <c:pt idx="0">
                  <c:v>Targeted</c:v>
                </c:pt>
              </c:strCache>
            </c:strRef>
          </c:tx>
          <c:cat>
            <c:numRef>
              <c:f>'Application _Annual Trends'!$Z$77:$Z$85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Trends'!$AA$77:$AA$85</c:f>
              <c:numCache>
                <c:formatCode>General</c:formatCode>
                <c:ptCount val="9"/>
                <c:pt idx="4" formatCode="_-&quot;$&quot;* #,##0.00_-;\-&quot;$&quot;* #,##0.00_-;_-&quot;$&quot;* &quot;-&quot;??_-;_-@_-">
                  <c:v>304403.17</c:v>
                </c:pt>
                <c:pt idx="5" formatCode="_-&quot;$&quot;* #,##0.00_-;\-&quot;$&quot;* #,##0.00_-;_-&quot;$&quot;* &quot;-&quot;??_-;_-@_-">
                  <c:v>1712269.3100000003</c:v>
                </c:pt>
                <c:pt idx="6" formatCode="_-&quot;$&quot;* #,##0.00_-;\-&quot;$&quot;* #,##0.00_-;_-&quot;$&quot;* &quot;-&quot;??_-;_-@_-">
                  <c:v>2436424.6500000004</c:v>
                </c:pt>
                <c:pt idx="7" formatCode="_-&quot;$&quot;* #,##0.00_-;\-&quot;$&quot;* #,##0.00_-;_-&quot;$&quot;* &quot;-&quot;??_-;_-@_-">
                  <c:v>955735.8</c:v>
                </c:pt>
                <c:pt idx="8" formatCode="_-&quot;$&quot;* #,##0.00_-;\-&quot;$&quot;* #,##0.00_-;_-&quot;$&quot;* &quot;-&quot;??_-;_-@_-">
                  <c:v>779664.11</c:v>
                </c:pt>
              </c:numCache>
            </c:numRef>
          </c:val>
        </c:ser>
        <c:axId val="107634048"/>
        <c:axId val="107639936"/>
      </c:barChart>
      <c:catAx>
        <c:axId val="107634048"/>
        <c:scaling>
          <c:orientation val="minMax"/>
        </c:scaling>
        <c:axPos val="b"/>
        <c:numFmt formatCode="General" sourceLinked="1"/>
        <c:tickLblPos val="nextTo"/>
        <c:crossAx val="107639936"/>
        <c:crosses val="autoZero"/>
        <c:auto val="1"/>
        <c:lblAlgn val="ctr"/>
        <c:lblOffset val="100"/>
      </c:catAx>
      <c:valAx>
        <c:axId val="107639936"/>
        <c:scaling>
          <c:orientation val="minMax"/>
        </c:scaling>
        <c:axPos val="l"/>
        <c:majorGridlines/>
        <c:numFmt formatCode="_(&quot;$&quot;* #,##0.0_);_(&quot;$&quot;* \(#,##0.0\);_(&quot;$&quot;* &quot;-&quot;?_);_(@_)" sourceLinked="0"/>
        <c:tickLblPos val="nextTo"/>
        <c:crossAx val="107634048"/>
        <c:crosses val="autoZero"/>
        <c:crossBetween val="between"/>
        <c:dispUnits>
          <c:builtInUnit val="millions"/>
          <c:dispUnitsLbl>
            <c:layout/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_Annual Trends'!$AA$43</c:f>
              <c:strCache>
                <c:ptCount val="1"/>
                <c:pt idx="0">
                  <c:v>Discretionary</c:v>
                </c:pt>
              </c:strCache>
            </c:strRef>
          </c:tx>
          <c:cat>
            <c:numRef>
              <c:f>'Application _Annual Trends'!$Z$45:$Z$53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Trends'!$AB$45:$AB$53</c:f>
              <c:numCache>
                <c:formatCode>_(* #,##0_);_(* \(#,##0\);_(* "-"??_);_(@_)</c:formatCode>
                <c:ptCount val="9"/>
                <c:pt idx="0">
                  <c:v>10773.9</c:v>
                </c:pt>
                <c:pt idx="1">
                  <c:v>2909.2000000000003</c:v>
                </c:pt>
                <c:pt idx="2">
                  <c:v>480</c:v>
                </c:pt>
                <c:pt idx="3">
                  <c:v>3409.17</c:v>
                </c:pt>
                <c:pt idx="4">
                  <c:v>5357.3000000000011</c:v>
                </c:pt>
                <c:pt idx="5">
                  <c:v>2643.2</c:v>
                </c:pt>
                <c:pt idx="6">
                  <c:v>3192.9</c:v>
                </c:pt>
                <c:pt idx="7">
                  <c:v>1414.7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'Application _Annual Trends'!$AA$75</c:f>
              <c:strCache>
                <c:ptCount val="1"/>
                <c:pt idx="0">
                  <c:v>Targeted</c:v>
                </c:pt>
              </c:strCache>
            </c:strRef>
          </c:tx>
          <c:cat>
            <c:numRef>
              <c:f>'Application _Annual Trends'!$Z$77:$Z$85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Trends'!$AB$77:$AB$85</c:f>
              <c:numCache>
                <c:formatCode>General</c:formatCode>
                <c:ptCount val="9"/>
                <c:pt idx="4" formatCode="_(* #,##0_);_(* \(#,##0\);_(* &quot;-&quot;??_);_(@_)">
                  <c:v>570</c:v>
                </c:pt>
                <c:pt idx="5" formatCode="_(* #,##0_);_(* \(#,##0\);_(* &quot;-&quot;??_);_(@_)">
                  <c:v>5836.7000000000007</c:v>
                </c:pt>
                <c:pt idx="6" formatCode="_(* #,##0_);_(* \(#,##0\);_(* &quot;-&quot;??_);_(@_)">
                  <c:v>11391</c:v>
                </c:pt>
                <c:pt idx="7" formatCode="_(* #,##0_);_(* \(#,##0\);_(* &quot;-&quot;??_);_(@_)">
                  <c:v>5268</c:v>
                </c:pt>
                <c:pt idx="8" formatCode="_(* #,##0_);_(* \(#,##0\);_(* &quot;-&quot;??_);_(@_)">
                  <c:v>4210</c:v>
                </c:pt>
              </c:numCache>
            </c:numRef>
          </c:val>
        </c:ser>
        <c:axId val="108804352"/>
        <c:axId val="108810240"/>
      </c:barChart>
      <c:catAx>
        <c:axId val="108804352"/>
        <c:scaling>
          <c:orientation val="minMax"/>
        </c:scaling>
        <c:axPos val="b"/>
        <c:numFmt formatCode="General" sourceLinked="1"/>
        <c:tickLblPos val="nextTo"/>
        <c:crossAx val="108810240"/>
        <c:crosses val="autoZero"/>
        <c:auto val="1"/>
        <c:lblAlgn val="ctr"/>
        <c:lblOffset val="100"/>
      </c:catAx>
      <c:valAx>
        <c:axId val="108810240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crossAx val="108804352"/>
        <c:crosses val="autoZero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 dirty="0" smtClean="0"/>
                    <a:t>Thousands (ha)</a:t>
                  </a:r>
                  <a:endParaRPr lang="en-CA" dirty="0"/>
                </a:p>
              </c:rich>
            </c:tx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_Annual Trends'!$AA$43</c:f>
              <c:strCache>
                <c:ptCount val="1"/>
                <c:pt idx="0">
                  <c:v>Discretionary</c:v>
                </c:pt>
              </c:strCache>
            </c:strRef>
          </c:tx>
          <c:dPt>
            <c:idx val="3"/>
            <c:spPr>
              <a:solidFill>
                <a:schemeClr val="accent3">
                  <a:lumMod val="75000"/>
                </a:schemeClr>
              </a:solidFill>
            </c:spPr>
          </c:dPt>
          <c:cat>
            <c:numRef>
              <c:f>'Application _Annual Trends'!$Z$45:$Z$53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Trends'!$AC$45:$AC$53</c:f>
              <c:numCache>
                <c:formatCode>_-"$"* #,##0.00_-;\-"$"* #,##0.00_-;_-"$"* "-"??_-;_-@_-</c:formatCode>
                <c:ptCount val="9"/>
                <c:pt idx="0">
                  <c:v>472133.46</c:v>
                </c:pt>
                <c:pt idx="1">
                  <c:v>91059.88</c:v>
                </c:pt>
                <c:pt idx="2">
                  <c:v>16467.73</c:v>
                </c:pt>
                <c:pt idx="3">
                  <c:v>1777679.23</c:v>
                </c:pt>
                <c:pt idx="4">
                  <c:v>292621.81999999995</c:v>
                </c:pt>
                <c:pt idx="5">
                  <c:v>114932.47</c:v>
                </c:pt>
                <c:pt idx="6">
                  <c:v>152376.54999999999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'Application _Annual Trends'!$AA$75</c:f>
              <c:strCache>
                <c:ptCount val="1"/>
                <c:pt idx="0">
                  <c:v>Targeted</c:v>
                </c:pt>
              </c:strCache>
            </c:strRef>
          </c:tx>
          <c:cat>
            <c:numRef>
              <c:f>'Application _Annual Trends'!$Z$77:$Z$85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Trends'!$AC$77:$AC$85</c:f>
              <c:numCache>
                <c:formatCode>General</c:formatCode>
                <c:ptCount val="9"/>
                <c:pt idx="4" formatCode="_-&quot;$&quot;* #,##0.00_-;\-&quot;$&quot;* #,##0.00_-;_-&quot;$&quot;* &quot;-&quot;??_-;_-@_-">
                  <c:v>2339899.73</c:v>
                </c:pt>
                <c:pt idx="5" formatCode="_-&quot;$&quot;* #,##0.00_-;\-&quot;$&quot;* #,##0.00_-;_-&quot;$&quot;* &quot;-&quot;??_-;_-@_-">
                  <c:v>2133789.9499999997</c:v>
                </c:pt>
                <c:pt idx="6" formatCode="_-&quot;$&quot;* #,##0.00_-;\-&quot;$&quot;* #,##0.00_-;_-&quot;$&quot;* &quot;-&quot;??_-;_-@_-">
                  <c:v>2218030.67</c:v>
                </c:pt>
                <c:pt idx="7" formatCode="_-&quot;$&quot;* #,##0.00_-;\-&quot;$&quot;* #,##0.00_-;_-&quot;$&quot;* &quot;-&quot;??_-;_-@_-">
                  <c:v>0</c:v>
                </c:pt>
                <c:pt idx="8" formatCode="_-&quot;$&quot;* #,##0.00_-;\-&quot;$&quot;* #,##0.00_-;_-&quot;$&quot;* &quot;-&quot;??_-;_-@_-">
                  <c:v>2136536.4099999997</c:v>
                </c:pt>
              </c:numCache>
            </c:numRef>
          </c:val>
        </c:ser>
        <c:axId val="107692800"/>
        <c:axId val="107694336"/>
      </c:barChart>
      <c:catAx>
        <c:axId val="107692800"/>
        <c:scaling>
          <c:orientation val="minMax"/>
        </c:scaling>
        <c:axPos val="b"/>
        <c:numFmt formatCode="General" sourceLinked="1"/>
        <c:tickLblPos val="nextTo"/>
        <c:crossAx val="107694336"/>
        <c:crosses val="autoZero"/>
        <c:auto val="1"/>
        <c:lblAlgn val="ctr"/>
        <c:lblOffset val="100"/>
      </c:catAx>
      <c:valAx>
        <c:axId val="107694336"/>
        <c:scaling>
          <c:orientation val="minMax"/>
        </c:scaling>
        <c:axPos val="l"/>
        <c:majorGridlines/>
        <c:numFmt formatCode="_(&quot;$&quot;* #,##0.0_);_(&quot;$&quot;* \(#,##0.0\);_(&quot;$&quot;* &quot;-&quot;?_);_(@_)" sourceLinked="0"/>
        <c:tickLblPos val="nextTo"/>
        <c:crossAx val="107692800"/>
        <c:crosses val="autoZero"/>
        <c:crossBetween val="between"/>
        <c:dispUnits>
          <c:builtInUnit val="millions"/>
          <c:dispUnitsLbl>
            <c:layout/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'Application _Annual Trends'!$AA$43</c:f>
              <c:strCache>
                <c:ptCount val="1"/>
                <c:pt idx="0">
                  <c:v>Discretionary</c:v>
                </c:pt>
              </c:strCache>
            </c:strRef>
          </c:tx>
          <c:dPt>
            <c:idx val="3"/>
            <c:spPr>
              <a:solidFill>
                <a:schemeClr val="accent3">
                  <a:lumMod val="75000"/>
                </a:schemeClr>
              </a:solidFill>
            </c:spPr>
          </c:dPt>
          <c:cat>
            <c:numRef>
              <c:f>'Application _Annual Trends'!$Z$45:$Z$53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Trends'!$AD$45:$AD$53</c:f>
              <c:numCache>
                <c:formatCode>_(* #,##0_);_(* \(#,##0\);_(* "-"??_);_(@_)</c:formatCode>
                <c:ptCount val="9"/>
                <c:pt idx="0">
                  <c:v>1157.3</c:v>
                </c:pt>
                <c:pt idx="1">
                  <c:v>210.6</c:v>
                </c:pt>
                <c:pt idx="2">
                  <c:v>19</c:v>
                </c:pt>
                <c:pt idx="3">
                  <c:v>4666.2</c:v>
                </c:pt>
                <c:pt idx="4">
                  <c:v>1337</c:v>
                </c:pt>
                <c:pt idx="5">
                  <c:v>260.3</c:v>
                </c:pt>
                <c:pt idx="6">
                  <c:v>522.5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strRef>
              <c:f>'Application _Annual Trends'!$AA$75</c:f>
              <c:strCache>
                <c:ptCount val="1"/>
                <c:pt idx="0">
                  <c:v>Targeted</c:v>
                </c:pt>
              </c:strCache>
            </c:strRef>
          </c:tx>
          <c:cat>
            <c:numRef>
              <c:f>'Application _Annual Trends'!$Z$77:$Z$85</c:f>
              <c:numCache>
                <c:formatCode>General</c:formatCode>
                <c:ptCount val="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</c:numCache>
            </c:numRef>
          </c:cat>
          <c:val>
            <c:numRef>
              <c:f>'Application _Annual Trends'!$AD$77:$AD$85</c:f>
              <c:numCache>
                <c:formatCode>General</c:formatCode>
                <c:ptCount val="9"/>
                <c:pt idx="4" formatCode="_(* #,##0_);_(* \(#,##0\);_(* &quot;-&quot;??_);_(@_)">
                  <c:v>13942.8</c:v>
                </c:pt>
                <c:pt idx="5" formatCode="_(* #,##0_);_(* \(#,##0\);_(* &quot;-&quot;??_);_(@_)">
                  <c:v>7535.4000000000005</c:v>
                </c:pt>
                <c:pt idx="6" formatCode="_(* #,##0_);_(* \(#,##0\);_(* &quot;-&quot;??_);_(@_)">
                  <c:v>9346.2999999999811</c:v>
                </c:pt>
                <c:pt idx="7" formatCode="_(* #,##0_);_(* \(#,##0\);_(* &quot;-&quot;??_);_(@_)">
                  <c:v>0</c:v>
                </c:pt>
                <c:pt idx="8" formatCode="_(* #,##0_);_(* \(#,##0\);_(* &quot;-&quot;??_);_(@_)">
                  <c:v>15393.56</c:v>
                </c:pt>
              </c:numCache>
            </c:numRef>
          </c:val>
        </c:ser>
        <c:axId val="107728256"/>
        <c:axId val="108856448"/>
      </c:barChart>
      <c:catAx>
        <c:axId val="107728256"/>
        <c:scaling>
          <c:orientation val="minMax"/>
        </c:scaling>
        <c:axPos val="b"/>
        <c:numFmt formatCode="General" sourceLinked="1"/>
        <c:tickLblPos val="nextTo"/>
        <c:crossAx val="108856448"/>
        <c:crosses val="autoZero"/>
        <c:auto val="1"/>
        <c:lblAlgn val="ctr"/>
        <c:lblOffset val="100"/>
      </c:catAx>
      <c:valAx>
        <c:axId val="108856448"/>
        <c:scaling>
          <c:orientation val="minMax"/>
        </c:scaling>
        <c:axPos val="l"/>
        <c:majorGridlines/>
        <c:numFmt formatCode="_(* #,##0_);_(* \(#,##0\);_(* &quot;-&quot;??_);_(@_)" sourceLinked="1"/>
        <c:tickLblPos val="nextTo"/>
        <c:crossAx val="107728256"/>
        <c:crosses val="autoZero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/>
                  </a:pPr>
                  <a:r>
                    <a:rPr lang="en-CA"/>
                    <a:t>Thousands (ha)</a:t>
                  </a:r>
                </a:p>
              </c:rich>
            </c:tx>
          </c:dispUnitsLbl>
        </c:dispUnits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title>
      <c:tx>
        <c:rich>
          <a:bodyPr/>
          <a:lstStyle/>
          <a:p>
            <a:pPr>
              <a:defRPr sz="1600"/>
            </a:pPr>
            <a:r>
              <a:rPr lang="en-US" sz="1600" b="1" i="0" u="none" strike="noStrike" baseline="0"/>
              <a:t>Average Application Unit Costs ($/ha)</a:t>
            </a:r>
            <a:endParaRPr lang="en-US" sz="1600"/>
          </a:p>
        </c:rich>
      </c:tx>
      <c:layout>
        <c:manualLayout>
          <c:xMode val="edge"/>
          <c:yMode val="edge"/>
          <c:x val="0.14685467295817875"/>
          <c:y val="3.383118580779855E-2"/>
        </c:manualLayout>
      </c:layout>
      <c:overlay val="1"/>
    </c:title>
    <c:plotArea>
      <c:layout>
        <c:manualLayout>
          <c:layoutTarget val="inner"/>
          <c:xMode val="edge"/>
          <c:yMode val="edge"/>
          <c:x val="0.12521062992125967"/>
          <c:y val="0.17195458841647052"/>
          <c:w val="0.65912270341207535"/>
          <c:h val="0.64970276651571024"/>
        </c:manualLayout>
      </c:layout>
      <c:lineChart>
        <c:grouping val="standard"/>
        <c:ser>
          <c:idx val="0"/>
          <c:order val="0"/>
          <c:tx>
            <c:strRef>
              <c:f>'Unit Costs'!$S$25</c:f>
              <c:strCache>
                <c:ptCount val="1"/>
                <c:pt idx="0">
                  <c:v>Coast</c:v>
                </c:pt>
              </c:strCache>
            </c:strRef>
          </c:tx>
          <c:cat>
            <c:numRef>
              <c:f>'Unit Costs'!$R$26:$R$28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'Unit Costs'!$S$26:$S$28</c:f>
              <c:numCache>
                <c:formatCode>_("$"* #,##0_);_("$"* \(#,##0\);_("$"* "-"??_);_(@_)</c:formatCode>
                <c:ptCount val="3"/>
                <c:pt idx="0">
                  <c:v>206.35351971304493</c:v>
                </c:pt>
                <c:pt idx="1">
                  <c:v>178.69205055696406</c:v>
                </c:pt>
                <c:pt idx="2">
                  <c:v>175.63570090604185</c:v>
                </c:pt>
              </c:numCache>
            </c:numRef>
          </c:val>
        </c:ser>
        <c:ser>
          <c:idx val="1"/>
          <c:order val="1"/>
          <c:tx>
            <c:strRef>
              <c:f>'Unit Costs'!$T$25</c:f>
              <c:strCache>
                <c:ptCount val="1"/>
                <c:pt idx="0">
                  <c:v>Interior</c:v>
                </c:pt>
              </c:strCache>
            </c:strRef>
          </c:tx>
          <c:spPr>
            <a:ln>
              <a:noFill/>
            </a:ln>
          </c:spPr>
          <c:cat>
            <c:numRef>
              <c:f>'Unit Costs'!$R$26:$R$28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'Unit Costs'!$T$26:$T$28</c:f>
              <c:numCache>
                <c:formatCode>0.00</c:formatCode>
                <c:ptCount val="3"/>
                <c:pt idx="0" formatCode="_(&quot;$&quot;* #,##0_);_(&quot;$&quot;* \(#,##0\);_(&quot;$&quot;* &quot;-&quot;??_);_(@_)">
                  <c:v>215.49583868783063</c:v>
                </c:pt>
                <c:pt idx="1">
                  <c:v>0</c:v>
                </c:pt>
                <c:pt idx="2" formatCode="_(&quot;$&quot;* #,##0_);_(&quot;$&quot;* \(#,##0\);_(&quot;$&quot;* &quot;-&quot;??_);_(@_)">
                  <c:v>138.31908504670938</c:v>
                </c:pt>
              </c:numCache>
            </c:numRef>
          </c:val>
        </c:ser>
        <c:ser>
          <c:idx val="2"/>
          <c:order val="2"/>
          <c:tx>
            <c:strRef>
              <c:f>'Unit Costs'!$U$25</c:f>
              <c:strCache>
                <c:ptCount val="1"/>
                <c:pt idx="0">
                  <c:v>Total</c:v>
                </c:pt>
              </c:strCache>
            </c:strRef>
          </c:tx>
          <c:cat>
            <c:numRef>
              <c:f>'Unit Costs'!$R$26:$R$28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'Unit Costs'!$U$26:$U$28</c:f>
              <c:numCache>
                <c:formatCode>_("$"* #,##0_);_("$"* \(#,##0\);_("$"* "-"??_);_(@_)</c:formatCode>
                <c:ptCount val="3"/>
                <c:pt idx="0">
                  <c:v>210.92467920043768</c:v>
                </c:pt>
                <c:pt idx="1">
                  <c:v>178.69205055696406</c:v>
                </c:pt>
                <c:pt idx="2">
                  <c:v>156.97739297637571</c:v>
                </c:pt>
              </c:numCache>
            </c:numRef>
          </c:val>
        </c:ser>
        <c:marker val="1"/>
        <c:axId val="108918656"/>
        <c:axId val="108924928"/>
      </c:lineChart>
      <c:catAx>
        <c:axId val="108918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Fiscal Year</a:t>
                </a:r>
              </a:p>
            </c:rich>
          </c:tx>
          <c:layout/>
        </c:title>
        <c:numFmt formatCode="General" sourceLinked="1"/>
        <c:tickLblPos val="nextTo"/>
        <c:crossAx val="108924928"/>
        <c:crosses val="autoZero"/>
        <c:auto val="1"/>
        <c:lblAlgn val="ctr"/>
        <c:lblOffset val="100"/>
      </c:catAx>
      <c:valAx>
        <c:axId val="1089249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Unit Costs ($/ha)</a:t>
                </a:r>
              </a:p>
            </c:rich>
          </c:tx>
          <c:layout/>
        </c:title>
        <c:numFmt formatCode="_(&quot;$&quot;* #,##0_);_(&quot;$&quot;* \(#,##0\);_(&quot;$&quot;* &quot;-&quot;??_);_(@_)" sourceLinked="1"/>
        <c:tickLblPos val="nextTo"/>
        <c:crossAx val="108918656"/>
        <c:crosses val="autoZero"/>
        <c:crossBetween val="between"/>
      </c:valAx>
    </c:plotArea>
    <c:legend>
      <c:legendPos val="r"/>
      <c:layout/>
    </c:legend>
    <c:plotVisOnly val="1"/>
  </c:chart>
  <c:spPr>
    <a:ln>
      <a:solidFill>
        <a:schemeClr val="accent1"/>
      </a:solidFill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BBD4D-B505-49FB-8230-118B40B0EC74}" type="datetimeFigureOut">
              <a:rPr lang="en-CA" smtClean="0"/>
              <a:pPr/>
              <a:t>2011-02-17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914"/>
            <a:ext cx="5547360" cy="4148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9"/>
            <a:ext cx="300482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8239"/>
            <a:ext cx="300482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3C59-ADEA-474A-8E4C-C2594524AEEC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graph shows the total fertilization</a:t>
            </a:r>
            <a:r>
              <a:rPr lang="en-US" baseline="0" dirty="0" smtClean="0"/>
              <a:t> to date in terms of area and funding under the LBI of discretionary and focused funding.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From 2002 to 2004 all of the expenditures were discretionary funds.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2005 (fiscal 2005/06) was the first year of targeted funding @ $1.8 million. </a:t>
            </a:r>
            <a:r>
              <a:rPr lang="en-US" baseline="0" dirty="0" smtClean="0"/>
              <a:t>Formation of the </a:t>
            </a:r>
            <a:r>
              <a:rPr lang="en-US" baseline="0" dirty="0" err="1" smtClean="0"/>
              <a:t>fert</a:t>
            </a:r>
            <a:r>
              <a:rPr lang="en-US" baseline="0" dirty="0" smtClean="0"/>
              <a:t> working groups.  Expenditures were a combination of FFT targeted and LBIP discretionary funding.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2006 (fiscal 2006/07)</a:t>
            </a:r>
            <a:r>
              <a:rPr lang="en-US" baseline="0" dirty="0" smtClean="0"/>
              <a:t> targeted funding @ $3.2 million.  Urea was pre-purchased in previous fiscal and saved $1 million.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2007 (fiscal 2007/08) was targeted funding of $4.7 million.  Pre-purchase @ $1.5 million. Expenditures were a combination of targeted and discretionary funding.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2008 (fiscal 2008/09) was targeted funding of $5.643 million.  Pre-purchase of urea was $6 million. Expenditures were a combination of targeted and discretionary funding.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2009 (fiscal 2009/10) was targeted funding of $1.4 million and pre-purchase of $1.645 million. Expenditures were a combination of targeted and discretionary funding.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2010 (fiscal 2010/11) is targeted funding of $4.8 million </a:t>
            </a:r>
            <a:r>
              <a:rPr lang="en-US" baseline="0" smtClean="0"/>
              <a:t>and pre-purchase </a:t>
            </a:r>
            <a:r>
              <a:rPr lang="en-US" baseline="0" dirty="0" smtClean="0"/>
              <a:t>of $5 </a:t>
            </a:r>
            <a:r>
              <a:rPr lang="en-US" baseline="0" dirty="0" err="1" smtClean="0"/>
              <a:t>milion</a:t>
            </a:r>
            <a:r>
              <a:rPr lang="en-US" baseline="0" dirty="0" smtClean="0"/>
              <a:t>.  Expenditures are targeted only.  Please note not all of he fertilization projects were approved at the time the presentation was developed so final numbers will be different.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Please note</a:t>
            </a:r>
            <a:r>
              <a:rPr lang="en-US" baseline="0" dirty="0" smtClean="0"/>
              <a:t> data for 2010 is not final.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Please note data</a:t>
            </a:r>
            <a:r>
              <a:rPr lang="en-US" baseline="0" dirty="0" smtClean="0"/>
              <a:t> for 2010 is not final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trend is interesting – the coast always committed discretionary</a:t>
            </a:r>
            <a:r>
              <a:rPr lang="en-US" baseline="0" dirty="0" smtClean="0"/>
              <a:t> funds.  The other reason is that I always had the coast set up to undertake large fertilization programs in the fourth quarter to utilize excess discretionary funds.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trend</a:t>
            </a:r>
            <a:r>
              <a:rPr lang="en-US" baseline="0" dirty="0" smtClean="0"/>
              <a:t> is discretionary funds were always put towards </a:t>
            </a:r>
            <a:r>
              <a:rPr lang="en-US" baseline="0" dirty="0" err="1" smtClean="0"/>
              <a:t>fert</a:t>
            </a:r>
            <a:r>
              <a:rPr lang="en-US" baseline="0" dirty="0" smtClean="0"/>
              <a:t> projects until 2010 when funding is targeted only.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majority</a:t>
            </a:r>
            <a:r>
              <a:rPr lang="en-US" baseline="0" dirty="0" smtClean="0"/>
              <a:t> of the funding in the interior has been targeted funding.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only included the last 3 years of data to focus</a:t>
            </a:r>
            <a:r>
              <a:rPr lang="en-US" baseline="0" dirty="0" smtClean="0"/>
              <a:t> on application rates only.  Previous years had a mixture of pre-purchased and purchased urea.  The key point here is the dramatic change in rates once the application </a:t>
            </a:r>
            <a:r>
              <a:rPr lang="en-US" baseline="0" dirty="0" err="1" smtClean="0"/>
              <a:t>prequailification</a:t>
            </a:r>
            <a:r>
              <a:rPr lang="en-US" baseline="0" dirty="0" smtClean="0"/>
              <a:t> list was re-established.  This has opened up the program to more applicators and drop in rates is a result of increased competition.  In 2009 </a:t>
            </a:r>
            <a:r>
              <a:rPr lang="en-US" baseline="0" dirty="0" err="1" smtClean="0"/>
              <a:t>fert</a:t>
            </a:r>
            <a:r>
              <a:rPr lang="en-US" baseline="0" dirty="0" smtClean="0"/>
              <a:t> was only on the coast.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3C59-ADEA-474A-8E4C-C2594524AEEC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813425" y="6338888"/>
            <a:ext cx="3187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b"/>
          <a:lstStyle/>
          <a:p>
            <a:pPr algn="r">
              <a:spcBef>
                <a:spcPct val="50000"/>
              </a:spcBef>
              <a:spcAft>
                <a:spcPct val="0"/>
              </a:spcAft>
              <a:buSzTx/>
            </a:pPr>
            <a:r>
              <a:rPr lang="en-GB" sz="3000" dirty="0">
                <a:solidFill>
                  <a:schemeClr val="tx2"/>
                </a:solidFill>
                <a:latin typeface="PwC_Logo" pitchFamily="2" charset="2"/>
              </a:rPr>
              <a:t>PwC</a:t>
            </a:r>
          </a:p>
        </p:txBody>
      </p:sp>
      <p:sp>
        <p:nvSpPr>
          <p:cNvPr id="7" name="Rectangle 2050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60627" y="1065033"/>
            <a:ext cx="8796337" cy="1245953"/>
          </a:xfrm>
        </p:spPr>
        <p:txBody>
          <a:bodyPr rIns="91440" bIns="0" anchor="b" anchorCtr="0"/>
          <a:lstStyle>
            <a:lvl1pPr>
              <a:spcBef>
                <a:spcPts val="0"/>
              </a:spcBef>
              <a:spcAft>
                <a:spcPct val="0"/>
              </a:spcAft>
              <a:defRPr sz="36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GB" sz="4000" dirty="0" smtClean="0"/>
              <a:t>Use the PwC Toolbox to </a:t>
            </a:r>
            <a:br>
              <a:rPr lang="en-GB" sz="4000" dirty="0" smtClean="0"/>
            </a:br>
            <a:r>
              <a:rPr lang="en-GB" sz="4000" dirty="0" smtClean="0"/>
              <a:t>create all internal and external </a:t>
            </a:r>
            <a:br>
              <a:rPr lang="en-GB" sz="4000" dirty="0" smtClean="0"/>
            </a:br>
            <a:r>
              <a:rPr lang="en-GB" sz="4000" dirty="0" smtClean="0"/>
              <a:t>PwC presentations.</a:t>
            </a:r>
            <a:endParaRPr lang="en-GB" sz="4000" dirty="0"/>
          </a:p>
        </p:txBody>
      </p:sp>
      <p:sp>
        <p:nvSpPr>
          <p:cNvPr id="10" name="Rectangle 2051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60627" y="2304926"/>
            <a:ext cx="8796337" cy="1195754"/>
          </a:xfrm>
        </p:spPr>
        <p:txBody>
          <a:bodyPr/>
          <a:lstStyle>
            <a:lvl1pPr marL="0" marR="0" indent="-1809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4000" baseline="0">
                <a:solidFill>
                  <a:schemeClr val="tx2"/>
                </a:solidFill>
              </a:defRPr>
            </a:lvl1pPr>
            <a:lvl2pPr marL="1588" lvl="1" indent="358775">
              <a:defRPr sz="4000"/>
            </a:lvl2pPr>
            <a:lvl3pPr marL="382588" lvl="2" indent="360363">
              <a:defRPr sz="4000"/>
            </a:lvl3pPr>
            <a:lvl4pPr marL="744538" lvl="3" indent="388938">
              <a:defRPr sz="4000"/>
            </a:lvl4pPr>
            <a:lvl5pPr marL="1135063" lvl="4" indent="379413">
              <a:defRPr sz="4000"/>
            </a:lvl5pPr>
          </a:lstStyle>
          <a:p>
            <a:pPr marL="0" marR="0" lvl="0" indent="-1809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smtClean="0"/>
              <a:t>Utilisez </a:t>
            </a:r>
            <a:r>
              <a:rPr lang="fr-CA" dirty="0" smtClean="0"/>
              <a:t>le </a:t>
            </a:r>
            <a:r>
              <a:rPr lang="fr-CA" dirty="0" err="1" smtClean="0"/>
              <a:t>PwC</a:t>
            </a:r>
            <a:r>
              <a:rPr lang="fr-CA" dirty="0" smtClean="0"/>
              <a:t> </a:t>
            </a:r>
            <a:r>
              <a:rPr lang="fr-CA" dirty="0" err="1" smtClean="0"/>
              <a:t>Toolbox</a:t>
            </a:r>
            <a:r>
              <a:rPr lang="fr-CA" dirty="0" smtClean="0"/>
              <a:t> pour créer toutes les présentations </a:t>
            </a:r>
            <a:r>
              <a:rPr lang="fr-CA" dirty="0" err="1" smtClean="0"/>
              <a:t>PwC</a:t>
            </a:r>
            <a:r>
              <a:rPr lang="fr-CA" dirty="0" smtClean="0"/>
              <a:t> </a:t>
            </a:r>
            <a:br>
              <a:rPr lang="fr-CA" dirty="0" smtClean="0"/>
            </a:br>
            <a:r>
              <a:rPr lang="fr-CA" dirty="0" smtClean="0"/>
              <a:t>internes et externes</a:t>
            </a:r>
            <a:r>
              <a:rPr lang="de-DE" dirty="0" smtClean="0"/>
              <a:t>.</a:t>
            </a:r>
            <a:endParaRPr lang="en-GB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813425" y="6338888"/>
            <a:ext cx="3187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b"/>
          <a:lstStyle/>
          <a:p>
            <a:pPr algn="r">
              <a:spcBef>
                <a:spcPct val="50000"/>
              </a:spcBef>
              <a:spcAft>
                <a:spcPct val="0"/>
              </a:spcAft>
              <a:buSzTx/>
            </a:pPr>
            <a:r>
              <a:rPr lang="en-GB" sz="3000" dirty="0">
                <a:solidFill>
                  <a:schemeClr val="tx2"/>
                </a:solidFill>
                <a:latin typeface="PwC_Logo" pitchFamily="2" charset="2"/>
              </a:rPr>
              <a:t>PwC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9200" y="2163600"/>
            <a:ext cx="4320000" cy="3258000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654800" y="2163600"/>
            <a:ext cx="4294800" cy="3258000"/>
          </a:xfrm>
        </p:spPr>
        <p:txBody>
          <a:bodyPr/>
          <a:lstStyle/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6" name="Rectangle 2050"/>
          <p:cNvSpPr>
            <a:spLocks noGrp="1" noChangeArrowheads="1"/>
          </p:cNvSpPr>
          <p:nvPr>
            <p:ph type="ctrTitle" hasCustomPrompt="1"/>
          </p:nvPr>
        </p:nvSpPr>
        <p:spPr bwMode="auto">
          <a:xfrm>
            <a:off x="160627" y="66561"/>
            <a:ext cx="8796337" cy="602956"/>
          </a:xfrm>
        </p:spPr>
        <p:txBody>
          <a:bodyPr rIns="91440" bIns="0" anchor="b" anchorCtr="0"/>
          <a:lstStyle>
            <a:lvl1pPr>
              <a:spcBef>
                <a:spcPct val="50000"/>
              </a:spcBef>
              <a:spcAft>
                <a:spcPct val="0"/>
              </a:spcAft>
              <a:defRPr sz="4000">
                <a:solidFill>
                  <a:schemeClr val="accent1"/>
                </a:solidFill>
              </a:defRPr>
            </a:lvl1pPr>
          </a:lstStyle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GB" sz="4000" dirty="0" smtClean="0"/>
              <a:t>Client name appears here</a:t>
            </a:r>
            <a:endParaRPr lang="en-GB" sz="4000" dirty="0"/>
          </a:p>
        </p:txBody>
      </p:sp>
      <p:sp>
        <p:nvSpPr>
          <p:cNvPr id="7" name="Rectangle 2051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60627" y="663457"/>
            <a:ext cx="8796337" cy="1195754"/>
          </a:xfrm>
        </p:spPr>
        <p:txBody>
          <a:bodyPr/>
          <a:lstStyle>
            <a:lvl1pPr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</a:defRPr>
            </a:lvl1pPr>
            <a:lvl2pPr marL="1588" lvl="1" indent="358775">
              <a:defRPr sz="4000"/>
            </a:lvl2pPr>
            <a:lvl3pPr marL="382588" lvl="2" indent="360363">
              <a:defRPr sz="4000"/>
            </a:lvl3pPr>
            <a:lvl4pPr marL="744538" lvl="3" indent="388938">
              <a:defRPr sz="4000"/>
            </a:lvl4pPr>
            <a:lvl5pPr marL="1135063" lvl="4" indent="379413">
              <a:defRPr sz="4000"/>
            </a:lvl5pPr>
          </a:lstStyle>
          <a:p>
            <a:pPr lvl="0"/>
            <a:r>
              <a:rPr lang="en-GB" dirty="0" smtClean="0"/>
              <a:t>Main presentation title</a:t>
            </a:r>
            <a:br>
              <a:rPr lang="en-GB" dirty="0" smtClean="0"/>
            </a:br>
            <a:r>
              <a:rPr lang="en-GB" dirty="0" smtClean="0"/>
              <a:t>Date appears here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87638" y="608400"/>
            <a:ext cx="8805600" cy="820800"/>
          </a:xfrm>
        </p:spPr>
        <p:txBody>
          <a:bodyPr lIns="0" tIns="0" anchor="t" anchorCtr="0"/>
          <a:lstStyle>
            <a:lvl1pPr>
              <a:defRPr/>
            </a:lvl1pPr>
          </a:lstStyle>
          <a:p>
            <a:r>
              <a:rPr lang="en-GB" noProof="0" dirty="0" smtClean="0"/>
              <a:t>Agenda/Contents/Section</a:t>
            </a:r>
            <a:endParaRPr lang="en-GB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0000" y="1771412"/>
            <a:ext cx="8769600" cy="4255200"/>
          </a:xfrm>
        </p:spPr>
        <p:txBody>
          <a:bodyPr/>
          <a:lstStyle/>
          <a:p>
            <a:r>
              <a:rPr lang="en-GB" dirty="0" smtClean="0"/>
              <a:t>Section title 1</a:t>
            </a:r>
          </a:p>
          <a:p>
            <a:r>
              <a:rPr lang="en-GB" dirty="0" smtClean="0"/>
              <a:t>Section title 2</a:t>
            </a:r>
          </a:p>
          <a:p>
            <a:r>
              <a:rPr lang="en-GB" dirty="0" smtClean="0"/>
              <a:t>Section title 3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dirty="0" smtClean="0">
                <a:solidFill>
                  <a:schemeClr val="accent1"/>
                </a:solidFill>
              </a:rPr>
              <a:t>PricewaterhouseCoopers</a:t>
            </a:r>
            <a:endParaRPr lang="en-GB" sz="1100" noProof="0" dirty="0">
              <a:solidFill>
                <a:schemeClr val="accent1"/>
              </a:solidFill>
            </a:endParaRPr>
          </a:p>
        </p:txBody>
      </p:sp>
      <p:sp>
        <p:nvSpPr>
          <p:cNvPr id="13" name="Inhaltsplatzhalter 12"/>
          <p:cNvSpPr>
            <a:spLocks noGrp="1"/>
          </p:cNvSpPr>
          <p:nvPr>
            <p:ph sz="quarter" idx="17"/>
          </p:nvPr>
        </p:nvSpPr>
        <p:spPr>
          <a:xfrm>
            <a:off x="182109" y="1770742"/>
            <a:ext cx="8766175" cy="4346575"/>
          </a:xfrm>
        </p:spPr>
        <p:txBody>
          <a:bodyPr/>
          <a:lstStyle>
            <a:lvl1pPr marL="0">
              <a:buFont typeface="Arial" pitchFamily="34" charset="0"/>
              <a:buNone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9" name="Textfeld 18"/>
          <p:cNvSpPr txBox="1"/>
          <p:nvPr userDrawn="1"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dirty="0" smtClean="0">
                <a:solidFill>
                  <a:schemeClr val="accent1"/>
                </a:solidFill>
              </a:rPr>
              <a:t>PricewaterhouseCoopers</a:t>
            </a:r>
            <a:endParaRPr lang="en-GB" sz="1100" noProof="0" dirty="0">
              <a:solidFill>
                <a:schemeClr val="accent1"/>
              </a:solidFill>
            </a:endParaRPr>
          </a:p>
        </p:txBody>
      </p:sp>
      <p:sp>
        <p:nvSpPr>
          <p:cNvPr id="10" name="Inhaltsplatzhalter 9"/>
          <p:cNvSpPr>
            <a:spLocks noGrp="1"/>
          </p:cNvSpPr>
          <p:nvPr>
            <p:ph sz="quarter" idx="21"/>
          </p:nvPr>
        </p:nvSpPr>
        <p:spPr>
          <a:xfrm>
            <a:off x="188686" y="1770289"/>
            <a:ext cx="4303485" cy="430371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Inhaltsplatzhalter 9"/>
          <p:cNvSpPr>
            <a:spLocks noGrp="1"/>
          </p:cNvSpPr>
          <p:nvPr>
            <p:ph sz="quarter" idx="22"/>
          </p:nvPr>
        </p:nvSpPr>
        <p:spPr>
          <a:xfrm>
            <a:off x="4666347" y="1770289"/>
            <a:ext cx="4303485" cy="43037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smtClean="0">
                <a:solidFill>
                  <a:schemeClr val="accent1"/>
                </a:solidFill>
              </a:rPr>
              <a:t>PricewaterhouseCoopers</a:t>
            </a:r>
            <a:endParaRPr lang="en-GB" sz="1100" noProof="0">
              <a:solidFill>
                <a:schemeClr val="accent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183600" y="1771200"/>
            <a:ext cx="8766000" cy="136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8"/>
          </p:nvPr>
        </p:nvSpPr>
        <p:spPr>
          <a:xfrm>
            <a:off x="187200" y="3283200"/>
            <a:ext cx="4294800" cy="279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9"/>
          </p:nvPr>
        </p:nvSpPr>
        <p:spPr>
          <a:xfrm>
            <a:off x="4658400" y="3283200"/>
            <a:ext cx="4294800" cy="279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dirty="0" smtClean="0">
                <a:solidFill>
                  <a:schemeClr val="accent1"/>
                </a:solidFill>
              </a:rPr>
              <a:t>PricewaterhouseCoopers</a:t>
            </a:r>
            <a:endParaRPr lang="en-GB" sz="1100" noProof="0" dirty="0">
              <a:solidFill>
                <a:schemeClr val="accent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183600" y="1771200"/>
            <a:ext cx="6624000" cy="4334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8"/>
          </p:nvPr>
        </p:nvSpPr>
        <p:spPr>
          <a:xfrm>
            <a:off x="6897600" y="1771200"/>
            <a:ext cx="2070000" cy="20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9"/>
          </p:nvPr>
        </p:nvSpPr>
        <p:spPr>
          <a:xfrm>
            <a:off x="6897600" y="4071600"/>
            <a:ext cx="2070000" cy="20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smtClean="0">
                <a:solidFill>
                  <a:schemeClr val="accent1"/>
                </a:solidFill>
              </a:rPr>
              <a:t>PricewaterhouseCoopers</a:t>
            </a:r>
            <a:endParaRPr lang="en-GB" sz="1100" noProof="0">
              <a:solidFill>
                <a:schemeClr val="accent1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408400" y="1771200"/>
            <a:ext cx="6624000" cy="43344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8"/>
          </p:nvPr>
        </p:nvSpPr>
        <p:spPr>
          <a:xfrm>
            <a:off x="180000" y="1771200"/>
            <a:ext cx="2070000" cy="20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9"/>
          </p:nvPr>
        </p:nvSpPr>
        <p:spPr>
          <a:xfrm>
            <a:off x="180000" y="4071600"/>
            <a:ext cx="2070000" cy="20196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/>
          </a:p>
        </p:txBody>
      </p:sp>
      <p:sp>
        <p:nvSpPr>
          <p:cNvPr id="19" name="Textfeld 18"/>
          <p:cNvSpPr txBox="1"/>
          <p:nvPr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smtClean="0">
                <a:solidFill>
                  <a:schemeClr val="accent1"/>
                </a:solidFill>
              </a:rPr>
              <a:t>PricewaterhouseCoopers</a:t>
            </a:r>
            <a:endParaRPr lang="en-GB" sz="1100" noProof="0">
              <a:solidFill>
                <a:schemeClr val="accent1"/>
              </a:solidFill>
            </a:endParaRPr>
          </a:p>
        </p:txBody>
      </p:sp>
      <p:sp>
        <p:nvSpPr>
          <p:cNvPr id="10" name="Inhaltsplatzhalter 9"/>
          <p:cNvSpPr>
            <a:spLocks noGrp="1"/>
          </p:cNvSpPr>
          <p:nvPr>
            <p:ph sz="quarter" idx="21"/>
          </p:nvPr>
        </p:nvSpPr>
        <p:spPr>
          <a:xfrm>
            <a:off x="486000" y="1771200"/>
            <a:ext cx="2584800" cy="4086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1" name="Inhaltsplatzhalter 9"/>
          <p:cNvSpPr>
            <a:spLocks noGrp="1"/>
          </p:cNvSpPr>
          <p:nvPr>
            <p:ph sz="quarter" idx="22"/>
          </p:nvPr>
        </p:nvSpPr>
        <p:spPr>
          <a:xfrm>
            <a:off x="3258000" y="1770289"/>
            <a:ext cx="2584800" cy="4086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Inhaltsplatzhalter 9"/>
          <p:cNvSpPr>
            <a:spLocks noGrp="1"/>
          </p:cNvSpPr>
          <p:nvPr>
            <p:ph sz="quarter" idx="23"/>
          </p:nvPr>
        </p:nvSpPr>
        <p:spPr>
          <a:xfrm>
            <a:off x="6033600" y="1771200"/>
            <a:ext cx="2584800" cy="408600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092" y="608400"/>
            <a:ext cx="8805600" cy="756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feld 7"/>
          <p:cNvSpPr txBox="1"/>
          <p:nvPr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smtClean="0">
                <a:solidFill>
                  <a:schemeClr val="accent1"/>
                </a:solidFill>
              </a:rPr>
              <a:t>PricewaterhouseCoopers</a:t>
            </a:r>
            <a:endParaRPr lang="en-GB" sz="1100" noProof="0">
              <a:solidFill>
                <a:schemeClr val="accent1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 userDrawn="1"/>
        </p:nvSpPr>
        <p:spPr>
          <a:xfrm>
            <a:off x="185574" y="6516552"/>
            <a:ext cx="292895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noProof="0" dirty="0" smtClean="0">
                <a:solidFill>
                  <a:schemeClr val="accent1"/>
                </a:solidFill>
              </a:rPr>
              <a:t>PricewaterhouseCoopers</a:t>
            </a:r>
            <a:endParaRPr lang="en-GB" sz="1100" noProof="0" dirty="0">
              <a:solidFill>
                <a:schemeClr val="accent1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813425" y="6338888"/>
            <a:ext cx="3187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b"/>
          <a:lstStyle/>
          <a:p>
            <a:pPr algn="r">
              <a:spcBef>
                <a:spcPct val="50000"/>
              </a:spcBef>
              <a:spcAft>
                <a:spcPct val="0"/>
              </a:spcAft>
              <a:buSzTx/>
            </a:pPr>
            <a:r>
              <a:rPr lang="en-GB" sz="3000" dirty="0">
                <a:solidFill>
                  <a:schemeClr val="tx2"/>
                </a:solidFill>
                <a:latin typeface="PwC_Logo" pitchFamily="2" charset="2"/>
              </a:rPr>
              <a:t>PwC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157358" y="71414"/>
            <a:ext cx="8838000" cy="1643521"/>
          </a:xfrm>
        </p:spPr>
        <p:txBody>
          <a:bodyPr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GB" noProof="0" dirty="0" smtClean="0"/>
              <a:t>Closing statement</a:t>
            </a:r>
            <a:endParaRPr lang="en-GB" sz="2400" noProof="0" dirty="0">
              <a:solidFill>
                <a:schemeClr val="tx2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69863" y="6089650"/>
            <a:ext cx="5184652" cy="5969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0"/>
              </a:spcAft>
              <a:defRPr sz="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smtClean="0"/>
              <a:t>Add legal text and copyright here.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70546" y="608400"/>
            <a:ext cx="8805600" cy="75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70546" y="1770292"/>
            <a:ext cx="8823600" cy="433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804664" y="6366618"/>
            <a:ext cx="2133600" cy="1709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5574" y="6366618"/>
            <a:ext cx="6243814" cy="15941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04664" y="6526472"/>
            <a:ext cx="2133600" cy="15081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en-GB" dirty="0" smtClean="0"/>
              <a:t>Slide </a:t>
            </a:r>
            <a:fld id="{CE332037-203C-46D4-83FF-2B8C91549C8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-180975" algn="l" defTabSz="914400" rtl="0" eaLnBrk="1" latinLnBrk="0" hangingPunct="1">
        <a:spcBef>
          <a:spcPts val="0"/>
        </a:spcBef>
        <a:buFont typeface="Arial" pitchFamily="34" charset="0"/>
        <a:buNone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396000" indent="-216000" algn="l" defTabSz="914400" rtl="0" eaLnBrk="1" latinLnBrk="0" hangingPunct="1">
        <a:lnSpc>
          <a:spcPct val="100000"/>
        </a:lnSpc>
        <a:spcBef>
          <a:spcPts val="1000"/>
        </a:spcBef>
        <a:buFont typeface="Arial" pitchFamily="34" charset="0"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612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00000" indent="-216000" algn="l" defTabSz="914400" rtl="0" eaLnBrk="1" latinLnBrk="0" hangingPunct="1">
        <a:lnSpc>
          <a:spcPct val="100000"/>
        </a:lnSpc>
        <a:spcBef>
          <a:spcPts val="1000"/>
        </a:spcBef>
        <a:buFont typeface="Arial" pitchFamily="34" charset="0"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076325" indent="-1809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257300" indent="-180975" algn="l" defTabSz="914400" rtl="0" eaLnBrk="1" latinLnBrk="0" hangingPunct="1">
        <a:spcBef>
          <a:spcPct val="20000"/>
        </a:spcBef>
        <a:buFont typeface="Arial" pitchFamily="34" charset="0"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438275" indent="-1809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619250" indent="-180975" algn="l" defTabSz="914400" rtl="0" eaLnBrk="1" latinLnBrk="0" hangingPunct="1">
        <a:spcBef>
          <a:spcPct val="20000"/>
        </a:spcBef>
        <a:buFont typeface="Arial" pitchFamily="34" charset="0"/>
        <a:buChar char="−"/>
        <a:defRPr sz="20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LBI Fertilization Summary and Trends</a:t>
            </a:r>
            <a:endParaRPr lang="en-CA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smtClean="0">
                <a:solidFill>
                  <a:sysClr val="windowText" lastClr="000000"/>
                </a:solidFill>
                <a:latin typeface="+mn-lt"/>
              </a:rPr>
              <a:t>Total Fertilization Investment  ($) and Treatment Area (ha)</a:t>
            </a:r>
            <a:br>
              <a:rPr lang="en-US" sz="1800" dirty="0" smtClean="0">
                <a:solidFill>
                  <a:sysClr val="windowText" lastClr="000000"/>
                </a:solidFill>
                <a:latin typeface="+mn-lt"/>
              </a:rPr>
            </a:br>
            <a:r>
              <a:rPr lang="en-US" sz="1800" dirty="0" smtClean="0">
                <a:solidFill>
                  <a:sysClr val="windowText" lastClr="000000"/>
                </a:solidFill>
                <a:latin typeface="+mn-lt"/>
              </a:rPr>
              <a:t>(FY 02/03 - FY 10/11)</a:t>
            </a:r>
            <a:r>
              <a:rPr lang="en-CA" b="1" dirty="0" smtClean="0">
                <a:solidFill>
                  <a:sysClr val="windowText" lastClr="000000"/>
                </a:solidFill>
              </a:rPr>
              <a:t/>
            </a:r>
            <a:br>
              <a:rPr lang="en-CA" b="1" dirty="0" smtClean="0">
                <a:solidFill>
                  <a:sysClr val="windowText" lastClr="000000"/>
                </a:solidFill>
              </a:rPr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FIA LBIP Annual Fertilization</a:t>
            </a:r>
            <a:br>
              <a:rPr lang="en-US" dirty="0" smtClean="0"/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Investment($): Coast vs. Interior</a:t>
            </a:r>
            <a:br>
              <a:rPr lang="en-US" dirty="0" smtClean="0"/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Treatment Area (ha): Coast vs. Interior</a:t>
            </a:r>
            <a:br>
              <a:rPr lang="en-US" dirty="0" smtClean="0"/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14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 Total Spending: Discretionary vs. Targeted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US" dirty="0" smtClean="0"/>
              <a:t>(FY01/02 - FY10/11)</a:t>
            </a:r>
            <a:r>
              <a:rPr lang="en-CA" b="1" dirty="0" smtClean="0">
                <a:solidFill>
                  <a:srgbClr val="000000"/>
                </a:solidFill>
              </a:rPr>
              <a:t/>
            </a:r>
            <a:br>
              <a:rPr lang="en-CA" b="1" dirty="0" smtClean="0">
                <a:solidFill>
                  <a:srgbClr val="000000"/>
                </a:solidFill>
              </a:rPr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Discretionary vs. Targeted Spending: Coast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Discretionary vs. Targeted Application Area: Coast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Discretionary vs. Targeted Spending: Interior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Discretionary vs. Targeted Application Area: Interior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7"/>
          </p:nvPr>
        </p:nvGraphicFramePr>
        <p:xfrm>
          <a:off x="182563" y="1770063"/>
          <a:ext cx="8766175" cy="434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Application Unit Costs ($/ha)</a:t>
            </a:r>
            <a:br>
              <a:rPr lang="en-US" dirty="0" smtClean="0"/>
            </a:b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1143000" y="1219200"/>
          <a:ext cx="6324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sz="3200" dirty="0" smtClean="0"/>
              <a:t>To run a large scale fertilization program in an efficient manner: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Pre-purchase all urea at the end of previous fiscal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First Nations info sharing should be completed in Q4 of previous fiscal as an eligible expense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Allocations must be known in April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Working group conference calls are a must.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Key Learning's from last 9 years</a:t>
            </a:r>
            <a:endParaRPr lang="en-CA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June to July 31 - finalize prescriptions + complete prescriptions for next fiscal.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Set the end of July as date to have all tenders sent out. (A must)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There are now enough applicators to start the coast and interior at the same time (weather permitting)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Have additional area on coast for Q4 clean up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Start info sharing for following year in Q4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CE332037-203C-46D4-83FF-2B8C91549C8D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Theme">
  <a:themeElements>
    <a:clrScheme name="PwC PowerPoint Ocean Palette">
      <a:dk1>
        <a:srgbClr val="000000"/>
      </a:dk1>
      <a:lt1>
        <a:srgbClr val="FFFFFF"/>
      </a:lt1>
      <a:dk2>
        <a:srgbClr val="3A4972"/>
      </a:dk2>
      <a:lt2>
        <a:srgbClr val="B1DCEE"/>
      </a:lt2>
      <a:accent1>
        <a:srgbClr val="2666A6"/>
      </a:accent1>
      <a:accent2>
        <a:srgbClr val="3DA8D5"/>
      </a:accent2>
      <a:accent3>
        <a:srgbClr val="8BCBE6"/>
      </a:accent3>
      <a:accent4>
        <a:srgbClr val="B1DCEE"/>
      </a:accent4>
      <a:accent5>
        <a:srgbClr val="D8EEF7"/>
      </a:accent5>
      <a:accent6>
        <a:srgbClr val="3A4972"/>
      </a:accent6>
      <a:hlink>
        <a:srgbClr val="3DA8D5"/>
      </a:hlink>
      <a:folHlink>
        <a:srgbClr val="3A4972"/>
      </a:folHlink>
    </a:clrScheme>
    <a:fontScheme name="Pw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273</TotalTime>
  <Words>652</Words>
  <Application>Microsoft Office PowerPoint</Application>
  <PresentationFormat>On-screen Show (4:3)</PresentationFormat>
  <Paragraphs>64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PwC_Logo</vt:lpstr>
      <vt:lpstr>Default Theme</vt:lpstr>
      <vt:lpstr>Slide 1</vt:lpstr>
      <vt:lpstr>Total Fertilization Investment  ($) and Treatment Area (ha) (FY 02/03 - FY 10/11) </vt:lpstr>
      <vt:lpstr>FIA LBIP Annual Fertilization </vt:lpstr>
      <vt:lpstr>Annual Investment($): Coast vs. Interior </vt:lpstr>
      <vt:lpstr>Total Treatment Area (ha): Coast vs. Interior </vt:lpstr>
      <vt:lpstr> Total Spending: Discretionary vs. Targeted  (FY01/02 - FY10/11) </vt:lpstr>
      <vt:lpstr>Discretionary vs. Targeted Spending: Coast</vt:lpstr>
      <vt:lpstr>Discretionary vs. Targeted Application Area: Coast </vt:lpstr>
      <vt:lpstr>Discretionary vs. Targeted Spending: Interior</vt:lpstr>
      <vt:lpstr>Discretionary vs. Targeted Application Area: Interior</vt:lpstr>
      <vt:lpstr>Average Application Unit Costs ($/ha) </vt:lpstr>
      <vt:lpstr>Key Learning's from last 9 years</vt:lpstr>
      <vt:lpstr>Slide 13</vt:lpstr>
    </vt:vector>
  </TitlesOfParts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 User</dc:creator>
  <cp:lastModifiedBy>keastrid</cp:lastModifiedBy>
  <cp:revision>29</cp:revision>
  <dcterms:created xsi:type="dcterms:W3CDTF">2011-01-18T17:18:04Z</dcterms:created>
  <dcterms:modified xsi:type="dcterms:W3CDTF">2011-02-17T16:20:52Z</dcterms:modified>
</cp:coreProperties>
</file>