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74"/>
  </p:notesMasterIdLst>
  <p:handoutMasterIdLst>
    <p:handoutMasterId r:id="rId75"/>
  </p:handoutMasterIdLst>
  <p:sldIdLst>
    <p:sldId id="395" r:id="rId2"/>
    <p:sldId id="453" r:id="rId3"/>
    <p:sldId id="650" r:id="rId4"/>
    <p:sldId id="701" r:id="rId5"/>
    <p:sldId id="699" r:id="rId6"/>
    <p:sldId id="654" r:id="rId7"/>
    <p:sldId id="652" r:id="rId8"/>
    <p:sldId id="673" r:id="rId9"/>
    <p:sldId id="703" r:id="rId10"/>
    <p:sldId id="680" r:id="rId11"/>
    <p:sldId id="681" r:id="rId12"/>
    <p:sldId id="683" r:id="rId13"/>
    <p:sldId id="682" r:id="rId14"/>
    <p:sldId id="695" r:id="rId15"/>
    <p:sldId id="696" r:id="rId16"/>
    <p:sldId id="697" r:id="rId17"/>
    <p:sldId id="698" r:id="rId18"/>
    <p:sldId id="702" r:id="rId19"/>
    <p:sldId id="657" r:id="rId20"/>
    <p:sldId id="662" r:id="rId21"/>
    <p:sldId id="718" r:id="rId22"/>
    <p:sldId id="658" r:id="rId23"/>
    <p:sldId id="663" r:id="rId24"/>
    <p:sldId id="668" r:id="rId25"/>
    <p:sldId id="669" r:id="rId26"/>
    <p:sldId id="672" r:id="rId27"/>
    <p:sldId id="671" r:id="rId28"/>
    <p:sldId id="674" r:id="rId29"/>
    <p:sldId id="719" r:id="rId30"/>
    <p:sldId id="664" r:id="rId31"/>
    <p:sldId id="720" r:id="rId32"/>
    <p:sldId id="666" r:id="rId33"/>
    <p:sldId id="667" r:id="rId34"/>
    <p:sldId id="705" r:id="rId35"/>
    <p:sldId id="721" r:id="rId36"/>
    <p:sldId id="722" r:id="rId37"/>
    <p:sldId id="723" r:id="rId38"/>
    <p:sldId id="724" r:id="rId39"/>
    <p:sldId id="725" r:id="rId40"/>
    <p:sldId id="727" r:id="rId41"/>
    <p:sldId id="676" r:id="rId42"/>
    <p:sldId id="726" r:id="rId43"/>
    <p:sldId id="675" r:id="rId44"/>
    <p:sldId id="677" r:id="rId45"/>
    <p:sldId id="706" r:id="rId46"/>
    <p:sldId id="728" r:id="rId47"/>
    <p:sldId id="729" r:id="rId48"/>
    <p:sldId id="730" r:id="rId49"/>
    <p:sldId id="678" r:id="rId50"/>
    <p:sldId id="679" r:id="rId51"/>
    <p:sldId id="707" r:id="rId52"/>
    <p:sldId id="710" r:id="rId53"/>
    <p:sldId id="731" r:id="rId54"/>
    <p:sldId id="684" r:id="rId55"/>
    <p:sldId id="685" r:id="rId56"/>
    <p:sldId id="686" r:id="rId57"/>
    <p:sldId id="687" r:id="rId58"/>
    <p:sldId id="688" r:id="rId59"/>
    <p:sldId id="689" r:id="rId60"/>
    <p:sldId id="690" r:id="rId61"/>
    <p:sldId id="691" r:id="rId62"/>
    <p:sldId id="692" r:id="rId63"/>
    <p:sldId id="708" r:id="rId64"/>
    <p:sldId id="693" r:id="rId65"/>
    <p:sldId id="700" r:id="rId66"/>
    <p:sldId id="649" r:id="rId67"/>
    <p:sldId id="714" r:id="rId68"/>
    <p:sldId id="715" r:id="rId69"/>
    <p:sldId id="716" r:id="rId70"/>
    <p:sldId id="717" r:id="rId71"/>
    <p:sldId id="712" r:id="rId72"/>
    <p:sldId id="694" r:id="rId73"/>
  </p:sldIdLst>
  <p:sldSz cx="9144000" cy="6858000" type="screen4x3"/>
  <p:notesSz cx="6858000" cy="9163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3300"/>
    <a:srgbClr val="FFFF00"/>
    <a:srgbClr val="FFFFFF"/>
    <a:srgbClr val="33CC33"/>
    <a:srgbClr val="FFFF75"/>
    <a:srgbClr val="CC0000"/>
    <a:srgbClr val="006600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7" autoAdjust="0"/>
    <p:restoredTop sz="94682" autoAdjust="0"/>
  </p:normalViewPr>
  <p:slideViewPr>
    <p:cSldViewPr snapToObjects="1">
      <p:cViewPr>
        <p:scale>
          <a:sx n="100" d="100"/>
          <a:sy n="100" d="100"/>
        </p:scale>
        <p:origin x="-5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382"/>
    </p:cViewPr>
  </p:sorterViewPr>
  <p:notesViewPr>
    <p:cSldViewPr snapToObjects="1">
      <p:cViewPr varScale="1">
        <p:scale>
          <a:sx n="57" d="100"/>
          <a:sy n="57" d="100"/>
        </p:scale>
        <p:origin x="-1710" y="-78"/>
      </p:cViewPr>
      <p:guideLst>
        <p:guide orient="horz" pos="2886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algn="r"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algn="r"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0DF078-5AD6-4DE6-94E3-BD733D796D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algn="r"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676275"/>
            <a:ext cx="4605338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56100"/>
            <a:ext cx="5029200" cy="4130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algn="r" defTabSz="8985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4B76203-5981-4C9A-A0F4-87816CFE07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06F46D-5D9C-4828-88F6-AB621E52D9C4}" type="slidenum">
              <a:rPr lang="en-GB" smtClean="0"/>
              <a:pPr/>
              <a:t>1</a:t>
            </a:fld>
            <a:endParaRPr lang="en-GB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38"/>
          <p:cNvGraphicFramePr>
            <a:graphicFrameLocks/>
          </p:cNvGraphicFramePr>
          <p:nvPr/>
        </p:nvGraphicFramePr>
        <p:xfrm>
          <a:off x="1600200" y="1371600"/>
          <a:ext cx="6096000" cy="4064000"/>
        </p:xfrm>
        <a:graphic>
          <a:graphicData uri="http://schemas.openxmlformats.org/presentationml/2006/ole">
            <p:oleObj spid="_x0000_s79874" name="Clip" r:id="rId3" imgW="0" imgH="0" progId="">
              <p:embed/>
            </p:oleObj>
          </a:graphicData>
        </a:graphic>
      </p:graphicFrame>
      <p:sp>
        <p:nvSpPr>
          <p:cNvPr id="942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676400" y="228600"/>
            <a:ext cx="6781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3400" y="1981200"/>
            <a:ext cx="6172200" cy="38862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 sz="3600" b="1">
                <a:solidFill>
                  <a:srgbClr val="08F0F6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766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1E32CFA5-BF86-4C78-AB52-3DA12B0DC1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7E4CD-B66A-4DBE-A659-749E5C5790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9A112-8B06-48A1-AB0A-024AE8436A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1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191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E9A20-DB40-4C78-A29F-BF0FF58BA9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58908-CBB6-45C4-AF58-ED2FB34A94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62789-729D-46FE-86B8-66C9716C6C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3A283-B82A-4021-A3CE-3A3C8A3CAB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6D550-4990-47A2-B90D-42E8A9933B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B7AEF-7EDE-48D7-B9E0-779AB0D574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9170F-2454-4A17-B420-8FE1CCA4BE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2D196-5072-4997-BB2F-130F514798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981200"/>
            <a:ext cx="8534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8F546-05C0-4F6B-9993-3AB70BF7D8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2700" y="1371600"/>
            <a:ext cx="9131300" cy="247650"/>
            <a:chOff x="0" y="960"/>
            <a:chExt cx="5752" cy="156"/>
          </a:xfrm>
        </p:grpSpPr>
        <p:sp>
          <p:nvSpPr>
            <p:cNvPr id="93187" name="Rectangle 3"/>
            <p:cNvSpPr>
              <a:spLocks noChangeArrowheads="1"/>
            </p:cNvSpPr>
            <p:nvPr/>
          </p:nvSpPr>
          <p:spPr bwMode="ltGray">
            <a:xfrm>
              <a:off x="0" y="960"/>
              <a:ext cx="5752" cy="7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188" name="Rectangle 4"/>
            <p:cNvSpPr>
              <a:spLocks noChangeArrowheads="1"/>
            </p:cNvSpPr>
            <p:nvPr/>
          </p:nvSpPr>
          <p:spPr bwMode="ltGray">
            <a:xfrm>
              <a:off x="0" y="1092"/>
              <a:ext cx="5752" cy="2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9318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B.C. Forest Service</a:t>
            </a:r>
            <a:br>
              <a:rPr lang="en-GB" smtClean="0"/>
            </a:br>
            <a:r>
              <a:rPr lang="en-GB" smtClean="0"/>
              <a:t>Click to edit Master title style</a:t>
            </a: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534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319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319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fld id="{5176D378-D337-4147-89FE-31042480DE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3080" name="Picture 12" descr="forser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96300" y="304800"/>
            <a:ext cx="6477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844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ä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r.gov.bc.ca/his/results/techDocs.ht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382000" cy="1295400"/>
          </a:xfrm>
        </p:spPr>
        <p:txBody>
          <a:bodyPr/>
          <a:lstStyle/>
          <a:p>
            <a:pPr>
              <a:defRPr/>
            </a:pPr>
            <a:r>
              <a:rPr lang="en-GB" sz="3600" dirty="0" smtClean="0">
                <a:effectLst/>
              </a:rPr>
              <a:t>RESULTS </a:t>
            </a:r>
            <a:br>
              <a:rPr lang="en-GB" sz="3600" dirty="0" smtClean="0">
                <a:effectLst/>
              </a:rPr>
            </a:br>
            <a:r>
              <a:rPr lang="en-GB" sz="3600" dirty="0" smtClean="0">
                <a:effectLst/>
              </a:rPr>
              <a:t>Amendments and Updates</a:t>
            </a:r>
          </a:p>
        </p:txBody>
      </p:sp>
      <p:pic>
        <p:nvPicPr>
          <p:cNvPr id="4102" name="Picture 14" descr="RESULTS main scree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1905000"/>
            <a:ext cx="7315200" cy="2551113"/>
          </a:xfrm>
          <a:noFill/>
        </p:spPr>
      </p:pic>
      <p:sp>
        <p:nvSpPr>
          <p:cNvPr id="178183" name="Rectangle 7"/>
          <p:cNvSpPr>
            <a:spLocks noChangeArrowheads="1"/>
          </p:cNvSpPr>
          <p:nvPr/>
        </p:nvSpPr>
        <p:spPr bwMode="auto">
          <a:xfrm>
            <a:off x="3200400" y="6172200"/>
            <a:ext cx="297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GB" sz="1800" b="1" dirty="0">
                <a:solidFill>
                  <a:schemeClr val="tx1"/>
                </a:solidFill>
                <a:latin typeface="Arial" charset="0"/>
              </a:rPr>
              <a:t>March </a:t>
            </a:r>
            <a:r>
              <a:rPr lang="en-GB" sz="1800" b="1" dirty="0" smtClean="0">
                <a:solidFill>
                  <a:schemeClr val="tx1"/>
                </a:solidFill>
                <a:latin typeface="Arial" charset="0"/>
              </a:rPr>
              <a:t>2012</a:t>
            </a:r>
            <a:endParaRPr lang="en-GB" sz="1800" b="1" dirty="0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4100" name="Text Box 8"/>
          <p:cNvSpPr txBox="1">
            <a:spLocks noChangeArrowheads="1"/>
          </p:cNvSpPr>
          <p:nvPr/>
        </p:nvSpPr>
        <p:spPr bwMode="auto">
          <a:xfrm>
            <a:off x="381000" y="2590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sz="2400" b="1" dirty="0">
              <a:solidFill>
                <a:srgbClr val="E7F20C"/>
              </a:solidFill>
            </a:endParaRPr>
          </a:p>
          <a:p>
            <a:pPr algn="ctr"/>
            <a:endParaRPr lang="en-GB" sz="2400" b="1" dirty="0">
              <a:solidFill>
                <a:srgbClr val="E7F20C"/>
              </a:solidFill>
            </a:endParaRPr>
          </a:p>
        </p:txBody>
      </p:sp>
      <p:sp>
        <p:nvSpPr>
          <p:cNvPr id="178185" name="Rectangle 9"/>
          <p:cNvSpPr>
            <a:spLocks noChangeArrowheads="1"/>
          </p:cNvSpPr>
          <p:nvPr/>
        </p:nvSpPr>
        <p:spPr bwMode="auto">
          <a:xfrm>
            <a:off x="2057400" y="5257800"/>
            <a:ext cx="5372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GB" sz="2000" b="1" dirty="0">
                <a:solidFill>
                  <a:srgbClr val="E7F20C"/>
                </a:solidFill>
                <a:latin typeface="Arial" charset="0"/>
              </a:rPr>
              <a:t>Presented by  Mei-Ching Tsoi</a:t>
            </a:r>
            <a:br>
              <a:rPr lang="en-GB" sz="2000" b="1" dirty="0">
                <a:solidFill>
                  <a:srgbClr val="E7F20C"/>
                </a:solidFill>
                <a:latin typeface="Arial" charset="0"/>
              </a:rPr>
            </a:br>
            <a:r>
              <a:rPr lang="en-GB" sz="1800" b="1" dirty="0">
                <a:solidFill>
                  <a:srgbClr val="E7F20C"/>
                </a:solidFill>
                <a:latin typeface="Arial" charset="0"/>
              </a:rPr>
              <a:t>mtsoi@shaw.ca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Agenda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r>
              <a:rPr lang="en-GB" sz="2000" dirty="0">
                <a:solidFill>
                  <a:srgbClr val="FFFF75"/>
                </a:solidFill>
                <a:latin typeface="Arial" charset="0"/>
              </a:rPr>
              <a:t>Process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Critical Resources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5 Steps to complete amendment in RESULTS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Demonstration</a:t>
            </a:r>
          </a:p>
          <a:p>
            <a:pPr marL="800100" lvl="1" indent="-342900">
              <a:spcBef>
                <a:spcPts val="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Corrections</a:t>
            </a:r>
          </a:p>
          <a:p>
            <a:pPr marL="800100" lvl="1" indent="-342900">
              <a:spcBef>
                <a:spcPts val="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Minor Amendment</a:t>
            </a:r>
          </a:p>
          <a:p>
            <a:pPr marL="800100" lvl="1" indent="-342900">
              <a:spcBef>
                <a:spcPts val="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Major Amendments</a:t>
            </a:r>
          </a:p>
          <a:p>
            <a:pPr marL="800100" lvl="1" indent="-342900">
              <a:spcBef>
                <a:spcPts val="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Approved Variation</a:t>
            </a:r>
          </a:p>
          <a:p>
            <a:pPr marL="800100" lvl="1" indent="-342900">
              <a:spcBef>
                <a:spcPts val="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Site Plan Amendment</a:t>
            </a:r>
          </a:p>
          <a:p>
            <a:pPr marL="2628900" lvl="5" indent="-342900"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	</a:t>
            </a:r>
          </a:p>
          <a:p>
            <a:pPr marL="2628900" lvl="5" indent="-342900">
              <a:buClr>
                <a:schemeClr val="accent2"/>
              </a:buClr>
              <a:buSzPct val="75000"/>
              <a:defRPr/>
            </a:pPr>
            <a:r>
              <a:rPr lang="en-GB" sz="2000" dirty="0">
                <a:solidFill>
                  <a:srgbClr val="FFFF75"/>
                </a:solidFill>
                <a:latin typeface="Arial" charset="0"/>
              </a:rPr>
              <a:t>Learning Objectives</a:t>
            </a:r>
          </a:p>
          <a:p>
            <a:pPr marL="2628900" lvl="5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Understand the type of changes that can be made based on whether there is a site plan or a </a:t>
            </a:r>
            <a:r>
              <a:rPr lang="en-GB" sz="18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 prescription in place</a:t>
            </a:r>
          </a:p>
          <a:p>
            <a:pPr marL="2628900" lvl="5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Understand on how to complete corrections, approved variations and amendments (online and ESF set up)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Process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149" name="Rectangle 12"/>
          <p:cNvSpPr>
            <a:spLocks noChangeArrowheads="1"/>
          </p:cNvSpPr>
          <p:nvPr/>
        </p:nvSpPr>
        <p:spPr bwMode="auto">
          <a:xfrm>
            <a:off x="457200" y="1752599"/>
            <a:ext cx="8686800" cy="492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SU Modification – two 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methods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b="1" dirty="0">
                <a:solidFill>
                  <a:srgbClr val="FFFF75"/>
                </a:solidFill>
                <a:latin typeface="Arial" charset="0"/>
              </a:rPr>
              <a:t>Online Application (attribute 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only</a:t>
            </a:r>
            <a:r>
              <a:rPr lang="en-GB" sz="1800" b="1" baseline="30000" dirty="0" smtClean="0">
                <a:solidFill>
                  <a:srgbClr val="FFFF75"/>
                </a:solidFill>
                <a:latin typeface="Arial" charset="0"/>
              </a:rPr>
              <a:t>1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)</a:t>
            </a: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 Prescription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Site Plan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b="1" dirty="0">
                <a:solidFill>
                  <a:srgbClr val="FFFF75"/>
                </a:solidFill>
                <a:latin typeface="Arial" charset="0"/>
              </a:rPr>
              <a:t>ESF (attribute </a:t>
            </a:r>
            <a:r>
              <a:rPr lang="en-GB" sz="1800" b="1" u="sng" dirty="0">
                <a:solidFill>
                  <a:srgbClr val="FF0000"/>
                </a:solidFill>
                <a:latin typeface="Arial" charset="0"/>
              </a:rPr>
              <a:t>and spatial</a:t>
            </a:r>
            <a:r>
              <a:rPr lang="en-GB" sz="1800" b="1" dirty="0">
                <a:solidFill>
                  <a:srgbClr val="FFFF75"/>
                </a:solidFill>
                <a:latin typeface="Arial" charset="0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8175" y="2881313"/>
            <a:ext cx="30099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8175" y="3252788"/>
            <a:ext cx="28860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581399" y="3856038"/>
          <a:ext cx="4876802" cy="2821115"/>
        </p:xfrm>
        <a:graphic>
          <a:graphicData uri="http://schemas.openxmlformats.org/drawingml/2006/table">
            <a:tbl>
              <a:tblPr/>
              <a:tblGrid>
                <a:gridCol w="2579119"/>
                <a:gridCol w="1362553"/>
                <a:gridCol w="935130"/>
              </a:tblGrid>
              <a:tr h="47624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   Code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Action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8403">
                <a:tc gridSpan="3"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 dirty="0" err="1">
                          <a:solidFill>
                            <a:srgbClr val="FFFF75"/>
                          </a:solidFill>
                          <a:latin typeface="Arial"/>
                        </a:rPr>
                        <a:t>Silv</a:t>
                      </a:r>
                      <a:r>
                        <a:rPr lang="en-US" sz="1600" b="1" i="0" u="none" strike="noStrike" dirty="0">
                          <a:solidFill>
                            <a:srgbClr val="FFFF75"/>
                          </a:solidFill>
                          <a:latin typeface="Arial"/>
                        </a:rPr>
                        <a:t> Prescription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600" b="0" i="0" u="none" strike="noStrike" dirty="0">
                        <a:solidFill>
                          <a:srgbClr val="DDDDDD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9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Correction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U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COR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2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Minor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M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9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S197</a:t>
                      </a:r>
                      <a:endParaRPr lang="en-US" sz="16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</a:t>
                      </a:r>
                      <a:r>
                        <a:rPr lang="en-US" sz="1600" b="0" i="0" u="none" strike="noStrike" baseline="30000" dirty="0" smtClean="0">
                          <a:solidFill>
                            <a:srgbClr val="FFC000"/>
                          </a:solidFill>
                          <a:latin typeface="Arial"/>
                        </a:rPr>
                        <a:t>2</a:t>
                      </a:r>
                      <a:endParaRPr lang="en-US" sz="1600" b="0" i="0" u="none" strike="noStrike" baseline="30000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S197</a:t>
                      </a:r>
                      <a:endParaRPr lang="en-US" sz="16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9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Major Amendment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AMD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97">
                <a:tc gridSpan="3"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Site Plan </a:t>
                      </a:r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en-US" sz="16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53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Approved Variation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V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VAR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34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Site Plan Amendment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SPA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8600" y="5537537"/>
            <a:ext cx="3200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aseline="30000" dirty="0" smtClean="0">
                <a:solidFill>
                  <a:srgbClr val="FFFF75"/>
                </a:solidFill>
                <a:latin typeface="+mj-lt"/>
              </a:rPr>
              <a:t>1</a:t>
            </a:r>
            <a:r>
              <a:rPr lang="en-US" sz="1200" dirty="0" smtClean="0">
                <a:solidFill>
                  <a:srgbClr val="FFFF75"/>
                </a:solidFill>
                <a:latin typeface="+mj-lt"/>
              </a:rPr>
              <a:t> Online no spatial changes allowed</a:t>
            </a:r>
          </a:p>
          <a:p>
            <a:pPr>
              <a:buFont typeface="Arial" pitchFamily="34" charset="0"/>
              <a:buChar char="•"/>
              <a:defRPr/>
            </a:pPr>
            <a:endParaRPr lang="en-US" sz="1200" dirty="0" smtClean="0">
              <a:solidFill>
                <a:srgbClr val="FFFF75"/>
              </a:solidFill>
              <a:latin typeface="+mj-lt"/>
            </a:endParaRPr>
          </a:p>
          <a:p>
            <a:pPr>
              <a:defRPr/>
            </a:pPr>
            <a:r>
              <a:rPr lang="en-US" sz="1200" baseline="30000" dirty="0" smtClean="0">
                <a:solidFill>
                  <a:srgbClr val="FFFF75"/>
                </a:solidFill>
                <a:latin typeface="+mj-lt"/>
              </a:rPr>
              <a:t>2</a:t>
            </a:r>
            <a:r>
              <a:rPr lang="en-US" sz="1200" dirty="0" smtClean="0">
                <a:solidFill>
                  <a:srgbClr val="FFFF75"/>
                </a:solidFill>
                <a:latin typeface="+mj-lt"/>
              </a:rPr>
              <a:t>197 subject to pre-condition in FSPTS use of  SS ID associated with FSP with  197 Election Box Checked.</a:t>
            </a:r>
            <a:endParaRPr lang="en-US" sz="1200" dirty="0">
              <a:solidFill>
                <a:srgbClr val="FFFF75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Rules/Technical 				Documentation – Online &amp; ESF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5562600" cy="25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257550"/>
            <a:ext cx="74009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4841875" y="1600200"/>
            <a:ext cx="4302125" cy="584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4"/>
              </a:rPr>
              <a:t>http://www.for.gov.bc.ca/his/results/techDocs.htm</a:t>
            </a:r>
            <a:endParaRPr lang="en-US"/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–ESF Submission </a:t>
            </a:r>
            <a:br>
              <a:rPr lang="en-US" sz="3600" dirty="0" smtClean="0">
                <a:effectLst/>
              </a:rPr>
            </a:br>
            <a:r>
              <a:rPr lang="en-US" sz="3600" dirty="0" smtClean="0">
                <a:effectLst/>
              </a:rPr>
              <a:t>                    (must adhere to rules)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922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752600"/>
            <a:ext cx="9067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–ESF Submission </a:t>
            </a:r>
            <a:br>
              <a:rPr lang="en-US" sz="3600" dirty="0" smtClean="0">
                <a:effectLst/>
              </a:rPr>
            </a:br>
            <a:r>
              <a:rPr lang="en-US" sz="3600" dirty="0" smtClean="0">
                <a:effectLst/>
              </a:rPr>
              <a:t>		     (must adhere to rules)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198" name="Rectangle 12"/>
          <p:cNvSpPr>
            <a:spLocks noChangeArrowheads="1"/>
          </p:cNvSpPr>
          <p:nvPr/>
        </p:nvSpPr>
        <p:spPr bwMode="auto">
          <a:xfrm>
            <a:off x="152400" y="1828800"/>
            <a:ext cx="8991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Rules are based on when the record was created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Did it have existing spatial (</a:t>
            </a:r>
            <a:r>
              <a:rPr lang="en-GB" sz="2000" dirty="0">
                <a:solidFill>
                  <a:srgbClr val="FFFF00"/>
                </a:solidFill>
                <a:latin typeface="Arial" charset="0"/>
              </a:rPr>
              <a:t>after RESULTS Opening Spatial Conversion creation date 2005-04-01)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For desired Action, must ensure that rules are followed.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Examples: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Correction, Major Amendments, Site Plan Amendment –    all SUs must be submitted with the required intended corrections/amendment, any existing </a:t>
            </a: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SUs not submitted will be deleted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&amp; Approved Variation – can only submit the SU you intend to update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See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technical documentation amendment matrix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for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 Update Summary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–Spatial Rules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245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1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75"/>
                </a:solidFill>
                <a:latin typeface="Arial" charset="0"/>
              </a:rPr>
              <a:t>Spatial Rules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Opening Approved (Creation date) is before 2003-12-01  RESULT Production release date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Spatial information exist and was prior to 2005-04-01 (RESULTS Opening Spatial Conversion)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for Minor Amendment when only BEC and NAR is updated.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not specified in Opening Spatial Requirement 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Current requirements for spatial is in Opening Spatial Requirement: FTML, FTLEVY, FTFSM, FTSBF, FFTFLTC, FFTITSL, FTMSL.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FF00"/>
                </a:solidFill>
                <a:latin typeface="Arial" charset="0"/>
              </a:rPr>
              <a:t>Where amendments impact location/shape of SU boundaries, document must be provided with spatial data 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2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General Process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81000" y="1752600"/>
          <a:ext cx="8382000" cy="4636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6705600"/>
              </a:tblGrid>
              <a:tr h="4712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Who</a:t>
                      </a:r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Process</a:t>
                      </a:r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rowSpan="4"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Submitter</a:t>
                      </a:r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What type of Plan?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What type of Change?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  <a:tr h="848226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Make Changes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+mj-lt"/>
                        </a:rPr>
                        <a:t> &amp; provide any supplemental information</a:t>
                      </a:r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Submit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+mj-lt"/>
                        </a:rPr>
                        <a:t> / Save Changes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  <a:tr h="84822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MOFR Approver</a:t>
                      </a:r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+mj-lt"/>
                        </a:rPr>
                        <a:t>Review to Approve or Not Approve</a:t>
                      </a:r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1) What type of Plan?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229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295400"/>
            <a:ext cx="5715000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11"/>
          <p:cNvSpPr>
            <a:spLocks noChangeArrowheads="1"/>
          </p:cNvSpPr>
          <p:nvPr/>
        </p:nvSpPr>
        <p:spPr bwMode="auto">
          <a:xfrm>
            <a:off x="3352800" y="4191000"/>
            <a:ext cx="1676400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6" name="Rectangle 12"/>
          <p:cNvSpPr>
            <a:spLocks noChangeArrowheads="1"/>
          </p:cNvSpPr>
          <p:nvPr/>
        </p:nvSpPr>
        <p:spPr bwMode="auto">
          <a:xfrm>
            <a:off x="0" y="1600200"/>
            <a:ext cx="28352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Arial" charset="0"/>
              </a:rPr>
              <a:t>No Standards ID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Applies to ML </a:t>
            </a:r>
            <a:r>
              <a:rPr lang="en-GB" sz="20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 Prescription or WL Site Plan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1) What type of Plan?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0" y="1600200"/>
            <a:ext cx="28352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>
                <a:solidFill>
                  <a:srgbClr val="FFFF75"/>
                </a:solidFill>
                <a:latin typeface="Arial" charset="0"/>
              </a:rPr>
              <a:t>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0000"/>
                </a:solidFill>
                <a:latin typeface="Arial" charset="0"/>
              </a:rPr>
              <a:t>Standards ID exists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C000"/>
                </a:solidFill>
                <a:latin typeface="Arial" charset="0"/>
              </a:rPr>
              <a:t>Applies to ML Site Plan or Woodlot     Pre-Harvest Maps, and FFT Treatment Prescriptions</a:t>
            </a:r>
            <a:endParaRPr lang="en-GB" sz="2000" b="1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5275" y="1143000"/>
            <a:ext cx="6232525" cy="577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2835275" y="4267200"/>
            <a:ext cx="1736725" cy="3048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1) What type of Plan?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342" name="Rectangle 12"/>
          <p:cNvSpPr>
            <a:spLocks noChangeArrowheads="1"/>
          </p:cNvSpPr>
          <p:nvPr/>
        </p:nvSpPr>
        <p:spPr bwMode="auto">
          <a:xfrm>
            <a:off x="1" y="1600200"/>
            <a:ext cx="2667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FSP 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3300"/>
                </a:solidFill>
                <a:latin typeface="Arial" charset="0"/>
              </a:rPr>
              <a:t>Standards ID exists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Applies to </a:t>
            </a:r>
            <a:r>
              <a:rPr lang="en-GB" sz="1800" dirty="0">
                <a:solidFill>
                  <a:srgbClr val="FF3300"/>
                </a:solidFill>
                <a:latin typeface="Arial" charset="0"/>
              </a:rPr>
              <a:t>ML Site Plan where the Standards ID is associated with FSP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Link exist to view details about FSPTS if have authorization</a:t>
            </a:r>
            <a:endParaRPr lang="en-GB" sz="18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023938"/>
            <a:ext cx="6096000" cy="577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2743200" y="4114800"/>
            <a:ext cx="1752600" cy="4572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2) What type of change?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366" name="Rectangle 12"/>
          <p:cNvSpPr>
            <a:spLocks noChangeArrowheads="1"/>
          </p:cNvSpPr>
          <p:nvPr/>
        </p:nvSpPr>
        <p:spPr bwMode="auto">
          <a:xfrm>
            <a:off x="646113" y="17526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Corrections (for correcting paper-based pre-ESF records)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Amendments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Major Amendments (Approval Required)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53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113" y="5153025"/>
            <a:ext cx="7389813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113" y="4379912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2) What type of change?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6390" name="Rectangle 12"/>
          <p:cNvSpPr>
            <a:spLocks noChangeArrowheads="1"/>
          </p:cNvSpPr>
          <p:nvPr/>
        </p:nvSpPr>
        <p:spPr bwMode="auto">
          <a:xfrm>
            <a:off x="1295400" y="1752600"/>
            <a:ext cx="647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Approved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Variations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342900" lvl="1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Amendments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(No Approval Required)</a:t>
            </a:r>
          </a:p>
        </p:txBody>
      </p:sp>
      <p:pic>
        <p:nvPicPr>
          <p:cNvPr id="163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" y="4456112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" y="5229225"/>
            <a:ext cx="74279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3) Make Changes (online)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7414" name="Rectangle 12"/>
          <p:cNvSpPr>
            <a:spLocks noChangeArrowheads="1"/>
          </p:cNvSpPr>
          <p:nvPr/>
        </p:nvSpPr>
        <p:spPr bwMode="auto">
          <a:xfrm>
            <a:off x="228600" y="17526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 Prescription Amendment  Highlights changes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 – Corrections, Minor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Amendment, s197</a:t>
            </a: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 – Approved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Variation, s197 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and Site Plan 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smtClean="0">
                <a:solidFill>
                  <a:srgbClr val="FFFF00"/>
                </a:solidFill>
                <a:latin typeface="Arial" charset="0"/>
              </a:rPr>
              <a:t>Will </a:t>
            </a:r>
            <a:r>
              <a:rPr lang="en-GB" sz="2000" b="1" dirty="0">
                <a:solidFill>
                  <a:srgbClr val="FFFF00"/>
                </a:solidFill>
                <a:latin typeface="Arial" charset="0"/>
              </a:rPr>
              <a:t>not highlight changes – </a:t>
            </a:r>
            <a:r>
              <a:rPr lang="en-GB" sz="2000" b="1" dirty="0">
                <a:solidFill>
                  <a:srgbClr val="FF0000"/>
                </a:solidFill>
                <a:latin typeface="Arial" charset="0"/>
              </a:rPr>
              <a:t>Accepted upon </a:t>
            </a:r>
            <a:r>
              <a:rPr lang="en-GB" sz="2000" b="1" dirty="0" smtClean="0">
                <a:solidFill>
                  <a:srgbClr val="FF0000"/>
                </a:solidFill>
                <a:latin typeface="Arial" charset="0"/>
              </a:rPr>
              <a:t>Save/Submission</a:t>
            </a:r>
            <a:r>
              <a:rPr lang="en-GB" sz="2000" b="1" dirty="0" smtClean="0">
                <a:solidFill>
                  <a:srgbClr val="FFFF00"/>
                </a:solidFill>
                <a:latin typeface="Arial" charset="0"/>
              </a:rPr>
              <a:t>.</a:t>
            </a:r>
            <a:endParaRPr lang="en-GB" sz="2000" b="1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174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713038"/>
            <a:ext cx="56388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133600"/>
            <a:ext cx="556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Rectangle 11"/>
          <p:cNvSpPr>
            <a:spLocks noChangeArrowheads="1"/>
          </p:cNvSpPr>
          <p:nvPr/>
        </p:nvSpPr>
        <p:spPr bwMode="auto">
          <a:xfrm>
            <a:off x="228600" y="4876800"/>
            <a:ext cx="8458200" cy="16764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Rectangle 13"/>
          <p:cNvSpPr>
            <a:spLocks noChangeArrowheads="1"/>
          </p:cNvSpPr>
          <p:nvPr/>
        </p:nvSpPr>
        <p:spPr bwMode="auto">
          <a:xfrm>
            <a:off x="228600" y="1676400"/>
            <a:ext cx="8458200" cy="32004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4) Submit and Save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8600" y="17526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 Prescription Amendment  - Submit for Approval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 – Corrections, Minor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Amendment, s197</a:t>
            </a: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 – Approved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Variation, s197 and 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 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 smtClean="0">
                <a:solidFill>
                  <a:srgbClr val="FFFF00"/>
                </a:solidFill>
                <a:latin typeface="Arial" charset="0"/>
              </a:rPr>
              <a:t>Will </a:t>
            </a:r>
            <a:r>
              <a:rPr lang="en-GB" sz="2000" b="1" dirty="0">
                <a:solidFill>
                  <a:srgbClr val="FFFF00"/>
                </a:solidFill>
                <a:latin typeface="Arial" charset="0"/>
              </a:rPr>
              <a:t>not highlight changes – </a:t>
            </a:r>
            <a:r>
              <a:rPr lang="en-GB" sz="2000" b="1" u="sng" dirty="0">
                <a:solidFill>
                  <a:srgbClr val="FF0000"/>
                </a:solidFill>
                <a:latin typeface="Arial" charset="0"/>
              </a:rPr>
              <a:t>Accepted upon </a:t>
            </a:r>
            <a:r>
              <a:rPr lang="en-GB" sz="2000" b="1" u="sng" dirty="0" smtClean="0">
                <a:solidFill>
                  <a:srgbClr val="FF0000"/>
                </a:solidFill>
                <a:latin typeface="Arial" charset="0"/>
              </a:rPr>
              <a:t>Save/Submission.</a:t>
            </a:r>
            <a:endParaRPr lang="en-GB" sz="2000" b="1" u="sng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8439" name="Rectangle 11"/>
          <p:cNvSpPr>
            <a:spLocks noChangeArrowheads="1"/>
          </p:cNvSpPr>
          <p:nvPr/>
        </p:nvSpPr>
        <p:spPr bwMode="auto">
          <a:xfrm>
            <a:off x="228600" y="3362325"/>
            <a:ext cx="8458200" cy="21336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Rectangle 13"/>
          <p:cNvSpPr>
            <a:spLocks noChangeArrowheads="1"/>
          </p:cNvSpPr>
          <p:nvPr/>
        </p:nvSpPr>
        <p:spPr bwMode="auto">
          <a:xfrm>
            <a:off x="228600" y="1676400"/>
            <a:ext cx="8458200" cy="1143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5) Major Amendment 				 Processing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8600" y="19050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Ministry approver to check RESULTS Inbox for proposed amendments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	- Review proposed amendment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	- Approved or Not Approve the proposal in the Inbox.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946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63246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232400"/>
            <a:ext cx="82184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Attachment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228600" y="17526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Attachments can be used to provide supporting documentation</a:t>
            </a:r>
            <a:r>
              <a:rPr lang="en-GB" sz="2000" b="1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smtClean="0">
                <a:solidFill>
                  <a:srgbClr val="FFC000"/>
                </a:solidFill>
                <a:latin typeface="Arial" charset="0"/>
              </a:rPr>
              <a:t>Can only supply online – no ESF Attachment capability.</a:t>
            </a: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0000"/>
                </a:solidFill>
                <a:latin typeface="Arial" charset="0"/>
              </a:rPr>
              <a:t>Limit size of 1 Meg per file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Provide meaningful file name and description to enable easy cross-reference.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Make reference in rationale if attachment is used for SU modification support so that Approver are aware of supplemental information.</a:t>
            </a:r>
            <a:endParaRPr lang="en-GB" sz="2000" b="1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5397500"/>
            <a:ext cx="5695950" cy="140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2050" y="4370868"/>
            <a:ext cx="5695950" cy="102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SU Modifications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057400" y="2667000"/>
            <a:ext cx="6172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800" dirty="0" smtClean="0">
                <a:solidFill>
                  <a:srgbClr val="FFFF00"/>
                </a:solidFill>
                <a:latin typeface="Arial" charset="0"/>
              </a:rPr>
              <a:t>Walkthrough Individual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800" dirty="0" smtClean="0">
                <a:solidFill>
                  <a:srgbClr val="FFFF00"/>
                </a:solidFill>
                <a:latin typeface="Arial" charset="0"/>
              </a:rPr>
              <a:t>SU Modification Actions</a:t>
            </a:r>
            <a:endParaRPr lang="en-GB" sz="28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Corrections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535" name="Rectangle 12"/>
          <p:cNvSpPr>
            <a:spLocks noChangeArrowheads="1"/>
          </p:cNvSpPr>
          <p:nvPr/>
        </p:nvSpPr>
        <p:spPr bwMode="auto">
          <a:xfrm>
            <a:off x="3810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Intended to correct opening SUs entered during paper-based data entry (records pre-mandatory ESF prior to June 1, 2005)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Corrections are to reflect legal approved documents that exists.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Older records do not have online SP Maps (unless converted through RESULTS Opening Spatial Conversion process) and therefore making changes not require spatial; but you can always include (but then must be via ESF)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Corrections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SU identification with BEC &amp; Offsets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Density information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Preferred species &amp; Ht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Acceptable species &amp; Ht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Rationale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Any changes to any of these section must be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saved.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Saving is accepting the data as entered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is not updatable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System </a:t>
            </a:r>
            <a:r>
              <a:rPr lang="en-GB" sz="2000" dirty="0">
                <a:solidFill>
                  <a:srgbClr val="FF0000"/>
                </a:solidFill>
                <a:latin typeface="Arial" charset="0"/>
              </a:rPr>
              <a:t>does not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highlight changed items– </a:t>
            </a:r>
            <a:r>
              <a:rPr lang="en-GB" sz="2000" dirty="0">
                <a:solidFill>
                  <a:srgbClr val="FF0000"/>
                </a:solidFill>
                <a:latin typeface="Arial" charset="0"/>
              </a:rPr>
              <a:t>upon Save, data will be modified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.  “Back” out of the S311. Repeat steps for other SUs,                 if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Corrections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3810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“U” - Update</a:t>
            </a: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Must include </a:t>
            </a:r>
            <a:r>
              <a:rPr lang="en-GB" sz="2000" dirty="0" smtClean="0">
                <a:solidFill>
                  <a:srgbClr val="FF0000"/>
                </a:solidFill>
                <a:latin typeface="Arial" charset="0"/>
              </a:rPr>
              <a:t>all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SUs even for those SU with no change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Missed SU is assumed as deleted SU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is not updatable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Spatial may be updated to provide missing spatial (pre-2005 records).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Corrections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2458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810000" y="65532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45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Cannot </a:t>
            </a:r>
            <a:r>
              <a:rPr lang="en-US" sz="1400" dirty="0" smtClean="0">
                <a:solidFill>
                  <a:srgbClr val="FFC000"/>
                </a:solidFill>
                <a:latin typeface="+mj-lt"/>
              </a:rPr>
              <a:t> proceed 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with Correction unless “Accept”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Corrections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9400" y="4395788"/>
            <a:ext cx="3784600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200" dirty="0">
                <a:solidFill>
                  <a:srgbClr val="FFC000"/>
                </a:solidFill>
                <a:latin typeface="+mj-lt"/>
              </a:rPr>
              <a:t>Make changes to each of the required sections and </a:t>
            </a:r>
            <a:r>
              <a:rPr lang="en-US" sz="1200" b="1" dirty="0">
                <a:solidFill>
                  <a:srgbClr val="FF0000"/>
                </a:solidFill>
                <a:latin typeface="+mj-lt"/>
              </a:rPr>
              <a:t>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200" dirty="0">
                <a:solidFill>
                  <a:srgbClr val="FFC000"/>
                </a:solidFill>
                <a:latin typeface="+mj-lt"/>
              </a:rPr>
              <a:t/>
            </a:r>
            <a:br>
              <a:rPr lang="en-US" sz="1200" dirty="0">
                <a:solidFill>
                  <a:srgbClr val="FFC000"/>
                </a:solidFill>
                <a:latin typeface="+mj-lt"/>
              </a:rPr>
            </a:br>
            <a:r>
              <a:rPr lang="en-US" sz="1200" b="1" dirty="0">
                <a:solidFill>
                  <a:srgbClr val="FFFF00"/>
                </a:solidFill>
                <a:latin typeface="+mj-lt"/>
              </a:rPr>
              <a:t>Standards ID is not updatable.</a:t>
            </a:r>
          </a:p>
          <a:p>
            <a:pPr>
              <a:lnSpc>
                <a:spcPts val="1500"/>
              </a:lnSpc>
              <a:defRPr/>
            </a:pPr>
            <a:endParaRPr lang="en-US" sz="12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b="1" dirty="0">
                <a:solidFill>
                  <a:srgbClr val="FFFF00"/>
                </a:solidFill>
                <a:latin typeface="+mj-lt"/>
              </a:rPr>
              <a:t>If regeneration declared, regeneration offset is not updatable</a:t>
            </a:r>
          </a:p>
          <a:p>
            <a:pPr>
              <a:lnSpc>
                <a:spcPts val="1500"/>
              </a:lnSpc>
              <a:defRPr/>
            </a:pPr>
            <a:endParaRPr lang="en-US" sz="12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dirty="0">
                <a:solidFill>
                  <a:srgbClr val="FFC000"/>
                </a:solidFill>
                <a:latin typeface="+mj-lt"/>
              </a:rPr>
              <a:t>Select “Back” to finish Correction for the SU. </a:t>
            </a:r>
          </a:p>
          <a:p>
            <a:pPr>
              <a:lnSpc>
                <a:spcPts val="1500"/>
              </a:lnSpc>
              <a:defRPr/>
            </a:pPr>
            <a:endParaRPr lang="en-US" sz="12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dirty="0">
                <a:solidFill>
                  <a:srgbClr val="FFC000"/>
                </a:solidFill>
                <a:latin typeface="+mj-lt"/>
              </a:rPr>
              <a:t>Repeat steps for Corrections other SU for the same opening</a:t>
            </a:r>
          </a:p>
        </p:txBody>
      </p:sp>
      <p:pic>
        <p:nvPicPr>
          <p:cNvPr id="256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2578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86225"/>
            <a:ext cx="52578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066800"/>
            <a:ext cx="39624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2659063"/>
            <a:ext cx="3581400" cy="1700212"/>
          </a:xfrm>
          <a:prstGeom prst="rect">
            <a:avLst/>
          </a:prstGeom>
          <a:noFill/>
          <a:ln w="1587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5611" name="Rectangle 9"/>
          <p:cNvSpPr>
            <a:spLocks noChangeArrowheads="1"/>
          </p:cNvSpPr>
          <p:nvPr/>
        </p:nvSpPr>
        <p:spPr bwMode="auto">
          <a:xfrm>
            <a:off x="3124200" y="5700713"/>
            <a:ext cx="304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Rectangle 19"/>
          <p:cNvSpPr>
            <a:spLocks noChangeArrowheads="1"/>
          </p:cNvSpPr>
          <p:nvPr/>
        </p:nvSpPr>
        <p:spPr bwMode="auto">
          <a:xfrm>
            <a:off x="4267200" y="3846513"/>
            <a:ext cx="381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Rectangle 7"/>
          <p:cNvSpPr>
            <a:spLocks noChangeArrowheads="1"/>
          </p:cNvSpPr>
          <p:nvPr/>
        </p:nvSpPr>
        <p:spPr bwMode="auto">
          <a:xfrm>
            <a:off x="8153400" y="3725863"/>
            <a:ext cx="9144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4" name="Rectangle 20"/>
          <p:cNvSpPr>
            <a:spLocks noChangeArrowheads="1"/>
          </p:cNvSpPr>
          <p:nvPr/>
        </p:nvSpPr>
        <p:spPr bwMode="auto">
          <a:xfrm>
            <a:off x="5486400" y="4119563"/>
            <a:ext cx="304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SU History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4200" y="1905000"/>
            <a:ext cx="2209800" cy="278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SU History provides details of all SU modifications.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This function only existed as of March 11, 2008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Therefore any modifications prior to this date is not reflected.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Entire Opening’s SUs are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Copied with tracking of changed items.</a:t>
            </a:r>
          </a:p>
        </p:txBody>
      </p:sp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038" y="1600200"/>
            <a:ext cx="6927851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Rectangle 16"/>
          <p:cNvSpPr>
            <a:spLocks noChangeArrowheads="1"/>
          </p:cNvSpPr>
          <p:nvPr/>
        </p:nvSpPr>
        <p:spPr bwMode="auto">
          <a:xfrm>
            <a:off x="2286000" y="4433888"/>
            <a:ext cx="685800" cy="2921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SU History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3810000"/>
            <a:ext cx="2209800" cy="124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All records will have either “O” original or “ES”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As the baseline condition 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to use as basis for </a:t>
            </a:r>
            <a:r>
              <a:rPr lang="en-US" sz="1400" dirty="0" smtClean="0">
                <a:solidFill>
                  <a:srgbClr val="FFC000"/>
                </a:solidFill>
                <a:latin typeface="+mj-lt"/>
              </a:rPr>
              <a:t>comparison</a:t>
            </a:r>
            <a:endParaRPr lang="en-US" sz="1400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276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6794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Rectangle 11"/>
          <p:cNvSpPr>
            <a:spLocks noChangeArrowheads="1"/>
          </p:cNvSpPr>
          <p:nvPr/>
        </p:nvSpPr>
        <p:spPr bwMode="auto">
          <a:xfrm>
            <a:off x="0" y="5562600"/>
            <a:ext cx="6794500" cy="381000"/>
          </a:xfrm>
          <a:prstGeom prst="rect">
            <a:avLst/>
          </a:prstGeom>
          <a:solidFill>
            <a:srgbClr val="FFFF00">
              <a:alpha val="14117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SU History Detail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600" y="1752600"/>
            <a:ext cx="2209800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Changes associated with SU Modification Action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is in </a:t>
            </a:r>
            <a:r>
              <a:rPr lang="en-US" sz="1400" i="1" dirty="0">
                <a:solidFill>
                  <a:srgbClr val="FF3300"/>
                </a:solidFill>
                <a:latin typeface="+mj-lt"/>
              </a:rPr>
              <a:t>(red)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.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 review all SUs associated with the Event.</a:t>
            </a:r>
          </a:p>
        </p:txBody>
      </p:sp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27125"/>
            <a:ext cx="6248400" cy="57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Tombstone History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4779963"/>
            <a:ext cx="6629400" cy="285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Tombstone “History” also tracks all changes and events on the opening.</a:t>
            </a:r>
          </a:p>
        </p:txBody>
      </p:sp>
      <p:pic>
        <p:nvPicPr>
          <p:cNvPr id="297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7418388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Rectangle 16"/>
          <p:cNvSpPr>
            <a:spLocks noChangeArrowheads="1"/>
          </p:cNvSpPr>
          <p:nvPr/>
        </p:nvSpPr>
        <p:spPr bwMode="auto">
          <a:xfrm>
            <a:off x="5143500" y="4122738"/>
            <a:ext cx="533400" cy="2921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Tombstone History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3788"/>
            <a:ext cx="6705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Rectangle 16"/>
          <p:cNvSpPr>
            <a:spLocks noChangeArrowheads="1"/>
          </p:cNvSpPr>
          <p:nvPr/>
        </p:nvSpPr>
        <p:spPr bwMode="auto">
          <a:xfrm>
            <a:off x="2133600" y="4114800"/>
            <a:ext cx="6477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05600" y="3113088"/>
            <a:ext cx="2209800" cy="1362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7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Contains all events and</a:t>
            </a:r>
          </a:p>
          <a:p>
            <a:pPr>
              <a:lnSpc>
                <a:spcPts val="17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Detailed screen provides</a:t>
            </a:r>
          </a:p>
          <a:p>
            <a:pPr>
              <a:lnSpc>
                <a:spcPts val="17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Information of data changed via “Old” and “New” columns</a:t>
            </a:r>
          </a:p>
        </p:txBody>
      </p:sp>
      <p:pic>
        <p:nvPicPr>
          <p:cNvPr id="307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5105400"/>
            <a:ext cx="6705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Correction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429000" y="29718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</a:t>
            </a: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Minor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Intended for making area adjustments based on better information from field surveys.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1900" dirty="0">
                <a:solidFill>
                  <a:srgbClr val="FFC000"/>
                </a:solidFill>
                <a:latin typeface="Arial" charset="0"/>
              </a:rPr>
              <a:t>– SU is separated into separate sections: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	Only Net Area to be Reforested and BEC information maybe changed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SS ID can be changed BUT tied to s197 rollover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   Rationale </a:t>
            </a:r>
            <a:endParaRPr lang="en-GB" sz="19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System does not highlight changed items– upon Save, data will be modified.  “Back” out of the S311. Repeat steps for other SUs, if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  <a:endParaRPr lang="en-GB" sz="19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Minor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810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“M” - Minor</a:t>
            </a: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Only submit SU you wish to update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Any additional information submitted such as layers and species maybe submitted but ignored with exception of SS ID – but depending on usage tied to s197 rollover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Only BEC and NAR updateable when associated with Minor amendment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Minor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3379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Cannot proceed with Minor Amendment unless “Accept”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Minor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1939925"/>
            <a:ext cx="3124200" cy="33624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Make changes to each of the required sections and 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/>
            </a:r>
            <a:br>
              <a:rPr lang="en-US" sz="1400" dirty="0">
                <a:solidFill>
                  <a:srgbClr val="FFC000"/>
                </a:solidFill>
                <a:latin typeface="+mj-lt"/>
              </a:rPr>
            </a:br>
            <a:r>
              <a:rPr lang="en-US" sz="1400" b="1" dirty="0">
                <a:solidFill>
                  <a:srgbClr val="FFFF00"/>
                </a:solidFill>
                <a:latin typeface="+mj-lt"/>
              </a:rPr>
              <a:t>Net Area to be Reforested </a:t>
            </a:r>
            <a:r>
              <a:rPr lang="en-US" sz="1400" b="1" dirty="0" smtClean="0">
                <a:solidFill>
                  <a:srgbClr val="FFFF00"/>
                </a:solidFill>
                <a:latin typeface="+mj-lt"/>
              </a:rPr>
              <a:t>updatable</a:t>
            </a:r>
          </a:p>
          <a:p>
            <a:pPr>
              <a:lnSpc>
                <a:spcPts val="1500"/>
              </a:lnSpc>
              <a:defRPr/>
            </a:pPr>
            <a:endParaRPr lang="en-US" sz="1400" b="1" dirty="0" smtClean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+mj-lt"/>
              </a:rPr>
              <a:t>SS ID updateable but associated with s197 rollover</a:t>
            </a:r>
            <a:endParaRPr lang="en-US" sz="1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+mj-lt"/>
              </a:rPr>
              <a:t>BGC information updatable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Select “Back” to finish Minor for the SU. 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Repeat steps for Corrections other SU for the same opening</a:t>
            </a:r>
          </a:p>
        </p:txBody>
      </p:sp>
      <p:pic>
        <p:nvPicPr>
          <p:cNvPr id="348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60960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33900"/>
            <a:ext cx="46386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Rectangle 16"/>
          <p:cNvSpPr>
            <a:spLocks noChangeArrowheads="1"/>
          </p:cNvSpPr>
          <p:nvPr/>
        </p:nvSpPr>
        <p:spPr bwMode="auto">
          <a:xfrm>
            <a:off x="4953000" y="4533900"/>
            <a:ext cx="406400" cy="2905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Rectangle 17"/>
          <p:cNvSpPr>
            <a:spLocks noChangeArrowheads="1"/>
          </p:cNvSpPr>
          <p:nvPr/>
        </p:nvSpPr>
        <p:spPr bwMode="auto">
          <a:xfrm>
            <a:off x="38100" y="3429000"/>
            <a:ext cx="5321300" cy="4572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Rectangle 18"/>
          <p:cNvSpPr>
            <a:spLocks noChangeArrowheads="1"/>
          </p:cNvSpPr>
          <p:nvPr/>
        </p:nvSpPr>
        <p:spPr bwMode="auto">
          <a:xfrm>
            <a:off x="3733800" y="2698750"/>
            <a:ext cx="6858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Rectangle 21"/>
          <p:cNvSpPr>
            <a:spLocks noChangeArrowheads="1"/>
          </p:cNvSpPr>
          <p:nvPr/>
        </p:nvSpPr>
        <p:spPr bwMode="auto">
          <a:xfrm>
            <a:off x="3556000" y="5943600"/>
            <a:ext cx="1082675" cy="2905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Minor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429000" y="29718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</a:t>
            </a: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04800" y="2057400"/>
            <a:ext cx="8534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75"/>
                </a:solidFill>
                <a:latin typeface="Arial" charset="0"/>
              </a:rPr>
              <a:t>S197 rollover requires no approval required as it has been already approved under FSP.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RESULTS – FRPA s197 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52400" y="3276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Prescription – “Minor”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Site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Plan (not FRPA) – “Site Plan Amendment”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Action Code “M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” –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(interpreted as 197 under specific conditions)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SS ID associated with FSP with 197 Election Selected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FRPA s197</a:t>
            </a:r>
            <a:endParaRPr lang="en-US" dirty="0" smtClean="0">
              <a:solidFill>
                <a:srgbClr val="CC0000"/>
              </a:solidFill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04800" y="2057400"/>
            <a:ext cx="8534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75"/>
                </a:solidFill>
                <a:latin typeface="Arial" charset="0"/>
              </a:rPr>
              <a:t>Standards Regime ID (SS ID) updatable and recognize as s197 rollover only if </a:t>
            </a:r>
            <a:r>
              <a:rPr lang="en-GB" sz="2400" u="sng" dirty="0" smtClean="0">
                <a:solidFill>
                  <a:srgbClr val="FFFF75"/>
                </a:solidFill>
                <a:latin typeface="Arial" charset="0"/>
              </a:rPr>
              <a:t>all</a:t>
            </a:r>
            <a:r>
              <a:rPr lang="en-GB" sz="2400" dirty="0" smtClean="0">
                <a:solidFill>
                  <a:srgbClr val="FFFF75"/>
                </a:solidFill>
                <a:latin typeface="Arial" charset="0"/>
              </a:rPr>
              <a:t> of the following conditions are met: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75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Allowed for 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Prescription or Site Plan not in FSP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Standards ID being applied is associated with a FSP that has s197 Election Checked (“Y”)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Standards ID belongs to the client and org unit for the 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prescription site plan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FRPA s197</a:t>
            </a:r>
            <a:endParaRPr lang="en-US" dirty="0" smtClean="0">
              <a:solidFill>
                <a:srgbClr val="CC0000"/>
              </a:solidFill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93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4800600" cy="544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314" y="4114801"/>
            <a:ext cx="5275886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1" name="Rectangle 12"/>
          <p:cNvSpPr>
            <a:spLocks noChangeArrowheads="1"/>
          </p:cNvSpPr>
          <p:nvPr/>
        </p:nvSpPr>
        <p:spPr bwMode="auto">
          <a:xfrm>
            <a:off x="3563314" y="5105400"/>
            <a:ext cx="2380286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953000" y="2133600"/>
            <a:ext cx="3886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FRPA s197 Election </a:t>
            </a: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must be made using FSPTS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in order for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rollover to work in RESULTS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1276350"/>
            <a:ext cx="6107113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Rollover approved under 			FRPA s197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45213" y="1939925"/>
            <a:ext cx="2770187" cy="4516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 err="1">
                <a:solidFill>
                  <a:srgbClr val="FFC000"/>
                </a:solidFill>
                <a:latin typeface="+mj-lt"/>
              </a:rPr>
              <a:t>Silviculture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 rollovers will use 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Minor Amendment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Enter Standards ID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To recognize as rollover,            Standards ID must:</a:t>
            </a:r>
          </a:p>
          <a:p>
            <a:pPr lvl="1"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rgbClr val="FFC000"/>
                </a:solidFill>
                <a:latin typeface="+mj-lt"/>
              </a:rPr>
              <a:t>Belong 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be associated with FSP with FRPA s197 Election checked</a:t>
            </a: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r>
              <a:rPr lang="en-US" sz="1400" dirty="0" smtClean="0">
                <a:solidFill>
                  <a:srgbClr val="FFC000"/>
                </a:solidFill>
                <a:latin typeface="+mj-lt"/>
              </a:rPr>
              <a:t>Standards 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ID must be approved</a:t>
            </a: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Standards ID must belong to be authorized for use for district &amp; client.</a:t>
            </a:r>
          </a:p>
          <a:p>
            <a:pPr lvl="1"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Successful accepted rollover with be tracked as 197 Action Code.</a:t>
            </a:r>
          </a:p>
          <a:p>
            <a:pPr lvl="1"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0424" name="Rectangle 18"/>
          <p:cNvSpPr>
            <a:spLocks noChangeArrowheads="1"/>
          </p:cNvSpPr>
          <p:nvPr/>
        </p:nvSpPr>
        <p:spPr bwMode="auto">
          <a:xfrm>
            <a:off x="838200" y="3549650"/>
            <a:ext cx="9144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FRPA s197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429000" y="29718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</a:t>
            </a: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Approved Variation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Intended for changes to stocking standards based on approved variations as per Forest Stewardship Plan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.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Approved Variation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600200"/>
            <a:ext cx="8458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Online </a:t>
            </a: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function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SU identification with BEC &amp; Offsets (Standard ID not available to change)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Density information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Preferred species &amp; Ht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Acceptable species &amp; Ht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Rationale 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System does not highlight changed items– upon Save, data will be modified.  “Back” out of the S311. Repeat steps for other SUs, if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All changes are </a:t>
            </a: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audited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via SU History and History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1800" dirty="0">
              <a:solidFill>
                <a:srgbClr val="FFFF00"/>
              </a:solidFill>
              <a:latin typeface="Arial" charset="0"/>
            </a:endParaRP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Approved Variation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9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“V” – Approved Variation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Only submit SU you wish to update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is not updatable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Approved Variation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4572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Cannot proceed with Approved Variation unless “Accept”</a:t>
            </a:r>
          </a:p>
        </p:txBody>
      </p:sp>
      <p:pic>
        <p:nvPicPr>
          <p:cNvPr id="3789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1041400"/>
            <a:ext cx="6276975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276600" y="6618288"/>
            <a:ext cx="12192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78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95400"/>
            <a:ext cx="3598863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9" name="Rectangle 13"/>
          <p:cNvSpPr>
            <a:spLocks noChangeArrowheads="1"/>
          </p:cNvSpPr>
          <p:nvPr/>
        </p:nvSpPr>
        <p:spPr bwMode="auto">
          <a:xfrm>
            <a:off x="6629400" y="3886200"/>
            <a:ext cx="609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Approved Variation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7688" y="3429000"/>
            <a:ext cx="3516312" cy="278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Make changes to each of the required sections and 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/>
            </a:r>
            <a:br>
              <a:rPr lang="en-US" sz="1400" dirty="0">
                <a:solidFill>
                  <a:srgbClr val="FFC000"/>
                </a:solidFill>
                <a:latin typeface="+mj-lt"/>
              </a:rPr>
            </a:br>
            <a:r>
              <a:rPr lang="en-US" sz="1400" b="1" dirty="0">
                <a:solidFill>
                  <a:srgbClr val="FF3300"/>
                </a:solidFill>
                <a:latin typeface="+mj-lt"/>
              </a:rPr>
              <a:t>Standards ID is not updatable.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Modify any portion of stocking standard as required to meet the required condition for the approved variation.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Select “Back” to finish Approved Variation for the SU. 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Repeat steps for Approved Variation to other SU for the same opening</a:t>
            </a:r>
          </a:p>
        </p:txBody>
      </p:sp>
      <p:sp>
        <p:nvSpPr>
          <p:cNvPr id="38919" name="Rectangle 19"/>
          <p:cNvSpPr>
            <a:spLocks noChangeArrowheads="1"/>
          </p:cNvSpPr>
          <p:nvPr/>
        </p:nvSpPr>
        <p:spPr bwMode="auto">
          <a:xfrm>
            <a:off x="4267200" y="3846513"/>
            <a:ext cx="381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627688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Rectangle 20"/>
          <p:cNvSpPr>
            <a:spLocks noChangeArrowheads="1"/>
          </p:cNvSpPr>
          <p:nvPr/>
        </p:nvSpPr>
        <p:spPr bwMode="auto">
          <a:xfrm>
            <a:off x="4648200" y="4876800"/>
            <a:ext cx="304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875" y="1600200"/>
            <a:ext cx="366712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3" name="Rectangle 7"/>
          <p:cNvSpPr>
            <a:spLocks noChangeArrowheads="1"/>
          </p:cNvSpPr>
          <p:nvPr/>
        </p:nvSpPr>
        <p:spPr bwMode="auto">
          <a:xfrm>
            <a:off x="8229600" y="2609850"/>
            <a:ext cx="9144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50888" y="5715000"/>
            <a:ext cx="3516312" cy="28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More sections exist but not included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Approved Variation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429000" y="29718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</a:t>
            </a: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Site Plan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Amendment to site plans – can add, delete or modify Standard Unit information and SS ID.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Site Plan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600200"/>
            <a:ext cx="8458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Online </a:t>
            </a: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function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SU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identification with BEC 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SS ID updatable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Rationale </a:t>
            </a: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1800" dirty="0" smtClean="0">
              <a:solidFill>
                <a:srgbClr val="FF0000"/>
              </a:solidFill>
              <a:latin typeface="Arial" charset="0"/>
            </a:endParaRP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Any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changes to any of these section must be saved for each section.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 	Toggle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to any of the SU for changes as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      System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does not highlight changed items– upon Save, data will be modified.  “Back” out of the S311. Repeat steps for other SUs, if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All changes are </a:t>
            </a: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audited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via SU History and History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1800" dirty="0">
              <a:solidFill>
                <a:srgbClr val="FFFF00"/>
              </a:solidFill>
              <a:latin typeface="Arial" charset="0"/>
            </a:endParaRP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Site Plan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9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“A” – Amendment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Submit all SUs you wish to amend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	Missing SU assumed deletion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	Changed SU identifier assumed new add SU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must exist for each SU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Site Plan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4572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Cannot proceed with Site Plan Amendment unless “Accept”</a:t>
            </a:r>
          </a:p>
        </p:txBody>
      </p:sp>
      <p:pic>
        <p:nvPicPr>
          <p:cNvPr id="4096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1041400"/>
            <a:ext cx="6276975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4495800" y="6618288"/>
            <a:ext cx="12192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097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95400"/>
            <a:ext cx="3598863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Rectangle 13"/>
          <p:cNvSpPr>
            <a:spLocks noChangeArrowheads="1"/>
          </p:cNvSpPr>
          <p:nvPr/>
        </p:nvSpPr>
        <p:spPr bwMode="auto">
          <a:xfrm>
            <a:off x="6629400" y="3886200"/>
            <a:ext cx="609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Site Plan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61038" y="3355975"/>
            <a:ext cx="3306762" cy="2016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Make changes to each of the required sections and 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/>
            </a:r>
            <a:br>
              <a:rPr lang="en-US" sz="1400" dirty="0">
                <a:solidFill>
                  <a:srgbClr val="FFC000"/>
                </a:solidFill>
                <a:latin typeface="+mj-lt"/>
              </a:rPr>
            </a:br>
            <a:r>
              <a:rPr lang="en-US" sz="1400" b="1" dirty="0">
                <a:solidFill>
                  <a:srgbClr val="FFFF00"/>
                </a:solidFill>
                <a:latin typeface="+mj-lt"/>
              </a:rPr>
              <a:t>Standards ID is updatable.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Select “Back” to finish Site Plan Amendment for the SU. 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Repeat steps for Site Plan Amendment to other SU for the same opening</a:t>
            </a:r>
          </a:p>
        </p:txBody>
      </p:sp>
      <p:sp>
        <p:nvSpPr>
          <p:cNvPr id="41991" name="Rectangle 19"/>
          <p:cNvSpPr>
            <a:spLocks noChangeArrowheads="1"/>
          </p:cNvSpPr>
          <p:nvPr/>
        </p:nvSpPr>
        <p:spPr bwMode="auto">
          <a:xfrm>
            <a:off x="4267200" y="3846513"/>
            <a:ext cx="381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2" name="Rectangle 20"/>
          <p:cNvSpPr>
            <a:spLocks noChangeArrowheads="1"/>
          </p:cNvSpPr>
          <p:nvPr/>
        </p:nvSpPr>
        <p:spPr bwMode="auto">
          <a:xfrm>
            <a:off x="4648200" y="4876800"/>
            <a:ext cx="304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50888" y="5857875"/>
            <a:ext cx="3516312" cy="28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More sections exist but not included</a:t>
            </a:r>
          </a:p>
        </p:txBody>
      </p:sp>
      <p:pic>
        <p:nvPicPr>
          <p:cNvPr id="419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1600200"/>
            <a:ext cx="5662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1913" y="1600200"/>
            <a:ext cx="369728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Rectangle 7"/>
          <p:cNvSpPr>
            <a:spLocks noChangeArrowheads="1"/>
          </p:cNvSpPr>
          <p:nvPr/>
        </p:nvSpPr>
        <p:spPr bwMode="auto">
          <a:xfrm>
            <a:off x="7924800" y="2667000"/>
            <a:ext cx="9144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Rectangle 14"/>
          <p:cNvSpPr>
            <a:spLocks noChangeArrowheads="1"/>
          </p:cNvSpPr>
          <p:nvPr/>
        </p:nvSpPr>
        <p:spPr bwMode="auto">
          <a:xfrm>
            <a:off x="4648200" y="5237163"/>
            <a:ext cx="457200" cy="173037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Site Plan 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429000" y="29718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</a:t>
            </a: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</a:t>
            </a:r>
            <a:r>
              <a:rPr lang="en-US" sz="3200" dirty="0" err="1" smtClean="0">
                <a:effectLst/>
              </a:rPr>
              <a:t>Silviculture</a:t>
            </a:r>
            <a:r>
              <a:rPr lang="en-US" sz="3200" dirty="0" smtClean="0">
                <a:effectLst/>
              </a:rPr>
              <a:t> Prescription 		Amendment (Requiring Approval)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52400" y="1447800"/>
            <a:ext cx="8915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Requiring changes to </a:t>
            </a:r>
            <a:r>
              <a:rPr lang="en-GB" sz="19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19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prescription.</a:t>
            </a:r>
            <a:endParaRPr lang="en-GB" sz="19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SU identification with BEC &amp; Offsets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Density information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Preferred species &amp; Ht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Acceptable species &amp; Ht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Rationale </a:t>
            </a:r>
          </a:p>
          <a:p>
            <a:pPr marL="1257300" lvl="2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1257300" lvl="2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System highlights changed items in red in S312 screen.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Opening Status is changed from “APP” to “AMD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” – AMD is still draft amendment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S310 </a:t>
            </a:r>
            <a:r>
              <a:rPr lang="en-GB" dirty="0">
                <a:solidFill>
                  <a:srgbClr val="FFC000"/>
                </a:solidFill>
                <a:latin typeface="Arial" charset="0"/>
              </a:rPr>
              <a:t>shows Amendment Proposed.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Must be Submitted 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to enable Inbox Processing.</a:t>
            </a:r>
            <a:endParaRPr lang="en-GB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</a:t>
            </a:r>
            <a:r>
              <a:rPr lang="en-US" sz="3200" dirty="0" err="1" smtClean="0">
                <a:effectLst/>
              </a:rPr>
              <a:t>Silviculture</a:t>
            </a:r>
            <a:r>
              <a:rPr lang="en-US" sz="3200" dirty="0" smtClean="0">
                <a:effectLst/>
              </a:rPr>
              <a:t> Prescription 		Amendment (Requiring Approval)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524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“A” – Amendment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Standard Units (SU) must be submitted with same identifiers. 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If omit SU, assumed deletion. If change SU Identifier assume as new SU.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Any elements that differ for a given SU is assumed proposed amendment for approval.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ESF Submission of 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Prescription Amendments automatically becomes an Opening in “SUB” – Submitted Status awaiting for Inbox Processing.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Unable to recall amendment after submission.  If there is a requirement to change, must make request to District contact to Not Approve amendment in order to resubmit.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  <a:endParaRPr lang="en-GB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Major Amendment - Initiate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450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5486400" y="65532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50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Cannot proceed with Amendment unless “Accept”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5238750"/>
            <a:ext cx="8839200" cy="182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en-US" sz="1400" dirty="0">
                <a:solidFill>
                  <a:srgbClr val="FFFF75"/>
                </a:solidFill>
                <a:latin typeface="+mj-lt"/>
              </a:rPr>
              <a:t>More sections not shown but exists – need to save each section if there is requirement to make changes.</a:t>
            </a:r>
          </a:p>
          <a:p>
            <a:pPr>
              <a:lnSpc>
                <a:spcPts val="2100"/>
              </a:lnSpc>
              <a:defRPr/>
            </a:pPr>
            <a:r>
              <a:rPr lang="en-US" sz="1400" dirty="0">
                <a:solidFill>
                  <a:srgbClr val="FFFF75"/>
                </a:solidFill>
                <a:latin typeface="+mj-lt"/>
              </a:rPr>
              <a:t>Can </a:t>
            </a:r>
            <a:r>
              <a:rPr lang="en-US" sz="1400" u="sng" dirty="0">
                <a:solidFill>
                  <a:srgbClr val="FFFF75"/>
                </a:solidFill>
                <a:latin typeface="+mj-lt"/>
              </a:rPr>
              <a:t>add</a:t>
            </a:r>
            <a:r>
              <a:rPr lang="en-US" sz="1400" dirty="0">
                <a:solidFill>
                  <a:srgbClr val="FFFF75"/>
                </a:solidFill>
                <a:latin typeface="+mj-lt"/>
              </a:rPr>
              <a:t> or </a:t>
            </a:r>
            <a:r>
              <a:rPr lang="en-US" sz="1400" u="sng" dirty="0">
                <a:solidFill>
                  <a:srgbClr val="FFFF75"/>
                </a:solidFill>
                <a:latin typeface="+mj-lt"/>
              </a:rPr>
              <a:t>delete</a:t>
            </a:r>
            <a:r>
              <a:rPr lang="en-US" sz="1400" dirty="0">
                <a:solidFill>
                  <a:srgbClr val="FFFF75"/>
                </a:solidFill>
                <a:latin typeface="+mj-lt"/>
              </a:rPr>
              <a:t> SU’s as needed.</a:t>
            </a:r>
          </a:p>
          <a:p>
            <a:pPr>
              <a:lnSpc>
                <a:spcPts val="2100"/>
              </a:lnSpc>
              <a:defRPr/>
            </a:pPr>
            <a:r>
              <a:rPr lang="en-US" sz="1400" dirty="0">
                <a:solidFill>
                  <a:srgbClr val="FFFF75"/>
                </a:solidFill>
                <a:latin typeface="+mj-lt"/>
              </a:rPr>
              <a:t>Once complete Select – “Back” button</a:t>
            </a:r>
          </a:p>
          <a:p>
            <a:pPr>
              <a:lnSpc>
                <a:spcPts val="2100"/>
              </a:lnSpc>
              <a:defRPr/>
            </a:pPr>
            <a:r>
              <a:rPr lang="en-US" sz="1400" dirty="0">
                <a:solidFill>
                  <a:srgbClr val="FFFF75"/>
                </a:solidFill>
                <a:latin typeface="+mj-lt"/>
              </a:rPr>
              <a:t>This is a proposed amendment  - in “AMD” status – no action unless Submitted.</a:t>
            </a:r>
          </a:p>
          <a:p>
            <a:pPr>
              <a:lnSpc>
                <a:spcPts val="2100"/>
              </a:lnSpc>
              <a:defRPr/>
            </a:pPr>
            <a:r>
              <a:rPr lang="en-US" sz="1400" dirty="0">
                <a:solidFill>
                  <a:srgbClr val="FFFF75"/>
                </a:solidFill>
                <a:latin typeface="+mj-lt"/>
              </a:rPr>
              <a:t>Can only Delete proposed amendment amendment via S312.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FF75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FF75"/>
              </a:solidFill>
              <a:latin typeface="+mj-lt"/>
            </a:endParaRPr>
          </a:p>
        </p:txBody>
      </p:sp>
      <p:pic>
        <p:nvPicPr>
          <p:cNvPr id="460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4325" y="1543050"/>
            <a:ext cx="33845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410200" y="3614738"/>
            <a:ext cx="2713038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S312 – Any changes are made are highlighted in red.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S312 – has Delete to remove “Proposed Amendment”</a:t>
            </a:r>
          </a:p>
        </p:txBody>
      </p:sp>
      <p:pic>
        <p:nvPicPr>
          <p:cNvPr id="460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38238"/>
            <a:ext cx="5181600" cy="410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4267200" y="4964113"/>
            <a:ext cx="9144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0" name="Rectangle 7"/>
          <p:cNvSpPr>
            <a:spLocks noChangeArrowheads="1"/>
          </p:cNvSpPr>
          <p:nvPr/>
        </p:nvSpPr>
        <p:spPr bwMode="auto">
          <a:xfrm>
            <a:off x="8343900" y="2667000"/>
            <a:ext cx="441325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Rectangle 13"/>
          <p:cNvSpPr>
            <a:spLocks noChangeArrowheads="1"/>
          </p:cNvSpPr>
          <p:nvPr/>
        </p:nvSpPr>
        <p:spPr bwMode="auto">
          <a:xfrm>
            <a:off x="5715000" y="3059113"/>
            <a:ext cx="1600200" cy="293687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78875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Major Amendment – </a:t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				Proposed Amendment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26163" y="1752600"/>
            <a:ext cx="2713037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Status is in “AMD” status.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Can view or modify Amendment using </a:t>
            </a:r>
            <a:r>
              <a:rPr lang="en-US" sz="1400" u="sng" dirty="0">
                <a:solidFill>
                  <a:srgbClr val="FFC000"/>
                </a:solidFill>
                <a:latin typeface="+mj-lt"/>
              </a:rPr>
              <a:t>Amendment Proposed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Once Proposed Amendment  is ready, need to “Submit Amendment”.</a:t>
            </a:r>
          </a:p>
        </p:txBody>
      </p:sp>
      <p:pic>
        <p:nvPicPr>
          <p:cNvPr id="471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85875"/>
            <a:ext cx="539115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2667000" y="1512888"/>
            <a:ext cx="1143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4724400" y="6161088"/>
            <a:ext cx="9144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095500" y="35052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Major Amendment – 					Submit Amendment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3352800"/>
            <a:ext cx="28194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Must “Accept” confirmation to proceed with submitting Amendment for Approval.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If “Don’t  Accept”, opening stays in “AMD”-Amended Status.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Once “Accept”, the opening changes to “SUB”-Submitted Status.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Note that the data in S310 is the same as the Proposed Amendment is submitted but not yet approved.,</a:t>
            </a:r>
          </a:p>
        </p:txBody>
      </p:sp>
      <p:sp>
        <p:nvSpPr>
          <p:cNvPr id="48134" name="Rectangle 9"/>
          <p:cNvSpPr>
            <a:spLocks noChangeArrowheads="1"/>
          </p:cNvSpPr>
          <p:nvPr/>
        </p:nvSpPr>
        <p:spPr bwMode="auto">
          <a:xfrm>
            <a:off x="4724400" y="6161088"/>
            <a:ext cx="9144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81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295400"/>
            <a:ext cx="2160588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295400"/>
            <a:ext cx="5840413" cy="55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7" name="Rectangle 14"/>
          <p:cNvSpPr>
            <a:spLocks noChangeArrowheads="1"/>
          </p:cNvSpPr>
          <p:nvPr/>
        </p:nvSpPr>
        <p:spPr bwMode="auto">
          <a:xfrm>
            <a:off x="2743200" y="2154238"/>
            <a:ext cx="1066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8" name="Rectangle 15"/>
          <p:cNvSpPr>
            <a:spLocks noChangeArrowheads="1"/>
          </p:cNvSpPr>
          <p:nvPr/>
        </p:nvSpPr>
        <p:spPr bwMode="auto">
          <a:xfrm>
            <a:off x="6629400" y="2546350"/>
            <a:ext cx="4572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Major Amendment – 					Submit Amendment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752600"/>
            <a:ext cx="28194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S201 – Inbox Search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MOF personnel must have “Approver” role to action.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Set Status to “SUB” &amp; Search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“SUB” status will not allow declaration and any attempt for any other SU modifications due to pending review.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49158" name="Rectangle 14"/>
          <p:cNvSpPr>
            <a:spLocks noChangeArrowheads="1"/>
          </p:cNvSpPr>
          <p:nvPr/>
        </p:nvSpPr>
        <p:spPr bwMode="auto">
          <a:xfrm>
            <a:off x="4191000" y="5791200"/>
            <a:ext cx="1066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Major Amendment – 	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	Inbox -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MOF Approver role</a:t>
            </a:r>
          </a:p>
        </p:txBody>
      </p:sp>
      <p:pic>
        <p:nvPicPr>
          <p:cNvPr id="491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368425"/>
            <a:ext cx="6221412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1" name="Rectangle 15"/>
          <p:cNvSpPr>
            <a:spLocks noChangeArrowheads="1"/>
          </p:cNvSpPr>
          <p:nvPr/>
        </p:nvSpPr>
        <p:spPr bwMode="auto">
          <a:xfrm>
            <a:off x="26988" y="3113088"/>
            <a:ext cx="1497012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2" name="Rectangle 9"/>
          <p:cNvSpPr>
            <a:spLocks noChangeArrowheads="1"/>
          </p:cNvSpPr>
          <p:nvPr/>
        </p:nvSpPr>
        <p:spPr bwMode="auto">
          <a:xfrm>
            <a:off x="2971800" y="3657600"/>
            <a:ext cx="381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9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4562475"/>
            <a:ext cx="8189912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200" y="3198813"/>
            <a:ext cx="9296400" cy="3384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  <a:latin typeface="+mj-lt"/>
              </a:rPr>
              <a:t>S201 – Inbox Search  </a:t>
            </a:r>
          </a:p>
          <a:p>
            <a:pPr>
              <a:defRPr/>
            </a:pPr>
            <a:r>
              <a:rPr lang="en-US" b="1" dirty="0">
                <a:solidFill>
                  <a:srgbClr val="FFFF00"/>
                </a:solidFill>
                <a:latin typeface="+mj-lt"/>
              </a:rPr>
              <a:t>MOF personnel must have “Approver” role to action.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+mj-lt"/>
              </a:rPr>
              <a:t>Details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 		Take to S310 – to enable review of  Submitted Proposal.</a:t>
            </a:r>
          </a:p>
          <a:p>
            <a:pPr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+mj-lt"/>
              </a:rPr>
              <a:t>Approve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  		Will approve Submitted Amendment –</a:t>
            </a:r>
          </a:p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               		Opening will change from “SUB” to “APP” status</a:t>
            </a:r>
          </a:p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-----------------------------------------------------------------------------------------------------------------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+mj-lt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+mj-lt"/>
              </a:rPr>
              <a:t>Not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         </a:t>
            </a:r>
            <a:r>
              <a:rPr lang="en-US" sz="1400" b="1" dirty="0">
                <a:solidFill>
                  <a:srgbClr val="FFFF75"/>
                </a:solidFill>
                <a:latin typeface="+mj-lt"/>
              </a:rPr>
              <a:t>Approver</a:t>
            </a:r>
            <a:r>
              <a:rPr lang="en-US" sz="1400" dirty="0">
                <a:solidFill>
                  <a:srgbClr val="FFFF75"/>
                </a:solidFill>
                <a:latin typeface="+mj-lt"/>
              </a:rPr>
              <a:t>:  	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Requires mandatory reason to explain reason for not approval.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+mj-lt"/>
              </a:rPr>
              <a:t>Approve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 		Opening change from “SUB” to “AMD”</a:t>
            </a:r>
          </a:p>
          <a:p>
            <a:pPr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              </a:t>
            </a:r>
            <a:r>
              <a:rPr lang="en-US" sz="1400" b="1" dirty="0">
                <a:solidFill>
                  <a:srgbClr val="FFFF75"/>
                </a:solidFill>
                <a:latin typeface="+mj-lt"/>
              </a:rPr>
              <a:t>Submitter</a:t>
            </a:r>
            <a:r>
              <a:rPr lang="en-US" sz="1400" dirty="0">
                <a:solidFill>
                  <a:srgbClr val="FFFF75"/>
                </a:solidFill>
                <a:latin typeface="+mj-lt"/>
              </a:rPr>
              <a:t>:  	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Make decision for next step:</a:t>
            </a:r>
          </a:p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		Delete Amendment – change from “AMD” status to “APP” to start over</a:t>
            </a:r>
          </a:p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		Modify existing Proposed Amendment to resubmit – change from “AMD” to “SUB”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3738" y="3657600"/>
            <a:ext cx="20240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39875"/>
            <a:ext cx="73914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Major Amendment – 	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	Inbox -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MOF Approver role</a:t>
            </a:r>
          </a:p>
        </p:txBody>
      </p:sp>
      <p:sp>
        <p:nvSpPr>
          <p:cNvPr id="50185" name="Rectangle 14"/>
          <p:cNvSpPr>
            <a:spLocks noChangeArrowheads="1"/>
          </p:cNvSpPr>
          <p:nvPr/>
        </p:nvSpPr>
        <p:spPr bwMode="auto">
          <a:xfrm>
            <a:off x="5638800" y="2957513"/>
            <a:ext cx="18288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018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347913"/>
            <a:ext cx="17033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2438400"/>
            <a:ext cx="28194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Upon Approval – Status changed to “APP”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All changes from the Amendment is now reflected current  S310-Stocking Standards.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SU History &amp; History contains Audited changes.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Major Amendment – 	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	Inbox –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Approved Opening</a:t>
            </a:r>
          </a:p>
        </p:txBody>
      </p:sp>
      <p:sp>
        <p:nvSpPr>
          <p:cNvPr id="51207" name="Rectangle 13"/>
          <p:cNvSpPr>
            <a:spLocks noChangeArrowheads="1"/>
          </p:cNvSpPr>
          <p:nvPr/>
        </p:nvSpPr>
        <p:spPr bwMode="auto">
          <a:xfrm>
            <a:off x="2438400" y="16002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295400"/>
            <a:ext cx="593248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9" name="Rectangle 16"/>
          <p:cNvSpPr>
            <a:spLocks noChangeArrowheads="1"/>
          </p:cNvSpPr>
          <p:nvPr/>
        </p:nvSpPr>
        <p:spPr bwMode="auto">
          <a:xfrm>
            <a:off x="2438400" y="1600200"/>
            <a:ext cx="1828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Rectangle 18"/>
          <p:cNvSpPr>
            <a:spLocks noChangeArrowheads="1"/>
          </p:cNvSpPr>
          <p:nvPr/>
        </p:nvSpPr>
        <p:spPr bwMode="auto">
          <a:xfrm>
            <a:off x="1866900" y="36576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Rectangle 19"/>
          <p:cNvSpPr>
            <a:spLocks noChangeArrowheads="1"/>
          </p:cNvSpPr>
          <p:nvPr/>
        </p:nvSpPr>
        <p:spPr bwMode="auto">
          <a:xfrm>
            <a:off x="3733800" y="2552700"/>
            <a:ext cx="3810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143000"/>
            <a:ext cx="59944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841500"/>
            <a:ext cx="281940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Upon Approval – Status changed to “APP”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All changes from the Amendment is now reflected.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SU History &amp; History contains Audited changes.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Changes items from the Action is in </a:t>
            </a:r>
            <a:r>
              <a:rPr lang="en-US" sz="1400" i="1" dirty="0">
                <a:solidFill>
                  <a:srgbClr val="FF3300"/>
                </a:solidFill>
                <a:latin typeface="+mj-lt"/>
              </a:rPr>
              <a:t>(red)</a:t>
            </a:r>
            <a:r>
              <a:rPr lang="en-US" sz="1400" dirty="0">
                <a:solidFill>
                  <a:srgbClr val="FFFF00"/>
                </a:solidFill>
                <a:latin typeface="+mj-lt"/>
              </a:rPr>
              <a:t>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3300"/>
                </a:solidFill>
                <a:latin typeface="+mj-lt"/>
              </a:rPr>
              <a:t>Only has changes effective March 11, 2008                      (date which this infrastructure was created)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Major Amendment – 	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	Auditing –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SU History</a:t>
            </a:r>
          </a:p>
        </p:txBody>
      </p:sp>
      <p:sp>
        <p:nvSpPr>
          <p:cNvPr id="52232" name="Rectangle 19"/>
          <p:cNvSpPr>
            <a:spLocks noChangeArrowheads="1"/>
          </p:cNvSpPr>
          <p:nvPr/>
        </p:nvSpPr>
        <p:spPr bwMode="auto">
          <a:xfrm>
            <a:off x="5486400" y="22098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22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2413000"/>
            <a:ext cx="5307012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Major Amendment – 	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	Auditing –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History</a:t>
            </a:r>
          </a:p>
        </p:txBody>
      </p:sp>
      <p:pic>
        <p:nvPicPr>
          <p:cNvPr id="532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25750"/>
            <a:ext cx="62484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8588" y="3530600"/>
            <a:ext cx="62484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Rectangle 19"/>
          <p:cNvSpPr>
            <a:spLocks noChangeArrowheads="1"/>
          </p:cNvSpPr>
          <p:nvPr/>
        </p:nvSpPr>
        <p:spPr bwMode="auto">
          <a:xfrm>
            <a:off x="2133600" y="64389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32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88" y="1295400"/>
            <a:ext cx="70183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248400" y="1714500"/>
            <a:ext cx="3003550" cy="1816100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3300"/>
                </a:solidFill>
                <a:latin typeface="+mj-lt"/>
              </a:rPr>
              <a:t>S610 History provides each of event.</a:t>
            </a:r>
          </a:p>
          <a:p>
            <a:pPr>
              <a:defRPr/>
            </a:pPr>
            <a:r>
              <a:rPr lang="en-US" sz="1400" dirty="0">
                <a:solidFill>
                  <a:srgbClr val="FF3300"/>
                </a:solidFill>
                <a:latin typeface="+mj-lt"/>
              </a:rPr>
              <a:t> </a:t>
            </a:r>
          </a:p>
          <a:p>
            <a:pPr>
              <a:defRPr/>
            </a:pPr>
            <a:r>
              <a:rPr lang="en-US" sz="1400" dirty="0">
                <a:solidFill>
                  <a:srgbClr val="FF3300"/>
                </a:solidFill>
                <a:latin typeface="+mj-lt"/>
              </a:rPr>
              <a:t>SU History data can also be accessed from S610.</a:t>
            </a:r>
          </a:p>
          <a:p>
            <a:pPr>
              <a:defRPr/>
            </a:pPr>
            <a:endParaRPr lang="en-US" sz="1400" dirty="0">
              <a:solidFill>
                <a:srgbClr val="FF33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3300"/>
                </a:solidFill>
                <a:latin typeface="+mj-lt"/>
              </a:rPr>
              <a:t>History provides tracking of individual element changed</a:t>
            </a:r>
          </a:p>
        </p:txBody>
      </p:sp>
      <p:sp>
        <p:nvSpPr>
          <p:cNvPr id="53259" name="Rectangle 15"/>
          <p:cNvSpPr>
            <a:spLocks noChangeArrowheads="1"/>
          </p:cNvSpPr>
          <p:nvPr/>
        </p:nvSpPr>
        <p:spPr bwMode="auto">
          <a:xfrm>
            <a:off x="4419600" y="28575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effectLst/>
              </a:rPr>
              <a:t>RESULTS – </a:t>
            </a:r>
            <a:r>
              <a:rPr lang="en-US" sz="3600" dirty="0" err="1" smtClean="0">
                <a:effectLst/>
              </a:rPr>
              <a:t>Silviculture</a:t>
            </a:r>
            <a:r>
              <a:rPr lang="en-US" sz="3600" dirty="0" smtClean="0">
                <a:effectLst/>
              </a:rPr>
              <a:t> Prescription 			Amendment</a:t>
            </a:r>
            <a:endParaRPr lang="en-US" dirty="0" smtClean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429000" y="2971800"/>
            <a:ext cx="152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</a:t>
            </a: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>RESULTS – Major Amendment – Flow</a:t>
            </a:r>
            <a:endParaRPr lang="en-US" sz="3200" dirty="0" smtClean="0">
              <a:solidFill>
                <a:srgbClr val="FFFF00"/>
              </a:solidFill>
              <a:effectLst/>
            </a:endParaRPr>
          </a:p>
        </p:txBody>
      </p:sp>
      <p:grpSp>
        <p:nvGrpSpPr>
          <p:cNvPr id="55302" name="Group 34"/>
          <p:cNvGrpSpPr>
            <a:grpSpLocks/>
          </p:cNvGrpSpPr>
          <p:nvPr/>
        </p:nvGrpSpPr>
        <p:grpSpPr bwMode="auto">
          <a:xfrm>
            <a:off x="152400" y="1638300"/>
            <a:ext cx="7848600" cy="2209800"/>
            <a:chOff x="152400" y="1752600"/>
            <a:chExt cx="7848600" cy="2209800"/>
          </a:xfrm>
        </p:grpSpPr>
        <p:sp>
          <p:nvSpPr>
            <p:cNvPr id="55319" name="Rectangle 11"/>
            <p:cNvSpPr>
              <a:spLocks noChangeArrowheads="1"/>
            </p:cNvSpPr>
            <p:nvPr/>
          </p:nvSpPr>
          <p:spPr bwMode="auto">
            <a:xfrm>
              <a:off x="152400" y="1752600"/>
              <a:ext cx="1219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</a:pPr>
              <a:r>
                <a:rPr lang="en-GB" sz="2000" b="1">
                  <a:solidFill>
                    <a:srgbClr val="FFC000"/>
                  </a:solidFill>
                  <a:latin typeface="Arial" charset="0"/>
                </a:rPr>
                <a:t>Online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</a:pPr>
              <a:endParaRPr lang="en-GB" sz="2000" b="1">
                <a:solidFill>
                  <a:srgbClr val="FFFF75"/>
                </a:solidFill>
                <a:latin typeface="Arial" charset="0"/>
              </a:endParaRPr>
            </a:p>
          </p:txBody>
        </p:sp>
        <p:sp>
          <p:nvSpPr>
            <p:cNvPr id="55320" name="Right Arrow 14"/>
            <p:cNvSpPr>
              <a:spLocks noChangeArrowheads="1"/>
            </p:cNvSpPr>
            <p:nvPr/>
          </p:nvSpPr>
          <p:spPr bwMode="auto">
            <a:xfrm>
              <a:off x="2667000" y="24384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7526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24" name="Right Arrow 21"/>
            <p:cNvSpPr>
              <a:spLocks noChangeArrowheads="1"/>
            </p:cNvSpPr>
            <p:nvPr/>
          </p:nvSpPr>
          <p:spPr bwMode="auto">
            <a:xfrm>
              <a:off x="1066800" y="24384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26" name="Right Arrow 23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27" name="Right Arrow 24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31" name="Right Arrow 28"/>
            <p:cNvSpPr>
              <a:spLocks noChangeArrowheads="1"/>
            </p:cNvSpPr>
            <p:nvPr/>
          </p:nvSpPr>
          <p:spPr bwMode="auto">
            <a:xfrm>
              <a:off x="64008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2" name="Right Arrow 29"/>
            <p:cNvSpPr>
              <a:spLocks noChangeArrowheads="1"/>
            </p:cNvSpPr>
            <p:nvPr/>
          </p:nvSpPr>
          <p:spPr bwMode="auto">
            <a:xfrm>
              <a:off x="6400800" y="37338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62484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Submit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7086600" y="31242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6381750" y="34671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Delete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7086600" y="36576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55303" name="Group 36"/>
          <p:cNvGrpSpPr>
            <a:grpSpLocks/>
          </p:cNvGrpSpPr>
          <p:nvPr/>
        </p:nvGrpSpPr>
        <p:grpSpPr bwMode="auto">
          <a:xfrm>
            <a:off x="381000" y="4114800"/>
            <a:ext cx="6096000" cy="1600200"/>
            <a:chOff x="152400" y="1752600"/>
            <a:chExt cx="6096000" cy="1600200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52400" y="1752600"/>
              <a:ext cx="1219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C000"/>
                  </a:solidFill>
                  <a:latin typeface="Arial" charset="0"/>
                </a:rPr>
                <a:t>ESF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2" name="Right Arrow 42"/>
            <p:cNvSpPr>
              <a:spLocks noChangeArrowheads="1"/>
            </p:cNvSpPr>
            <p:nvPr/>
          </p:nvSpPr>
          <p:spPr bwMode="auto">
            <a:xfrm>
              <a:off x="1066800" y="2438400"/>
              <a:ext cx="2438400" cy="342900"/>
            </a:xfrm>
            <a:prstGeom prst="rightArrow">
              <a:avLst>
                <a:gd name="adj1" fmla="val 50000"/>
                <a:gd name="adj2" fmla="val 50008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4" name="Right Arrow 44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Right Arrow 45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55304" name="Straight Connector 56"/>
          <p:cNvCxnSpPr>
            <a:cxnSpLocks noChangeShapeType="1"/>
            <a:stCxn id="264204" idx="1"/>
          </p:cNvCxnSpPr>
          <p:nvPr/>
        </p:nvCxnSpPr>
        <p:spPr bwMode="auto">
          <a:xfrm rot="10800000" flipH="1">
            <a:off x="381000" y="3962400"/>
            <a:ext cx="7010400" cy="381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55305" name="Straight Connector 58"/>
          <p:cNvCxnSpPr>
            <a:cxnSpLocks noChangeShapeType="1"/>
          </p:cNvCxnSpPr>
          <p:nvPr/>
        </p:nvCxnSpPr>
        <p:spPr bwMode="auto">
          <a:xfrm flipV="1">
            <a:off x="514350" y="4000500"/>
            <a:ext cx="8020050" cy="0"/>
          </a:xfrm>
          <a:prstGeom prst="lin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6248400" y="5410200"/>
            <a:ext cx="2705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No changes reflected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Submitter to respond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As required on their respective forest management system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096000" y="23241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audited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248400" y="48387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audited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6868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effectLst/>
              </a:rPr>
              <a:t>RESULTS – Woodlots</a:t>
            </a:r>
            <a:endParaRPr lang="en-US" sz="2800" dirty="0" smtClean="0">
              <a:effectLst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1828800"/>
            <a:ext cx="838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533400" y="1828800"/>
            <a:ext cx="8153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6324600" y="2057400"/>
            <a:ext cx="2590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rgbClr val="FFFF75"/>
                </a:solidFill>
                <a:latin typeface="Arial" charset="0"/>
              </a:rPr>
              <a:t>Woodlots are able to apply spatial via use of “Include Exhibit A Spatial” if spatial is available.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000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rgbClr val="FFFF75"/>
                </a:solidFill>
                <a:latin typeface="Arial" charset="0"/>
              </a:rPr>
              <a:t>Limited to One SU for using “Exhibit A” capability.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63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6248400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7" name="Rectangle 8"/>
          <p:cNvSpPr>
            <a:spLocks noChangeArrowheads="1"/>
          </p:cNvSpPr>
          <p:nvPr/>
        </p:nvSpPr>
        <p:spPr bwMode="auto">
          <a:xfrm>
            <a:off x="0" y="5334000"/>
            <a:ext cx="2057400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05800" cy="11430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effectLst/>
              </a:rPr>
              <a:t>RESULTS – CRS Reports SU History</a:t>
            </a:r>
            <a:endParaRPr lang="en-US" sz="2800" dirty="0" smtClean="0">
              <a:effectLst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1828800"/>
            <a:ext cx="838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6212244" y="1828800"/>
            <a:ext cx="293175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  <a:latin typeface="+mj-lt"/>
              </a:rPr>
              <a:t>Stocking Standard Modification Detail and Summary Reports are effective March 11, 2008 based on SU History function in RESULTS. 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  <a:latin typeface="+mj-lt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  <a:latin typeface="+mj-lt"/>
              </a:rPr>
              <a:t>Any SU Modifications prior to this date is not reported via SU History function but information is available via Event History.</a:t>
            </a:r>
          </a:p>
          <a:p>
            <a:pPr marL="342900" indent="-342900">
              <a:buFont typeface="Arial" charset="0"/>
              <a:buChar char="•"/>
            </a:pP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6212244" cy="261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114800"/>
            <a:ext cx="6400800" cy="196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7625"/>
            <a:ext cx="6381750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Box 6"/>
          <p:cNvSpPr txBox="1">
            <a:spLocks noChangeArrowheads="1"/>
          </p:cNvSpPr>
          <p:nvPr/>
        </p:nvSpPr>
        <p:spPr bwMode="auto">
          <a:xfrm>
            <a:off x="3276600" y="5715000"/>
            <a:ext cx="3673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Format CSV or PDF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RESULTS – SU Modification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 Summary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1438"/>
            <a:ext cx="78486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RESULTS – SU Modification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 Summary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7338"/>
            <a:ext cx="736441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Box 6"/>
          <p:cNvSpPr txBox="1">
            <a:spLocks noChangeArrowheads="1"/>
          </p:cNvSpPr>
          <p:nvPr/>
        </p:nvSpPr>
        <p:spPr bwMode="auto">
          <a:xfrm>
            <a:off x="3692526" y="5084763"/>
            <a:ext cx="3671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Format CSV  - but only View Online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PDF – View Online or Email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RESULTS – SU Modification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 Detail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679767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Box 6"/>
          <p:cNvSpPr txBox="1">
            <a:spLocks noChangeArrowheads="1"/>
          </p:cNvSpPr>
          <p:nvPr/>
        </p:nvSpPr>
        <p:spPr bwMode="auto">
          <a:xfrm>
            <a:off x="2743200" y="4446587"/>
            <a:ext cx="36734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Changes based on action will be in </a:t>
            </a:r>
            <a:r>
              <a:rPr lang="en-US" sz="1400" i="1" dirty="0">
                <a:solidFill>
                  <a:srgbClr val="FF0000"/>
                </a:solidFill>
              </a:rPr>
              <a:t>(brackets and </a:t>
            </a:r>
            <a:r>
              <a:rPr lang="en-US" sz="1400" i="1" dirty="0" err="1">
                <a:solidFill>
                  <a:srgbClr val="FF0000"/>
                </a:solidFill>
              </a:rPr>
              <a:t>italized</a:t>
            </a:r>
            <a:r>
              <a:rPr lang="en-US" sz="1400" i="1" dirty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buFont typeface="Arial" charset="0"/>
              <a:buChar char="•"/>
            </a:pP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RESULTS – SU Modification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 Detail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effectLst/>
              </a:rPr>
              <a:t>RESULTS – Questions?</a:t>
            </a:r>
            <a:endParaRPr lang="en-US" sz="2800" dirty="0" smtClean="0">
              <a:effectLst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1828800"/>
            <a:ext cx="838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533400" y="1828800"/>
            <a:ext cx="8153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914400" y="1600200"/>
            <a:ext cx="5119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sz="2000">
              <a:solidFill>
                <a:srgbClr val="FFC000"/>
              </a:solidFill>
            </a:endParaRPr>
          </a:p>
          <a:p>
            <a:endParaRPr lang="en-US" sz="2000">
              <a:solidFill>
                <a:srgbClr val="FFC000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8382000" cy="39571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effectLst/>
              </a:rPr>
              <a:t/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RESULTS – Amendment and Updates</a:t>
            </a:r>
            <a:br>
              <a:rPr lang="en-US" sz="3200" dirty="0" smtClean="0">
                <a:effectLst/>
              </a:rPr>
            </a:br>
            <a:r>
              <a:rPr lang="en-US" sz="3200" dirty="0" smtClean="0"/>
              <a:t>		</a:t>
            </a:r>
            <a:endParaRPr lang="en-US" sz="2800" dirty="0" smtClean="0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1828800"/>
            <a:ext cx="838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533400" y="1676400"/>
            <a:ext cx="8153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524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		</a:t>
            </a:r>
            <a:r>
              <a:rPr lang="en-GB" sz="3600" dirty="0">
                <a:solidFill>
                  <a:srgbClr val="FFFF75"/>
                </a:solidFill>
                <a:latin typeface="Arial" charset="0"/>
              </a:rPr>
              <a:t>Thank You!</a:t>
            </a:r>
            <a:r>
              <a:rPr lang="en-GB" sz="2400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GB" sz="2400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en-GB" sz="2400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g Koyl Standard template">
  <a:themeElements>
    <a:clrScheme name="Greg Koyl Standard template.pot 1">
      <a:dk1>
        <a:srgbClr val="000000"/>
      </a:dk1>
      <a:lt1>
        <a:srgbClr val="DDDDDD"/>
      </a:lt1>
      <a:dk2>
        <a:srgbClr val="0000FF"/>
      </a:dk2>
      <a:lt2>
        <a:srgbClr val="00CCCC"/>
      </a:lt2>
      <a:accent1>
        <a:srgbClr val="B2B2B2"/>
      </a:accent1>
      <a:accent2>
        <a:srgbClr val="FF9933"/>
      </a:accent2>
      <a:accent3>
        <a:srgbClr val="AAAAFF"/>
      </a:accent3>
      <a:accent4>
        <a:srgbClr val="BDBDBD"/>
      </a:accent4>
      <a:accent5>
        <a:srgbClr val="D5D5D5"/>
      </a:accent5>
      <a:accent6>
        <a:srgbClr val="E78A2D"/>
      </a:accent6>
      <a:hlink>
        <a:srgbClr val="CC00CC"/>
      </a:hlink>
      <a:folHlink>
        <a:srgbClr val="9999FF"/>
      </a:folHlink>
    </a:clrScheme>
    <a:fontScheme name="Greg Koyl Standard template.po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reg Koyl Standard template.pot 1">
        <a:dk1>
          <a:srgbClr val="000000"/>
        </a:dk1>
        <a:lt1>
          <a:srgbClr val="DDDDDD"/>
        </a:lt1>
        <a:dk2>
          <a:srgbClr val="0000FF"/>
        </a:dk2>
        <a:lt2>
          <a:srgbClr val="00CCCC"/>
        </a:lt2>
        <a:accent1>
          <a:srgbClr val="B2B2B2"/>
        </a:accent1>
        <a:accent2>
          <a:srgbClr val="FF9933"/>
        </a:accent2>
        <a:accent3>
          <a:srgbClr val="AAAAFF"/>
        </a:accent3>
        <a:accent4>
          <a:srgbClr val="BDBDBD"/>
        </a:accent4>
        <a:accent5>
          <a:srgbClr val="D5D5D5"/>
        </a:accent5>
        <a:accent6>
          <a:srgbClr val="E78A2D"/>
        </a:accent6>
        <a:hlink>
          <a:srgbClr val="CC00CC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g Koyl Standard template.pot 2">
        <a:dk1>
          <a:srgbClr val="000000"/>
        </a:dk1>
        <a:lt1>
          <a:srgbClr val="CCCCFF"/>
        </a:lt1>
        <a:dk2>
          <a:srgbClr val="003399"/>
        </a:dk2>
        <a:lt2>
          <a:srgbClr val="76E0E6"/>
        </a:lt2>
        <a:accent1>
          <a:srgbClr val="66CCFF"/>
        </a:accent1>
        <a:accent2>
          <a:srgbClr val="6666FF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5C5CE7"/>
        </a:accent6>
        <a:hlink>
          <a:srgbClr val="00CCCC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g Koyl Standard template.pot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22552</TotalTime>
  <Words>2310</Words>
  <Application>Microsoft Office PowerPoint</Application>
  <PresentationFormat>On-screen Show (4:3)</PresentationFormat>
  <Paragraphs>619</Paragraphs>
  <Slides>72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4" baseType="lpstr">
      <vt:lpstr>Greg Koyl Standard template</vt:lpstr>
      <vt:lpstr>Clip</vt:lpstr>
      <vt:lpstr>RESULTS  Amendments and Updates</vt:lpstr>
      <vt:lpstr>RESULTS – Agenda</vt:lpstr>
      <vt:lpstr>RESULTS – Process</vt:lpstr>
      <vt:lpstr>RESULTS – Rules/Technical     Documentation – Online &amp; ESF</vt:lpstr>
      <vt:lpstr>RESULTS –ESF Submission                      (must adhere to rules)</vt:lpstr>
      <vt:lpstr>RESULTS –ESF Submission         (must adhere to rules)</vt:lpstr>
      <vt:lpstr>RESULTS –Spatial Rules</vt:lpstr>
      <vt:lpstr>RESULTS – General Process</vt:lpstr>
      <vt:lpstr>RESULTS – 1) What type of Plan?</vt:lpstr>
      <vt:lpstr>RESULTS – 1) What type of Plan?</vt:lpstr>
      <vt:lpstr>RESULTS – 1) What type of Plan?</vt:lpstr>
      <vt:lpstr>RESULTS – 2) What type of change?</vt:lpstr>
      <vt:lpstr>RESULTS – 2) What type of change?</vt:lpstr>
      <vt:lpstr>RESULTS – 3) Make Changes (online)</vt:lpstr>
      <vt:lpstr>RESULTS – 4) Submit and Save</vt:lpstr>
      <vt:lpstr>RESULTS – 5) Major Amendment      Processing</vt:lpstr>
      <vt:lpstr>RESULTS – Attachment</vt:lpstr>
      <vt:lpstr>RESULTS – SU Modifications</vt:lpstr>
      <vt:lpstr>RESULTS – Corrections</vt:lpstr>
      <vt:lpstr>RESULTS – Corrections</vt:lpstr>
      <vt:lpstr>RESULTS – Corrections</vt:lpstr>
      <vt:lpstr>RESULTS – Corrections</vt:lpstr>
      <vt:lpstr>RESULTS – Corrections</vt:lpstr>
      <vt:lpstr>RESULTS – SU History</vt:lpstr>
      <vt:lpstr>RESULTS – SU History</vt:lpstr>
      <vt:lpstr>RESULTS – SU History Detail</vt:lpstr>
      <vt:lpstr>RESULTS – Tombstone History</vt:lpstr>
      <vt:lpstr>RESULTS – Tombstone History</vt:lpstr>
      <vt:lpstr>RESULTS – Correction</vt:lpstr>
      <vt:lpstr>RESULTS – Minor Amendment</vt:lpstr>
      <vt:lpstr>RESULTS – Minor Amendment</vt:lpstr>
      <vt:lpstr>RESULTS – Minor Amendment</vt:lpstr>
      <vt:lpstr>RESULTS – Minor Amendment</vt:lpstr>
      <vt:lpstr>RESULTS – Minor Amendment</vt:lpstr>
      <vt:lpstr>Slide 35</vt:lpstr>
      <vt:lpstr>RESULTS – FRPA s197</vt:lpstr>
      <vt:lpstr>RESULTS – FRPA s197</vt:lpstr>
      <vt:lpstr>RESULTS – Rollover approved under    FRPA s197</vt:lpstr>
      <vt:lpstr>RESULTS – FRPA s197</vt:lpstr>
      <vt:lpstr>RESULTS – Approved Variation</vt:lpstr>
      <vt:lpstr>RESULTS – Approved Variation</vt:lpstr>
      <vt:lpstr>RESULTS – Approved Variation</vt:lpstr>
      <vt:lpstr>RESULTS – Approved Variation</vt:lpstr>
      <vt:lpstr>RESULTS – Approved Variation</vt:lpstr>
      <vt:lpstr>RESULTS – Approved Variation</vt:lpstr>
      <vt:lpstr>RESULTS – Site Plan Amendment</vt:lpstr>
      <vt:lpstr>RESULTS – Site Plan Amendment</vt:lpstr>
      <vt:lpstr>RESULTS – Site Plan Amendment</vt:lpstr>
      <vt:lpstr>RESULTS – Site Plan Amendment</vt:lpstr>
      <vt:lpstr>RESULTS – Site Plan Amendment</vt:lpstr>
      <vt:lpstr>RESULTS – Site Plan Amendment</vt:lpstr>
      <vt:lpstr>RESULTS – Silviculture Prescription   Amendment (Requiring Approval)</vt:lpstr>
      <vt:lpstr>RESULTS – Silviculture Prescription   Amendment (Requiring Approval)</vt:lpstr>
      <vt:lpstr>RESULTS – Major Amendment - Initiate</vt:lpstr>
      <vt:lpstr>RESULTS – Major Amendment –      Proposed Amendment</vt:lpstr>
      <vt:lpstr>RESULTS – Major Amendment –      Submit Amendment</vt:lpstr>
      <vt:lpstr>RESULTS – Major Amendment –      Submit Amendment</vt:lpstr>
      <vt:lpstr>RESULTS – Major Amendment –    Inbox - MOF Approver role</vt:lpstr>
      <vt:lpstr>RESULTS – Major Amendment –    Inbox - MOF Approver role</vt:lpstr>
      <vt:lpstr>RESULTS – Major Amendment –    Inbox – Approved Opening</vt:lpstr>
      <vt:lpstr>RESULTS – Major Amendment –    Auditing – SU History</vt:lpstr>
      <vt:lpstr>RESULTS – Major Amendment –    Auditing – History</vt:lpstr>
      <vt:lpstr>RESULTS – Silviculture Prescription    Amendment</vt:lpstr>
      <vt:lpstr>RESULTS – Major Amendment – Flow</vt:lpstr>
      <vt:lpstr> RESULTS – Woodlots</vt:lpstr>
      <vt:lpstr> RESULTS – CRS Reports SU History</vt:lpstr>
      <vt:lpstr>Slide 67</vt:lpstr>
      <vt:lpstr>Slide 68</vt:lpstr>
      <vt:lpstr>Slide 69</vt:lpstr>
      <vt:lpstr>Slide 70</vt:lpstr>
      <vt:lpstr> RESULTS – Questions?</vt:lpstr>
      <vt:lpstr> RESULTS – Amendment and Updates   </vt:lpstr>
    </vt:vector>
  </TitlesOfParts>
  <Company>Consultant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 – RNI Technical Session</dc:title>
  <dc:creator>Mei-Ching Tsoi</dc:creator>
  <dc:description>RNI RESULTS Technical Session</dc:description>
  <cp:lastModifiedBy>Mei-Ching</cp:lastModifiedBy>
  <cp:revision>1433</cp:revision>
  <cp:lastPrinted>2002-07-16T23:48:37Z</cp:lastPrinted>
  <dcterms:created xsi:type="dcterms:W3CDTF">2001-03-07T19:06:03Z</dcterms:created>
  <dcterms:modified xsi:type="dcterms:W3CDTF">2012-03-05T18:28:06Z</dcterms:modified>
</cp:coreProperties>
</file>