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50"/>
  </p:notesMasterIdLst>
  <p:handoutMasterIdLst>
    <p:handoutMasterId r:id="rId51"/>
  </p:handoutMasterIdLst>
  <p:sldIdLst>
    <p:sldId id="395" r:id="rId2"/>
    <p:sldId id="453" r:id="rId3"/>
    <p:sldId id="455" r:id="rId4"/>
    <p:sldId id="475" r:id="rId5"/>
    <p:sldId id="457" r:id="rId6"/>
    <p:sldId id="495" r:id="rId7"/>
    <p:sldId id="496" r:id="rId8"/>
    <p:sldId id="499" r:id="rId9"/>
    <p:sldId id="500" r:id="rId10"/>
    <p:sldId id="458" r:id="rId11"/>
    <p:sldId id="459" r:id="rId12"/>
    <p:sldId id="460" r:id="rId13"/>
    <p:sldId id="461" r:id="rId14"/>
    <p:sldId id="462" r:id="rId15"/>
    <p:sldId id="501" r:id="rId16"/>
    <p:sldId id="502" r:id="rId17"/>
    <p:sldId id="463" r:id="rId18"/>
    <p:sldId id="464" r:id="rId19"/>
    <p:sldId id="465" r:id="rId20"/>
    <p:sldId id="466" r:id="rId21"/>
    <p:sldId id="497" r:id="rId22"/>
    <p:sldId id="498" r:id="rId23"/>
    <p:sldId id="482" r:id="rId24"/>
    <p:sldId id="481" r:id="rId25"/>
    <p:sldId id="483" r:id="rId26"/>
    <p:sldId id="467" r:id="rId27"/>
    <p:sldId id="468" r:id="rId28"/>
    <p:sldId id="469" r:id="rId29"/>
    <p:sldId id="485" r:id="rId30"/>
    <p:sldId id="484" r:id="rId31"/>
    <p:sldId id="486" r:id="rId32"/>
    <p:sldId id="488" r:id="rId33"/>
    <p:sldId id="489" r:id="rId34"/>
    <p:sldId id="487" r:id="rId35"/>
    <p:sldId id="490" r:id="rId36"/>
    <p:sldId id="491" r:id="rId37"/>
    <p:sldId id="472" r:id="rId38"/>
    <p:sldId id="473" r:id="rId39"/>
    <p:sldId id="492" r:id="rId40"/>
    <p:sldId id="476" r:id="rId41"/>
    <p:sldId id="477" r:id="rId42"/>
    <p:sldId id="478" r:id="rId43"/>
    <p:sldId id="479" r:id="rId44"/>
    <p:sldId id="494" r:id="rId45"/>
    <p:sldId id="503" r:id="rId46"/>
    <p:sldId id="456" r:id="rId47"/>
    <p:sldId id="493" r:id="rId48"/>
    <p:sldId id="504" r:id="rId49"/>
  </p:sldIdLst>
  <p:sldSz cx="9144000" cy="6858000" type="screen4x3"/>
  <p:notesSz cx="6858000" cy="9163050"/>
  <p:defaultTextStyle>
    <a:defPPr>
      <a:defRPr lang="en-US"/>
    </a:defPPr>
    <a:lvl1pPr algn="l" rtl="0" eaLnBrk="0" fontAlgn="base" hangingPunct="0">
      <a:spcBef>
        <a:spcPct val="0"/>
      </a:spcBef>
      <a:spcAft>
        <a:spcPct val="0"/>
      </a:spcAft>
      <a:defRPr sz="1600" kern="1200">
        <a:solidFill>
          <a:schemeClr val="bg2"/>
        </a:solidFill>
        <a:latin typeface="Times New Roman" pitchFamily="18" charset="0"/>
        <a:ea typeface="+mn-ea"/>
        <a:cs typeface="+mn-cs"/>
      </a:defRPr>
    </a:lvl1pPr>
    <a:lvl2pPr marL="457200" algn="l" rtl="0" eaLnBrk="0" fontAlgn="base" hangingPunct="0">
      <a:spcBef>
        <a:spcPct val="0"/>
      </a:spcBef>
      <a:spcAft>
        <a:spcPct val="0"/>
      </a:spcAft>
      <a:defRPr sz="1600" kern="1200">
        <a:solidFill>
          <a:schemeClr val="bg2"/>
        </a:solidFill>
        <a:latin typeface="Times New Roman" pitchFamily="18" charset="0"/>
        <a:ea typeface="+mn-ea"/>
        <a:cs typeface="+mn-cs"/>
      </a:defRPr>
    </a:lvl2pPr>
    <a:lvl3pPr marL="914400" algn="l" rtl="0" eaLnBrk="0" fontAlgn="base" hangingPunct="0">
      <a:spcBef>
        <a:spcPct val="0"/>
      </a:spcBef>
      <a:spcAft>
        <a:spcPct val="0"/>
      </a:spcAft>
      <a:defRPr sz="1600" kern="1200">
        <a:solidFill>
          <a:schemeClr val="bg2"/>
        </a:solidFill>
        <a:latin typeface="Times New Roman" pitchFamily="18" charset="0"/>
        <a:ea typeface="+mn-ea"/>
        <a:cs typeface="+mn-cs"/>
      </a:defRPr>
    </a:lvl3pPr>
    <a:lvl4pPr marL="1371600" algn="l" rtl="0" eaLnBrk="0" fontAlgn="base" hangingPunct="0">
      <a:spcBef>
        <a:spcPct val="0"/>
      </a:spcBef>
      <a:spcAft>
        <a:spcPct val="0"/>
      </a:spcAft>
      <a:defRPr sz="1600" kern="1200">
        <a:solidFill>
          <a:schemeClr val="bg2"/>
        </a:solidFill>
        <a:latin typeface="Times New Roman" pitchFamily="18" charset="0"/>
        <a:ea typeface="+mn-ea"/>
        <a:cs typeface="+mn-cs"/>
      </a:defRPr>
    </a:lvl4pPr>
    <a:lvl5pPr marL="1828800" algn="l" rtl="0" eaLnBrk="0" fontAlgn="base" hangingPunct="0">
      <a:spcBef>
        <a:spcPct val="0"/>
      </a:spcBef>
      <a:spcAft>
        <a:spcPct val="0"/>
      </a:spcAft>
      <a:defRPr sz="1600" kern="1200">
        <a:solidFill>
          <a:schemeClr val="bg2"/>
        </a:solidFill>
        <a:latin typeface="Times New Roman" pitchFamily="18" charset="0"/>
        <a:ea typeface="+mn-ea"/>
        <a:cs typeface="+mn-cs"/>
      </a:defRPr>
    </a:lvl5pPr>
    <a:lvl6pPr marL="2286000" algn="l" defTabSz="914400" rtl="0" eaLnBrk="1" latinLnBrk="0" hangingPunct="1">
      <a:defRPr sz="1600" kern="1200">
        <a:solidFill>
          <a:schemeClr val="bg2"/>
        </a:solidFill>
        <a:latin typeface="Times New Roman" pitchFamily="18" charset="0"/>
        <a:ea typeface="+mn-ea"/>
        <a:cs typeface="+mn-cs"/>
      </a:defRPr>
    </a:lvl6pPr>
    <a:lvl7pPr marL="2743200" algn="l" defTabSz="914400" rtl="0" eaLnBrk="1" latinLnBrk="0" hangingPunct="1">
      <a:defRPr sz="1600" kern="1200">
        <a:solidFill>
          <a:schemeClr val="bg2"/>
        </a:solidFill>
        <a:latin typeface="Times New Roman" pitchFamily="18" charset="0"/>
        <a:ea typeface="+mn-ea"/>
        <a:cs typeface="+mn-cs"/>
      </a:defRPr>
    </a:lvl7pPr>
    <a:lvl8pPr marL="3200400" algn="l" defTabSz="914400" rtl="0" eaLnBrk="1" latinLnBrk="0" hangingPunct="1">
      <a:defRPr sz="1600" kern="1200">
        <a:solidFill>
          <a:schemeClr val="bg2"/>
        </a:solidFill>
        <a:latin typeface="Times New Roman" pitchFamily="18" charset="0"/>
        <a:ea typeface="+mn-ea"/>
        <a:cs typeface="+mn-cs"/>
      </a:defRPr>
    </a:lvl8pPr>
    <a:lvl9pPr marL="3657600" algn="l" defTabSz="914400" rtl="0" eaLnBrk="1" latinLnBrk="0" hangingPunct="1">
      <a:defRPr sz="1600" kern="1200">
        <a:solidFill>
          <a:schemeClr val="bg2"/>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FF00"/>
    <a:srgbClr val="FFFFFF"/>
    <a:srgbClr val="FF3300"/>
    <a:srgbClr val="33CC33"/>
    <a:srgbClr val="FFFF75"/>
    <a:srgbClr val="CC0000"/>
    <a:srgbClr val="006600"/>
    <a:srgbClr val="00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92" autoAdjust="0"/>
  </p:normalViewPr>
  <p:slideViewPr>
    <p:cSldViewPr snapToObjects="1">
      <p:cViewPr>
        <p:scale>
          <a:sx n="100" d="100"/>
          <a:sy n="100" d="100"/>
        </p:scale>
        <p:origin x="-10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5382"/>
    </p:cViewPr>
  </p:sorterViewPr>
  <p:notesViewPr>
    <p:cSldViewPr snapToObjects="1">
      <p:cViewPr varScale="1">
        <p:scale>
          <a:sx n="57" d="100"/>
          <a:sy n="57" d="100"/>
        </p:scale>
        <p:origin x="-1710" y="-78"/>
      </p:cViewPr>
      <p:guideLst>
        <p:guide orient="horz" pos="2886"/>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defTabSz="898525">
              <a:defRPr sz="1200">
                <a:solidFill>
                  <a:schemeClr val="tx1"/>
                </a:solidFill>
              </a:defRPr>
            </a:lvl1pPr>
          </a:lstStyle>
          <a:p>
            <a:pPr>
              <a:defRPr/>
            </a:pPr>
            <a:endParaRPr lang="en-GB"/>
          </a:p>
        </p:txBody>
      </p:sp>
      <p:sp>
        <p:nvSpPr>
          <p:cNvPr id="26627" name="Rectangle 3"/>
          <p:cNvSpPr>
            <a:spLocks noGrp="1" noChangeArrowheads="1"/>
          </p:cNvSpPr>
          <p:nvPr>
            <p:ph type="dt" sz="quarter" idx="1"/>
          </p:nvPr>
        </p:nvSpPr>
        <p:spPr bwMode="auto">
          <a:xfrm>
            <a:off x="388620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algn="r" defTabSz="898525">
              <a:defRPr sz="1200">
                <a:solidFill>
                  <a:schemeClr val="tx1"/>
                </a:solidFill>
              </a:defRPr>
            </a:lvl1pPr>
          </a:lstStyle>
          <a:p>
            <a:pPr>
              <a:defRPr/>
            </a:pPr>
            <a:endParaRPr lang="en-GB"/>
          </a:p>
        </p:txBody>
      </p:sp>
      <p:sp>
        <p:nvSpPr>
          <p:cNvPr id="26628" name="Rectangle 4"/>
          <p:cNvSpPr>
            <a:spLocks noGrp="1" noChangeArrowheads="1"/>
          </p:cNvSpPr>
          <p:nvPr>
            <p:ph type="ftr" sz="quarter" idx="2"/>
          </p:nvPr>
        </p:nvSpPr>
        <p:spPr bwMode="auto">
          <a:xfrm>
            <a:off x="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defTabSz="898525">
              <a:defRPr sz="1200">
                <a:solidFill>
                  <a:schemeClr val="tx1"/>
                </a:solidFill>
              </a:defRPr>
            </a:lvl1pPr>
          </a:lstStyle>
          <a:p>
            <a:pPr>
              <a:defRPr/>
            </a:pPr>
            <a:endParaRPr lang="en-GB"/>
          </a:p>
        </p:txBody>
      </p:sp>
      <p:sp>
        <p:nvSpPr>
          <p:cNvPr id="26629" name="Rectangle 5"/>
          <p:cNvSpPr>
            <a:spLocks noGrp="1" noChangeArrowheads="1"/>
          </p:cNvSpPr>
          <p:nvPr>
            <p:ph type="sldNum" sz="quarter" idx="3"/>
          </p:nvPr>
        </p:nvSpPr>
        <p:spPr bwMode="auto">
          <a:xfrm>
            <a:off x="388620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algn="r" defTabSz="898525">
              <a:defRPr sz="1200">
                <a:solidFill>
                  <a:schemeClr val="tx1"/>
                </a:solidFill>
              </a:defRPr>
            </a:lvl1pPr>
          </a:lstStyle>
          <a:p>
            <a:pPr>
              <a:defRPr/>
            </a:pPr>
            <a:fld id="{C10DF078-5AD6-4DE6-94E3-BD733D796D1D}"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defTabSz="898525">
              <a:defRPr sz="1200">
                <a:solidFill>
                  <a:schemeClr val="tx1"/>
                </a:solidFill>
              </a:defRPr>
            </a:lvl1pPr>
          </a:lstStyle>
          <a:p>
            <a:pPr>
              <a:defRPr/>
            </a:pPr>
            <a:endParaRPr lang="en-GB"/>
          </a:p>
        </p:txBody>
      </p:sp>
      <p:sp>
        <p:nvSpPr>
          <p:cNvPr id="50179" name="Rectangle 3"/>
          <p:cNvSpPr>
            <a:spLocks noGrp="1" noChangeArrowheads="1"/>
          </p:cNvSpPr>
          <p:nvPr>
            <p:ph type="dt" idx="1"/>
          </p:nvPr>
        </p:nvSpPr>
        <p:spPr bwMode="auto">
          <a:xfrm>
            <a:off x="388620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algn="r" defTabSz="898525">
              <a:defRPr sz="1200">
                <a:solidFill>
                  <a:schemeClr val="tx1"/>
                </a:solidFill>
              </a:defRPr>
            </a:lvl1pPr>
          </a:lstStyle>
          <a:p>
            <a:pPr>
              <a:defRPr/>
            </a:pPr>
            <a:endParaRPr lang="en-GB"/>
          </a:p>
        </p:txBody>
      </p:sp>
      <p:sp>
        <p:nvSpPr>
          <p:cNvPr id="65540" name="Rectangle 4"/>
          <p:cNvSpPr>
            <a:spLocks noGrp="1" noRot="1" noChangeAspect="1" noChangeArrowheads="1" noTextEdit="1"/>
          </p:cNvSpPr>
          <p:nvPr>
            <p:ph type="sldImg" idx="2"/>
          </p:nvPr>
        </p:nvSpPr>
        <p:spPr bwMode="auto">
          <a:xfrm>
            <a:off x="1127125" y="676275"/>
            <a:ext cx="4605338" cy="3454400"/>
          </a:xfrm>
          <a:prstGeom prst="rect">
            <a:avLst/>
          </a:prstGeom>
          <a:noFill/>
          <a:ln w="9525">
            <a:solidFill>
              <a:srgbClr val="000000"/>
            </a:solidFill>
            <a:miter lim="800000"/>
            <a:headEnd/>
            <a:tailEnd/>
          </a:ln>
        </p:spPr>
      </p:sp>
      <p:sp>
        <p:nvSpPr>
          <p:cNvPr id="50181" name="Rectangle 5"/>
          <p:cNvSpPr>
            <a:spLocks noGrp="1" noChangeArrowheads="1"/>
          </p:cNvSpPr>
          <p:nvPr>
            <p:ph type="body" sz="quarter" idx="3"/>
          </p:nvPr>
        </p:nvSpPr>
        <p:spPr bwMode="auto">
          <a:xfrm>
            <a:off x="914400" y="4356100"/>
            <a:ext cx="5029200" cy="4130675"/>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0182" name="Rectangle 6"/>
          <p:cNvSpPr>
            <a:spLocks noGrp="1" noChangeArrowheads="1"/>
          </p:cNvSpPr>
          <p:nvPr>
            <p:ph type="ftr" sz="quarter" idx="4"/>
          </p:nvPr>
        </p:nvSpPr>
        <p:spPr bwMode="auto">
          <a:xfrm>
            <a:off x="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defTabSz="898525">
              <a:defRPr sz="1200">
                <a:solidFill>
                  <a:schemeClr val="tx1"/>
                </a:solidFill>
              </a:defRPr>
            </a:lvl1pPr>
          </a:lstStyle>
          <a:p>
            <a:pPr>
              <a:defRPr/>
            </a:pPr>
            <a:endParaRPr lang="en-GB"/>
          </a:p>
        </p:txBody>
      </p:sp>
      <p:sp>
        <p:nvSpPr>
          <p:cNvPr id="50183" name="Rectangle 7"/>
          <p:cNvSpPr>
            <a:spLocks noGrp="1" noChangeArrowheads="1"/>
          </p:cNvSpPr>
          <p:nvPr>
            <p:ph type="sldNum" sz="quarter" idx="5"/>
          </p:nvPr>
        </p:nvSpPr>
        <p:spPr bwMode="auto">
          <a:xfrm>
            <a:off x="388620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algn="r" defTabSz="898525">
              <a:defRPr sz="1200">
                <a:solidFill>
                  <a:schemeClr val="tx1"/>
                </a:solidFill>
              </a:defRPr>
            </a:lvl1pPr>
          </a:lstStyle>
          <a:p>
            <a:pPr>
              <a:defRPr/>
            </a:pPr>
            <a:fld id="{64B76203-5981-4C9A-A0F4-87816CFE072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006F46D-5D9C-4828-88F6-AB621E52D9C4}" type="slidenum">
              <a:rPr lang="en-GB" smtClean="0"/>
              <a:pPr/>
              <a:t>1</a:t>
            </a:fld>
            <a:endParaRPr lang="en-GB" dirty="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w="9525"/>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4B76203-5981-4C9A-A0F4-87816CFE0720}" type="slidenum">
              <a:rPr lang="en-GB" smtClean="0"/>
              <a:pPr>
                <a:defRPr/>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Rectangle 38"/>
          <p:cNvGraphicFramePr>
            <a:graphicFrameLocks/>
          </p:cNvGraphicFramePr>
          <p:nvPr/>
        </p:nvGraphicFramePr>
        <p:xfrm>
          <a:off x="1600200" y="1371600"/>
          <a:ext cx="6096000" cy="4064000"/>
        </p:xfrm>
        <a:graphic>
          <a:graphicData uri="http://schemas.openxmlformats.org/presentationml/2006/ole">
            <p:oleObj spid="_x0000_s79874" name="Clip" r:id="rId3" imgW="0" imgH="0" progId="">
              <p:embed/>
            </p:oleObj>
          </a:graphicData>
        </a:graphic>
      </p:graphicFrame>
      <p:sp>
        <p:nvSpPr>
          <p:cNvPr id="94210" name="Rectangle 2"/>
          <p:cNvSpPr>
            <a:spLocks noGrp="1" noChangeArrowheads="1"/>
          </p:cNvSpPr>
          <p:nvPr>
            <p:ph type="ctrTitle" sz="quarter"/>
          </p:nvPr>
        </p:nvSpPr>
        <p:spPr>
          <a:xfrm>
            <a:off x="1676400" y="228600"/>
            <a:ext cx="6781800" cy="1143000"/>
          </a:xfrm>
        </p:spPr>
        <p:txBody>
          <a:bodyPr/>
          <a:lstStyle>
            <a:lvl1pPr>
              <a:defRPr/>
            </a:lvl1pPr>
          </a:lstStyle>
          <a:p>
            <a:r>
              <a:rPr lang="en-GB"/>
              <a:t>Click to edit Master title style</a:t>
            </a:r>
          </a:p>
        </p:txBody>
      </p:sp>
      <p:sp>
        <p:nvSpPr>
          <p:cNvPr id="94211" name="Rectangle 3"/>
          <p:cNvSpPr>
            <a:spLocks noGrp="1" noChangeArrowheads="1"/>
          </p:cNvSpPr>
          <p:nvPr>
            <p:ph type="subTitle" sz="quarter" idx="1"/>
          </p:nvPr>
        </p:nvSpPr>
        <p:spPr>
          <a:xfrm>
            <a:off x="533400" y="1981200"/>
            <a:ext cx="6172200" cy="3886200"/>
          </a:xfrm>
        </p:spPr>
        <p:txBody>
          <a:bodyPr/>
          <a:lstStyle>
            <a:lvl1pPr marL="0" indent="0" algn="ctr">
              <a:buFont typeface="Monotype Sorts" pitchFamily="2" charset="2"/>
              <a:buNone/>
              <a:defRPr sz="3600" b="1">
                <a:solidFill>
                  <a:srgbClr val="08F0F6"/>
                </a:solidFill>
              </a:defRPr>
            </a:lvl1pPr>
          </a:lstStyle>
          <a:p>
            <a:r>
              <a:rPr lang="en-GB"/>
              <a:t>Click to edit Master subtitle style</a:t>
            </a:r>
          </a:p>
        </p:txBody>
      </p:sp>
      <p:sp>
        <p:nvSpPr>
          <p:cNvPr id="5" name="Rectangle 4"/>
          <p:cNvSpPr>
            <a:spLocks noGrp="1" noChangeArrowheads="1"/>
          </p:cNvSpPr>
          <p:nvPr>
            <p:ph type="dt" sz="quarter"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a:xfrm>
            <a:off x="3276600" y="6400800"/>
            <a:ext cx="2895600" cy="457200"/>
          </a:xfrm>
        </p:spPr>
        <p:txBody>
          <a:bodyPr/>
          <a:lstStyle>
            <a:lvl1pPr>
              <a:defRPr/>
            </a:lvl1pPr>
          </a:lstStyle>
          <a:p>
            <a:pPr>
              <a:defRPr/>
            </a:pPr>
            <a:endParaRPr lang="en-GB"/>
          </a:p>
        </p:txBody>
      </p:sp>
      <p:sp>
        <p:nvSpPr>
          <p:cNvPr id="7" name="Rectangle 6"/>
          <p:cNvSpPr>
            <a:spLocks noGrp="1" noChangeArrowheads="1"/>
          </p:cNvSpPr>
          <p:nvPr>
            <p:ph type="sldNum" sz="quarter" idx="12"/>
          </p:nvPr>
        </p:nvSpPr>
        <p:spPr>
          <a:xfrm>
            <a:off x="7239000" y="6400800"/>
            <a:ext cx="1905000" cy="457200"/>
          </a:xfrm>
        </p:spPr>
        <p:txBody>
          <a:bodyPr/>
          <a:lstStyle>
            <a:lvl1pPr>
              <a:defRPr sz="1400"/>
            </a:lvl1pPr>
          </a:lstStyle>
          <a:p>
            <a:pPr>
              <a:defRPr/>
            </a:pPr>
            <a:fld id="{1E32CFA5-BF86-4C78-AB52-3DA12B0DC1D3}" type="slidenum">
              <a:rPr lang="en-GB"/>
              <a:pPr>
                <a:defRPr/>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GB"/>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A2E7E4CD-B66A-4DBE-A659-749E5C579011}" type="slidenum">
              <a:rPr lang="en-GB"/>
              <a:pPr>
                <a:defRPr/>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GB"/>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B7C9A112-8B06-48A1-AB0A-024AE8436A6C}"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981200"/>
            <a:ext cx="4191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191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GB"/>
          </a:p>
        </p:txBody>
      </p:sp>
      <p:sp>
        <p:nvSpPr>
          <p:cNvPr id="6" name="Rectangle 8"/>
          <p:cNvSpPr>
            <a:spLocks noGrp="1" noChangeArrowheads="1"/>
          </p:cNvSpPr>
          <p:nvPr>
            <p:ph type="ftr" sz="quarter" idx="11"/>
          </p:nvPr>
        </p:nvSpPr>
        <p:spPr>
          <a:ln/>
        </p:spPr>
        <p:txBody>
          <a:bodyPr/>
          <a:lstStyle>
            <a:lvl1pPr>
              <a:defRPr/>
            </a:lvl1pPr>
          </a:lstStyle>
          <a:p>
            <a:pPr>
              <a:defRPr/>
            </a:pPr>
            <a:endParaRPr lang="en-GB"/>
          </a:p>
        </p:txBody>
      </p:sp>
      <p:sp>
        <p:nvSpPr>
          <p:cNvPr id="7" name="Rectangle 9"/>
          <p:cNvSpPr>
            <a:spLocks noGrp="1" noChangeArrowheads="1"/>
          </p:cNvSpPr>
          <p:nvPr>
            <p:ph type="sldNum" sz="quarter" idx="12"/>
          </p:nvPr>
        </p:nvSpPr>
        <p:spPr>
          <a:ln/>
        </p:spPr>
        <p:txBody>
          <a:bodyPr/>
          <a:lstStyle>
            <a:lvl1pPr>
              <a:defRPr/>
            </a:lvl1pPr>
          </a:lstStyle>
          <a:p>
            <a:pPr>
              <a:defRPr/>
            </a:pPr>
            <a:fld id="{D0CE9A20-DB40-4C78-A29F-BF0FF58BA97F}" type="slidenum">
              <a:rPr lang="en-GB"/>
              <a:pPr>
                <a:defRPr/>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GB"/>
          </a:p>
        </p:txBody>
      </p:sp>
      <p:sp>
        <p:nvSpPr>
          <p:cNvPr id="8" name="Rectangle 8"/>
          <p:cNvSpPr>
            <a:spLocks noGrp="1" noChangeArrowheads="1"/>
          </p:cNvSpPr>
          <p:nvPr>
            <p:ph type="ftr" sz="quarter" idx="11"/>
          </p:nvPr>
        </p:nvSpPr>
        <p:spPr>
          <a:ln/>
        </p:spPr>
        <p:txBody>
          <a:bodyPr/>
          <a:lstStyle>
            <a:lvl1pPr>
              <a:defRPr/>
            </a:lvl1pPr>
          </a:lstStyle>
          <a:p>
            <a:pPr>
              <a:defRPr/>
            </a:pPr>
            <a:endParaRPr lang="en-GB"/>
          </a:p>
        </p:txBody>
      </p:sp>
      <p:sp>
        <p:nvSpPr>
          <p:cNvPr id="9" name="Rectangle 9"/>
          <p:cNvSpPr>
            <a:spLocks noGrp="1" noChangeArrowheads="1"/>
          </p:cNvSpPr>
          <p:nvPr>
            <p:ph type="sldNum" sz="quarter" idx="12"/>
          </p:nvPr>
        </p:nvSpPr>
        <p:spPr>
          <a:ln/>
        </p:spPr>
        <p:txBody>
          <a:bodyPr/>
          <a:lstStyle>
            <a:lvl1pPr>
              <a:defRPr/>
            </a:lvl1pPr>
          </a:lstStyle>
          <a:p>
            <a:pPr>
              <a:defRPr/>
            </a:pPr>
            <a:fld id="{38458908-CBB6-45C4-AF58-ED2FB34A94AB}" type="slidenum">
              <a:rPr lang="en-GB"/>
              <a:pPr>
                <a:defRPr/>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GB"/>
          </a:p>
        </p:txBody>
      </p:sp>
      <p:sp>
        <p:nvSpPr>
          <p:cNvPr id="4" name="Rectangle 8"/>
          <p:cNvSpPr>
            <a:spLocks noGrp="1" noChangeArrowheads="1"/>
          </p:cNvSpPr>
          <p:nvPr>
            <p:ph type="ftr" sz="quarter" idx="11"/>
          </p:nvPr>
        </p:nvSpPr>
        <p:spPr>
          <a:ln/>
        </p:spPr>
        <p:txBody>
          <a:bodyPr/>
          <a:lstStyle>
            <a:lvl1pPr>
              <a:defRPr/>
            </a:lvl1pPr>
          </a:lstStyle>
          <a:p>
            <a:pPr>
              <a:defRPr/>
            </a:pPr>
            <a:endParaRPr lang="en-GB"/>
          </a:p>
        </p:txBody>
      </p:sp>
      <p:sp>
        <p:nvSpPr>
          <p:cNvPr id="5" name="Rectangle 9"/>
          <p:cNvSpPr>
            <a:spLocks noGrp="1" noChangeArrowheads="1"/>
          </p:cNvSpPr>
          <p:nvPr>
            <p:ph type="sldNum" sz="quarter" idx="12"/>
          </p:nvPr>
        </p:nvSpPr>
        <p:spPr>
          <a:ln/>
        </p:spPr>
        <p:txBody>
          <a:bodyPr/>
          <a:lstStyle>
            <a:lvl1pPr>
              <a:defRPr/>
            </a:lvl1pPr>
          </a:lstStyle>
          <a:p>
            <a:pPr>
              <a:defRPr/>
            </a:pPr>
            <a:fld id="{DF662789-729D-46FE-86B8-66C9716C6CAF}" type="slidenum">
              <a:rPr lang="en-GB"/>
              <a:pPr>
                <a:defRPr/>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GB"/>
          </a:p>
        </p:txBody>
      </p:sp>
      <p:sp>
        <p:nvSpPr>
          <p:cNvPr id="3" name="Rectangle 8"/>
          <p:cNvSpPr>
            <a:spLocks noGrp="1" noChangeArrowheads="1"/>
          </p:cNvSpPr>
          <p:nvPr>
            <p:ph type="ftr" sz="quarter" idx="11"/>
          </p:nvPr>
        </p:nvSpPr>
        <p:spPr>
          <a:ln/>
        </p:spPr>
        <p:txBody>
          <a:bodyPr/>
          <a:lstStyle>
            <a:lvl1pPr>
              <a:defRPr/>
            </a:lvl1pPr>
          </a:lstStyle>
          <a:p>
            <a:pPr>
              <a:defRPr/>
            </a:pPr>
            <a:endParaRPr lang="en-GB"/>
          </a:p>
        </p:txBody>
      </p:sp>
      <p:sp>
        <p:nvSpPr>
          <p:cNvPr id="4" name="Rectangle 9"/>
          <p:cNvSpPr>
            <a:spLocks noGrp="1" noChangeArrowheads="1"/>
          </p:cNvSpPr>
          <p:nvPr>
            <p:ph type="sldNum" sz="quarter" idx="12"/>
          </p:nvPr>
        </p:nvSpPr>
        <p:spPr>
          <a:ln/>
        </p:spPr>
        <p:txBody>
          <a:bodyPr/>
          <a:lstStyle>
            <a:lvl1pPr>
              <a:defRPr/>
            </a:lvl1pPr>
          </a:lstStyle>
          <a:p>
            <a:pPr>
              <a:defRPr/>
            </a:pPr>
            <a:fld id="{21B3A283-B82A-4021-A3CE-3A3C8A3CABC7}" type="slidenum">
              <a:rPr lang="en-GB"/>
              <a:pPr>
                <a:defRPr/>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GB"/>
          </a:p>
        </p:txBody>
      </p:sp>
      <p:sp>
        <p:nvSpPr>
          <p:cNvPr id="6" name="Rectangle 8"/>
          <p:cNvSpPr>
            <a:spLocks noGrp="1" noChangeArrowheads="1"/>
          </p:cNvSpPr>
          <p:nvPr>
            <p:ph type="ftr" sz="quarter" idx="11"/>
          </p:nvPr>
        </p:nvSpPr>
        <p:spPr>
          <a:ln/>
        </p:spPr>
        <p:txBody>
          <a:bodyPr/>
          <a:lstStyle>
            <a:lvl1pPr>
              <a:defRPr/>
            </a:lvl1pPr>
          </a:lstStyle>
          <a:p>
            <a:pPr>
              <a:defRPr/>
            </a:pPr>
            <a:endParaRPr lang="en-GB"/>
          </a:p>
        </p:txBody>
      </p:sp>
      <p:sp>
        <p:nvSpPr>
          <p:cNvPr id="7" name="Rectangle 9"/>
          <p:cNvSpPr>
            <a:spLocks noGrp="1" noChangeArrowheads="1"/>
          </p:cNvSpPr>
          <p:nvPr>
            <p:ph type="sldNum" sz="quarter" idx="12"/>
          </p:nvPr>
        </p:nvSpPr>
        <p:spPr>
          <a:ln/>
        </p:spPr>
        <p:txBody>
          <a:bodyPr/>
          <a:lstStyle>
            <a:lvl1pPr>
              <a:defRPr/>
            </a:lvl1pPr>
          </a:lstStyle>
          <a:p>
            <a:pPr>
              <a:defRPr/>
            </a:pPr>
            <a:fld id="{23F6D550-4990-47A2-B90D-42E8A9933BF2}" type="slidenum">
              <a:rPr lang="en-GB"/>
              <a:pPr>
                <a:defRPr/>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GB"/>
          </a:p>
        </p:txBody>
      </p:sp>
      <p:sp>
        <p:nvSpPr>
          <p:cNvPr id="6" name="Rectangle 8"/>
          <p:cNvSpPr>
            <a:spLocks noGrp="1" noChangeArrowheads="1"/>
          </p:cNvSpPr>
          <p:nvPr>
            <p:ph type="ftr" sz="quarter" idx="11"/>
          </p:nvPr>
        </p:nvSpPr>
        <p:spPr>
          <a:ln/>
        </p:spPr>
        <p:txBody>
          <a:bodyPr/>
          <a:lstStyle>
            <a:lvl1pPr>
              <a:defRPr/>
            </a:lvl1pPr>
          </a:lstStyle>
          <a:p>
            <a:pPr>
              <a:defRPr/>
            </a:pPr>
            <a:endParaRPr lang="en-GB"/>
          </a:p>
        </p:txBody>
      </p:sp>
      <p:sp>
        <p:nvSpPr>
          <p:cNvPr id="7" name="Rectangle 9"/>
          <p:cNvSpPr>
            <a:spLocks noGrp="1" noChangeArrowheads="1"/>
          </p:cNvSpPr>
          <p:nvPr>
            <p:ph type="sldNum" sz="quarter" idx="12"/>
          </p:nvPr>
        </p:nvSpPr>
        <p:spPr>
          <a:ln/>
        </p:spPr>
        <p:txBody>
          <a:bodyPr/>
          <a:lstStyle>
            <a:lvl1pPr>
              <a:defRPr/>
            </a:lvl1pPr>
          </a:lstStyle>
          <a:p>
            <a:pPr>
              <a:defRPr/>
            </a:pPr>
            <a:fld id="{B69B7AEF-7EDE-48D7-B9E0-779AB0D574F3}" type="slidenum">
              <a:rPr lang="en-GB"/>
              <a:pPr>
                <a:defRPr/>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GB"/>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81E9170F-2454-4A17-B420-8FE1CCA4BE55}" type="slidenum">
              <a:rPr lang="en-GB"/>
              <a:pPr>
                <a:defRPr/>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0"/>
            <a:ext cx="21336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0"/>
            <a:ext cx="62484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GB"/>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8E12D196-5072-4997-BB2F-130F514798FD}" type="slidenum">
              <a:rPr lang="en-GB"/>
              <a:pPr>
                <a:defRPr/>
              </a:pPr>
              <a:t>‹#›</a:t>
            </a:fld>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820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4800" y="1981200"/>
            <a:ext cx="8534400" cy="4114800"/>
          </a:xfrm>
        </p:spPr>
        <p:txBody>
          <a:bodyPr/>
          <a:lstStyle/>
          <a:p>
            <a:pPr lvl="0"/>
            <a:endParaRPr lang="en-US" noProof="0" smtClean="0"/>
          </a:p>
        </p:txBody>
      </p:sp>
      <p:sp>
        <p:nvSpPr>
          <p:cNvPr id="4" name="Rectangle 7"/>
          <p:cNvSpPr>
            <a:spLocks noGrp="1" noChangeArrowheads="1"/>
          </p:cNvSpPr>
          <p:nvPr>
            <p:ph type="dt" sz="half" idx="10"/>
          </p:nvPr>
        </p:nvSpPr>
        <p:spPr>
          <a:ln/>
        </p:spPr>
        <p:txBody>
          <a:bodyPr/>
          <a:lstStyle>
            <a:lvl1pPr>
              <a:defRPr/>
            </a:lvl1pPr>
          </a:lstStyle>
          <a:p>
            <a:pPr>
              <a:defRPr/>
            </a:pPr>
            <a:endParaRPr lang="en-GB"/>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9318F546-05C0-4F6B-9993-3AB70BF7D8DE}" type="slidenum">
              <a:rPr lang="en-GB"/>
              <a:pPr>
                <a:defRPr/>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12700" y="1371600"/>
            <a:ext cx="9131300" cy="247650"/>
            <a:chOff x="0" y="960"/>
            <a:chExt cx="5752" cy="156"/>
          </a:xfrm>
        </p:grpSpPr>
        <p:sp>
          <p:nvSpPr>
            <p:cNvPr id="93187" name="Rectangle 3"/>
            <p:cNvSpPr>
              <a:spLocks noChangeArrowheads="1"/>
            </p:cNvSpPr>
            <p:nvPr/>
          </p:nvSpPr>
          <p:spPr bwMode="ltGray">
            <a:xfrm>
              <a:off x="0" y="960"/>
              <a:ext cx="5752" cy="72"/>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pPr>
                <a:defRPr/>
              </a:pPr>
              <a:endParaRPr lang="en-US"/>
            </a:p>
          </p:txBody>
        </p:sp>
        <p:sp>
          <p:nvSpPr>
            <p:cNvPr id="93188" name="Rectangle 4"/>
            <p:cNvSpPr>
              <a:spLocks noChangeArrowheads="1"/>
            </p:cNvSpPr>
            <p:nvPr/>
          </p:nvSpPr>
          <p:spPr bwMode="ltGray">
            <a:xfrm>
              <a:off x="0" y="1092"/>
              <a:ext cx="5752"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pPr>
                <a:defRPr/>
              </a:pPr>
              <a:endParaRPr lang="en-US"/>
            </a:p>
          </p:txBody>
        </p:sp>
      </p:grpSp>
      <p:sp>
        <p:nvSpPr>
          <p:cNvPr id="93189" name="Rectangle 5"/>
          <p:cNvSpPr>
            <a:spLocks noGrp="1" noChangeArrowheads="1"/>
          </p:cNvSpPr>
          <p:nvPr>
            <p:ph type="title"/>
          </p:nvPr>
        </p:nvSpPr>
        <p:spPr bwMode="auto">
          <a:xfrm>
            <a:off x="457200" y="0"/>
            <a:ext cx="8382000" cy="1295400"/>
          </a:xfrm>
          <a:prstGeom prst="rect">
            <a:avLst/>
          </a:prstGeom>
          <a:noFill/>
          <a:ln w="9525">
            <a:noFill/>
            <a:miter lim="800000"/>
            <a:headEnd/>
            <a:tailEnd/>
          </a:ln>
          <a:effectLst>
            <a:outerShdw dist="13470" dir="2700000" algn="ctr" rotWithShape="0">
              <a:schemeClr val="bg2"/>
            </a:outerShdw>
          </a:effectLst>
        </p:spPr>
        <p:txBody>
          <a:bodyPr vert="horz" wrap="square" lIns="92075" tIns="46038" rIns="92075" bIns="46038" numCol="1" anchor="ctr" anchorCtr="0" compatLnSpc="1">
            <a:prstTxWarp prst="textNoShape">
              <a:avLst/>
            </a:prstTxWarp>
          </a:bodyPr>
          <a:lstStyle/>
          <a:p>
            <a:pPr lvl="0"/>
            <a:r>
              <a:rPr lang="en-GB" smtClean="0"/>
              <a:t>B.C. Forest Service</a:t>
            </a:r>
            <a:br>
              <a:rPr lang="en-GB" smtClean="0"/>
            </a:br>
            <a:r>
              <a:rPr lang="en-GB" smtClean="0"/>
              <a:t>Click to edit Master title style</a:t>
            </a:r>
          </a:p>
        </p:txBody>
      </p:sp>
      <p:sp>
        <p:nvSpPr>
          <p:cNvPr id="93190" name="Rectangle 6"/>
          <p:cNvSpPr>
            <a:spLocks noGrp="1" noChangeArrowheads="1"/>
          </p:cNvSpPr>
          <p:nvPr>
            <p:ph type="body" idx="1"/>
          </p:nvPr>
        </p:nvSpPr>
        <p:spPr bwMode="auto">
          <a:xfrm>
            <a:off x="304800" y="1981200"/>
            <a:ext cx="8534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3191" name="Rectangle 7"/>
          <p:cNvSpPr>
            <a:spLocks noGrp="1" noChangeArrowheads="1"/>
          </p:cNvSpPr>
          <p:nvPr>
            <p:ph type="dt" sz="half" idx="2"/>
          </p:nvPr>
        </p:nvSpPr>
        <p:spPr bwMode="auto">
          <a:xfrm>
            <a:off x="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tx1"/>
                </a:solidFill>
                <a:effectLst>
                  <a:outerShdw blurRad="38100" dist="38100" dir="2700000" algn="tl">
                    <a:srgbClr val="000000"/>
                  </a:outerShdw>
                </a:effectLst>
                <a:latin typeface="+mj-lt"/>
              </a:defRPr>
            </a:lvl1pPr>
          </a:lstStyle>
          <a:p>
            <a:pPr>
              <a:defRPr/>
            </a:pPr>
            <a:endParaRPr lang="en-GB"/>
          </a:p>
        </p:txBody>
      </p:sp>
      <p:sp>
        <p:nvSpPr>
          <p:cNvPr id="93192" name="Rectangle 8"/>
          <p:cNvSpPr>
            <a:spLocks noGrp="1" noChangeArrowheads="1"/>
          </p:cNvSpPr>
          <p:nvPr>
            <p:ph type="ftr" sz="quarter" idx="3"/>
          </p:nvPr>
        </p:nvSpPr>
        <p:spPr bwMode="auto">
          <a:xfrm>
            <a:off x="3124200" y="64008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tx1"/>
                </a:solidFill>
                <a:effectLst>
                  <a:outerShdw blurRad="38100" dist="38100" dir="2700000" algn="tl">
                    <a:srgbClr val="000000"/>
                  </a:outerShdw>
                </a:effectLst>
                <a:latin typeface="+mj-lt"/>
              </a:defRPr>
            </a:lvl1pPr>
          </a:lstStyle>
          <a:p>
            <a:pPr>
              <a:defRPr/>
            </a:pPr>
            <a:endParaRPr lang="en-GB"/>
          </a:p>
        </p:txBody>
      </p:sp>
      <p:sp>
        <p:nvSpPr>
          <p:cNvPr id="93193" name="Rectangle 9"/>
          <p:cNvSpPr>
            <a:spLocks noGrp="1" noChangeArrowheads="1"/>
          </p:cNvSpPr>
          <p:nvPr>
            <p:ph type="sldNum" sz="quarter" idx="4"/>
          </p:nvPr>
        </p:nvSpPr>
        <p:spPr bwMode="auto">
          <a:xfrm>
            <a:off x="647700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000">
                <a:solidFill>
                  <a:schemeClr val="tx1"/>
                </a:solidFill>
                <a:effectLst>
                  <a:outerShdw blurRad="38100" dist="38100" dir="2700000" algn="tl">
                    <a:srgbClr val="000000"/>
                  </a:outerShdw>
                </a:effectLst>
                <a:latin typeface="+mj-lt"/>
              </a:defRPr>
            </a:lvl1pPr>
          </a:lstStyle>
          <a:p>
            <a:pPr>
              <a:defRPr/>
            </a:pPr>
            <a:fld id="{5176D378-D337-4147-89FE-31042480DEFC}" type="slidenum">
              <a:rPr lang="en-GB"/>
              <a:pPr>
                <a:defRPr/>
              </a:pPr>
              <a:t>‹#›</a:t>
            </a:fld>
            <a:endParaRPr lang="en-GB"/>
          </a:p>
        </p:txBody>
      </p:sp>
      <p:pic>
        <p:nvPicPr>
          <p:cNvPr id="3080" name="Picture 12" descr="forser1"/>
          <p:cNvPicPr>
            <a:picLocks noChangeAspect="1" noChangeArrowheads="1"/>
          </p:cNvPicPr>
          <p:nvPr/>
        </p:nvPicPr>
        <p:blipFill>
          <a:blip r:embed="rId14" cstate="print"/>
          <a:srcRect/>
          <a:stretch>
            <a:fillRect/>
          </a:stretch>
        </p:blipFill>
        <p:spPr bwMode="auto">
          <a:xfrm>
            <a:off x="8496300" y="304800"/>
            <a:ext cx="647700" cy="99060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844"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Lst>
  <p:transition/>
  <p:txStyles>
    <p:titleStyle>
      <a:lvl1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ä"/>
        <a:defRPr sz="3200">
          <a:solidFill>
            <a:srgbClr val="FFFFFF"/>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hlink"/>
        </a:buClr>
        <a:buSzPct val="75000"/>
        <a:buFont typeface="Monotype Sorts" pitchFamily="2" charset="2"/>
        <a:buChar char="ä"/>
        <a:defRPr sz="2800">
          <a:solidFill>
            <a:srgbClr val="FFFFFF"/>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4000"/>
        <a:buFont typeface="Monotype Sorts" pitchFamily="2" charset="2"/>
        <a:buChar char="ä"/>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for.gov.bc.ca/ftp/his/external/!publish/onlineclassroom/results/Generating_Reports_Basic/RESULTS_Species_Monitoring_Report_Feb2009_v2.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www.for.gov.bc.ca/his/results/training/index.ht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www.for.gov.bc.ca/his/results/training/index.ht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hyperlink" Target="http://www.for.gov.bc.ca/ftp/his/external/!publish/onlineclassroom/results/Generating_Reports/RESULTS-CRS-Report-Listing-2010-03-29.pdf"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www.for.gov.bc.ca/his/results/support.ht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228600" y="152400"/>
            <a:ext cx="8382000" cy="1295400"/>
          </a:xfrm>
        </p:spPr>
        <p:txBody>
          <a:bodyPr/>
          <a:lstStyle/>
          <a:p>
            <a:pPr>
              <a:defRPr/>
            </a:pPr>
            <a:r>
              <a:rPr lang="en-GB" sz="3600" dirty="0" smtClean="0">
                <a:effectLst/>
              </a:rPr>
              <a:t>RESULTS </a:t>
            </a:r>
            <a:br>
              <a:rPr lang="en-GB" sz="3600" dirty="0" smtClean="0">
                <a:effectLst/>
              </a:rPr>
            </a:br>
            <a:r>
              <a:rPr lang="en-GB" sz="3600" dirty="0" smtClean="0">
                <a:effectLst/>
              </a:rPr>
              <a:t>Corporate Reporting System</a:t>
            </a:r>
          </a:p>
        </p:txBody>
      </p:sp>
      <p:sp>
        <p:nvSpPr>
          <p:cNvPr id="178183" name="Rectangle 7"/>
          <p:cNvSpPr>
            <a:spLocks noChangeArrowheads="1"/>
          </p:cNvSpPr>
          <p:nvPr/>
        </p:nvSpPr>
        <p:spPr bwMode="auto">
          <a:xfrm>
            <a:off x="3200400" y="6172200"/>
            <a:ext cx="2971800" cy="304800"/>
          </a:xfrm>
          <a:prstGeom prst="rect">
            <a:avLst/>
          </a:prstGeom>
          <a:noFill/>
          <a:ln w="9525">
            <a:noFill/>
            <a:miter lim="800000"/>
            <a:headEnd/>
            <a:tailEnd/>
          </a:ln>
          <a:effectLst>
            <a:outerShdw dist="13470" dir="2700000" algn="ctr" rotWithShape="0">
              <a:schemeClr val="bg2"/>
            </a:outerShdw>
          </a:effectLst>
        </p:spPr>
        <p:txBody>
          <a:bodyPr lIns="92075" tIns="46038" rIns="92075" bIns="46038" anchor="ctr"/>
          <a:lstStyle/>
          <a:p>
            <a:pPr algn="ctr">
              <a:defRPr/>
            </a:pPr>
            <a:r>
              <a:rPr lang="en-GB" sz="1800" b="1" dirty="0">
                <a:solidFill>
                  <a:schemeClr val="tx1"/>
                </a:solidFill>
                <a:latin typeface="Arial" charset="0"/>
              </a:rPr>
              <a:t>March </a:t>
            </a:r>
            <a:r>
              <a:rPr lang="en-GB" sz="1800" b="1" dirty="0" smtClean="0">
                <a:solidFill>
                  <a:schemeClr val="tx1"/>
                </a:solidFill>
                <a:latin typeface="Arial" charset="0"/>
              </a:rPr>
              <a:t>2012</a:t>
            </a:r>
            <a:endParaRPr lang="en-GB" sz="1800" b="1" dirty="0">
              <a:solidFill>
                <a:srgbClr val="00FF00"/>
              </a:solidFill>
              <a:latin typeface="Arial" charset="0"/>
            </a:endParaRPr>
          </a:p>
        </p:txBody>
      </p:sp>
      <p:sp>
        <p:nvSpPr>
          <p:cNvPr id="4100" name="Text Box 8"/>
          <p:cNvSpPr txBox="1">
            <a:spLocks noChangeArrowheads="1"/>
          </p:cNvSpPr>
          <p:nvPr/>
        </p:nvSpPr>
        <p:spPr bwMode="auto">
          <a:xfrm>
            <a:off x="381000" y="2590800"/>
            <a:ext cx="4038600" cy="822325"/>
          </a:xfrm>
          <a:prstGeom prst="rect">
            <a:avLst/>
          </a:prstGeom>
          <a:noFill/>
          <a:ln w="9525">
            <a:noFill/>
            <a:miter lim="800000"/>
            <a:headEnd/>
            <a:tailEnd/>
          </a:ln>
        </p:spPr>
        <p:txBody>
          <a:bodyPr>
            <a:spAutoFit/>
          </a:bodyPr>
          <a:lstStyle/>
          <a:p>
            <a:pPr algn="ctr"/>
            <a:endParaRPr lang="en-GB" sz="2400" b="1" dirty="0">
              <a:solidFill>
                <a:srgbClr val="E7F20C"/>
              </a:solidFill>
            </a:endParaRPr>
          </a:p>
          <a:p>
            <a:pPr algn="ctr"/>
            <a:endParaRPr lang="en-GB" sz="2400" b="1" dirty="0">
              <a:solidFill>
                <a:srgbClr val="E7F20C"/>
              </a:solidFill>
            </a:endParaRPr>
          </a:p>
        </p:txBody>
      </p:sp>
      <p:sp>
        <p:nvSpPr>
          <p:cNvPr id="178185" name="Rectangle 9"/>
          <p:cNvSpPr>
            <a:spLocks noChangeArrowheads="1"/>
          </p:cNvSpPr>
          <p:nvPr/>
        </p:nvSpPr>
        <p:spPr bwMode="auto">
          <a:xfrm>
            <a:off x="2057400" y="5257800"/>
            <a:ext cx="5372100" cy="533400"/>
          </a:xfrm>
          <a:prstGeom prst="rect">
            <a:avLst/>
          </a:prstGeom>
          <a:noFill/>
          <a:ln w="9525">
            <a:noFill/>
            <a:miter lim="800000"/>
            <a:headEnd/>
            <a:tailEnd/>
          </a:ln>
          <a:effectLst>
            <a:outerShdw dist="13470" dir="2700000" algn="ctr" rotWithShape="0">
              <a:schemeClr val="bg2"/>
            </a:outerShdw>
          </a:effectLst>
        </p:spPr>
        <p:txBody>
          <a:bodyPr lIns="92075" tIns="46038" rIns="92075" bIns="46038" anchor="ctr"/>
          <a:lstStyle/>
          <a:p>
            <a:pPr algn="ctr">
              <a:defRPr/>
            </a:pPr>
            <a:r>
              <a:rPr lang="en-GB" sz="2000" b="1" dirty="0">
                <a:solidFill>
                  <a:srgbClr val="E7F20C"/>
                </a:solidFill>
                <a:latin typeface="Arial" charset="0"/>
              </a:rPr>
              <a:t>Presented by  Mei-Ching Tsoi</a:t>
            </a:r>
            <a:br>
              <a:rPr lang="en-GB" sz="2000" b="1" dirty="0">
                <a:solidFill>
                  <a:srgbClr val="E7F20C"/>
                </a:solidFill>
                <a:latin typeface="Arial" charset="0"/>
              </a:rPr>
            </a:br>
            <a:r>
              <a:rPr lang="en-GB" sz="1800" b="1" dirty="0">
                <a:solidFill>
                  <a:srgbClr val="E7F20C"/>
                </a:solidFill>
                <a:latin typeface="Arial" charset="0"/>
              </a:rPr>
              <a:t>mtsoi@shaw.ca</a:t>
            </a:r>
          </a:p>
        </p:txBody>
      </p:sp>
      <p:pic>
        <p:nvPicPr>
          <p:cNvPr id="81922" name="Picture 2"/>
          <p:cNvPicPr>
            <a:picLocks noChangeAspect="1" noChangeArrowheads="1"/>
          </p:cNvPicPr>
          <p:nvPr/>
        </p:nvPicPr>
        <p:blipFill>
          <a:blip r:embed="rId3" cstate="print"/>
          <a:srcRect/>
          <a:stretch>
            <a:fillRect/>
          </a:stretch>
        </p:blipFill>
        <p:spPr bwMode="auto">
          <a:xfrm>
            <a:off x="681038" y="1771650"/>
            <a:ext cx="7780337" cy="33147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pPr algn="l">
              <a:defRPr/>
            </a:pPr>
            <a:r>
              <a:rPr lang="en-US" sz="3600" dirty="0" smtClean="0">
                <a:effectLst/>
              </a:rPr>
              <a:t>RESULTS – Agenda</a:t>
            </a:r>
            <a:endParaRPr lang="en-US" dirty="0" smtClean="0">
              <a:effectLst/>
            </a:endParaRPr>
          </a:p>
        </p:txBody>
      </p:sp>
      <p:sp>
        <p:nvSpPr>
          <p:cNvPr id="264203" name="Rectangle 11"/>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sz="2400" dirty="0">
              <a:solidFill>
                <a:srgbClr val="FFFFFF"/>
              </a:solidFill>
              <a:effectLst>
                <a:outerShdw blurRad="38100" dist="38100" dir="2700000" algn="tl">
                  <a:srgbClr val="000000"/>
                </a:outerShdw>
              </a:effectLst>
              <a:latin typeface="Arial" charset="0"/>
            </a:endParaRPr>
          </a:p>
        </p:txBody>
      </p:sp>
      <p:sp>
        <p:nvSpPr>
          <p:cNvPr id="264204" name="Rectangle 12"/>
          <p:cNvSpPr>
            <a:spLocks noChangeArrowheads="1"/>
          </p:cNvSpPr>
          <p:nvPr/>
        </p:nvSpPr>
        <p:spPr bwMode="auto">
          <a:xfrm>
            <a:off x="457200" y="1981200"/>
            <a:ext cx="8686800" cy="52578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buFont typeface="Monotype Sorts" pitchFamily="2" charset="2"/>
              <a:buNone/>
              <a:defRPr/>
            </a:pPr>
            <a:r>
              <a:rPr lang="en-GB" sz="2400" dirty="0" smtClean="0">
                <a:solidFill>
                  <a:srgbClr val="FFFF00"/>
                </a:solidFill>
                <a:latin typeface="Arial" charset="0"/>
              </a:rPr>
              <a:t>Process</a:t>
            </a:r>
          </a:p>
          <a:p>
            <a:pPr marL="342900" indent="-342900">
              <a:lnSpc>
                <a:spcPct val="80000"/>
              </a:lnSpc>
              <a:spcBef>
                <a:spcPct val="50000"/>
              </a:spcBef>
              <a:buClr>
                <a:schemeClr val="accent2"/>
              </a:buClr>
              <a:buSzPct val="75000"/>
              <a:buFont typeface="Monotype Sorts" pitchFamily="2" charset="2"/>
              <a:buNone/>
              <a:defRPr/>
            </a:pPr>
            <a:r>
              <a:rPr lang="en-GB" sz="2400" dirty="0" smtClean="0">
                <a:solidFill>
                  <a:srgbClr val="FFFF00"/>
                </a:solidFill>
                <a:latin typeface="Arial" charset="0"/>
              </a:rPr>
              <a:t>	Overview of running a CRS Report</a:t>
            </a:r>
          </a:p>
          <a:p>
            <a:pPr marL="342900" indent="-342900">
              <a:lnSpc>
                <a:spcPct val="80000"/>
              </a:lnSpc>
              <a:spcBef>
                <a:spcPct val="50000"/>
              </a:spcBef>
              <a:buClr>
                <a:schemeClr val="accent2"/>
              </a:buClr>
              <a:buSzPct val="75000"/>
              <a:buFont typeface="Monotype Sorts" pitchFamily="2" charset="2"/>
              <a:buNone/>
              <a:defRPr/>
            </a:pPr>
            <a:r>
              <a:rPr lang="en-GB" sz="2400" dirty="0" smtClean="0">
                <a:solidFill>
                  <a:srgbClr val="FFFF00"/>
                </a:solidFill>
                <a:latin typeface="Arial" charset="0"/>
              </a:rPr>
              <a:t>	Overview of types of CRS Reports</a:t>
            </a:r>
          </a:p>
          <a:p>
            <a:pPr marL="342900" indent="-342900">
              <a:lnSpc>
                <a:spcPct val="80000"/>
              </a:lnSpc>
              <a:spcBef>
                <a:spcPct val="50000"/>
              </a:spcBef>
              <a:buClr>
                <a:schemeClr val="accent2"/>
              </a:buClr>
              <a:buSzPct val="75000"/>
              <a:buFont typeface="Monotype Sorts" pitchFamily="2" charset="2"/>
              <a:buNone/>
              <a:defRPr/>
            </a:pPr>
            <a:r>
              <a:rPr lang="en-GB" sz="2400" dirty="0" smtClean="0">
                <a:solidFill>
                  <a:srgbClr val="FFFF00"/>
                </a:solidFill>
                <a:latin typeface="Arial" charset="0"/>
              </a:rPr>
              <a:t>	Review of resources available</a:t>
            </a:r>
          </a:p>
          <a:p>
            <a:pPr marL="2628900" lvl="5" indent="-342900">
              <a:buClr>
                <a:schemeClr val="accent2"/>
              </a:buClr>
              <a:buSzPct val="75000"/>
              <a:defRPr/>
            </a:pPr>
            <a:endParaRPr lang="en-GB" sz="2400" dirty="0" smtClean="0">
              <a:solidFill>
                <a:srgbClr val="FFFF00"/>
              </a:solidFill>
              <a:latin typeface="Arial" charset="0"/>
            </a:endParaRPr>
          </a:p>
          <a:p>
            <a:pPr marL="2628900" lvl="5" indent="-342900">
              <a:buClr>
                <a:schemeClr val="accent2"/>
              </a:buClr>
              <a:buSzPct val="75000"/>
              <a:defRPr/>
            </a:pPr>
            <a:r>
              <a:rPr lang="en-GB" sz="2400" dirty="0">
                <a:solidFill>
                  <a:srgbClr val="FFFF00"/>
                </a:solidFill>
                <a:latin typeface="Arial" charset="0"/>
              </a:rPr>
              <a:t>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9"/>
          <p:cNvSpPr txBox="1">
            <a:spLocks noChangeArrowheads="1"/>
          </p:cNvSpPr>
          <p:nvPr/>
        </p:nvSpPr>
        <p:spPr bwMode="auto">
          <a:xfrm>
            <a:off x="1476375" y="1341438"/>
            <a:ext cx="5472113" cy="1014412"/>
          </a:xfrm>
          <a:prstGeom prst="rect">
            <a:avLst/>
          </a:prstGeom>
          <a:noFill/>
          <a:ln w="9525">
            <a:noFill/>
            <a:miter lim="800000"/>
            <a:headEnd/>
            <a:tailEnd/>
          </a:ln>
        </p:spPr>
        <p:txBody>
          <a:bodyPr>
            <a:spAutoFit/>
          </a:bodyPr>
          <a:lstStyle/>
          <a:p>
            <a:pPr algn="ctr">
              <a:spcBef>
                <a:spcPct val="50000"/>
              </a:spcBef>
            </a:pPr>
            <a:r>
              <a:rPr lang="en-CA">
                <a:solidFill>
                  <a:srgbClr val="0A2972"/>
                </a:solidFill>
              </a:rPr>
              <a:t>RESULTS </a:t>
            </a:r>
          </a:p>
          <a:p>
            <a:pPr algn="ctr">
              <a:spcBef>
                <a:spcPct val="50000"/>
              </a:spcBef>
            </a:pPr>
            <a:r>
              <a:rPr lang="en-CA">
                <a:solidFill>
                  <a:srgbClr val="0A2972"/>
                </a:solidFill>
              </a:rPr>
              <a:t>Corporate Reporting System (CRS)</a:t>
            </a:r>
          </a:p>
        </p:txBody>
      </p:sp>
      <p:pic>
        <p:nvPicPr>
          <p:cNvPr id="43011" name="Picture 2"/>
          <p:cNvPicPr>
            <a:picLocks noChangeAspect="1" noChangeArrowheads="1"/>
          </p:cNvPicPr>
          <p:nvPr/>
        </p:nvPicPr>
        <p:blipFill>
          <a:blip r:embed="rId2" cstate="print"/>
          <a:srcRect/>
          <a:stretch>
            <a:fillRect/>
          </a:stretch>
        </p:blipFill>
        <p:spPr bwMode="auto">
          <a:xfrm>
            <a:off x="0" y="1043244"/>
            <a:ext cx="6948488" cy="3216777"/>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0" y="4103687"/>
            <a:ext cx="8964613" cy="2754313"/>
          </a:xfrm>
          <a:prstGeom prst="rect">
            <a:avLst/>
          </a:prstGeom>
          <a:noFill/>
          <a:ln w="9525">
            <a:noFill/>
            <a:miter lim="800000"/>
            <a:headEnd/>
            <a:tailEnd/>
          </a:ln>
        </p:spPr>
      </p:pic>
      <p:sp>
        <p:nvSpPr>
          <p:cNvPr id="5" name="Rectangle 2"/>
          <p:cNvSpPr txBox="1">
            <a:spLocks noChangeArrowheads="1"/>
          </p:cNvSpPr>
          <p:nvPr/>
        </p:nvSpPr>
        <p:spPr>
          <a:xfrm>
            <a:off x="152400" y="1524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Reports</a:t>
            </a:r>
            <a:r>
              <a:rPr kumimoji="0" lang="en-US" sz="3600" b="1" i="0" u="none" strike="noStrike" kern="0" cap="none" spc="0" normalizeH="0" noProof="0" dirty="0" smtClean="0">
                <a:ln>
                  <a:noFill/>
                </a:ln>
                <a:solidFill>
                  <a:srgbClr val="33CC33"/>
                </a:solidFill>
                <a:effectLst/>
                <a:uLnTx/>
                <a:uFillTx/>
                <a:latin typeface="+mj-lt"/>
                <a:ea typeface="+mj-ea"/>
                <a:cs typeface="+mj-cs"/>
              </a:rPr>
              <a:t> in CRS</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0" y="1066800"/>
            <a:ext cx="8964613" cy="2754313"/>
          </a:xfrm>
          <a:prstGeom prst="rect">
            <a:avLst/>
          </a:prstGeom>
          <a:noFill/>
          <a:ln w="9525">
            <a:noFill/>
            <a:miter lim="800000"/>
            <a:headEnd/>
            <a:tailEnd/>
          </a:ln>
        </p:spPr>
      </p:pic>
      <p:pic>
        <p:nvPicPr>
          <p:cNvPr id="82946" name="Picture 2"/>
          <p:cNvPicPr>
            <a:picLocks noChangeAspect="1" noChangeArrowheads="1"/>
          </p:cNvPicPr>
          <p:nvPr/>
        </p:nvPicPr>
        <p:blipFill>
          <a:blip r:embed="rId3" cstate="print"/>
          <a:srcRect/>
          <a:stretch>
            <a:fillRect/>
          </a:stretch>
        </p:blipFill>
        <p:spPr bwMode="auto">
          <a:xfrm>
            <a:off x="0" y="3821113"/>
            <a:ext cx="5629275" cy="2105025"/>
          </a:xfrm>
          <a:prstGeom prst="rect">
            <a:avLst/>
          </a:prstGeom>
          <a:noFill/>
          <a:ln w="9525">
            <a:noFill/>
            <a:miter lim="800000"/>
            <a:headEnd/>
            <a:tailEnd/>
          </a:ln>
        </p:spPr>
      </p:pic>
      <p:pic>
        <p:nvPicPr>
          <p:cNvPr id="82947" name="Picture 3"/>
          <p:cNvPicPr>
            <a:picLocks noChangeAspect="1" noChangeArrowheads="1"/>
          </p:cNvPicPr>
          <p:nvPr/>
        </p:nvPicPr>
        <p:blipFill>
          <a:blip r:embed="rId4" cstate="print"/>
          <a:srcRect/>
          <a:stretch>
            <a:fillRect/>
          </a:stretch>
        </p:blipFill>
        <p:spPr bwMode="auto">
          <a:xfrm>
            <a:off x="2971800" y="5207000"/>
            <a:ext cx="5534025" cy="1438275"/>
          </a:xfrm>
          <a:prstGeom prst="rect">
            <a:avLst/>
          </a:prstGeom>
          <a:noFill/>
          <a:ln w="9525">
            <a:noFill/>
            <a:miter lim="800000"/>
            <a:headEnd/>
            <a:tailEnd/>
          </a:ln>
        </p:spPr>
      </p:pic>
      <p:sp>
        <p:nvSpPr>
          <p:cNvPr id="5" name="Rectangle 12"/>
          <p:cNvSpPr>
            <a:spLocks noChangeArrowheads="1"/>
          </p:cNvSpPr>
          <p:nvPr/>
        </p:nvSpPr>
        <p:spPr bwMode="auto">
          <a:xfrm>
            <a:off x="5078412" y="2362200"/>
            <a:ext cx="3886201" cy="8382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buFont typeface="Monotype Sorts" pitchFamily="2" charset="2"/>
              <a:buNone/>
              <a:defRPr/>
            </a:pPr>
            <a:r>
              <a:rPr lang="en-GB" sz="1400" dirty="0" smtClean="0">
                <a:latin typeface="Arial" charset="0"/>
              </a:rPr>
              <a:t>Sub-Categories indicates how many reports</a:t>
            </a:r>
            <a:endParaRPr lang="en-GB" sz="1400" dirty="0">
              <a:latin typeface="Arial" charset="0"/>
            </a:endParaRPr>
          </a:p>
          <a:p>
            <a:pPr marL="342900" indent="-342900">
              <a:lnSpc>
                <a:spcPct val="80000"/>
              </a:lnSpc>
              <a:spcBef>
                <a:spcPct val="50000"/>
              </a:spcBef>
              <a:buClr>
                <a:schemeClr val="accent2"/>
              </a:buClr>
              <a:buSzPct val="75000"/>
              <a:buFont typeface="Monotype Sorts" pitchFamily="2" charset="2"/>
              <a:buNone/>
              <a:defRPr/>
            </a:pPr>
            <a:r>
              <a:rPr lang="en-GB" sz="1400" dirty="0" smtClean="0">
                <a:latin typeface="Arial" charset="0"/>
              </a:rPr>
              <a:t>Each category has number of reports</a:t>
            </a:r>
          </a:p>
        </p:txBody>
      </p:sp>
      <p:sp>
        <p:nvSpPr>
          <p:cNvPr id="6" name="Rectangle 2"/>
          <p:cNvSpPr txBox="1">
            <a:spLocks noChangeArrowheads="1"/>
          </p:cNvSpPr>
          <p:nvPr/>
        </p:nvSpPr>
        <p:spPr>
          <a:xfrm>
            <a:off x="152400" y="1524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CRS</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9"/>
          <p:cNvPicPr>
            <a:picLocks noChangeAspect="1" noChangeArrowheads="1"/>
          </p:cNvPicPr>
          <p:nvPr/>
        </p:nvPicPr>
        <p:blipFill>
          <a:blip r:embed="rId2" cstate="print"/>
          <a:srcRect/>
          <a:stretch>
            <a:fillRect/>
          </a:stretch>
        </p:blipFill>
        <p:spPr bwMode="auto">
          <a:xfrm>
            <a:off x="0" y="0"/>
            <a:ext cx="6264275" cy="4557713"/>
          </a:xfrm>
          <a:prstGeom prst="rect">
            <a:avLst/>
          </a:prstGeom>
          <a:noFill/>
          <a:ln w="9525">
            <a:noFill/>
            <a:miter lim="800000"/>
            <a:headEnd/>
            <a:tailEnd/>
          </a:ln>
        </p:spPr>
      </p:pic>
      <p:pic>
        <p:nvPicPr>
          <p:cNvPr id="45059" name="Picture 8"/>
          <p:cNvPicPr>
            <a:picLocks noChangeAspect="1" noChangeArrowheads="1"/>
          </p:cNvPicPr>
          <p:nvPr/>
        </p:nvPicPr>
        <p:blipFill>
          <a:blip r:embed="rId3" cstate="print"/>
          <a:srcRect/>
          <a:stretch>
            <a:fillRect/>
          </a:stretch>
        </p:blipFill>
        <p:spPr bwMode="auto">
          <a:xfrm>
            <a:off x="1547813" y="4508500"/>
            <a:ext cx="3438525" cy="1296988"/>
          </a:xfrm>
          <a:prstGeom prst="rect">
            <a:avLst/>
          </a:prstGeom>
          <a:noFill/>
          <a:ln w="9525">
            <a:noFill/>
            <a:miter lim="800000"/>
            <a:headEnd/>
            <a:tailEnd/>
          </a:ln>
        </p:spPr>
      </p:pic>
      <p:sp>
        <p:nvSpPr>
          <p:cNvPr id="9" name="Rectangle 4"/>
          <p:cNvSpPr>
            <a:spLocks noChangeArrowheads="1"/>
          </p:cNvSpPr>
          <p:nvPr/>
        </p:nvSpPr>
        <p:spPr bwMode="auto">
          <a:xfrm>
            <a:off x="4716463" y="2349500"/>
            <a:ext cx="3313113" cy="863600"/>
          </a:xfrm>
          <a:prstGeom prst="rect">
            <a:avLst/>
          </a:prstGeom>
          <a:solidFill>
            <a:srgbClr val="FFFFFF"/>
          </a:solidFill>
          <a:ln w="9525">
            <a:noFill/>
            <a:miter lim="800000"/>
            <a:headEnd/>
            <a:tailEnd/>
          </a:ln>
          <a:effectLst/>
        </p:spPr>
        <p:txBody>
          <a:bodyPr lIns="92075" tIns="46038" rIns="92075" bIns="46038"/>
          <a:lstStyle/>
          <a:p>
            <a:pPr marL="838200" indent="-228600" eaLnBrk="0" hangingPunct="0">
              <a:spcBef>
                <a:spcPct val="20000"/>
              </a:spcBef>
              <a:spcAft>
                <a:spcPct val="10000"/>
              </a:spcAft>
              <a:buClr>
                <a:schemeClr val="accent2"/>
              </a:buClr>
              <a:buSzPct val="75000"/>
              <a:defRPr/>
            </a:pPr>
            <a:r>
              <a:rPr lang="en-US" sz="1200" dirty="0" smtClean="0">
                <a:latin typeface="+mj-lt"/>
                <a:cs typeface="+mn-cs"/>
              </a:rPr>
              <a:t>1.  Specify </a:t>
            </a:r>
            <a:r>
              <a:rPr lang="en-US" sz="1200" dirty="0">
                <a:latin typeface="+mj-lt"/>
                <a:cs typeface="+mn-cs"/>
              </a:rPr>
              <a:t>Parameters as </a:t>
            </a:r>
            <a:r>
              <a:rPr lang="en-US" sz="1200" dirty="0" smtClean="0">
                <a:latin typeface="+mj-lt"/>
                <a:cs typeface="+mn-cs"/>
              </a:rPr>
              <a:t>needed</a:t>
            </a:r>
          </a:p>
          <a:p>
            <a:pPr marL="838200" indent="-228600" eaLnBrk="0" hangingPunct="0">
              <a:spcBef>
                <a:spcPct val="20000"/>
              </a:spcBef>
              <a:spcAft>
                <a:spcPct val="10000"/>
              </a:spcAft>
              <a:buClr>
                <a:schemeClr val="accent2"/>
              </a:buClr>
              <a:buSzPct val="75000"/>
              <a:defRPr/>
            </a:pPr>
            <a:r>
              <a:rPr lang="en-US" sz="1200" dirty="0" smtClean="0">
                <a:latin typeface="+mj-lt"/>
              </a:rPr>
              <a:t>     Use of parameter </a:t>
            </a:r>
            <a:r>
              <a:rPr lang="en-US" sz="1200" dirty="0" smtClean="0">
                <a:latin typeface="+mj-lt"/>
                <a:cs typeface="+mn-cs"/>
              </a:rPr>
              <a:t>will vary depending on report theme.</a:t>
            </a:r>
            <a:endParaRPr lang="en-US" sz="1200" dirty="0">
              <a:latin typeface="+mj-lt"/>
              <a:cs typeface="+mn-cs"/>
            </a:endParaRPr>
          </a:p>
          <a:p>
            <a:pPr marL="838200" indent="-228600" eaLnBrk="0" hangingPunct="0">
              <a:spcBef>
                <a:spcPct val="20000"/>
              </a:spcBef>
              <a:spcAft>
                <a:spcPct val="10000"/>
              </a:spcAft>
              <a:buClr>
                <a:schemeClr val="accent2"/>
              </a:buClr>
              <a:buSzPct val="75000"/>
              <a:buFontTx/>
              <a:buAutoNum type="arabicPeriod"/>
              <a:defRPr/>
            </a:pPr>
            <a:endParaRPr lang="en-US" sz="1200" dirty="0">
              <a:latin typeface="+mj-lt"/>
              <a:cs typeface="+mn-cs"/>
            </a:endParaRPr>
          </a:p>
        </p:txBody>
      </p:sp>
      <p:sp>
        <p:nvSpPr>
          <p:cNvPr id="45061" name="Right Brace 11"/>
          <p:cNvSpPr>
            <a:spLocks/>
          </p:cNvSpPr>
          <p:nvPr/>
        </p:nvSpPr>
        <p:spPr bwMode="auto">
          <a:xfrm>
            <a:off x="4643438" y="908050"/>
            <a:ext cx="576262" cy="3457575"/>
          </a:xfrm>
          <a:prstGeom prst="rightBrace">
            <a:avLst>
              <a:gd name="adj1" fmla="val 8333"/>
              <a:gd name="adj2" fmla="val 50000"/>
            </a:avLst>
          </a:prstGeom>
          <a:noFill/>
          <a:ln w="25400" algn="ctr">
            <a:solidFill>
              <a:srgbClr val="FF0000"/>
            </a:solidFill>
            <a:round/>
            <a:headEnd/>
            <a:tailEnd/>
          </a:ln>
        </p:spPr>
        <p:txBody>
          <a:bodyPr/>
          <a:lstStyle/>
          <a:p>
            <a:pPr eaLnBrk="0" hangingPunct="0"/>
            <a:endParaRPr lang="en-US"/>
          </a:p>
        </p:txBody>
      </p:sp>
      <p:sp>
        <p:nvSpPr>
          <p:cNvPr id="14" name="Rectangle 4"/>
          <p:cNvSpPr>
            <a:spLocks noChangeArrowheads="1"/>
          </p:cNvSpPr>
          <p:nvPr/>
        </p:nvSpPr>
        <p:spPr bwMode="auto">
          <a:xfrm>
            <a:off x="5076824" y="4437063"/>
            <a:ext cx="3762375" cy="2420937"/>
          </a:xfrm>
          <a:prstGeom prst="rect">
            <a:avLst/>
          </a:prstGeom>
          <a:solidFill>
            <a:srgbClr val="FFFFFF"/>
          </a:solidFill>
          <a:ln w="9525">
            <a:noFill/>
            <a:miter lim="800000"/>
            <a:headEnd/>
            <a:tailEnd/>
          </a:ln>
          <a:effectLst/>
        </p:spPr>
        <p:txBody>
          <a:bodyPr lIns="92075" tIns="46038" rIns="92075" bIns="46038"/>
          <a:lstStyle/>
          <a:p>
            <a:pPr marL="609600" eaLnBrk="0" hangingPunct="0">
              <a:spcBef>
                <a:spcPct val="20000"/>
              </a:spcBef>
              <a:spcAft>
                <a:spcPct val="10000"/>
              </a:spcAft>
              <a:buClr>
                <a:schemeClr val="accent2"/>
              </a:buClr>
              <a:buSzPct val="75000"/>
              <a:defRPr/>
            </a:pPr>
            <a:r>
              <a:rPr lang="en-US" sz="1200" dirty="0">
                <a:latin typeface="+mj-lt"/>
                <a:cs typeface="+mn-cs"/>
              </a:rPr>
              <a:t>2. </a:t>
            </a:r>
            <a:r>
              <a:rPr lang="en-US" sz="1200" dirty="0" smtClean="0">
                <a:latin typeface="+mj-lt"/>
                <a:cs typeface="+mn-cs"/>
              </a:rPr>
              <a:t> Format </a:t>
            </a:r>
            <a:endParaRPr lang="en-US" sz="1200" dirty="0">
              <a:latin typeface="+mj-lt"/>
              <a:cs typeface="+mn-cs"/>
            </a:endParaRPr>
          </a:p>
          <a:p>
            <a:pPr marL="609600" eaLnBrk="0" hangingPunct="0">
              <a:lnSpc>
                <a:spcPts val="1440"/>
              </a:lnSpc>
              <a:spcBef>
                <a:spcPts val="0"/>
              </a:spcBef>
              <a:spcAft>
                <a:spcPts val="0"/>
              </a:spcAft>
              <a:buClr>
                <a:schemeClr val="accent2"/>
              </a:buClr>
              <a:buSzPct val="75000"/>
              <a:defRPr/>
            </a:pPr>
            <a:endParaRPr lang="en-US" sz="1200" dirty="0">
              <a:latin typeface="+mj-lt"/>
              <a:cs typeface="+mn-cs"/>
            </a:endParaRPr>
          </a:p>
          <a:p>
            <a:pPr marL="609600" eaLnBrk="0" hangingPunct="0">
              <a:lnSpc>
                <a:spcPts val="1440"/>
              </a:lnSpc>
              <a:spcBef>
                <a:spcPts val="0"/>
              </a:spcBef>
              <a:spcAft>
                <a:spcPts val="0"/>
              </a:spcAft>
              <a:buClr>
                <a:schemeClr val="accent2"/>
              </a:buClr>
              <a:buSzPct val="75000"/>
              <a:defRPr/>
            </a:pPr>
            <a:r>
              <a:rPr lang="en-US" sz="1200" dirty="0">
                <a:latin typeface="+mj-lt"/>
                <a:cs typeface="+mn-cs"/>
              </a:rPr>
              <a:t>PDF format – view online or send to email.</a:t>
            </a:r>
          </a:p>
          <a:p>
            <a:pPr marL="609600" eaLnBrk="0" hangingPunct="0">
              <a:lnSpc>
                <a:spcPts val="1440"/>
              </a:lnSpc>
              <a:spcBef>
                <a:spcPts val="0"/>
              </a:spcBef>
              <a:spcAft>
                <a:spcPts val="0"/>
              </a:spcAft>
              <a:buClr>
                <a:schemeClr val="accent2"/>
              </a:buClr>
              <a:buSzPct val="75000"/>
              <a:defRPr/>
            </a:pPr>
            <a:endParaRPr lang="en-US" sz="1200" dirty="0">
              <a:latin typeface="+mj-lt"/>
              <a:cs typeface="+mn-cs"/>
            </a:endParaRPr>
          </a:p>
          <a:p>
            <a:pPr marL="609600" eaLnBrk="0" hangingPunct="0">
              <a:lnSpc>
                <a:spcPts val="1440"/>
              </a:lnSpc>
              <a:spcBef>
                <a:spcPts val="0"/>
              </a:spcBef>
              <a:spcAft>
                <a:spcPts val="0"/>
              </a:spcAft>
              <a:buClr>
                <a:schemeClr val="accent2"/>
              </a:buClr>
              <a:buSzPct val="75000"/>
              <a:defRPr/>
            </a:pPr>
            <a:r>
              <a:rPr lang="en-US" sz="1200" dirty="0">
                <a:latin typeface="+mj-lt"/>
                <a:cs typeface="+mn-cs"/>
              </a:rPr>
              <a:t>Most </a:t>
            </a:r>
            <a:r>
              <a:rPr lang="en-US" sz="1200" b="1" dirty="0">
                <a:latin typeface="+mj-lt"/>
                <a:cs typeface="+mn-cs"/>
              </a:rPr>
              <a:t>RDD</a:t>
            </a:r>
            <a:r>
              <a:rPr lang="en-US" sz="1200" dirty="0">
                <a:latin typeface="+mj-lt"/>
                <a:cs typeface="+mn-cs"/>
              </a:rPr>
              <a:t> are CSV only – </a:t>
            </a:r>
            <a:endParaRPr lang="en-US" sz="1200" dirty="0" smtClean="0">
              <a:latin typeface="+mj-lt"/>
              <a:cs typeface="+mn-cs"/>
            </a:endParaRPr>
          </a:p>
          <a:p>
            <a:pPr marL="609600" eaLnBrk="0" hangingPunct="0">
              <a:lnSpc>
                <a:spcPts val="1440"/>
              </a:lnSpc>
              <a:spcBef>
                <a:spcPts val="0"/>
              </a:spcBef>
              <a:spcAft>
                <a:spcPts val="0"/>
              </a:spcAft>
              <a:buClr>
                <a:schemeClr val="accent2"/>
              </a:buClr>
              <a:buSzPct val="75000"/>
              <a:defRPr/>
            </a:pPr>
            <a:r>
              <a:rPr lang="en-US" sz="1200" dirty="0" smtClean="0">
                <a:latin typeface="+mj-lt"/>
                <a:cs typeface="+mn-cs"/>
              </a:rPr>
              <a:t>CSV </a:t>
            </a:r>
            <a:r>
              <a:rPr lang="en-US" sz="1200" dirty="0">
                <a:latin typeface="+mj-lt"/>
                <a:cs typeface="+mn-cs"/>
              </a:rPr>
              <a:t>do not run via email </a:t>
            </a:r>
            <a:endParaRPr lang="en-US" sz="1200" dirty="0" smtClean="0">
              <a:latin typeface="+mj-lt"/>
              <a:cs typeface="+mn-cs"/>
            </a:endParaRPr>
          </a:p>
          <a:p>
            <a:pPr marL="609600" eaLnBrk="0" hangingPunct="0">
              <a:lnSpc>
                <a:spcPts val="1440"/>
              </a:lnSpc>
              <a:spcBef>
                <a:spcPts val="0"/>
              </a:spcBef>
              <a:spcAft>
                <a:spcPts val="0"/>
              </a:spcAft>
              <a:buClr>
                <a:schemeClr val="accent2"/>
              </a:buClr>
              <a:buSzPct val="75000"/>
              <a:defRPr/>
            </a:pPr>
            <a:r>
              <a:rPr lang="en-US" sz="1200" dirty="0" smtClean="0">
                <a:latin typeface="+mj-lt"/>
                <a:cs typeface="+mn-cs"/>
              </a:rPr>
              <a:t>Must </a:t>
            </a:r>
            <a:r>
              <a:rPr lang="en-US" sz="1200" dirty="0">
                <a:latin typeface="+mj-lt"/>
                <a:cs typeface="+mn-cs"/>
              </a:rPr>
              <a:t>set to View report online.</a:t>
            </a:r>
          </a:p>
          <a:p>
            <a:pPr marL="609600" eaLnBrk="0" hangingPunct="0">
              <a:lnSpc>
                <a:spcPts val="1440"/>
              </a:lnSpc>
              <a:spcBef>
                <a:spcPts val="0"/>
              </a:spcBef>
              <a:spcAft>
                <a:spcPts val="0"/>
              </a:spcAft>
              <a:buClr>
                <a:schemeClr val="accent2"/>
              </a:buClr>
              <a:buSzPct val="75000"/>
              <a:defRPr/>
            </a:pPr>
            <a:r>
              <a:rPr lang="en-US" sz="1200" dirty="0">
                <a:latin typeface="+mj-lt"/>
                <a:cs typeface="+mn-cs"/>
              </a:rPr>
              <a:t>Runs Immediately (email this report does not work for CSV report)</a:t>
            </a:r>
          </a:p>
          <a:p>
            <a:pPr marL="609600" eaLnBrk="0" hangingPunct="0">
              <a:lnSpc>
                <a:spcPts val="1440"/>
              </a:lnSpc>
              <a:spcBef>
                <a:spcPts val="0"/>
              </a:spcBef>
              <a:spcAft>
                <a:spcPts val="0"/>
              </a:spcAft>
              <a:buClr>
                <a:schemeClr val="accent2"/>
              </a:buClr>
              <a:buSzPct val="75000"/>
              <a:defRPr/>
            </a:pPr>
            <a:endParaRPr lang="en-US" sz="1200" dirty="0">
              <a:latin typeface="+mj-lt"/>
              <a:cs typeface="+mn-cs"/>
            </a:endParaRPr>
          </a:p>
          <a:p>
            <a:pPr marL="609600" eaLnBrk="0" hangingPunct="0">
              <a:lnSpc>
                <a:spcPts val="1440"/>
              </a:lnSpc>
              <a:spcBef>
                <a:spcPts val="0"/>
              </a:spcBef>
              <a:spcAft>
                <a:spcPts val="0"/>
              </a:spcAft>
              <a:buClr>
                <a:schemeClr val="accent2"/>
              </a:buClr>
              <a:buSzPct val="75000"/>
              <a:defRPr/>
            </a:pPr>
            <a:r>
              <a:rPr lang="en-US" sz="1200" dirty="0">
                <a:latin typeface="+mj-lt"/>
                <a:cs typeface="+mn-cs"/>
              </a:rPr>
              <a:t>3. Generate Report</a:t>
            </a:r>
          </a:p>
          <a:p>
            <a:pPr marL="609600" eaLnBrk="0" hangingPunct="0">
              <a:spcBef>
                <a:spcPct val="20000"/>
              </a:spcBef>
              <a:spcAft>
                <a:spcPct val="10000"/>
              </a:spcAft>
              <a:buClr>
                <a:schemeClr val="accent2"/>
              </a:buClr>
              <a:buSzPct val="75000"/>
              <a:defRPr/>
            </a:pPr>
            <a:endParaRPr lang="en-US" sz="1200" dirty="0">
              <a:latin typeface="+mj-lt"/>
              <a:cs typeface="+mn-cs"/>
            </a:endParaRPr>
          </a:p>
          <a:p>
            <a:pPr marL="609600" eaLnBrk="0" hangingPunct="0">
              <a:spcBef>
                <a:spcPct val="20000"/>
              </a:spcBef>
              <a:spcAft>
                <a:spcPct val="10000"/>
              </a:spcAft>
              <a:buClr>
                <a:schemeClr val="accent2"/>
              </a:buClr>
              <a:buSzPct val="75000"/>
              <a:defRPr/>
            </a:pPr>
            <a:endParaRPr lang="en-US" sz="1100" dirty="0">
              <a:cs typeface="+mn-cs"/>
            </a:endParaRPr>
          </a:p>
        </p:txBody>
      </p:sp>
      <p:sp>
        <p:nvSpPr>
          <p:cNvPr id="45063" name="Right Brace 12"/>
          <p:cNvSpPr>
            <a:spLocks/>
          </p:cNvSpPr>
          <p:nvPr/>
        </p:nvSpPr>
        <p:spPr bwMode="auto">
          <a:xfrm>
            <a:off x="4716463" y="4581525"/>
            <a:ext cx="503237" cy="1295400"/>
          </a:xfrm>
          <a:prstGeom prst="rightBrace">
            <a:avLst>
              <a:gd name="adj1" fmla="val 8342"/>
              <a:gd name="adj2" fmla="val 50000"/>
            </a:avLst>
          </a:prstGeom>
          <a:noFill/>
          <a:ln w="25400" algn="ctr">
            <a:solidFill>
              <a:srgbClr val="FF0000"/>
            </a:solidFill>
            <a:round/>
            <a:headEnd/>
            <a:tailEnd/>
          </a:ln>
        </p:spPr>
        <p:txBody>
          <a:bodyPr/>
          <a:lstStyle/>
          <a:p>
            <a:pPr eaLnBrk="0" hangingPunct="0"/>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200" b="1" i="0" u="none" strike="noStrike" kern="0" cap="none" spc="0" normalizeH="0" noProof="0" dirty="0" smtClean="0">
                <a:ln>
                  <a:noFill/>
                </a:ln>
                <a:solidFill>
                  <a:srgbClr val="33CC33"/>
                </a:solidFill>
                <a:effectLst/>
                <a:uLnTx/>
                <a:uFillTx/>
                <a:latin typeface="+mj-lt"/>
                <a:ea typeface="+mj-ea"/>
                <a:cs typeface="+mj-cs"/>
              </a:rPr>
              <a:t>Opening Summary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1923" name="Picture 3"/>
          <p:cNvPicPr>
            <a:picLocks noChangeAspect="1" noChangeArrowheads="1"/>
          </p:cNvPicPr>
          <p:nvPr/>
        </p:nvPicPr>
        <p:blipFill>
          <a:blip r:embed="rId2" cstate="print"/>
          <a:srcRect/>
          <a:stretch>
            <a:fillRect/>
          </a:stretch>
        </p:blipFill>
        <p:spPr bwMode="auto">
          <a:xfrm>
            <a:off x="152400" y="1600200"/>
            <a:ext cx="6515100" cy="5048631"/>
          </a:xfrm>
          <a:prstGeom prst="rect">
            <a:avLst/>
          </a:prstGeom>
          <a:noFill/>
          <a:ln w="9525">
            <a:noFill/>
            <a:miter lim="800000"/>
            <a:headEnd/>
            <a:tailEnd/>
          </a:ln>
        </p:spPr>
      </p:pic>
      <p:sp>
        <p:nvSpPr>
          <p:cNvPr id="7" name="TextBox 6"/>
          <p:cNvSpPr txBox="1">
            <a:spLocks noChangeArrowheads="1"/>
          </p:cNvSpPr>
          <p:nvPr/>
        </p:nvSpPr>
        <p:spPr bwMode="auto">
          <a:xfrm>
            <a:off x="6400800" y="2579906"/>
            <a:ext cx="2381250" cy="1323439"/>
          </a:xfrm>
          <a:prstGeom prst="rect">
            <a:avLst/>
          </a:prstGeom>
          <a:noFill/>
          <a:ln w="9525">
            <a:noFill/>
            <a:miter lim="800000"/>
            <a:headEnd/>
            <a:tailEnd/>
          </a:ln>
        </p:spPr>
        <p:txBody>
          <a:bodyPr wrap="square">
            <a:spAutoFit/>
          </a:bodyPr>
          <a:lstStyle/>
          <a:p>
            <a:pPr marL="342900"/>
            <a:r>
              <a:rPr lang="en-US" dirty="0" smtClean="0">
                <a:solidFill>
                  <a:srgbClr val="FFFF00"/>
                </a:solidFill>
                <a:latin typeface="+mj-lt"/>
              </a:rPr>
              <a:t>Opening Inquiry has hyperlink to take to Opening Summary Report – ties directly to CRS</a:t>
            </a:r>
            <a:endParaRPr lang="en-US" dirty="0">
              <a:solidFill>
                <a:srgbClr val="FFFF00"/>
              </a:solidFill>
              <a:latin typeface="+mj-l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200" b="1" i="0" u="none" strike="noStrike" kern="0" cap="none" spc="0" normalizeH="0" noProof="0" dirty="0" smtClean="0">
                <a:ln>
                  <a:noFill/>
                </a:ln>
                <a:solidFill>
                  <a:srgbClr val="33CC33"/>
                </a:solidFill>
                <a:effectLst/>
                <a:uLnTx/>
                <a:uFillTx/>
                <a:latin typeface="+mj-lt"/>
                <a:ea typeface="+mj-ea"/>
                <a:cs typeface="+mj-cs"/>
              </a:rPr>
              <a:t>Opening Summary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sp>
        <p:nvSpPr>
          <p:cNvPr id="7" name="TextBox 6"/>
          <p:cNvSpPr txBox="1">
            <a:spLocks noChangeArrowheads="1"/>
          </p:cNvSpPr>
          <p:nvPr/>
        </p:nvSpPr>
        <p:spPr bwMode="auto">
          <a:xfrm>
            <a:off x="6151072" y="1841242"/>
            <a:ext cx="2819400" cy="3970318"/>
          </a:xfrm>
          <a:prstGeom prst="rect">
            <a:avLst/>
          </a:prstGeom>
          <a:noFill/>
          <a:ln w="9525">
            <a:noFill/>
            <a:miter lim="800000"/>
            <a:headEnd/>
            <a:tailEnd/>
          </a:ln>
        </p:spPr>
        <p:txBody>
          <a:bodyPr wrap="square">
            <a:spAutoFit/>
          </a:bodyPr>
          <a:lstStyle/>
          <a:p>
            <a:pPr marL="342900"/>
            <a:r>
              <a:rPr lang="en-US" sz="1400" dirty="0" smtClean="0">
                <a:solidFill>
                  <a:srgbClr val="FFFF00"/>
                </a:solidFill>
                <a:latin typeface="+mj-lt"/>
              </a:rPr>
              <a:t>Opening Inquiry has hyperlink to take to Opening Summary Report – ties directly to CRS</a:t>
            </a:r>
          </a:p>
          <a:p>
            <a:pPr marL="342900"/>
            <a:endParaRPr lang="en-US" sz="1400" dirty="0" smtClean="0">
              <a:solidFill>
                <a:srgbClr val="FFFF00"/>
              </a:solidFill>
              <a:latin typeface="+mj-lt"/>
            </a:endParaRPr>
          </a:p>
          <a:p>
            <a:pPr marL="342900"/>
            <a:r>
              <a:rPr lang="en-US" sz="1400" dirty="0" smtClean="0">
                <a:solidFill>
                  <a:srgbClr val="FFFF00"/>
                </a:solidFill>
                <a:latin typeface="+mj-lt"/>
              </a:rPr>
              <a:t>Auto-fills for Opening ID and Org Unit if used hyperlink</a:t>
            </a:r>
          </a:p>
          <a:p>
            <a:pPr marL="342900"/>
            <a:endParaRPr lang="en-US" sz="1400" dirty="0" smtClean="0">
              <a:solidFill>
                <a:srgbClr val="FFFF00"/>
              </a:solidFill>
              <a:latin typeface="+mj-lt"/>
            </a:endParaRPr>
          </a:p>
          <a:p>
            <a:pPr marL="342900"/>
            <a:r>
              <a:rPr lang="en-US" sz="1400" dirty="0" smtClean="0">
                <a:solidFill>
                  <a:srgbClr val="FFFF00"/>
                </a:solidFill>
                <a:latin typeface="+mj-lt"/>
              </a:rPr>
              <a:t>May specify include Map and/or comments</a:t>
            </a:r>
          </a:p>
          <a:p>
            <a:pPr marL="342900"/>
            <a:endParaRPr lang="en-US" sz="1400" dirty="0" smtClean="0">
              <a:solidFill>
                <a:srgbClr val="FFFF00"/>
              </a:solidFill>
              <a:latin typeface="+mj-lt"/>
            </a:endParaRPr>
          </a:p>
          <a:p>
            <a:pPr marL="342900"/>
            <a:r>
              <a:rPr lang="en-US" sz="1400" dirty="0" smtClean="0">
                <a:solidFill>
                  <a:srgbClr val="FFFF00"/>
                </a:solidFill>
                <a:latin typeface="+mj-lt"/>
              </a:rPr>
              <a:t>Large report – 1 opening = up to 10pgs </a:t>
            </a:r>
          </a:p>
          <a:p>
            <a:pPr marL="342900"/>
            <a:endParaRPr lang="en-US" sz="1400" dirty="0" smtClean="0">
              <a:solidFill>
                <a:srgbClr val="FFFF00"/>
              </a:solidFill>
              <a:latin typeface="+mj-lt"/>
            </a:endParaRPr>
          </a:p>
          <a:p>
            <a:pPr marL="342900"/>
            <a:r>
              <a:rPr lang="en-US" sz="1400" dirty="0" smtClean="0">
                <a:solidFill>
                  <a:srgbClr val="FFFF00"/>
                </a:solidFill>
                <a:latin typeface="+mj-lt"/>
              </a:rPr>
              <a:t>Careful if using broad parameters </a:t>
            </a:r>
          </a:p>
          <a:p>
            <a:pPr marL="342900"/>
            <a:endParaRPr lang="en-US" sz="1400" dirty="0" smtClean="0">
              <a:solidFill>
                <a:srgbClr val="FFFF00"/>
              </a:solidFill>
              <a:latin typeface="+mj-lt"/>
            </a:endParaRPr>
          </a:p>
          <a:p>
            <a:pPr marL="342900"/>
            <a:r>
              <a:rPr lang="en-US" sz="1400" dirty="0" smtClean="0">
                <a:solidFill>
                  <a:srgbClr val="FFFF00"/>
                </a:solidFill>
                <a:latin typeface="+mj-lt"/>
              </a:rPr>
              <a:t>Send via email</a:t>
            </a:r>
            <a:endParaRPr lang="en-US" sz="1400" dirty="0">
              <a:solidFill>
                <a:srgbClr val="FFFF00"/>
              </a:solidFill>
              <a:latin typeface="+mj-lt"/>
            </a:endParaRPr>
          </a:p>
        </p:txBody>
      </p:sp>
      <p:pic>
        <p:nvPicPr>
          <p:cNvPr id="82947" name="Picture 3"/>
          <p:cNvPicPr>
            <a:picLocks noChangeAspect="1" noChangeArrowheads="1"/>
          </p:cNvPicPr>
          <p:nvPr/>
        </p:nvPicPr>
        <p:blipFill>
          <a:blip r:embed="rId2" cstate="print"/>
          <a:srcRect/>
          <a:stretch>
            <a:fillRect/>
          </a:stretch>
        </p:blipFill>
        <p:spPr bwMode="auto">
          <a:xfrm>
            <a:off x="76200" y="4865922"/>
            <a:ext cx="6074872" cy="1816199"/>
          </a:xfrm>
          <a:prstGeom prst="rect">
            <a:avLst/>
          </a:prstGeom>
          <a:noFill/>
          <a:ln w="9525">
            <a:noFill/>
            <a:miter lim="800000"/>
            <a:headEnd/>
            <a:tailEnd/>
          </a:ln>
        </p:spPr>
      </p:pic>
      <p:pic>
        <p:nvPicPr>
          <p:cNvPr id="82948" name="Picture 4"/>
          <p:cNvPicPr>
            <a:picLocks noChangeAspect="1" noChangeArrowheads="1"/>
          </p:cNvPicPr>
          <p:nvPr/>
        </p:nvPicPr>
        <p:blipFill>
          <a:blip r:embed="rId3" cstate="print"/>
          <a:srcRect/>
          <a:stretch>
            <a:fillRect/>
          </a:stretch>
        </p:blipFill>
        <p:spPr bwMode="auto">
          <a:xfrm>
            <a:off x="76200" y="914400"/>
            <a:ext cx="6074872" cy="395152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200" b="1" i="0" u="none" strike="noStrike" kern="0" cap="none" spc="0" normalizeH="0" noProof="0" dirty="0" smtClean="0">
                <a:ln>
                  <a:noFill/>
                </a:ln>
                <a:solidFill>
                  <a:srgbClr val="33CC33"/>
                </a:solidFill>
                <a:effectLst/>
                <a:uLnTx/>
                <a:uFillTx/>
                <a:latin typeface="+mj-lt"/>
                <a:ea typeface="+mj-ea"/>
                <a:cs typeface="+mj-cs"/>
              </a:rPr>
              <a:t>Opening Summary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4994" name="Picture 2"/>
          <p:cNvPicPr>
            <a:picLocks noChangeAspect="1" noChangeArrowheads="1"/>
          </p:cNvPicPr>
          <p:nvPr/>
        </p:nvPicPr>
        <p:blipFill>
          <a:blip r:embed="rId2" cstate="print"/>
          <a:srcRect/>
          <a:stretch>
            <a:fillRect/>
          </a:stretch>
        </p:blipFill>
        <p:spPr bwMode="auto">
          <a:xfrm>
            <a:off x="0" y="838200"/>
            <a:ext cx="8077200" cy="5631131"/>
          </a:xfrm>
          <a:prstGeom prst="rect">
            <a:avLst/>
          </a:prstGeom>
          <a:noFill/>
          <a:ln w="9525">
            <a:noFill/>
            <a:miter lim="800000"/>
            <a:headEnd/>
            <a:tailEnd/>
          </a:ln>
        </p:spPr>
      </p:pic>
      <p:sp>
        <p:nvSpPr>
          <p:cNvPr id="8" name="TextBox 7"/>
          <p:cNvSpPr txBox="1">
            <a:spLocks noChangeArrowheads="1"/>
          </p:cNvSpPr>
          <p:nvPr/>
        </p:nvSpPr>
        <p:spPr bwMode="auto">
          <a:xfrm>
            <a:off x="6477000" y="2057400"/>
            <a:ext cx="2667000" cy="2308324"/>
          </a:xfrm>
          <a:prstGeom prst="rect">
            <a:avLst/>
          </a:prstGeom>
          <a:solidFill>
            <a:srgbClr val="FFFFFF"/>
          </a:solidFill>
          <a:ln w="9525">
            <a:noFill/>
            <a:miter lim="800000"/>
            <a:headEnd/>
            <a:tailEnd/>
          </a:ln>
        </p:spPr>
        <p:txBody>
          <a:bodyPr wrap="square">
            <a:spAutoFit/>
          </a:bodyPr>
          <a:lstStyle/>
          <a:p>
            <a:r>
              <a:rPr lang="en-US" sz="1200" dirty="0" smtClean="0">
                <a:latin typeface="+mj-lt"/>
              </a:rPr>
              <a:t>Contains all information in RESULTS all key components:</a:t>
            </a:r>
          </a:p>
          <a:p>
            <a:pPr marL="342900"/>
            <a:r>
              <a:rPr lang="en-US" sz="1200" dirty="0" smtClean="0">
                <a:latin typeface="+mj-lt"/>
              </a:rPr>
              <a:t>Opening Def</a:t>
            </a:r>
          </a:p>
          <a:p>
            <a:pPr marL="342900"/>
            <a:r>
              <a:rPr lang="en-US" sz="1200" dirty="0" smtClean="0">
                <a:latin typeface="+mj-lt"/>
              </a:rPr>
              <a:t>SU &amp; Stocking Standards</a:t>
            </a:r>
          </a:p>
          <a:p>
            <a:pPr marL="342900"/>
            <a:r>
              <a:rPr lang="en-US" sz="1200" dirty="0" smtClean="0">
                <a:latin typeface="+mj-lt"/>
              </a:rPr>
              <a:t>SP Map</a:t>
            </a:r>
          </a:p>
          <a:p>
            <a:pPr marL="342900"/>
            <a:r>
              <a:rPr lang="en-US" sz="1200" dirty="0" smtClean="0">
                <a:latin typeface="+mj-lt"/>
              </a:rPr>
              <a:t>Denudation</a:t>
            </a:r>
          </a:p>
          <a:p>
            <a:pPr marL="342900"/>
            <a:r>
              <a:rPr lang="en-US" sz="1200" dirty="0" err="1" smtClean="0">
                <a:latin typeface="+mj-lt"/>
              </a:rPr>
              <a:t>Silv</a:t>
            </a:r>
            <a:r>
              <a:rPr lang="en-US" sz="1200" dirty="0" smtClean="0">
                <a:latin typeface="+mj-lt"/>
              </a:rPr>
              <a:t> Activity</a:t>
            </a:r>
          </a:p>
          <a:p>
            <a:pPr marL="342900"/>
            <a:r>
              <a:rPr lang="en-US" sz="1200" dirty="0" smtClean="0">
                <a:latin typeface="+mj-lt"/>
              </a:rPr>
              <a:t>Current Forest Cover</a:t>
            </a:r>
          </a:p>
          <a:p>
            <a:pPr marL="342900"/>
            <a:r>
              <a:rPr lang="en-US" sz="1200" dirty="0" smtClean="0">
                <a:latin typeface="+mj-lt"/>
              </a:rPr>
              <a:t>FC Map</a:t>
            </a:r>
          </a:p>
          <a:p>
            <a:pPr marL="342900"/>
            <a:r>
              <a:rPr lang="en-US" sz="1200" dirty="0" smtClean="0">
                <a:latin typeface="+mj-lt"/>
              </a:rPr>
              <a:t>Land Status</a:t>
            </a:r>
          </a:p>
          <a:p>
            <a:pPr marL="342900"/>
            <a:r>
              <a:rPr lang="en-US" sz="1200" dirty="0" smtClean="0">
                <a:latin typeface="+mj-lt"/>
              </a:rPr>
              <a:t> </a:t>
            </a:r>
            <a:r>
              <a:rPr lang="en-US" sz="1200" dirty="0" smtClean="0">
                <a:latin typeface="+mj-lt"/>
              </a:rPr>
              <a:t>Milestones</a:t>
            </a:r>
            <a:endParaRPr lang="en-US" sz="1200" dirty="0" smtClean="0">
              <a:latin typeface="+mj-lt"/>
            </a:endParaRPr>
          </a:p>
          <a:p>
            <a:pPr marL="342900"/>
            <a:r>
              <a:rPr lang="en-US" sz="1200" dirty="0" smtClean="0">
                <a:latin typeface="+mj-lt"/>
              </a:rPr>
              <a:t>Any Comments</a:t>
            </a:r>
            <a:endParaRPr lang="en-US" sz="1200" dirty="0">
              <a:latin typeface="+mj-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200" b="1" i="0" u="none" strike="noStrike" kern="0" cap="none" spc="0" normalizeH="0" noProof="0" dirty="0" smtClean="0">
                <a:ln>
                  <a:noFill/>
                </a:ln>
                <a:solidFill>
                  <a:srgbClr val="33CC33"/>
                </a:solidFill>
                <a:effectLst/>
                <a:uLnTx/>
                <a:uFillTx/>
                <a:latin typeface="+mj-lt"/>
                <a:ea typeface="+mj-ea"/>
                <a:cs typeface="+mj-cs"/>
              </a:rPr>
              <a:t>Opening Summary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6019" name="Picture 3"/>
          <p:cNvPicPr>
            <a:picLocks noChangeAspect="1" noChangeArrowheads="1"/>
          </p:cNvPicPr>
          <p:nvPr/>
        </p:nvPicPr>
        <p:blipFill>
          <a:blip r:embed="rId2" cstate="print"/>
          <a:srcRect/>
          <a:stretch>
            <a:fillRect/>
          </a:stretch>
        </p:blipFill>
        <p:spPr bwMode="auto">
          <a:xfrm>
            <a:off x="-1" y="2819400"/>
            <a:ext cx="9103683" cy="3657600"/>
          </a:xfrm>
          <a:prstGeom prst="rect">
            <a:avLst/>
          </a:prstGeom>
          <a:noFill/>
          <a:ln w="9525">
            <a:noFill/>
            <a:miter lim="800000"/>
            <a:headEnd/>
            <a:tailEnd/>
          </a:ln>
        </p:spPr>
      </p:pic>
      <p:pic>
        <p:nvPicPr>
          <p:cNvPr id="86018" name="Picture 2"/>
          <p:cNvPicPr>
            <a:picLocks noChangeAspect="1" noChangeArrowheads="1"/>
          </p:cNvPicPr>
          <p:nvPr/>
        </p:nvPicPr>
        <p:blipFill>
          <a:blip r:embed="rId3" cstate="print"/>
          <a:srcRect/>
          <a:stretch>
            <a:fillRect/>
          </a:stretch>
        </p:blipFill>
        <p:spPr bwMode="auto">
          <a:xfrm>
            <a:off x="4585142" y="990600"/>
            <a:ext cx="4518540" cy="300296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0" y="1268413"/>
            <a:ext cx="7843838" cy="5589587"/>
          </a:xfrm>
          <a:prstGeom prst="rect">
            <a:avLst/>
          </a:prstGeom>
          <a:noFill/>
          <a:ln w="9525">
            <a:noFill/>
            <a:miter lim="800000"/>
            <a:headEnd/>
            <a:tailEnd/>
          </a:ln>
        </p:spPr>
      </p:pic>
      <p:sp>
        <p:nvSpPr>
          <p:cNvPr id="3"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NSR</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srcRect/>
          <a:stretch>
            <a:fillRect/>
          </a:stretch>
        </p:blipFill>
        <p:spPr bwMode="auto">
          <a:xfrm>
            <a:off x="642938" y="19050"/>
            <a:ext cx="7856537" cy="6818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Box 6"/>
          <p:cNvSpPr txBox="1">
            <a:spLocks noChangeArrowheads="1"/>
          </p:cNvSpPr>
          <p:nvPr/>
        </p:nvSpPr>
        <p:spPr bwMode="auto">
          <a:xfrm>
            <a:off x="-75197" y="3514725"/>
            <a:ext cx="9144000" cy="3123932"/>
          </a:xfrm>
          <a:prstGeom prst="rect">
            <a:avLst/>
          </a:prstGeom>
          <a:noFill/>
          <a:ln w="9525">
            <a:noFill/>
            <a:miter lim="800000"/>
            <a:headEnd/>
            <a:tailEnd/>
          </a:ln>
        </p:spPr>
        <p:txBody>
          <a:bodyPr>
            <a:spAutoFit/>
          </a:bodyPr>
          <a:lstStyle/>
          <a:p>
            <a:pPr marL="342900" lvl="3" indent="-342900">
              <a:spcBef>
                <a:spcPts val="300"/>
              </a:spcBef>
              <a:buFont typeface="Arial" charset="0"/>
              <a:buChar char="•"/>
            </a:pPr>
            <a:r>
              <a:rPr lang="en-US" sz="1400" dirty="0">
                <a:solidFill>
                  <a:srgbClr val="FFFF00"/>
                </a:solidFill>
                <a:latin typeface="+mj-lt"/>
              </a:rPr>
              <a:t>Available in PDF or CSV</a:t>
            </a:r>
          </a:p>
          <a:p>
            <a:pPr marL="342900" indent="-342900">
              <a:spcBef>
                <a:spcPts val="300"/>
              </a:spcBef>
              <a:buFont typeface="Arial" charset="0"/>
              <a:buChar char="•"/>
            </a:pPr>
            <a:r>
              <a:rPr lang="en-US" sz="1400" dirty="0">
                <a:solidFill>
                  <a:srgbClr val="FFFF00"/>
                </a:solidFill>
                <a:latin typeface="+mj-lt"/>
              </a:rPr>
              <a:t>Added fields available not shown in .</a:t>
            </a:r>
            <a:r>
              <a:rPr lang="en-US" sz="1400" dirty="0" err="1">
                <a:solidFill>
                  <a:srgbClr val="FFFF00"/>
                </a:solidFill>
                <a:latin typeface="+mj-lt"/>
              </a:rPr>
              <a:t>pdf</a:t>
            </a:r>
            <a:r>
              <a:rPr lang="en-US" sz="1400" dirty="0">
                <a:solidFill>
                  <a:srgbClr val="FFFF00"/>
                </a:solidFill>
                <a:latin typeface="+mj-lt"/>
              </a:rPr>
              <a:t> – BEC Zone/subzone exist in CSV version</a:t>
            </a:r>
          </a:p>
          <a:p>
            <a:pPr marL="342900" indent="-342900">
              <a:spcBef>
                <a:spcPts val="300"/>
              </a:spcBef>
              <a:buFont typeface="Arial" charset="0"/>
              <a:buChar char="•"/>
            </a:pPr>
            <a:r>
              <a:rPr lang="en-US" sz="1400" dirty="0">
                <a:solidFill>
                  <a:srgbClr val="FFFF00"/>
                </a:solidFill>
                <a:latin typeface="+mj-lt"/>
              </a:rPr>
              <a:t>Shows broad trends, species shift major trends</a:t>
            </a:r>
          </a:p>
          <a:p>
            <a:pPr marL="342900" indent="-342900">
              <a:spcBef>
                <a:spcPts val="300"/>
              </a:spcBef>
              <a:buFont typeface="Arial" charset="0"/>
              <a:buChar char="•"/>
            </a:pPr>
            <a:r>
              <a:rPr lang="en-US" sz="1400" dirty="0">
                <a:solidFill>
                  <a:srgbClr val="FFFF00"/>
                </a:solidFill>
                <a:latin typeface="+mj-lt"/>
              </a:rPr>
              <a:t>Species generalized – but uses consistent colors for visual comparison</a:t>
            </a:r>
          </a:p>
          <a:p>
            <a:pPr marL="342900" indent="-342900">
              <a:spcBef>
                <a:spcPts val="300"/>
              </a:spcBef>
              <a:buFont typeface="Arial" charset="0"/>
              <a:buChar char="•"/>
            </a:pPr>
            <a:r>
              <a:rPr lang="en-US" sz="1400" dirty="0">
                <a:solidFill>
                  <a:srgbClr val="FFFF00"/>
                </a:solidFill>
                <a:latin typeface="+mj-lt"/>
              </a:rPr>
              <a:t>Tenured openings only</a:t>
            </a:r>
          </a:p>
          <a:p>
            <a:pPr marL="342900" indent="-342900">
              <a:spcBef>
                <a:spcPts val="300"/>
              </a:spcBef>
              <a:buFont typeface="Arial" charset="0"/>
              <a:buChar char="•"/>
            </a:pPr>
            <a:r>
              <a:rPr lang="en-US" sz="1400" dirty="0">
                <a:solidFill>
                  <a:srgbClr val="FFFF00"/>
                </a:solidFill>
                <a:latin typeface="+mj-lt"/>
              </a:rPr>
              <a:t>Billed volume starts from </a:t>
            </a:r>
            <a:r>
              <a:rPr lang="en-US" sz="1400" dirty="0" smtClean="0">
                <a:solidFill>
                  <a:srgbClr val="FFFF00"/>
                </a:solidFill>
                <a:latin typeface="+mj-lt"/>
              </a:rPr>
              <a:t>1995 to current year</a:t>
            </a:r>
            <a:endParaRPr lang="en-US" sz="1400" dirty="0">
              <a:solidFill>
                <a:srgbClr val="FFFF00"/>
              </a:solidFill>
              <a:latin typeface="+mj-lt"/>
            </a:endParaRPr>
          </a:p>
          <a:p>
            <a:pPr marL="342900" indent="-342900">
              <a:spcBef>
                <a:spcPts val="300"/>
              </a:spcBef>
              <a:buFont typeface="Arial" charset="0"/>
              <a:buChar char="•"/>
            </a:pPr>
            <a:r>
              <a:rPr lang="en-US" sz="1400" dirty="0" err="1">
                <a:solidFill>
                  <a:srgbClr val="FFFF00"/>
                </a:solidFill>
                <a:latin typeface="+mj-lt"/>
              </a:rPr>
              <a:t>Prev</a:t>
            </a:r>
            <a:r>
              <a:rPr lang="en-US" sz="1400" dirty="0">
                <a:solidFill>
                  <a:srgbClr val="FFFF00"/>
                </a:solidFill>
                <a:latin typeface="+mj-lt"/>
              </a:rPr>
              <a:t>, Planted, </a:t>
            </a:r>
            <a:r>
              <a:rPr lang="en-US" sz="1400" dirty="0" err="1">
                <a:solidFill>
                  <a:srgbClr val="FFFF00"/>
                </a:solidFill>
                <a:latin typeface="+mj-lt"/>
              </a:rPr>
              <a:t>Regen</a:t>
            </a:r>
            <a:r>
              <a:rPr lang="en-US" sz="1400" dirty="0">
                <a:solidFill>
                  <a:srgbClr val="FFFF00"/>
                </a:solidFill>
                <a:latin typeface="+mj-lt"/>
              </a:rPr>
              <a:t> from </a:t>
            </a:r>
            <a:r>
              <a:rPr lang="en-US" sz="1400" dirty="0" smtClean="0">
                <a:solidFill>
                  <a:srgbClr val="FFFF00"/>
                </a:solidFill>
                <a:latin typeface="+mj-lt"/>
              </a:rPr>
              <a:t>1988 to current year</a:t>
            </a:r>
            <a:endParaRPr lang="en-US" sz="1400" dirty="0">
              <a:solidFill>
                <a:srgbClr val="FFFF00"/>
              </a:solidFill>
              <a:latin typeface="+mj-lt"/>
            </a:endParaRPr>
          </a:p>
          <a:p>
            <a:pPr marL="342900" indent="-342900">
              <a:spcBef>
                <a:spcPts val="300"/>
              </a:spcBef>
              <a:buFont typeface="Arial" charset="0"/>
              <a:buChar char="•"/>
            </a:pPr>
            <a:r>
              <a:rPr lang="en-US" sz="1400" dirty="0">
                <a:solidFill>
                  <a:srgbClr val="FFFF00"/>
                </a:solidFill>
                <a:latin typeface="+mj-lt"/>
              </a:rPr>
              <a:t>May run for most recent information</a:t>
            </a:r>
          </a:p>
          <a:p>
            <a:pPr marL="342900" indent="-342900">
              <a:spcBef>
                <a:spcPts val="300"/>
              </a:spcBef>
              <a:buFont typeface="Arial" charset="0"/>
              <a:buChar char="•"/>
            </a:pPr>
            <a:r>
              <a:rPr lang="en-US" sz="1400" dirty="0">
                <a:solidFill>
                  <a:srgbClr val="FFFF00"/>
                </a:solidFill>
                <a:latin typeface="+mj-lt"/>
              </a:rPr>
              <a:t>New Forest Cover Inventory exist in Oracle (Feb 2012) but no CRS report available yet – only two years available 2008 and 2011</a:t>
            </a:r>
          </a:p>
          <a:p>
            <a:pPr marL="342900" indent="-342900">
              <a:buFont typeface="Arial" charset="0"/>
              <a:buChar char="•"/>
            </a:pPr>
            <a:endParaRPr lang="en-US" sz="1400" dirty="0">
              <a:solidFill>
                <a:srgbClr val="FFFF00"/>
              </a:solidFill>
              <a:latin typeface="+mj-lt"/>
            </a:endParaRPr>
          </a:p>
          <a:p>
            <a:pPr marL="342900" indent="-342900">
              <a:buFont typeface="Arial" charset="0"/>
              <a:buChar char="•"/>
            </a:pPr>
            <a:r>
              <a:rPr lang="en-US" sz="1400" dirty="0">
                <a:solidFill>
                  <a:srgbClr val="FFFF00"/>
                </a:solidFill>
                <a:latin typeface="+mj-lt"/>
              </a:rPr>
              <a:t>Documentation to explain background, assumptions and generalization located at: </a:t>
            </a:r>
            <a:r>
              <a:rPr lang="en-US" sz="900" dirty="0">
                <a:solidFill>
                  <a:srgbClr val="FFFF00"/>
                </a:solidFill>
                <a:latin typeface="+mj-lt"/>
                <a:hlinkClick r:id="rId2"/>
              </a:rPr>
              <a:t>http://www.for.gov.bc.ca/ftp/his/external/!publish/onlineclassroom/results/Generating_Reports_Basic/RESULTS_Species_Monitoring_Report_Feb2009_v2.pdf</a:t>
            </a:r>
            <a:endParaRPr lang="en-US" sz="900" dirty="0">
              <a:solidFill>
                <a:srgbClr val="FFFF00"/>
              </a:solidFill>
              <a:latin typeface="+mj-lt"/>
            </a:endParaRPr>
          </a:p>
        </p:txBody>
      </p:sp>
      <p:pic>
        <p:nvPicPr>
          <p:cNvPr id="83970" name="Picture 2"/>
          <p:cNvPicPr>
            <a:picLocks noChangeAspect="1" noChangeArrowheads="1"/>
          </p:cNvPicPr>
          <p:nvPr/>
        </p:nvPicPr>
        <p:blipFill>
          <a:blip r:embed="rId3" cstate="print"/>
          <a:srcRect/>
          <a:stretch>
            <a:fillRect/>
          </a:stretch>
        </p:blipFill>
        <p:spPr bwMode="auto">
          <a:xfrm>
            <a:off x="0" y="1514475"/>
            <a:ext cx="9068803" cy="2000250"/>
          </a:xfrm>
          <a:prstGeom prst="rect">
            <a:avLst/>
          </a:prstGeom>
          <a:noFill/>
          <a:ln w="9525">
            <a:noFill/>
            <a:miter lim="800000"/>
            <a:headEnd/>
            <a:tailEnd/>
          </a:ln>
        </p:spPr>
      </p:pic>
      <p:sp>
        <p:nvSpPr>
          <p:cNvPr id="5"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Species Monitoring</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7"/>
          <p:cNvPicPr>
            <a:picLocks noChangeAspect="1" noChangeArrowheads="1"/>
          </p:cNvPicPr>
          <p:nvPr/>
        </p:nvPicPr>
        <p:blipFill>
          <a:blip r:embed="rId2" cstate="print"/>
          <a:srcRect/>
          <a:stretch>
            <a:fillRect/>
          </a:stretch>
        </p:blipFill>
        <p:spPr bwMode="auto">
          <a:xfrm>
            <a:off x="0" y="3789363"/>
            <a:ext cx="4111625" cy="2808287"/>
          </a:xfrm>
          <a:prstGeom prst="rect">
            <a:avLst/>
          </a:prstGeom>
          <a:noFill/>
          <a:ln w="9525">
            <a:noFill/>
            <a:miter lim="800000"/>
            <a:headEnd/>
            <a:tailEnd/>
          </a:ln>
        </p:spPr>
      </p:pic>
      <p:pic>
        <p:nvPicPr>
          <p:cNvPr id="49155" name="Picture 6"/>
          <p:cNvPicPr>
            <a:picLocks noChangeAspect="1" noChangeArrowheads="1"/>
          </p:cNvPicPr>
          <p:nvPr/>
        </p:nvPicPr>
        <p:blipFill>
          <a:blip r:embed="rId3" cstate="print"/>
          <a:srcRect/>
          <a:stretch>
            <a:fillRect/>
          </a:stretch>
        </p:blipFill>
        <p:spPr bwMode="auto">
          <a:xfrm>
            <a:off x="0" y="908050"/>
            <a:ext cx="4075113" cy="2665413"/>
          </a:xfrm>
          <a:prstGeom prst="rect">
            <a:avLst/>
          </a:prstGeom>
          <a:noFill/>
          <a:ln w="9525">
            <a:noFill/>
            <a:miter lim="800000"/>
            <a:headEnd/>
            <a:tailEnd/>
          </a:ln>
        </p:spPr>
      </p:pic>
      <p:pic>
        <p:nvPicPr>
          <p:cNvPr id="49156" name="Picture 10"/>
          <p:cNvPicPr>
            <a:picLocks noChangeAspect="1" noChangeArrowheads="1"/>
          </p:cNvPicPr>
          <p:nvPr/>
        </p:nvPicPr>
        <p:blipFill>
          <a:blip r:embed="rId4" cstate="print"/>
          <a:srcRect/>
          <a:stretch>
            <a:fillRect/>
          </a:stretch>
        </p:blipFill>
        <p:spPr bwMode="auto">
          <a:xfrm>
            <a:off x="4035425" y="3789363"/>
            <a:ext cx="5108575" cy="3068637"/>
          </a:xfrm>
          <a:prstGeom prst="rect">
            <a:avLst/>
          </a:prstGeom>
          <a:noFill/>
          <a:ln w="9525">
            <a:noFill/>
            <a:miter lim="800000"/>
            <a:headEnd/>
            <a:tailEnd/>
          </a:ln>
        </p:spPr>
      </p:pic>
      <p:pic>
        <p:nvPicPr>
          <p:cNvPr id="49157" name="Picture 11"/>
          <p:cNvPicPr>
            <a:picLocks noChangeAspect="1" noChangeArrowheads="1"/>
          </p:cNvPicPr>
          <p:nvPr/>
        </p:nvPicPr>
        <p:blipFill>
          <a:blip r:embed="rId5" cstate="print"/>
          <a:srcRect/>
          <a:stretch>
            <a:fillRect/>
          </a:stretch>
        </p:blipFill>
        <p:spPr bwMode="auto">
          <a:xfrm>
            <a:off x="4030663" y="836613"/>
            <a:ext cx="5113337" cy="2968625"/>
          </a:xfrm>
          <a:prstGeom prst="rect">
            <a:avLst/>
          </a:prstGeom>
          <a:noFill/>
          <a:ln w="9525">
            <a:noFill/>
            <a:miter lim="800000"/>
            <a:headEnd/>
            <a:tailEnd/>
          </a:ln>
        </p:spPr>
      </p:pic>
      <p:sp>
        <p:nvSpPr>
          <p:cNvPr id="6" name="Rectangle 2"/>
          <p:cNvSpPr>
            <a:spLocks noGrp="1" noChangeArrowheads="1"/>
          </p:cNvSpPr>
          <p:nvPr>
            <p:ph type="title"/>
          </p:nvPr>
        </p:nvSpPr>
        <p:spPr>
          <a:xfrm>
            <a:off x="457200" y="0"/>
            <a:ext cx="8382000" cy="1143000"/>
          </a:xfrm>
        </p:spPr>
        <p:txBody>
          <a:bodyPr/>
          <a:lstStyle/>
          <a:p>
            <a:pPr algn="l">
              <a:defRPr/>
            </a:pPr>
            <a:r>
              <a:rPr lang="en-US" sz="3600" dirty="0" smtClean="0">
                <a:effectLst/>
              </a:rPr>
              <a:t>RESULTS – Species Monitoring</a:t>
            </a:r>
            <a:endParaRPr lang="en-US" dirty="0" smtClean="0">
              <a:effectLst/>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Box 6"/>
          <p:cNvSpPr txBox="1">
            <a:spLocks noChangeArrowheads="1"/>
          </p:cNvSpPr>
          <p:nvPr/>
        </p:nvSpPr>
        <p:spPr bwMode="auto">
          <a:xfrm>
            <a:off x="971550" y="4191000"/>
            <a:ext cx="7308850" cy="1569660"/>
          </a:xfrm>
          <a:prstGeom prst="rect">
            <a:avLst/>
          </a:prstGeom>
          <a:noFill/>
          <a:ln w="9525">
            <a:noFill/>
            <a:miter lim="800000"/>
            <a:headEnd/>
            <a:tailEnd/>
          </a:ln>
        </p:spPr>
        <p:txBody>
          <a:bodyPr>
            <a:spAutoFit/>
          </a:bodyPr>
          <a:lstStyle/>
          <a:p>
            <a:pPr marL="342900" indent="-342900">
              <a:buFont typeface="Arial" charset="0"/>
              <a:buChar char="•"/>
            </a:pPr>
            <a:r>
              <a:rPr lang="en-US" dirty="0">
                <a:solidFill>
                  <a:srgbClr val="FFFF00"/>
                </a:solidFill>
                <a:latin typeface="+mj-lt"/>
              </a:rPr>
              <a:t>Stocking Standard Modification Detail and Summary Reports are effective March 11, 2008 based on SU History function in RESULTS.  Any SU Modifications prior to this date is not reported via SU History function but information is available via Event History.</a:t>
            </a:r>
          </a:p>
          <a:p>
            <a:pPr marL="342900" indent="-342900">
              <a:buFont typeface="Arial" charset="0"/>
              <a:buChar char="•"/>
            </a:pPr>
            <a:endParaRPr lang="en-US" dirty="0">
              <a:solidFill>
                <a:srgbClr val="FFFF00"/>
              </a:solidFill>
              <a:latin typeface="+mj-lt"/>
            </a:endParaRPr>
          </a:p>
          <a:p>
            <a:pPr marL="342900" indent="-342900">
              <a:buFont typeface="Arial" charset="0"/>
              <a:buChar char="•"/>
            </a:pPr>
            <a:endParaRPr lang="en-US" dirty="0">
              <a:solidFill>
                <a:srgbClr val="FFFF00"/>
              </a:solidFill>
              <a:latin typeface="+mj-lt"/>
            </a:endParaRPr>
          </a:p>
        </p:txBody>
      </p:sp>
      <p:pic>
        <p:nvPicPr>
          <p:cNvPr id="86018" name="Picture 2"/>
          <p:cNvPicPr>
            <a:picLocks noChangeAspect="1" noChangeArrowheads="1"/>
          </p:cNvPicPr>
          <p:nvPr/>
        </p:nvPicPr>
        <p:blipFill>
          <a:blip r:embed="rId3" cstate="print"/>
          <a:srcRect/>
          <a:stretch>
            <a:fillRect/>
          </a:stretch>
        </p:blipFill>
        <p:spPr bwMode="auto">
          <a:xfrm>
            <a:off x="233363" y="1752600"/>
            <a:ext cx="8675687" cy="2000250"/>
          </a:xfrm>
          <a:prstGeom prst="rect">
            <a:avLst/>
          </a:prstGeom>
          <a:noFill/>
          <a:ln w="9525">
            <a:noFill/>
            <a:miter lim="800000"/>
            <a:headEnd/>
            <a:tailEnd/>
          </a:ln>
        </p:spPr>
      </p:pic>
      <p:sp>
        <p:nvSpPr>
          <p:cNvPr id="5"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Standards</a:t>
            </a:r>
            <a:r>
              <a:rPr kumimoji="0" lang="en-US" sz="3600" b="1" i="0" u="none" strike="noStrike" kern="0" cap="none" spc="0" normalizeH="0" noProof="0" dirty="0" smtClean="0">
                <a:ln>
                  <a:noFill/>
                </a:ln>
                <a:solidFill>
                  <a:srgbClr val="33CC33"/>
                </a:solidFill>
                <a:effectLst/>
                <a:uLnTx/>
                <a:uFillTx/>
                <a:latin typeface="+mj-lt"/>
                <a:ea typeface="+mj-ea"/>
                <a:cs typeface="+mj-cs"/>
              </a:rPr>
              <a:t> and Approvals</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pPr algn="l">
              <a:defRPr/>
            </a:pPr>
            <a:r>
              <a:rPr lang="en-US" sz="3600" dirty="0" smtClean="0">
                <a:effectLst/>
              </a:rPr>
              <a:t>RESULTS – SU History</a:t>
            </a:r>
            <a:endParaRPr lang="en-US" dirty="0" smtClean="0">
              <a:effectLst/>
            </a:endParaRPr>
          </a:p>
        </p:txBody>
      </p:sp>
      <p:sp>
        <p:nvSpPr>
          <p:cNvPr id="264203" name="Rectangle 11"/>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sz="2400">
              <a:solidFill>
                <a:srgbClr val="FFFFFF"/>
              </a:solidFill>
              <a:effectLst>
                <a:outerShdw blurRad="38100" dist="38100" dir="2700000" algn="tl">
                  <a:srgbClr val="000000"/>
                </a:outerShdw>
              </a:effectLst>
              <a:latin typeface="Arial" charset="0"/>
            </a:endParaRPr>
          </a:p>
        </p:txBody>
      </p:sp>
      <p:sp>
        <p:nvSpPr>
          <p:cNvPr id="264204" name="Rectangle 12"/>
          <p:cNvSpPr>
            <a:spLocks noChangeArrowheads="1"/>
          </p:cNvSpPr>
          <p:nvPr/>
        </p:nvSpPr>
        <p:spPr bwMode="auto">
          <a:xfrm>
            <a:off x="381000" y="1600200"/>
            <a:ext cx="8686800" cy="48006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buFontTx/>
              <a:buChar char="-"/>
              <a:defRPr/>
            </a:pPr>
            <a:endParaRPr lang="en-GB" sz="2400" dirty="0">
              <a:solidFill>
                <a:srgbClr val="FFC000"/>
              </a:solidFill>
              <a:effectLst>
                <a:outerShdw blurRad="38100" dist="38100" dir="2700000" algn="tl">
                  <a:srgbClr val="000000"/>
                </a:outerShdw>
              </a:effectLst>
              <a:latin typeface="Arial" charset="0"/>
            </a:endParaRPr>
          </a:p>
        </p:txBody>
      </p:sp>
      <p:sp>
        <p:nvSpPr>
          <p:cNvPr id="5" name="Rectangle 12"/>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defRPr/>
            </a:pPr>
            <a:endParaRPr lang="en-GB" sz="24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buClr>
                <a:schemeClr val="accent2"/>
              </a:buClr>
              <a:buSzPct val="75000"/>
              <a:buFontTx/>
              <a:buChar char="-"/>
              <a:defRPr/>
            </a:pPr>
            <a:endParaRPr lang="en-GB" sz="24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buClr>
                <a:schemeClr val="accent2"/>
              </a:buClr>
              <a:buSzPct val="75000"/>
              <a:defRPr/>
            </a:pPr>
            <a:endParaRPr lang="en-GB" sz="1800" b="1" dirty="0">
              <a:solidFill>
                <a:srgbClr val="FFFF75"/>
              </a:solidFill>
              <a:effectLst>
                <a:outerShdw blurRad="38100" dist="38100" dir="2700000" algn="tl">
                  <a:srgbClr val="000000"/>
                </a:outerShdw>
              </a:effectLst>
              <a:latin typeface="Arial" charset="0"/>
            </a:endParaRPr>
          </a:p>
        </p:txBody>
      </p:sp>
      <p:sp>
        <p:nvSpPr>
          <p:cNvPr id="11" name="TextBox 10"/>
          <p:cNvSpPr txBox="1"/>
          <p:nvPr/>
        </p:nvSpPr>
        <p:spPr>
          <a:xfrm>
            <a:off x="7086600" y="1905000"/>
            <a:ext cx="1752600" cy="3554819"/>
          </a:xfrm>
          <a:prstGeom prst="rect">
            <a:avLst/>
          </a:prstGeom>
          <a:noFill/>
        </p:spPr>
        <p:txBody>
          <a:bodyPr wrap="square">
            <a:spAutoFit/>
          </a:bodyPr>
          <a:lstStyle/>
          <a:p>
            <a:pPr>
              <a:lnSpc>
                <a:spcPts val="1500"/>
              </a:lnSpc>
              <a:defRPr/>
            </a:pPr>
            <a:r>
              <a:rPr lang="en-US" sz="1400" dirty="0">
                <a:solidFill>
                  <a:srgbClr val="FFC000"/>
                </a:solidFill>
                <a:latin typeface="+mj-lt"/>
              </a:rPr>
              <a:t>SU History provides details of all SU modifications.</a:t>
            </a:r>
          </a:p>
          <a:p>
            <a:pPr>
              <a:lnSpc>
                <a:spcPts val="1500"/>
              </a:lnSpc>
              <a:defRPr/>
            </a:pPr>
            <a:endParaRPr lang="en-US" sz="1400" dirty="0">
              <a:solidFill>
                <a:srgbClr val="FFC000"/>
              </a:solidFill>
              <a:latin typeface="+mj-lt"/>
            </a:endParaRPr>
          </a:p>
          <a:p>
            <a:pPr>
              <a:lnSpc>
                <a:spcPts val="1500"/>
              </a:lnSpc>
              <a:defRPr/>
            </a:pPr>
            <a:r>
              <a:rPr lang="en-US" sz="1400" dirty="0">
                <a:solidFill>
                  <a:srgbClr val="FFC000"/>
                </a:solidFill>
                <a:latin typeface="+mj-lt"/>
              </a:rPr>
              <a:t>This function only existed as of March 11, 2008</a:t>
            </a:r>
          </a:p>
          <a:p>
            <a:pPr>
              <a:lnSpc>
                <a:spcPts val="1500"/>
              </a:lnSpc>
              <a:defRPr/>
            </a:pPr>
            <a:endParaRPr lang="en-US" sz="1400" dirty="0">
              <a:solidFill>
                <a:srgbClr val="FFC000"/>
              </a:solidFill>
              <a:latin typeface="+mj-lt"/>
            </a:endParaRPr>
          </a:p>
          <a:p>
            <a:pPr>
              <a:lnSpc>
                <a:spcPts val="1500"/>
              </a:lnSpc>
              <a:defRPr/>
            </a:pPr>
            <a:r>
              <a:rPr lang="en-US" sz="1400" dirty="0">
                <a:solidFill>
                  <a:srgbClr val="FFC000"/>
                </a:solidFill>
                <a:latin typeface="+mj-lt"/>
              </a:rPr>
              <a:t>Therefore any modifications prior to this date is not reflected.</a:t>
            </a:r>
          </a:p>
          <a:p>
            <a:pPr>
              <a:lnSpc>
                <a:spcPts val="1500"/>
              </a:lnSpc>
              <a:defRPr/>
            </a:pPr>
            <a:endParaRPr lang="en-US" sz="1400" dirty="0">
              <a:solidFill>
                <a:srgbClr val="FFC000"/>
              </a:solidFill>
              <a:latin typeface="+mj-lt"/>
            </a:endParaRPr>
          </a:p>
          <a:p>
            <a:pPr>
              <a:lnSpc>
                <a:spcPts val="1500"/>
              </a:lnSpc>
              <a:defRPr/>
            </a:pPr>
            <a:r>
              <a:rPr lang="en-US" sz="1400" dirty="0">
                <a:solidFill>
                  <a:srgbClr val="FFC000"/>
                </a:solidFill>
                <a:latin typeface="+mj-lt"/>
              </a:rPr>
              <a:t>Entire Opening’s SUs are</a:t>
            </a:r>
          </a:p>
          <a:p>
            <a:pPr>
              <a:lnSpc>
                <a:spcPts val="1500"/>
              </a:lnSpc>
              <a:defRPr/>
            </a:pPr>
            <a:r>
              <a:rPr lang="en-US" sz="1400" dirty="0">
                <a:solidFill>
                  <a:srgbClr val="FFC000"/>
                </a:solidFill>
                <a:latin typeface="+mj-lt"/>
              </a:rPr>
              <a:t>Copied with tracking of changed items.</a:t>
            </a:r>
          </a:p>
        </p:txBody>
      </p:sp>
      <p:pic>
        <p:nvPicPr>
          <p:cNvPr id="26631" name="Picture 2"/>
          <p:cNvPicPr>
            <a:picLocks noChangeAspect="1" noChangeArrowheads="1"/>
          </p:cNvPicPr>
          <p:nvPr/>
        </p:nvPicPr>
        <p:blipFill>
          <a:blip r:embed="rId2" cstate="print"/>
          <a:srcRect/>
          <a:stretch>
            <a:fillRect/>
          </a:stretch>
        </p:blipFill>
        <p:spPr bwMode="auto">
          <a:xfrm>
            <a:off x="152400" y="1600200"/>
            <a:ext cx="6927851" cy="3609975"/>
          </a:xfrm>
          <a:prstGeom prst="rect">
            <a:avLst/>
          </a:prstGeom>
          <a:noFill/>
          <a:ln w="9525">
            <a:noFill/>
            <a:miter lim="800000"/>
            <a:headEnd/>
            <a:tailEnd/>
          </a:ln>
        </p:spPr>
      </p:pic>
      <p:sp>
        <p:nvSpPr>
          <p:cNvPr id="26632" name="Rectangle 16"/>
          <p:cNvSpPr>
            <a:spLocks noChangeArrowheads="1"/>
          </p:cNvSpPr>
          <p:nvPr/>
        </p:nvSpPr>
        <p:spPr bwMode="auto">
          <a:xfrm>
            <a:off x="2438400" y="4433888"/>
            <a:ext cx="685800" cy="292100"/>
          </a:xfrm>
          <a:prstGeom prst="rect">
            <a:avLst/>
          </a:prstGeom>
          <a:noFill/>
          <a:ln w="28575" algn="ctr">
            <a:solidFill>
              <a:srgbClr val="FF3300"/>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pPr algn="l">
              <a:defRPr/>
            </a:pPr>
            <a:r>
              <a:rPr lang="en-US" sz="3600" dirty="0" smtClean="0">
                <a:effectLst/>
              </a:rPr>
              <a:t>RESULTS – SU History</a:t>
            </a:r>
            <a:endParaRPr lang="en-US" dirty="0" smtClean="0">
              <a:effectLst/>
            </a:endParaRPr>
          </a:p>
        </p:txBody>
      </p:sp>
      <p:sp>
        <p:nvSpPr>
          <p:cNvPr id="264203" name="Rectangle 11"/>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sz="2400">
              <a:solidFill>
                <a:srgbClr val="FFFFFF"/>
              </a:solidFill>
              <a:effectLst>
                <a:outerShdw blurRad="38100" dist="38100" dir="2700000" algn="tl">
                  <a:srgbClr val="000000"/>
                </a:outerShdw>
              </a:effectLst>
              <a:latin typeface="Arial" charset="0"/>
            </a:endParaRPr>
          </a:p>
        </p:txBody>
      </p:sp>
      <p:sp>
        <p:nvSpPr>
          <p:cNvPr id="264204" name="Rectangle 12"/>
          <p:cNvSpPr>
            <a:spLocks noChangeArrowheads="1"/>
          </p:cNvSpPr>
          <p:nvPr/>
        </p:nvSpPr>
        <p:spPr bwMode="auto">
          <a:xfrm>
            <a:off x="381000" y="1600200"/>
            <a:ext cx="8686800" cy="48006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buFontTx/>
              <a:buChar char="-"/>
              <a:defRPr/>
            </a:pPr>
            <a:endParaRPr lang="en-GB" sz="2400" dirty="0">
              <a:solidFill>
                <a:srgbClr val="FFC000"/>
              </a:solidFill>
              <a:effectLst>
                <a:outerShdw blurRad="38100" dist="38100" dir="2700000" algn="tl">
                  <a:srgbClr val="000000"/>
                </a:outerShdw>
              </a:effectLst>
              <a:latin typeface="Arial" charset="0"/>
            </a:endParaRPr>
          </a:p>
        </p:txBody>
      </p:sp>
      <p:sp>
        <p:nvSpPr>
          <p:cNvPr id="5" name="Rectangle 12"/>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defRPr/>
            </a:pPr>
            <a:endParaRPr lang="en-GB" sz="24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buClr>
                <a:schemeClr val="accent2"/>
              </a:buClr>
              <a:buSzPct val="75000"/>
              <a:buFontTx/>
              <a:buChar char="-"/>
              <a:defRPr/>
            </a:pPr>
            <a:endParaRPr lang="en-GB" sz="24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buClr>
                <a:schemeClr val="accent2"/>
              </a:buClr>
              <a:buSzPct val="75000"/>
              <a:defRPr/>
            </a:pPr>
            <a:endParaRPr lang="en-GB" sz="1800" b="1" dirty="0">
              <a:solidFill>
                <a:srgbClr val="FFFF75"/>
              </a:solidFill>
              <a:effectLst>
                <a:outerShdw blurRad="38100" dist="38100" dir="2700000" algn="tl">
                  <a:srgbClr val="000000"/>
                </a:outerShdw>
              </a:effectLst>
              <a:latin typeface="Arial" charset="0"/>
            </a:endParaRPr>
          </a:p>
        </p:txBody>
      </p:sp>
      <p:sp>
        <p:nvSpPr>
          <p:cNvPr id="11" name="TextBox 10"/>
          <p:cNvSpPr txBox="1"/>
          <p:nvPr/>
        </p:nvSpPr>
        <p:spPr>
          <a:xfrm>
            <a:off x="7162800" y="3429000"/>
            <a:ext cx="1676400" cy="1631216"/>
          </a:xfrm>
          <a:prstGeom prst="rect">
            <a:avLst/>
          </a:prstGeom>
          <a:noFill/>
        </p:spPr>
        <p:txBody>
          <a:bodyPr wrap="square">
            <a:spAutoFit/>
          </a:bodyPr>
          <a:lstStyle/>
          <a:p>
            <a:pPr>
              <a:lnSpc>
                <a:spcPts val="1500"/>
              </a:lnSpc>
              <a:defRPr/>
            </a:pPr>
            <a:endParaRPr lang="en-US" sz="1400" dirty="0">
              <a:solidFill>
                <a:srgbClr val="FFC000"/>
              </a:solidFill>
              <a:latin typeface="+mj-lt"/>
            </a:endParaRPr>
          </a:p>
          <a:p>
            <a:pPr>
              <a:lnSpc>
                <a:spcPts val="1500"/>
              </a:lnSpc>
              <a:defRPr/>
            </a:pPr>
            <a:r>
              <a:rPr lang="en-US" sz="1400" dirty="0">
                <a:solidFill>
                  <a:srgbClr val="FFC000"/>
                </a:solidFill>
                <a:latin typeface="+mj-lt"/>
              </a:rPr>
              <a:t>All records will have either “O” original or “ES”</a:t>
            </a:r>
          </a:p>
          <a:p>
            <a:pPr>
              <a:lnSpc>
                <a:spcPts val="1500"/>
              </a:lnSpc>
              <a:defRPr/>
            </a:pPr>
            <a:r>
              <a:rPr lang="en-US" sz="1400" dirty="0">
                <a:solidFill>
                  <a:srgbClr val="FFC000"/>
                </a:solidFill>
                <a:latin typeface="+mj-lt"/>
              </a:rPr>
              <a:t>As the baseline condition </a:t>
            </a:r>
          </a:p>
          <a:p>
            <a:pPr>
              <a:lnSpc>
                <a:spcPts val="1500"/>
              </a:lnSpc>
              <a:defRPr/>
            </a:pPr>
            <a:r>
              <a:rPr lang="en-US" sz="1400" dirty="0">
                <a:solidFill>
                  <a:srgbClr val="FFC000"/>
                </a:solidFill>
                <a:latin typeface="+mj-lt"/>
              </a:rPr>
              <a:t>to use as basis for </a:t>
            </a:r>
            <a:r>
              <a:rPr lang="en-US" sz="1400" dirty="0" smtClean="0">
                <a:solidFill>
                  <a:srgbClr val="FFC000"/>
                </a:solidFill>
                <a:latin typeface="+mj-lt"/>
              </a:rPr>
              <a:t>comparison</a:t>
            </a:r>
            <a:endParaRPr lang="en-US" sz="1400" dirty="0">
              <a:solidFill>
                <a:srgbClr val="FFC000"/>
              </a:solidFill>
              <a:latin typeface="+mj-lt"/>
            </a:endParaRPr>
          </a:p>
        </p:txBody>
      </p:sp>
      <p:pic>
        <p:nvPicPr>
          <p:cNvPr id="27655" name="Picture 3"/>
          <p:cNvPicPr>
            <a:picLocks noChangeAspect="1" noChangeArrowheads="1"/>
          </p:cNvPicPr>
          <p:nvPr/>
        </p:nvPicPr>
        <p:blipFill>
          <a:blip r:embed="rId2" cstate="print"/>
          <a:srcRect/>
          <a:stretch>
            <a:fillRect/>
          </a:stretch>
        </p:blipFill>
        <p:spPr bwMode="auto">
          <a:xfrm>
            <a:off x="304800" y="1447800"/>
            <a:ext cx="6794500" cy="4495800"/>
          </a:xfrm>
          <a:prstGeom prst="rect">
            <a:avLst/>
          </a:prstGeom>
          <a:noFill/>
          <a:ln w="9525">
            <a:noFill/>
            <a:miter lim="800000"/>
            <a:headEnd/>
            <a:tailEnd/>
          </a:ln>
        </p:spPr>
      </p:pic>
      <p:sp>
        <p:nvSpPr>
          <p:cNvPr id="27656" name="Rectangle 11"/>
          <p:cNvSpPr>
            <a:spLocks noChangeArrowheads="1"/>
          </p:cNvSpPr>
          <p:nvPr/>
        </p:nvSpPr>
        <p:spPr bwMode="auto">
          <a:xfrm>
            <a:off x="0" y="5562600"/>
            <a:ext cx="6794500" cy="381000"/>
          </a:xfrm>
          <a:prstGeom prst="rect">
            <a:avLst/>
          </a:prstGeom>
          <a:solidFill>
            <a:srgbClr val="FFFF00">
              <a:alpha val="14117"/>
            </a:srgbClr>
          </a:solidFill>
          <a:ln w="9525" algn="ctr">
            <a:no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srcRect/>
          <a:stretch>
            <a:fillRect/>
          </a:stretch>
        </p:blipFill>
        <p:spPr bwMode="auto">
          <a:xfrm>
            <a:off x="233363" y="1317625"/>
            <a:ext cx="6381750" cy="5540375"/>
          </a:xfrm>
          <a:prstGeom prst="rect">
            <a:avLst/>
          </a:prstGeom>
          <a:noFill/>
          <a:ln w="9525">
            <a:noFill/>
            <a:miter lim="800000"/>
            <a:headEnd/>
            <a:tailEnd/>
          </a:ln>
        </p:spPr>
      </p:pic>
      <p:sp>
        <p:nvSpPr>
          <p:cNvPr id="51203" name="TextBox 6"/>
          <p:cNvSpPr txBox="1">
            <a:spLocks noChangeArrowheads="1"/>
          </p:cNvSpPr>
          <p:nvPr/>
        </p:nvSpPr>
        <p:spPr bwMode="auto">
          <a:xfrm>
            <a:off x="3200401" y="5410200"/>
            <a:ext cx="2667000" cy="307777"/>
          </a:xfrm>
          <a:prstGeom prst="rect">
            <a:avLst/>
          </a:prstGeom>
          <a:noFill/>
          <a:ln w="9525">
            <a:noFill/>
            <a:miter lim="800000"/>
            <a:headEnd/>
            <a:tailEnd/>
          </a:ln>
        </p:spPr>
        <p:txBody>
          <a:bodyPr wrap="square">
            <a:spAutoFit/>
          </a:bodyPr>
          <a:lstStyle/>
          <a:p>
            <a:pPr marL="342900" indent="-342900"/>
            <a:r>
              <a:rPr lang="en-US" sz="1400" dirty="0" smtClean="0">
                <a:solidFill>
                  <a:srgbClr val="FF0000"/>
                </a:solidFill>
                <a:latin typeface="+mj-lt"/>
              </a:rPr>
              <a:t>Format </a:t>
            </a:r>
            <a:r>
              <a:rPr lang="en-US" sz="1400" dirty="0">
                <a:solidFill>
                  <a:srgbClr val="FF0000"/>
                </a:solidFill>
                <a:latin typeface="+mj-lt"/>
              </a:rPr>
              <a:t>CSV or PDF</a:t>
            </a:r>
          </a:p>
        </p:txBody>
      </p:sp>
      <p:sp>
        <p:nvSpPr>
          <p:cNvPr id="4"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SU Modifications Summary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323850" y="1341438"/>
            <a:ext cx="7848600" cy="4854575"/>
          </a:xfrm>
          <a:prstGeom prst="rect">
            <a:avLst/>
          </a:prstGeom>
          <a:noFill/>
          <a:ln w="9525">
            <a:noFill/>
            <a:miter lim="800000"/>
            <a:headEnd/>
            <a:tailEnd/>
          </a:ln>
        </p:spPr>
      </p:pic>
      <p:sp>
        <p:nvSpPr>
          <p:cNvPr id="3"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SU Modifications Summary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233363" y="1557338"/>
            <a:ext cx="7364413" cy="5111750"/>
          </a:xfrm>
          <a:prstGeom prst="rect">
            <a:avLst/>
          </a:prstGeom>
          <a:noFill/>
          <a:ln w="9525">
            <a:noFill/>
            <a:miter lim="800000"/>
            <a:headEnd/>
            <a:tailEnd/>
          </a:ln>
        </p:spPr>
      </p:pic>
      <p:sp>
        <p:nvSpPr>
          <p:cNvPr id="53251" name="TextBox 6"/>
          <p:cNvSpPr txBox="1">
            <a:spLocks noChangeArrowheads="1"/>
          </p:cNvSpPr>
          <p:nvPr/>
        </p:nvSpPr>
        <p:spPr bwMode="auto">
          <a:xfrm>
            <a:off x="3925889" y="5084763"/>
            <a:ext cx="3671887" cy="523875"/>
          </a:xfrm>
          <a:prstGeom prst="rect">
            <a:avLst/>
          </a:prstGeom>
          <a:noFill/>
          <a:ln w="9525">
            <a:noFill/>
            <a:miter lim="800000"/>
            <a:headEnd/>
            <a:tailEnd/>
          </a:ln>
        </p:spPr>
        <p:txBody>
          <a:bodyPr>
            <a:spAutoFit/>
          </a:bodyPr>
          <a:lstStyle/>
          <a:p>
            <a:pPr marL="342900" indent="-342900">
              <a:buFont typeface="Arial" charset="0"/>
              <a:buChar char="•"/>
            </a:pPr>
            <a:r>
              <a:rPr lang="en-US" sz="1400" dirty="0">
                <a:latin typeface="+mj-lt"/>
              </a:rPr>
              <a:t>Format CSV  - but only View Online</a:t>
            </a:r>
          </a:p>
          <a:p>
            <a:pPr marL="342900" indent="-342900">
              <a:buFont typeface="Arial" charset="0"/>
              <a:buChar char="•"/>
            </a:pPr>
            <a:r>
              <a:rPr lang="en-US" sz="1400" dirty="0">
                <a:latin typeface="+mj-lt"/>
              </a:rPr>
              <a:t>PDF – View Online or Email</a:t>
            </a:r>
          </a:p>
        </p:txBody>
      </p:sp>
      <p:sp>
        <p:nvSpPr>
          <p:cNvPr id="4"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SU Modifications Detail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p:cNvPicPr>
            <a:picLocks noChangeAspect="1" noChangeArrowheads="1"/>
          </p:cNvPicPr>
          <p:nvPr/>
        </p:nvPicPr>
        <p:blipFill>
          <a:blip r:embed="rId2" cstate="print"/>
          <a:srcRect/>
          <a:stretch>
            <a:fillRect/>
          </a:stretch>
        </p:blipFill>
        <p:spPr bwMode="auto">
          <a:xfrm>
            <a:off x="233363" y="981075"/>
            <a:ext cx="6797675" cy="5876925"/>
          </a:xfrm>
          <a:prstGeom prst="rect">
            <a:avLst/>
          </a:prstGeom>
          <a:noFill/>
          <a:ln w="9525">
            <a:noFill/>
            <a:miter lim="800000"/>
            <a:headEnd/>
            <a:tailEnd/>
          </a:ln>
        </p:spPr>
      </p:pic>
      <p:sp>
        <p:nvSpPr>
          <p:cNvPr id="54275" name="TextBox 6"/>
          <p:cNvSpPr txBox="1">
            <a:spLocks noChangeArrowheads="1"/>
          </p:cNvSpPr>
          <p:nvPr/>
        </p:nvSpPr>
        <p:spPr bwMode="auto">
          <a:xfrm>
            <a:off x="3810000" y="4267200"/>
            <a:ext cx="2987675" cy="739775"/>
          </a:xfrm>
          <a:prstGeom prst="rect">
            <a:avLst/>
          </a:prstGeom>
          <a:noFill/>
          <a:ln w="9525">
            <a:noFill/>
            <a:miter lim="800000"/>
            <a:headEnd/>
            <a:tailEnd/>
          </a:ln>
        </p:spPr>
        <p:txBody>
          <a:bodyPr wrap="square">
            <a:spAutoFit/>
          </a:bodyPr>
          <a:lstStyle/>
          <a:p>
            <a:pPr marL="342900" indent="-342900"/>
            <a:r>
              <a:rPr lang="en-US" sz="1400" dirty="0">
                <a:solidFill>
                  <a:srgbClr val="FF0000"/>
                </a:solidFill>
                <a:latin typeface="+mj-lt"/>
              </a:rPr>
              <a:t>Changes based on action will be in </a:t>
            </a:r>
            <a:r>
              <a:rPr lang="en-US" sz="1400" i="1" dirty="0">
                <a:solidFill>
                  <a:srgbClr val="FF0000"/>
                </a:solidFill>
                <a:latin typeface="+mj-lt"/>
              </a:rPr>
              <a:t>(brackets and </a:t>
            </a:r>
            <a:r>
              <a:rPr lang="en-US" sz="1400" i="1" dirty="0" err="1">
                <a:solidFill>
                  <a:srgbClr val="FF0000"/>
                </a:solidFill>
                <a:latin typeface="+mj-lt"/>
              </a:rPr>
              <a:t>italized</a:t>
            </a:r>
            <a:r>
              <a:rPr lang="en-US" sz="1400" i="1" dirty="0">
                <a:solidFill>
                  <a:srgbClr val="FF0000"/>
                </a:solidFill>
                <a:latin typeface="+mj-lt"/>
              </a:rPr>
              <a:t>)</a:t>
            </a:r>
          </a:p>
          <a:p>
            <a:pPr marL="342900" indent="-342900"/>
            <a:endParaRPr lang="en-US" sz="1400" dirty="0">
              <a:solidFill>
                <a:srgbClr val="FF0000"/>
              </a:solidFill>
              <a:latin typeface="+mj-lt"/>
            </a:endParaRPr>
          </a:p>
        </p:txBody>
      </p:sp>
      <p:sp>
        <p:nvSpPr>
          <p:cNvPr id="4"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SU Modifications Detail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200" b="1" i="0" u="none" strike="noStrike" kern="0" cap="none" spc="0" normalizeH="0" baseline="0" noProof="0" dirty="0" smtClean="0">
                <a:ln>
                  <a:noFill/>
                </a:ln>
                <a:solidFill>
                  <a:srgbClr val="33CC33"/>
                </a:solidFill>
                <a:effectLst/>
                <a:uLnTx/>
                <a:uFillTx/>
                <a:latin typeface="+mj-lt"/>
                <a:ea typeface="+mj-ea"/>
                <a:cs typeface="+mj-cs"/>
              </a:rPr>
              <a:t>Amendment Status Report (and</a:t>
            </a:r>
            <a:r>
              <a:rPr kumimoji="0" lang="en-US" sz="3200" b="1" i="0" u="none" strike="noStrike" kern="0" cap="none" spc="0" normalizeH="0" noProof="0" dirty="0" smtClean="0">
                <a:ln>
                  <a:noFill/>
                </a:ln>
                <a:solidFill>
                  <a:srgbClr val="33CC33"/>
                </a:solidFill>
                <a:effectLst/>
                <a:uLnTx/>
                <a:uFillTx/>
                <a:latin typeface="+mj-lt"/>
                <a:ea typeface="+mj-ea"/>
                <a:cs typeface="+mj-cs"/>
              </a:rPr>
              <a:t> Variance Status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sp>
        <p:nvSpPr>
          <p:cNvPr id="6" name="TextBox 5"/>
          <p:cNvSpPr txBox="1">
            <a:spLocks noChangeArrowheads="1"/>
          </p:cNvSpPr>
          <p:nvPr/>
        </p:nvSpPr>
        <p:spPr bwMode="auto">
          <a:xfrm>
            <a:off x="6019800" y="2438400"/>
            <a:ext cx="2992928" cy="1815882"/>
          </a:xfrm>
          <a:prstGeom prst="rect">
            <a:avLst/>
          </a:prstGeom>
          <a:noFill/>
          <a:ln w="9525">
            <a:noFill/>
            <a:miter lim="800000"/>
            <a:headEnd/>
            <a:tailEnd/>
          </a:ln>
        </p:spPr>
        <p:txBody>
          <a:bodyPr wrap="square">
            <a:spAutoFit/>
          </a:bodyPr>
          <a:lstStyle/>
          <a:p>
            <a:pPr marL="342900"/>
            <a:r>
              <a:rPr lang="en-US" sz="1400" dirty="0" smtClean="0">
                <a:solidFill>
                  <a:srgbClr val="FFFF00"/>
                </a:solidFill>
                <a:latin typeface="+mj-lt"/>
              </a:rPr>
              <a:t>Report format is available in .</a:t>
            </a:r>
            <a:r>
              <a:rPr lang="en-US" sz="1400" dirty="0" err="1" smtClean="0">
                <a:solidFill>
                  <a:srgbClr val="FFFF00"/>
                </a:solidFill>
                <a:latin typeface="+mj-lt"/>
              </a:rPr>
              <a:t>pdf</a:t>
            </a:r>
            <a:r>
              <a:rPr lang="en-US" sz="1400" dirty="0" smtClean="0">
                <a:solidFill>
                  <a:srgbClr val="FFFF00"/>
                </a:solidFill>
                <a:latin typeface="+mj-lt"/>
              </a:rPr>
              <a:t> or </a:t>
            </a:r>
            <a:r>
              <a:rPr lang="en-US" sz="1400" dirty="0" err="1" smtClean="0">
                <a:solidFill>
                  <a:srgbClr val="FFFF00"/>
                </a:solidFill>
                <a:latin typeface="+mj-lt"/>
              </a:rPr>
              <a:t>csv</a:t>
            </a:r>
            <a:endParaRPr lang="en-US" sz="1400" dirty="0" smtClean="0">
              <a:solidFill>
                <a:srgbClr val="FFFF00"/>
              </a:solidFill>
              <a:latin typeface="+mj-lt"/>
            </a:endParaRPr>
          </a:p>
          <a:p>
            <a:pPr marL="342900"/>
            <a:endParaRPr lang="en-US" sz="1400" dirty="0" smtClean="0">
              <a:solidFill>
                <a:srgbClr val="FFFF00"/>
              </a:solidFill>
              <a:latin typeface="+mj-lt"/>
            </a:endParaRPr>
          </a:p>
          <a:p>
            <a:pPr marL="342900"/>
            <a:r>
              <a:rPr lang="en-US" sz="1400" dirty="0" smtClean="0">
                <a:solidFill>
                  <a:srgbClr val="FFFF00"/>
                </a:solidFill>
                <a:latin typeface="+mj-lt"/>
              </a:rPr>
              <a:t>Provides summary of SU Modification Events based on Event History that indicates data element changes  Old and New Data</a:t>
            </a:r>
            <a:endParaRPr lang="en-US" sz="1400" dirty="0">
              <a:solidFill>
                <a:srgbClr val="FFFF00"/>
              </a:solidFill>
              <a:latin typeface="+mj-lt"/>
            </a:endParaRPr>
          </a:p>
        </p:txBody>
      </p:sp>
      <p:pic>
        <p:nvPicPr>
          <p:cNvPr id="83971" name="Picture 3"/>
          <p:cNvPicPr>
            <a:picLocks noChangeAspect="1" noChangeArrowheads="1"/>
          </p:cNvPicPr>
          <p:nvPr/>
        </p:nvPicPr>
        <p:blipFill>
          <a:blip r:embed="rId2" cstate="print"/>
          <a:srcRect/>
          <a:stretch>
            <a:fillRect/>
          </a:stretch>
        </p:blipFill>
        <p:spPr bwMode="auto">
          <a:xfrm>
            <a:off x="380999" y="1295400"/>
            <a:ext cx="5911545"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33363" y="2286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200" b="1" i="0" u="none" strike="noStrike" kern="0" cap="none" spc="0" normalizeH="0" baseline="0" noProof="0" dirty="0" smtClean="0">
                <a:ln>
                  <a:noFill/>
                </a:ln>
                <a:solidFill>
                  <a:srgbClr val="33CC33"/>
                </a:solidFill>
                <a:effectLst/>
                <a:uLnTx/>
                <a:uFillTx/>
                <a:latin typeface="+mj-lt"/>
                <a:ea typeface="+mj-ea"/>
                <a:cs typeface="+mj-cs"/>
              </a:rPr>
              <a:t>Amendment Status Report (and</a:t>
            </a:r>
            <a:r>
              <a:rPr kumimoji="0" lang="en-US" sz="3200" b="1" i="0" u="none" strike="noStrike" kern="0" cap="none" spc="0" normalizeH="0" noProof="0" dirty="0" smtClean="0">
                <a:ln>
                  <a:noFill/>
                </a:ln>
                <a:solidFill>
                  <a:srgbClr val="33CC33"/>
                </a:solidFill>
                <a:effectLst/>
                <a:uLnTx/>
                <a:uFillTx/>
                <a:latin typeface="+mj-lt"/>
                <a:ea typeface="+mj-ea"/>
                <a:cs typeface="+mj-cs"/>
              </a:rPr>
              <a:t> Variance Status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7042" name="Picture 2"/>
          <p:cNvPicPr>
            <a:picLocks noChangeAspect="1" noChangeArrowheads="1"/>
          </p:cNvPicPr>
          <p:nvPr/>
        </p:nvPicPr>
        <p:blipFill>
          <a:blip r:embed="rId2" cstate="print"/>
          <a:srcRect/>
          <a:stretch>
            <a:fillRect/>
          </a:stretch>
        </p:blipFill>
        <p:spPr bwMode="auto">
          <a:xfrm>
            <a:off x="1371600" y="1219200"/>
            <a:ext cx="5677342" cy="64776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33363" y="3810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FDP and FSP Standards</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7042" name="Picture 2"/>
          <p:cNvPicPr>
            <a:picLocks noChangeAspect="1" noChangeArrowheads="1"/>
          </p:cNvPicPr>
          <p:nvPr/>
        </p:nvPicPr>
        <p:blipFill>
          <a:blip r:embed="rId2" cstate="print"/>
          <a:srcRect/>
          <a:stretch>
            <a:fillRect/>
          </a:stretch>
        </p:blipFill>
        <p:spPr bwMode="auto">
          <a:xfrm>
            <a:off x="480078" y="1676400"/>
            <a:ext cx="7456487" cy="4883389"/>
          </a:xfrm>
          <a:prstGeom prst="rect">
            <a:avLst/>
          </a:prstGeom>
          <a:noFill/>
          <a:ln w="9525">
            <a:noFill/>
            <a:miter lim="800000"/>
            <a:headEnd/>
            <a:tailEnd/>
          </a:ln>
        </p:spPr>
      </p:pic>
      <p:sp>
        <p:nvSpPr>
          <p:cNvPr id="5" name="Right Arrow 4"/>
          <p:cNvSpPr/>
          <p:nvPr/>
        </p:nvSpPr>
        <p:spPr bwMode="auto">
          <a:xfrm rot="10800000">
            <a:off x="4419600" y="3756579"/>
            <a:ext cx="1208303" cy="133631"/>
          </a:xfrm>
          <a:prstGeom prst="rightArrow">
            <a:avLst/>
          </a:prstGeom>
          <a:solidFill>
            <a:srgbClr val="FF0000"/>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2"/>
              </a:solidFill>
              <a:effectLst/>
              <a:latin typeface="Times New Roman" pitchFamily="18" charset="0"/>
            </a:endParaRPr>
          </a:p>
        </p:txBody>
      </p:sp>
      <p:sp>
        <p:nvSpPr>
          <p:cNvPr id="6" name="TextBox 6"/>
          <p:cNvSpPr txBox="1">
            <a:spLocks noChangeArrowheads="1"/>
          </p:cNvSpPr>
          <p:nvPr/>
        </p:nvSpPr>
        <p:spPr bwMode="auto">
          <a:xfrm>
            <a:off x="5627903" y="3200400"/>
            <a:ext cx="2438400" cy="1815882"/>
          </a:xfrm>
          <a:prstGeom prst="rect">
            <a:avLst/>
          </a:prstGeom>
          <a:noFill/>
          <a:ln w="9525">
            <a:noFill/>
            <a:miter lim="800000"/>
            <a:headEnd/>
            <a:tailEnd/>
          </a:ln>
        </p:spPr>
        <p:txBody>
          <a:bodyPr wrap="square">
            <a:spAutoFit/>
          </a:bodyPr>
          <a:lstStyle/>
          <a:p>
            <a:pPr marL="342900" indent="-342900">
              <a:buFont typeface="Arial" charset="0"/>
              <a:buChar char="•"/>
            </a:pPr>
            <a:r>
              <a:rPr lang="en-US" dirty="0" smtClean="0">
                <a:latin typeface="+mj-lt"/>
              </a:rPr>
              <a:t>Report may be useful for FSP Stocking Standards review and extensions</a:t>
            </a:r>
            <a:endParaRPr lang="en-US" dirty="0">
              <a:latin typeface="+mj-lt"/>
            </a:endParaRPr>
          </a:p>
          <a:p>
            <a:pPr marL="342900" indent="-342900">
              <a:buFont typeface="Arial" charset="0"/>
              <a:buChar char="•"/>
            </a:pPr>
            <a:endParaRPr lang="en-US" dirty="0">
              <a:latin typeface="+mj-lt"/>
            </a:endParaRPr>
          </a:p>
          <a:p>
            <a:pPr marL="342900" indent="-342900">
              <a:buFont typeface="Arial" charset="0"/>
              <a:buChar char="•"/>
            </a:pPr>
            <a:endParaRPr lang="en-US" dirty="0">
              <a:solidFill>
                <a:srgbClr val="FFFF00"/>
              </a:solidFill>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0" y="1809750"/>
            <a:ext cx="9144000" cy="3117850"/>
          </a:xfrm>
          <a:prstGeom prst="rect">
            <a:avLst/>
          </a:prstGeom>
          <a:noFill/>
          <a:ln w="9525">
            <a:noFill/>
            <a:miter lim="800000"/>
            <a:headEnd/>
            <a:tailEnd/>
          </a:ln>
        </p:spPr>
      </p:pic>
      <p:sp>
        <p:nvSpPr>
          <p:cNvPr id="3" name="Rectangle 2"/>
          <p:cNvSpPr txBox="1">
            <a:spLocks noChangeArrowheads="1"/>
          </p:cNvSpPr>
          <p:nvPr/>
        </p:nvSpPr>
        <p:spPr>
          <a:xfrm>
            <a:off x="233363" y="3810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FDP and FSP Standards</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Box 6"/>
          <p:cNvSpPr txBox="1">
            <a:spLocks noChangeArrowheads="1"/>
          </p:cNvSpPr>
          <p:nvPr/>
        </p:nvSpPr>
        <p:spPr bwMode="auto">
          <a:xfrm>
            <a:off x="-75197" y="4038600"/>
            <a:ext cx="9144000" cy="1554272"/>
          </a:xfrm>
          <a:prstGeom prst="rect">
            <a:avLst/>
          </a:prstGeom>
          <a:noFill/>
          <a:ln w="9525">
            <a:noFill/>
            <a:miter lim="800000"/>
            <a:headEnd/>
            <a:tailEnd/>
          </a:ln>
        </p:spPr>
        <p:txBody>
          <a:bodyPr>
            <a:spAutoFit/>
          </a:bodyPr>
          <a:lstStyle/>
          <a:p>
            <a:pPr marL="342900" lvl="3" indent="-274320">
              <a:spcBef>
                <a:spcPts val="600"/>
              </a:spcBef>
              <a:buFont typeface="Arial" charset="0"/>
              <a:buChar char="•"/>
            </a:pPr>
            <a:r>
              <a:rPr lang="en-US" dirty="0">
                <a:solidFill>
                  <a:srgbClr val="FFFF00"/>
                </a:solidFill>
                <a:latin typeface="+mj-lt"/>
              </a:rPr>
              <a:t>Available in PDF or CSV</a:t>
            </a:r>
          </a:p>
          <a:p>
            <a:pPr marL="342900" indent="-274320">
              <a:spcBef>
                <a:spcPts val="600"/>
              </a:spcBef>
              <a:buFont typeface="Arial" charset="0"/>
              <a:buChar char="•"/>
            </a:pPr>
            <a:r>
              <a:rPr lang="en-US" dirty="0" smtClean="0">
                <a:solidFill>
                  <a:srgbClr val="FFFF00"/>
                </a:solidFill>
                <a:latin typeface="+mj-lt"/>
              </a:rPr>
              <a:t>ISSAWM01-Regeneration and ISSAWM01-Free Growing Report .</a:t>
            </a:r>
            <a:r>
              <a:rPr lang="en-US" dirty="0" err="1" smtClean="0">
                <a:solidFill>
                  <a:srgbClr val="FFFF00"/>
                </a:solidFill>
                <a:latin typeface="+mj-lt"/>
              </a:rPr>
              <a:t>pdf</a:t>
            </a:r>
            <a:r>
              <a:rPr lang="en-US" dirty="0" smtClean="0">
                <a:solidFill>
                  <a:srgbClr val="FFFF00"/>
                </a:solidFill>
                <a:latin typeface="+mj-lt"/>
              </a:rPr>
              <a:t> format has hyperlinks to </a:t>
            </a:r>
            <a:r>
              <a:rPr lang="en-US" dirty="0" err="1" smtClean="0">
                <a:solidFill>
                  <a:srgbClr val="FFFF00"/>
                </a:solidFill>
                <a:latin typeface="+mj-lt"/>
              </a:rPr>
              <a:t>Mapview</a:t>
            </a:r>
            <a:r>
              <a:rPr lang="en-US" dirty="0" smtClean="0">
                <a:solidFill>
                  <a:srgbClr val="FFFF00"/>
                </a:solidFill>
                <a:latin typeface="+mj-lt"/>
              </a:rPr>
              <a:t> for SUs with Opening Spatial</a:t>
            </a:r>
          </a:p>
          <a:p>
            <a:pPr marL="342900" indent="-274320">
              <a:spcBef>
                <a:spcPts val="600"/>
              </a:spcBef>
              <a:buFont typeface="Arial" charset="0"/>
              <a:buChar char="•"/>
            </a:pPr>
            <a:r>
              <a:rPr lang="en-US" dirty="0" smtClean="0">
                <a:solidFill>
                  <a:srgbClr val="FFFF00"/>
                </a:solidFill>
                <a:latin typeface="+mj-lt"/>
              </a:rPr>
              <a:t>Most reports are flexible address many questions: due, overdue, when milestone reported</a:t>
            </a:r>
            <a:endParaRPr lang="en-US" dirty="0">
              <a:solidFill>
                <a:srgbClr val="FFFF00"/>
              </a:solidFill>
              <a:latin typeface="+mj-lt"/>
            </a:endParaRPr>
          </a:p>
          <a:p>
            <a:pPr marL="342900" indent="-274320">
              <a:spcBef>
                <a:spcPts val="600"/>
              </a:spcBef>
              <a:buFont typeface="Arial" charset="0"/>
              <a:buChar char="•"/>
            </a:pPr>
            <a:endParaRPr lang="en-US" dirty="0">
              <a:solidFill>
                <a:srgbClr val="FFFF00"/>
              </a:solidFill>
              <a:latin typeface="+mj-lt"/>
            </a:endParaRPr>
          </a:p>
        </p:txBody>
      </p:sp>
      <p:sp>
        <p:nvSpPr>
          <p:cNvPr id="5"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Milestone</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8066" name="Picture 2"/>
          <p:cNvPicPr>
            <a:picLocks noChangeAspect="1" noChangeArrowheads="1"/>
          </p:cNvPicPr>
          <p:nvPr/>
        </p:nvPicPr>
        <p:blipFill>
          <a:blip r:embed="rId2" cstate="print"/>
          <a:srcRect/>
          <a:stretch>
            <a:fillRect/>
          </a:stretch>
        </p:blipFill>
        <p:spPr bwMode="auto">
          <a:xfrm>
            <a:off x="333375" y="1557637"/>
            <a:ext cx="7896225" cy="225395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p:cNvPicPr>
            <a:picLocks noChangeAspect="1" noChangeArrowheads="1"/>
          </p:cNvPicPr>
          <p:nvPr/>
        </p:nvPicPr>
        <p:blipFill>
          <a:blip r:embed="rId2" cstate="print"/>
          <a:srcRect/>
          <a:stretch>
            <a:fillRect/>
          </a:stretch>
        </p:blipFill>
        <p:spPr bwMode="auto">
          <a:xfrm>
            <a:off x="3851275" y="5537200"/>
            <a:ext cx="3529013" cy="1320800"/>
          </a:xfrm>
          <a:prstGeom prst="rect">
            <a:avLst/>
          </a:prstGeom>
          <a:noFill/>
          <a:ln w="9525">
            <a:noFill/>
            <a:miter lim="800000"/>
            <a:headEnd/>
            <a:tailEnd/>
          </a:ln>
        </p:spPr>
      </p:pic>
      <p:pic>
        <p:nvPicPr>
          <p:cNvPr id="55299" name="Picture 4"/>
          <p:cNvPicPr>
            <a:picLocks noChangeAspect="1" noChangeArrowheads="1"/>
          </p:cNvPicPr>
          <p:nvPr/>
        </p:nvPicPr>
        <p:blipFill>
          <a:blip r:embed="rId3" cstate="print"/>
          <a:srcRect/>
          <a:stretch>
            <a:fillRect/>
          </a:stretch>
        </p:blipFill>
        <p:spPr bwMode="auto">
          <a:xfrm>
            <a:off x="684213" y="1268413"/>
            <a:ext cx="8262937" cy="4321175"/>
          </a:xfrm>
          <a:prstGeom prst="rect">
            <a:avLst/>
          </a:prstGeom>
          <a:noFill/>
          <a:ln w="9525">
            <a:noFill/>
            <a:miter lim="800000"/>
            <a:headEnd/>
            <a:tailEnd/>
          </a:ln>
        </p:spPr>
      </p:pic>
      <p:sp>
        <p:nvSpPr>
          <p:cNvPr id="55300" name="TextBox 6"/>
          <p:cNvSpPr txBox="1">
            <a:spLocks noChangeArrowheads="1"/>
          </p:cNvSpPr>
          <p:nvPr/>
        </p:nvSpPr>
        <p:spPr bwMode="auto">
          <a:xfrm>
            <a:off x="117475" y="3429000"/>
            <a:ext cx="3733800" cy="3000821"/>
          </a:xfrm>
          <a:prstGeom prst="rect">
            <a:avLst/>
          </a:prstGeom>
          <a:solidFill>
            <a:srgbClr val="FFFFFF"/>
          </a:solidFill>
          <a:ln w="9525">
            <a:noFill/>
            <a:miter lim="800000"/>
            <a:headEnd/>
            <a:tailEnd/>
          </a:ln>
        </p:spPr>
        <p:txBody>
          <a:bodyPr wrap="square">
            <a:spAutoFit/>
          </a:bodyPr>
          <a:lstStyle/>
          <a:p>
            <a:pPr>
              <a:spcBef>
                <a:spcPts val="600"/>
              </a:spcBef>
            </a:pPr>
            <a:r>
              <a:rPr lang="en-US" sz="1400" dirty="0">
                <a:latin typeface="+mj-lt"/>
              </a:rPr>
              <a:t>ISSAWM01 Regeneration and </a:t>
            </a:r>
          </a:p>
          <a:p>
            <a:pPr>
              <a:spcBef>
                <a:spcPts val="600"/>
              </a:spcBef>
            </a:pPr>
            <a:r>
              <a:rPr lang="en-US" sz="1400" dirty="0">
                <a:latin typeface="+mj-lt"/>
              </a:rPr>
              <a:t>Free Growing Reports</a:t>
            </a:r>
          </a:p>
          <a:p>
            <a:pPr>
              <a:spcBef>
                <a:spcPts val="600"/>
              </a:spcBef>
            </a:pPr>
            <a:endParaRPr lang="en-US" sz="1400" dirty="0">
              <a:latin typeface="+mj-lt"/>
            </a:endParaRPr>
          </a:p>
          <a:p>
            <a:pPr>
              <a:spcBef>
                <a:spcPts val="600"/>
              </a:spcBef>
            </a:pPr>
            <a:r>
              <a:rPr lang="en-US" sz="1400" dirty="0">
                <a:latin typeface="+mj-lt"/>
              </a:rPr>
              <a:t>supports .</a:t>
            </a:r>
            <a:r>
              <a:rPr lang="en-US" sz="1400" dirty="0" err="1">
                <a:latin typeface="+mj-lt"/>
              </a:rPr>
              <a:t>pdf</a:t>
            </a:r>
            <a:r>
              <a:rPr lang="en-US" sz="1400" dirty="0">
                <a:latin typeface="+mj-lt"/>
              </a:rPr>
              <a:t> and .</a:t>
            </a:r>
            <a:r>
              <a:rPr lang="en-US" sz="1400" dirty="0" err="1">
                <a:latin typeface="+mj-lt"/>
              </a:rPr>
              <a:t>csv</a:t>
            </a:r>
            <a:r>
              <a:rPr lang="en-US" sz="1400" dirty="0">
                <a:latin typeface="+mj-lt"/>
              </a:rPr>
              <a:t> formats.</a:t>
            </a:r>
          </a:p>
          <a:p>
            <a:pPr>
              <a:spcBef>
                <a:spcPts val="600"/>
              </a:spcBef>
              <a:buFont typeface="Arial" pitchFamily="34" charset="0"/>
              <a:buChar char="•"/>
            </a:pPr>
            <a:r>
              <a:rPr lang="en-US" sz="1400" dirty="0">
                <a:latin typeface="+mj-lt"/>
              </a:rPr>
              <a:t>Powerful report</a:t>
            </a:r>
          </a:p>
          <a:p>
            <a:pPr>
              <a:spcBef>
                <a:spcPts val="600"/>
              </a:spcBef>
              <a:buFont typeface="Arial" pitchFamily="34" charset="0"/>
              <a:buChar char="•"/>
            </a:pPr>
            <a:r>
              <a:rPr lang="en-US" sz="1400" dirty="0">
                <a:latin typeface="+mj-lt"/>
              </a:rPr>
              <a:t> Due, Overdue, Declared or Not Declared</a:t>
            </a:r>
          </a:p>
          <a:p>
            <a:pPr>
              <a:spcBef>
                <a:spcPts val="600"/>
              </a:spcBef>
              <a:buFont typeface="Arial" pitchFamily="34" charset="0"/>
              <a:buChar char="•"/>
            </a:pPr>
            <a:r>
              <a:rPr lang="en-US" sz="1400" dirty="0">
                <a:latin typeface="+mj-lt"/>
              </a:rPr>
              <a:t> Not tied to FC</a:t>
            </a:r>
          </a:p>
          <a:p>
            <a:pPr>
              <a:spcBef>
                <a:spcPts val="600"/>
              </a:spcBef>
              <a:buFont typeface="Arial" pitchFamily="34" charset="0"/>
              <a:buChar char="•"/>
            </a:pPr>
            <a:r>
              <a:rPr lang="en-US" sz="1400" dirty="0">
                <a:latin typeface="+mj-lt"/>
              </a:rPr>
              <a:t> Links to </a:t>
            </a:r>
            <a:r>
              <a:rPr lang="en-US" sz="1400" dirty="0" err="1">
                <a:latin typeface="+mj-lt"/>
              </a:rPr>
              <a:t>Mapview</a:t>
            </a:r>
            <a:r>
              <a:rPr lang="en-US" sz="1400" dirty="0">
                <a:latin typeface="+mj-lt"/>
              </a:rPr>
              <a:t> – if OP spatial exist – hyperlink does not tie to FC spatial – but FC spatial will exist as this is a mandatory rule for all FT*</a:t>
            </a:r>
          </a:p>
        </p:txBody>
      </p:sp>
      <p:sp>
        <p:nvSpPr>
          <p:cNvPr id="5"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a:t>
            </a:r>
            <a:r>
              <a:rPr lang="en-US" sz="3200" b="1" kern="0" dirty="0" smtClean="0">
                <a:solidFill>
                  <a:srgbClr val="33CC33"/>
                </a:solidFill>
                <a:latin typeface="+mj-lt"/>
                <a:ea typeface="+mj-ea"/>
                <a:cs typeface="+mj-cs"/>
              </a:rPr>
              <a:t> Free Growing Report</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0" y="0"/>
            <a:ext cx="9144000" cy="6423025"/>
          </a:xfrm>
          <a:prstGeom prst="rect">
            <a:avLst/>
          </a:prstGeom>
          <a:noFill/>
          <a:ln w="9525">
            <a:noFill/>
            <a:miter lim="800000"/>
            <a:headEnd/>
            <a:tailEnd/>
          </a:ln>
        </p:spPr>
      </p:pic>
      <p:pic>
        <p:nvPicPr>
          <p:cNvPr id="56323" name="Picture 3"/>
          <p:cNvPicPr>
            <a:picLocks noChangeAspect="1" noChangeArrowheads="1"/>
          </p:cNvPicPr>
          <p:nvPr/>
        </p:nvPicPr>
        <p:blipFill>
          <a:blip r:embed="rId3" cstate="print"/>
          <a:srcRect/>
          <a:stretch>
            <a:fillRect/>
          </a:stretch>
        </p:blipFill>
        <p:spPr bwMode="auto">
          <a:xfrm>
            <a:off x="6477000" y="0"/>
            <a:ext cx="2566987" cy="2397125"/>
          </a:xfrm>
          <a:prstGeom prst="rect">
            <a:avLst/>
          </a:prstGeom>
          <a:noFill/>
          <a:ln w="9525">
            <a:noFill/>
            <a:miter lim="800000"/>
            <a:headEnd/>
            <a:tailEnd/>
          </a:ln>
        </p:spPr>
      </p:pic>
      <p:cxnSp>
        <p:nvCxnSpPr>
          <p:cNvPr id="56324" name="Straight Arrow Connector 9"/>
          <p:cNvCxnSpPr>
            <a:cxnSpLocks noChangeShapeType="1"/>
          </p:cNvCxnSpPr>
          <p:nvPr/>
        </p:nvCxnSpPr>
        <p:spPr bwMode="auto">
          <a:xfrm flipV="1">
            <a:off x="2627313" y="2035175"/>
            <a:ext cx="3949700" cy="1681163"/>
          </a:xfrm>
          <a:prstGeom prst="straightConnector1">
            <a:avLst/>
          </a:prstGeom>
          <a:noFill/>
          <a:ln w="25400" algn="ctr">
            <a:solidFill>
              <a:srgbClr val="FF0000"/>
            </a:solidFill>
            <a:round/>
            <a:headEnd/>
            <a:tailEnd type="arrow" w="med" len="med"/>
          </a:ln>
        </p:spPr>
      </p:cxnSp>
      <p:sp>
        <p:nvSpPr>
          <p:cNvPr id="56325" name="TextBox 6"/>
          <p:cNvSpPr txBox="1">
            <a:spLocks noChangeArrowheads="1"/>
          </p:cNvSpPr>
          <p:nvPr/>
        </p:nvSpPr>
        <p:spPr bwMode="auto">
          <a:xfrm>
            <a:off x="1751013" y="836613"/>
            <a:ext cx="4826000" cy="954087"/>
          </a:xfrm>
          <a:prstGeom prst="rect">
            <a:avLst/>
          </a:prstGeom>
          <a:solidFill>
            <a:srgbClr val="FFFFFF"/>
          </a:solidFill>
          <a:ln w="9525">
            <a:noFill/>
            <a:miter lim="800000"/>
            <a:headEnd/>
            <a:tailEnd/>
          </a:ln>
        </p:spPr>
        <p:txBody>
          <a:bodyPr>
            <a:spAutoFit/>
          </a:bodyPr>
          <a:lstStyle/>
          <a:p>
            <a:r>
              <a:rPr lang="en-US" sz="1400" dirty="0"/>
              <a:t>Embedded links to </a:t>
            </a:r>
            <a:r>
              <a:rPr lang="en-US" sz="1400" dirty="0" err="1"/>
              <a:t>Mapview</a:t>
            </a:r>
            <a:r>
              <a:rPr lang="en-US" sz="1400" dirty="0"/>
              <a:t> – if Opening Spatial exists Note that FC must be submitted for FG Declaration – so any recent declarations would have FC Spatial viewable in </a:t>
            </a:r>
            <a:r>
              <a:rPr lang="en-US" sz="1400" dirty="0" err="1"/>
              <a:t>Mapview</a:t>
            </a:r>
            <a:endParaRPr lang="en-US" sz="1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0" y="3500438"/>
            <a:ext cx="9109075" cy="2879725"/>
          </a:xfrm>
          <a:prstGeom prst="rect">
            <a:avLst/>
          </a:prstGeom>
          <a:noFill/>
          <a:ln w="9525">
            <a:noFill/>
            <a:miter lim="800000"/>
            <a:headEnd/>
            <a:tailEnd/>
          </a:ln>
        </p:spPr>
      </p:pic>
      <p:pic>
        <p:nvPicPr>
          <p:cNvPr id="57347" name="Picture 3"/>
          <p:cNvPicPr>
            <a:picLocks noChangeAspect="1" noChangeArrowheads="1"/>
          </p:cNvPicPr>
          <p:nvPr/>
        </p:nvPicPr>
        <p:blipFill>
          <a:blip r:embed="rId3" cstate="print"/>
          <a:srcRect/>
          <a:stretch>
            <a:fillRect/>
          </a:stretch>
        </p:blipFill>
        <p:spPr bwMode="auto">
          <a:xfrm>
            <a:off x="468313" y="1341438"/>
            <a:ext cx="6975475" cy="2101850"/>
          </a:xfrm>
          <a:prstGeom prst="rect">
            <a:avLst/>
          </a:prstGeom>
          <a:noFill/>
          <a:ln w="9525">
            <a:noFill/>
            <a:miter lim="800000"/>
            <a:headEnd/>
            <a:tailEnd/>
          </a:ln>
        </p:spPr>
      </p:pic>
      <p:sp>
        <p:nvSpPr>
          <p:cNvPr id="4" name="Rectangle 2"/>
          <p:cNvSpPr txBox="1">
            <a:spLocks noChangeArrowheads="1"/>
          </p:cNvSpPr>
          <p:nvPr/>
        </p:nvSpPr>
        <p:spPr>
          <a:xfrm>
            <a:off x="152400" y="1524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lang="en-US" sz="2800" b="1" kern="0" dirty="0" smtClean="0">
                <a:solidFill>
                  <a:srgbClr val="33CC33"/>
                </a:solidFill>
                <a:latin typeface="+mj-lt"/>
                <a:ea typeface="+mj-ea"/>
                <a:cs typeface="+mj-cs"/>
              </a:rPr>
              <a:t>Declared FG with Detailed Standards and FC Info</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Box 6"/>
          <p:cNvSpPr txBox="1">
            <a:spLocks noChangeArrowheads="1"/>
          </p:cNvSpPr>
          <p:nvPr/>
        </p:nvSpPr>
        <p:spPr bwMode="auto">
          <a:xfrm>
            <a:off x="4446587" y="3657600"/>
            <a:ext cx="4343400" cy="1477328"/>
          </a:xfrm>
          <a:prstGeom prst="rect">
            <a:avLst/>
          </a:prstGeom>
          <a:noFill/>
          <a:ln w="9525">
            <a:noFill/>
            <a:miter lim="800000"/>
            <a:headEnd/>
            <a:tailEnd/>
          </a:ln>
        </p:spPr>
        <p:txBody>
          <a:bodyPr wrap="square">
            <a:spAutoFit/>
          </a:bodyPr>
          <a:lstStyle/>
          <a:p>
            <a:pPr marL="342900" lvl="3" indent="-274320">
              <a:spcBef>
                <a:spcPts val="600"/>
              </a:spcBef>
              <a:buFont typeface="Arial" charset="0"/>
              <a:buChar char="•"/>
            </a:pPr>
            <a:r>
              <a:rPr lang="en-US" dirty="0">
                <a:solidFill>
                  <a:srgbClr val="FFFF00"/>
                </a:solidFill>
                <a:latin typeface="+mj-lt"/>
              </a:rPr>
              <a:t>Available in PDF or CSV</a:t>
            </a:r>
          </a:p>
          <a:p>
            <a:pPr marL="342900" indent="-274320">
              <a:spcBef>
                <a:spcPts val="600"/>
              </a:spcBef>
              <a:buFont typeface="Arial" charset="0"/>
              <a:buChar char="•"/>
            </a:pPr>
            <a:r>
              <a:rPr lang="en-US" dirty="0" smtClean="0">
                <a:solidFill>
                  <a:srgbClr val="FFFF00"/>
                </a:solidFill>
                <a:latin typeface="+mj-lt"/>
              </a:rPr>
              <a:t>Simple to run</a:t>
            </a:r>
          </a:p>
          <a:p>
            <a:pPr marL="342900" indent="-274320">
              <a:spcBef>
                <a:spcPts val="600"/>
              </a:spcBef>
              <a:buFont typeface="Arial" charset="0"/>
              <a:buChar char="•"/>
            </a:pPr>
            <a:r>
              <a:rPr lang="en-US" dirty="0" smtClean="0">
                <a:solidFill>
                  <a:srgbClr val="FFFF00"/>
                </a:solidFill>
                <a:latin typeface="+mj-lt"/>
              </a:rPr>
              <a:t>Review record’s core data that is required to enable milestone reporting or confirmation of forest cover submitted</a:t>
            </a:r>
            <a:endParaRPr lang="en-US" dirty="0">
              <a:solidFill>
                <a:srgbClr val="FFFF00"/>
              </a:solidFill>
              <a:latin typeface="+mj-lt"/>
            </a:endParaRPr>
          </a:p>
        </p:txBody>
      </p:sp>
      <p:sp>
        <p:nvSpPr>
          <p:cNvPr id="5"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Data Clean up</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9090" name="Picture 2"/>
          <p:cNvPicPr>
            <a:picLocks noChangeAspect="1" noChangeArrowheads="1"/>
          </p:cNvPicPr>
          <p:nvPr/>
        </p:nvPicPr>
        <p:blipFill>
          <a:blip r:embed="rId2" cstate="print"/>
          <a:srcRect/>
          <a:stretch>
            <a:fillRect/>
          </a:stretch>
        </p:blipFill>
        <p:spPr bwMode="auto">
          <a:xfrm>
            <a:off x="152400" y="1762125"/>
            <a:ext cx="8637587" cy="1666875"/>
          </a:xfrm>
          <a:prstGeom prst="rect">
            <a:avLst/>
          </a:prstGeom>
          <a:noFill/>
          <a:ln w="9525">
            <a:noFill/>
            <a:miter lim="800000"/>
            <a:headEnd/>
            <a:tailEnd/>
          </a:ln>
        </p:spPr>
      </p:pic>
      <p:pic>
        <p:nvPicPr>
          <p:cNvPr id="89092" name="Picture 4"/>
          <p:cNvPicPr>
            <a:picLocks noChangeAspect="1" noChangeArrowheads="1"/>
          </p:cNvPicPr>
          <p:nvPr/>
        </p:nvPicPr>
        <p:blipFill>
          <a:blip r:embed="rId3" cstate="print"/>
          <a:srcRect/>
          <a:stretch>
            <a:fillRect/>
          </a:stretch>
        </p:blipFill>
        <p:spPr bwMode="auto">
          <a:xfrm>
            <a:off x="152400" y="3657600"/>
            <a:ext cx="4124325" cy="24553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Data Clean up</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89093" name="Picture 5"/>
          <p:cNvPicPr>
            <a:picLocks noChangeAspect="1" noChangeArrowheads="1"/>
          </p:cNvPicPr>
          <p:nvPr/>
        </p:nvPicPr>
        <p:blipFill>
          <a:blip r:embed="rId2" cstate="print"/>
          <a:srcRect/>
          <a:stretch>
            <a:fillRect/>
          </a:stretch>
        </p:blipFill>
        <p:spPr bwMode="auto">
          <a:xfrm>
            <a:off x="304800" y="1600200"/>
            <a:ext cx="8455234" cy="45577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3600" b="1" i="0" u="none" strike="noStrike" kern="0" cap="none" spc="0" normalizeH="0" noProof="0" dirty="0" smtClean="0">
                <a:ln>
                  <a:noFill/>
                </a:ln>
                <a:solidFill>
                  <a:srgbClr val="33CC33"/>
                </a:solidFill>
                <a:effectLst/>
                <a:uLnTx/>
                <a:uFillTx/>
                <a:latin typeface="+mj-lt"/>
                <a:ea typeface="+mj-ea"/>
                <a:cs typeface="+mj-cs"/>
              </a:rPr>
              <a:t>Data Clean up</a:t>
            </a:r>
            <a:endParaRPr kumimoji="0" lang="en-US" sz="40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90114" name="Picture 2"/>
          <p:cNvPicPr>
            <a:picLocks noChangeAspect="1" noChangeArrowheads="1"/>
          </p:cNvPicPr>
          <p:nvPr/>
        </p:nvPicPr>
        <p:blipFill>
          <a:blip r:embed="rId2" cstate="print"/>
          <a:srcRect/>
          <a:stretch>
            <a:fillRect/>
          </a:stretch>
        </p:blipFill>
        <p:spPr bwMode="auto">
          <a:xfrm>
            <a:off x="304800" y="1752600"/>
            <a:ext cx="8068465" cy="39957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3048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err="1" smtClean="0">
                <a:ln>
                  <a:noFill/>
                </a:ln>
                <a:solidFill>
                  <a:srgbClr val="33CC33"/>
                </a:solidFill>
                <a:effectLst/>
                <a:uLnTx/>
                <a:uFillTx/>
                <a:latin typeface="+mj-lt"/>
                <a:ea typeface="+mj-ea"/>
                <a:cs typeface="+mj-cs"/>
              </a:rPr>
              <a:t>Silv</a:t>
            </a:r>
            <a:r>
              <a:rPr kumimoji="0" lang="en-US" sz="2800" b="1" i="0" u="none" strike="noStrike" kern="0" cap="none" spc="0" normalizeH="0" noProof="0" dirty="0" smtClean="0">
                <a:ln>
                  <a:noFill/>
                </a:ln>
                <a:solidFill>
                  <a:srgbClr val="33CC33"/>
                </a:solidFill>
                <a:effectLst/>
                <a:uLnTx/>
                <a:uFillTx/>
                <a:latin typeface="+mj-lt"/>
                <a:ea typeface="+mj-ea"/>
                <a:cs typeface="+mj-cs"/>
              </a:rPr>
              <a:t> Planning &amp; Accomplishments</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91138" name="Picture 2"/>
          <p:cNvPicPr>
            <a:picLocks noChangeAspect="1" noChangeArrowheads="1"/>
          </p:cNvPicPr>
          <p:nvPr/>
        </p:nvPicPr>
        <p:blipFill>
          <a:blip r:embed="rId2" cstate="print"/>
          <a:srcRect/>
          <a:stretch>
            <a:fillRect/>
          </a:stretch>
        </p:blipFill>
        <p:spPr bwMode="auto">
          <a:xfrm>
            <a:off x="0" y="1752600"/>
            <a:ext cx="8878986" cy="1990725"/>
          </a:xfrm>
          <a:prstGeom prst="rect">
            <a:avLst/>
          </a:prstGeom>
          <a:noFill/>
          <a:ln w="9525">
            <a:noFill/>
            <a:miter lim="800000"/>
            <a:headEnd/>
            <a:tailEnd/>
          </a:ln>
        </p:spPr>
      </p:pic>
      <p:sp>
        <p:nvSpPr>
          <p:cNvPr id="6" name="TextBox 6"/>
          <p:cNvSpPr txBox="1">
            <a:spLocks noChangeArrowheads="1"/>
          </p:cNvSpPr>
          <p:nvPr/>
        </p:nvSpPr>
        <p:spPr bwMode="auto">
          <a:xfrm>
            <a:off x="304800" y="4097923"/>
            <a:ext cx="7772400" cy="661720"/>
          </a:xfrm>
          <a:prstGeom prst="rect">
            <a:avLst/>
          </a:prstGeom>
          <a:noFill/>
          <a:ln w="9525">
            <a:noFill/>
            <a:miter lim="800000"/>
            <a:headEnd/>
            <a:tailEnd/>
          </a:ln>
        </p:spPr>
        <p:txBody>
          <a:bodyPr wrap="square">
            <a:spAutoFit/>
          </a:bodyPr>
          <a:lstStyle/>
          <a:p>
            <a:pPr marL="342900" lvl="3" indent="-274320">
              <a:spcBef>
                <a:spcPts val="600"/>
              </a:spcBef>
              <a:buFont typeface="Arial" charset="0"/>
              <a:buChar char="•"/>
            </a:pPr>
            <a:r>
              <a:rPr lang="en-US" dirty="0" smtClean="0">
                <a:solidFill>
                  <a:srgbClr val="FFFF00"/>
                </a:solidFill>
                <a:latin typeface="+mj-lt"/>
              </a:rPr>
              <a:t>Reports to support with program-specific reporting and planning requirements</a:t>
            </a:r>
          </a:p>
          <a:p>
            <a:pPr marL="342900" lvl="3" indent="-274320">
              <a:spcBef>
                <a:spcPts val="600"/>
              </a:spcBef>
              <a:buFont typeface="Arial" charset="0"/>
              <a:buChar char="•"/>
            </a:pPr>
            <a:r>
              <a:rPr lang="en-US" dirty="0" smtClean="0">
                <a:solidFill>
                  <a:srgbClr val="FFFF00"/>
                </a:solidFill>
                <a:latin typeface="+mj-lt"/>
              </a:rPr>
              <a:t>RACAM01 is based on the Project Tab within RESULTS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3048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Recipient </a:t>
            </a:r>
            <a:r>
              <a:rPr kumimoji="0" lang="en-US" sz="2800" b="1" i="0" u="none" strike="noStrike" kern="0" cap="none" spc="0" normalizeH="0" noProof="0" dirty="0" err="1" smtClean="0">
                <a:ln>
                  <a:noFill/>
                </a:ln>
                <a:solidFill>
                  <a:srgbClr val="33CC33"/>
                </a:solidFill>
                <a:effectLst/>
                <a:uLnTx/>
                <a:uFillTx/>
                <a:latin typeface="+mj-lt"/>
                <a:ea typeface="+mj-ea"/>
                <a:cs typeface="+mj-cs"/>
              </a:rPr>
              <a:t>Silv</a:t>
            </a:r>
            <a:r>
              <a:rPr kumimoji="0" lang="en-US" sz="2800" b="1" i="0" u="none" strike="noStrike" kern="0" cap="none" spc="0" normalizeH="0" noProof="0" dirty="0" smtClean="0">
                <a:ln>
                  <a:noFill/>
                </a:ln>
                <a:solidFill>
                  <a:srgbClr val="33CC33"/>
                </a:solidFill>
                <a:effectLst/>
                <a:uLnTx/>
                <a:uFillTx/>
                <a:latin typeface="+mj-lt"/>
                <a:ea typeface="+mj-ea"/>
                <a:cs typeface="+mj-cs"/>
              </a:rPr>
              <a:t> Accomplishment</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92162" name="Picture 2"/>
          <p:cNvPicPr>
            <a:picLocks noChangeAspect="1" noChangeArrowheads="1"/>
          </p:cNvPicPr>
          <p:nvPr/>
        </p:nvPicPr>
        <p:blipFill>
          <a:blip r:embed="rId2" cstate="print"/>
          <a:srcRect/>
          <a:stretch>
            <a:fillRect/>
          </a:stretch>
        </p:blipFill>
        <p:spPr bwMode="auto">
          <a:xfrm>
            <a:off x="11113" y="1219200"/>
            <a:ext cx="9132887" cy="4972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3048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Recipient </a:t>
            </a:r>
            <a:r>
              <a:rPr kumimoji="0" lang="en-US" sz="2800" b="1" i="0" u="none" strike="noStrike" kern="0" cap="none" spc="0" normalizeH="0" noProof="0" dirty="0" err="1" smtClean="0">
                <a:ln>
                  <a:noFill/>
                </a:ln>
                <a:solidFill>
                  <a:srgbClr val="33CC33"/>
                </a:solidFill>
                <a:effectLst/>
                <a:uLnTx/>
                <a:uFillTx/>
                <a:latin typeface="+mj-lt"/>
                <a:ea typeface="+mj-ea"/>
                <a:cs typeface="+mj-cs"/>
              </a:rPr>
              <a:t>Silv</a:t>
            </a:r>
            <a:r>
              <a:rPr kumimoji="0" lang="en-US" sz="2800" b="1" i="0" u="none" strike="noStrike" kern="0" cap="none" spc="0" normalizeH="0" noProof="0" dirty="0" smtClean="0">
                <a:ln>
                  <a:noFill/>
                </a:ln>
                <a:solidFill>
                  <a:srgbClr val="33CC33"/>
                </a:solidFill>
                <a:effectLst/>
                <a:uLnTx/>
                <a:uFillTx/>
                <a:latin typeface="+mj-lt"/>
                <a:ea typeface="+mj-ea"/>
                <a:cs typeface="+mj-cs"/>
              </a:rPr>
              <a:t> Accomplishment</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91140" name="Picture 4"/>
          <p:cNvPicPr>
            <a:picLocks noChangeAspect="1" noChangeArrowheads="1"/>
          </p:cNvPicPr>
          <p:nvPr/>
        </p:nvPicPr>
        <p:blipFill>
          <a:blip r:embed="rId2" cstate="print"/>
          <a:srcRect/>
          <a:stretch>
            <a:fillRect/>
          </a:stretch>
        </p:blipFill>
        <p:spPr bwMode="auto">
          <a:xfrm>
            <a:off x="0" y="1752600"/>
            <a:ext cx="9080124" cy="3571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a:stretch>
            <a:fillRect/>
          </a:stretch>
        </p:blipFill>
        <p:spPr bwMode="auto">
          <a:xfrm>
            <a:off x="0" y="838200"/>
            <a:ext cx="5714999" cy="2922577"/>
          </a:xfrm>
          <a:prstGeom prst="rect">
            <a:avLst/>
          </a:prstGeom>
          <a:noFill/>
          <a:ln w="9525">
            <a:noFill/>
            <a:miter lim="800000"/>
            <a:headEnd/>
            <a:tailEnd/>
          </a:ln>
        </p:spPr>
      </p:pic>
      <p:sp>
        <p:nvSpPr>
          <p:cNvPr id="5" name="Rectangle 2"/>
          <p:cNvSpPr txBox="1">
            <a:spLocks noChangeArrowheads="1"/>
          </p:cNvSpPr>
          <p:nvPr/>
        </p:nvSpPr>
        <p:spPr>
          <a:xfrm>
            <a:off x="152400" y="3048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5 Yr Completion Report</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pic>
        <p:nvPicPr>
          <p:cNvPr id="93187" name="Picture 3"/>
          <p:cNvPicPr>
            <a:picLocks noChangeAspect="1" noChangeArrowheads="1"/>
          </p:cNvPicPr>
          <p:nvPr/>
        </p:nvPicPr>
        <p:blipFill>
          <a:blip r:embed="rId3" cstate="print"/>
          <a:srcRect/>
          <a:stretch>
            <a:fillRect/>
          </a:stretch>
        </p:blipFill>
        <p:spPr bwMode="auto">
          <a:xfrm>
            <a:off x="0" y="3476625"/>
            <a:ext cx="8628063" cy="3381375"/>
          </a:xfrm>
          <a:prstGeom prst="rect">
            <a:avLst/>
          </a:prstGeom>
          <a:noFill/>
          <a:ln w="9525">
            <a:noFill/>
            <a:miter lim="800000"/>
            <a:headEnd/>
            <a:tailEnd/>
          </a:ln>
        </p:spPr>
      </p:pic>
      <p:sp>
        <p:nvSpPr>
          <p:cNvPr id="7" name="TextBox 6"/>
          <p:cNvSpPr txBox="1">
            <a:spLocks noChangeArrowheads="1"/>
          </p:cNvSpPr>
          <p:nvPr/>
        </p:nvSpPr>
        <p:spPr bwMode="auto">
          <a:xfrm>
            <a:off x="5714999" y="1583799"/>
            <a:ext cx="2590800" cy="830997"/>
          </a:xfrm>
          <a:prstGeom prst="rect">
            <a:avLst/>
          </a:prstGeom>
          <a:noFill/>
          <a:ln w="9525">
            <a:noFill/>
            <a:miter lim="800000"/>
            <a:headEnd/>
            <a:tailEnd/>
          </a:ln>
        </p:spPr>
        <p:txBody>
          <a:bodyPr wrap="square">
            <a:spAutoFit/>
          </a:bodyPr>
          <a:lstStyle/>
          <a:p>
            <a:pPr marL="342900" lvl="3" indent="-274320">
              <a:spcBef>
                <a:spcPts val="600"/>
              </a:spcBef>
              <a:buFont typeface="Arial" charset="0"/>
              <a:buChar char="•"/>
            </a:pPr>
            <a:r>
              <a:rPr lang="en-US" dirty="0" smtClean="0">
                <a:solidFill>
                  <a:srgbClr val="FFFF00"/>
                </a:solidFill>
                <a:latin typeface="+mj-lt"/>
              </a:rPr>
              <a:t>Useful  to run to check how much reporting has been completed</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1905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5 Yr Planning Report</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
        <p:nvSpPr>
          <p:cNvPr id="7" name="TextBox 6"/>
          <p:cNvSpPr txBox="1">
            <a:spLocks noChangeArrowheads="1"/>
          </p:cNvSpPr>
          <p:nvPr/>
        </p:nvSpPr>
        <p:spPr bwMode="auto">
          <a:xfrm>
            <a:off x="6380428" y="1828800"/>
            <a:ext cx="2126306" cy="1077218"/>
          </a:xfrm>
          <a:prstGeom prst="rect">
            <a:avLst/>
          </a:prstGeom>
          <a:noFill/>
          <a:ln w="9525">
            <a:noFill/>
            <a:miter lim="800000"/>
            <a:headEnd/>
            <a:tailEnd/>
          </a:ln>
        </p:spPr>
        <p:txBody>
          <a:bodyPr wrap="square">
            <a:spAutoFit/>
          </a:bodyPr>
          <a:lstStyle/>
          <a:p>
            <a:pPr marL="342900" lvl="3" indent="-274320">
              <a:spcBef>
                <a:spcPts val="600"/>
              </a:spcBef>
              <a:buFont typeface="Arial" charset="0"/>
              <a:buChar char="•"/>
            </a:pPr>
            <a:r>
              <a:rPr lang="en-US" dirty="0" smtClean="0">
                <a:solidFill>
                  <a:srgbClr val="FFFF00"/>
                </a:solidFill>
                <a:latin typeface="+mj-lt"/>
              </a:rPr>
              <a:t>Useful  to check adequate forward activities has been scheduled </a:t>
            </a:r>
          </a:p>
        </p:txBody>
      </p:sp>
      <p:pic>
        <p:nvPicPr>
          <p:cNvPr id="94211" name="Picture 3"/>
          <p:cNvPicPr>
            <a:picLocks noChangeAspect="1" noChangeArrowheads="1"/>
          </p:cNvPicPr>
          <p:nvPr/>
        </p:nvPicPr>
        <p:blipFill>
          <a:blip r:embed="rId2" cstate="print"/>
          <a:srcRect/>
          <a:stretch>
            <a:fillRect/>
          </a:stretch>
        </p:blipFill>
        <p:spPr bwMode="auto">
          <a:xfrm>
            <a:off x="0" y="3276600"/>
            <a:ext cx="8506734" cy="3581400"/>
          </a:xfrm>
          <a:prstGeom prst="rect">
            <a:avLst/>
          </a:prstGeom>
          <a:noFill/>
          <a:ln w="9525">
            <a:noFill/>
            <a:miter lim="800000"/>
            <a:headEnd/>
            <a:tailEnd/>
          </a:ln>
        </p:spPr>
      </p:pic>
      <p:pic>
        <p:nvPicPr>
          <p:cNvPr id="94210" name="Picture 2"/>
          <p:cNvPicPr>
            <a:picLocks noChangeAspect="1" noChangeArrowheads="1"/>
          </p:cNvPicPr>
          <p:nvPr/>
        </p:nvPicPr>
        <p:blipFill>
          <a:blip r:embed="rId3" cstate="print"/>
          <a:srcRect/>
          <a:stretch>
            <a:fillRect/>
          </a:stretch>
        </p:blipFill>
        <p:spPr bwMode="auto">
          <a:xfrm>
            <a:off x="0" y="685800"/>
            <a:ext cx="6610102" cy="277902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a:stretch>
            <a:fillRect/>
          </a:stretch>
        </p:blipFill>
        <p:spPr bwMode="auto">
          <a:xfrm>
            <a:off x="0" y="990600"/>
            <a:ext cx="6183009" cy="3205163"/>
          </a:xfrm>
          <a:prstGeom prst="rect">
            <a:avLst/>
          </a:prstGeom>
          <a:noFill/>
          <a:ln w="9525">
            <a:noFill/>
            <a:miter lim="800000"/>
            <a:headEnd/>
            <a:tailEnd/>
          </a:ln>
        </p:spPr>
      </p:pic>
      <p:pic>
        <p:nvPicPr>
          <p:cNvPr id="60419" name="Picture 4"/>
          <p:cNvPicPr>
            <a:picLocks noChangeAspect="1" noChangeArrowheads="1"/>
          </p:cNvPicPr>
          <p:nvPr/>
        </p:nvPicPr>
        <p:blipFill>
          <a:blip r:embed="rId3" cstate="print"/>
          <a:srcRect/>
          <a:stretch>
            <a:fillRect/>
          </a:stretch>
        </p:blipFill>
        <p:spPr bwMode="auto">
          <a:xfrm>
            <a:off x="3122613" y="1700213"/>
            <a:ext cx="6021387" cy="5157787"/>
          </a:xfrm>
          <a:prstGeom prst="rect">
            <a:avLst/>
          </a:prstGeom>
          <a:noFill/>
          <a:ln w="9525">
            <a:noFill/>
            <a:miter lim="800000"/>
            <a:headEnd/>
            <a:tailEnd/>
          </a:ln>
        </p:spPr>
      </p:pic>
      <p:sp>
        <p:nvSpPr>
          <p:cNvPr id="60420" name="TextBox 6"/>
          <p:cNvSpPr txBox="1">
            <a:spLocks noChangeArrowheads="1"/>
          </p:cNvSpPr>
          <p:nvPr/>
        </p:nvSpPr>
        <p:spPr bwMode="auto">
          <a:xfrm>
            <a:off x="0" y="4419600"/>
            <a:ext cx="3429000" cy="1384995"/>
          </a:xfrm>
          <a:prstGeom prst="rect">
            <a:avLst/>
          </a:prstGeom>
          <a:solidFill>
            <a:schemeClr val="bg1"/>
          </a:solidFill>
          <a:ln w="9525">
            <a:noFill/>
            <a:miter lim="800000"/>
            <a:headEnd/>
            <a:tailEnd/>
          </a:ln>
        </p:spPr>
        <p:txBody>
          <a:bodyPr wrap="square">
            <a:spAutoFit/>
          </a:bodyPr>
          <a:lstStyle/>
          <a:p>
            <a:pPr marL="342900" indent="-342900"/>
            <a:r>
              <a:rPr lang="en-US" sz="1400" dirty="0">
                <a:solidFill>
                  <a:srgbClr val="FFFF00"/>
                </a:solidFill>
                <a:latin typeface="+mj-lt"/>
              </a:rPr>
              <a:t>All RDD-reports are designed </a:t>
            </a:r>
            <a:r>
              <a:rPr lang="en-US" sz="1400" dirty="0" smtClean="0">
                <a:solidFill>
                  <a:srgbClr val="FFFF00"/>
                </a:solidFill>
                <a:latin typeface="+mj-lt"/>
              </a:rPr>
              <a:t>for CSV </a:t>
            </a:r>
            <a:r>
              <a:rPr lang="en-US" sz="1400" dirty="0">
                <a:solidFill>
                  <a:srgbClr val="FFFF00"/>
                </a:solidFill>
                <a:latin typeface="+mj-lt"/>
              </a:rPr>
              <a:t>only </a:t>
            </a:r>
            <a:endParaRPr lang="en-US" sz="1400" dirty="0" smtClean="0">
              <a:solidFill>
                <a:srgbClr val="FFFF00"/>
              </a:solidFill>
              <a:latin typeface="+mj-lt"/>
            </a:endParaRPr>
          </a:p>
          <a:p>
            <a:pPr marL="342900" indent="-342900"/>
            <a:r>
              <a:rPr lang="en-US" sz="1400" dirty="0" smtClean="0">
                <a:solidFill>
                  <a:srgbClr val="FFFF00"/>
                </a:solidFill>
                <a:latin typeface="+mj-lt"/>
              </a:rPr>
              <a:t>Must run </a:t>
            </a:r>
            <a:r>
              <a:rPr lang="en-US" sz="1400" dirty="0" smtClean="0">
                <a:solidFill>
                  <a:srgbClr val="FF3300"/>
                </a:solidFill>
                <a:latin typeface="+mj-lt"/>
              </a:rPr>
              <a:t>View </a:t>
            </a:r>
            <a:r>
              <a:rPr lang="en-US" sz="1400" dirty="0">
                <a:solidFill>
                  <a:srgbClr val="FF3300"/>
                </a:solidFill>
                <a:latin typeface="+mj-lt"/>
              </a:rPr>
              <a:t>Report Online </a:t>
            </a:r>
            <a:r>
              <a:rPr lang="en-US" sz="1400" dirty="0">
                <a:solidFill>
                  <a:srgbClr val="FFFF00"/>
                </a:solidFill>
                <a:latin typeface="+mj-lt"/>
              </a:rPr>
              <a:t>Option only</a:t>
            </a:r>
          </a:p>
          <a:p>
            <a:pPr marL="342900" indent="-342900"/>
            <a:endParaRPr lang="en-US" sz="1400" dirty="0">
              <a:solidFill>
                <a:srgbClr val="FFFF00"/>
              </a:solidFill>
              <a:latin typeface="+mj-lt"/>
            </a:endParaRPr>
          </a:p>
          <a:p>
            <a:pPr marL="342900" indent="-342900"/>
            <a:r>
              <a:rPr lang="en-US" sz="1400" dirty="0" smtClean="0">
                <a:solidFill>
                  <a:srgbClr val="FFFF00"/>
                </a:solidFill>
                <a:latin typeface="+mj-lt"/>
              </a:rPr>
              <a:t>RDD0012-has </a:t>
            </a:r>
            <a:r>
              <a:rPr lang="en-US" sz="1400" dirty="0">
                <a:solidFill>
                  <a:srgbClr val="FFFF00"/>
                </a:solidFill>
                <a:latin typeface="+mj-lt"/>
              </a:rPr>
              <a:t>.</a:t>
            </a:r>
            <a:r>
              <a:rPr lang="en-US" sz="1400" dirty="0" err="1">
                <a:solidFill>
                  <a:srgbClr val="FFFF00"/>
                </a:solidFill>
                <a:latin typeface="+mj-lt"/>
              </a:rPr>
              <a:t>pdf</a:t>
            </a:r>
            <a:r>
              <a:rPr lang="en-US" sz="1400" dirty="0">
                <a:solidFill>
                  <a:srgbClr val="FFFF00"/>
                </a:solidFill>
                <a:latin typeface="+mj-lt"/>
              </a:rPr>
              <a:t> </a:t>
            </a:r>
            <a:r>
              <a:rPr lang="en-US" sz="1400" dirty="0" smtClean="0">
                <a:solidFill>
                  <a:srgbClr val="FFFF00"/>
                </a:solidFill>
                <a:latin typeface="+mj-lt"/>
              </a:rPr>
              <a:t>format</a:t>
            </a:r>
          </a:p>
          <a:p>
            <a:pPr marL="342900" indent="-342900"/>
            <a:endParaRPr lang="en-US" sz="1400" dirty="0" smtClean="0">
              <a:solidFill>
                <a:srgbClr val="FFFF00"/>
              </a:solidFill>
              <a:latin typeface="+mj-lt"/>
            </a:endParaRPr>
          </a:p>
        </p:txBody>
      </p:sp>
      <p:sp>
        <p:nvSpPr>
          <p:cNvPr id="5" name="Rectangle 2"/>
          <p:cNvSpPr txBox="1">
            <a:spLocks noChangeArrowheads="1"/>
          </p:cNvSpPr>
          <p:nvPr/>
        </p:nvSpPr>
        <p:spPr>
          <a:xfrm>
            <a:off x="152400" y="1905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Data Downloads</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
        <p:nvSpPr>
          <p:cNvPr id="6" name="Right Arrow 5"/>
          <p:cNvSpPr/>
          <p:nvPr/>
        </p:nvSpPr>
        <p:spPr bwMode="auto">
          <a:xfrm rot="10800000">
            <a:off x="7630896" y="6095999"/>
            <a:ext cx="522503" cy="133631"/>
          </a:xfrm>
          <a:prstGeom prst="rightArrow">
            <a:avLst/>
          </a:prstGeom>
          <a:solidFill>
            <a:srgbClr val="FF0000"/>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2"/>
              </a:solidFill>
              <a:effectLst/>
              <a:latin typeface="Times New Roman" pitchFamily="18" charset="0"/>
            </a:endParaRPr>
          </a:p>
        </p:txBody>
      </p:sp>
      <p:sp>
        <p:nvSpPr>
          <p:cNvPr id="7" name="Right Arrow 6"/>
          <p:cNvSpPr/>
          <p:nvPr/>
        </p:nvSpPr>
        <p:spPr bwMode="auto">
          <a:xfrm rot="10800000">
            <a:off x="5921756" y="5737779"/>
            <a:ext cx="522503" cy="133631"/>
          </a:xfrm>
          <a:prstGeom prst="rightArrow">
            <a:avLst/>
          </a:prstGeom>
          <a:solidFill>
            <a:srgbClr val="FF0000"/>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2"/>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srcRect/>
          <a:stretch>
            <a:fillRect/>
          </a:stretch>
        </p:blipFill>
        <p:spPr bwMode="auto">
          <a:xfrm>
            <a:off x="44450" y="2060575"/>
            <a:ext cx="9099550" cy="4248150"/>
          </a:xfrm>
          <a:prstGeom prst="rect">
            <a:avLst/>
          </a:prstGeom>
          <a:noFill/>
          <a:ln w="9525">
            <a:noFill/>
            <a:miter lim="800000"/>
            <a:headEnd/>
            <a:tailEnd/>
          </a:ln>
        </p:spPr>
      </p:pic>
      <p:sp>
        <p:nvSpPr>
          <p:cNvPr id="61443" name="TextBox 6"/>
          <p:cNvSpPr txBox="1">
            <a:spLocks noChangeArrowheads="1"/>
          </p:cNvSpPr>
          <p:nvPr/>
        </p:nvSpPr>
        <p:spPr bwMode="auto">
          <a:xfrm>
            <a:off x="152400" y="1638300"/>
            <a:ext cx="7993063" cy="307975"/>
          </a:xfrm>
          <a:prstGeom prst="rect">
            <a:avLst/>
          </a:prstGeom>
          <a:noFill/>
          <a:ln w="9525">
            <a:noFill/>
            <a:miter lim="800000"/>
            <a:headEnd/>
            <a:tailEnd/>
          </a:ln>
        </p:spPr>
        <p:txBody>
          <a:bodyPr>
            <a:spAutoFit/>
          </a:bodyPr>
          <a:lstStyle/>
          <a:p>
            <a:pPr marL="342900" indent="-342900"/>
            <a:r>
              <a:rPr lang="en-US" sz="1400">
                <a:solidFill>
                  <a:srgbClr val="FFFF00"/>
                </a:solidFill>
                <a:latin typeface="+mj-lt"/>
              </a:rPr>
              <a:t>Lots of data is provided.  Delete unnecessary columns, sort, filter, summarize as needed</a:t>
            </a:r>
          </a:p>
        </p:txBody>
      </p:sp>
      <p:sp>
        <p:nvSpPr>
          <p:cNvPr id="4" name="Rectangle 2"/>
          <p:cNvSpPr txBox="1">
            <a:spLocks noChangeArrowheads="1"/>
          </p:cNvSpPr>
          <p:nvPr/>
        </p:nvSpPr>
        <p:spPr>
          <a:xfrm>
            <a:off x="152400" y="1905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Data Downloads</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Box 6"/>
          <p:cNvSpPr txBox="1">
            <a:spLocks noChangeArrowheads="1"/>
          </p:cNvSpPr>
          <p:nvPr/>
        </p:nvSpPr>
        <p:spPr bwMode="auto">
          <a:xfrm>
            <a:off x="2133600" y="2992407"/>
            <a:ext cx="4876800" cy="707886"/>
          </a:xfrm>
          <a:prstGeom prst="rect">
            <a:avLst/>
          </a:prstGeom>
          <a:noFill/>
          <a:ln w="9525">
            <a:noFill/>
            <a:miter lim="800000"/>
            <a:headEnd/>
            <a:tailEnd/>
          </a:ln>
        </p:spPr>
        <p:txBody>
          <a:bodyPr wrap="square">
            <a:spAutoFit/>
          </a:bodyPr>
          <a:lstStyle/>
          <a:p>
            <a:pPr marL="342900" indent="-342900"/>
            <a:r>
              <a:rPr lang="en-US" sz="2000" dirty="0" smtClean="0">
                <a:solidFill>
                  <a:srgbClr val="FFFF00"/>
                </a:solidFill>
                <a:latin typeface="+mj-lt"/>
              </a:rPr>
              <a:t>DEMO Using RDD006 CSV – </a:t>
            </a:r>
          </a:p>
          <a:p>
            <a:pPr marL="342900" indent="-342900"/>
            <a:r>
              <a:rPr lang="en-US" sz="2000" dirty="0" smtClean="0">
                <a:solidFill>
                  <a:srgbClr val="FFFF00"/>
                </a:solidFill>
                <a:latin typeface="+mj-lt"/>
              </a:rPr>
              <a:t>Activity Report</a:t>
            </a:r>
            <a:endParaRPr lang="en-US" sz="2000" dirty="0">
              <a:solidFill>
                <a:srgbClr val="FFFF00"/>
              </a:solidFill>
              <a:latin typeface="+mj-lt"/>
            </a:endParaRPr>
          </a:p>
        </p:txBody>
      </p:sp>
      <p:sp>
        <p:nvSpPr>
          <p:cNvPr id="4" name="Rectangle 2"/>
          <p:cNvSpPr txBox="1">
            <a:spLocks noChangeArrowheads="1"/>
          </p:cNvSpPr>
          <p:nvPr/>
        </p:nvSpPr>
        <p:spPr>
          <a:xfrm>
            <a:off x="152400" y="3810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RESULTS – </a:t>
            </a:r>
            <a:r>
              <a:rPr kumimoji="0" lang="en-US" sz="2800" b="1" i="0" u="none" strike="noStrike" kern="0" cap="none" spc="0" normalizeH="0" noProof="0" dirty="0" smtClean="0">
                <a:ln>
                  <a:noFill/>
                </a:ln>
                <a:solidFill>
                  <a:srgbClr val="33CC33"/>
                </a:solidFill>
                <a:effectLst/>
                <a:uLnTx/>
                <a:uFillTx/>
                <a:latin typeface="+mj-lt"/>
                <a:ea typeface="+mj-ea"/>
                <a:cs typeface="+mj-cs"/>
              </a:rPr>
              <a:t>Data Downloads</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cstate="print"/>
          <a:srcRect/>
          <a:stretch>
            <a:fillRect/>
          </a:stretch>
        </p:blipFill>
        <p:spPr bwMode="auto">
          <a:xfrm>
            <a:off x="468313" y="3357563"/>
            <a:ext cx="8343900" cy="1362075"/>
          </a:xfrm>
          <a:prstGeom prst="rect">
            <a:avLst/>
          </a:prstGeom>
          <a:noFill/>
          <a:ln w="9525">
            <a:noFill/>
            <a:miter lim="800000"/>
            <a:headEnd/>
            <a:tailEnd/>
          </a:ln>
        </p:spPr>
      </p:pic>
      <p:pic>
        <p:nvPicPr>
          <p:cNvPr id="80899" name="Picture 3"/>
          <p:cNvPicPr>
            <a:picLocks noChangeAspect="1" noChangeArrowheads="1"/>
          </p:cNvPicPr>
          <p:nvPr/>
        </p:nvPicPr>
        <p:blipFill>
          <a:blip r:embed="rId3" cstate="print"/>
          <a:srcRect/>
          <a:stretch>
            <a:fillRect/>
          </a:stretch>
        </p:blipFill>
        <p:spPr bwMode="auto">
          <a:xfrm>
            <a:off x="539750" y="4941888"/>
            <a:ext cx="8001000" cy="1638300"/>
          </a:xfrm>
          <a:prstGeom prst="rect">
            <a:avLst/>
          </a:prstGeom>
          <a:noFill/>
          <a:ln w="9525">
            <a:noFill/>
            <a:miter lim="800000"/>
            <a:headEnd/>
            <a:tailEnd/>
          </a:ln>
        </p:spPr>
      </p:pic>
      <p:cxnSp>
        <p:nvCxnSpPr>
          <p:cNvPr id="80900" name="Straight Arrow Connector 9"/>
          <p:cNvCxnSpPr>
            <a:cxnSpLocks noChangeShapeType="1"/>
          </p:cNvCxnSpPr>
          <p:nvPr/>
        </p:nvCxnSpPr>
        <p:spPr bwMode="auto">
          <a:xfrm flipH="1">
            <a:off x="3132138" y="3860800"/>
            <a:ext cx="3600450" cy="1655763"/>
          </a:xfrm>
          <a:prstGeom prst="straightConnector1">
            <a:avLst/>
          </a:prstGeom>
          <a:noFill/>
          <a:ln w="25400" algn="ctr">
            <a:solidFill>
              <a:srgbClr val="C00000"/>
            </a:solidFill>
            <a:round/>
            <a:headEnd/>
            <a:tailEnd type="arrow" w="med" len="med"/>
          </a:ln>
        </p:spPr>
      </p:cxnSp>
      <p:sp>
        <p:nvSpPr>
          <p:cNvPr id="80901" name="TextBox 1"/>
          <p:cNvSpPr txBox="1">
            <a:spLocks noChangeArrowheads="1"/>
          </p:cNvSpPr>
          <p:nvPr/>
        </p:nvSpPr>
        <p:spPr bwMode="auto">
          <a:xfrm>
            <a:off x="250825" y="1828800"/>
            <a:ext cx="8893175" cy="1200329"/>
          </a:xfrm>
          <a:prstGeom prst="rect">
            <a:avLst/>
          </a:prstGeom>
          <a:noFill/>
          <a:ln w="9525">
            <a:noFill/>
            <a:miter lim="800000"/>
            <a:headEnd/>
            <a:tailEnd/>
          </a:ln>
        </p:spPr>
        <p:txBody>
          <a:bodyPr>
            <a:spAutoFit/>
          </a:bodyPr>
          <a:lstStyle/>
          <a:p>
            <a:r>
              <a:rPr lang="en-US" sz="1800" dirty="0" smtClean="0">
                <a:solidFill>
                  <a:srgbClr val="FFFF00"/>
                </a:solidFill>
                <a:latin typeface="+mj-lt"/>
              </a:rPr>
              <a:t>Helps </a:t>
            </a:r>
            <a:r>
              <a:rPr lang="en-US" sz="1800" dirty="0">
                <a:solidFill>
                  <a:srgbClr val="FFFF00"/>
                </a:solidFill>
                <a:latin typeface="+mj-lt"/>
              </a:rPr>
              <a:t>identify gaps </a:t>
            </a:r>
            <a:r>
              <a:rPr lang="en-US" sz="1800" dirty="0" smtClean="0">
                <a:solidFill>
                  <a:srgbClr val="FFFF00"/>
                </a:solidFill>
                <a:latin typeface="+mj-lt"/>
              </a:rPr>
              <a:t>in reporting</a:t>
            </a:r>
            <a:endParaRPr lang="en-US" sz="1800" dirty="0">
              <a:solidFill>
                <a:srgbClr val="FFFF00"/>
              </a:solidFill>
              <a:latin typeface="+mj-lt"/>
            </a:endParaRPr>
          </a:p>
          <a:p>
            <a:pPr>
              <a:buFontTx/>
              <a:buChar char="-"/>
            </a:pPr>
            <a:r>
              <a:rPr lang="en-US" sz="1800" dirty="0">
                <a:solidFill>
                  <a:srgbClr val="FFFF00"/>
                </a:solidFill>
                <a:latin typeface="+mj-lt"/>
              </a:rPr>
              <a:t>Missing opening reporting</a:t>
            </a:r>
          </a:p>
          <a:p>
            <a:pPr>
              <a:buFontTx/>
              <a:buChar char="-"/>
            </a:pPr>
            <a:r>
              <a:rPr lang="en-US" sz="1800" dirty="0">
                <a:solidFill>
                  <a:srgbClr val="FFFF00"/>
                </a:solidFill>
                <a:latin typeface="+mj-lt"/>
              </a:rPr>
              <a:t>Opening reported but missing SUs (NAR= 0.0); and/or</a:t>
            </a:r>
          </a:p>
          <a:p>
            <a:pPr>
              <a:buFontTx/>
              <a:buChar char="-"/>
            </a:pPr>
            <a:r>
              <a:rPr lang="en-US" sz="1800" dirty="0">
                <a:solidFill>
                  <a:srgbClr val="FFFF00"/>
                </a:solidFill>
                <a:latin typeface="+mj-lt"/>
              </a:rPr>
              <a:t>Opening reported but missing forest cover (FC Area = 0.0)</a:t>
            </a:r>
            <a:endParaRPr lang="en-US" sz="1600" dirty="0">
              <a:solidFill>
                <a:srgbClr val="FFFF00"/>
              </a:solidFill>
              <a:latin typeface="+mj-lt"/>
            </a:endParaRPr>
          </a:p>
        </p:txBody>
      </p:sp>
      <p:sp>
        <p:nvSpPr>
          <p:cNvPr id="6" name="Rectangle 2"/>
          <p:cNvSpPr txBox="1">
            <a:spLocks noChangeArrowheads="1"/>
          </p:cNvSpPr>
          <p:nvPr/>
        </p:nvSpPr>
        <p:spPr>
          <a:xfrm>
            <a:off x="152400" y="1905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FTA –</a:t>
            </a:r>
            <a:r>
              <a:rPr kumimoji="0" lang="en-US" sz="2800" b="1" i="0" u="none" strike="noStrike" kern="0" cap="none" spc="0" normalizeH="0" noProof="0" dirty="0" smtClean="0">
                <a:ln>
                  <a:noFill/>
                </a:ln>
                <a:solidFill>
                  <a:srgbClr val="33CC33"/>
                </a:solidFill>
                <a:effectLst/>
                <a:uLnTx/>
                <a:uFillTx/>
                <a:latin typeface="+mj-lt"/>
                <a:ea typeface="+mj-ea"/>
                <a:cs typeface="+mj-cs"/>
              </a:rPr>
              <a:t> TB04 – Cut Block Opening Report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noProof="0" dirty="0" smtClean="0">
                <a:ln>
                  <a:noFill/>
                </a:ln>
                <a:solidFill>
                  <a:srgbClr val="33CC33"/>
                </a:solidFill>
                <a:effectLst/>
                <a:uLnTx/>
                <a:uFillTx/>
                <a:latin typeface="+mj-lt"/>
                <a:ea typeface="+mj-ea"/>
                <a:cs typeface="+mj-cs"/>
              </a:rPr>
              <a:t>		(for FTA authorized users)</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5"/>
          <p:cNvPicPr>
            <a:picLocks noChangeAspect="1" noChangeArrowheads="1"/>
          </p:cNvPicPr>
          <p:nvPr/>
        </p:nvPicPr>
        <p:blipFill>
          <a:blip r:embed="rId2" cstate="print"/>
          <a:srcRect/>
          <a:stretch>
            <a:fillRect/>
          </a:stretch>
        </p:blipFill>
        <p:spPr bwMode="auto">
          <a:xfrm>
            <a:off x="0" y="0"/>
            <a:ext cx="5295900" cy="1773238"/>
          </a:xfrm>
          <a:prstGeom prst="rect">
            <a:avLst/>
          </a:prstGeom>
          <a:noFill/>
          <a:ln w="9525">
            <a:noFill/>
            <a:miter lim="800000"/>
            <a:headEnd/>
            <a:tailEnd/>
          </a:ln>
        </p:spPr>
      </p:pic>
      <p:pic>
        <p:nvPicPr>
          <p:cNvPr id="81923" name="Picture 6"/>
          <p:cNvPicPr>
            <a:picLocks noChangeAspect="1" noChangeArrowheads="1"/>
          </p:cNvPicPr>
          <p:nvPr/>
        </p:nvPicPr>
        <p:blipFill>
          <a:blip r:embed="rId3" cstate="print"/>
          <a:srcRect/>
          <a:stretch>
            <a:fillRect/>
          </a:stretch>
        </p:blipFill>
        <p:spPr bwMode="auto">
          <a:xfrm>
            <a:off x="0" y="1916113"/>
            <a:ext cx="6467475" cy="2038350"/>
          </a:xfrm>
          <a:prstGeom prst="rect">
            <a:avLst/>
          </a:prstGeom>
          <a:noFill/>
          <a:ln w="9525">
            <a:noFill/>
            <a:miter lim="800000"/>
            <a:headEnd/>
            <a:tailEnd/>
          </a:ln>
        </p:spPr>
      </p:pic>
      <p:pic>
        <p:nvPicPr>
          <p:cNvPr id="81924" name="Picture 7"/>
          <p:cNvPicPr>
            <a:picLocks noChangeAspect="1" noChangeArrowheads="1"/>
          </p:cNvPicPr>
          <p:nvPr/>
        </p:nvPicPr>
        <p:blipFill>
          <a:blip r:embed="rId4" cstate="print"/>
          <a:srcRect/>
          <a:stretch>
            <a:fillRect/>
          </a:stretch>
        </p:blipFill>
        <p:spPr bwMode="auto">
          <a:xfrm>
            <a:off x="0" y="4149725"/>
            <a:ext cx="8658225"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cstate="print"/>
          <a:srcRect/>
          <a:stretch>
            <a:fillRect/>
          </a:stretch>
        </p:blipFill>
        <p:spPr bwMode="auto">
          <a:xfrm>
            <a:off x="0" y="0"/>
            <a:ext cx="5975350" cy="3284538"/>
          </a:xfrm>
          <a:prstGeom prst="rect">
            <a:avLst/>
          </a:prstGeom>
          <a:noFill/>
          <a:ln w="9525">
            <a:noFill/>
            <a:miter lim="800000"/>
            <a:headEnd/>
            <a:tailEnd/>
          </a:ln>
        </p:spPr>
      </p:pic>
      <p:pic>
        <p:nvPicPr>
          <p:cNvPr id="82947" name="Picture 3"/>
          <p:cNvPicPr>
            <a:picLocks noChangeAspect="1" noChangeArrowheads="1"/>
          </p:cNvPicPr>
          <p:nvPr/>
        </p:nvPicPr>
        <p:blipFill>
          <a:blip r:embed="rId3" cstate="print"/>
          <a:srcRect/>
          <a:stretch>
            <a:fillRect/>
          </a:stretch>
        </p:blipFill>
        <p:spPr bwMode="auto">
          <a:xfrm>
            <a:off x="0" y="3244850"/>
            <a:ext cx="5940425" cy="3348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p:cNvPicPr>
            <a:picLocks noChangeAspect="1" noChangeArrowheads="1"/>
          </p:cNvPicPr>
          <p:nvPr/>
        </p:nvPicPr>
        <p:blipFill>
          <a:blip r:embed="rId2" cstate="print"/>
          <a:srcRect/>
          <a:stretch>
            <a:fillRect/>
          </a:stretch>
        </p:blipFill>
        <p:spPr bwMode="auto">
          <a:xfrm>
            <a:off x="0" y="2740025"/>
            <a:ext cx="9144000" cy="4117975"/>
          </a:xfrm>
          <a:prstGeom prst="rect">
            <a:avLst/>
          </a:prstGeom>
          <a:noFill/>
          <a:ln w="9525">
            <a:noFill/>
            <a:miter lim="800000"/>
            <a:headEnd/>
            <a:tailEnd/>
          </a:ln>
        </p:spPr>
      </p:pic>
      <p:cxnSp>
        <p:nvCxnSpPr>
          <p:cNvPr id="83971" name="Straight Arrow Connector 9"/>
          <p:cNvCxnSpPr>
            <a:cxnSpLocks noChangeShapeType="1"/>
          </p:cNvCxnSpPr>
          <p:nvPr/>
        </p:nvCxnSpPr>
        <p:spPr bwMode="auto">
          <a:xfrm>
            <a:off x="2051050" y="2636838"/>
            <a:ext cx="1441450" cy="1728787"/>
          </a:xfrm>
          <a:prstGeom prst="straightConnector1">
            <a:avLst/>
          </a:prstGeom>
          <a:noFill/>
          <a:ln w="25400" algn="ctr">
            <a:solidFill>
              <a:srgbClr val="C00000"/>
            </a:solidFill>
            <a:round/>
            <a:headEnd/>
            <a:tailEnd type="arrow" w="med" len="med"/>
          </a:ln>
        </p:spPr>
      </p:cxnSp>
      <p:cxnSp>
        <p:nvCxnSpPr>
          <p:cNvPr id="83972" name="Straight Arrow Connector 9"/>
          <p:cNvCxnSpPr>
            <a:cxnSpLocks noChangeShapeType="1"/>
          </p:cNvCxnSpPr>
          <p:nvPr/>
        </p:nvCxnSpPr>
        <p:spPr bwMode="auto">
          <a:xfrm>
            <a:off x="5292725" y="2708275"/>
            <a:ext cx="0" cy="1873250"/>
          </a:xfrm>
          <a:prstGeom prst="straightConnector1">
            <a:avLst/>
          </a:prstGeom>
          <a:noFill/>
          <a:ln w="25400" algn="ctr">
            <a:solidFill>
              <a:srgbClr val="C00000"/>
            </a:solidFill>
            <a:round/>
            <a:headEnd/>
            <a:tailEnd type="arrow" w="med" len="med"/>
          </a:ln>
        </p:spPr>
      </p:cxnSp>
      <p:cxnSp>
        <p:nvCxnSpPr>
          <p:cNvPr id="83973" name="Straight Arrow Connector 9"/>
          <p:cNvCxnSpPr>
            <a:cxnSpLocks noChangeShapeType="1"/>
          </p:cNvCxnSpPr>
          <p:nvPr/>
        </p:nvCxnSpPr>
        <p:spPr bwMode="auto">
          <a:xfrm>
            <a:off x="7019925" y="2740025"/>
            <a:ext cx="0" cy="1768475"/>
          </a:xfrm>
          <a:prstGeom prst="straightConnector1">
            <a:avLst/>
          </a:prstGeom>
          <a:noFill/>
          <a:ln w="25400" algn="ctr">
            <a:solidFill>
              <a:srgbClr val="C00000"/>
            </a:solidFill>
            <a:round/>
            <a:headEnd/>
            <a:tailEnd type="arrow" w="med" len="med"/>
          </a:ln>
        </p:spPr>
      </p:cxnSp>
      <p:cxnSp>
        <p:nvCxnSpPr>
          <p:cNvPr id="83974" name="Straight Arrow Connector 9"/>
          <p:cNvCxnSpPr>
            <a:cxnSpLocks noChangeShapeType="1"/>
          </p:cNvCxnSpPr>
          <p:nvPr/>
        </p:nvCxnSpPr>
        <p:spPr bwMode="auto">
          <a:xfrm>
            <a:off x="7451725" y="2740025"/>
            <a:ext cx="0" cy="1768475"/>
          </a:xfrm>
          <a:prstGeom prst="straightConnector1">
            <a:avLst/>
          </a:prstGeom>
          <a:noFill/>
          <a:ln w="25400" algn="ctr">
            <a:solidFill>
              <a:srgbClr val="C00000"/>
            </a:solidFill>
            <a:round/>
            <a:headEnd/>
            <a:tailEnd type="arrow" w="med" len="med"/>
          </a:ln>
        </p:spPr>
      </p:cxnSp>
      <p:sp>
        <p:nvSpPr>
          <p:cNvPr id="83975" name="TextBox 12"/>
          <p:cNvSpPr txBox="1">
            <a:spLocks noChangeArrowheads="1"/>
          </p:cNvSpPr>
          <p:nvPr/>
        </p:nvSpPr>
        <p:spPr bwMode="auto">
          <a:xfrm>
            <a:off x="152400" y="1252538"/>
            <a:ext cx="2881313" cy="1384300"/>
          </a:xfrm>
          <a:prstGeom prst="rect">
            <a:avLst/>
          </a:prstGeom>
          <a:solidFill>
            <a:srgbClr val="FFFFFF"/>
          </a:solidFill>
          <a:ln w="9525">
            <a:noFill/>
            <a:miter lim="800000"/>
            <a:headEnd/>
            <a:tailEnd/>
          </a:ln>
        </p:spPr>
        <p:txBody>
          <a:bodyPr>
            <a:spAutoFit/>
          </a:bodyPr>
          <a:lstStyle/>
          <a:p>
            <a:r>
              <a:rPr lang="en-US" sz="1400" dirty="0">
                <a:latin typeface="+mj-lt"/>
              </a:rPr>
              <a:t>If blank – missing harvest start and end date – missed disturbance start date?</a:t>
            </a:r>
          </a:p>
          <a:p>
            <a:r>
              <a:rPr lang="en-US" sz="1400" dirty="0">
                <a:latin typeface="+mj-lt"/>
              </a:rPr>
              <a:t>If missing harvest </a:t>
            </a:r>
            <a:r>
              <a:rPr lang="en-US" sz="1400" dirty="0" smtClean="0">
                <a:latin typeface="+mj-lt"/>
              </a:rPr>
              <a:t>completion </a:t>
            </a:r>
            <a:r>
              <a:rPr lang="en-US" sz="1400" dirty="0">
                <a:latin typeface="+mj-lt"/>
              </a:rPr>
              <a:t>date – status not set to LC (unless manually set in FTA)</a:t>
            </a:r>
          </a:p>
        </p:txBody>
      </p:sp>
      <p:sp>
        <p:nvSpPr>
          <p:cNvPr id="83976" name="TextBox 13"/>
          <p:cNvSpPr txBox="1">
            <a:spLocks noChangeArrowheads="1"/>
          </p:cNvSpPr>
          <p:nvPr/>
        </p:nvSpPr>
        <p:spPr bwMode="auto">
          <a:xfrm>
            <a:off x="4427538" y="1773238"/>
            <a:ext cx="1800225" cy="954087"/>
          </a:xfrm>
          <a:prstGeom prst="rect">
            <a:avLst/>
          </a:prstGeom>
          <a:solidFill>
            <a:srgbClr val="FFFFFF"/>
          </a:solidFill>
          <a:ln w="9525">
            <a:noFill/>
            <a:miter lim="800000"/>
            <a:headEnd/>
            <a:tailEnd/>
          </a:ln>
        </p:spPr>
        <p:txBody>
          <a:bodyPr>
            <a:spAutoFit/>
          </a:bodyPr>
          <a:lstStyle/>
          <a:p>
            <a:r>
              <a:rPr lang="en-US" sz="1400" dirty="0">
                <a:latin typeface="+mj-lt"/>
              </a:rPr>
              <a:t>If blank – no opening reported</a:t>
            </a:r>
          </a:p>
          <a:p>
            <a:r>
              <a:rPr lang="en-US" sz="1400" dirty="0">
                <a:latin typeface="+mj-lt"/>
              </a:rPr>
              <a:t>Missed reporting in RESULTS?</a:t>
            </a:r>
          </a:p>
        </p:txBody>
      </p:sp>
      <p:sp>
        <p:nvSpPr>
          <p:cNvPr id="83977" name="TextBox 14"/>
          <p:cNvSpPr txBox="1">
            <a:spLocks noChangeArrowheads="1"/>
          </p:cNvSpPr>
          <p:nvPr/>
        </p:nvSpPr>
        <p:spPr bwMode="auto">
          <a:xfrm>
            <a:off x="6227763" y="1570038"/>
            <a:ext cx="2592387" cy="1169987"/>
          </a:xfrm>
          <a:prstGeom prst="rect">
            <a:avLst/>
          </a:prstGeom>
          <a:solidFill>
            <a:srgbClr val="FFFFFF"/>
          </a:solidFill>
          <a:ln w="9525">
            <a:noFill/>
            <a:miter lim="800000"/>
            <a:headEnd/>
            <a:tailEnd/>
          </a:ln>
        </p:spPr>
        <p:txBody>
          <a:bodyPr>
            <a:spAutoFit/>
          </a:bodyPr>
          <a:lstStyle/>
          <a:p>
            <a:r>
              <a:rPr lang="en-US" sz="1400" dirty="0">
                <a:latin typeface="+mj-lt"/>
              </a:rPr>
              <a:t>If NAR = 0, Missing  RESULTS (No Site Plan</a:t>
            </a:r>
          </a:p>
          <a:p>
            <a:endParaRPr lang="en-US" sz="1400" dirty="0">
              <a:latin typeface="+mj-lt"/>
            </a:endParaRPr>
          </a:p>
          <a:p>
            <a:r>
              <a:rPr lang="en-US" sz="1400" dirty="0">
                <a:latin typeface="+mj-lt"/>
              </a:rPr>
              <a:t>If FC Area = 0, Missing RESULTS Forest Cover</a:t>
            </a:r>
          </a:p>
        </p:txBody>
      </p:sp>
      <p:sp>
        <p:nvSpPr>
          <p:cNvPr id="10" name="Rectangle 2"/>
          <p:cNvSpPr txBox="1">
            <a:spLocks noChangeArrowheads="1"/>
          </p:cNvSpPr>
          <p:nvPr/>
        </p:nvSpPr>
        <p:spPr>
          <a:xfrm>
            <a:off x="152400" y="190500"/>
            <a:ext cx="8686800" cy="1447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effectLst/>
                <a:uLnTx/>
                <a:uFillTx/>
                <a:latin typeface="+mj-lt"/>
                <a:ea typeface="+mj-ea"/>
                <a:cs typeface="+mj-cs"/>
              </a:rPr>
              <a:t>FTA –</a:t>
            </a:r>
            <a:r>
              <a:rPr kumimoji="0" lang="en-US" sz="2800" b="1" i="0" u="none" strike="noStrike" kern="0" cap="none" spc="0" normalizeH="0" noProof="0" dirty="0" smtClean="0">
                <a:ln>
                  <a:noFill/>
                </a:ln>
                <a:solidFill>
                  <a:srgbClr val="33CC33"/>
                </a:solidFill>
                <a:effectLst/>
                <a:uLnTx/>
                <a:uFillTx/>
                <a:latin typeface="+mj-lt"/>
                <a:ea typeface="+mj-ea"/>
                <a:cs typeface="+mj-cs"/>
              </a:rPr>
              <a:t> TB04 – Cut Block Opening Report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noProof="0" dirty="0" smtClean="0">
                <a:ln>
                  <a:noFill/>
                </a:ln>
                <a:solidFill>
                  <a:srgbClr val="33CC33"/>
                </a:solidFill>
                <a:effectLst/>
                <a:uLnTx/>
                <a:uFillTx/>
                <a:latin typeface="+mj-lt"/>
                <a:ea typeface="+mj-ea"/>
                <a:cs typeface="+mj-cs"/>
              </a:rPr>
              <a:t>		(for FTA authorized users)</a:t>
            </a:r>
            <a:endParaRPr kumimoji="0" lang="en-US" sz="2800" b="1" i="0" u="none" strike="noStrike" kern="0" cap="none" spc="0" normalizeH="0" baseline="0" noProof="0" dirty="0" smtClean="0">
              <a:ln>
                <a:noFill/>
              </a:ln>
              <a:solidFill>
                <a:srgbClr val="33CC33"/>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a:solidFill>
                <a:srgbClr val="FFFFFF"/>
              </a:solidFill>
              <a:effectLst>
                <a:outerShdw blurRad="38100" dist="38100" dir="2700000" algn="tl">
                  <a:srgbClr val="000000"/>
                </a:outerShdw>
              </a:effectLst>
            </a:endParaRPr>
          </a:p>
        </p:txBody>
      </p:sp>
      <p:sp>
        <p:nvSpPr>
          <p:cNvPr id="74755" name="Rectangle 3"/>
          <p:cNvSpPr>
            <a:spLocks noGrp="1" noChangeArrowheads="1"/>
          </p:cNvSpPr>
          <p:nvPr>
            <p:ph type="title"/>
          </p:nvPr>
        </p:nvSpPr>
        <p:spPr bwMode="auto">
          <a:xfrm>
            <a:off x="0" y="188913"/>
            <a:ext cx="9144000" cy="10541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2800" dirty="0" smtClean="0"/>
              <a:t>RESULTS – Training Recordings &amp; documentation</a:t>
            </a:r>
            <a:r>
              <a:rPr lang="en-US" sz="3200" dirty="0" smtClean="0"/>
              <a:t/>
            </a:r>
            <a:br>
              <a:rPr lang="en-US" sz="3200" dirty="0" smtClean="0"/>
            </a:br>
            <a:r>
              <a:rPr lang="en-US" sz="3200" dirty="0" smtClean="0"/>
              <a:t> </a:t>
            </a:r>
            <a:r>
              <a:rPr lang="en-US" sz="2400" dirty="0" smtClean="0">
                <a:hlinkClick r:id="rId2"/>
              </a:rPr>
              <a:t>http://www.for.gov.bc.ca/his/results/training/index.htm</a:t>
            </a:r>
            <a:r>
              <a:rPr lang="en-US" sz="2400" dirty="0" smtClean="0"/>
              <a:t/>
            </a:r>
            <a:br>
              <a:rPr lang="en-US" sz="2400" dirty="0" smtClean="0"/>
            </a:br>
            <a:r>
              <a:rPr lang="en-US" sz="3200" dirty="0" smtClean="0"/>
              <a:t/>
            </a:r>
            <a:br>
              <a:rPr lang="en-US" sz="3200" dirty="0" smtClean="0"/>
            </a:br>
            <a:endParaRPr lang="en-US" sz="2400" dirty="0" smtClean="0"/>
          </a:p>
        </p:txBody>
      </p:sp>
      <p:pic>
        <p:nvPicPr>
          <p:cNvPr id="74756" name="Picture 3"/>
          <p:cNvPicPr>
            <a:picLocks noChangeAspect="1" noChangeArrowheads="1"/>
          </p:cNvPicPr>
          <p:nvPr/>
        </p:nvPicPr>
        <p:blipFill>
          <a:blip r:embed="rId3" cstate="print"/>
          <a:srcRect/>
          <a:stretch>
            <a:fillRect/>
          </a:stretch>
        </p:blipFill>
        <p:spPr bwMode="auto">
          <a:xfrm>
            <a:off x="323850" y="1243013"/>
            <a:ext cx="6361113" cy="56149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a:solidFill>
                <a:srgbClr val="FFFFFF"/>
              </a:solidFill>
              <a:effectLst>
                <a:outerShdw blurRad="38100" dist="38100" dir="2700000" algn="tl">
                  <a:srgbClr val="000000"/>
                </a:outerShdw>
              </a:effectLst>
            </a:endParaRPr>
          </a:p>
        </p:txBody>
      </p:sp>
      <p:sp>
        <p:nvSpPr>
          <p:cNvPr id="74755" name="Rectangle 3"/>
          <p:cNvSpPr>
            <a:spLocks noGrp="1" noChangeArrowheads="1"/>
          </p:cNvSpPr>
          <p:nvPr>
            <p:ph type="title"/>
          </p:nvPr>
        </p:nvSpPr>
        <p:spPr bwMode="auto">
          <a:xfrm>
            <a:off x="0" y="188913"/>
            <a:ext cx="9144000" cy="10541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2800" dirty="0" smtClean="0">
                <a:effectLst/>
              </a:rPr>
              <a:t>RESULTS – Training Recordings &amp; documentation</a:t>
            </a:r>
            <a:r>
              <a:rPr lang="en-US" sz="3200" dirty="0" smtClean="0">
                <a:effectLst/>
              </a:rPr>
              <a:t/>
            </a:r>
            <a:br>
              <a:rPr lang="en-US" sz="3200" dirty="0" smtClean="0">
                <a:effectLst/>
              </a:rPr>
            </a:br>
            <a:r>
              <a:rPr lang="en-US" sz="3200" dirty="0" smtClean="0">
                <a:effectLst/>
              </a:rPr>
              <a:t> </a:t>
            </a:r>
            <a:r>
              <a:rPr lang="en-US" sz="2400" dirty="0" smtClean="0">
                <a:effectLst/>
                <a:hlinkClick r:id="rId2"/>
              </a:rPr>
              <a:t>http://www.for.gov.bc.ca/his/results/training/index.htm</a:t>
            </a:r>
            <a:r>
              <a:rPr lang="en-US" sz="2400" dirty="0" smtClean="0">
                <a:effectLst/>
              </a:rPr>
              <a:t/>
            </a:r>
            <a:br>
              <a:rPr lang="en-US" sz="2400" dirty="0" smtClean="0">
                <a:effectLst/>
              </a:rPr>
            </a:br>
            <a:r>
              <a:rPr lang="en-US" sz="3200" dirty="0" smtClean="0">
                <a:effectLst/>
              </a:rPr>
              <a:t/>
            </a:r>
            <a:br>
              <a:rPr lang="en-US" sz="3200" dirty="0" smtClean="0">
                <a:effectLst/>
              </a:rPr>
            </a:br>
            <a:endParaRPr lang="en-US" sz="2400" dirty="0" smtClean="0">
              <a:effectLst/>
            </a:endParaRPr>
          </a:p>
        </p:txBody>
      </p:sp>
      <p:pic>
        <p:nvPicPr>
          <p:cNvPr id="88066" name="Picture 2"/>
          <p:cNvPicPr>
            <a:picLocks noChangeAspect="1" noChangeArrowheads="1"/>
          </p:cNvPicPr>
          <p:nvPr/>
        </p:nvPicPr>
        <p:blipFill>
          <a:blip r:embed="rId3" cstate="print"/>
          <a:srcRect/>
          <a:stretch>
            <a:fillRect/>
          </a:stretch>
        </p:blipFill>
        <p:spPr bwMode="auto">
          <a:xfrm>
            <a:off x="457200" y="1597567"/>
            <a:ext cx="6381750" cy="526043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6"/>
          <p:cNvPicPr>
            <a:picLocks noChangeAspect="1" noChangeArrowheads="1"/>
          </p:cNvPicPr>
          <p:nvPr/>
        </p:nvPicPr>
        <p:blipFill>
          <a:blip r:embed="rId2" cstate="print"/>
          <a:srcRect/>
          <a:stretch>
            <a:fillRect/>
          </a:stretch>
        </p:blipFill>
        <p:spPr bwMode="auto">
          <a:xfrm>
            <a:off x="6124163" y="1981200"/>
            <a:ext cx="3222170" cy="2332037"/>
          </a:xfrm>
          <a:prstGeom prst="rect">
            <a:avLst/>
          </a:prstGeom>
          <a:noFill/>
          <a:ln w="9525">
            <a:noFill/>
            <a:miter lim="800000"/>
            <a:headEnd/>
            <a:tailEnd/>
          </a:ln>
        </p:spPr>
      </p:pic>
      <p:pic>
        <p:nvPicPr>
          <p:cNvPr id="44036" name="Picture 7"/>
          <p:cNvPicPr>
            <a:picLocks noChangeAspect="1" noChangeArrowheads="1"/>
          </p:cNvPicPr>
          <p:nvPr/>
        </p:nvPicPr>
        <p:blipFill>
          <a:blip r:embed="rId3" cstate="print"/>
          <a:srcRect/>
          <a:stretch>
            <a:fillRect/>
          </a:stretch>
        </p:blipFill>
        <p:spPr bwMode="auto">
          <a:xfrm>
            <a:off x="0" y="1600200"/>
            <a:ext cx="6437776" cy="4692650"/>
          </a:xfrm>
          <a:prstGeom prst="rect">
            <a:avLst/>
          </a:prstGeom>
          <a:noFill/>
          <a:ln w="9525">
            <a:noFill/>
            <a:miter lim="800000"/>
            <a:headEnd/>
            <a:tailEnd/>
          </a:ln>
        </p:spPr>
      </p:pic>
      <p:sp>
        <p:nvSpPr>
          <p:cNvPr id="44037" name="Rectangle 7"/>
          <p:cNvSpPr>
            <a:spLocks noChangeArrowheads="1"/>
          </p:cNvSpPr>
          <p:nvPr/>
        </p:nvSpPr>
        <p:spPr bwMode="auto">
          <a:xfrm>
            <a:off x="0" y="6445250"/>
            <a:ext cx="8458200" cy="430887"/>
          </a:xfrm>
          <a:prstGeom prst="rect">
            <a:avLst/>
          </a:prstGeom>
          <a:noFill/>
          <a:ln w="9525">
            <a:noFill/>
            <a:miter lim="800000"/>
            <a:headEnd/>
            <a:tailEnd/>
          </a:ln>
        </p:spPr>
        <p:txBody>
          <a:bodyPr wrap="square">
            <a:spAutoFit/>
          </a:bodyPr>
          <a:lstStyle/>
          <a:p>
            <a:r>
              <a:rPr lang="en-US" sz="1100" dirty="0">
                <a:hlinkClick r:id="rId4"/>
              </a:rPr>
              <a:t>http://www.for.gov.bc.ca/ftp/his/external/!publish/onlineclassroom/results/Generating_Reports/RESULTS-CRS-Report-Listing-2010-03-29.pdf</a:t>
            </a:r>
            <a:endParaRPr lang="en-US" sz="1100" dirty="0"/>
          </a:p>
          <a:p>
            <a:endParaRPr lang="en-US" sz="1100" dirty="0"/>
          </a:p>
        </p:txBody>
      </p:sp>
      <p:sp>
        <p:nvSpPr>
          <p:cNvPr id="6" name="Rectangle 2"/>
          <p:cNvSpPr txBox="1">
            <a:spLocks noChangeArrowheads="1"/>
          </p:cNvSpPr>
          <p:nvPr/>
        </p:nvSpPr>
        <p:spPr>
          <a:xfrm>
            <a:off x="152400" y="304800"/>
            <a:ext cx="8382000" cy="12954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RESULTS – </a:t>
            </a:r>
            <a:r>
              <a:rPr lang="en-US" sz="3200" b="1" kern="0" dirty="0" smtClean="0">
                <a:solidFill>
                  <a:srgbClr val="33CC33"/>
                </a:solidFill>
                <a:latin typeface="+mj-lt"/>
                <a:ea typeface="+mj-ea"/>
                <a:cs typeface="+mj-cs"/>
              </a:rPr>
              <a:t>CRS Report Listing </a:t>
            </a:r>
            <a:r>
              <a:rPr lang="en-US" sz="3200" b="1" kern="0" dirty="0" smtClean="0">
                <a:solidFill>
                  <a:srgbClr val="33CC33"/>
                </a:solidFill>
                <a:latin typeface="+mj-lt"/>
                <a:ea typeface="+mj-ea"/>
                <a:cs typeface="+mj-cs"/>
              </a:rPr>
              <a:t>&amp; Formats</a:t>
            </a:r>
            <a:endParaRPr kumimoji="0" lang="en-US" sz="3200" b="1" i="0" u="none" strike="noStrike" kern="0" cap="none" spc="0" normalizeH="0" baseline="0" noProof="0" dirty="0" smtClean="0">
              <a:ln>
                <a:noFill/>
              </a:ln>
              <a:solidFill>
                <a:srgbClr val="33CC33"/>
              </a:solidFill>
              <a:effectLst/>
              <a:uLnTx/>
              <a:uFillTx/>
              <a:latin typeface="+mj-lt"/>
              <a:ea typeface="+mj-ea"/>
              <a:cs typeface="+mj-cs"/>
            </a:endParaRPr>
          </a:p>
        </p:txBody>
      </p:sp>
      <p:sp>
        <p:nvSpPr>
          <p:cNvPr id="7" name="TextBox 6"/>
          <p:cNvSpPr txBox="1">
            <a:spLocks noChangeArrowheads="1"/>
          </p:cNvSpPr>
          <p:nvPr/>
        </p:nvSpPr>
        <p:spPr bwMode="auto">
          <a:xfrm>
            <a:off x="6858000" y="4572000"/>
            <a:ext cx="1876837" cy="1169551"/>
          </a:xfrm>
          <a:prstGeom prst="rect">
            <a:avLst/>
          </a:prstGeom>
          <a:noFill/>
          <a:ln w="9525">
            <a:noFill/>
            <a:miter lim="800000"/>
            <a:headEnd/>
            <a:tailEnd/>
          </a:ln>
        </p:spPr>
        <p:txBody>
          <a:bodyPr wrap="square">
            <a:spAutoFit/>
          </a:bodyPr>
          <a:lstStyle/>
          <a:p>
            <a:pPr>
              <a:spcBef>
                <a:spcPts val="600"/>
              </a:spcBef>
            </a:pPr>
            <a:r>
              <a:rPr lang="en-US" sz="1400" dirty="0" smtClean="0">
                <a:solidFill>
                  <a:srgbClr val="FFFF00"/>
                </a:solidFill>
                <a:latin typeface="+mj-lt"/>
              </a:rPr>
              <a:t>Document provides description of RESULTS CRS reports and report format and content</a:t>
            </a:r>
            <a:endParaRPr lang="en-US" sz="1400" dirty="0">
              <a:solidFill>
                <a:srgbClr val="FFFF00"/>
              </a:solidFill>
              <a:latin typeface="+mj-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228600" y="0"/>
            <a:ext cx="8686800" cy="1295400"/>
          </a:xfrm>
        </p:spPr>
        <p:txBody>
          <a:bodyPr/>
          <a:lstStyle/>
          <a:p>
            <a:pPr algn="l">
              <a:defRPr/>
            </a:pPr>
            <a:r>
              <a:rPr lang="en-US" sz="3200" dirty="0" smtClean="0"/>
              <a:t/>
            </a:r>
            <a:br>
              <a:rPr lang="en-US" sz="3200" dirty="0" smtClean="0"/>
            </a:br>
            <a:r>
              <a:rPr lang="en-US" sz="3600" dirty="0" smtClean="0">
                <a:effectLst/>
              </a:rPr>
              <a:t>RESULTS – Questions?</a:t>
            </a:r>
          </a:p>
        </p:txBody>
      </p:sp>
      <p:sp>
        <p:nvSpPr>
          <p:cNvPr id="6" name="Rectangle 12"/>
          <p:cNvSpPr>
            <a:spLocks noChangeArrowheads="1"/>
          </p:cNvSpPr>
          <p:nvPr/>
        </p:nvSpPr>
        <p:spPr bwMode="auto">
          <a:xfrm>
            <a:off x="304800" y="1828800"/>
            <a:ext cx="8382000" cy="38100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buFont typeface="Monotype Sorts" pitchFamily="2" charset="2"/>
              <a:buNone/>
              <a:defRPr/>
            </a:pPr>
            <a:endParaRPr lang="en-GB" sz="2400" dirty="0">
              <a:solidFill>
                <a:srgbClr val="FFFFFF"/>
              </a:solidFill>
              <a:effectLst>
                <a:outerShdw blurRad="38100" dist="38100" dir="2700000" algn="tl">
                  <a:srgbClr val="000000"/>
                </a:outerShdw>
              </a:effectLst>
              <a:latin typeface="Arial" charset="0"/>
            </a:endParaRPr>
          </a:p>
        </p:txBody>
      </p:sp>
      <p:sp>
        <p:nvSpPr>
          <p:cNvPr id="4" name="Rectangle 12"/>
          <p:cNvSpPr>
            <a:spLocks noChangeArrowheads="1"/>
          </p:cNvSpPr>
          <p:nvPr/>
        </p:nvSpPr>
        <p:spPr bwMode="auto">
          <a:xfrm>
            <a:off x="533400" y="1828800"/>
            <a:ext cx="8153400" cy="38100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4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400" dirty="0">
              <a:solidFill>
                <a:srgbClr val="FFFFFF"/>
              </a:solidFill>
              <a:effectLst>
                <a:outerShdw blurRad="38100" dist="38100" dir="2700000" algn="tl">
                  <a:srgbClr val="000000"/>
                </a:outerShdw>
              </a:effectLst>
              <a:latin typeface="Arial" charset="0"/>
            </a:endParaRPr>
          </a:p>
        </p:txBody>
      </p:sp>
      <p:sp>
        <p:nvSpPr>
          <p:cNvPr id="62470" name="Rectangle 6"/>
          <p:cNvSpPr>
            <a:spLocks noChangeArrowheads="1"/>
          </p:cNvSpPr>
          <p:nvPr/>
        </p:nvSpPr>
        <p:spPr bwMode="auto">
          <a:xfrm>
            <a:off x="914400" y="1600200"/>
            <a:ext cx="5119688" cy="708025"/>
          </a:xfrm>
          <a:prstGeom prst="rect">
            <a:avLst/>
          </a:prstGeom>
          <a:noFill/>
          <a:ln w="9525">
            <a:noFill/>
            <a:miter lim="800000"/>
            <a:headEnd/>
            <a:tailEnd/>
          </a:ln>
        </p:spPr>
        <p:txBody>
          <a:bodyPr wrap="none">
            <a:spAutoFit/>
          </a:bodyPr>
          <a:lstStyle/>
          <a:p>
            <a:r>
              <a:rPr lang="en-US" sz="2000">
                <a:solidFill>
                  <a:srgbClr val="FFC000"/>
                </a:solidFill>
                <a:hlinkClick r:id="rId2"/>
              </a:rPr>
              <a:t>http://www.for.gov.bc.ca/his/results/support.htm</a:t>
            </a:r>
            <a:endParaRPr lang="en-US" sz="2000">
              <a:solidFill>
                <a:srgbClr val="FFC000"/>
              </a:solidFill>
            </a:endParaRPr>
          </a:p>
          <a:p>
            <a:endParaRPr lang="en-US" sz="2000">
              <a:solidFill>
                <a:srgbClr val="FFC000"/>
              </a:solidFill>
            </a:endParaRPr>
          </a:p>
        </p:txBody>
      </p:sp>
      <p:pic>
        <p:nvPicPr>
          <p:cNvPr id="7" name="Picture 6"/>
          <p:cNvPicPr>
            <a:picLocks noChangeAspect="1" noChangeArrowheads="1"/>
          </p:cNvPicPr>
          <p:nvPr/>
        </p:nvPicPr>
        <p:blipFill>
          <a:blip r:embed="rId3" cstate="print"/>
          <a:srcRect/>
          <a:stretch>
            <a:fillRect/>
          </a:stretch>
        </p:blipFill>
        <p:spPr bwMode="auto">
          <a:xfrm>
            <a:off x="304800" y="2133600"/>
            <a:ext cx="8382000" cy="395718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228600" y="-152400"/>
            <a:ext cx="8686800" cy="1295400"/>
          </a:xfrm>
        </p:spPr>
        <p:txBody>
          <a:bodyPr/>
          <a:lstStyle/>
          <a:p>
            <a:pPr algn="l">
              <a:defRPr/>
            </a:pPr>
            <a:r>
              <a:rPr lang="en-US" sz="3200" dirty="0" smtClean="0"/>
              <a:t/>
            </a:r>
            <a:br>
              <a:rPr lang="en-US" sz="3200" dirty="0" smtClean="0"/>
            </a:br>
            <a:r>
              <a:rPr lang="en-US" sz="3600" dirty="0" smtClean="0">
                <a:effectLst/>
              </a:rPr>
              <a:t>RESULTS – Questions?</a:t>
            </a:r>
          </a:p>
        </p:txBody>
      </p:sp>
      <p:sp>
        <p:nvSpPr>
          <p:cNvPr id="6" name="Rectangle 12"/>
          <p:cNvSpPr>
            <a:spLocks noChangeArrowheads="1"/>
          </p:cNvSpPr>
          <p:nvPr/>
        </p:nvSpPr>
        <p:spPr bwMode="auto">
          <a:xfrm>
            <a:off x="304800" y="1828800"/>
            <a:ext cx="8382000" cy="38100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buClr>
                <a:schemeClr val="accent2"/>
              </a:buClr>
              <a:buSzPct val="75000"/>
              <a:buFont typeface="Monotype Sorts" pitchFamily="2" charset="2"/>
              <a:buNone/>
              <a:defRPr/>
            </a:pPr>
            <a:endParaRPr lang="en-GB" sz="2400" dirty="0">
              <a:solidFill>
                <a:srgbClr val="FFFFFF"/>
              </a:solidFill>
              <a:effectLst>
                <a:outerShdw blurRad="38100" dist="38100" dir="2700000" algn="tl">
                  <a:srgbClr val="000000"/>
                </a:outerShdw>
              </a:effectLst>
              <a:latin typeface="Arial" charset="0"/>
            </a:endParaRPr>
          </a:p>
        </p:txBody>
      </p:sp>
      <p:sp>
        <p:nvSpPr>
          <p:cNvPr id="4" name="Rectangle 12"/>
          <p:cNvSpPr>
            <a:spLocks noChangeArrowheads="1"/>
          </p:cNvSpPr>
          <p:nvPr/>
        </p:nvSpPr>
        <p:spPr bwMode="auto">
          <a:xfrm>
            <a:off x="533400" y="1828800"/>
            <a:ext cx="8153400" cy="3810000"/>
          </a:xfrm>
          <a:prstGeom prst="rect">
            <a:avLst/>
          </a:prstGeom>
          <a:noFill/>
          <a:ln w="9525">
            <a:noFill/>
            <a:miter lim="800000"/>
            <a:headEnd/>
            <a:tailEnd/>
          </a:ln>
          <a:effectLst/>
        </p:spPr>
        <p:txBody>
          <a:bodyPr lIns="92075" tIns="46038" rIns="92075" bIns="46038"/>
          <a:lstStyle/>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8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400" dirty="0">
              <a:solidFill>
                <a:srgbClr val="FFC000"/>
              </a:solidFill>
              <a:effectLst>
                <a:outerShdw blurRad="38100" dist="38100" dir="2700000" algn="tl">
                  <a:srgbClr val="000000"/>
                </a:outerShdw>
              </a:effectLst>
              <a:latin typeface="Arial" charset="0"/>
            </a:endParaRPr>
          </a:p>
          <a:p>
            <a:pPr marL="342900" indent="-342900">
              <a:lnSpc>
                <a:spcPct val="80000"/>
              </a:lnSpc>
              <a:spcBef>
                <a:spcPct val="50000"/>
              </a:spcBef>
              <a:spcAft>
                <a:spcPts val="1200"/>
              </a:spcAft>
              <a:buClr>
                <a:schemeClr val="accent2"/>
              </a:buClr>
              <a:buSzPct val="75000"/>
              <a:buFont typeface="Monotype Sorts" pitchFamily="2" charset="2"/>
              <a:buNone/>
              <a:defRPr/>
            </a:pPr>
            <a:endParaRPr lang="en-GB" sz="2400" dirty="0">
              <a:solidFill>
                <a:srgbClr val="FFFFFF"/>
              </a:solidFill>
              <a:effectLst>
                <a:outerShdw blurRad="38100" dist="38100" dir="2700000" algn="tl">
                  <a:srgbClr val="000000"/>
                </a:outerShdw>
              </a:effectLst>
              <a:latin typeface="Arial" charset="0"/>
            </a:endParaRPr>
          </a:p>
        </p:txBody>
      </p:sp>
      <p:sp>
        <p:nvSpPr>
          <p:cNvPr id="8" name="TextBox 7"/>
          <p:cNvSpPr txBox="1">
            <a:spLocks noChangeArrowheads="1"/>
          </p:cNvSpPr>
          <p:nvPr/>
        </p:nvSpPr>
        <p:spPr bwMode="auto">
          <a:xfrm>
            <a:off x="3124200" y="2819400"/>
            <a:ext cx="3276600" cy="523220"/>
          </a:xfrm>
          <a:prstGeom prst="rect">
            <a:avLst/>
          </a:prstGeom>
          <a:noFill/>
          <a:ln w="9525">
            <a:noFill/>
            <a:miter lim="800000"/>
            <a:headEnd/>
            <a:tailEnd/>
          </a:ln>
        </p:spPr>
        <p:txBody>
          <a:bodyPr wrap="square">
            <a:spAutoFit/>
          </a:bodyPr>
          <a:lstStyle/>
          <a:p>
            <a:pPr>
              <a:spcBef>
                <a:spcPts val="600"/>
              </a:spcBef>
            </a:pPr>
            <a:r>
              <a:rPr lang="en-US" sz="2800" dirty="0" smtClean="0">
                <a:solidFill>
                  <a:srgbClr val="FFFF00"/>
                </a:solidFill>
                <a:latin typeface="+mj-lt"/>
              </a:rPr>
              <a:t>Thank You!</a:t>
            </a:r>
            <a:endParaRPr lang="en-US" sz="2800" dirty="0">
              <a:solidFill>
                <a:srgbClr val="FFFF00"/>
              </a:solidFill>
              <a:latin typeface="+mj-l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Greg Koyl Standard template">
  <a:themeElements>
    <a:clrScheme name="Greg Koyl Standard template.pot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fontScheme name="Greg Koyl Standard template.pot">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bg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bg2"/>
            </a:solidFill>
            <a:effectLst/>
            <a:latin typeface="Times New Roman" pitchFamily="18" charset="0"/>
          </a:defRPr>
        </a:defPPr>
      </a:lstStyle>
    </a:lnDef>
  </a:objectDefaults>
  <a:extraClrSchemeLst>
    <a:extraClrScheme>
      <a:clrScheme name="Greg Koyl Standard template.pot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clrMap bg1="dk2" tx1="lt1" bg2="dk1" tx2="lt2" accent1="accent1" accent2="accent2" accent3="accent3" accent4="accent4" accent5="accent5" accent6="accent6" hlink="hlink" folHlink="folHlink"/>
    </a:extraClrScheme>
    <a:extraClrScheme>
      <a:clrScheme name="Greg Koyl Standard template.pot 2">
        <a:dk1>
          <a:srgbClr val="000000"/>
        </a:dk1>
        <a:lt1>
          <a:srgbClr val="CCCCFF"/>
        </a:lt1>
        <a:dk2>
          <a:srgbClr val="003399"/>
        </a:dk2>
        <a:lt2>
          <a:srgbClr val="76E0E6"/>
        </a:lt2>
        <a:accent1>
          <a:srgbClr val="66CCFF"/>
        </a:accent1>
        <a:accent2>
          <a:srgbClr val="6666FF"/>
        </a:accent2>
        <a:accent3>
          <a:srgbClr val="E2E2FF"/>
        </a:accent3>
        <a:accent4>
          <a:srgbClr val="000000"/>
        </a:accent4>
        <a:accent5>
          <a:srgbClr val="B8E2FF"/>
        </a:accent5>
        <a:accent6>
          <a:srgbClr val="5C5CE7"/>
        </a:accent6>
        <a:hlink>
          <a:srgbClr val="00CCCC"/>
        </a:hlink>
        <a:folHlink>
          <a:srgbClr val="9999FF"/>
        </a:folHlink>
      </a:clrScheme>
      <a:clrMap bg1="lt1" tx1="dk1" bg2="lt2" tx2="dk2" accent1="accent1" accent2="accent2" accent3="accent3" accent4="accent4" accent5="accent5" accent6="accent6" hlink="hlink" folHlink="folHlink"/>
    </a:extraClrScheme>
    <a:extraClrScheme>
      <a:clrScheme name="Greg Koyl Standard template.pot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22778</TotalTime>
  <Words>1039</Words>
  <Application>Microsoft Office PowerPoint</Application>
  <PresentationFormat>On-screen Show (4:3)</PresentationFormat>
  <Paragraphs>181</Paragraphs>
  <Slides>48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Greg Koyl Standard template</vt:lpstr>
      <vt:lpstr>Clip</vt:lpstr>
      <vt:lpstr>RESULTS  Corporate Reporting System</vt:lpstr>
      <vt:lpstr>RESULTS – Agenda</vt:lpstr>
      <vt:lpstr>Slide 3</vt:lpstr>
      <vt:lpstr>Slide 4</vt:lpstr>
      <vt:lpstr>Slide 5</vt:lpstr>
      <vt:lpstr>Slide 6</vt:lpstr>
      <vt:lpstr>Slide 7</vt:lpstr>
      <vt:lpstr>Slide 8</vt:lpstr>
      <vt:lpstr>Slide 9</vt:lpstr>
      <vt:lpstr>Slide 10</vt:lpstr>
      <vt:lpstr>Slide 11</vt:lpstr>
      <vt:lpstr>Slide 12</vt:lpstr>
      <vt:lpstr>RESULTS – Species Monitoring</vt:lpstr>
      <vt:lpstr>Slide 14</vt:lpstr>
      <vt:lpstr>RESULTS – SU History</vt:lpstr>
      <vt:lpstr>RESULTS – SU History</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RESULTS – Training Recordings &amp; documentation  http://www.for.gov.bc.ca/his/results/training/index.htm  </vt:lpstr>
      <vt:lpstr>RESULTS – Training Recordings &amp; documentation  http://www.for.gov.bc.ca/his/results/training/index.htm  </vt:lpstr>
      <vt:lpstr>Slide 46</vt:lpstr>
      <vt:lpstr> RESULTS – Questions?</vt:lpstr>
      <vt:lpstr> RESULTS – Questions?</vt:lpstr>
    </vt:vector>
  </TitlesOfParts>
  <Company>Consultant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 RNI Technical Session</dc:title>
  <dc:creator>Mei-Ching Tsoi</dc:creator>
  <dc:description>RNI RESULTS Technical Session</dc:description>
  <cp:lastModifiedBy>Mei-Ching</cp:lastModifiedBy>
  <cp:revision>1470</cp:revision>
  <cp:lastPrinted>2002-07-16T23:48:37Z</cp:lastPrinted>
  <dcterms:created xsi:type="dcterms:W3CDTF">2001-03-07T19:06:03Z</dcterms:created>
  <dcterms:modified xsi:type="dcterms:W3CDTF">2012-03-07T18:39:09Z</dcterms:modified>
</cp:coreProperties>
</file>