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60" r:id="rId3"/>
    <p:sldId id="261" r:id="rId4"/>
    <p:sldId id="262" r:id="rId5"/>
    <p:sldId id="265" r:id="rId6"/>
    <p:sldId id="266" r:id="rId7"/>
    <p:sldId id="267" r:id="rId8"/>
    <p:sldId id="268" r:id="rId9"/>
    <p:sldId id="270" r:id="rId10"/>
    <p:sldId id="269" r:id="rId11"/>
    <p:sldId id="272" r:id="rId12"/>
    <p:sldId id="271" r:id="rId13"/>
    <p:sldId id="273" r:id="rId14"/>
    <p:sldId id="275" r:id="rId15"/>
    <p:sldId id="274" r:id="rId16"/>
    <p:sldId id="276" r:id="rId17"/>
    <p:sldId id="277" r:id="rId18"/>
    <p:sldId id="278" r:id="rId19"/>
    <p:sldId id="280" r:id="rId20"/>
    <p:sldId id="282" r:id="rId21"/>
    <p:sldId id="281" r:id="rId22"/>
    <p:sldId id="289" r:id="rId23"/>
    <p:sldId id="285" r:id="rId24"/>
    <p:sldId id="290" r:id="rId25"/>
    <p:sldId id="291" r:id="rId26"/>
    <p:sldId id="292" r:id="rId27"/>
    <p:sldId id="279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F3A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20" autoAdjust="0"/>
    <p:restoredTop sz="94296" autoAdjust="0"/>
  </p:normalViewPr>
  <p:slideViewPr>
    <p:cSldViewPr>
      <p:cViewPr varScale="1">
        <p:scale>
          <a:sx n="104" d="100"/>
          <a:sy n="104" d="100"/>
        </p:scale>
        <p:origin x="-1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i-Ching\Documents\MOF%20Working%20Files\FPB%20Adhoc%20Reports%202009-10\Live%20Meeting%20-%20Preparation%20-%20Species%20Monitoring\Kingcome-Planting%20BEC%20examp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i-Ching\Documents\MOF%20Working%20Files\FPB%20Adhoc%20Reports%202009-10\Live%20Meeting%20-%20Preparation%20-%20Species%20Monitoring\Kingcome-Planting%20BEC%20examp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i-Ching\Documents\MOF%20Working%20Files\FPB%20Adhoc%20Reports%202009-10\Live%20Meeting%20-%20Preparation%20-%20Species%20Monitoring\Kingcome-Planting%20BEC%20exampl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i-Ching\Documents\MOF%20Working%20Files\FPB%20Adhoc%20Reports%202009-10\Live%20Meeting%20-%20Preparation%20-%20Species%20Monitoring\Kingcome-Planting%20BEC%20examp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pivotSource>
    <c:name>[Kingcome-Planting BEC example.xlsx]Kingcome-Planting!PivotTable1</c:name>
    <c:fmtId val="49"/>
  </c:pivotSource>
  <c:chart>
    <c:autoTitleDeleted val="1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  <c:marker>
          <c:symbol val="none"/>
        </c:marker>
        <c:dLbl>
          <c:idx val="0"/>
          <c:delete val="1"/>
        </c:dLbl>
      </c:pivotFmt>
      <c:pivotFmt>
        <c:idx val="5"/>
        <c:marker>
          <c:symbol val="none"/>
        </c:marker>
        <c:dLbl>
          <c:idx val="0"/>
          <c:delete val="1"/>
        </c:dLbl>
      </c:pivotFmt>
      <c:pivotFmt>
        <c:idx val="6"/>
        <c:marker>
          <c:symbol val="none"/>
        </c:marker>
        <c:dLbl>
          <c:idx val="0"/>
          <c:delete val="1"/>
        </c:dLbl>
      </c:pivotFmt>
      <c:pivotFmt>
        <c:idx val="7"/>
        <c:spPr>
          <a:solidFill>
            <a:schemeClr val="bg2"/>
          </a:solidFill>
        </c:spPr>
        <c:marker>
          <c:symbol val="none"/>
        </c:marker>
        <c:dLbl>
          <c:idx val="0"/>
          <c:delete val="1"/>
        </c:dLbl>
      </c:pivotFmt>
      <c:pivotFmt>
        <c:idx val="8"/>
        <c:marker>
          <c:symbol val="none"/>
        </c:marker>
        <c:dLbl>
          <c:idx val="0"/>
          <c:delete val="1"/>
        </c:dLbl>
      </c:pivotFmt>
      <c:pivotFmt>
        <c:idx val="9"/>
        <c:spPr>
          <a:solidFill>
            <a:srgbClr val="FF0000"/>
          </a:solidFill>
        </c:spPr>
        <c:marker>
          <c:symbol val="none"/>
        </c:marker>
        <c:dLbl>
          <c:idx val="0"/>
          <c:delete val="1"/>
        </c:dLbl>
      </c:pivotFmt>
      <c:pivotFmt>
        <c:idx val="10"/>
        <c:marker>
          <c:symbol val="none"/>
        </c:marker>
        <c:dLbl>
          <c:idx val="0"/>
          <c:delete val="1"/>
        </c:dLbl>
      </c:pivotFmt>
      <c:pivotFmt>
        <c:idx val="11"/>
        <c:marker>
          <c:symbol val="none"/>
        </c:marker>
        <c:dLbl>
          <c:idx val="0"/>
          <c:delete val="1"/>
        </c:dLbl>
      </c:pivotFmt>
      <c:pivotFmt>
        <c:idx val="12"/>
        <c:marker>
          <c:symbol val="none"/>
        </c:marker>
        <c:dLbl>
          <c:idx val="0"/>
          <c:delete val="1"/>
        </c:dLbl>
      </c:pivotFmt>
      <c:pivotFmt>
        <c:idx val="13"/>
        <c:spPr>
          <a:solidFill>
            <a:srgbClr val="FFFF00"/>
          </a:solidFill>
        </c:spPr>
        <c:marker>
          <c:symbol val="none"/>
        </c:marker>
        <c:dLbl>
          <c:idx val="0"/>
          <c:delete val="1"/>
        </c:dLbl>
      </c:pivotFmt>
      <c:pivotFmt>
        <c:idx val="14"/>
        <c:marker>
          <c:symbol val="none"/>
        </c:marker>
        <c:dLbl>
          <c:idx val="0"/>
          <c:delete val="1"/>
        </c:dLbl>
      </c:pivotFmt>
      <c:pivotFmt>
        <c:idx val="15"/>
        <c:marker>
          <c:symbol val="none"/>
        </c:marker>
        <c:dLbl>
          <c:idx val="0"/>
          <c:delete val="1"/>
        </c:dLbl>
      </c:pivotFmt>
      <c:pivotFmt>
        <c:idx val="16"/>
        <c:marker>
          <c:symbol val="none"/>
        </c:marker>
        <c:dLbl>
          <c:idx val="0"/>
          <c:delete val="1"/>
        </c:dLbl>
      </c:pivotFmt>
      <c:pivotFmt>
        <c:idx val="17"/>
        <c:spPr>
          <a:solidFill>
            <a:srgbClr val="92D050"/>
          </a:solidFill>
        </c:spPr>
        <c:marker>
          <c:symbol val="none"/>
        </c:marker>
        <c:dLbl>
          <c:idx val="0"/>
          <c:delete val="1"/>
        </c:dLbl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spPr>
          <a:solidFill>
            <a:srgbClr val="0070C0"/>
          </a:solidFill>
        </c:spPr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spPr>
          <a:solidFill>
            <a:srgbClr val="FF0000"/>
          </a:solidFill>
        </c:spPr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spPr>
          <a:solidFill>
            <a:srgbClr val="FFFF00"/>
          </a:solidFill>
        </c:spPr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spPr>
          <a:solidFill>
            <a:srgbClr val="92D050"/>
          </a:solidFill>
        </c:spPr>
        <c:marker>
          <c:symbol val="none"/>
        </c:marker>
      </c:pivotFmt>
      <c:pivotFmt>
        <c:idx val="32"/>
        <c:marker>
          <c:symbol val="none"/>
        </c:marker>
      </c:pivotFmt>
      <c:pivotFmt>
        <c:idx val="33"/>
        <c:marker>
          <c:symbol val="none"/>
        </c:marker>
      </c:pivotFmt>
      <c:pivotFmt>
        <c:idx val="34"/>
        <c:marker>
          <c:symbol val="none"/>
        </c:marker>
      </c:pivotFmt>
      <c:pivotFmt>
        <c:idx val="35"/>
        <c:spPr>
          <a:solidFill>
            <a:srgbClr val="0070C0"/>
          </a:solidFill>
        </c:spPr>
        <c:marker>
          <c:symbol val="none"/>
        </c:marker>
      </c:pivotFmt>
      <c:pivotFmt>
        <c:idx val="36"/>
        <c:marker>
          <c:symbol val="none"/>
        </c:marker>
      </c:pivotFmt>
      <c:pivotFmt>
        <c:idx val="37"/>
        <c:spPr>
          <a:solidFill>
            <a:srgbClr val="FF0000"/>
          </a:solidFill>
        </c:spPr>
        <c:marker>
          <c:symbol val="none"/>
        </c:marker>
      </c:pivotFmt>
      <c:pivotFmt>
        <c:idx val="38"/>
        <c:marker>
          <c:symbol val="none"/>
        </c:marker>
      </c:pivotFmt>
      <c:pivotFmt>
        <c:idx val="39"/>
        <c:marker>
          <c:symbol val="none"/>
        </c:marker>
      </c:pivotFmt>
      <c:pivotFmt>
        <c:idx val="40"/>
        <c:marker>
          <c:symbol val="none"/>
        </c:marker>
      </c:pivotFmt>
      <c:pivotFmt>
        <c:idx val="41"/>
        <c:spPr>
          <a:solidFill>
            <a:srgbClr val="FFFF00"/>
          </a:solidFill>
        </c:spPr>
        <c:marker>
          <c:symbol val="none"/>
        </c:marker>
      </c:pivotFmt>
      <c:pivotFmt>
        <c:idx val="42"/>
        <c:marker>
          <c:symbol val="none"/>
        </c:marker>
      </c:pivotFmt>
      <c:pivotFmt>
        <c:idx val="43"/>
        <c:marker>
          <c:symbol val="none"/>
        </c:marker>
      </c:pivotFmt>
      <c:pivotFmt>
        <c:idx val="44"/>
        <c:marker>
          <c:symbol val="none"/>
        </c:marker>
      </c:pivotFmt>
      <c:pivotFmt>
        <c:idx val="45"/>
        <c:spPr>
          <a:solidFill>
            <a:srgbClr val="92D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4871360106535383"/>
          <c:y val="0.20218603238393421"/>
          <c:w val="0.67614475181752764"/>
          <c:h val="0.5863355062812996"/>
        </c:manualLayout>
      </c:layout>
      <c:barChart>
        <c:barDir val="col"/>
        <c:grouping val="percentStacked"/>
        <c:ser>
          <c:idx val="0"/>
          <c:order val="0"/>
          <c:tx>
            <c:strRef>
              <c:f>'Kingcome-Planting'!$R$4:$R$5</c:f>
              <c:strCache>
                <c:ptCount val="1"/>
                <c:pt idx="0">
                  <c:v>AC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'Kingcome-Planting'!$R$6:$R$27</c:f>
              <c:numCache>
                <c:formatCode>General</c:formatCode>
                <c:ptCount val="21"/>
                <c:pt idx="13">
                  <c:v>30.7</c:v>
                </c:pt>
              </c:numCache>
            </c:numRef>
          </c:val>
        </c:ser>
        <c:ser>
          <c:idx val="1"/>
          <c:order val="1"/>
          <c:tx>
            <c:strRef>
              <c:f>'Kingcome-Planting'!$S$4:$S$5</c:f>
              <c:strCache>
                <c:ptCount val="1"/>
                <c:pt idx="0">
                  <c:v>ACT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'Kingcome-Planting'!$S$6:$S$27</c:f>
              <c:numCache>
                <c:formatCode>General</c:formatCode>
                <c:ptCount val="21"/>
                <c:pt idx="5" formatCode="_(* #,##0.0_);_(* \(#,##0.0\);_(* &quot;-&quot;??_);_(@_)">
                  <c:v>13.7</c:v>
                </c:pt>
              </c:numCache>
            </c:numRef>
          </c:val>
        </c:ser>
        <c:ser>
          <c:idx val="2"/>
          <c:order val="2"/>
          <c:tx>
            <c:strRef>
              <c:f>'Kingcome-Planting'!$T$4:$T$5</c:f>
              <c:strCache>
                <c:ptCount val="1"/>
                <c:pt idx="0">
                  <c:v>AX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'Kingcome-Planting'!$T$6:$T$27</c:f>
              <c:numCache>
                <c:formatCode>General</c:formatCode>
                <c:ptCount val="21"/>
                <c:pt idx="7" formatCode="_(* #,##0.0_);_(* \(#,##0.0\);_(* &quot;-&quot;??_);_(@_)">
                  <c:v>17.7</c:v>
                </c:pt>
                <c:pt idx="11" formatCode="_(* #,##0.0_);_(* \(#,##0.0\);_(* &quot;-&quot;??_);_(@_)">
                  <c:v>27.2</c:v>
                </c:pt>
                <c:pt idx="17" formatCode="_(* #,##0.0_);_(* \(#,##0.0\);_(* &quot;-&quot;??_);_(@_)">
                  <c:v>36.200000000000003</c:v>
                </c:pt>
                <c:pt idx="18" formatCode="_(* #,##0.0_);_(* \(#,##0.0\);_(* &quot;-&quot;??_);_(@_)">
                  <c:v>9.8000000000000007</c:v>
                </c:pt>
              </c:numCache>
            </c:numRef>
          </c:val>
        </c:ser>
        <c:ser>
          <c:idx val="3"/>
          <c:order val="3"/>
          <c:tx>
            <c:strRef>
              <c:f>'Kingcome-Planting'!$U$4:$U$5</c:f>
              <c:strCache>
                <c:ptCount val="1"/>
                <c:pt idx="0">
                  <c:v>BA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'Kingcome-Planting'!$U$6:$U$27</c:f>
              <c:numCache>
                <c:formatCode>_(* #,##0.0_);_(* \(#,##0.0\);_(* "-"??_);_(@_)</c:formatCode>
                <c:ptCount val="21"/>
                <c:pt idx="0">
                  <c:v>285.57807578811162</c:v>
                </c:pt>
                <c:pt idx="1">
                  <c:v>163.82886204047074</c:v>
                </c:pt>
                <c:pt idx="2">
                  <c:v>225.62994081066765</c:v>
                </c:pt>
                <c:pt idx="3">
                  <c:v>295.22413551037761</c:v>
                </c:pt>
                <c:pt idx="4">
                  <c:v>164.90722175574939</c:v>
                </c:pt>
                <c:pt idx="5">
                  <c:v>181.81267675033791</c:v>
                </c:pt>
                <c:pt idx="6">
                  <c:v>249.7829798940308</c:v>
                </c:pt>
                <c:pt idx="7">
                  <c:v>234.29928707137586</c:v>
                </c:pt>
                <c:pt idx="8">
                  <c:v>153.71129776128498</c:v>
                </c:pt>
                <c:pt idx="9">
                  <c:v>188.27413961026377</c:v>
                </c:pt>
                <c:pt idx="10">
                  <c:v>62.0214021649603</c:v>
                </c:pt>
                <c:pt idx="11">
                  <c:v>139.44954744185938</c:v>
                </c:pt>
                <c:pt idx="12">
                  <c:v>55.792398761686762</c:v>
                </c:pt>
                <c:pt idx="13">
                  <c:v>72.956447174087359</c:v>
                </c:pt>
                <c:pt idx="14">
                  <c:v>47.156760253734049</c:v>
                </c:pt>
                <c:pt idx="15">
                  <c:v>43.748497684774499</c:v>
                </c:pt>
                <c:pt idx="16">
                  <c:v>21.39384657855652</c:v>
                </c:pt>
                <c:pt idx="17">
                  <c:v>75.054607765591754</c:v>
                </c:pt>
                <c:pt idx="18">
                  <c:v>145.68657841529125</c:v>
                </c:pt>
                <c:pt idx="19">
                  <c:v>9.0731057814712486</c:v>
                </c:pt>
                <c:pt idx="20">
                  <c:v>4.2067669172932272</c:v>
                </c:pt>
              </c:numCache>
            </c:numRef>
          </c:val>
        </c:ser>
        <c:ser>
          <c:idx val="4"/>
          <c:order val="4"/>
          <c:tx>
            <c:strRef>
              <c:f>'Kingcome-Planting'!$V$4:$V$5</c:f>
              <c:strCache>
                <c:ptCount val="1"/>
                <c:pt idx="0">
                  <c:v>BG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'Kingcome-Planting'!$V$6:$V$27</c:f>
              <c:numCache>
                <c:formatCode>_(* #,##0.0_);_(* \(#,##0.0\);_(* "-"??_);_(@_)</c:formatCode>
                <c:ptCount val="21"/>
                <c:pt idx="1">
                  <c:v>0.21600000000000019</c:v>
                </c:pt>
                <c:pt idx="2">
                  <c:v>0.16071428571428545</c:v>
                </c:pt>
              </c:numCache>
            </c:numRef>
          </c:val>
        </c:ser>
        <c:ser>
          <c:idx val="5"/>
          <c:order val="5"/>
          <c:tx>
            <c:strRef>
              <c:f>'Kingcome-Planting'!$W$4:$W$5</c:f>
              <c:strCache>
                <c:ptCount val="1"/>
                <c:pt idx="0">
                  <c:v>CW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'Kingcome-Planting'!$W$6:$W$27</c:f>
              <c:numCache>
                <c:formatCode>_(* #,##0.0_);_(* \(#,##0.0\);_(* "-"??_);_(@_)</c:formatCode>
                <c:ptCount val="21"/>
                <c:pt idx="0">
                  <c:v>1228.5968494075514</c:v>
                </c:pt>
                <c:pt idx="1">
                  <c:v>974.45988283897043</c:v>
                </c:pt>
                <c:pt idx="2">
                  <c:v>1261.6915216009886</c:v>
                </c:pt>
                <c:pt idx="3">
                  <c:v>882.93367597676172</c:v>
                </c:pt>
                <c:pt idx="4">
                  <c:v>933.64426855679301</c:v>
                </c:pt>
                <c:pt idx="5">
                  <c:v>1053.04144289386</c:v>
                </c:pt>
                <c:pt idx="6">
                  <c:v>1306.2325657397869</c:v>
                </c:pt>
                <c:pt idx="7">
                  <c:v>1415.457797847366</c:v>
                </c:pt>
                <c:pt idx="8">
                  <c:v>991.55744038333432</c:v>
                </c:pt>
                <c:pt idx="9">
                  <c:v>917.54358365358053</c:v>
                </c:pt>
                <c:pt idx="10">
                  <c:v>749.18396944721655</c:v>
                </c:pt>
                <c:pt idx="11">
                  <c:v>1064.8068049005801</c:v>
                </c:pt>
                <c:pt idx="12">
                  <c:v>1011.5775996754653</c:v>
                </c:pt>
                <c:pt idx="13">
                  <c:v>742.84237065847879</c:v>
                </c:pt>
                <c:pt idx="14">
                  <c:v>1197.1356952567835</c:v>
                </c:pt>
                <c:pt idx="15">
                  <c:v>928.3612022832682</c:v>
                </c:pt>
                <c:pt idx="16">
                  <c:v>1139.0975375137125</c:v>
                </c:pt>
                <c:pt idx="17">
                  <c:v>1206.1231911035459</c:v>
                </c:pt>
                <c:pt idx="18">
                  <c:v>1106.7086364722998</c:v>
                </c:pt>
                <c:pt idx="19">
                  <c:v>607.60162103856578</c:v>
                </c:pt>
                <c:pt idx="20">
                  <c:v>325.960429179632</c:v>
                </c:pt>
              </c:numCache>
            </c:numRef>
          </c:val>
        </c:ser>
        <c:ser>
          <c:idx val="6"/>
          <c:order val="6"/>
          <c:tx>
            <c:strRef>
              <c:f>'Kingcome-Planting'!$X$4:$X$5</c:f>
              <c:strCache>
                <c:ptCount val="1"/>
                <c:pt idx="0">
                  <c:v>DR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'Kingcome-Planting'!$X$6:$X$27</c:f>
              <c:numCache>
                <c:formatCode>_(* #,##0.0_);_(* \(#,##0.0\);_(* "-"??_);_(@_)</c:formatCode>
                <c:ptCount val="21"/>
                <c:pt idx="1">
                  <c:v>0.77223557692307665</c:v>
                </c:pt>
                <c:pt idx="2">
                  <c:v>4.7975709490387333</c:v>
                </c:pt>
                <c:pt idx="3">
                  <c:v>0.69267015706806356</c:v>
                </c:pt>
                <c:pt idx="4">
                  <c:v>0.4</c:v>
                </c:pt>
                <c:pt idx="5">
                  <c:v>4.4211822660098452</c:v>
                </c:pt>
                <c:pt idx="6">
                  <c:v>0.5</c:v>
                </c:pt>
                <c:pt idx="10">
                  <c:v>13.078594249201295</c:v>
                </c:pt>
                <c:pt idx="12">
                  <c:v>30.5</c:v>
                </c:pt>
                <c:pt idx="14">
                  <c:v>24.5</c:v>
                </c:pt>
                <c:pt idx="15">
                  <c:v>23.6</c:v>
                </c:pt>
                <c:pt idx="16">
                  <c:v>52.134613738256</c:v>
                </c:pt>
                <c:pt idx="17">
                  <c:v>13.6</c:v>
                </c:pt>
                <c:pt idx="19">
                  <c:v>8.2058983098003697</c:v>
                </c:pt>
              </c:numCache>
            </c:numRef>
          </c:val>
        </c:ser>
        <c:ser>
          <c:idx val="7"/>
          <c:order val="7"/>
          <c:tx>
            <c:strRef>
              <c:f>'Kingcome-Planting'!$Y$4:$Y$5</c:f>
              <c:strCache>
                <c:ptCount val="1"/>
                <c:pt idx="0">
                  <c:v>FDC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'Kingcome-Planting'!$Y$6:$Y$27</c:f>
              <c:numCache>
                <c:formatCode>_(* #,##0.0_);_(* \(#,##0.0\);_(* "-"??_);_(@_)</c:formatCode>
                <c:ptCount val="21"/>
                <c:pt idx="0">
                  <c:v>9.5933671863899406</c:v>
                </c:pt>
                <c:pt idx="1">
                  <c:v>137.43024685607847</c:v>
                </c:pt>
                <c:pt idx="2">
                  <c:v>69.694667103934179</c:v>
                </c:pt>
                <c:pt idx="3">
                  <c:v>13.226384007133973</c:v>
                </c:pt>
                <c:pt idx="4">
                  <c:v>22.34958940550532</c:v>
                </c:pt>
                <c:pt idx="5">
                  <c:v>14.079868752419021</c:v>
                </c:pt>
                <c:pt idx="6">
                  <c:v>22.13398010406771</c:v>
                </c:pt>
                <c:pt idx="7">
                  <c:v>11.87898284009005</c:v>
                </c:pt>
                <c:pt idx="8">
                  <c:v>12.545439572609657</c:v>
                </c:pt>
                <c:pt idx="9">
                  <c:v>32.300789257008205</c:v>
                </c:pt>
                <c:pt idx="10">
                  <c:v>1.7307692307692299</c:v>
                </c:pt>
                <c:pt idx="11">
                  <c:v>3.0541692281709136</c:v>
                </c:pt>
                <c:pt idx="12">
                  <c:v>3.1320892066213335</c:v>
                </c:pt>
                <c:pt idx="13">
                  <c:v>9.2282585022616619</c:v>
                </c:pt>
                <c:pt idx="14">
                  <c:v>5.3452476690975299</c:v>
                </c:pt>
                <c:pt idx="15">
                  <c:v>1.0497354497354479</c:v>
                </c:pt>
                <c:pt idx="16">
                  <c:v>4.0506051854859724</c:v>
                </c:pt>
                <c:pt idx="17">
                  <c:v>60.206249897138207</c:v>
                </c:pt>
                <c:pt idx="18">
                  <c:v>77.957329342726382</c:v>
                </c:pt>
              </c:numCache>
            </c:numRef>
          </c:val>
        </c:ser>
        <c:ser>
          <c:idx val="8"/>
          <c:order val="8"/>
          <c:tx>
            <c:strRef>
              <c:f>'Kingcome-Planting'!$Z$4:$Z$5</c:f>
              <c:strCache>
                <c:ptCount val="1"/>
                <c:pt idx="0">
                  <c:v>HM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'Kingcome-Planting'!$Z$6:$Z$27</c:f>
              <c:numCache>
                <c:formatCode>General</c:formatCode>
                <c:ptCount val="21"/>
                <c:pt idx="11" formatCode="_(* #,##0.0_);_(* \(#,##0.0\);_(* &quot;-&quot;??_);_(@_)">
                  <c:v>2.5136842105263146</c:v>
                </c:pt>
              </c:numCache>
            </c:numRef>
          </c:val>
        </c:ser>
        <c:ser>
          <c:idx val="9"/>
          <c:order val="9"/>
          <c:tx>
            <c:strRef>
              <c:f>'Kingcome-Planting'!$AA$4:$AA$5</c:f>
              <c:strCache>
                <c:ptCount val="1"/>
                <c:pt idx="0">
                  <c:v>HW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'Kingcome-Planting'!$AA$6:$AA$27</c:f>
              <c:numCache>
                <c:formatCode>_(* #,##0.0_);_(* \(#,##0.0\);_(* "-"??_);_(@_)</c:formatCode>
                <c:ptCount val="21"/>
                <c:pt idx="0">
                  <c:v>144.20580683711481</c:v>
                </c:pt>
                <c:pt idx="1">
                  <c:v>113.22187940593282</c:v>
                </c:pt>
                <c:pt idx="2">
                  <c:v>240.10524633545776</c:v>
                </c:pt>
                <c:pt idx="3">
                  <c:v>89.570366615137402</c:v>
                </c:pt>
                <c:pt idx="4">
                  <c:v>160.89798511597809</c:v>
                </c:pt>
                <c:pt idx="5">
                  <c:v>179.27726077051975</c:v>
                </c:pt>
                <c:pt idx="6">
                  <c:v>200.96154750726336</c:v>
                </c:pt>
                <c:pt idx="7">
                  <c:v>345.92139321765364</c:v>
                </c:pt>
                <c:pt idx="8">
                  <c:v>238.9000238176686</c:v>
                </c:pt>
                <c:pt idx="9">
                  <c:v>276.96972666302042</c:v>
                </c:pt>
                <c:pt idx="10">
                  <c:v>170.97661776699718</c:v>
                </c:pt>
                <c:pt idx="11">
                  <c:v>240.33556228435177</c:v>
                </c:pt>
                <c:pt idx="12">
                  <c:v>213.83758255508468</c:v>
                </c:pt>
                <c:pt idx="13">
                  <c:v>132.36005442080915</c:v>
                </c:pt>
                <c:pt idx="14">
                  <c:v>144.14710708589504</c:v>
                </c:pt>
                <c:pt idx="15">
                  <c:v>54.359246694384538</c:v>
                </c:pt>
                <c:pt idx="16">
                  <c:v>37.299095887650161</c:v>
                </c:pt>
                <c:pt idx="17">
                  <c:v>65.916204227053527</c:v>
                </c:pt>
                <c:pt idx="18">
                  <c:v>97.805095872870737</c:v>
                </c:pt>
                <c:pt idx="19">
                  <c:v>40.645050383298546</c:v>
                </c:pt>
                <c:pt idx="20">
                  <c:v>8.0026493584101797</c:v>
                </c:pt>
              </c:numCache>
            </c:numRef>
          </c:val>
        </c:ser>
        <c:ser>
          <c:idx val="10"/>
          <c:order val="10"/>
          <c:tx>
            <c:strRef>
              <c:f>'Kingcome-Planting'!$AB$4:$AB$5</c:f>
              <c:strCache>
                <c:ptCount val="1"/>
                <c:pt idx="0">
                  <c:v>PLC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'Kingcome-Planting'!$AB$6:$AB$27</c:f>
              <c:numCache>
                <c:formatCode>General</c:formatCode>
                <c:ptCount val="21"/>
                <c:pt idx="0" formatCode="_(* #,##0.0_);_(* \(#,##0.0\);_(* &quot;-&quot;??_);_(@_)">
                  <c:v>0.60000000000000064</c:v>
                </c:pt>
                <c:pt idx="2" formatCode="_(* #,##0.0_);_(* \(#,##0.0\);_(* &quot;-&quot;??_);_(@_)">
                  <c:v>0.1</c:v>
                </c:pt>
                <c:pt idx="8" formatCode="_(* #,##0.0_);_(* \(#,##0.0\);_(* &quot;-&quot;??_);_(@_)">
                  <c:v>0.40385914134105139</c:v>
                </c:pt>
                <c:pt idx="9" formatCode="_(* #,##0.0_);_(* \(#,##0.0\);_(* &quot;-&quot;??_);_(@_)">
                  <c:v>2.4055335968379437</c:v>
                </c:pt>
                <c:pt idx="10" formatCode="_(* #,##0.0_);_(* \(#,##0.0\);_(* &quot;-&quot;??_);_(@_)">
                  <c:v>0.89375000000000104</c:v>
                </c:pt>
                <c:pt idx="11" formatCode="_(* #,##0.0_);_(* \(#,##0.0\);_(* &quot;-&quot;??_);_(@_)">
                  <c:v>1.3978874370668521</c:v>
                </c:pt>
                <c:pt idx="13" formatCode="_(* #,##0.0_);_(* \(#,##0.0\);_(* &quot;-&quot;??_);_(@_)">
                  <c:v>0.62107728337236501</c:v>
                </c:pt>
                <c:pt idx="14" formatCode="_(* #,##0.0_);_(* \(#,##0.0\);_(* &quot;-&quot;??_);_(@_)">
                  <c:v>1.5081784048966815</c:v>
                </c:pt>
                <c:pt idx="15" formatCode="_(* #,##0.0_);_(* \(#,##0.0\);_(* &quot;-&quot;??_);_(@_)">
                  <c:v>3.3951286203509468</c:v>
                </c:pt>
                <c:pt idx="17" formatCode="_(* #,##0.0_);_(* \(#,##0.0\);_(* &quot;-&quot;??_);_(@_)">
                  <c:v>1.4835164835164798</c:v>
                </c:pt>
                <c:pt idx="18" formatCode="_(* #,##0.0_);_(* \(#,##0.0\);_(* &quot;-&quot;??_);_(@_)">
                  <c:v>0.69164912280701818</c:v>
                </c:pt>
              </c:numCache>
            </c:numRef>
          </c:val>
        </c:ser>
        <c:ser>
          <c:idx val="11"/>
          <c:order val="11"/>
          <c:tx>
            <c:strRef>
              <c:f>'Kingcome-Planting'!$AC$4:$AC$5</c:f>
              <c:strCache>
                <c:ptCount val="1"/>
                <c:pt idx="0">
                  <c:v>PW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'Kingcome-Planting'!$AC$6:$AC$27</c:f>
              <c:numCache>
                <c:formatCode>General</c:formatCode>
                <c:ptCount val="21"/>
                <c:pt idx="13" formatCode="_(* #,##0.0_);_(* \(#,##0.0\);_(* &quot;-&quot;??_);_(@_)">
                  <c:v>2.7263466042154501</c:v>
                </c:pt>
              </c:numCache>
            </c:numRef>
          </c:val>
        </c:ser>
        <c:ser>
          <c:idx val="12"/>
          <c:order val="12"/>
          <c:tx>
            <c:strRef>
              <c:f>'Kingcome-Planting'!$AD$4:$AD$5</c:f>
              <c:strCache>
                <c:ptCount val="1"/>
                <c:pt idx="0">
                  <c:v>SS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'Kingcome-Planting'!$AD$6:$AD$27</c:f>
              <c:numCache>
                <c:formatCode>_(* #,##0.0_);_(* \(#,##0.0\);_(* "-"??_);_(@_)</c:formatCode>
                <c:ptCount val="21"/>
                <c:pt idx="0">
                  <c:v>112.89370735002232</c:v>
                </c:pt>
                <c:pt idx="1">
                  <c:v>61.539978429644627</c:v>
                </c:pt>
                <c:pt idx="2">
                  <c:v>117.65844499840613</c:v>
                </c:pt>
                <c:pt idx="3">
                  <c:v>57.80191193475234</c:v>
                </c:pt>
                <c:pt idx="4">
                  <c:v>48.219141511276995</c:v>
                </c:pt>
                <c:pt idx="5">
                  <c:v>23.740420129728086</c:v>
                </c:pt>
                <c:pt idx="6">
                  <c:v>34.054862127701078</c:v>
                </c:pt>
                <c:pt idx="7">
                  <c:v>32.12660030908895</c:v>
                </c:pt>
                <c:pt idx="8">
                  <c:v>9.7155644975781303</c:v>
                </c:pt>
                <c:pt idx="9">
                  <c:v>32.542600465785029</c:v>
                </c:pt>
                <c:pt idx="10">
                  <c:v>37.167118957960795</c:v>
                </c:pt>
                <c:pt idx="11">
                  <c:v>20.340254126598037</c:v>
                </c:pt>
                <c:pt idx="12">
                  <c:v>19.75924198173027</c:v>
                </c:pt>
                <c:pt idx="13">
                  <c:v>9.6740328756523208</c:v>
                </c:pt>
                <c:pt idx="14">
                  <c:v>8.486857121923336</c:v>
                </c:pt>
                <c:pt idx="15">
                  <c:v>10.497046621424566</c:v>
                </c:pt>
                <c:pt idx="16">
                  <c:v>5.7981310983240704</c:v>
                </c:pt>
                <c:pt idx="17">
                  <c:v>7.1843989974173397</c:v>
                </c:pt>
                <c:pt idx="18">
                  <c:v>44.397028491158977</c:v>
                </c:pt>
                <c:pt idx="19">
                  <c:v>4.6529152620493761</c:v>
                </c:pt>
              </c:numCache>
            </c:numRef>
          </c:val>
        </c:ser>
        <c:ser>
          <c:idx val="13"/>
          <c:order val="13"/>
          <c:tx>
            <c:strRef>
              <c:f>'Kingcome-Planting'!$AE$4:$AE$5</c:f>
              <c:strCache>
                <c:ptCount val="1"/>
                <c:pt idx="0">
                  <c:v>YC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'Kingcome-Planting'!$AE$6:$AE$27</c:f>
              <c:numCache>
                <c:formatCode>_(* #,##0.0_);_(* \(#,##0.0\);_(* "-"??_);_(@_)</c:formatCode>
                <c:ptCount val="21"/>
                <c:pt idx="0">
                  <c:v>36.832193430806484</c:v>
                </c:pt>
                <c:pt idx="1">
                  <c:v>8.630914851978492</c:v>
                </c:pt>
                <c:pt idx="2">
                  <c:v>33.461893915788551</c:v>
                </c:pt>
                <c:pt idx="3">
                  <c:v>26.450855798766391</c:v>
                </c:pt>
                <c:pt idx="4">
                  <c:v>9.4817936546950516</c:v>
                </c:pt>
                <c:pt idx="5">
                  <c:v>64.227148437119013</c:v>
                </c:pt>
                <c:pt idx="6">
                  <c:v>83.134064627148646</c:v>
                </c:pt>
                <c:pt idx="7">
                  <c:v>146.01593871442043</c:v>
                </c:pt>
                <c:pt idx="8">
                  <c:v>115.36637482617913</c:v>
                </c:pt>
                <c:pt idx="9">
                  <c:v>81.963626753500975</c:v>
                </c:pt>
                <c:pt idx="10">
                  <c:v>46.934703192557393</c:v>
                </c:pt>
                <c:pt idx="11">
                  <c:v>67.902090370844718</c:v>
                </c:pt>
                <c:pt idx="12">
                  <c:v>87.701087819409437</c:v>
                </c:pt>
                <c:pt idx="13">
                  <c:v>51.99141248112106</c:v>
                </c:pt>
                <c:pt idx="14">
                  <c:v>67.404201555150223</c:v>
                </c:pt>
                <c:pt idx="15">
                  <c:v>51.714010370925671</c:v>
                </c:pt>
                <c:pt idx="16">
                  <c:v>47.940958310473818</c:v>
                </c:pt>
                <c:pt idx="17">
                  <c:v>54.831831525733492</c:v>
                </c:pt>
                <c:pt idx="18">
                  <c:v>83.720741709074588</c:v>
                </c:pt>
                <c:pt idx="19">
                  <c:v>12.1214092248131</c:v>
                </c:pt>
                <c:pt idx="20">
                  <c:v>13.430154544664402</c:v>
                </c:pt>
              </c:numCache>
            </c:numRef>
          </c:val>
        </c:ser>
        <c:gapWidth val="55"/>
        <c:overlap val="100"/>
        <c:axId val="54611968"/>
        <c:axId val="54613888"/>
      </c:barChart>
      <c:catAx>
        <c:axId val="546119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Disturbance Start Year</a:t>
                </a:r>
              </a:p>
            </c:rich>
          </c:tx>
          <c:layout/>
        </c:title>
        <c:majorTickMark val="none"/>
        <c:tickLblPos val="nextTo"/>
        <c:crossAx val="54613888"/>
        <c:crosses val="autoZero"/>
        <c:auto val="1"/>
        <c:lblAlgn val="ctr"/>
        <c:lblOffset val="100"/>
      </c:catAx>
      <c:valAx>
        <c:axId val="5461388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</a:t>
                </a:r>
                <a:r>
                  <a:rPr lang="en-US" baseline="0"/>
                  <a:t> of Planted Area (%</a:t>
                </a:r>
                <a:r>
                  <a:rPr lang="en-US"/>
                  <a:t>)</a:t>
                </a:r>
              </a:p>
            </c:rich>
          </c:tx>
          <c:layout/>
        </c:title>
        <c:numFmt formatCode="0%" sourceLinked="1"/>
        <c:majorTickMark val="none"/>
        <c:tickLblPos val="nextTo"/>
        <c:crossAx val="54611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731658237468899"/>
          <c:y val="9.7710678493379069E-2"/>
          <c:w val="9.4976382033940071E-2"/>
          <c:h val="0.85468184017575233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pivotSource>
    <c:name>[Kingcome-Planting BEC example.xlsx]Kingcome-Planting!PivotTable1</c:name>
    <c:fmtId val="53"/>
  </c:pivotSource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Planting by Species in the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</a:rPr>
              <a:t>CWH</a:t>
            </a:r>
            <a:r>
              <a:rPr lang="en-US" sz="1400" dirty="0"/>
              <a:t> in </a:t>
            </a:r>
            <a:r>
              <a:rPr lang="en-US" sz="1400" dirty="0" err="1"/>
              <a:t>Kingcome</a:t>
            </a:r>
            <a:r>
              <a:rPr lang="en-US" sz="1400" dirty="0"/>
              <a:t> TSA</a:t>
            </a:r>
          </a:p>
        </c:rich>
      </c:tx>
      <c:layout>
        <c:manualLayout>
          <c:xMode val="edge"/>
          <c:yMode val="edge"/>
          <c:x val="0.16800393313667678"/>
          <c:y val="2.3738872403560884E-2"/>
        </c:manualLayout>
      </c:layout>
      <c:overlay val="1"/>
    </c:title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spPr>
          <a:solidFill>
            <a:srgbClr val="0070C0"/>
          </a:solidFill>
        </c:spPr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spPr>
          <a:solidFill>
            <a:srgbClr val="FF0000"/>
          </a:solidFill>
        </c:spPr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spPr>
          <a:solidFill>
            <a:srgbClr val="FFFF00"/>
          </a:solidFill>
        </c:spPr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spPr>
          <a:solidFill>
            <a:srgbClr val="92D050"/>
          </a:solidFill>
        </c:spPr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spPr>
          <a:solidFill>
            <a:srgbClr val="0070C0"/>
          </a:solidFill>
        </c:spPr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spPr>
          <a:solidFill>
            <a:srgbClr val="FF0000"/>
          </a:solidFill>
        </c:spPr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spPr>
          <a:solidFill>
            <a:srgbClr val="FFFF00"/>
          </a:solidFill>
        </c:spPr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spPr>
          <a:solidFill>
            <a:srgbClr val="92D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015159609473596"/>
          <c:y val="0.15541284168747263"/>
          <c:w val="0.71207297406336523"/>
          <c:h val="0.58958760642724417"/>
        </c:manualLayout>
      </c:layout>
      <c:barChart>
        <c:barDir val="col"/>
        <c:grouping val="stacked"/>
        <c:ser>
          <c:idx val="0"/>
          <c:order val="0"/>
          <c:tx>
            <c:strRef>
              <c:f>'Kingcome-Planting'!$R$4:$R$5</c:f>
              <c:strCache>
                <c:ptCount val="1"/>
                <c:pt idx="0">
                  <c:v>AC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'Kingcome-Planting'!$R$6:$R$27</c:f>
              <c:numCache>
                <c:formatCode>General</c:formatCode>
                <c:ptCount val="21"/>
                <c:pt idx="13">
                  <c:v>30.7</c:v>
                </c:pt>
              </c:numCache>
            </c:numRef>
          </c:val>
        </c:ser>
        <c:ser>
          <c:idx val="1"/>
          <c:order val="1"/>
          <c:tx>
            <c:strRef>
              <c:f>'Kingcome-Planting'!$S$4:$S$5</c:f>
              <c:strCache>
                <c:ptCount val="1"/>
                <c:pt idx="0">
                  <c:v>ACT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'Kingcome-Planting'!$S$6:$S$27</c:f>
              <c:numCache>
                <c:formatCode>General</c:formatCode>
                <c:ptCount val="21"/>
                <c:pt idx="5" formatCode="_(* #,##0.0_);_(* \(#,##0.0\);_(* &quot;-&quot;??_);_(@_)">
                  <c:v>13.7</c:v>
                </c:pt>
              </c:numCache>
            </c:numRef>
          </c:val>
        </c:ser>
        <c:ser>
          <c:idx val="2"/>
          <c:order val="2"/>
          <c:tx>
            <c:strRef>
              <c:f>'Kingcome-Planting'!$T$4:$T$5</c:f>
              <c:strCache>
                <c:ptCount val="1"/>
                <c:pt idx="0">
                  <c:v>AX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'Kingcome-Planting'!$T$6:$T$27</c:f>
              <c:numCache>
                <c:formatCode>General</c:formatCode>
                <c:ptCount val="21"/>
                <c:pt idx="7" formatCode="_(* #,##0.0_);_(* \(#,##0.0\);_(* &quot;-&quot;??_);_(@_)">
                  <c:v>17.7</c:v>
                </c:pt>
                <c:pt idx="11" formatCode="_(* #,##0.0_);_(* \(#,##0.0\);_(* &quot;-&quot;??_);_(@_)">
                  <c:v>27.2</c:v>
                </c:pt>
                <c:pt idx="17" formatCode="_(* #,##0.0_);_(* \(#,##0.0\);_(* &quot;-&quot;??_);_(@_)">
                  <c:v>36.200000000000003</c:v>
                </c:pt>
                <c:pt idx="18" formatCode="_(* #,##0.0_);_(* \(#,##0.0\);_(* &quot;-&quot;??_);_(@_)">
                  <c:v>9.8000000000000007</c:v>
                </c:pt>
              </c:numCache>
            </c:numRef>
          </c:val>
        </c:ser>
        <c:ser>
          <c:idx val="3"/>
          <c:order val="3"/>
          <c:tx>
            <c:strRef>
              <c:f>'Kingcome-Planting'!$U$4:$U$5</c:f>
              <c:strCache>
                <c:ptCount val="1"/>
                <c:pt idx="0">
                  <c:v>BA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'Kingcome-Planting'!$U$6:$U$27</c:f>
              <c:numCache>
                <c:formatCode>_(* #,##0.0_);_(* \(#,##0.0\);_(* "-"??_);_(@_)</c:formatCode>
                <c:ptCount val="21"/>
                <c:pt idx="0">
                  <c:v>285.57807578811168</c:v>
                </c:pt>
                <c:pt idx="1">
                  <c:v>163.82886204047071</c:v>
                </c:pt>
                <c:pt idx="2">
                  <c:v>225.62994081066762</c:v>
                </c:pt>
                <c:pt idx="3">
                  <c:v>295.22413551037766</c:v>
                </c:pt>
                <c:pt idx="4">
                  <c:v>164.90722175574936</c:v>
                </c:pt>
                <c:pt idx="5">
                  <c:v>181.81267675033791</c:v>
                </c:pt>
                <c:pt idx="6">
                  <c:v>249.7829798940308</c:v>
                </c:pt>
                <c:pt idx="7">
                  <c:v>234.29928707137589</c:v>
                </c:pt>
                <c:pt idx="8">
                  <c:v>153.71129776128498</c:v>
                </c:pt>
                <c:pt idx="9">
                  <c:v>188.27413961026377</c:v>
                </c:pt>
                <c:pt idx="10">
                  <c:v>62.0214021649603</c:v>
                </c:pt>
                <c:pt idx="11">
                  <c:v>139.44954744185938</c:v>
                </c:pt>
                <c:pt idx="12">
                  <c:v>55.792398761686762</c:v>
                </c:pt>
                <c:pt idx="13">
                  <c:v>72.956447174087359</c:v>
                </c:pt>
                <c:pt idx="14">
                  <c:v>47.156760253734063</c:v>
                </c:pt>
                <c:pt idx="15">
                  <c:v>43.748497684774499</c:v>
                </c:pt>
                <c:pt idx="16">
                  <c:v>21.39384657855652</c:v>
                </c:pt>
                <c:pt idx="17">
                  <c:v>75.054607765591754</c:v>
                </c:pt>
                <c:pt idx="18">
                  <c:v>145.68657841529122</c:v>
                </c:pt>
                <c:pt idx="19">
                  <c:v>9.0731057814712486</c:v>
                </c:pt>
                <c:pt idx="20">
                  <c:v>4.2067669172932263</c:v>
                </c:pt>
              </c:numCache>
            </c:numRef>
          </c:val>
        </c:ser>
        <c:ser>
          <c:idx val="4"/>
          <c:order val="4"/>
          <c:tx>
            <c:strRef>
              <c:f>'Kingcome-Planting'!$V$4:$V$5</c:f>
              <c:strCache>
                <c:ptCount val="1"/>
                <c:pt idx="0">
                  <c:v>BG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'Kingcome-Planting'!$V$6:$V$27</c:f>
              <c:numCache>
                <c:formatCode>_(* #,##0.0_);_(* \(#,##0.0\);_(* "-"??_);_(@_)</c:formatCode>
                <c:ptCount val="21"/>
                <c:pt idx="1">
                  <c:v>0.21600000000000016</c:v>
                </c:pt>
                <c:pt idx="2">
                  <c:v>0.16071428571428523</c:v>
                </c:pt>
              </c:numCache>
            </c:numRef>
          </c:val>
        </c:ser>
        <c:ser>
          <c:idx val="5"/>
          <c:order val="5"/>
          <c:tx>
            <c:strRef>
              <c:f>'Kingcome-Planting'!$W$4:$W$5</c:f>
              <c:strCache>
                <c:ptCount val="1"/>
                <c:pt idx="0">
                  <c:v>CW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'Kingcome-Planting'!$W$6:$W$27</c:f>
              <c:numCache>
                <c:formatCode>_(* #,##0.0_);_(* \(#,##0.0\);_(* "-"??_);_(@_)</c:formatCode>
                <c:ptCount val="21"/>
                <c:pt idx="0">
                  <c:v>1228.5968494075514</c:v>
                </c:pt>
                <c:pt idx="1">
                  <c:v>974.45988283897043</c:v>
                </c:pt>
                <c:pt idx="2">
                  <c:v>1261.6915216009886</c:v>
                </c:pt>
                <c:pt idx="3">
                  <c:v>882.93367597676149</c:v>
                </c:pt>
                <c:pt idx="4">
                  <c:v>933.64426855679301</c:v>
                </c:pt>
                <c:pt idx="5">
                  <c:v>1053.0414428938604</c:v>
                </c:pt>
                <c:pt idx="6">
                  <c:v>1306.2325657397867</c:v>
                </c:pt>
                <c:pt idx="7">
                  <c:v>1415.457797847366</c:v>
                </c:pt>
                <c:pt idx="8">
                  <c:v>991.55744038333455</c:v>
                </c:pt>
                <c:pt idx="9">
                  <c:v>917.54358365358053</c:v>
                </c:pt>
                <c:pt idx="10">
                  <c:v>749.18396944721655</c:v>
                </c:pt>
                <c:pt idx="11">
                  <c:v>1064.8068049005801</c:v>
                </c:pt>
                <c:pt idx="12">
                  <c:v>1011.5775996754653</c:v>
                </c:pt>
                <c:pt idx="13">
                  <c:v>742.84237065847879</c:v>
                </c:pt>
                <c:pt idx="14">
                  <c:v>1197.1356952567835</c:v>
                </c:pt>
                <c:pt idx="15">
                  <c:v>928.36120228326854</c:v>
                </c:pt>
                <c:pt idx="16">
                  <c:v>1139.0975375137125</c:v>
                </c:pt>
                <c:pt idx="17">
                  <c:v>1206.1231911035459</c:v>
                </c:pt>
                <c:pt idx="18">
                  <c:v>1106.7086364722995</c:v>
                </c:pt>
                <c:pt idx="19">
                  <c:v>607.60162103856578</c:v>
                </c:pt>
                <c:pt idx="20">
                  <c:v>325.960429179632</c:v>
                </c:pt>
              </c:numCache>
            </c:numRef>
          </c:val>
        </c:ser>
        <c:ser>
          <c:idx val="6"/>
          <c:order val="6"/>
          <c:tx>
            <c:strRef>
              <c:f>'Kingcome-Planting'!$X$4:$X$5</c:f>
              <c:strCache>
                <c:ptCount val="1"/>
                <c:pt idx="0">
                  <c:v>DR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'Kingcome-Planting'!$X$6:$X$27</c:f>
              <c:numCache>
                <c:formatCode>_(* #,##0.0_);_(* \(#,##0.0\);_(* "-"??_);_(@_)</c:formatCode>
                <c:ptCount val="21"/>
                <c:pt idx="1">
                  <c:v>0.7722355769230772</c:v>
                </c:pt>
                <c:pt idx="2">
                  <c:v>4.7975709490387342</c:v>
                </c:pt>
                <c:pt idx="3">
                  <c:v>0.69267015706806279</c:v>
                </c:pt>
                <c:pt idx="4">
                  <c:v>0.4</c:v>
                </c:pt>
                <c:pt idx="5">
                  <c:v>4.4211822660098461</c:v>
                </c:pt>
                <c:pt idx="6">
                  <c:v>0.5</c:v>
                </c:pt>
                <c:pt idx="10">
                  <c:v>13.078594249201291</c:v>
                </c:pt>
                <c:pt idx="12">
                  <c:v>30.5</c:v>
                </c:pt>
                <c:pt idx="14">
                  <c:v>24.5</c:v>
                </c:pt>
                <c:pt idx="15">
                  <c:v>23.6</c:v>
                </c:pt>
                <c:pt idx="16">
                  <c:v>52.134613738256</c:v>
                </c:pt>
                <c:pt idx="17">
                  <c:v>13.6</c:v>
                </c:pt>
                <c:pt idx="19">
                  <c:v>8.2058983098003697</c:v>
                </c:pt>
              </c:numCache>
            </c:numRef>
          </c:val>
        </c:ser>
        <c:ser>
          <c:idx val="7"/>
          <c:order val="7"/>
          <c:tx>
            <c:strRef>
              <c:f>'Kingcome-Planting'!$Y$4:$Y$5</c:f>
              <c:strCache>
                <c:ptCount val="1"/>
                <c:pt idx="0">
                  <c:v>FDC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'Kingcome-Planting'!$Y$6:$Y$27</c:f>
              <c:numCache>
                <c:formatCode>_(* #,##0.0_);_(* \(#,##0.0\);_(* "-"??_);_(@_)</c:formatCode>
                <c:ptCount val="21"/>
                <c:pt idx="0">
                  <c:v>9.5933671863899406</c:v>
                </c:pt>
                <c:pt idx="1">
                  <c:v>137.43024685607844</c:v>
                </c:pt>
                <c:pt idx="2">
                  <c:v>69.694667103934179</c:v>
                </c:pt>
                <c:pt idx="3">
                  <c:v>13.226384007133973</c:v>
                </c:pt>
                <c:pt idx="4">
                  <c:v>22.349589405505323</c:v>
                </c:pt>
                <c:pt idx="5">
                  <c:v>14.079868752419021</c:v>
                </c:pt>
                <c:pt idx="6">
                  <c:v>22.133980104067707</c:v>
                </c:pt>
                <c:pt idx="7">
                  <c:v>11.87898284009005</c:v>
                </c:pt>
                <c:pt idx="8">
                  <c:v>12.545439572609654</c:v>
                </c:pt>
                <c:pt idx="9">
                  <c:v>32.300789257008219</c:v>
                </c:pt>
                <c:pt idx="10">
                  <c:v>1.7307692307692286</c:v>
                </c:pt>
                <c:pt idx="11">
                  <c:v>3.0541692281709132</c:v>
                </c:pt>
                <c:pt idx="12">
                  <c:v>3.1320892066213331</c:v>
                </c:pt>
                <c:pt idx="13">
                  <c:v>9.2282585022616637</c:v>
                </c:pt>
                <c:pt idx="14">
                  <c:v>5.3452476690975299</c:v>
                </c:pt>
                <c:pt idx="15">
                  <c:v>1.0497354497354479</c:v>
                </c:pt>
                <c:pt idx="16">
                  <c:v>4.0506051854859724</c:v>
                </c:pt>
                <c:pt idx="17">
                  <c:v>60.206249897138207</c:v>
                </c:pt>
                <c:pt idx="18">
                  <c:v>77.957329342726382</c:v>
                </c:pt>
              </c:numCache>
            </c:numRef>
          </c:val>
        </c:ser>
        <c:ser>
          <c:idx val="8"/>
          <c:order val="8"/>
          <c:tx>
            <c:strRef>
              <c:f>'Kingcome-Planting'!$Z$4:$Z$5</c:f>
              <c:strCache>
                <c:ptCount val="1"/>
                <c:pt idx="0">
                  <c:v>HM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'Kingcome-Planting'!$Z$6:$Z$27</c:f>
              <c:numCache>
                <c:formatCode>General</c:formatCode>
                <c:ptCount val="21"/>
                <c:pt idx="11" formatCode="_(* #,##0.0_);_(* \(#,##0.0\);_(* &quot;-&quot;??_);_(@_)">
                  <c:v>2.5136842105263137</c:v>
                </c:pt>
              </c:numCache>
            </c:numRef>
          </c:val>
        </c:ser>
        <c:ser>
          <c:idx val="9"/>
          <c:order val="9"/>
          <c:tx>
            <c:strRef>
              <c:f>'Kingcome-Planting'!$AA$4:$AA$5</c:f>
              <c:strCache>
                <c:ptCount val="1"/>
                <c:pt idx="0">
                  <c:v>HW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'Kingcome-Planting'!$AA$6:$AA$27</c:f>
              <c:numCache>
                <c:formatCode>_(* #,##0.0_);_(* \(#,##0.0\);_(* "-"??_);_(@_)</c:formatCode>
                <c:ptCount val="21"/>
                <c:pt idx="0">
                  <c:v>144.20580683711481</c:v>
                </c:pt>
                <c:pt idx="1">
                  <c:v>113.22187940593282</c:v>
                </c:pt>
                <c:pt idx="2">
                  <c:v>240.10524633545774</c:v>
                </c:pt>
                <c:pt idx="3">
                  <c:v>89.570366615137402</c:v>
                </c:pt>
                <c:pt idx="4">
                  <c:v>160.89798511597809</c:v>
                </c:pt>
                <c:pt idx="5">
                  <c:v>179.27726077051975</c:v>
                </c:pt>
                <c:pt idx="6">
                  <c:v>200.9615475072633</c:v>
                </c:pt>
                <c:pt idx="7">
                  <c:v>345.92139321765376</c:v>
                </c:pt>
                <c:pt idx="8">
                  <c:v>238.90002381766857</c:v>
                </c:pt>
                <c:pt idx="9">
                  <c:v>276.96972666302042</c:v>
                </c:pt>
                <c:pt idx="10">
                  <c:v>170.97661776699718</c:v>
                </c:pt>
                <c:pt idx="11">
                  <c:v>240.33556228435182</c:v>
                </c:pt>
                <c:pt idx="12">
                  <c:v>213.83758255508465</c:v>
                </c:pt>
                <c:pt idx="13">
                  <c:v>132.36005442080915</c:v>
                </c:pt>
                <c:pt idx="14">
                  <c:v>144.14710708589504</c:v>
                </c:pt>
                <c:pt idx="15">
                  <c:v>54.359246694384552</c:v>
                </c:pt>
                <c:pt idx="16">
                  <c:v>37.299095887650161</c:v>
                </c:pt>
                <c:pt idx="17">
                  <c:v>65.916204227053527</c:v>
                </c:pt>
                <c:pt idx="18">
                  <c:v>97.805095872870766</c:v>
                </c:pt>
                <c:pt idx="19">
                  <c:v>40.645050383298546</c:v>
                </c:pt>
                <c:pt idx="20">
                  <c:v>8.0026493584101797</c:v>
                </c:pt>
              </c:numCache>
            </c:numRef>
          </c:val>
        </c:ser>
        <c:ser>
          <c:idx val="10"/>
          <c:order val="10"/>
          <c:tx>
            <c:strRef>
              <c:f>'Kingcome-Planting'!$AB$4:$AB$5</c:f>
              <c:strCache>
                <c:ptCount val="1"/>
                <c:pt idx="0">
                  <c:v>PLC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'Kingcome-Planting'!$AB$6:$AB$27</c:f>
              <c:numCache>
                <c:formatCode>General</c:formatCode>
                <c:ptCount val="21"/>
                <c:pt idx="0" formatCode="_(* #,##0.0_);_(* \(#,##0.0\);_(* &quot;-&quot;??_);_(@_)">
                  <c:v>0.60000000000000064</c:v>
                </c:pt>
                <c:pt idx="2" formatCode="_(* #,##0.0_);_(* \(#,##0.0\);_(* &quot;-&quot;??_);_(@_)">
                  <c:v>0.1</c:v>
                </c:pt>
                <c:pt idx="8" formatCode="_(* #,##0.0_);_(* \(#,##0.0\);_(* &quot;-&quot;??_);_(@_)">
                  <c:v>0.40385914134105133</c:v>
                </c:pt>
                <c:pt idx="9" formatCode="_(* #,##0.0_);_(* \(#,##0.0\);_(* &quot;-&quot;??_);_(@_)">
                  <c:v>2.4055335968379432</c:v>
                </c:pt>
                <c:pt idx="10" formatCode="_(* #,##0.0_);_(* \(#,##0.0\);_(* &quot;-&quot;??_);_(@_)">
                  <c:v>0.89375000000000004</c:v>
                </c:pt>
                <c:pt idx="11" formatCode="_(* #,##0.0_);_(* \(#,##0.0\);_(* &quot;-&quot;??_);_(@_)">
                  <c:v>1.3978874370668521</c:v>
                </c:pt>
                <c:pt idx="13" formatCode="_(* #,##0.0_);_(* \(#,##0.0\);_(* &quot;-&quot;??_);_(@_)">
                  <c:v>0.62107728337236501</c:v>
                </c:pt>
                <c:pt idx="14" formatCode="_(* #,##0.0_);_(* \(#,##0.0\);_(* &quot;-&quot;??_);_(@_)">
                  <c:v>1.5081784048966813</c:v>
                </c:pt>
                <c:pt idx="15" formatCode="_(* #,##0.0_);_(* \(#,##0.0\);_(* &quot;-&quot;??_);_(@_)">
                  <c:v>3.3951286203509472</c:v>
                </c:pt>
                <c:pt idx="17" formatCode="_(* #,##0.0_);_(* \(#,##0.0\);_(* &quot;-&quot;??_);_(@_)">
                  <c:v>1.4835164835164798</c:v>
                </c:pt>
                <c:pt idx="18" formatCode="_(* #,##0.0_);_(* \(#,##0.0\);_(* &quot;-&quot;??_);_(@_)">
                  <c:v>0.69164912280701762</c:v>
                </c:pt>
              </c:numCache>
            </c:numRef>
          </c:val>
        </c:ser>
        <c:ser>
          <c:idx val="11"/>
          <c:order val="11"/>
          <c:tx>
            <c:strRef>
              <c:f>'Kingcome-Planting'!$AC$4:$AC$5</c:f>
              <c:strCache>
                <c:ptCount val="1"/>
                <c:pt idx="0">
                  <c:v>PW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'Kingcome-Planting'!$AC$6:$AC$27</c:f>
              <c:numCache>
                <c:formatCode>General</c:formatCode>
                <c:ptCount val="21"/>
                <c:pt idx="13" formatCode="_(* #,##0.0_);_(* \(#,##0.0\);_(* &quot;-&quot;??_);_(@_)">
                  <c:v>2.7263466042154501</c:v>
                </c:pt>
              </c:numCache>
            </c:numRef>
          </c:val>
        </c:ser>
        <c:ser>
          <c:idx val="12"/>
          <c:order val="12"/>
          <c:tx>
            <c:strRef>
              <c:f>'Kingcome-Planting'!$AD$4:$AD$5</c:f>
              <c:strCache>
                <c:ptCount val="1"/>
                <c:pt idx="0">
                  <c:v>SS</c:v>
                </c:pt>
              </c:strCache>
            </c:strRef>
          </c:tx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'Kingcome-Planting'!$AD$6:$AD$27</c:f>
              <c:numCache>
                <c:formatCode>_(* #,##0.0_);_(* \(#,##0.0\);_(* "-"??_);_(@_)</c:formatCode>
                <c:ptCount val="21"/>
                <c:pt idx="0">
                  <c:v>112.89370735002234</c:v>
                </c:pt>
                <c:pt idx="1">
                  <c:v>61.539978429644634</c:v>
                </c:pt>
                <c:pt idx="2">
                  <c:v>117.65844499840614</c:v>
                </c:pt>
                <c:pt idx="3">
                  <c:v>57.80191193475234</c:v>
                </c:pt>
                <c:pt idx="4">
                  <c:v>48.219141511276995</c:v>
                </c:pt>
                <c:pt idx="5">
                  <c:v>23.740420129728086</c:v>
                </c:pt>
                <c:pt idx="6">
                  <c:v>34.054862127701085</c:v>
                </c:pt>
                <c:pt idx="7">
                  <c:v>32.126600309088943</c:v>
                </c:pt>
                <c:pt idx="8">
                  <c:v>9.7155644975781303</c:v>
                </c:pt>
                <c:pt idx="9">
                  <c:v>32.542600465785036</c:v>
                </c:pt>
                <c:pt idx="10">
                  <c:v>37.167118957960788</c:v>
                </c:pt>
                <c:pt idx="11">
                  <c:v>20.340254126598033</c:v>
                </c:pt>
                <c:pt idx="12">
                  <c:v>19.759241981730273</c:v>
                </c:pt>
                <c:pt idx="13">
                  <c:v>9.6740328756523191</c:v>
                </c:pt>
                <c:pt idx="14">
                  <c:v>8.486857121923336</c:v>
                </c:pt>
                <c:pt idx="15">
                  <c:v>10.497046621424566</c:v>
                </c:pt>
                <c:pt idx="16">
                  <c:v>5.7981310983240704</c:v>
                </c:pt>
                <c:pt idx="17">
                  <c:v>7.1843989974173397</c:v>
                </c:pt>
                <c:pt idx="18">
                  <c:v>44.397028491158977</c:v>
                </c:pt>
                <c:pt idx="19">
                  <c:v>4.6529152620493779</c:v>
                </c:pt>
              </c:numCache>
            </c:numRef>
          </c:val>
        </c:ser>
        <c:ser>
          <c:idx val="13"/>
          <c:order val="13"/>
          <c:tx>
            <c:strRef>
              <c:f>'Kingcome-Planting'!$AE$4:$AE$5</c:f>
              <c:strCache>
                <c:ptCount val="1"/>
                <c:pt idx="0">
                  <c:v>YC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'Kingcome-Planting'!$Q$6:$Q$27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'Kingcome-Planting'!$AE$6:$AE$27</c:f>
              <c:numCache>
                <c:formatCode>_(* #,##0.0_);_(* \(#,##0.0\);_(* "-"??_);_(@_)</c:formatCode>
                <c:ptCount val="21"/>
                <c:pt idx="0">
                  <c:v>36.832193430806484</c:v>
                </c:pt>
                <c:pt idx="1">
                  <c:v>8.630914851978492</c:v>
                </c:pt>
                <c:pt idx="2">
                  <c:v>33.461893915788558</c:v>
                </c:pt>
                <c:pt idx="3">
                  <c:v>26.450855798766391</c:v>
                </c:pt>
                <c:pt idx="4">
                  <c:v>9.4817936546950516</c:v>
                </c:pt>
                <c:pt idx="5">
                  <c:v>64.227148437119013</c:v>
                </c:pt>
                <c:pt idx="6">
                  <c:v>83.134064627148618</c:v>
                </c:pt>
                <c:pt idx="7">
                  <c:v>146.01593871442043</c:v>
                </c:pt>
                <c:pt idx="8">
                  <c:v>115.36637482617914</c:v>
                </c:pt>
                <c:pt idx="9">
                  <c:v>81.963626753500975</c:v>
                </c:pt>
                <c:pt idx="10">
                  <c:v>46.934703192557393</c:v>
                </c:pt>
                <c:pt idx="11">
                  <c:v>67.902090370844718</c:v>
                </c:pt>
                <c:pt idx="12">
                  <c:v>87.701087819409466</c:v>
                </c:pt>
                <c:pt idx="13">
                  <c:v>51.99141248112106</c:v>
                </c:pt>
                <c:pt idx="14">
                  <c:v>67.404201555150223</c:v>
                </c:pt>
                <c:pt idx="15">
                  <c:v>51.714010370925664</c:v>
                </c:pt>
                <c:pt idx="16">
                  <c:v>47.94095831047381</c:v>
                </c:pt>
                <c:pt idx="17">
                  <c:v>54.831831525733513</c:v>
                </c:pt>
                <c:pt idx="18">
                  <c:v>83.720741709074588</c:v>
                </c:pt>
                <c:pt idx="19">
                  <c:v>12.1214092248131</c:v>
                </c:pt>
                <c:pt idx="20">
                  <c:v>13.430154544664402</c:v>
                </c:pt>
              </c:numCache>
            </c:numRef>
          </c:val>
        </c:ser>
        <c:gapWidth val="55"/>
        <c:overlap val="100"/>
        <c:axId val="74750976"/>
        <c:axId val="74765440"/>
      </c:barChart>
      <c:catAx>
        <c:axId val="747509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Disturbance Start Year</a:t>
                </a:r>
              </a:p>
            </c:rich>
          </c:tx>
          <c:layout/>
        </c:title>
        <c:majorTickMark val="none"/>
        <c:tickLblPos val="nextTo"/>
        <c:crossAx val="74765440"/>
        <c:crosses val="autoZero"/>
        <c:auto val="1"/>
        <c:lblAlgn val="ctr"/>
        <c:lblOffset val="100"/>
      </c:catAx>
      <c:valAx>
        <c:axId val="747654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Pro-rated Planted Area (ha)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74750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072121280607727"/>
          <c:y val="7.2198194737852897E-2"/>
          <c:w val="7.9625642685075326E-2"/>
          <c:h val="0.83543359060315481"/>
        </c:manualLayout>
      </c:layout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pivotSource>
    <c:name>[Kingcome-Planting BEC example.xlsx]Kingcome-Planting!PivotTable2</c:name>
    <c:fmtId val="10"/>
  </c:pivotSource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Planting</a:t>
            </a:r>
            <a:r>
              <a:rPr lang="en-US" sz="1400" baseline="0" dirty="0"/>
              <a:t> in </a:t>
            </a:r>
            <a:r>
              <a:rPr lang="en-US" sz="1400" baseline="0" dirty="0" err="1"/>
              <a:t>Kingcome</a:t>
            </a:r>
            <a:r>
              <a:rPr lang="en-US" sz="1400" baseline="0" dirty="0"/>
              <a:t> TSA </a:t>
            </a:r>
          </a:p>
          <a:p>
            <a:pPr>
              <a:defRPr/>
            </a:pPr>
            <a:r>
              <a:rPr lang="en-US" sz="1400" baseline="0" dirty="0"/>
              <a:t>by Genetic Class for Cedar</a:t>
            </a:r>
            <a:endParaRPr lang="en-US" sz="1400" dirty="0"/>
          </a:p>
        </c:rich>
      </c:tx>
      <c:layout>
        <c:manualLayout>
          <c:xMode val="edge"/>
          <c:yMode val="edge"/>
          <c:x val="0.25182480681534986"/>
          <c:y val="1.8518518518518549E-2"/>
        </c:manualLayout>
      </c:layout>
      <c:overlay val="1"/>
    </c:title>
    <c:pivotFmts>
      <c:pivotFmt>
        <c:idx val="0"/>
        <c:spPr>
          <a:solidFill>
            <a:srgbClr val="FF0000"/>
          </a:solidFill>
        </c:spPr>
        <c:marker>
          <c:symbol val="none"/>
        </c:marker>
      </c:pivotFmt>
      <c:pivotFmt>
        <c:idx val="1"/>
        <c:spPr>
          <a:solidFill>
            <a:srgbClr val="00B0F0"/>
          </a:solidFill>
        </c:spPr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spPr>
          <a:solidFill>
            <a:srgbClr val="92D050"/>
          </a:solidFill>
        </c:spPr>
        <c:marker>
          <c:symbol val="none"/>
        </c:marker>
      </c:pivotFmt>
      <c:pivotFmt>
        <c:idx val="4"/>
        <c:spPr>
          <a:solidFill>
            <a:srgbClr val="FF0000"/>
          </a:solidFill>
        </c:spPr>
        <c:marker>
          <c:symbol val="none"/>
        </c:marker>
      </c:pivotFmt>
      <c:pivotFmt>
        <c:idx val="5"/>
        <c:spPr>
          <a:solidFill>
            <a:srgbClr val="00B0F0"/>
          </a:solidFill>
        </c:spPr>
        <c:marker>
          <c:symbol val="none"/>
        </c:marker>
      </c:pivotFmt>
      <c:pivotFmt>
        <c:idx val="6"/>
        <c:spPr>
          <a:solidFill>
            <a:srgbClr val="92D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3147906601120299"/>
          <c:y val="0.21919898901526244"/>
          <c:w val="0.71081975218214111"/>
          <c:h val="0.56045008262856133"/>
        </c:manualLayout>
      </c:layout>
      <c:barChart>
        <c:barDir val="col"/>
        <c:grouping val="stacked"/>
        <c:ser>
          <c:idx val="0"/>
          <c:order val="0"/>
          <c:tx>
            <c:strRef>
              <c:f>'Kingcome-Planting'!$AJ$4:$AJ$5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'Kingcome-Planting'!$AJ$6:$AJ$27</c:f>
              <c:numCache>
                <c:formatCode>General</c:formatCode>
                <c:ptCount val="21"/>
                <c:pt idx="0">
                  <c:v>260.87597621752661</c:v>
                </c:pt>
                <c:pt idx="1">
                  <c:v>440.88084643944268</c:v>
                </c:pt>
                <c:pt idx="2">
                  <c:v>686.95003395672563</c:v>
                </c:pt>
                <c:pt idx="3">
                  <c:v>403.46531977185191</c:v>
                </c:pt>
                <c:pt idx="4">
                  <c:v>737.84184384147977</c:v>
                </c:pt>
                <c:pt idx="5">
                  <c:v>769.35638010069977</c:v>
                </c:pt>
                <c:pt idx="6">
                  <c:v>959.10923640402677</c:v>
                </c:pt>
                <c:pt idx="7">
                  <c:v>836.90495892027866</c:v>
                </c:pt>
                <c:pt idx="8">
                  <c:v>602.9032066982079</c:v>
                </c:pt>
                <c:pt idx="9">
                  <c:v>712.10335928950281</c:v>
                </c:pt>
                <c:pt idx="10">
                  <c:v>587.50895692884319</c:v>
                </c:pt>
                <c:pt idx="11">
                  <c:v>940.87724839167447</c:v>
                </c:pt>
                <c:pt idx="12">
                  <c:v>945.27481352011102</c:v>
                </c:pt>
                <c:pt idx="13">
                  <c:v>695.29910349355202</c:v>
                </c:pt>
                <c:pt idx="14">
                  <c:v>1166.8961730199328</c:v>
                </c:pt>
                <c:pt idx="15">
                  <c:v>890.02876684363252</c:v>
                </c:pt>
                <c:pt idx="16">
                  <c:v>1009.7507832262628</c:v>
                </c:pt>
                <c:pt idx="17">
                  <c:v>1142.828297792387</c:v>
                </c:pt>
                <c:pt idx="18">
                  <c:v>1067.7086364722995</c:v>
                </c:pt>
                <c:pt idx="19">
                  <c:v>573.30033111373848</c:v>
                </c:pt>
                <c:pt idx="20">
                  <c:v>275.00473491599564</c:v>
                </c:pt>
              </c:numCache>
            </c:numRef>
          </c:val>
        </c:ser>
        <c:ser>
          <c:idx val="1"/>
          <c:order val="1"/>
          <c:tx>
            <c:strRef>
              <c:f>'Kingcome-Planting'!$AK$4:$AK$5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'Kingcome-Planting'!$AK$6:$AK$27</c:f>
              <c:numCache>
                <c:formatCode>General</c:formatCode>
                <c:ptCount val="21"/>
                <c:pt idx="0">
                  <c:v>107.50505682437864</c:v>
                </c:pt>
                <c:pt idx="1">
                  <c:v>152.72573477388318</c:v>
                </c:pt>
                <c:pt idx="2">
                  <c:v>107.31984503690568</c:v>
                </c:pt>
                <c:pt idx="3">
                  <c:v>153.50124334566982</c:v>
                </c:pt>
                <c:pt idx="4">
                  <c:v>75.602871893063579</c:v>
                </c:pt>
                <c:pt idx="5">
                  <c:v>299.51499031119158</c:v>
                </c:pt>
                <c:pt idx="6">
                  <c:v>378.12851260394672</c:v>
                </c:pt>
                <c:pt idx="7">
                  <c:v>637.38284976757859</c:v>
                </c:pt>
                <c:pt idx="8">
                  <c:v>486.20986912924275</c:v>
                </c:pt>
                <c:pt idx="9">
                  <c:v>247.57754831893828</c:v>
                </c:pt>
                <c:pt idx="10">
                  <c:v>104.80464600984712</c:v>
                </c:pt>
                <c:pt idx="11">
                  <c:v>161.29592205089125</c:v>
                </c:pt>
                <c:pt idx="12">
                  <c:v>143.60015861319775</c:v>
                </c:pt>
                <c:pt idx="13">
                  <c:v>66.751779015643748</c:v>
                </c:pt>
                <c:pt idx="14">
                  <c:v>44.600169023893194</c:v>
                </c:pt>
                <c:pt idx="15">
                  <c:v>69.993589365969385</c:v>
                </c:pt>
                <c:pt idx="16">
                  <c:v>171.04492371870398</c:v>
                </c:pt>
                <c:pt idx="17">
                  <c:v>153.26721789172191</c:v>
                </c:pt>
                <c:pt idx="18">
                  <c:v>122.72074170907455</c:v>
                </c:pt>
                <c:pt idx="19">
                  <c:v>46.422699149640195</c:v>
                </c:pt>
                <c:pt idx="20">
                  <c:v>64.385848808300466</c:v>
                </c:pt>
              </c:numCache>
            </c:numRef>
          </c:val>
        </c:ser>
        <c:ser>
          <c:idx val="2"/>
          <c:order val="2"/>
          <c:tx>
            <c:strRef>
              <c:f>'Kingcome-Planting'!$AL$4:$AL$5</c:f>
              <c:strCache>
                <c:ptCount val="1"/>
                <c:pt idx="0">
                  <c:v>(blank)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'Kingcome-Planting'!$AL$6:$AL$27</c:f>
              <c:numCache>
                <c:formatCode>General</c:formatCode>
                <c:ptCount val="21"/>
                <c:pt idx="0">
                  <c:v>897.0480097964529</c:v>
                </c:pt>
                <c:pt idx="1">
                  <c:v>389.48421647762274</c:v>
                </c:pt>
                <c:pt idx="2">
                  <c:v>500.88353652314595</c:v>
                </c:pt>
                <c:pt idx="3">
                  <c:v>353.97225437229037</c:v>
                </c:pt>
                <c:pt idx="4">
                  <c:v>129.6813464769439</c:v>
                </c:pt>
                <c:pt idx="5">
                  <c:v>48.397220919090984</c:v>
                </c:pt>
                <c:pt idx="6">
                  <c:v>52.128881358960378</c:v>
                </c:pt>
                <c:pt idx="7">
                  <c:v>87.185927873928904</c:v>
                </c:pt>
                <c:pt idx="8">
                  <c:v>29.531788333091885</c:v>
                </c:pt>
                <c:pt idx="9">
                  <c:v>39.826302798641166</c:v>
                </c:pt>
                <c:pt idx="10">
                  <c:v>103.80506970108468</c:v>
                </c:pt>
                <c:pt idx="11">
                  <c:v>30.535724828858278</c:v>
                </c:pt>
                <c:pt idx="12">
                  <c:v>10.403715361567507</c:v>
                </c:pt>
                <c:pt idx="13">
                  <c:v>32.782900630404185</c:v>
                </c:pt>
                <c:pt idx="14">
                  <c:v>53.043554768106702</c:v>
                </c:pt>
                <c:pt idx="15">
                  <c:v>20.052856444594031</c:v>
                </c:pt>
                <c:pt idx="16">
                  <c:v>9.4463843848387405</c:v>
                </c:pt>
                <c:pt idx="17">
                  <c:v>0.75089013224822021</c:v>
                </c:pt>
              </c:numCache>
            </c:numRef>
          </c:val>
        </c:ser>
        <c:overlap val="100"/>
        <c:axId val="76387840"/>
        <c:axId val="76389760"/>
      </c:barChart>
      <c:catAx>
        <c:axId val="763878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Disturbance Start Year</a:t>
                </a:r>
              </a:p>
            </c:rich>
          </c:tx>
          <c:layout>
            <c:manualLayout>
              <c:xMode val="edge"/>
              <c:yMode val="edge"/>
              <c:x val="0.45425364791009876"/>
              <c:y val="0.93242204724409461"/>
            </c:manualLayout>
          </c:layout>
        </c:title>
        <c:tickLblPos val="nextTo"/>
        <c:crossAx val="76389760"/>
        <c:crosses val="autoZero"/>
        <c:auto val="1"/>
        <c:lblAlgn val="ctr"/>
        <c:lblOffset val="100"/>
      </c:catAx>
      <c:valAx>
        <c:axId val="7638976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Pro-rated Planted Area (ha)</a:t>
                </a:r>
              </a:p>
            </c:rich>
          </c:tx>
          <c:layout/>
        </c:title>
        <c:numFmt formatCode="General" sourceLinked="1"/>
        <c:tickLblPos val="nextTo"/>
        <c:crossAx val="76387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986108911888762"/>
          <c:y val="0.32611373578302738"/>
          <c:w val="9.3695154357649663E-2"/>
          <c:h val="0.22324584426946656"/>
        </c:manualLayout>
      </c:layout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pivotSource>
    <c:name>[Kingcome-Planting BEC example.xlsx]Kingcome-Planting!PivotTable2</c:name>
    <c:fmtId val="12"/>
  </c:pivotSource>
  <c:chart>
    <c:autoTitleDeleted val="1"/>
    <c:pivotFmts>
      <c:pivotFmt>
        <c:idx val="0"/>
        <c:spPr>
          <a:solidFill>
            <a:srgbClr val="FF0000"/>
          </a:solidFill>
        </c:spPr>
        <c:marker>
          <c:symbol val="none"/>
        </c:marker>
      </c:pivotFmt>
      <c:pivotFmt>
        <c:idx val="1"/>
        <c:spPr>
          <a:solidFill>
            <a:srgbClr val="00B0F0"/>
          </a:solidFill>
        </c:spPr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spPr>
          <a:solidFill>
            <a:srgbClr val="92D050"/>
          </a:solidFill>
        </c:spPr>
        <c:marker>
          <c:symbol val="none"/>
        </c:marker>
      </c:pivotFmt>
      <c:pivotFmt>
        <c:idx val="4"/>
        <c:spPr>
          <a:solidFill>
            <a:srgbClr val="FF0000"/>
          </a:solidFill>
        </c:spPr>
        <c:marker>
          <c:symbol val="none"/>
        </c:marker>
      </c:pivotFmt>
      <c:pivotFmt>
        <c:idx val="5"/>
        <c:spPr>
          <a:solidFill>
            <a:srgbClr val="00B0F0"/>
          </a:solidFill>
        </c:spPr>
        <c:marker>
          <c:symbol val="none"/>
        </c:marker>
      </c:pivotFmt>
      <c:pivotFmt>
        <c:idx val="6"/>
        <c:spPr>
          <a:solidFill>
            <a:srgbClr val="92D050"/>
          </a:solidFill>
        </c:spPr>
        <c:marker>
          <c:symbol val="none"/>
        </c:marker>
      </c:pivotFmt>
      <c:pivotFmt>
        <c:idx val="7"/>
        <c:spPr>
          <a:solidFill>
            <a:srgbClr val="FF0000"/>
          </a:solidFill>
        </c:spPr>
        <c:marker>
          <c:symbol val="none"/>
        </c:marker>
      </c:pivotFmt>
      <c:pivotFmt>
        <c:idx val="8"/>
        <c:spPr>
          <a:solidFill>
            <a:srgbClr val="00B0F0"/>
          </a:solidFill>
        </c:spPr>
        <c:marker>
          <c:symbol val="none"/>
        </c:marker>
      </c:pivotFmt>
      <c:pivotFmt>
        <c:idx val="9"/>
        <c:spPr>
          <a:solidFill>
            <a:srgbClr val="92D050"/>
          </a:solidFill>
        </c:spPr>
        <c:marker>
          <c:symbol val="none"/>
        </c:marker>
      </c:pivotFmt>
      <c:pivotFmt>
        <c:idx val="10"/>
        <c:spPr>
          <a:solidFill>
            <a:srgbClr val="FF0000"/>
          </a:solidFill>
        </c:spPr>
        <c:marker>
          <c:symbol val="none"/>
        </c:marker>
      </c:pivotFmt>
      <c:pivotFmt>
        <c:idx val="11"/>
        <c:spPr>
          <a:solidFill>
            <a:srgbClr val="00B0F0"/>
          </a:solidFill>
        </c:spPr>
        <c:marker>
          <c:symbol val="none"/>
        </c:marker>
      </c:pivotFmt>
      <c:pivotFmt>
        <c:idx val="12"/>
        <c:spPr>
          <a:solidFill>
            <a:srgbClr val="92D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3147906601120299"/>
          <c:y val="0.21919898901526252"/>
          <c:w val="0.71081975218214133"/>
          <c:h val="0.56045008262856155"/>
        </c:manualLayout>
      </c:layout>
      <c:barChart>
        <c:barDir val="col"/>
        <c:grouping val="percentStacked"/>
        <c:ser>
          <c:idx val="0"/>
          <c:order val="0"/>
          <c:tx>
            <c:strRef>
              <c:f>'Kingcome-Planting'!$AJ$4:$AJ$5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'Kingcome-Planting'!$AJ$6:$AJ$27</c:f>
              <c:numCache>
                <c:formatCode>General</c:formatCode>
                <c:ptCount val="21"/>
                <c:pt idx="0">
                  <c:v>260.87597621752661</c:v>
                </c:pt>
                <c:pt idx="1">
                  <c:v>440.88084643944268</c:v>
                </c:pt>
                <c:pt idx="2">
                  <c:v>686.95003395672563</c:v>
                </c:pt>
                <c:pt idx="3">
                  <c:v>403.46531977185191</c:v>
                </c:pt>
                <c:pt idx="4">
                  <c:v>737.84184384147977</c:v>
                </c:pt>
                <c:pt idx="5">
                  <c:v>769.35638010069977</c:v>
                </c:pt>
                <c:pt idx="6">
                  <c:v>959.10923640402677</c:v>
                </c:pt>
                <c:pt idx="7">
                  <c:v>836.90495892027866</c:v>
                </c:pt>
                <c:pt idx="8">
                  <c:v>602.9032066982079</c:v>
                </c:pt>
                <c:pt idx="9">
                  <c:v>712.10335928950281</c:v>
                </c:pt>
                <c:pt idx="10">
                  <c:v>587.50895692884319</c:v>
                </c:pt>
                <c:pt idx="11">
                  <c:v>940.87724839167447</c:v>
                </c:pt>
                <c:pt idx="12">
                  <c:v>945.27481352011102</c:v>
                </c:pt>
                <c:pt idx="13">
                  <c:v>695.29910349355202</c:v>
                </c:pt>
                <c:pt idx="14">
                  <c:v>1166.8961730199328</c:v>
                </c:pt>
                <c:pt idx="15">
                  <c:v>890.02876684363252</c:v>
                </c:pt>
                <c:pt idx="16">
                  <c:v>1009.7507832262628</c:v>
                </c:pt>
                <c:pt idx="17">
                  <c:v>1142.828297792387</c:v>
                </c:pt>
                <c:pt idx="18">
                  <c:v>1067.7086364722995</c:v>
                </c:pt>
                <c:pt idx="19">
                  <c:v>573.30033111373848</c:v>
                </c:pt>
                <c:pt idx="20">
                  <c:v>275.00473491599564</c:v>
                </c:pt>
              </c:numCache>
            </c:numRef>
          </c:val>
        </c:ser>
        <c:ser>
          <c:idx val="1"/>
          <c:order val="1"/>
          <c:tx>
            <c:strRef>
              <c:f>'Kingcome-Planting'!$AK$4:$AK$5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'Kingcome-Planting'!$AK$6:$AK$27</c:f>
              <c:numCache>
                <c:formatCode>General</c:formatCode>
                <c:ptCount val="21"/>
                <c:pt idx="0">
                  <c:v>107.50505682437864</c:v>
                </c:pt>
                <c:pt idx="1">
                  <c:v>152.72573477388318</c:v>
                </c:pt>
                <c:pt idx="2">
                  <c:v>107.31984503690568</c:v>
                </c:pt>
                <c:pt idx="3">
                  <c:v>153.50124334566982</c:v>
                </c:pt>
                <c:pt idx="4">
                  <c:v>75.602871893063579</c:v>
                </c:pt>
                <c:pt idx="5">
                  <c:v>299.51499031119158</c:v>
                </c:pt>
                <c:pt idx="6">
                  <c:v>378.12851260394672</c:v>
                </c:pt>
                <c:pt idx="7">
                  <c:v>637.38284976757859</c:v>
                </c:pt>
                <c:pt idx="8">
                  <c:v>486.20986912924275</c:v>
                </c:pt>
                <c:pt idx="9">
                  <c:v>247.57754831893828</c:v>
                </c:pt>
                <c:pt idx="10">
                  <c:v>104.80464600984712</c:v>
                </c:pt>
                <c:pt idx="11">
                  <c:v>161.29592205089125</c:v>
                </c:pt>
                <c:pt idx="12">
                  <c:v>143.60015861319775</c:v>
                </c:pt>
                <c:pt idx="13">
                  <c:v>66.751779015643748</c:v>
                </c:pt>
                <c:pt idx="14">
                  <c:v>44.600169023893194</c:v>
                </c:pt>
                <c:pt idx="15">
                  <c:v>69.993589365969385</c:v>
                </c:pt>
                <c:pt idx="16">
                  <c:v>171.04492371870398</c:v>
                </c:pt>
                <c:pt idx="17">
                  <c:v>153.26721789172191</c:v>
                </c:pt>
                <c:pt idx="18">
                  <c:v>122.72074170907455</c:v>
                </c:pt>
                <c:pt idx="19">
                  <c:v>46.422699149640195</c:v>
                </c:pt>
                <c:pt idx="20">
                  <c:v>64.385848808300466</c:v>
                </c:pt>
              </c:numCache>
            </c:numRef>
          </c:val>
        </c:ser>
        <c:ser>
          <c:idx val="2"/>
          <c:order val="2"/>
          <c:tx>
            <c:strRef>
              <c:f>'Kingcome-Planting'!$AL$4:$AL$5</c:f>
              <c:strCache>
                <c:ptCount val="1"/>
                <c:pt idx="0">
                  <c:v>(blank)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'Kingcome-Planting'!$AI$6:$AI$27</c:f>
              <c:strCache>
                <c:ptCount val="2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</c:strCache>
            </c:strRef>
          </c:cat>
          <c:val>
            <c:numRef>
              <c:f>'Kingcome-Planting'!$AL$6:$AL$27</c:f>
              <c:numCache>
                <c:formatCode>General</c:formatCode>
                <c:ptCount val="21"/>
                <c:pt idx="0">
                  <c:v>897.0480097964529</c:v>
                </c:pt>
                <c:pt idx="1">
                  <c:v>389.48421647762274</c:v>
                </c:pt>
                <c:pt idx="2">
                  <c:v>500.88353652314595</c:v>
                </c:pt>
                <c:pt idx="3">
                  <c:v>353.97225437229037</c:v>
                </c:pt>
                <c:pt idx="4">
                  <c:v>129.6813464769439</c:v>
                </c:pt>
                <c:pt idx="5">
                  <c:v>48.397220919090984</c:v>
                </c:pt>
                <c:pt idx="6">
                  <c:v>52.128881358960378</c:v>
                </c:pt>
                <c:pt idx="7">
                  <c:v>87.185927873928904</c:v>
                </c:pt>
                <c:pt idx="8">
                  <c:v>29.531788333091885</c:v>
                </c:pt>
                <c:pt idx="9">
                  <c:v>39.826302798641166</c:v>
                </c:pt>
                <c:pt idx="10">
                  <c:v>103.80506970108468</c:v>
                </c:pt>
                <c:pt idx="11">
                  <c:v>30.535724828858278</c:v>
                </c:pt>
                <c:pt idx="12">
                  <c:v>10.403715361567507</c:v>
                </c:pt>
                <c:pt idx="13">
                  <c:v>32.782900630404185</c:v>
                </c:pt>
                <c:pt idx="14">
                  <c:v>53.043554768106702</c:v>
                </c:pt>
                <c:pt idx="15">
                  <c:v>20.052856444594031</c:v>
                </c:pt>
                <c:pt idx="16">
                  <c:v>9.4463843848387405</c:v>
                </c:pt>
                <c:pt idx="17">
                  <c:v>0.75089013224822021</c:v>
                </c:pt>
              </c:numCache>
            </c:numRef>
          </c:val>
        </c:ser>
        <c:overlap val="100"/>
        <c:axId val="76433280"/>
        <c:axId val="76447744"/>
      </c:barChart>
      <c:catAx>
        <c:axId val="764332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Disturbance Start Year</a:t>
                </a:r>
              </a:p>
            </c:rich>
          </c:tx>
          <c:layout>
            <c:manualLayout>
              <c:xMode val="edge"/>
              <c:yMode val="edge"/>
              <c:x val="0.45425364791009876"/>
              <c:y val="0.93242204724409461"/>
            </c:manualLayout>
          </c:layout>
        </c:title>
        <c:tickLblPos val="nextTo"/>
        <c:crossAx val="76447744"/>
        <c:crosses val="autoZero"/>
        <c:auto val="1"/>
        <c:lblAlgn val="ctr"/>
        <c:lblOffset val="100"/>
      </c:catAx>
      <c:valAx>
        <c:axId val="7644774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</a:t>
                </a:r>
                <a:r>
                  <a:rPr lang="en-US" baseline="0"/>
                  <a:t> of Planted Area </a:t>
                </a:r>
                <a:r>
                  <a:rPr lang="en-US"/>
                  <a:t>(%)</a:t>
                </a:r>
              </a:p>
            </c:rich>
          </c:tx>
          <c:layout/>
        </c:title>
        <c:numFmt formatCode="0%" sourceLinked="1"/>
        <c:tickLblPos val="nextTo"/>
        <c:crossAx val="76433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986108911888762"/>
          <c:y val="0.32611373578302738"/>
          <c:w val="0.10777456932373616"/>
          <c:h val="0.22324584426946656"/>
        </c:manualLayout>
      </c:layout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2529E-CCBC-4F62-807B-858ABE30E69E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A5EDC-71D9-4F6A-B9B6-E4B23C1D4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</a:t>
            </a:r>
            <a:r>
              <a:rPr lang="en-US" baseline="0" dirty="0" smtClean="0"/>
              <a:t> level of pine planted, but recent issues with </a:t>
            </a:r>
            <a:r>
              <a:rPr lang="en-US" baseline="0" dirty="0" err="1" smtClean="0"/>
              <a:t>Dothstroma</a:t>
            </a:r>
            <a:r>
              <a:rPr lang="en-US" baseline="0" dirty="0" smtClean="0"/>
              <a:t> on young pine stands, there is shift in behavior in planted species.</a:t>
            </a:r>
          </a:p>
          <a:p>
            <a:r>
              <a:rPr lang="en-US" baseline="0" dirty="0" err="1" smtClean="0"/>
              <a:t>Regen</a:t>
            </a:r>
            <a:r>
              <a:rPr lang="en-US" baseline="0" dirty="0" smtClean="0"/>
              <a:t> shows gradually increasing amounts of balsam.  Can use reports to monitor species deployment based on emerging concerns.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A5EDC-71D9-4F6A-B9B6-E4B23C1D4C6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D9DEB9F-D1AA-4042-9886-8173A35E5845}" type="datetimeFigureOut">
              <a:rPr lang="en-US" smtClean="0"/>
              <a:pPr/>
              <a:t>11/2/2009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22BA0F2-97C8-467E-8DB4-77CCA98AC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ine.MacLeod@gov.bc.ca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for.gov.bc.ca/his/results/RESULTS_Species_Monitoring_Report_Feb2009_v2.pdf" TargetMode="External"/><Relationship Id="rId5" Type="http://schemas.openxmlformats.org/officeDocument/2006/relationships/hyperlink" Target="http://www.for.gov.bc.ca/his/results/" TargetMode="External"/><Relationship Id="rId4" Type="http://schemas.openxmlformats.org/officeDocument/2006/relationships/hyperlink" Target="mailto:mtsoi@shaw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1219200"/>
            <a:ext cx="807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Live Meeting </a:t>
            </a:r>
          </a:p>
          <a:p>
            <a:pPr algn="ctr"/>
            <a:endParaRPr lang="en-US" sz="3600" b="1" dirty="0">
              <a:solidFill>
                <a:srgbClr val="FFFF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RESULTS - Reports</a:t>
            </a:r>
          </a:p>
          <a:p>
            <a:pPr algn="ctr"/>
            <a:endParaRPr lang="en-US" sz="3600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Species Monitoring</a:t>
            </a:r>
          </a:p>
        </p:txBody>
      </p:sp>
      <p:pic>
        <p:nvPicPr>
          <p:cNvPr id="12" name="Picture 11" descr="RESULTS Hea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228600"/>
            <a:ext cx="6762750" cy="70485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343400"/>
            <a:ext cx="7924800" cy="226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Requirement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Concerns regarding reforested species is not consistent with pre-harvest profile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Emerging requirement to closely monitor due to: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75000"/>
              <a:buFontTx/>
              <a:buChar char="-"/>
            </a:pP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Ensure achievement of young stands as per stocking standards; are we meeting only minimums </a:t>
            </a:r>
            <a:r>
              <a:rPr lang="en-GB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versus </a:t>
            </a: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preferred species?</a:t>
            </a:r>
          </a:p>
          <a:p>
            <a:pPr marL="742950" lvl="1" indent="-285750">
              <a:lnSpc>
                <a:spcPct val="80000"/>
              </a:lnSpc>
              <a:spcBef>
                <a:spcPct val="50000"/>
              </a:spcBef>
              <a:buClr>
                <a:schemeClr val="hlink"/>
              </a:buClr>
              <a:buSzPct val="75000"/>
              <a:buFontTx/>
              <a:buChar char="-"/>
            </a:pPr>
            <a:r>
              <a:rPr lang="en-GB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sufficient species diversity to deal with future climate change and future market conditions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Requirement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Monotype Sort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ea typeface="+mn-ea"/>
                <a:cs typeface="+mn-cs"/>
              </a:rPr>
              <a:t>Species concerns identified through various reports: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Monotype Sort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Forest Practice Board Reports</a:t>
            </a:r>
          </a:p>
          <a:p>
            <a:pPr lvl="2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High Retention Harvesting and Timber Sustainability on the British Columbia Coast (2008)</a:t>
            </a:r>
          </a:p>
          <a:p>
            <a:pPr lvl="2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Tree Species Harvested in Areas Affected by Mountain Pine Beetles (2007)</a:t>
            </a:r>
          </a:p>
          <a:p>
            <a:pPr lvl="2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Species Composition and Regeneration in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Cutblocks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 Mountain Pine Beetle Areas (2006)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Monotype Sort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State of Forest Report (2006)</a:t>
            </a:r>
          </a:p>
          <a:p>
            <a:pPr lvl="2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Are Species before and after Harvest similar?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Challenge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1828800"/>
            <a:ext cx="7848600" cy="437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</a:rPr>
              <a:t>   Information to address monitor species reside in multiple corporate system’s “silos”</a:t>
            </a:r>
          </a:p>
          <a:p>
            <a:pPr>
              <a:spcBef>
                <a:spcPct val="65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</a:rPr>
              <a:t>   Information not easily accessible without undue effort, skills, cost and time to obtain.</a:t>
            </a:r>
          </a:p>
          <a:p>
            <a:pPr>
              <a:spcBef>
                <a:spcPct val="65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</a:rPr>
              <a:t>   Information not presented in an easily to interpret manner (trending) to assist decision-making. </a:t>
            </a:r>
          </a:p>
          <a:p>
            <a:pPr>
              <a:spcBef>
                <a:spcPct val="65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</a:rPr>
              <a:t>   Ministry lacks real time information to change actual practices</a:t>
            </a:r>
          </a:p>
          <a:p>
            <a:pPr>
              <a:spcBef>
                <a:spcPct val="65000"/>
              </a:spcBef>
              <a:buFont typeface="Arial" charset="0"/>
              <a:buChar char="-"/>
            </a:pPr>
            <a:endParaRPr lang="en-US" sz="2400" dirty="0">
              <a:solidFill>
                <a:srgbClr val="FFC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Interim Solution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09600" y="1600200"/>
            <a:ext cx="82296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Build key Species Monitoring Reports that spans across Ministry’s “silos”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Establish the key species information in common format and location.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Provide graphical formats that enables easier interpretation.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Provide real time information to influence actual practices.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Encourage </a:t>
            </a:r>
            <a:r>
              <a:rPr lang="en-GB" sz="26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collaboration</a:t>
            </a: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and </a:t>
            </a:r>
            <a:r>
              <a:rPr lang="en-GB" sz="2600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coordination</a:t>
            </a:r>
            <a:r>
              <a:rPr lang="en-GB" sz="2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data.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US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3200" b="1" dirty="0" smtClean="0">
                <a:solidFill>
                  <a:srgbClr val="FFFF00"/>
                </a:solidFill>
              </a:rPr>
              <a:t>Data for Species Monitoring Reporting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86000" y="15361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1524000"/>
            <a:ext cx="8077200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25000"/>
              </a:spcBef>
              <a:buClr>
                <a:schemeClr val="accent2"/>
              </a:buClr>
              <a:buSzPct val="90000"/>
              <a:buFont typeface="Wingdings" pitchFamily="2" charset="2"/>
              <a:buNone/>
            </a:pPr>
            <a:r>
              <a:rPr lang="en-GB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Key questions are:</a:t>
            </a:r>
          </a:p>
          <a:p>
            <a:pPr marL="742950" lvl="1" indent="-28575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</a:pPr>
            <a:r>
              <a:rPr lang="en-GB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is the current timber profile? </a:t>
            </a:r>
          </a:p>
          <a:p>
            <a:pPr marL="1143000" lvl="2" indent="-22860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Inventory Vegetation – </a:t>
            </a:r>
            <a:r>
              <a:rPr lang="en-GB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Pending work to be completed</a:t>
            </a:r>
          </a:p>
          <a:p>
            <a:pPr marL="742950" lvl="1" indent="-28575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</a:pPr>
            <a:r>
              <a:rPr lang="en-GB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is being extracted?</a:t>
            </a:r>
          </a:p>
          <a:p>
            <a:pPr marL="1143000" lvl="2" indent="-22860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Volume Billed – </a:t>
            </a:r>
            <a:r>
              <a:rPr lang="en-GB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Harvest Billing System</a:t>
            </a:r>
          </a:p>
          <a:p>
            <a:pPr marL="1143000" lvl="2" indent="-22860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Previous Stand Label - </a:t>
            </a:r>
            <a:r>
              <a:rPr lang="en-GB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RESULTS</a:t>
            </a:r>
          </a:p>
          <a:p>
            <a:pPr marL="742950" lvl="1" indent="-28575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</a:pPr>
            <a:r>
              <a:rPr lang="en-GB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species are being planted</a:t>
            </a:r>
          </a:p>
          <a:p>
            <a:pPr marL="1143000" lvl="2" indent="-22860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Planted Species – </a:t>
            </a:r>
            <a:r>
              <a:rPr lang="en-GB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RESULTS</a:t>
            </a:r>
          </a:p>
          <a:p>
            <a:pPr marL="742950" lvl="1" indent="-28575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</a:pPr>
            <a:r>
              <a:rPr lang="en-GB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What is the reforested stand species composition?</a:t>
            </a:r>
          </a:p>
          <a:p>
            <a:pPr marL="1143000" lvl="2" indent="-228600">
              <a:lnSpc>
                <a:spcPct val="120000"/>
              </a:lnSpc>
              <a:spcBef>
                <a:spcPct val="25000"/>
              </a:spcBef>
              <a:buClr>
                <a:schemeClr val="hlink"/>
              </a:buClr>
              <a:buSzPct val="90000"/>
              <a:buFont typeface="Wingdings" pitchFamily="2" charset="2"/>
              <a:buChar char="§"/>
            </a:pPr>
            <a:r>
              <a:rPr lang="en-GB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Forest Cover - </a:t>
            </a:r>
            <a:r>
              <a:rPr lang="en-GB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RESULTS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Tx/>
              <a:buChar char="•"/>
            </a:pPr>
            <a:endParaRPr lang="en-GB" sz="20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Current Tool – RESULTS Corporate Reporting System (CRS)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1143000" y="1524000"/>
            <a:ext cx="6553200" cy="5026969"/>
            <a:chOff x="1143000" y="1524000"/>
            <a:chExt cx="6553200" cy="5026969"/>
          </a:xfrm>
        </p:grpSpPr>
        <p:sp>
          <p:nvSpPr>
            <p:cNvPr id="9" name="Rectangle 8"/>
            <p:cNvSpPr/>
            <p:nvPr/>
          </p:nvSpPr>
          <p:spPr>
            <a:xfrm>
              <a:off x="2286000" y="1536174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accent2"/>
                </a:buClr>
                <a:buSzPct val="75000"/>
                <a:buFontTx/>
                <a:buChar char="-"/>
              </a:pPr>
              <a:endPara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1524000"/>
              <a:ext cx="6477000" cy="5026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2743200" y="4572000"/>
              <a:ext cx="685800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667000" y="4876800"/>
              <a:ext cx="1066800" cy="6858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19200" y="3657599"/>
              <a:ext cx="1371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Narkisim" pitchFamily="34" charset="-79"/>
                  <a:ea typeface="Malgun Gothic" pitchFamily="34" charset="-127"/>
                  <a:cs typeface="Narkisim" pitchFamily="34" charset="-79"/>
                </a:rPr>
                <a:t>Access CRS via RESULTS</a:t>
              </a:r>
              <a:endParaRPr lang="en-US" sz="1600" dirty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43000" y="4724400"/>
              <a:ext cx="1524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2060"/>
                  </a:solidFill>
                  <a:latin typeface="Narkisim" pitchFamily="34" charset="-79"/>
                  <a:cs typeface="Narkisim" pitchFamily="34" charset="-79"/>
                </a:rPr>
                <a:t>Complete Access Request form for access</a:t>
              </a:r>
              <a:endParaRPr lang="en-US" sz="1600" dirty="0">
                <a:solidFill>
                  <a:srgbClr val="002060"/>
                </a:solidFill>
                <a:latin typeface="Narkisim" pitchFamily="34" charset="-79"/>
                <a:cs typeface="Narkisim" pitchFamily="34" charset="-79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Current Tool – RESULTS Corporate Reporting System (CRS)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533400" y="1536174"/>
            <a:ext cx="8305800" cy="4014823"/>
            <a:chOff x="533400" y="1536174"/>
            <a:chExt cx="8305800" cy="4014823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" y="1600200"/>
              <a:ext cx="8305800" cy="39507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2286000" y="1536174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accent2"/>
                </a:buClr>
                <a:buSzPct val="75000"/>
                <a:buFontTx/>
                <a:buChar char="-"/>
              </a:pPr>
              <a:endPara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48200" y="2819400"/>
              <a:ext cx="6096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Current Tool – RESULTS Corporate Reporting System (CRS)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533400" y="1600200"/>
            <a:ext cx="8534400" cy="5067714"/>
            <a:chOff x="457200" y="1295399"/>
            <a:chExt cx="8534400" cy="506771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" y="1295399"/>
              <a:ext cx="5943600" cy="39287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3"/>
            <p:cNvSpPr txBox="1">
              <a:spLocks noChangeArrowheads="1"/>
            </p:cNvSpPr>
            <p:nvPr/>
          </p:nvSpPr>
          <p:spPr>
            <a:xfrm>
              <a:off x="457200" y="1600200"/>
              <a:ext cx="8534400" cy="4343400"/>
            </a:xfrm>
            <a:prstGeom prst="rect">
              <a:avLst/>
            </a:prstGeom>
          </p:spPr>
          <p:txBody>
            <a:bodyPr vert="horz" lIns="100584" tIns="45720" anchor="b">
              <a:norm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SzPct val="95000"/>
                <a:buFont typeface="Wingdings"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286000" y="1536174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chemeClr val="accent2"/>
                </a:buClr>
                <a:buSzPct val="75000"/>
                <a:buFontTx/>
                <a:buChar char="-"/>
              </a:pPr>
              <a:endPara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400" y="4800600"/>
              <a:ext cx="7686675" cy="1562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ight Arrow 11"/>
            <p:cNvSpPr/>
            <p:nvPr/>
          </p:nvSpPr>
          <p:spPr>
            <a:xfrm>
              <a:off x="2057400" y="4419600"/>
              <a:ext cx="457200" cy="7620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Current Tool – RESULTS Corporate Reporting System (CRS)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86000" y="15361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1371600"/>
            <a:ext cx="8229600" cy="139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 All Reports have similar report filters</a:t>
            </a:r>
          </a:p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 All Reports provide .</a:t>
            </a:r>
            <a:r>
              <a:rPr lang="en-US" sz="1600" dirty="0" err="1" smtClean="0">
                <a:solidFill>
                  <a:srgbClr val="FFC000"/>
                </a:solidFill>
              </a:rPr>
              <a:t>pdf</a:t>
            </a:r>
            <a:r>
              <a:rPr lang="en-US" sz="1600" dirty="0" smtClean="0">
                <a:solidFill>
                  <a:srgbClr val="FFC000"/>
                </a:solidFill>
              </a:rPr>
              <a:t>  &amp; CSV (comma separated values to display and summarize different than default option); ignore other o</a:t>
            </a:r>
          </a:p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Mandatory filter requirement – date range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819400"/>
            <a:ext cx="746322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eft Brace 12"/>
          <p:cNvSpPr/>
          <p:nvPr/>
        </p:nvSpPr>
        <p:spPr>
          <a:xfrm>
            <a:off x="2057400" y="3886200"/>
            <a:ext cx="609600" cy="1143000"/>
          </a:xfrm>
          <a:prstGeom prst="leftBrace">
            <a:avLst/>
          </a:prstGeom>
          <a:noFill/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/>
          <p:cNvSpPr/>
          <p:nvPr/>
        </p:nvSpPr>
        <p:spPr>
          <a:xfrm>
            <a:off x="2057400" y="5029200"/>
            <a:ext cx="609600" cy="381000"/>
          </a:xfrm>
          <a:prstGeom prst="leftBrace">
            <a:avLst>
              <a:gd name="adj1" fmla="val 0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914400" y="40386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Enter any combination</a:t>
            </a:r>
            <a:endParaRPr lang="en-US" sz="1400" dirty="0">
              <a:solidFill>
                <a:srgbClr val="00206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0600" y="49530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Must provide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Date range</a:t>
            </a:r>
            <a:endParaRPr lang="en-US" sz="1400" dirty="0">
              <a:solidFill>
                <a:srgbClr val="00206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  <p:sp>
        <p:nvSpPr>
          <p:cNvPr id="18" name="Right Arrow 17"/>
          <p:cNvSpPr/>
          <p:nvPr/>
        </p:nvSpPr>
        <p:spPr>
          <a:xfrm flipH="1">
            <a:off x="4038600" y="4343400"/>
            <a:ext cx="914400" cy="76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953000" y="41910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Set to “Y”</a:t>
            </a:r>
          </a:p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if require entire Management Unit</a:t>
            </a:r>
            <a:endParaRPr lang="en-US" sz="1400" dirty="0">
              <a:solidFill>
                <a:srgbClr val="00206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  <p:sp>
        <p:nvSpPr>
          <p:cNvPr id="30" name="Right Arrow 29"/>
          <p:cNvSpPr/>
          <p:nvPr/>
        </p:nvSpPr>
        <p:spPr>
          <a:xfrm flipH="1">
            <a:off x="4648200" y="5715000"/>
            <a:ext cx="381000" cy="76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029200" y="5334000"/>
            <a:ext cx="22098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Only 2 formats are available:</a:t>
            </a:r>
            <a:b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</a:br>
            <a:r>
              <a:rPr lang="en-US" sz="1400" dirty="0" smtClean="0">
                <a:solidFill>
                  <a:srgbClr val="00206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Acrobat PDF or CSV</a:t>
            </a:r>
            <a:endParaRPr lang="en-US" sz="1400" dirty="0">
              <a:solidFill>
                <a:srgbClr val="00206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306512"/>
            <a:ext cx="7643924" cy="555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- </a:t>
            </a:r>
            <a:r>
              <a:rPr lang="en-US" sz="2400" b="1" dirty="0" err="1" smtClean="0">
                <a:solidFill>
                  <a:srgbClr val="FFFF00"/>
                </a:solidFill>
              </a:rPr>
              <a:t>pdf</a:t>
            </a:r>
            <a:endParaRPr lang="en-US" sz="2400" b="1" dirty="0" smtClean="0">
              <a:solidFill>
                <a:srgbClr val="FFFF00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86000" y="15361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3400" y="2133600"/>
            <a:ext cx="6400800" cy="457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34200" y="21336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Report filters</a:t>
            </a:r>
            <a:endParaRPr lang="en-US" sz="1600" dirty="0">
              <a:solidFill>
                <a:srgbClr val="FF000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- </a:t>
            </a:r>
            <a:r>
              <a:rPr lang="en-US" sz="2400" b="1" dirty="0" err="1" smtClean="0">
                <a:solidFill>
                  <a:srgbClr val="FFFF00"/>
                </a:solidFill>
              </a:rPr>
              <a:t>pdf</a:t>
            </a:r>
            <a:endParaRPr lang="en-US" sz="2400" b="1" dirty="0" smtClean="0">
              <a:solidFill>
                <a:srgbClr val="FFFF00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86000" y="15361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19200"/>
            <a:ext cx="857827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ounded Rectangle 19"/>
          <p:cNvSpPr/>
          <p:nvPr/>
        </p:nvSpPr>
        <p:spPr>
          <a:xfrm>
            <a:off x="533400" y="2133600"/>
            <a:ext cx="6934200" cy="457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467600" y="2209800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arkisim" pitchFamily="34" charset="-79"/>
                <a:ea typeface="Malgun Gothic" pitchFamily="34" charset="-127"/>
                <a:cs typeface="Narkisim" pitchFamily="34" charset="-79"/>
              </a:rPr>
              <a:t>Report filters</a:t>
            </a:r>
            <a:endParaRPr lang="en-US" sz="1600" dirty="0">
              <a:solidFill>
                <a:srgbClr val="FF0000"/>
              </a:solidFill>
              <a:latin typeface="Narkisim" pitchFamily="34" charset="-79"/>
              <a:ea typeface="Malgun Gothic" pitchFamily="34" charset="-127"/>
              <a:cs typeface="Narkisim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– CSV (comma separated value)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67570"/>
            <a:ext cx="7848600" cy="4590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85800" y="1295400"/>
            <a:ext cx="8229600" cy="99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 CSV importable into </a:t>
            </a:r>
            <a:r>
              <a:rPr lang="en-US" sz="1600" dirty="0" err="1" smtClean="0">
                <a:solidFill>
                  <a:srgbClr val="FFC000"/>
                </a:solidFill>
              </a:rPr>
              <a:t>MSAccess</a:t>
            </a:r>
            <a:r>
              <a:rPr lang="en-US" sz="1600" dirty="0" smtClean="0">
                <a:solidFill>
                  <a:srgbClr val="FFC000"/>
                </a:solidFill>
              </a:rPr>
              <a:t>, </a:t>
            </a:r>
            <a:r>
              <a:rPr lang="en-US" sz="1600" dirty="0" err="1" smtClean="0">
                <a:solidFill>
                  <a:srgbClr val="FFC000"/>
                </a:solidFill>
              </a:rPr>
              <a:t>MSExcel</a:t>
            </a:r>
            <a:r>
              <a:rPr lang="en-US" sz="1600" dirty="0" smtClean="0">
                <a:solidFill>
                  <a:srgbClr val="FFC000"/>
                </a:solidFill>
              </a:rPr>
              <a:t>, other tools for analysis or representation due to fixed format of CRS .</a:t>
            </a:r>
            <a:r>
              <a:rPr lang="en-US" sz="1600" dirty="0" err="1" smtClean="0">
                <a:solidFill>
                  <a:srgbClr val="FFC000"/>
                </a:solidFill>
              </a:rPr>
              <a:t>pdf</a:t>
            </a:r>
            <a:r>
              <a:rPr lang="en-US" sz="1600" dirty="0" smtClean="0">
                <a:solidFill>
                  <a:srgbClr val="FFC000"/>
                </a:solidFill>
              </a:rPr>
              <a:t> presentation </a:t>
            </a:r>
          </a:p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Contains additional information that may be useful but not shown in graphs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– CSV – offers flexibility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239000" y="2438400"/>
            <a:ext cx="1905000" cy="2382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Some data is not available as filter option but is available in the CSV dataset.</a:t>
            </a:r>
          </a:p>
          <a:p>
            <a:pPr>
              <a:spcBef>
                <a:spcPct val="65000"/>
              </a:spcBef>
            </a:pPr>
            <a:endParaRPr lang="en-US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Data is based on theme of report.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33399" y="1600200"/>
          <a:ext cx="6553200" cy="4724394"/>
        </p:xfrm>
        <a:graphic>
          <a:graphicData uri="http://schemas.openxmlformats.org/drawingml/2006/table">
            <a:tbl>
              <a:tblPr/>
              <a:tblGrid>
                <a:gridCol w="3668840"/>
                <a:gridCol w="721090"/>
                <a:gridCol w="721090"/>
                <a:gridCol w="721090"/>
                <a:gridCol w="721090"/>
              </a:tblGrid>
              <a:tr h="224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Reports</a:t>
                      </a:r>
                    </a:p>
                  </a:txBody>
                  <a:tcPr marL="7386" marR="7386" marT="73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b">
                    <a:lnL>
                      <a:noFill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CSV Fields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Volume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Previous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Planting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Regen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ROLLUP REGION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ORG UNIT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MGMT UNIT TYPE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MGMT UNIT ID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MGMT UNIT DESC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BGC ZONE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BGC SUBZONE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QUOTA TYPE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BILLING YEAR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DISTURBANCE START YEAR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SEED SOURCE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GENETIC WORTH CODE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GENETIC WORTH RTNG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SPECIES DESCRIPTION (Generalization)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STAND </a:t>
                      </a:r>
                      <a:r>
                        <a:rPr lang="en-US" sz="14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TYPE (Even </a:t>
                      </a:r>
                      <a:r>
                        <a:rPr lang="en-US" sz="1400" b="1" i="0" u="none" strike="noStrike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vs</a:t>
                      </a:r>
                      <a:r>
                        <a:rPr lang="en-US" sz="14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 Uneven-aged)</a:t>
                      </a:r>
                      <a:endParaRPr lang="en-US" sz="14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SPP VOL (Volume)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47">
                <a:tc>
                  <a:txBody>
                    <a:bodyPr/>
                    <a:lstStyle/>
                    <a:p>
                      <a:pPr algn="l" fontAlgn="b"/>
                      <a:r>
                        <a:rPr lang="nn-NO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SUM SPP NAR (Net Area)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7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SUM Of</a:t>
                      </a:r>
                      <a:r>
                        <a:rPr lang="en-US" sz="1400" b="1" i="0" u="none" strike="noStrike" baseline="0" dirty="0" smtClean="0">
                          <a:solidFill>
                            <a:srgbClr val="FFFF00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PRORATE </a:t>
                      </a:r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AREA </a:t>
                      </a:r>
                      <a:endParaRPr lang="en-US" sz="1400" b="1" i="0" u="none" strike="noStrike" dirty="0" smtClean="0">
                        <a:solidFill>
                          <a:srgbClr val="FFFF00"/>
                        </a:solidFill>
                        <a:latin typeface="Calibri"/>
                      </a:endParaRPr>
                    </a:p>
                    <a:p>
                      <a:pPr algn="l" fontAlgn="b"/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(</a:t>
                      </a:r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Planted &amp; Regenerated Area)</a:t>
                      </a:r>
                    </a:p>
                  </a:txBody>
                  <a:tcPr marL="7386" marR="7386" marT="7386" marB="0" anchor="b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386" marR="7386" marT="7386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– CSV – offers flexibility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019800" y="1600200"/>
            <a:ext cx="2514600" cy="172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Example of focus 0n specific BEC Zone</a:t>
            </a:r>
          </a:p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Planting </a:t>
            </a:r>
            <a:r>
              <a:rPr lang="en-US" sz="1600" dirty="0" err="1" smtClean="0">
                <a:solidFill>
                  <a:srgbClr val="FFC000"/>
                </a:solidFill>
              </a:rPr>
              <a:t>csv</a:t>
            </a:r>
            <a:r>
              <a:rPr lang="en-US" sz="1600" dirty="0" smtClean="0">
                <a:solidFill>
                  <a:srgbClr val="FFC000"/>
                </a:solidFill>
              </a:rPr>
              <a:t> extract contains for planting contains </a:t>
            </a:r>
            <a:r>
              <a:rPr lang="en-US" sz="1600" dirty="0" err="1" smtClean="0">
                <a:solidFill>
                  <a:srgbClr val="FFC000"/>
                </a:solidFill>
              </a:rPr>
              <a:t>subzone,genetic</a:t>
            </a:r>
            <a:r>
              <a:rPr lang="en-US" sz="1600" dirty="0" smtClean="0">
                <a:solidFill>
                  <a:srgbClr val="FFC000"/>
                </a:solidFill>
              </a:rPr>
              <a:t> class, genetic worth</a:t>
            </a:r>
          </a:p>
        </p:txBody>
      </p:sp>
      <p:graphicFrame>
        <p:nvGraphicFramePr>
          <p:cNvPr id="16" name="Chart 15"/>
          <p:cNvGraphicFramePr/>
          <p:nvPr/>
        </p:nvGraphicFramePr>
        <p:xfrm>
          <a:off x="3633788" y="3886200"/>
          <a:ext cx="5510212" cy="3128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381000" y="1295400"/>
          <a:ext cx="5562600" cy="3414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Report format – CSV – offers flexibility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705600" y="2362200"/>
            <a:ext cx="2209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1600" dirty="0" smtClean="0">
                <a:solidFill>
                  <a:srgbClr val="FFC000"/>
                </a:solidFill>
              </a:rPr>
              <a:t>Example of focus 0n Cedar &amp; Genetic Class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457200" y="1295400"/>
          <a:ext cx="61722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657600" y="3771900"/>
          <a:ext cx="5486400" cy="308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2286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Usage of Reports – Strategic Focus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676400"/>
            <a:ext cx="8458200" cy="4627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Monitoring of harvesting of species over  time through identifying shifts in the proportion of species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Monitoring the shift of species planted over time – are we over-deploy certain species over certain zone, subzone and/or management unit.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Monitoring the species makeup on established stands that are 7 years or order – identifying are we shifting species over time</a:t>
            </a: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Good for broad trending, to assist in overview and monitoring… then if area of concern, then required to refer to the source data for more detailed analysis.</a:t>
            </a: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52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Data Limitations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524000"/>
            <a:ext cx="8458200" cy="823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Billing Report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Billing data – only available by </a:t>
            </a:r>
            <a:r>
              <a:rPr lang="en-US" dirty="0" err="1" smtClean="0">
                <a:solidFill>
                  <a:srgbClr val="FFC000"/>
                </a:solidFill>
              </a:rPr>
              <a:t>Timbermark</a:t>
            </a:r>
            <a:r>
              <a:rPr lang="en-US" dirty="0" smtClean="0">
                <a:solidFill>
                  <a:srgbClr val="FFC000"/>
                </a:solidFill>
              </a:rPr>
              <a:t> (not </a:t>
            </a:r>
            <a:r>
              <a:rPr lang="en-US" dirty="0" err="1" smtClean="0">
                <a:solidFill>
                  <a:srgbClr val="FFC000"/>
                </a:solidFill>
              </a:rPr>
              <a:t>cutblock</a:t>
            </a:r>
            <a:r>
              <a:rPr lang="en-US" dirty="0" smtClean="0">
                <a:solidFill>
                  <a:srgbClr val="FFC000"/>
                </a:solidFill>
              </a:rPr>
              <a:t>/opening specific); therefore took the largest BEC represented by the </a:t>
            </a:r>
            <a:r>
              <a:rPr lang="en-US" dirty="0" err="1" smtClean="0">
                <a:solidFill>
                  <a:srgbClr val="FFC000"/>
                </a:solidFill>
              </a:rPr>
              <a:t>Timbermark</a:t>
            </a:r>
            <a:r>
              <a:rPr lang="en-US" smtClean="0">
                <a:solidFill>
                  <a:srgbClr val="FFC000"/>
                </a:solidFill>
              </a:rPr>
              <a:t> to </a:t>
            </a:r>
            <a:r>
              <a:rPr lang="en-US" dirty="0" smtClean="0">
                <a:solidFill>
                  <a:srgbClr val="FFC000"/>
                </a:solidFill>
              </a:rPr>
              <a:t>enable attribution for Zone/subzone.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Data range available starting as of 1995-01-01 to current data</a:t>
            </a:r>
          </a:p>
          <a:p>
            <a:pPr>
              <a:spcBef>
                <a:spcPct val="65000"/>
              </a:spcBef>
            </a:pPr>
            <a:endParaRPr lang="en-US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65000"/>
              </a:spcBef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Previous Stand Report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BEC  Zone &amp; subzone for RESULTS opening based the largest Standards Unit.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Previous Stand report is only based on the leading species, where provided.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There are historical records with missing previous stand label, “no species” is indicated.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Data range available starting as of 1988-01-01 to current data</a:t>
            </a: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52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Data Limitations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524000"/>
            <a:ext cx="8458200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Planting Report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BEC  Zone &amp; subzone for RESULTS opening based the largest Standards Unit.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Planted trees by species is reported by number of trees planted, not by area.  Planted species by area is pro-rated based on trees applied to the total planted area.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Recent disturbance years may have low numbers due to lag between harvest completion and reporting of planting activities.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Data range available starting as of 1988-01-01 to current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52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Data Limitations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524000"/>
            <a:ext cx="8458200" cy="970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Regenerated Forest Cover Report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BEC  Zone &amp; subzone for RESULTS opening based the largest Standards Unit.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Only inventory label where stocking status is immature and  current age &gt;= 7 years is considered.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Even-aged &amp; uneven-aged polygon are used, but they can be filtered in the CSV by the Stand Type field.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Species distribution is based on applying the percent species reported against the </a:t>
            </a:r>
            <a:r>
              <a:rPr lang="en-US" dirty="0" err="1" smtClean="0">
                <a:solidFill>
                  <a:srgbClr val="FFC000"/>
                </a:solidFill>
              </a:rPr>
              <a:t>silviculture</a:t>
            </a:r>
            <a:r>
              <a:rPr lang="en-US" dirty="0" smtClean="0">
                <a:solidFill>
                  <a:srgbClr val="FFC000"/>
                </a:solidFill>
              </a:rPr>
              <a:t> polygon area. 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Recent disturbance year will have fewer records as it has not met threshold 7 year minimum.</a:t>
            </a:r>
          </a:p>
          <a:p>
            <a:pPr>
              <a:spcBef>
                <a:spcPct val="65000"/>
              </a:spcBef>
            </a:pPr>
            <a:r>
              <a:rPr lang="en-US" dirty="0" smtClean="0">
                <a:solidFill>
                  <a:srgbClr val="FFC000"/>
                </a:solidFill>
              </a:rPr>
              <a:t>Data range available starting as of 1988-01-01 to current data</a:t>
            </a: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52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Advantages 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752600"/>
            <a:ext cx="8458200" cy="752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Based on current data collected  reflected all data submitted into         HBS &amp; RESULTS - not static onetime reports.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Flexible for historical review BUT can also run for current practices to see current forestry practices/</a:t>
            </a:r>
            <a:r>
              <a:rPr lang="en-US" sz="20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behaviour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eg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 can run for what is being done for more recent months for HBS).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Advantage – you can quickly review and monitor – CSV allows easy downloading of information into Excel to enable easy graphical displays using pivot charts.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Fixed Disturbance Start Date as benchmark for comparison for RESULTS dataset.  But HBS uses Billing Year as close comparison.</a:t>
            </a: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0" y="152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Sample Reports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85800" y="1752600"/>
            <a:ext cx="8458200" cy="5122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Sample reports for full timeframe of data available for:</a:t>
            </a:r>
          </a:p>
          <a:p>
            <a:pPr lvl="2">
              <a:spcBef>
                <a:spcPct val="65000"/>
              </a:spcBef>
            </a:pPr>
            <a:r>
              <a:rPr lang="en-US" sz="20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Bulkley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TSA</a:t>
            </a:r>
          </a:p>
          <a:p>
            <a:pPr lvl="2"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Prince 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George TSA</a:t>
            </a:r>
          </a:p>
          <a:p>
            <a:pPr lvl="2">
              <a:spcBef>
                <a:spcPct val="65000"/>
              </a:spcBef>
            </a:pPr>
            <a:r>
              <a:rPr lang="en-US" sz="2000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Quesnel</a:t>
            </a:r>
            <a:r>
              <a:rPr lang="en-US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TSA</a:t>
            </a: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914400"/>
            <a:ext cx="4648200" cy="31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RESULTS – Species Monitoring - </a:t>
            </a:r>
            <a:r>
              <a:rPr lang="en-US" sz="2800" b="1" dirty="0" err="1" smtClean="0">
                <a:solidFill>
                  <a:srgbClr val="FFFF00"/>
                </a:solidFill>
              </a:rPr>
              <a:t>Bulkley</a:t>
            </a:r>
            <a:r>
              <a:rPr lang="en-US" sz="2800" b="1" dirty="0" smtClean="0">
                <a:solidFill>
                  <a:srgbClr val="FFFF00"/>
                </a:solidFill>
              </a:rPr>
              <a:t> TSA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990600"/>
            <a:ext cx="443637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888968"/>
            <a:ext cx="4648200" cy="2969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3799341"/>
            <a:ext cx="4648200" cy="3058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048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RESULTS – Species Monitoring – </a:t>
            </a:r>
            <a:r>
              <a:rPr lang="en-US" sz="2800" b="1" dirty="0" err="1" smtClean="0">
                <a:solidFill>
                  <a:srgbClr val="FFFF00"/>
                </a:solidFill>
              </a:rPr>
              <a:t>Quesnel</a:t>
            </a:r>
            <a:r>
              <a:rPr lang="en-US" sz="2800" b="1" dirty="0" smtClean="0">
                <a:solidFill>
                  <a:srgbClr val="FFFF00"/>
                </a:solidFill>
              </a:rPr>
              <a:t> TSA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90600"/>
            <a:ext cx="4796716" cy="298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8024" y="990600"/>
            <a:ext cx="4455976" cy="292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962400"/>
            <a:ext cx="448795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0021" y="3886200"/>
            <a:ext cx="447397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62387"/>
            <a:ext cx="4638676" cy="299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7200" y="3048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RESULTS – Species Monitoring – Prince George TSA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855563"/>
            <a:ext cx="4495800" cy="300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990600"/>
            <a:ext cx="4800599" cy="302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918506"/>
            <a:ext cx="4495800" cy="296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048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Usage of Reports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57200" y="1600200"/>
            <a:ext cx="8305800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Reports are strategic to show general trends.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Can always focus on finer detail.</a:t>
            </a: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Points to key questions in species management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>
              <a:spcBef>
                <a:spcPct val="65000"/>
              </a:spcBef>
              <a:buFontTx/>
              <a:buChar char="-"/>
            </a:pPr>
            <a:r>
              <a:rPr lang="en-US" sz="2000" dirty="0" smtClean="0">
                <a:solidFill>
                  <a:srgbClr val="FFC000"/>
                </a:solidFill>
              </a:rPr>
              <a:t>Are we are aware of the species shifts? </a:t>
            </a:r>
          </a:p>
          <a:p>
            <a:pPr>
              <a:spcBef>
                <a:spcPct val="65000"/>
              </a:spcBef>
              <a:buFontTx/>
              <a:buChar char="-"/>
            </a:pPr>
            <a:r>
              <a:rPr lang="en-US" sz="2000" dirty="0" smtClean="0">
                <a:solidFill>
                  <a:srgbClr val="FFC000"/>
                </a:solidFill>
              </a:rPr>
              <a:t>Do we have the right balance of species mix (before vs. after)?	</a:t>
            </a:r>
          </a:p>
          <a:p>
            <a:pPr>
              <a:spcBef>
                <a:spcPct val="65000"/>
              </a:spcBef>
              <a:buFontTx/>
              <a:buChar char="-"/>
            </a:pPr>
            <a:r>
              <a:rPr lang="en-US" sz="2000" dirty="0" smtClean="0">
                <a:solidFill>
                  <a:srgbClr val="FFC000"/>
                </a:solidFill>
              </a:rPr>
              <a:t> Do we have the right stocking standards that assist in controlling species at landscape level.</a:t>
            </a:r>
          </a:p>
          <a:p>
            <a:pPr>
              <a:spcBef>
                <a:spcPct val="65000"/>
              </a:spcBef>
              <a:buFontTx/>
              <a:buChar char="-"/>
            </a:pPr>
            <a:r>
              <a:rPr lang="en-US" sz="2000" dirty="0" smtClean="0">
                <a:solidFill>
                  <a:srgbClr val="FFC000"/>
                </a:solidFill>
              </a:rPr>
              <a:t> What can we do to prevent with some of the profile shifts?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048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Moving into the Future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33400" y="1752600"/>
            <a:ext cx="8458200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These prototype reports to look at “mining” corporate data to deal with complex yet important strategic questions.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First step is to understand what are the key strategic questions we have and whether we have the right information to report out to answer those questions.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These 4 species monitoring report are 1</a:t>
            </a:r>
            <a:r>
              <a:rPr lang="en-US" sz="2000" baseline="30000" dirty="0" smtClean="0">
                <a:solidFill>
                  <a:srgbClr val="FFC000"/>
                </a:solidFill>
              </a:rPr>
              <a:t>st</a:t>
            </a:r>
            <a:r>
              <a:rPr lang="en-US" sz="2000" dirty="0" smtClean="0">
                <a:solidFill>
                  <a:srgbClr val="FFC000"/>
                </a:solidFill>
              </a:rPr>
              <a:t> attempt to mine and summarize large volumes of data.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We are learning &amp; assessing: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C000"/>
                </a:solidFill>
              </a:rPr>
              <a:t>	how difficult is it to build these?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C000"/>
                </a:solidFill>
              </a:rPr>
              <a:t>	what are the steps and whether there are critical steps involved?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C000"/>
                </a:solidFill>
              </a:rPr>
              <a:t>	determine if these sorts of reports are useful, the right format?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048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Moving into the Future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2000" y="1524000"/>
            <a:ext cx="7924800" cy="5242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We learn to cooperate , collaborate and find synergies by leveraging corporate data.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We need to define what are the big questions?  These reports are one example of different themes.  This is start of thinking what are the types of strategic reports we need.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Our experience with these reports will help us when better tools are available – Business Intelligence Tool that will ultimately have better functionality, </a:t>
            </a:r>
            <a:r>
              <a:rPr lang="en-US" sz="2000" dirty="0" err="1" smtClean="0">
                <a:solidFill>
                  <a:srgbClr val="FFC000"/>
                </a:solidFill>
              </a:rPr>
              <a:t>flexiblity</a:t>
            </a:r>
            <a:r>
              <a:rPr lang="en-US" sz="2000" dirty="0" smtClean="0">
                <a:solidFill>
                  <a:srgbClr val="FFC000"/>
                </a:solidFill>
              </a:rPr>
              <a:t>, automation, etc.  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But before embarking on the right technology, we have understand what are the business questions that are the most important….</a:t>
            </a: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FF00"/>
                </a:solidFill>
              </a:rPr>
              <a:t>Any operational feedback on these reports &amp; future ideas is appreciated.</a:t>
            </a: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3048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RESULTS – Species Monitoring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534400" cy="4343400"/>
          </a:xfrm>
          <a:prstGeom prst="rect">
            <a:avLst/>
          </a:prstGeom>
        </p:spPr>
        <p:txBody>
          <a:bodyPr vert="horz" lIns="100584" tIns="4572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62000" y="1295400"/>
            <a:ext cx="8382000" cy="0"/>
          </a:xfrm>
          <a:prstGeom prst="line">
            <a:avLst/>
          </a:prstGeom>
          <a:ln w="44450" cap="sq" cmpd="thinThick">
            <a:solidFill>
              <a:schemeClr val="tx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1524000"/>
            <a:ext cx="8458200" cy="568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65000"/>
              </a:spcBef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Contact information:</a:t>
            </a:r>
          </a:p>
          <a:p>
            <a:pPr>
              <a:spcBef>
                <a:spcPct val="65000"/>
              </a:spcBef>
            </a:pPr>
            <a:r>
              <a:rPr lang="en-US" sz="2400" dirty="0" smtClean="0">
                <a:solidFill>
                  <a:srgbClr val="FFC000"/>
                </a:solidFill>
              </a:rPr>
              <a:t>RESULTS Lead: </a:t>
            </a:r>
          </a:p>
          <a:p>
            <a:pPr>
              <a:spcBef>
                <a:spcPct val="65000"/>
              </a:spcBef>
            </a:pPr>
            <a:r>
              <a:rPr lang="en-US" sz="2400" dirty="0" smtClean="0">
                <a:solidFill>
                  <a:srgbClr val="FFC000"/>
                </a:solidFill>
              </a:rPr>
              <a:t>	Caroline MacLeod, </a:t>
            </a:r>
            <a:r>
              <a:rPr lang="en-US" sz="2400" dirty="0" smtClean="0">
                <a:solidFill>
                  <a:srgbClr val="FFC000"/>
                </a:solidFill>
                <a:hlinkClick r:id="rId3"/>
              </a:rPr>
              <a:t>Caroline.MacLeod@gov.bc.ca</a:t>
            </a:r>
            <a:endParaRPr lang="en-US" sz="24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2400" dirty="0" smtClean="0">
                <a:solidFill>
                  <a:srgbClr val="FFC000"/>
                </a:solidFill>
              </a:rPr>
              <a:t>RESULTS Business Support: </a:t>
            </a:r>
          </a:p>
          <a:p>
            <a:pPr>
              <a:spcBef>
                <a:spcPct val="65000"/>
              </a:spcBef>
            </a:pPr>
            <a:r>
              <a:rPr lang="en-US" sz="2400" dirty="0" smtClean="0">
                <a:solidFill>
                  <a:srgbClr val="FFC000"/>
                </a:solidFill>
              </a:rPr>
              <a:t>	Mei-</a:t>
            </a:r>
            <a:r>
              <a:rPr lang="en-US" sz="2400" dirty="0" err="1" smtClean="0">
                <a:solidFill>
                  <a:srgbClr val="FFC000"/>
                </a:solidFill>
              </a:rPr>
              <a:t>Ching</a:t>
            </a:r>
            <a:r>
              <a:rPr lang="en-US" sz="2400" dirty="0" smtClean="0">
                <a:solidFill>
                  <a:srgbClr val="FFC000"/>
                </a:solidFill>
              </a:rPr>
              <a:t> Tsoi, </a:t>
            </a:r>
            <a:r>
              <a:rPr lang="en-US" sz="2400" dirty="0" smtClean="0">
                <a:solidFill>
                  <a:srgbClr val="FFC000"/>
                </a:solidFill>
                <a:hlinkClick r:id="rId4"/>
              </a:rPr>
              <a:t>mtsoi@shaw.ca</a:t>
            </a:r>
            <a:endParaRPr lang="en-US" sz="24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RESULTS main website: </a:t>
            </a:r>
            <a:r>
              <a:rPr lang="en-US" sz="2000" dirty="0" smtClean="0">
                <a:solidFill>
                  <a:srgbClr val="FFC000"/>
                </a:solidFill>
                <a:hlinkClick r:id="rId5"/>
              </a:rPr>
              <a:t>http://www.for.gov.bc.ca/his/results/</a:t>
            </a: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r>
              <a:rPr lang="en-US" sz="2000" dirty="0" smtClean="0">
                <a:solidFill>
                  <a:srgbClr val="FFC000"/>
                </a:solidFill>
              </a:rPr>
              <a:t>Species Monitoring documentation: </a:t>
            </a:r>
            <a:r>
              <a:rPr lang="en-US" sz="1600" dirty="0" smtClean="0">
                <a:solidFill>
                  <a:srgbClr val="FFC000"/>
                </a:solidFill>
                <a:hlinkClick r:id="rId6"/>
              </a:rPr>
              <a:t>http://www.for.gov.bc.ca/his/results/RESULTS_Species_Monitoring_Report_Feb2009_v2.pdf</a:t>
            </a:r>
            <a:endParaRPr lang="en-US" sz="16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  <a:p>
            <a:pPr>
              <a:spcBef>
                <a:spcPct val="65000"/>
              </a:spcBef>
            </a:pPr>
            <a:endParaRPr lang="en-US" sz="2000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1684F89E4E5448A5DA966507DB20CB" ma:contentTypeVersion="0" ma:contentTypeDescription="Create a new document." ma:contentTypeScope="" ma:versionID="a7c76308d03999cb2de2db64a21b939c">
  <xsd:schema xmlns:xsd="http://www.w3.org/2001/XMLSchema" xmlns:p="http://schemas.microsoft.com/office/2006/metadata/properties" targetNamespace="http://schemas.microsoft.com/office/2006/metadata/properties" ma:root="true" ma:fieldsID="cb5169357a7bc88f822a3e5bd25b68d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.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0361129-4AFC-4808-B78C-77003471D3A0}"/>
</file>

<file path=customXml/itemProps2.xml><?xml version="1.0" encoding="utf-8"?>
<ds:datastoreItem xmlns:ds="http://schemas.openxmlformats.org/officeDocument/2006/customXml" ds:itemID="{23B08245-FCB0-47DD-98B8-B23E40DA0CDF}"/>
</file>

<file path=customXml/itemProps3.xml><?xml version="1.0" encoding="utf-8"?>
<ds:datastoreItem xmlns:ds="http://schemas.openxmlformats.org/officeDocument/2006/customXml" ds:itemID="{61795137-F6EB-41DF-9631-A4698853A3A2}"/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2628</TotalTime>
  <Words>1649</Words>
  <Application>Microsoft Office PowerPoint</Application>
  <PresentationFormat>On-screen Show (4:3)</PresentationFormat>
  <Paragraphs>340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Metro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Mei-Ching</dc:creator>
  <cp:lastModifiedBy>Mei-Ching</cp:lastModifiedBy>
  <cp:revision>126</cp:revision>
  <dcterms:created xsi:type="dcterms:W3CDTF">2009-10-19T16:37:17Z</dcterms:created>
  <dcterms:modified xsi:type="dcterms:W3CDTF">2009-11-02T19:32:27Z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0x010100E21684F89E4E5448A5DA966507DB20CB</vt:lpwstr>
  </property>
</Properties>
</file>