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26"/>
  </p:notesMasterIdLst>
  <p:handoutMasterIdLst>
    <p:handoutMasterId r:id="rId27"/>
  </p:handoutMasterIdLst>
  <p:sldIdLst>
    <p:sldId id="395" r:id="rId2"/>
    <p:sldId id="472" r:id="rId3"/>
    <p:sldId id="473" r:id="rId4"/>
    <p:sldId id="485" r:id="rId5"/>
    <p:sldId id="454" r:id="rId6"/>
    <p:sldId id="480" r:id="rId7"/>
    <p:sldId id="455" r:id="rId8"/>
    <p:sldId id="478" r:id="rId9"/>
    <p:sldId id="481" r:id="rId10"/>
    <p:sldId id="456" r:id="rId11"/>
    <p:sldId id="457" r:id="rId12"/>
    <p:sldId id="482" r:id="rId13"/>
    <p:sldId id="483" r:id="rId14"/>
    <p:sldId id="463" r:id="rId15"/>
    <p:sldId id="477" r:id="rId16"/>
    <p:sldId id="471" r:id="rId17"/>
    <p:sldId id="464" r:id="rId18"/>
    <p:sldId id="468" r:id="rId19"/>
    <p:sldId id="484" r:id="rId20"/>
    <p:sldId id="486" r:id="rId21"/>
    <p:sldId id="465" r:id="rId22"/>
    <p:sldId id="476" r:id="rId23"/>
    <p:sldId id="487" r:id="rId24"/>
    <p:sldId id="474" r:id="rId25"/>
  </p:sldIdLst>
  <p:sldSz cx="9144000" cy="6858000" type="screen4x3"/>
  <p:notesSz cx="6858000" cy="91630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2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2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2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2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bg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bg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bg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bg2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FFFF"/>
    <a:srgbClr val="F9051C"/>
    <a:srgbClr val="00FF00"/>
    <a:srgbClr val="789EFC"/>
    <a:srgbClr val="08F0F6"/>
    <a:srgbClr val="E7F20C"/>
    <a:srgbClr val="9FBAFD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37" autoAdjust="0"/>
    <p:restoredTop sz="94659" autoAdjust="0"/>
  </p:normalViewPr>
  <p:slideViewPr>
    <p:cSldViewPr snapToObjects="1">
      <p:cViewPr>
        <p:scale>
          <a:sx n="100" d="100"/>
          <a:sy n="100" d="100"/>
        </p:scale>
        <p:origin x="-78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>
      <p:cViewPr varScale="1">
        <p:scale>
          <a:sx n="57" d="100"/>
          <a:sy n="57" d="100"/>
        </p:scale>
        <p:origin x="-1710" y="-78"/>
      </p:cViewPr>
      <p:guideLst>
        <p:guide orient="horz" pos="2886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t" anchorCtr="0" compatLnSpc="1">
            <a:prstTxWarp prst="textNoShape">
              <a:avLst/>
            </a:prstTxWarp>
          </a:bodyPr>
          <a:lstStyle>
            <a:lvl1pPr defTabSz="898525"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t" anchorCtr="0" compatLnSpc="1">
            <a:prstTxWarp prst="textNoShape">
              <a:avLst/>
            </a:prstTxWarp>
          </a:bodyPr>
          <a:lstStyle>
            <a:lvl1pPr algn="r" defTabSz="898525"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1220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b" anchorCtr="0" compatLnSpc="1">
            <a:prstTxWarp prst="textNoShape">
              <a:avLst/>
            </a:prstTxWarp>
          </a:bodyPr>
          <a:lstStyle>
            <a:lvl1pPr defTabSz="898525"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1220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b" anchorCtr="0" compatLnSpc="1">
            <a:prstTxWarp prst="textNoShape">
              <a:avLst/>
            </a:prstTxWarp>
          </a:bodyPr>
          <a:lstStyle>
            <a:lvl1pPr algn="r" defTabSz="898525">
              <a:defRPr>
                <a:solidFill>
                  <a:schemeClr val="tx1"/>
                </a:solidFill>
              </a:defRPr>
            </a:lvl1pPr>
          </a:lstStyle>
          <a:p>
            <a:fld id="{6EBEA5DF-3B0D-4780-AF32-77B4CC1DDF33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t" anchorCtr="0" compatLnSpc="1">
            <a:prstTxWarp prst="textNoShape">
              <a:avLst/>
            </a:prstTxWarp>
          </a:bodyPr>
          <a:lstStyle>
            <a:lvl1pPr defTabSz="898525"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t" anchorCtr="0" compatLnSpc="1">
            <a:prstTxWarp prst="textNoShape">
              <a:avLst/>
            </a:prstTxWarp>
          </a:bodyPr>
          <a:lstStyle>
            <a:lvl1pPr algn="r" defTabSz="898525"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25" y="676275"/>
            <a:ext cx="4605338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56100"/>
            <a:ext cx="5029200" cy="4130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1220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b" anchorCtr="0" compatLnSpc="1">
            <a:prstTxWarp prst="textNoShape">
              <a:avLst/>
            </a:prstTxWarp>
          </a:bodyPr>
          <a:lstStyle>
            <a:lvl1pPr defTabSz="898525"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12200"/>
            <a:ext cx="2971800" cy="4508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89831" tIns="44915" rIns="89831" bIns="44915" numCol="1" anchor="b" anchorCtr="0" compatLnSpc="1">
            <a:prstTxWarp prst="textNoShape">
              <a:avLst/>
            </a:prstTxWarp>
          </a:bodyPr>
          <a:lstStyle>
            <a:lvl1pPr algn="r" defTabSz="898525">
              <a:defRPr>
                <a:solidFill>
                  <a:schemeClr val="tx1"/>
                </a:solidFill>
              </a:defRPr>
            </a:lvl1pPr>
          </a:lstStyle>
          <a:p>
            <a:fld id="{80BCC690-932C-4A2E-B568-1BDE0913C49B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99663B-D378-43C8-9A92-3996176B1892}" type="slidenum">
              <a:rPr lang="en-GB"/>
              <a:pPr/>
              <a:t>1</a:t>
            </a:fld>
            <a:endParaRPr lang="en-GB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676400" y="228600"/>
            <a:ext cx="6781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3400" y="1981200"/>
            <a:ext cx="6172200" cy="38862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 sz="3600" b="1">
                <a:solidFill>
                  <a:srgbClr val="08F0F6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2766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fld id="{E68BE3A8-E254-4AAE-A694-2D5D61B959FD}" type="slidenum">
              <a:rPr lang="en-GB"/>
              <a:pPr/>
              <a:t>‹#›</a:t>
            </a:fld>
            <a:endParaRPr lang="en-GB"/>
          </a:p>
        </p:txBody>
      </p:sp>
      <p:graphicFrame>
        <p:nvGraphicFramePr>
          <p:cNvPr id="94246" name="Rectangle 38"/>
          <p:cNvGraphicFramePr>
            <a:graphicFrameLocks/>
          </p:cNvGraphicFramePr>
          <p:nvPr/>
        </p:nvGraphicFramePr>
        <p:xfrm>
          <a:off x="1600200" y="1371600"/>
          <a:ext cx="6096000" cy="4064000"/>
        </p:xfrm>
        <a:graphic>
          <a:graphicData uri="http://schemas.openxmlformats.org/presentationml/2006/ole">
            <p:oleObj spid="_x0000_s94246" name="Clip" r:id="rId3" imgW="0" imgH="0" progId="">
              <p:embed/>
            </p:oleObj>
          </a:graphicData>
        </a:graphic>
      </p:graphicFrame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7471E-7019-49FD-8342-B898BBC8234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4943D-6587-4A29-834D-E28D0813C14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91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191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9BCB6-91BA-4661-B79E-4FDCEC472CD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A6178A-7174-489E-825F-88511E1594A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C62532-5228-433F-8B02-F6678FCC6A7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04C019-CC70-4761-9213-ADC2A836214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A8EC6A-2F7F-44E2-B99D-DCC1C2D8D63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1B9B8-B8DB-4579-9C02-884F2F2D39D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CE7FD-7531-444A-B8A8-12BCC361F4A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0"/>
            <a:ext cx="21336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2484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30AF28-2F1D-493F-9A8C-57C5949364A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86" name="Group 2"/>
          <p:cNvGrpSpPr>
            <a:grpSpLocks/>
          </p:cNvGrpSpPr>
          <p:nvPr/>
        </p:nvGrpSpPr>
        <p:grpSpPr bwMode="auto">
          <a:xfrm>
            <a:off x="12700" y="1371600"/>
            <a:ext cx="9131300" cy="247650"/>
            <a:chOff x="0" y="960"/>
            <a:chExt cx="5752" cy="156"/>
          </a:xfrm>
        </p:grpSpPr>
        <p:sp>
          <p:nvSpPr>
            <p:cNvPr id="93187" name="Rectangle 3"/>
            <p:cNvSpPr>
              <a:spLocks noChangeArrowheads="1"/>
            </p:cNvSpPr>
            <p:nvPr/>
          </p:nvSpPr>
          <p:spPr bwMode="ltGray">
            <a:xfrm>
              <a:off x="0" y="960"/>
              <a:ext cx="5752" cy="7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88" name="Rectangle 4"/>
            <p:cNvSpPr>
              <a:spLocks noChangeArrowheads="1"/>
            </p:cNvSpPr>
            <p:nvPr/>
          </p:nvSpPr>
          <p:spPr bwMode="ltGray">
            <a:xfrm>
              <a:off x="0" y="1092"/>
              <a:ext cx="5752" cy="2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318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38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B.C. Forest Service</a:t>
            </a:r>
            <a:br>
              <a:rPr lang="en-GB" smtClean="0"/>
            </a:br>
            <a:r>
              <a:rPr lang="en-GB" smtClean="0"/>
              <a:t>Click to edit Master title style</a:t>
            </a:r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81200"/>
            <a:ext cx="8534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9319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9319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9319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defRPr>
            </a:lvl1pPr>
          </a:lstStyle>
          <a:p>
            <a:fld id="{AE72F3BD-D3E9-4448-AB00-16B24317FDBF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93196" name="Picture 12" descr="forser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496300" y="304800"/>
            <a:ext cx="647700" cy="990600"/>
          </a:xfrm>
          <a:prstGeom prst="rect">
            <a:avLst/>
          </a:prstGeom>
          <a:noFill/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Monotype Sorts" pitchFamily="2" charset="2"/>
        <a:buChar char="ä"/>
        <a:defRPr sz="3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ä"/>
        <a:defRPr sz="28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.gov.bc.ca/his/results/training/index.htm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en-GB" sz="3000" dirty="0"/>
              <a:t> </a:t>
            </a:r>
            <a:r>
              <a:rPr lang="en-GB" sz="3000" dirty="0" smtClean="0"/>
              <a:t>Spacing Reporting</a:t>
            </a:r>
            <a:endParaRPr lang="en-GB" sz="3600" dirty="0"/>
          </a:p>
        </p:txBody>
      </p: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381000" y="2590800"/>
            <a:ext cx="403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en-GB" sz="2400" b="1">
              <a:solidFill>
                <a:srgbClr val="E7F20C"/>
              </a:solidFill>
            </a:endParaRPr>
          </a:p>
          <a:p>
            <a:pPr algn="ctr"/>
            <a:endParaRPr lang="en-GB" sz="2400" b="1">
              <a:solidFill>
                <a:srgbClr val="E7F20C"/>
              </a:solidFill>
            </a:endParaRPr>
          </a:p>
        </p:txBody>
      </p:sp>
      <p:sp>
        <p:nvSpPr>
          <p:cNvPr id="178185" name="Rectangle 9"/>
          <p:cNvSpPr>
            <a:spLocks noChangeArrowheads="1"/>
          </p:cNvSpPr>
          <p:nvPr/>
        </p:nvSpPr>
        <p:spPr bwMode="auto">
          <a:xfrm>
            <a:off x="1733550" y="4991100"/>
            <a:ext cx="5372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/>
            <a:r>
              <a:rPr lang="en-GB" sz="2000" b="1" dirty="0" smtClean="0">
                <a:solidFill>
                  <a:srgbClr val="E7F20C"/>
                </a:solidFill>
                <a:latin typeface="Arial" charset="0"/>
              </a:rPr>
              <a:t>December 2012</a:t>
            </a:r>
            <a:endParaRPr lang="en-GB" sz="2000" b="1" dirty="0">
              <a:solidFill>
                <a:srgbClr val="E7F20C"/>
              </a:solidFill>
              <a:latin typeface="Arial" charset="0"/>
            </a:endParaRPr>
          </a:p>
        </p:txBody>
      </p:sp>
      <p:pic>
        <p:nvPicPr>
          <p:cNvPr id="178192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838649"/>
            <a:ext cx="7053263" cy="2885751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 smtClean="0">
                <a:effectLst/>
              </a:rPr>
              <a:t>Background</a:t>
            </a:r>
            <a:endParaRPr lang="en-US" dirty="0">
              <a:effectLst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7315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Spacing activity is conducted on young stands soon after free growing on pre-existing </a:t>
            </a:r>
            <a:r>
              <a:rPr lang="en-US" sz="2000" dirty="0" err="1" smtClean="0">
                <a:solidFill>
                  <a:srgbClr val="FFFFFF"/>
                </a:solidFill>
                <a:latin typeface="Arial" charset="0"/>
              </a:rPr>
              <a:t>silviculture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 obligations openings.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 smtClean="0">
              <a:solidFill>
                <a:srgbClr val="FFFFFF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There is a requirement to maintain data integrity of pre-existing openings to enable tracking and reporting of </a:t>
            </a:r>
            <a:r>
              <a:rPr lang="en-US" sz="2000" dirty="0" err="1" smtClean="0">
                <a:solidFill>
                  <a:srgbClr val="FFFFFF"/>
                </a:solidFill>
                <a:latin typeface="Arial" charset="0"/>
              </a:rPr>
              <a:t>silviculture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 obligations.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 smtClean="0">
              <a:solidFill>
                <a:srgbClr val="FFFFFF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Preference is to use </a:t>
            </a:r>
            <a:r>
              <a:rPr lang="en-US" sz="2000" u="sng" dirty="0" smtClean="0">
                <a:solidFill>
                  <a:srgbClr val="FFFFFF"/>
                </a:solidFill>
                <a:latin typeface="Arial" charset="0"/>
              </a:rPr>
              <a:t>shell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 openings for reporting of Spacing Activities where possible.</a:t>
            </a:r>
            <a:endParaRPr lang="en-US" sz="2000" dirty="0">
              <a:solidFill>
                <a:srgbClr val="FFFFFF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>
              <a:solidFill>
                <a:srgbClr val="FFFFFF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>
              <a:solidFill>
                <a:srgbClr val="FFFFFF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 smtClean="0">
                <a:effectLst/>
              </a:rPr>
              <a:t>Key References</a:t>
            </a:r>
            <a:endParaRPr lang="en-US" dirty="0"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882054"/>
            <a:ext cx="45870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FF00"/>
                </a:solidFill>
                <a:latin typeface="+mj-lt"/>
              </a:rPr>
              <a:t>http://www.for.gov.bc.ca/his/results/business.htm</a:t>
            </a:r>
            <a:endParaRPr lang="en-US" sz="16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5943600" y="1600200"/>
            <a:ext cx="274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400" dirty="0" smtClean="0">
                <a:solidFill>
                  <a:srgbClr val="FFFF00"/>
                </a:solidFill>
                <a:latin typeface="Arial" charset="0"/>
              </a:rPr>
              <a:t>Pending new RISS-</a:t>
            </a:r>
            <a:r>
              <a:rPr lang="en-US" sz="1400" dirty="0" err="1" smtClean="0">
                <a:solidFill>
                  <a:srgbClr val="FFFF00"/>
                </a:solidFill>
                <a:latin typeface="Arial" charset="0"/>
              </a:rPr>
              <a:t>gf</a:t>
            </a:r>
            <a:r>
              <a:rPr lang="en-US" sz="1400" dirty="0" smtClean="0">
                <a:solidFill>
                  <a:srgbClr val="FFFF00"/>
                </a:solidFill>
                <a:latin typeface="Arial" charset="0"/>
              </a:rPr>
              <a:t>  available on the Business documentation webpage with new section on                Juvenile Spacing</a:t>
            </a:r>
            <a:endParaRPr lang="en-US" sz="20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3549"/>
            <a:ext cx="5867400" cy="520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3575" y="2743200"/>
            <a:ext cx="2723225" cy="3404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effectLst/>
              </a:rPr>
              <a:t>RISS – </a:t>
            </a:r>
            <a:r>
              <a:rPr lang="en-US" sz="3200" dirty="0" smtClean="0">
                <a:effectLst/>
              </a:rPr>
              <a:t>Spacing</a:t>
            </a:r>
            <a:br>
              <a:rPr lang="en-US" sz="3200" dirty="0" smtClean="0">
                <a:effectLst/>
              </a:rPr>
            </a:br>
            <a:r>
              <a:rPr lang="en-US" sz="3200" dirty="0" smtClean="0">
                <a:effectLst/>
              </a:rPr>
              <a:t>General Steps</a:t>
            </a:r>
            <a:endParaRPr lang="en-US" sz="3200" dirty="0">
              <a:effectLst/>
            </a:endParaRPr>
          </a:p>
        </p:txBody>
      </p:sp>
      <p:sp>
        <p:nvSpPr>
          <p:cNvPr id="315395" name="Rectangle 3"/>
          <p:cNvSpPr>
            <a:spLocks noChangeArrowheads="1"/>
          </p:cNvSpPr>
          <p:nvPr/>
        </p:nvSpPr>
        <p:spPr bwMode="auto">
          <a:xfrm>
            <a:off x="152400" y="20574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  <a:latin typeface="Arial" charset="0"/>
              </a:rPr>
              <a:t>Create shell opening –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must go online to create New Shell Opening</a:t>
            </a:r>
            <a:endParaRPr lang="en-US" sz="2000" dirty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ts val="1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Once 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o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pening 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created added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information online</a:t>
            </a: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Provide disturbance reporting if none pre-existing</a:t>
            </a: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Use ESF submission tool to set up ESF spacing activity reporting xml with activity GML map</a:t>
            </a: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Provide any required planned or completed activities relating to spacing activity with activity GML</a:t>
            </a: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Use ESF submission tool to supply forest cover post-spacing with spatial.</a:t>
            </a: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Add any attachment requirements</a:t>
            </a: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AutoNum type="arabicPeriod" startAt="2"/>
            </a:pPr>
            <a:endParaRPr lang="en-US" sz="2000" dirty="0" smtClean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arabicPeriod" startAt="2"/>
            </a:pPr>
            <a:endParaRPr lang="en-US" sz="2000" dirty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arabicPeriod" startAt="2"/>
            </a:pPr>
            <a:endParaRPr lang="en-US" sz="1600" dirty="0">
              <a:solidFill>
                <a:srgbClr val="FFFFFF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6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effectLst/>
              </a:rPr>
              <a:t>RISS – </a:t>
            </a:r>
            <a:r>
              <a:rPr lang="en-US" sz="3200" dirty="0" smtClean="0">
                <a:effectLst/>
              </a:rPr>
              <a:t>Spacing</a:t>
            </a:r>
            <a:br>
              <a:rPr lang="en-US" sz="3200" dirty="0" smtClean="0">
                <a:effectLst/>
              </a:rPr>
            </a:br>
            <a:r>
              <a:rPr lang="en-US" sz="3200" dirty="0" smtClean="0">
                <a:effectLst/>
              </a:rPr>
              <a:t>Creating a Shell Opening</a:t>
            </a:r>
            <a:endParaRPr lang="en-US" sz="3200" dirty="0">
              <a:effectLst/>
            </a:endParaRPr>
          </a:p>
        </p:txBody>
      </p:sp>
      <p:sp>
        <p:nvSpPr>
          <p:cNvPr id="315395" name="Rectangle 3"/>
          <p:cNvSpPr>
            <a:spLocks noChangeArrowheads="1"/>
          </p:cNvSpPr>
          <p:nvPr/>
        </p:nvSpPr>
        <p:spPr bwMode="auto">
          <a:xfrm>
            <a:off x="1524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arabicPeriod"/>
            </a:pPr>
            <a:r>
              <a:rPr lang="en-US" sz="2000" dirty="0">
                <a:solidFill>
                  <a:srgbClr val="FFFF00"/>
                </a:solidFill>
                <a:latin typeface="Arial" charset="0"/>
              </a:rPr>
              <a:t>Create shell opening –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must go online to create New Shell Opening</a:t>
            </a:r>
            <a:endParaRPr lang="en-US" sz="2000" dirty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2000" dirty="0">
                <a:solidFill>
                  <a:srgbClr val="FFFFFF"/>
                </a:solidFill>
                <a:latin typeface="Arial" charset="0"/>
              </a:rPr>
              <a:t>		</a:t>
            </a:r>
            <a:r>
              <a:rPr lang="en-US" sz="1800" dirty="0">
                <a:solidFill>
                  <a:srgbClr val="FFFFFF"/>
                </a:solidFill>
                <a:latin typeface="Arial" charset="0"/>
              </a:rPr>
              <a:t>Opening Category – 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NREQ</a:t>
            </a:r>
            <a:endParaRPr lang="en-US" sz="1800" dirty="0">
              <a:solidFill>
                <a:srgbClr val="FFFFFF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800" dirty="0">
                <a:solidFill>
                  <a:srgbClr val="FFFFFF"/>
                </a:solidFill>
                <a:latin typeface="Arial" charset="0"/>
              </a:rPr>
              <a:t>	Opening Gross Area – 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 enter treatment area</a:t>
            </a:r>
            <a:endParaRPr lang="en-US" sz="1800" dirty="0">
              <a:solidFill>
                <a:srgbClr val="FFFFFF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800" dirty="0">
                <a:solidFill>
                  <a:srgbClr val="FFFFFF"/>
                </a:solidFill>
                <a:latin typeface="Arial" charset="0"/>
              </a:rPr>
              <a:t>	Approval Date – 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initial spacing eligibility survey date</a:t>
            </a: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>
              <a:solidFill>
                <a:srgbClr val="FFFFFF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800" dirty="0">
                <a:solidFill>
                  <a:srgbClr val="FFFFFF"/>
                </a:solidFill>
                <a:latin typeface="Arial" charset="0"/>
              </a:rPr>
              <a:t>	No 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SUs are required.  </a:t>
            </a: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	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Require subsequent ESF submission for Opening spatial.</a:t>
            </a: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	Opening ID – for shell opening used for subsequent updates</a:t>
            </a: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>
              <a:solidFill>
                <a:srgbClr val="FFFFFF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600" dirty="0" smtClean="0">
                <a:solidFill>
                  <a:srgbClr val="FFFFFF"/>
                </a:solidFill>
                <a:latin typeface="Arial" charset="0"/>
              </a:rPr>
              <a:t>2</a:t>
            </a:r>
            <a:r>
              <a:rPr lang="en-US" sz="2000" dirty="0">
                <a:solidFill>
                  <a:srgbClr val="FFFFFF"/>
                </a:solidFill>
                <a:latin typeface="Arial" charset="0"/>
              </a:rPr>
              <a:t>. 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	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Once 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Opening created added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information online</a:t>
            </a:r>
            <a:endParaRPr lang="en-US" sz="2000" dirty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2000" dirty="0">
                <a:solidFill>
                  <a:srgbClr val="FFFFFF"/>
                </a:solidFill>
                <a:latin typeface="Arial" charset="0"/>
              </a:rPr>
              <a:t>		</a:t>
            </a:r>
            <a:r>
              <a:rPr lang="en-US" sz="1600" dirty="0">
                <a:solidFill>
                  <a:srgbClr val="FFFFFF"/>
                </a:solidFill>
                <a:latin typeface="Arial" charset="0"/>
              </a:rPr>
              <a:t>Set Opening Status to “FG” (District staff to set)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600" dirty="0">
                <a:solidFill>
                  <a:srgbClr val="FFFFFF"/>
                </a:solidFill>
                <a:latin typeface="Arial" charset="0"/>
              </a:rPr>
              <a:t>		Set Timber Supply Block – assist in TSB &amp; reporting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1600" dirty="0">
              <a:solidFill>
                <a:srgbClr val="FFFFFF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6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effectLst/>
              </a:rPr>
              <a:t>Online – Creating Shell Opening</a:t>
            </a:r>
            <a:endParaRPr lang="en-US" sz="3200" dirty="0">
              <a:effectLst/>
            </a:endParaRP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6600825" cy="511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5638800" y="6253579"/>
            <a:ext cx="609600" cy="304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381000" y="2971800"/>
            <a:ext cx="2971800" cy="4572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3048000" y="3886200"/>
            <a:ext cx="3733800" cy="4572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5638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effectLst/>
              </a:rPr>
              <a:t>RISS – </a:t>
            </a:r>
            <a:r>
              <a:rPr lang="en-US" sz="3200" dirty="0" smtClean="0">
                <a:effectLst/>
              </a:rPr>
              <a:t>JS Shell Data Requirements</a:t>
            </a:r>
            <a:endParaRPr lang="en-US" sz="3200" dirty="0">
              <a:effectLst/>
            </a:endParaRPr>
          </a:p>
        </p:txBody>
      </p:sp>
      <p:sp>
        <p:nvSpPr>
          <p:cNvPr id="316419" name="Rectangle 3"/>
          <p:cNvSpPr>
            <a:spLocks noChangeArrowheads="1"/>
          </p:cNvSpPr>
          <p:nvPr/>
        </p:nvSpPr>
        <p:spPr bwMode="auto">
          <a:xfrm>
            <a:off x="3048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16440" name="Rectangle 24"/>
          <p:cNvSpPr>
            <a:spLocks noChangeArrowheads="1"/>
          </p:cNvSpPr>
          <p:nvPr/>
        </p:nvSpPr>
        <p:spPr bwMode="auto">
          <a:xfrm>
            <a:off x="3048000" y="3352800"/>
            <a:ext cx="2819400" cy="685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6443" name="Rectangle 27"/>
          <p:cNvSpPr>
            <a:spLocks noChangeArrowheads="1"/>
          </p:cNvSpPr>
          <p:nvPr/>
        </p:nvSpPr>
        <p:spPr bwMode="auto">
          <a:xfrm>
            <a:off x="2133600" y="1943100"/>
            <a:ext cx="1447800" cy="3429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477000" y="1819274"/>
            <a:ext cx="2362200" cy="3590925"/>
          </a:xfrm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en-US" sz="1600" dirty="0" smtClean="0">
                <a:solidFill>
                  <a:srgbClr val="FFFF00"/>
                </a:solidFill>
                <a:effectLst/>
                <a:latin typeface="+mj-lt"/>
              </a:rPr>
              <a:t>Opening ID generated is used for subsequent updates and for ESF Submissions as the key</a:t>
            </a:r>
          </a:p>
          <a:p>
            <a:pPr marL="0">
              <a:spcBef>
                <a:spcPts val="0"/>
              </a:spcBef>
              <a:buNone/>
            </a:pPr>
            <a:endParaRPr lang="en-US" sz="1600" dirty="0" smtClean="0">
              <a:solidFill>
                <a:srgbClr val="FFFF00"/>
              </a:solidFill>
              <a:effectLst/>
              <a:latin typeface="+mj-lt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1600" dirty="0" smtClean="0">
                <a:solidFill>
                  <a:srgbClr val="FFFF00"/>
                </a:solidFill>
                <a:effectLst/>
                <a:latin typeface="+mj-lt"/>
              </a:rPr>
              <a:t/>
            </a:r>
            <a:br>
              <a:rPr lang="en-US" sz="1600" dirty="0" smtClean="0">
                <a:solidFill>
                  <a:srgbClr val="FFFF00"/>
                </a:solidFill>
                <a:effectLst/>
                <a:latin typeface="+mj-lt"/>
              </a:rPr>
            </a:br>
            <a:r>
              <a:rPr lang="en-US" sz="1600" dirty="0" smtClean="0">
                <a:solidFill>
                  <a:srgbClr val="FFFF00"/>
                </a:solidFill>
                <a:effectLst/>
                <a:latin typeface="+mj-lt"/>
              </a:rPr>
              <a:t>Set opening status to “FG”</a:t>
            </a:r>
          </a:p>
          <a:p>
            <a:pPr marL="0">
              <a:spcBef>
                <a:spcPts val="0"/>
              </a:spcBef>
              <a:buNone/>
            </a:pPr>
            <a:endParaRPr lang="en-US" sz="1600" dirty="0" smtClean="0">
              <a:solidFill>
                <a:srgbClr val="FFFF00"/>
              </a:solidFill>
              <a:effectLst/>
              <a:latin typeface="+mj-lt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sz="1600" dirty="0" smtClean="0">
                <a:solidFill>
                  <a:srgbClr val="FFFF00"/>
                </a:solidFill>
                <a:effectLst/>
                <a:latin typeface="+mj-lt"/>
              </a:rPr>
              <a:t>Specify TSB</a:t>
            </a:r>
            <a:endParaRPr lang="en-US" sz="1600" dirty="0">
              <a:solidFill>
                <a:srgbClr val="FFFF00"/>
              </a:solidFill>
              <a:effectLst/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382000" cy="1295400"/>
          </a:xfrm>
        </p:spPr>
        <p:txBody>
          <a:bodyPr/>
          <a:lstStyle/>
          <a:p>
            <a:pPr algn="l"/>
            <a:r>
              <a:rPr lang="en-US" sz="3200" dirty="0" smtClean="0">
                <a:effectLst/>
              </a:rPr>
              <a:t>Reporting Components</a:t>
            </a:r>
            <a:endParaRPr lang="en-US" sz="3200" dirty="0">
              <a:effectLst/>
            </a:endParaRPr>
          </a:p>
        </p:txBody>
      </p:sp>
      <p:sp>
        <p:nvSpPr>
          <p:cNvPr id="321539" name="Rectangle 3"/>
          <p:cNvSpPr>
            <a:spLocks noChangeArrowheads="1"/>
          </p:cNvSpPr>
          <p:nvPr/>
        </p:nvSpPr>
        <p:spPr bwMode="auto">
          <a:xfrm>
            <a:off x="152400" y="1752600"/>
            <a:ext cx="8686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3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Use </a:t>
            </a:r>
            <a:r>
              <a:rPr lang="en-US" sz="1800" dirty="0">
                <a:solidFill>
                  <a:srgbClr val="FFFF00"/>
                </a:solidFill>
                <a:latin typeface="Arial" charset="0"/>
              </a:rPr>
              <a:t>ESF Submission Tool 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to provide Opening Spatial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1800" dirty="0" smtClean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4.  Use ESF or Online to submit Disturbance Report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	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Disturbance report </a:t>
            </a:r>
            <a:r>
              <a:rPr lang="en-US" sz="1800" u="sng" dirty="0" smtClean="0">
                <a:solidFill>
                  <a:srgbClr val="FFFFFF"/>
                </a:solidFill>
                <a:latin typeface="Arial" charset="0"/>
              </a:rPr>
              <a:t>is mandatory 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to enable Forest Cover Submission. 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          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Not required if any disturbance reporting already exists.</a:t>
            </a:r>
            <a:endParaRPr lang="en-US" sz="1800" dirty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1600" dirty="0">
              <a:solidFill>
                <a:schemeClr val="tx1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600" dirty="0">
                <a:solidFill>
                  <a:schemeClr val="tx1"/>
                </a:solidFill>
                <a:latin typeface="Arial" charset="0"/>
              </a:rPr>
              <a:t>   </a:t>
            </a:r>
            <a:r>
              <a:rPr lang="en-US" sz="1600" dirty="0">
                <a:solidFill>
                  <a:srgbClr val="FFFFFF"/>
                </a:solidFill>
                <a:latin typeface="Arial" charset="0"/>
              </a:rPr>
              <a:t>Use Opening ID as the 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</a:rPr>
              <a:t>key</a:t>
            </a:r>
            <a:endParaRPr lang="en-US" sz="1600" dirty="0">
              <a:solidFill>
                <a:srgbClr val="FFFFFF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600" dirty="0">
                <a:solidFill>
                  <a:srgbClr val="FFFFFF"/>
                </a:solidFill>
                <a:latin typeface="Arial" charset="0"/>
              </a:rPr>
              <a:t>	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</a:rPr>
              <a:t>Add Disturbance Activity</a:t>
            </a: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600" dirty="0" smtClean="0">
                <a:solidFill>
                  <a:srgbClr val="FFFFFF"/>
                </a:solidFill>
                <a:latin typeface="Arial" charset="0"/>
              </a:rPr>
              <a:t>	Mandatory data for disturbance reporting:</a:t>
            </a:r>
            <a:endParaRPr lang="en-US" sz="1600" dirty="0">
              <a:solidFill>
                <a:srgbClr val="FFFFFF"/>
              </a:solidFill>
              <a:latin typeface="Arial" charset="0"/>
            </a:endParaRPr>
          </a:p>
          <a:p>
            <a:pPr marL="1371600" lvl="2" indent="-457200">
              <a:spcBef>
                <a:spcPct val="20000"/>
              </a:spcBef>
              <a:buClr>
                <a:schemeClr val="hlink"/>
              </a:buClr>
              <a:buSzPct val="64000"/>
              <a:buFont typeface="Wingdings" pitchFamily="2" charset="2"/>
              <a:buNone/>
            </a:pPr>
            <a:r>
              <a:rPr lang="en-US" sz="1600" dirty="0">
                <a:solidFill>
                  <a:srgbClr val="FFFFFF"/>
                </a:solidFill>
                <a:latin typeface="Arial" charset="0"/>
              </a:rPr>
              <a:t>	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</a:rPr>
              <a:t>Disturbance Start Date: use date of spacing activity</a:t>
            </a:r>
            <a:endParaRPr lang="en-US" sz="1600" dirty="0">
              <a:solidFill>
                <a:srgbClr val="FFFFFF"/>
              </a:solidFill>
              <a:latin typeface="Arial" charset="0"/>
            </a:endParaRPr>
          </a:p>
          <a:p>
            <a:pPr marL="1371600" lvl="2" indent="-457200">
              <a:spcBef>
                <a:spcPct val="20000"/>
              </a:spcBef>
              <a:buClr>
                <a:schemeClr val="hlink"/>
              </a:buClr>
              <a:buSzPct val="64000"/>
              <a:buFont typeface="Wingdings" pitchFamily="2" charset="2"/>
              <a:buNone/>
            </a:pPr>
            <a:r>
              <a:rPr lang="en-US" sz="1600" dirty="0" smtClean="0">
                <a:solidFill>
                  <a:srgbClr val="FFFFFF"/>
                </a:solidFill>
                <a:latin typeface="Arial" charset="0"/>
              </a:rPr>
              <a:t>	Disturbance Area: </a:t>
            </a:r>
            <a:r>
              <a:rPr lang="en-US" sz="1600" dirty="0" smtClean="0">
                <a:solidFill>
                  <a:srgbClr val="FFFF00"/>
                </a:solidFill>
                <a:latin typeface="Arial" charset="0"/>
              </a:rPr>
              <a:t>0.1ha (minimum impact on disturbance reporting)</a:t>
            </a:r>
          </a:p>
          <a:p>
            <a:pPr marL="1371600" lvl="2" indent="-457200">
              <a:spcBef>
                <a:spcPct val="20000"/>
              </a:spcBef>
              <a:buClr>
                <a:schemeClr val="hlink"/>
              </a:buClr>
              <a:buSzPct val="64000"/>
              <a:buFont typeface="Wingdings" pitchFamily="2" charset="2"/>
              <a:buNone/>
            </a:pPr>
            <a:r>
              <a:rPr lang="en-US" sz="1600" dirty="0">
                <a:solidFill>
                  <a:srgbClr val="FFFFFF"/>
                </a:solidFill>
                <a:latin typeface="Arial" charset="0"/>
              </a:rPr>
              <a:t>	</a:t>
            </a:r>
            <a:r>
              <a:rPr lang="en-US" sz="1600" dirty="0" smtClean="0">
                <a:solidFill>
                  <a:srgbClr val="FFFFFF"/>
                </a:solidFill>
                <a:latin typeface="Arial" charset="0"/>
              </a:rPr>
              <a:t>Disturbance Code: E – Stand Enhancement</a:t>
            </a:r>
            <a:endParaRPr lang="en-US" sz="1600" dirty="0">
              <a:solidFill>
                <a:srgbClr val="FFFFFF"/>
              </a:solidFill>
              <a:latin typeface="Arial" charset="0"/>
            </a:endParaRPr>
          </a:p>
          <a:p>
            <a:pPr marL="1371600" lvl="2" indent="-457200">
              <a:spcBef>
                <a:spcPct val="20000"/>
              </a:spcBef>
              <a:buClr>
                <a:schemeClr val="hlink"/>
              </a:buClr>
              <a:buSzPct val="64000"/>
              <a:buFont typeface="Wingdings" pitchFamily="2" charset="2"/>
              <a:buNone/>
            </a:pPr>
            <a:r>
              <a:rPr lang="en-US" sz="1600" dirty="0">
                <a:solidFill>
                  <a:srgbClr val="FFFFFF"/>
                </a:solidFill>
                <a:latin typeface="Arial" charset="0"/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effectLst/>
              </a:rPr>
              <a:t>Reporting Components</a:t>
            </a:r>
            <a:br>
              <a:rPr lang="en-US" sz="3200" dirty="0" smtClean="0">
                <a:effectLst/>
              </a:rPr>
            </a:br>
            <a:r>
              <a:rPr lang="en-US" sz="3200" dirty="0" smtClean="0">
                <a:effectLst/>
              </a:rPr>
              <a:t>Disturbance Report – ESF or Online</a:t>
            </a:r>
            <a:endParaRPr lang="en-US" sz="3200" dirty="0">
              <a:effectLst/>
            </a:endParaRPr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6781800" cy="548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838200" y="5410200"/>
            <a:ext cx="2590800" cy="762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9" name="Rectangle 3"/>
          <p:cNvSpPr>
            <a:spLocks noChangeArrowheads="1"/>
          </p:cNvSpPr>
          <p:nvPr/>
        </p:nvSpPr>
        <p:spPr bwMode="auto">
          <a:xfrm>
            <a:off x="152400" y="1600200"/>
            <a:ext cx="8763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</a:t>
            </a:r>
            <a:r>
              <a:rPr lang="en-US" sz="1800" dirty="0">
                <a:solidFill>
                  <a:srgbClr val="FFFF00"/>
                </a:solidFill>
                <a:latin typeface="Arial" charset="0"/>
              </a:rPr>
              <a:t>Use ESF Submission Tool to set up ESF 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Spacing activity </a:t>
            </a:r>
            <a:r>
              <a:rPr lang="en-US" sz="1800" dirty="0">
                <a:solidFill>
                  <a:srgbClr val="FFFF00"/>
                </a:solidFill>
                <a:latin typeface="Arial" charset="0"/>
              </a:rPr>
              <a:t>xml with Activity GML Map.  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1600" dirty="0">
              <a:solidFill>
                <a:schemeClr val="tx1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600" dirty="0">
                <a:solidFill>
                  <a:schemeClr val="tx1"/>
                </a:solidFill>
                <a:latin typeface="Arial" charset="0"/>
              </a:rPr>
              <a:t>   Use Opening ID as the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key</a:t>
            </a:r>
            <a:endParaRPr lang="en-US" sz="1600" dirty="0">
              <a:solidFill>
                <a:schemeClr val="tx1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600" dirty="0">
                <a:solidFill>
                  <a:schemeClr val="tx1"/>
                </a:solidFill>
                <a:latin typeface="Arial" charset="0"/>
              </a:rPr>
              <a:t>	Mandatory data:</a:t>
            </a:r>
          </a:p>
          <a:p>
            <a:pPr marL="1371600" lvl="2" indent="-457200">
              <a:spcBef>
                <a:spcPct val="20000"/>
              </a:spcBef>
              <a:buClr>
                <a:schemeClr val="hlink"/>
              </a:buClr>
              <a:buSzPct val="64000"/>
              <a:buFont typeface="Wingdings" pitchFamily="2" charset="2"/>
              <a:buNone/>
            </a:pPr>
            <a:r>
              <a:rPr lang="en-US" sz="1600" dirty="0">
                <a:solidFill>
                  <a:schemeClr val="tx1"/>
                </a:solidFill>
                <a:latin typeface="Arial" charset="0"/>
              </a:rPr>
              <a:t>	Base: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JS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	</a:t>
            </a:r>
          </a:p>
          <a:p>
            <a:pPr marL="1371600" lvl="2" indent="-457200">
              <a:spcBef>
                <a:spcPct val="20000"/>
              </a:spcBef>
              <a:buClr>
                <a:schemeClr val="hlink"/>
              </a:buClr>
              <a:buSzPct val="64000"/>
              <a:buFont typeface="Wingdings" pitchFamily="2" charset="2"/>
              <a:buNone/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	Tech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: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MA (Manual)</a:t>
            </a:r>
          </a:p>
          <a:p>
            <a:pPr marL="1371600" lvl="2" indent="-457200">
              <a:spcBef>
                <a:spcPct val="20000"/>
              </a:spcBef>
              <a:buClr>
                <a:schemeClr val="hlink"/>
              </a:buClr>
              <a:buSzPct val="64000"/>
              <a:buFont typeface="Wingdings" pitchFamily="2" charset="2"/>
              <a:buNone/>
            </a:pPr>
            <a:r>
              <a:rPr lang="en-US" sz="160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Method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: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MANCT or POWER (or valid code combination)</a:t>
            </a:r>
            <a:endParaRPr lang="en-US" sz="1600" dirty="0">
              <a:solidFill>
                <a:schemeClr val="tx1"/>
              </a:solidFill>
              <a:latin typeface="Arial" charset="0"/>
            </a:endParaRPr>
          </a:p>
          <a:p>
            <a:pPr marL="1371600" lvl="2" indent="-457200">
              <a:spcBef>
                <a:spcPct val="20000"/>
              </a:spcBef>
              <a:buClr>
                <a:schemeClr val="hlink"/>
              </a:buClr>
              <a:buSzPct val="64000"/>
              <a:buFont typeface="Wingdings" pitchFamily="2" charset="2"/>
              <a:buNone/>
            </a:pPr>
            <a:r>
              <a:rPr lang="en-US" sz="1600" dirty="0">
                <a:solidFill>
                  <a:schemeClr val="tx1"/>
                </a:solidFill>
                <a:latin typeface="Arial" charset="0"/>
              </a:rPr>
              <a:t>	Funding Source: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FTL (Licensee administered) or FTM (Ministry administered)</a:t>
            </a:r>
          </a:p>
          <a:p>
            <a:pPr marL="1371600" lvl="2" indent="-457200">
              <a:spcBef>
                <a:spcPct val="20000"/>
              </a:spcBef>
              <a:buClr>
                <a:schemeClr val="hlink"/>
              </a:buClr>
              <a:buSzPct val="64000"/>
              <a:buFont typeface="Wingdings" pitchFamily="2" charset="2"/>
              <a:buNone/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	Inter-agency No: mandatory for completed activity </a:t>
            </a:r>
            <a:r>
              <a:rPr lang="en-US" sz="1600" dirty="0" smtClean="0">
                <a:solidFill>
                  <a:srgbClr val="FFFF00"/>
                </a:solidFill>
                <a:latin typeface="Arial" charset="0"/>
              </a:rPr>
              <a:t>(</a:t>
            </a:r>
            <a:r>
              <a:rPr lang="en-US" sz="1600" dirty="0" smtClean="0">
                <a:solidFill>
                  <a:srgbClr val="FFFF00"/>
                </a:solidFill>
              </a:rPr>
              <a:t>&lt;</a:t>
            </a:r>
            <a:r>
              <a:rPr lang="en-US" sz="1600" dirty="0" err="1" smtClean="0">
                <a:solidFill>
                  <a:srgbClr val="FFFF00"/>
                </a:solidFill>
              </a:rPr>
              <a:t>rst:fundingProject</a:t>
            </a:r>
            <a:r>
              <a:rPr lang="en-US" sz="1600" dirty="0" smtClean="0">
                <a:solidFill>
                  <a:srgbClr val="FFFF00"/>
                </a:solidFill>
              </a:rPr>
              <a:t>/&gt;)</a:t>
            </a:r>
            <a:br>
              <a:rPr lang="en-US" sz="1600" dirty="0" smtClean="0">
                <a:solidFill>
                  <a:srgbClr val="FFFF00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Date: can be planned or completed</a:t>
            </a:r>
            <a:endParaRPr lang="en-US" sz="1600" dirty="0">
              <a:solidFill>
                <a:schemeClr val="tx1"/>
              </a:solidFill>
              <a:latin typeface="Arial" charset="0"/>
            </a:endParaRPr>
          </a:p>
          <a:p>
            <a:pPr marL="1371600" lvl="2" indent="-457200">
              <a:spcBef>
                <a:spcPct val="20000"/>
              </a:spcBef>
              <a:buClr>
                <a:schemeClr val="hlink"/>
              </a:buClr>
              <a:buSzPct val="64000"/>
              <a:buFont typeface="Wingdings" pitchFamily="2" charset="2"/>
              <a:buNone/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	Area Treated</a:t>
            </a:r>
          </a:p>
          <a:p>
            <a:pPr marL="1371600" lvl="2" indent="-457200">
              <a:spcBef>
                <a:spcPct val="20000"/>
              </a:spcBef>
              <a:buClr>
                <a:schemeClr val="hlink"/>
              </a:buClr>
              <a:buSzPct val="64000"/>
              <a:buFont typeface="Wingdings" pitchFamily="2" charset="2"/>
              <a:buNone/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 	</a:t>
            </a:r>
            <a:r>
              <a:rPr lang="en-US" sz="1600" dirty="0" smtClean="0">
                <a:solidFill>
                  <a:srgbClr val="FFFF00"/>
                </a:solidFill>
                <a:latin typeface="Arial" charset="0"/>
              </a:rPr>
              <a:t>GML Map </a:t>
            </a:r>
            <a:endParaRPr lang="en-US" sz="1600" dirty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1600" dirty="0">
              <a:solidFill>
                <a:srgbClr val="FFFFFF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600" dirty="0" smtClean="0">
                <a:solidFill>
                  <a:srgbClr val="FFFF00"/>
                </a:solidFill>
                <a:latin typeface="Arial" charset="0"/>
              </a:rPr>
              <a:t>Note that the Activity Spatial is a requirement for completed spacing activities.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1600" dirty="0" smtClean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600" dirty="0" smtClean="0">
                <a:solidFill>
                  <a:srgbClr val="FFFF00"/>
                </a:solidFill>
                <a:latin typeface="Arial" charset="0"/>
              </a:rPr>
              <a:t>May add other planned or completed activities related to Juvenile Spacing activity</a:t>
            </a:r>
            <a:endParaRPr lang="en-US" sz="16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effectLst/>
              </a:rPr>
              <a:t>Reporting Components</a:t>
            </a:r>
            <a:br>
              <a:rPr lang="en-US" sz="3200" dirty="0" smtClean="0">
                <a:effectLst/>
              </a:rPr>
            </a:br>
            <a:r>
              <a:rPr lang="en-US" sz="3200" dirty="0" smtClean="0">
                <a:effectLst/>
              </a:rPr>
              <a:t>Spacing – ESF Only (spatial required)</a:t>
            </a:r>
            <a:endParaRPr lang="en-US" sz="3200" dirty="0"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effectLst/>
              </a:rPr>
              <a:t>Use of Actual Date Indicator &amp;                Action Codes</a:t>
            </a:r>
            <a:endParaRPr lang="en-US" sz="3200" dirty="0">
              <a:effectLst/>
            </a:endParaRPr>
          </a:p>
        </p:txBody>
      </p:sp>
      <p:sp>
        <p:nvSpPr>
          <p:cNvPr id="322563" name="Rectangle 3"/>
          <p:cNvSpPr>
            <a:spLocks noChangeArrowheads="1"/>
          </p:cNvSpPr>
          <p:nvPr/>
        </p:nvSpPr>
        <p:spPr bwMode="auto">
          <a:xfrm>
            <a:off x="3048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ESF File looks something like this: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105400" y="4457700"/>
            <a:ext cx="35052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</a:pPr>
            <a:r>
              <a:rPr lang="en-US" b="1" dirty="0" err="1">
                <a:solidFill>
                  <a:srgbClr val="FFFF00"/>
                </a:solidFill>
                <a:latin typeface="Arial" charset="0"/>
              </a:rPr>
              <a:t>r</a:t>
            </a:r>
            <a:r>
              <a:rPr lang="en-US" b="1" dirty="0" err="1" smtClean="0">
                <a:solidFill>
                  <a:srgbClr val="FFFF00"/>
                </a:solidFill>
                <a:latin typeface="Arial" charset="0"/>
              </a:rPr>
              <a:t>st</a:t>
            </a:r>
            <a:r>
              <a:rPr lang="en-US" b="1" dirty="0" smtClean="0">
                <a:solidFill>
                  <a:srgbClr val="FFFF00"/>
                </a:solidFill>
                <a:latin typeface="Arial" charset="0"/>
              </a:rPr>
              <a:t>: </a:t>
            </a:r>
            <a:r>
              <a:rPr lang="en-US" b="1" dirty="0" err="1" smtClean="0">
                <a:solidFill>
                  <a:srgbClr val="FFFF00"/>
                </a:solidFill>
                <a:latin typeface="Arial" charset="0"/>
              </a:rPr>
              <a:t>fundingProject</a:t>
            </a:r>
            <a:r>
              <a:rPr lang="en-US" b="1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b="1" dirty="0" smtClean="0">
                <a:solidFill>
                  <a:srgbClr val="FFFF00"/>
                </a:solidFill>
                <a:latin typeface="Arial" charset="0"/>
              </a:rPr>
              <a:t>= Inter-agency Number online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</a:pPr>
            <a:r>
              <a:rPr lang="en-US" b="1" dirty="0" err="1" smtClean="0">
                <a:solidFill>
                  <a:srgbClr val="FFFF00"/>
                </a:solidFill>
                <a:latin typeface="Arial" charset="0"/>
              </a:rPr>
              <a:t>rst</a:t>
            </a:r>
            <a:r>
              <a:rPr lang="en-US" b="1" dirty="0" smtClean="0">
                <a:solidFill>
                  <a:srgbClr val="FFFF00"/>
                </a:solidFill>
                <a:latin typeface="Arial" charset="0"/>
              </a:rPr>
              <a:t>: </a:t>
            </a:r>
            <a:r>
              <a:rPr lang="en-US" b="1" dirty="0" err="1" smtClean="0">
                <a:solidFill>
                  <a:srgbClr val="FFFF00"/>
                </a:solidFill>
                <a:latin typeface="Arial" charset="0"/>
              </a:rPr>
              <a:t>actualDateIndcator</a:t>
            </a:r>
            <a:r>
              <a:rPr lang="en-US" b="1" dirty="0" smtClean="0">
                <a:solidFill>
                  <a:srgbClr val="FFFF00"/>
                </a:solidFill>
                <a:latin typeface="Arial" charset="0"/>
              </a:rPr>
              <a:t> 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</a:pPr>
            <a:r>
              <a:rPr lang="en-US" b="1" dirty="0">
                <a:solidFill>
                  <a:srgbClr val="FFFF00"/>
                </a:solidFill>
                <a:latin typeface="Arial" charset="0"/>
              </a:rPr>
              <a:t>	</a:t>
            </a:r>
            <a:r>
              <a:rPr lang="en-US" b="1" dirty="0" smtClean="0">
                <a:solidFill>
                  <a:srgbClr val="FFFF00"/>
                </a:solidFill>
                <a:latin typeface="Arial" charset="0"/>
              </a:rPr>
              <a:t>true = completed activity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</a:pPr>
            <a:r>
              <a:rPr lang="en-US" b="1" dirty="0">
                <a:solidFill>
                  <a:srgbClr val="FFFF00"/>
                </a:solidFill>
                <a:latin typeface="Arial" charset="0"/>
              </a:rPr>
              <a:t>	</a:t>
            </a:r>
            <a:r>
              <a:rPr lang="en-US" b="1" dirty="0" smtClean="0">
                <a:solidFill>
                  <a:srgbClr val="FFFF00"/>
                </a:solidFill>
                <a:latin typeface="Arial" charset="0"/>
              </a:rPr>
              <a:t>false = planned activity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</a:pPr>
            <a:endParaRPr lang="en-US" b="1" dirty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</a:pPr>
            <a:r>
              <a:rPr lang="en-US" b="1" dirty="0" smtClean="0">
                <a:solidFill>
                  <a:srgbClr val="FFFF00"/>
                </a:solidFill>
                <a:latin typeface="Arial" charset="0"/>
              </a:rPr>
              <a:t>Action – “I”-Insert new </a:t>
            </a:r>
            <a:r>
              <a:rPr lang="en-US" b="1" dirty="0" err="1" smtClean="0">
                <a:solidFill>
                  <a:srgbClr val="FFFF00"/>
                </a:solidFill>
                <a:latin typeface="Arial" charset="0"/>
              </a:rPr>
              <a:t>reccord</a:t>
            </a:r>
            <a:endParaRPr lang="en-US" b="1" dirty="0" smtClean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</a:pPr>
            <a:r>
              <a:rPr lang="en-US" b="1" dirty="0" smtClean="0">
                <a:solidFill>
                  <a:srgbClr val="FFFF00"/>
                </a:solidFill>
                <a:latin typeface="Arial" charset="0"/>
              </a:rPr>
              <a:t>Action – “U” Update of existing record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</a:rPr>
              <a:t>  </a:t>
            </a:r>
            <a:endParaRPr lang="en-US" b="1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983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333875"/>
            <a:ext cx="41529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799" y="2057400"/>
            <a:ext cx="845697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ight Arrow 11"/>
          <p:cNvSpPr/>
          <p:nvPr/>
        </p:nvSpPr>
        <p:spPr bwMode="auto">
          <a:xfrm flipH="1">
            <a:off x="4419600" y="5029200"/>
            <a:ext cx="762000" cy="152400"/>
          </a:xfrm>
          <a:prstGeom prst="rightArrow">
            <a:avLst/>
          </a:prstGeom>
          <a:solidFill>
            <a:srgbClr val="F9051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9051C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effectLst/>
              </a:rPr>
              <a:t>Reporting Components</a:t>
            </a:r>
            <a:br>
              <a:rPr lang="en-US" sz="3200" dirty="0" smtClean="0">
                <a:effectLst/>
              </a:rPr>
            </a:br>
            <a:r>
              <a:rPr lang="en-US" sz="3200" dirty="0" smtClean="0">
                <a:effectLst/>
              </a:rPr>
              <a:t>Spacing – ESF Only (spatial required)</a:t>
            </a:r>
            <a:endParaRPr lang="en-US" sz="3200" dirty="0">
              <a:effectLst/>
            </a:endParaRPr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7723187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8600" y="76200"/>
            <a:ext cx="8077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Reporting Components -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ESF</a:t>
            </a:r>
            <a:endParaRPr lang="en-US" sz="3200" b="1" kern="0" dirty="0" smtClean="0">
              <a:solidFill>
                <a:srgbClr val="33CC33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 smtClean="0">
                <a:solidFill>
                  <a:srgbClr val="33CC33"/>
                </a:solidFill>
                <a:latin typeface="+mj-lt"/>
                <a:ea typeface="+mj-ea"/>
                <a:cs typeface="+mj-cs"/>
              </a:rPr>
              <a:t>Completed JS Activity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819400"/>
            <a:ext cx="3735689" cy="371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9" y="1524000"/>
            <a:ext cx="6306747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 bwMode="auto">
          <a:xfrm>
            <a:off x="1143000" y="5410200"/>
            <a:ext cx="3886200" cy="60960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533400" y="5791200"/>
            <a:ext cx="3200400" cy="619125"/>
          </a:xfrm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en-US" sz="1600" dirty="0" smtClean="0">
                <a:solidFill>
                  <a:srgbClr val="FFFF00"/>
                </a:solidFill>
                <a:effectLst/>
                <a:latin typeface="+mj-lt"/>
              </a:rPr>
              <a:t>Spatial mandatory requirement</a:t>
            </a:r>
            <a:endParaRPr lang="en-US" sz="1600" dirty="0">
              <a:solidFill>
                <a:srgbClr val="FFFF00"/>
              </a:solidFill>
              <a:effectLst/>
              <a:latin typeface="+mj-lt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effectLst/>
              </a:rPr>
              <a:t>Types of Reporting tied to JS Activities</a:t>
            </a:r>
            <a:endParaRPr lang="en-US" sz="3200" dirty="0">
              <a:solidFill>
                <a:srgbClr val="FF0000"/>
              </a:solidFill>
              <a:effectLst/>
            </a:endParaRPr>
          </a:p>
        </p:txBody>
      </p:sp>
      <p:sp>
        <p:nvSpPr>
          <p:cNvPr id="332803" name="Rectangle 3"/>
          <p:cNvSpPr>
            <a:spLocks noChangeArrowheads="1"/>
          </p:cNvSpPr>
          <p:nvPr/>
        </p:nvSpPr>
        <p:spPr bwMode="auto">
          <a:xfrm>
            <a:off x="3048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400" y="1981200"/>
            <a:ext cx="8534400" cy="4114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effectLst/>
                <a:latin typeface="+mj-lt"/>
              </a:rPr>
              <a:t>Eligibility Survey – (SU/JS/Method, Objective: JS)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effectLst/>
                <a:latin typeface="+mj-lt"/>
              </a:rPr>
              <a:t>Planned JS Treatment– (JS/Tech/Method,  Objective: JS)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effectLst/>
                <a:latin typeface="+mj-lt"/>
              </a:rPr>
              <a:t>Completed JS Treatment – (JS/Tech/Method, Objective: JS)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effectLst/>
                <a:latin typeface="+mj-lt"/>
              </a:rPr>
              <a:t>Survey Activity (post-treatment) – (SU/JS/Method, Objective : JS)</a:t>
            </a:r>
          </a:p>
          <a:p>
            <a:endParaRPr lang="en-US" sz="2000" dirty="0" smtClean="0">
              <a:effectLst/>
              <a:latin typeface="+mj-lt"/>
            </a:endParaRPr>
          </a:p>
          <a:p>
            <a:pPr>
              <a:buNone/>
            </a:pPr>
            <a:r>
              <a:rPr lang="en-US" sz="2000" dirty="0" smtClean="0">
                <a:effectLst/>
                <a:latin typeface="+mj-lt"/>
              </a:rPr>
              <a:t>	</a:t>
            </a:r>
            <a:r>
              <a:rPr lang="en-US" sz="2000" dirty="0" smtClean="0">
                <a:solidFill>
                  <a:srgbClr val="FFFF00"/>
                </a:solidFill>
                <a:effectLst/>
                <a:latin typeface="+mj-lt"/>
              </a:rPr>
              <a:t>All the above require an Activity Map</a:t>
            </a:r>
            <a:endParaRPr lang="en-US" sz="2000" dirty="0">
              <a:solidFill>
                <a:srgbClr val="FFFF00"/>
              </a:solidFill>
              <a:effectLst/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9" name="Rectangle 3"/>
          <p:cNvSpPr>
            <a:spLocks noChangeArrowheads="1"/>
          </p:cNvSpPr>
          <p:nvPr/>
        </p:nvSpPr>
        <p:spPr bwMode="auto">
          <a:xfrm>
            <a:off x="152400" y="1600200"/>
            <a:ext cx="8686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6</a:t>
            </a: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</a:t>
            </a:r>
            <a:r>
              <a:rPr lang="en-US" sz="1800" dirty="0">
                <a:solidFill>
                  <a:srgbClr val="FFFF00"/>
                </a:solidFill>
                <a:latin typeface="Arial" charset="0"/>
              </a:rPr>
              <a:t>Use ESF Submission Tool 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to supply forest cover post-spacing with spatial.  </a:t>
            </a:r>
            <a:endParaRPr lang="en-US" sz="1800" dirty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1600" dirty="0">
              <a:solidFill>
                <a:schemeClr val="tx1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1600" dirty="0">
                <a:solidFill>
                  <a:schemeClr val="tx1"/>
                </a:solidFill>
                <a:latin typeface="Arial" charset="0"/>
              </a:rPr>
              <a:t>   Use Opening ID as the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key</a:t>
            </a:r>
            <a:endParaRPr lang="en-US" sz="1600" dirty="0">
              <a:solidFill>
                <a:schemeClr val="tx1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Provide forest cover updates based on spaced activity with forest cover spatial.</a:t>
            </a: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Note that only the spaced area is required to be reported under the shell opening.</a:t>
            </a: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124200"/>
            <a:ext cx="6096000" cy="348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8600" y="76200"/>
            <a:ext cx="8077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Reporting Components -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ESF</a:t>
            </a:r>
            <a:endParaRPr lang="en-US" sz="3200" b="1" kern="0" dirty="0" smtClean="0">
              <a:solidFill>
                <a:srgbClr val="33CC33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 smtClean="0">
                <a:solidFill>
                  <a:srgbClr val="33CC33"/>
                </a:solidFill>
                <a:latin typeface="+mj-lt"/>
                <a:ea typeface="+mj-ea"/>
                <a:cs typeface="+mj-cs"/>
              </a:rPr>
              <a:t>Post-Spacing Forest Cover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effectLst/>
              </a:rPr>
              <a:t>Attachments - See Attachment Standard</a:t>
            </a:r>
            <a:endParaRPr lang="en-US" sz="3200" dirty="0">
              <a:effectLst/>
            </a:endParaRPr>
          </a:p>
        </p:txBody>
      </p:sp>
      <p:sp>
        <p:nvSpPr>
          <p:cNvPr id="332803" name="Rectangle 3"/>
          <p:cNvSpPr>
            <a:spLocks noChangeArrowheads="1"/>
          </p:cNvSpPr>
          <p:nvPr/>
        </p:nvSpPr>
        <p:spPr bwMode="auto">
          <a:xfrm>
            <a:off x="3048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6405563" y="1752600"/>
            <a:ext cx="2433637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indent="-342900">
              <a:spcBef>
                <a:spcPts val="12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600" dirty="0" smtClean="0">
                <a:solidFill>
                  <a:srgbClr val="FFFF00"/>
                </a:solidFill>
                <a:latin typeface="Arial" charset="0"/>
              </a:rPr>
              <a:t>Mandatory requirements for attachment outlined in Recipient Agreements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1600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315574"/>
            <a:ext cx="922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+mj-lt"/>
              </a:rPr>
              <a:t>http://www.for.gov.bc.ca/his/results/RESULTS_Attachment_Standard_for_Government_Funded_Programs_20100716.pdf</a:t>
            </a:r>
            <a:endParaRPr lang="en-US" b="1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2720494"/>
            <a:ext cx="2467400" cy="3169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52600"/>
            <a:ext cx="5971547" cy="3744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effectLst/>
              </a:rPr>
              <a:t>Reporting on Pre-existing planned activities – Need to close the loop</a:t>
            </a:r>
            <a:endParaRPr lang="en-US" sz="3200" dirty="0">
              <a:effectLst/>
            </a:endParaRPr>
          </a:p>
        </p:txBody>
      </p:sp>
      <p:sp>
        <p:nvSpPr>
          <p:cNvPr id="333827" name="Rectangle 3"/>
          <p:cNvSpPr>
            <a:spLocks noChangeArrowheads="1"/>
          </p:cNvSpPr>
          <p:nvPr/>
        </p:nvSpPr>
        <p:spPr bwMode="auto">
          <a:xfrm>
            <a:off x="3048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Content Placeholder 6"/>
          <p:cNvSpPr>
            <a:spLocks noGrp="1"/>
          </p:cNvSpPr>
          <p:nvPr>
            <p:ph idx="1"/>
          </p:nvPr>
        </p:nvSpPr>
        <p:spPr>
          <a:xfrm>
            <a:off x="304800" y="1752600"/>
            <a:ext cx="8534400" cy="41148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en-US" sz="2000" dirty="0" smtClean="0">
              <a:effectLst/>
              <a:latin typeface="+mj-lt"/>
            </a:endParaRP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effectLst/>
                <a:latin typeface="+mj-lt"/>
              </a:rPr>
              <a:t>If there is existing planned activities you are reporting against, you must report against these planned activities.  Must  use the same opening to report against using “U”-Update Action Code and by using ATU_ID in submission as </a:t>
            </a:r>
            <a:r>
              <a:rPr lang="en-US" sz="2000" dirty="0" err="1" smtClean="0">
                <a:effectLst/>
                <a:latin typeface="+mj-lt"/>
              </a:rPr>
              <a:t>Licensee_ID</a:t>
            </a:r>
            <a:r>
              <a:rPr lang="en-US" sz="2000" dirty="0" smtClean="0">
                <a:effectLst/>
                <a:latin typeface="+mj-lt"/>
              </a:rPr>
              <a:t> to enable ESF to refer and update record.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endParaRPr lang="en-US" sz="2000" dirty="0" smtClean="0">
              <a:effectLst/>
              <a:latin typeface="+mj-lt"/>
            </a:endParaRP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dirty="0" smtClean="0">
                <a:effectLst/>
                <a:latin typeface="+mj-lt"/>
              </a:rPr>
              <a:t>Must be done via ESF due to spatial requirement.</a:t>
            </a:r>
            <a:endParaRPr lang="en-US" sz="2000" dirty="0">
              <a:effectLst/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1120895"/>
            <a:ext cx="7239000" cy="3060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28600"/>
            <a:ext cx="8605713" cy="1066800"/>
          </a:xfrm>
          <a:noFill/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effectLst/>
              </a:rPr>
              <a:t>RESULTS – ESF </a:t>
            </a:r>
            <a:r>
              <a:rPr lang="en-US" sz="2800" dirty="0" smtClean="0">
                <a:solidFill>
                  <a:srgbClr val="C00000"/>
                </a:solidFill>
                <a:effectLst/>
              </a:rPr>
              <a:t>Confirmation</a:t>
            </a:r>
            <a:r>
              <a:rPr lang="en-US" sz="2800" dirty="0" smtClean="0">
                <a:effectLst/>
              </a:rPr>
              <a:t> Planned Activities</a:t>
            </a: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220" name="Rectangle 12"/>
          <p:cNvSpPr>
            <a:spLocks noChangeArrowheads="1"/>
          </p:cNvSpPr>
          <p:nvPr/>
        </p:nvSpPr>
        <p:spPr bwMode="auto">
          <a:xfrm>
            <a:off x="560512" y="4333875"/>
            <a:ext cx="3325688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600" dirty="0">
                <a:solidFill>
                  <a:srgbClr val="FFFFFF"/>
                </a:solidFill>
                <a:latin typeface="Arial" charset="0"/>
              </a:rPr>
              <a:t>ESF set up: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600" dirty="0">
                <a:solidFill>
                  <a:srgbClr val="FFFFFF"/>
                </a:solidFill>
                <a:latin typeface="Arial" charset="0"/>
              </a:rPr>
              <a:t>Action “U” - Update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600" dirty="0">
                <a:solidFill>
                  <a:srgbClr val="FFFFFF"/>
                </a:solidFill>
                <a:latin typeface="Arial" charset="0"/>
              </a:rPr>
              <a:t>Use of ATU ID = &lt;</a:t>
            </a:r>
            <a:r>
              <a:rPr lang="en-GB" sz="1600" dirty="0" err="1">
                <a:solidFill>
                  <a:srgbClr val="FFFFFF"/>
                </a:solidFill>
                <a:latin typeface="Arial" charset="0"/>
              </a:rPr>
              <a:t>licenseeID</a:t>
            </a:r>
            <a:r>
              <a:rPr lang="en-GB" sz="1600" dirty="0">
                <a:solidFill>
                  <a:srgbClr val="FFFFFF"/>
                </a:solidFill>
                <a:latin typeface="Arial" charset="0"/>
              </a:rPr>
              <a:t>&gt;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600" dirty="0">
                <a:solidFill>
                  <a:srgbClr val="FFFFFF"/>
                </a:solidFill>
                <a:latin typeface="Arial" charset="0"/>
              </a:rPr>
              <a:t>Enables ESF to identify update of existing planned activity</a:t>
            </a:r>
          </a:p>
        </p:txBody>
      </p:sp>
      <p:cxnSp>
        <p:nvCxnSpPr>
          <p:cNvPr id="9223" name="Straight Arrow Connector 12"/>
          <p:cNvCxnSpPr>
            <a:cxnSpLocks noChangeShapeType="1"/>
          </p:cNvCxnSpPr>
          <p:nvPr/>
        </p:nvCxnSpPr>
        <p:spPr bwMode="auto">
          <a:xfrm>
            <a:off x="1676400" y="4724400"/>
            <a:ext cx="990600" cy="1588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4333875"/>
            <a:ext cx="39528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224" name="Straight Arrow Connector 14"/>
          <p:cNvCxnSpPr>
            <a:cxnSpLocks noChangeShapeType="1"/>
          </p:cNvCxnSpPr>
          <p:nvPr/>
        </p:nvCxnSpPr>
        <p:spPr bwMode="auto">
          <a:xfrm>
            <a:off x="1447800" y="1905000"/>
            <a:ext cx="2667000" cy="388620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 type="triangle" w="lg" len="med"/>
            <a:tailEnd type="triangle" w="lg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28600"/>
            <a:ext cx="8605713" cy="1066800"/>
          </a:xfrm>
          <a:noFill/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effectLst/>
              </a:rPr>
              <a:t>RESULTS – ESF </a:t>
            </a:r>
            <a:r>
              <a:rPr lang="en-US" sz="2800" dirty="0" smtClean="0">
                <a:solidFill>
                  <a:srgbClr val="C00000"/>
                </a:solidFill>
                <a:effectLst/>
              </a:rPr>
              <a:t>Confirmation</a:t>
            </a:r>
            <a:r>
              <a:rPr lang="en-US" sz="2800" dirty="0" smtClean="0">
                <a:effectLst/>
              </a:rPr>
              <a:t> Planned Activities</a:t>
            </a: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cxnSp>
        <p:nvCxnSpPr>
          <p:cNvPr id="9223" name="Straight Arrow Connector 12"/>
          <p:cNvCxnSpPr>
            <a:cxnSpLocks noChangeShapeType="1"/>
          </p:cNvCxnSpPr>
          <p:nvPr/>
        </p:nvCxnSpPr>
        <p:spPr bwMode="auto">
          <a:xfrm>
            <a:off x="1676400" y="4724400"/>
            <a:ext cx="990600" cy="1588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19200"/>
            <a:ext cx="6870661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effectLst/>
              </a:rPr>
              <a:t>Why Forward Plan?</a:t>
            </a:r>
            <a:endParaRPr lang="en-US" sz="3200" dirty="0">
              <a:effectLst/>
            </a:endParaRPr>
          </a:p>
        </p:txBody>
      </p:sp>
      <p:sp>
        <p:nvSpPr>
          <p:cNvPr id="333827" name="Rectangle 3"/>
          <p:cNvSpPr>
            <a:spLocks noChangeArrowheads="1"/>
          </p:cNvSpPr>
          <p:nvPr/>
        </p:nvSpPr>
        <p:spPr bwMode="auto">
          <a:xfrm>
            <a:off x="3048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Content Placeholder 6"/>
          <p:cNvSpPr>
            <a:spLocks noGrp="1"/>
          </p:cNvSpPr>
          <p:nvPr>
            <p:ph idx="1"/>
          </p:nvPr>
        </p:nvSpPr>
        <p:spPr>
          <a:xfrm>
            <a:off x="304800" y="1752600"/>
            <a:ext cx="8534400" cy="4114800"/>
          </a:xfrm>
        </p:spPr>
        <p:txBody>
          <a:bodyPr/>
          <a:lstStyle/>
          <a:p>
            <a:pPr>
              <a:spcBef>
                <a:spcPts val="1800"/>
              </a:spcBef>
              <a:buFont typeface="Arial" pitchFamily="34" charset="0"/>
              <a:buChar char="•"/>
            </a:pPr>
            <a:r>
              <a:rPr lang="en-US" sz="2000" dirty="0" smtClean="0">
                <a:effectLst/>
                <a:latin typeface="+mj-lt"/>
              </a:rPr>
              <a:t>Forward  juvenile spacing planning requirements is current recommended for </a:t>
            </a:r>
            <a:r>
              <a:rPr lang="en-US" sz="2000" u="sng" dirty="0" smtClean="0">
                <a:effectLst/>
                <a:latin typeface="+mj-lt"/>
              </a:rPr>
              <a:t>three</a:t>
            </a:r>
            <a:r>
              <a:rPr lang="en-US" sz="2000" dirty="0" smtClean="0">
                <a:effectLst/>
                <a:latin typeface="+mj-lt"/>
              </a:rPr>
              <a:t> years ahead.  If anything greater than 3 years recommend providing a planned survey for re-assessment.</a:t>
            </a:r>
          </a:p>
          <a:p>
            <a:pPr>
              <a:spcBef>
                <a:spcPts val="1800"/>
              </a:spcBef>
              <a:buFont typeface="Arial" pitchFamily="34" charset="0"/>
              <a:buChar char="•"/>
            </a:pPr>
            <a:r>
              <a:rPr lang="en-US" sz="2000" dirty="0" smtClean="0">
                <a:effectLst/>
                <a:latin typeface="+mj-lt"/>
              </a:rPr>
              <a:t>All budget requests are based on field-based requirements.            </a:t>
            </a:r>
          </a:p>
          <a:p>
            <a:pPr>
              <a:spcBef>
                <a:spcPts val="1800"/>
              </a:spcBef>
              <a:buFont typeface="Arial" pitchFamily="34" charset="0"/>
              <a:buChar char="•"/>
            </a:pPr>
            <a:r>
              <a:rPr lang="en-US" sz="2000" dirty="0" smtClean="0">
                <a:effectLst/>
                <a:latin typeface="+mj-lt"/>
              </a:rPr>
              <a:t>Planned activities from RESULTS is used to build the business case.</a:t>
            </a:r>
          </a:p>
          <a:p>
            <a:pPr>
              <a:spcBef>
                <a:spcPts val="1800"/>
              </a:spcBef>
              <a:buFont typeface="Arial" pitchFamily="34" charset="0"/>
              <a:buChar char="•"/>
            </a:pPr>
            <a:r>
              <a:rPr lang="en-US" sz="2000" dirty="0" smtClean="0">
                <a:effectLst/>
                <a:latin typeface="+mj-lt"/>
              </a:rPr>
              <a:t>Planned areas will demonstrate on the on the ground needs based on required pre-assessments, stand management prescriptions and demonstration of ability to deliver operationally to ensure achievement of goals.</a:t>
            </a:r>
          </a:p>
          <a:p>
            <a:pPr>
              <a:spcBef>
                <a:spcPts val="1800"/>
              </a:spcBef>
              <a:buFont typeface="Arial" pitchFamily="34" charset="0"/>
              <a:buChar char="•"/>
            </a:pPr>
            <a:r>
              <a:rPr lang="en-US" sz="2000" dirty="0" smtClean="0">
                <a:effectLst/>
                <a:latin typeface="+mj-lt"/>
              </a:rPr>
              <a:t>Planned areas will have to be managed but this is a necessary work requirement to support funding requests.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endParaRPr lang="en-US" sz="2000" dirty="0" smtClean="0">
              <a:effectLst/>
              <a:latin typeface="+mj-lt"/>
            </a:endParaRP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endParaRPr lang="en-US" sz="2000" dirty="0" smtClean="0">
              <a:effectLst/>
              <a:latin typeface="+mj-lt"/>
            </a:endParaRP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endParaRPr lang="en-US" sz="2000" dirty="0" smtClean="0">
              <a:effectLst/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>
                <a:effectLst/>
              </a:rPr>
              <a:t>Usage of </a:t>
            </a:r>
            <a:r>
              <a:rPr lang="en-US" sz="3200" dirty="0" smtClean="0">
                <a:effectLst/>
              </a:rPr>
              <a:t>information from RESULTS</a:t>
            </a:r>
            <a:endParaRPr lang="en-US" sz="3200" dirty="0">
              <a:effectLst/>
            </a:endParaRPr>
          </a:p>
        </p:txBody>
      </p:sp>
      <p:sp>
        <p:nvSpPr>
          <p:cNvPr id="334851" name="Rectangle 3"/>
          <p:cNvSpPr>
            <a:spLocks noChangeArrowheads="1"/>
          </p:cNvSpPr>
          <p:nvPr/>
        </p:nvSpPr>
        <p:spPr bwMode="auto">
          <a:xfrm>
            <a:off x="-152400" y="1447800"/>
            <a:ext cx="8458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Accomplishment Reporting  -  when &amp; area for program delivery tracking purposes – this is the Activity Screen data supplied.</a:t>
            </a: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 smtClean="0">
              <a:solidFill>
                <a:srgbClr val="FFFFFF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RESULTS Activity GML – this information can be used via LRDW for anyone who may want overlay </a:t>
            </a:r>
            <a:r>
              <a:rPr lang="en-US" sz="1800" dirty="0" err="1" smtClean="0">
                <a:solidFill>
                  <a:srgbClr val="FFFFFF"/>
                </a:solidFill>
                <a:latin typeface="Arial" charset="0"/>
              </a:rPr>
              <a:t>silviculture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 activity.  </a:t>
            </a:r>
          </a:p>
          <a:p>
            <a:pPr marL="1905000" lvl="3" indent="-533400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Strategic review by TSA (</a:t>
            </a:r>
            <a:r>
              <a:rPr lang="en-US" sz="1800" dirty="0" err="1" smtClean="0">
                <a:solidFill>
                  <a:srgbClr val="FFFFFF"/>
                </a:solidFill>
                <a:latin typeface="Arial" charset="0"/>
              </a:rPr>
              <a:t>Silv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 Strategy)</a:t>
            </a:r>
          </a:p>
          <a:p>
            <a:pPr marL="1905000" lvl="3" indent="-533400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Timber Supply Review- incorporation incremental </a:t>
            </a:r>
            <a:r>
              <a:rPr lang="en-US" sz="1800" dirty="0" err="1" smtClean="0">
                <a:solidFill>
                  <a:srgbClr val="FFFFFF"/>
                </a:solidFill>
                <a:latin typeface="Arial" charset="0"/>
              </a:rPr>
              <a:t>silv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 activities</a:t>
            </a:r>
          </a:p>
          <a:p>
            <a:pPr marL="1905000" lvl="3" indent="-533400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Stand types where treatment took place</a:t>
            </a:r>
          </a:p>
          <a:p>
            <a:pPr marL="1447800" lvl="2" indent="-533400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endParaRPr lang="en-US" sz="1800" dirty="0" smtClean="0">
              <a:solidFill>
                <a:srgbClr val="FFFFFF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RESULTS Activity GML works in conjunction with Accomplishment reporting to get details about district, TSA/TSB, when etc.</a:t>
            </a: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 smtClean="0">
              <a:solidFill>
                <a:srgbClr val="FFFFFF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Forest Cover Updates used to update Vegetation Inventory - VRIMS</a:t>
            </a:r>
            <a:endParaRPr lang="en-US" sz="1800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effectLst/>
              </a:rPr>
              <a:t>Technical Specifications</a:t>
            </a:r>
            <a:br>
              <a:rPr lang="en-US" sz="3200" dirty="0" smtClean="0">
                <a:effectLst/>
              </a:rPr>
            </a:br>
            <a:r>
              <a:rPr lang="en-US" sz="3200" dirty="0" err="1" smtClean="0">
                <a:effectLst/>
              </a:rPr>
              <a:t>Codelists</a:t>
            </a:r>
            <a:r>
              <a:rPr lang="en-US" sz="3200" dirty="0" smtClean="0">
                <a:effectLst/>
              </a:rPr>
              <a:t> + added information</a:t>
            </a:r>
            <a:endParaRPr lang="en-US" sz="32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54" y="1981200"/>
            <a:ext cx="8928492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52400" y="1611868"/>
            <a:ext cx="5303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FFFF00"/>
                </a:solidFill>
              </a:rPr>
              <a:t>http://www.for.gov.bc.ca/his/results/webhelp/index.htm</a:t>
            </a:r>
            <a:endParaRPr lang="en-US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243013"/>
            <a:ext cx="6361113" cy="561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0"/>
            <a:ext cx="91440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>RESULTS – Training Recordings &amp; documentation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  <a:hlinkClick r:id="rId3"/>
              </a:rPr>
              <a:t>http://www.for.gov.bc.ca/his/results/training/index.htm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33CC33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124200"/>
            <a:ext cx="2514600" cy="762000"/>
          </a:xfrm>
        </p:spPr>
        <p:txBody>
          <a:bodyPr/>
          <a:lstStyle/>
          <a:p>
            <a:pPr>
              <a:buNone/>
            </a:pPr>
            <a:r>
              <a:rPr lang="en-US" sz="3600" dirty="0" smtClean="0">
                <a:effectLst/>
                <a:latin typeface="+mj-lt"/>
              </a:rPr>
              <a:t>Questions?</a:t>
            </a:r>
            <a:endParaRPr lang="en-US" sz="3600" dirty="0">
              <a:effectLst/>
              <a:latin typeface="+mj-lt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Greg Koyl Standard template.pot">
  <a:themeElements>
    <a:clrScheme name="Greg Koyl Standard template.pot 1">
      <a:dk1>
        <a:srgbClr val="000000"/>
      </a:dk1>
      <a:lt1>
        <a:srgbClr val="DDDDDD"/>
      </a:lt1>
      <a:dk2>
        <a:srgbClr val="0000FF"/>
      </a:dk2>
      <a:lt2>
        <a:srgbClr val="00CCCC"/>
      </a:lt2>
      <a:accent1>
        <a:srgbClr val="B2B2B2"/>
      </a:accent1>
      <a:accent2>
        <a:srgbClr val="FF9933"/>
      </a:accent2>
      <a:accent3>
        <a:srgbClr val="AAAAFF"/>
      </a:accent3>
      <a:accent4>
        <a:srgbClr val="BDBDBD"/>
      </a:accent4>
      <a:accent5>
        <a:srgbClr val="D5D5D5"/>
      </a:accent5>
      <a:accent6>
        <a:srgbClr val="E78A2D"/>
      </a:accent6>
      <a:hlink>
        <a:srgbClr val="CC00CC"/>
      </a:hlink>
      <a:folHlink>
        <a:srgbClr val="9999FF"/>
      </a:folHlink>
    </a:clrScheme>
    <a:fontScheme name="Greg Koyl Standard template.po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reg Koyl Standard template.pot 1">
        <a:dk1>
          <a:srgbClr val="000000"/>
        </a:dk1>
        <a:lt1>
          <a:srgbClr val="DDDDDD"/>
        </a:lt1>
        <a:dk2>
          <a:srgbClr val="0000FF"/>
        </a:dk2>
        <a:lt2>
          <a:srgbClr val="00CCCC"/>
        </a:lt2>
        <a:accent1>
          <a:srgbClr val="B2B2B2"/>
        </a:accent1>
        <a:accent2>
          <a:srgbClr val="FF9933"/>
        </a:accent2>
        <a:accent3>
          <a:srgbClr val="AAAAFF"/>
        </a:accent3>
        <a:accent4>
          <a:srgbClr val="BDBDBD"/>
        </a:accent4>
        <a:accent5>
          <a:srgbClr val="D5D5D5"/>
        </a:accent5>
        <a:accent6>
          <a:srgbClr val="E78A2D"/>
        </a:accent6>
        <a:hlink>
          <a:srgbClr val="CC00CC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g Koyl Standard template.pot 2">
        <a:dk1>
          <a:srgbClr val="000000"/>
        </a:dk1>
        <a:lt1>
          <a:srgbClr val="CCCCFF"/>
        </a:lt1>
        <a:dk2>
          <a:srgbClr val="003399"/>
        </a:dk2>
        <a:lt2>
          <a:srgbClr val="76E0E6"/>
        </a:lt2>
        <a:accent1>
          <a:srgbClr val="66CCFF"/>
        </a:accent1>
        <a:accent2>
          <a:srgbClr val="6666FF"/>
        </a:accent2>
        <a:accent3>
          <a:srgbClr val="E2E2FF"/>
        </a:accent3>
        <a:accent4>
          <a:srgbClr val="000000"/>
        </a:accent4>
        <a:accent5>
          <a:srgbClr val="B8E2FF"/>
        </a:accent5>
        <a:accent6>
          <a:srgbClr val="5C5CE7"/>
        </a:accent6>
        <a:hlink>
          <a:srgbClr val="00CCCC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g Koyl Standard template.pot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A:\Greg Koyl Standard template.pot</Template>
  <TotalTime>10541</TotalTime>
  <Words>728</Words>
  <Application>Microsoft Office PowerPoint</Application>
  <PresentationFormat>On-screen Show (4:3)</PresentationFormat>
  <Paragraphs>139</Paragraphs>
  <Slides>24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Greg Koyl Standard template.pot</vt:lpstr>
      <vt:lpstr>Clip</vt:lpstr>
      <vt:lpstr>RESULTS Spacing Reporting</vt:lpstr>
      <vt:lpstr>Background</vt:lpstr>
      <vt:lpstr>Key References</vt:lpstr>
      <vt:lpstr>RISS – Spacing General Steps</vt:lpstr>
      <vt:lpstr>RISS – Spacing Creating a Shell Opening</vt:lpstr>
      <vt:lpstr>Online – Creating Shell Opening</vt:lpstr>
      <vt:lpstr>RISS – JS Shell Data Requirements</vt:lpstr>
      <vt:lpstr>Reporting Components</vt:lpstr>
      <vt:lpstr>Reporting Components Disturbance Report – ESF or Online</vt:lpstr>
      <vt:lpstr>Reporting Components Spacing – ESF Only (spatial required)</vt:lpstr>
      <vt:lpstr>Use of Actual Date Indicator &amp;                Action Codes</vt:lpstr>
      <vt:lpstr>Reporting Components Spacing – ESF Only (spatial required)</vt:lpstr>
      <vt:lpstr>Slide 13</vt:lpstr>
      <vt:lpstr>Types of Reporting tied to JS Activities</vt:lpstr>
      <vt:lpstr>Slide 15</vt:lpstr>
      <vt:lpstr>Attachments - See Attachment Standard</vt:lpstr>
      <vt:lpstr>Reporting on Pre-existing planned activities – Need to close the loop</vt:lpstr>
      <vt:lpstr>RESULTS – ESF Confirmation Planned Activities</vt:lpstr>
      <vt:lpstr>RESULTS – ESF Confirmation Planned Activities</vt:lpstr>
      <vt:lpstr>Why Forward Plan?</vt:lpstr>
      <vt:lpstr>Usage of information from RESULTS</vt:lpstr>
      <vt:lpstr>Technical Specifications Codelists + added information</vt:lpstr>
      <vt:lpstr>Slide 23</vt:lpstr>
      <vt:lpstr>Slide 24</vt:lpstr>
    </vt:vector>
  </TitlesOfParts>
  <Company>BC Ministry of Forests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 Forest Management</dc:title>
  <dc:creator>Ron Norman</dc:creator>
  <cp:lastModifiedBy>jglouie</cp:lastModifiedBy>
  <cp:revision>663</cp:revision>
  <cp:lastPrinted>2002-07-16T23:48:37Z</cp:lastPrinted>
  <dcterms:created xsi:type="dcterms:W3CDTF">2001-03-07T19:06:03Z</dcterms:created>
  <dcterms:modified xsi:type="dcterms:W3CDTF">2012-12-06T19:50:14Z</dcterms:modified>
</cp:coreProperties>
</file>