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4"/>
  </p:sldMasterIdLst>
  <p:notesMasterIdLst>
    <p:notesMasterId r:id="rId59"/>
  </p:notesMasterIdLst>
  <p:handoutMasterIdLst>
    <p:handoutMasterId r:id="rId60"/>
  </p:handoutMasterIdLst>
  <p:sldIdLst>
    <p:sldId id="352" r:id="rId5"/>
    <p:sldId id="449" r:id="rId6"/>
    <p:sldId id="495" r:id="rId7"/>
    <p:sldId id="492" r:id="rId8"/>
    <p:sldId id="493" r:id="rId9"/>
    <p:sldId id="496" r:id="rId10"/>
    <p:sldId id="428" r:id="rId11"/>
    <p:sldId id="427" r:id="rId12"/>
    <p:sldId id="440" r:id="rId13"/>
    <p:sldId id="431" r:id="rId14"/>
    <p:sldId id="424" r:id="rId15"/>
    <p:sldId id="451" r:id="rId16"/>
    <p:sldId id="503" r:id="rId17"/>
    <p:sldId id="434" r:id="rId18"/>
    <p:sldId id="435" r:id="rId19"/>
    <p:sldId id="437" r:id="rId20"/>
    <p:sldId id="439" r:id="rId21"/>
    <p:sldId id="454" r:id="rId22"/>
    <p:sldId id="455" r:id="rId23"/>
    <p:sldId id="474" r:id="rId24"/>
    <p:sldId id="475" r:id="rId25"/>
    <p:sldId id="476" r:id="rId26"/>
    <p:sldId id="477" r:id="rId27"/>
    <p:sldId id="445" r:id="rId28"/>
    <p:sldId id="441" r:id="rId29"/>
    <p:sldId id="463" r:id="rId30"/>
    <p:sldId id="464" r:id="rId31"/>
    <p:sldId id="446" r:id="rId32"/>
    <p:sldId id="457" r:id="rId33"/>
    <p:sldId id="456" r:id="rId34"/>
    <p:sldId id="447" r:id="rId35"/>
    <p:sldId id="459" r:id="rId36"/>
    <p:sldId id="460" r:id="rId37"/>
    <p:sldId id="461" r:id="rId38"/>
    <p:sldId id="468" r:id="rId39"/>
    <p:sldId id="504" r:id="rId40"/>
    <p:sldId id="470" r:id="rId41"/>
    <p:sldId id="472" r:id="rId42"/>
    <p:sldId id="473" r:id="rId43"/>
    <p:sldId id="469" r:id="rId44"/>
    <p:sldId id="490" r:id="rId45"/>
    <p:sldId id="479" r:id="rId46"/>
    <p:sldId id="480" r:id="rId47"/>
    <p:sldId id="481" r:id="rId48"/>
    <p:sldId id="482" r:id="rId49"/>
    <p:sldId id="483" r:id="rId50"/>
    <p:sldId id="484" r:id="rId51"/>
    <p:sldId id="485" r:id="rId52"/>
    <p:sldId id="497" r:id="rId53"/>
    <p:sldId id="498" r:id="rId54"/>
    <p:sldId id="499" r:id="rId55"/>
    <p:sldId id="500" r:id="rId56"/>
    <p:sldId id="502" r:id="rId57"/>
    <p:sldId id="505" r:id="rId58"/>
  </p:sldIdLst>
  <p:sldSz cx="9144000" cy="6858000" type="screen4x3"/>
  <p:notesSz cx="6858000" cy="9296400"/>
  <p:defaultTextStyle>
    <a:defPPr>
      <a:defRPr lang="en-US"/>
    </a:defPPr>
    <a:lvl1pPr algn="ctr" rtl="0" eaLnBrk="0" fontAlgn="base" hangingPunct="0">
      <a:spcBef>
        <a:spcPct val="50000"/>
      </a:spcBef>
      <a:spcAft>
        <a:spcPct val="0"/>
      </a:spcAft>
      <a:defRPr sz="1200" kern="1200">
        <a:solidFill>
          <a:srgbClr val="000000"/>
        </a:solidFill>
        <a:latin typeface="Times New Roman" pitchFamily="18" charset="0"/>
        <a:ea typeface="+mn-ea"/>
        <a:cs typeface="+mn-cs"/>
      </a:defRPr>
    </a:lvl1pPr>
    <a:lvl2pPr marL="457200" algn="ctr" rtl="0" eaLnBrk="0" fontAlgn="base" hangingPunct="0">
      <a:spcBef>
        <a:spcPct val="50000"/>
      </a:spcBef>
      <a:spcAft>
        <a:spcPct val="0"/>
      </a:spcAft>
      <a:defRPr sz="1200" kern="1200">
        <a:solidFill>
          <a:srgbClr val="000000"/>
        </a:solidFill>
        <a:latin typeface="Times New Roman" pitchFamily="18" charset="0"/>
        <a:ea typeface="+mn-ea"/>
        <a:cs typeface="+mn-cs"/>
      </a:defRPr>
    </a:lvl2pPr>
    <a:lvl3pPr marL="914400" algn="ctr" rtl="0" eaLnBrk="0" fontAlgn="base" hangingPunct="0">
      <a:spcBef>
        <a:spcPct val="50000"/>
      </a:spcBef>
      <a:spcAft>
        <a:spcPct val="0"/>
      </a:spcAft>
      <a:defRPr sz="1200" kern="1200">
        <a:solidFill>
          <a:srgbClr val="000000"/>
        </a:solidFill>
        <a:latin typeface="Times New Roman" pitchFamily="18" charset="0"/>
        <a:ea typeface="+mn-ea"/>
        <a:cs typeface="+mn-cs"/>
      </a:defRPr>
    </a:lvl3pPr>
    <a:lvl4pPr marL="1371600" algn="ctr" rtl="0" eaLnBrk="0" fontAlgn="base" hangingPunct="0">
      <a:spcBef>
        <a:spcPct val="50000"/>
      </a:spcBef>
      <a:spcAft>
        <a:spcPct val="0"/>
      </a:spcAft>
      <a:defRPr sz="1200" kern="1200">
        <a:solidFill>
          <a:srgbClr val="000000"/>
        </a:solidFill>
        <a:latin typeface="Times New Roman" pitchFamily="18" charset="0"/>
        <a:ea typeface="+mn-ea"/>
        <a:cs typeface="+mn-cs"/>
      </a:defRPr>
    </a:lvl4pPr>
    <a:lvl5pPr marL="1828800" algn="ctr" rtl="0" eaLnBrk="0" fontAlgn="base" hangingPunct="0">
      <a:spcBef>
        <a:spcPct val="50000"/>
      </a:spcBef>
      <a:spcAft>
        <a:spcPct val="0"/>
      </a:spcAft>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rgbClr val="000000"/>
        </a:solidFill>
        <a:latin typeface="Times New Roman" pitchFamily="18" charset="0"/>
        <a:ea typeface="+mn-ea"/>
        <a:cs typeface="+mn-cs"/>
      </a:defRPr>
    </a:lvl6pPr>
    <a:lvl7pPr marL="2743200" algn="l" defTabSz="914400" rtl="0" eaLnBrk="1" latinLnBrk="0" hangingPunct="1">
      <a:defRPr sz="1200" kern="1200">
        <a:solidFill>
          <a:srgbClr val="000000"/>
        </a:solidFill>
        <a:latin typeface="Times New Roman" pitchFamily="18" charset="0"/>
        <a:ea typeface="+mn-ea"/>
        <a:cs typeface="+mn-cs"/>
      </a:defRPr>
    </a:lvl7pPr>
    <a:lvl8pPr marL="3200400" algn="l" defTabSz="914400" rtl="0" eaLnBrk="1" latinLnBrk="0" hangingPunct="1">
      <a:defRPr sz="1200" kern="1200">
        <a:solidFill>
          <a:srgbClr val="000000"/>
        </a:solidFill>
        <a:latin typeface="Times New Roman" pitchFamily="18" charset="0"/>
        <a:ea typeface="+mn-ea"/>
        <a:cs typeface="+mn-cs"/>
      </a:defRPr>
    </a:lvl8pPr>
    <a:lvl9pPr marL="3657600" algn="l" defTabSz="914400" rtl="0" eaLnBrk="1" latinLnBrk="0" hangingPunct="1">
      <a:defRPr sz="1200" kern="1200">
        <a:solidFill>
          <a:srgbClr val="000000"/>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000000"/>
    <a:srgbClr val="000099"/>
    <a:srgbClr val="FFFFFF"/>
    <a:srgbClr val="C5D4FD"/>
    <a:srgbClr val="EAF1FE"/>
    <a:srgbClr val="E6ECFE"/>
    <a:srgbClr val="E6EDFE"/>
    <a:srgbClr val="FF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424" autoAdjust="0"/>
    <p:restoredTop sz="92416" autoAdjust="0"/>
  </p:normalViewPr>
  <p:slideViewPr>
    <p:cSldViewPr>
      <p:cViewPr>
        <p:scale>
          <a:sx n="66" d="100"/>
          <a:sy n="66" d="100"/>
        </p:scale>
        <p:origin x="-2214" y="-10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p:scale>
          <a:sx n="100" d="100"/>
          <a:sy n="100" d="100"/>
        </p:scale>
        <p:origin x="-762" y="-72"/>
      </p:cViewPr>
      <p:guideLst>
        <p:guide orient="horz" pos="2927"/>
        <p:guide pos="2159"/>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2273" tIns="46136" rIns="92273" bIns="46136" numCol="1" anchor="t" anchorCtr="0" compatLnSpc="1">
            <a:prstTxWarp prst="textNoShape">
              <a:avLst/>
            </a:prstTxWarp>
          </a:bodyPr>
          <a:lstStyle>
            <a:lvl1pPr algn="l" defTabSz="922338">
              <a:spcBef>
                <a:spcPct val="0"/>
              </a:spcBef>
              <a:defRPr>
                <a:solidFill>
                  <a:schemeClr val="tx1"/>
                </a:solidFill>
              </a:defRPr>
            </a:lvl1pPr>
          </a:lstStyle>
          <a:p>
            <a:pPr>
              <a:defRPr/>
            </a:pPr>
            <a:endParaRPr lang="en-GB"/>
          </a:p>
        </p:txBody>
      </p:sp>
      <p:sp>
        <p:nvSpPr>
          <p:cNvPr id="37891" name="Rectangle 3"/>
          <p:cNvSpPr>
            <a:spLocks noGrp="1" noChangeArrowheads="1"/>
          </p:cNvSpPr>
          <p:nvPr>
            <p:ph type="dt" sz="quarter" idx="1"/>
          </p:nvPr>
        </p:nvSpPr>
        <p:spPr bwMode="auto">
          <a:xfrm>
            <a:off x="3886200" y="0"/>
            <a:ext cx="2971800" cy="465138"/>
          </a:xfrm>
          <a:prstGeom prst="rect">
            <a:avLst/>
          </a:prstGeom>
          <a:noFill/>
          <a:ln w="9525">
            <a:noFill/>
            <a:miter lim="800000"/>
            <a:headEnd/>
            <a:tailEnd/>
          </a:ln>
          <a:effectLst/>
        </p:spPr>
        <p:txBody>
          <a:bodyPr vert="horz" wrap="square" lIns="92273" tIns="46136" rIns="92273" bIns="46136" numCol="1" anchor="t" anchorCtr="0" compatLnSpc="1">
            <a:prstTxWarp prst="textNoShape">
              <a:avLst/>
            </a:prstTxWarp>
          </a:bodyPr>
          <a:lstStyle>
            <a:lvl1pPr algn="r" defTabSz="922338">
              <a:spcBef>
                <a:spcPct val="0"/>
              </a:spcBef>
              <a:defRPr>
                <a:solidFill>
                  <a:schemeClr val="tx1"/>
                </a:solidFill>
              </a:defRPr>
            </a:lvl1pPr>
          </a:lstStyle>
          <a:p>
            <a:pPr>
              <a:defRPr/>
            </a:pPr>
            <a:r>
              <a:rPr lang="en-US"/>
              <a:t>March 2005</a:t>
            </a:r>
            <a:endParaRPr lang="en-GB"/>
          </a:p>
        </p:txBody>
      </p:sp>
      <p:sp>
        <p:nvSpPr>
          <p:cNvPr id="37892" name="Rectangle 4"/>
          <p:cNvSpPr>
            <a:spLocks noGrp="1" noChangeArrowheads="1"/>
          </p:cNvSpPr>
          <p:nvPr>
            <p:ph type="ftr" sz="quarter" idx="2"/>
          </p:nvPr>
        </p:nvSpPr>
        <p:spPr bwMode="auto">
          <a:xfrm>
            <a:off x="0" y="8831263"/>
            <a:ext cx="2971800" cy="465137"/>
          </a:xfrm>
          <a:prstGeom prst="rect">
            <a:avLst/>
          </a:prstGeom>
          <a:noFill/>
          <a:ln w="9525">
            <a:noFill/>
            <a:miter lim="800000"/>
            <a:headEnd/>
            <a:tailEnd/>
          </a:ln>
          <a:effectLst/>
        </p:spPr>
        <p:txBody>
          <a:bodyPr vert="horz" wrap="square" lIns="92273" tIns="46136" rIns="92273" bIns="46136" numCol="1" anchor="b" anchorCtr="0" compatLnSpc="1">
            <a:prstTxWarp prst="textNoShape">
              <a:avLst/>
            </a:prstTxWarp>
          </a:bodyPr>
          <a:lstStyle>
            <a:lvl1pPr algn="l" defTabSz="922338">
              <a:spcBef>
                <a:spcPct val="0"/>
              </a:spcBef>
              <a:defRPr>
                <a:solidFill>
                  <a:schemeClr val="tx1"/>
                </a:solidFill>
              </a:defRPr>
            </a:lvl1pPr>
          </a:lstStyle>
          <a:p>
            <a:pPr>
              <a:defRPr/>
            </a:pPr>
            <a:endParaRPr lang="en-GB"/>
          </a:p>
        </p:txBody>
      </p:sp>
      <p:sp>
        <p:nvSpPr>
          <p:cNvPr id="37893" name="Rectangle 5"/>
          <p:cNvSpPr>
            <a:spLocks noGrp="1" noChangeArrowheads="1"/>
          </p:cNvSpPr>
          <p:nvPr>
            <p:ph type="sldNum" sz="quarter" idx="3"/>
          </p:nvPr>
        </p:nvSpPr>
        <p:spPr bwMode="auto">
          <a:xfrm>
            <a:off x="3886200" y="8831263"/>
            <a:ext cx="2971800" cy="465137"/>
          </a:xfrm>
          <a:prstGeom prst="rect">
            <a:avLst/>
          </a:prstGeom>
          <a:noFill/>
          <a:ln w="9525">
            <a:noFill/>
            <a:miter lim="800000"/>
            <a:headEnd/>
            <a:tailEnd/>
          </a:ln>
          <a:effectLst/>
        </p:spPr>
        <p:txBody>
          <a:bodyPr vert="horz" wrap="square" lIns="92273" tIns="46136" rIns="92273" bIns="46136" numCol="1" anchor="b" anchorCtr="0" compatLnSpc="1">
            <a:prstTxWarp prst="textNoShape">
              <a:avLst/>
            </a:prstTxWarp>
          </a:bodyPr>
          <a:lstStyle>
            <a:lvl1pPr algn="r" defTabSz="922338">
              <a:spcBef>
                <a:spcPct val="0"/>
              </a:spcBef>
              <a:defRPr>
                <a:solidFill>
                  <a:schemeClr val="tx1"/>
                </a:solidFill>
              </a:defRPr>
            </a:lvl1pPr>
          </a:lstStyle>
          <a:p>
            <a:pPr>
              <a:defRPr/>
            </a:pPr>
            <a:fld id="{31519B49-021E-4D0C-A50D-9DB11DF7DFFE}"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050"/>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2273" tIns="46136" rIns="92273" bIns="46136" numCol="1" anchor="t" anchorCtr="0" compatLnSpc="1">
            <a:prstTxWarp prst="textNoShape">
              <a:avLst/>
            </a:prstTxWarp>
          </a:bodyPr>
          <a:lstStyle>
            <a:lvl1pPr algn="l" defTabSz="922338">
              <a:spcBef>
                <a:spcPct val="0"/>
              </a:spcBef>
              <a:defRPr>
                <a:solidFill>
                  <a:schemeClr val="tx1"/>
                </a:solidFill>
              </a:defRPr>
            </a:lvl1pPr>
          </a:lstStyle>
          <a:p>
            <a:pPr>
              <a:defRPr/>
            </a:pPr>
            <a:endParaRPr lang="en-US"/>
          </a:p>
        </p:txBody>
      </p:sp>
      <p:sp>
        <p:nvSpPr>
          <p:cNvPr id="60419" name="Rectangle 2051"/>
          <p:cNvSpPr>
            <a:spLocks noGrp="1" noChangeArrowheads="1"/>
          </p:cNvSpPr>
          <p:nvPr>
            <p:ph type="dt" idx="1"/>
          </p:nvPr>
        </p:nvSpPr>
        <p:spPr bwMode="auto">
          <a:xfrm>
            <a:off x="3886200" y="0"/>
            <a:ext cx="2971800" cy="465138"/>
          </a:xfrm>
          <a:prstGeom prst="rect">
            <a:avLst/>
          </a:prstGeom>
          <a:noFill/>
          <a:ln w="9525">
            <a:noFill/>
            <a:miter lim="800000"/>
            <a:headEnd/>
            <a:tailEnd/>
          </a:ln>
          <a:effectLst/>
        </p:spPr>
        <p:txBody>
          <a:bodyPr vert="horz" wrap="square" lIns="92273" tIns="46136" rIns="92273" bIns="46136" numCol="1" anchor="t" anchorCtr="0" compatLnSpc="1">
            <a:prstTxWarp prst="textNoShape">
              <a:avLst/>
            </a:prstTxWarp>
          </a:bodyPr>
          <a:lstStyle>
            <a:lvl1pPr algn="r" defTabSz="922338">
              <a:spcBef>
                <a:spcPct val="0"/>
              </a:spcBef>
              <a:defRPr>
                <a:solidFill>
                  <a:schemeClr val="tx1"/>
                </a:solidFill>
              </a:defRPr>
            </a:lvl1pPr>
          </a:lstStyle>
          <a:p>
            <a:pPr>
              <a:defRPr/>
            </a:pPr>
            <a:r>
              <a:rPr lang="en-US"/>
              <a:t>March 2005</a:t>
            </a:r>
          </a:p>
        </p:txBody>
      </p:sp>
      <p:sp>
        <p:nvSpPr>
          <p:cNvPr id="69636" name="Rectangle 2052"/>
          <p:cNvSpPr>
            <a:spLocks noChangeArrowheads="1" noTextEdit="1"/>
          </p:cNvSpPr>
          <p:nvPr>
            <p:ph type="sldImg" idx="2"/>
          </p:nvPr>
        </p:nvSpPr>
        <p:spPr bwMode="auto">
          <a:xfrm>
            <a:off x="1106488" y="696913"/>
            <a:ext cx="4646612" cy="3484562"/>
          </a:xfrm>
          <a:prstGeom prst="rect">
            <a:avLst/>
          </a:prstGeom>
          <a:noFill/>
          <a:ln w="9525">
            <a:solidFill>
              <a:srgbClr val="000000"/>
            </a:solidFill>
            <a:miter lim="800000"/>
            <a:headEnd/>
            <a:tailEnd/>
          </a:ln>
        </p:spPr>
      </p:sp>
      <p:sp>
        <p:nvSpPr>
          <p:cNvPr id="60421" name="Rectangle 2053"/>
          <p:cNvSpPr>
            <a:spLocks noGrp="1" noChangeArrowheads="1"/>
          </p:cNvSpPr>
          <p:nvPr>
            <p:ph type="body" sz="quarter" idx="3"/>
          </p:nvPr>
        </p:nvSpPr>
        <p:spPr bwMode="auto">
          <a:xfrm>
            <a:off x="912813" y="4414838"/>
            <a:ext cx="5032375" cy="4184650"/>
          </a:xfrm>
          <a:prstGeom prst="rect">
            <a:avLst/>
          </a:prstGeom>
          <a:noFill/>
          <a:ln w="9525">
            <a:noFill/>
            <a:miter lim="800000"/>
            <a:headEnd/>
            <a:tailEnd/>
          </a:ln>
          <a:effectLst/>
        </p:spPr>
        <p:txBody>
          <a:bodyPr vert="horz" wrap="square" lIns="92273" tIns="46136" rIns="92273" bIns="4613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0422" name="Rectangle 2054"/>
          <p:cNvSpPr>
            <a:spLocks noGrp="1" noChangeArrowheads="1"/>
          </p:cNvSpPr>
          <p:nvPr>
            <p:ph type="ftr" sz="quarter" idx="4"/>
          </p:nvPr>
        </p:nvSpPr>
        <p:spPr bwMode="auto">
          <a:xfrm>
            <a:off x="0" y="8831263"/>
            <a:ext cx="2971800" cy="465137"/>
          </a:xfrm>
          <a:prstGeom prst="rect">
            <a:avLst/>
          </a:prstGeom>
          <a:noFill/>
          <a:ln w="9525">
            <a:noFill/>
            <a:miter lim="800000"/>
            <a:headEnd/>
            <a:tailEnd/>
          </a:ln>
          <a:effectLst/>
        </p:spPr>
        <p:txBody>
          <a:bodyPr vert="horz" wrap="square" lIns="92273" tIns="46136" rIns="92273" bIns="46136" numCol="1" anchor="b" anchorCtr="0" compatLnSpc="1">
            <a:prstTxWarp prst="textNoShape">
              <a:avLst/>
            </a:prstTxWarp>
          </a:bodyPr>
          <a:lstStyle>
            <a:lvl1pPr algn="l" defTabSz="922338">
              <a:spcBef>
                <a:spcPct val="0"/>
              </a:spcBef>
              <a:defRPr>
                <a:solidFill>
                  <a:schemeClr val="tx1"/>
                </a:solidFill>
                <a:latin typeface="Arial" charset="0"/>
              </a:defRPr>
            </a:lvl1pPr>
          </a:lstStyle>
          <a:p>
            <a:pPr>
              <a:defRPr/>
            </a:pPr>
            <a:endParaRPr lang="en-GB"/>
          </a:p>
        </p:txBody>
      </p:sp>
      <p:sp>
        <p:nvSpPr>
          <p:cNvPr id="60423" name="Rectangle 2055"/>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a:effectLst/>
        </p:spPr>
        <p:txBody>
          <a:bodyPr vert="horz" wrap="square" lIns="92273" tIns="46136" rIns="92273" bIns="46136" numCol="1" anchor="b" anchorCtr="0" compatLnSpc="1">
            <a:prstTxWarp prst="textNoShape">
              <a:avLst/>
            </a:prstTxWarp>
          </a:bodyPr>
          <a:lstStyle>
            <a:lvl1pPr algn="r" defTabSz="922338">
              <a:spcBef>
                <a:spcPct val="0"/>
              </a:spcBef>
              <a:defRPr>
                <a:solidFill>
                  <a:schemeClr val="tx1"/>
                </a:solidFill>
              </a:defRPr>
            </a:lvl1pPr>
          </a:lstStyle>
          <a:p>
            <a:pPr>
              <a:defRPr/>
            </a:pPr>
            <a:fld id="{D27610BE-7950-47CB-80C7-E0BC4E985167}" type="slidenum">
              <a:rPr lang="en-US"/>
              <a:pPr>
                <a:defRPr/>
              </a:pPr>
              <a:t>‹#›</a:t>
            </a:fld>
            <a:endParaRPr lang="en-US"/>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051"/>
          <p:cNvSpPr>
            <a:spLocks noGrp="1" noChangeArrowheads="1"/>
          </p:cNvSpPr>
          <p:nvPr>
            <p:ph type="dt" sz="quarter" idx="1"/>
          </p:nvPr>
        </p:nvSpPr>
        <p:spPr>
          <a:noFill/>
        </p:spPr>
        <p:txBody>
          <a:bodyPr/>
          <a:lstStyle/>
          <a:p>
            <a:r>
              <a:rPr lang="en-US" smtClean="0"/>
              <a:t>March 2005</a:t>
            </a:r>
          </a:p>
        </p:txBody>
      </p:sp>
      <p:sp>
        <p:nvSpPr>
          <p:cNvPr id="70659" name="Rectangle 2055"/>
          <p:cNvSpPr>
            <a:spLocks noGrp="1" noChangeArrowheads="1"/>
          </p:cNvSpPr>
          <p:nvPr>
            <p:ph type="sldNum" sz="quarter" idx="5"/>
          </p:nvPr>
        </p:nvSpPr>
        <p:spPr>
          <a:noFill/>
        </p:spPr>
        <p:txBody>
          <a:bodyPr/>
          <a:lstStyle/>
          <a:p>
            <a:fld id="{4C3221B0-7756-42D9-873B-281D5A421CD9}" type="slidenum">
              <a:rPr lang="en-US" smtClean="0"/>
              <a:pPr/>
              <a:t>1</a:t>
            </a:fld>
            <a:endParaRPr lang="en-US" smtClean="0"/>
          </a:p>
        </p:txBody>
      </p:sp>
      <p:sp>
        <p:nvSpPr>
          <p:cNvPr id="70660" name="Rectangle 2"/>
          <p:cNvSpPr>
            <a:spLocks noChangeArrowheads="1" noTextEdit="1"/>
          </p:cNvSpPr>
          <p:nvPr>
            <p:ph type="sldImg"/>
          </p:nvPr>
        </p:nvSpPr>
        <p:spPr>
          <a:ln/>
        </p:spPr>
      </p:sp>
      <p:sp>
        <p:nvSpPr>
          <p:cNvPr id="7066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051"/>
          <p:cNvSpPr>
            <a:spLocks noGrp="1" noChangeArrowheads="1"/>
          </p:cNvSpPr>
          <p:nvPr>
            <p:ph type="dt" sz="quarter" idx="1"/>
          </p:nvPr>
        </p:nvSpPr>
        <p:spPr>
          <a:noFill/>
        </p:spPr>
        <p:txBody>
          <a:bodyPr/>
          <a:lstStyle/>
          <a:p>
            <a:r>
              <a:rPr lang="en-US" smtClean="0"/>
              <a:t>March 2005</a:t>
            </a:r>
          </a:p>
        </p:txBody>
      </p:sp>
      <p:sp>
        <p:nvSpPr>
          <p:cNvPr id="71683" name="Rectangle 2055"/>
          <p:cNvSpPr>
            <a:spLocks noGrp="1" noChangeArrowheads="1"/>
          </p:cNvSpPr>
          <p:nvPr>
            <p:ph type="sldNum" sz="quarter" idx="5"/>
          </p:nvPr>
        </p:nvSpPr>
        <p:spPr>
          <a:noFill/>
        </p:spPr>
        <p:txBody>
          <a:bodyPr/>
          <a:lstStyle/>
          <a:p>
            <a:fld id="{696193FD-5DBD-4070-AA42-B0ADC6792EEF}" type="slidenum">
              <a:rPr lang="en-US" smtClean="0"/>
              <a:pPr/>
              <a:t>2</a:t>
            </a:fld>
            <a:endParaRPr lang="en-US" smtClean="0"/>
          </a:p>
        </p:txBody>
      </p:sp>
      <p:sp>
        <p:nvSpPr>
          <p:cNvPr id="71684" name="Rectangle 2"/>
          <p:cNvSpPr>
            <a:spLocks noChangeArrowheads="1" noTextEdit="1"/>
          </p:cNvSpPr>
          <p:nvPr>
            <p:ph type="sldImg"/>
          </p:nvPr>
        </p:nvSpPr>
        <p:spPr>
          <a:ln/>
        </p:spPr>
      </p:sp>
      <p:sp>
        <p:nvSpPr>
          <p:cNvPr id="71685" name="Rectangle 3"/>
          <p:cNvSpPr>
            <a:spLocks noGrp="1" noChangeArrowheads="1"/>
          </p:cNvSpPr>
          <p:nvPr>
            <p:ph type="body" idx="1"/>
          </p:nvPr>
        </p:nvSpPr>
        <p:spPr>
          <a:noFill/>
          <a:ln/>
        </p:spPr>
        <p:txBody>
          <a:bodyPr/>
          <a:lstStyle/>
          <a:p>
            <a:r>
              <a:rPr lang="en-US" smtClean="0"/>
              <a:t>Policy</a:t>
            </a:r>
          </a:p>
          <a:p>
            <a:pPr>
              <a:buFontTx/>
              <a:buChar char="•"/>
            </a:pPr>
            <a:r>
              <a:rPr lang="en-US" smtClean="0"/>
              <a:t>Legislation/Regulation</a:t>
            </a:r>
          </a:p>
          <a:p>
            <a:pPr>
              <a:buFontTx/>
              <a:buChar char="•"/>
            </a:pPr>
            <a:r>
              <a:rPr lang="en-US" smtClean="0"/>
              <a:t>XML/GML</a:t>
            </a:r>
          </a:p>
          <a:p>
            <a:pPr>
              <a:buFontTx/>
              <a:buChar char="•"/>
            </a:pPr>
            <a:r>
              <a:rPr lang="en-US" smtClean="0"/>
              <a:t>Types and timing of Submissions</a:t>
            </a:r>
          </a:p>
          <a:p>
            <a:pPr>
              <a:buFontTx/>
              <a:buChar char="•"/>
            </a:pPr>
            <a:endParaRPr lang="en-US" smtClean="0"/>
          </a:p>
          <a:p>
            <a:r>
              <a:rPr lang="en-US" smtClean="0"/>
              <a:t>Submission Components</a:t>
            </a:r>
          </a:p>
          <a:p>
            <a:pPr>
              <a:buFontTx/>
              <a:buChar char="•"/>
            </a:pPr>
            <a:r>
              <a:rPr lang="en-US" smtClean="0"/>
              <a:t>Opening Key</a:t>
            </a:r>
          </a:p>
          <a:p>
            <a:pPr>
              <a:buFontTx/>
              <a:buChar char="•"/>
            </a:pPr>
            <a:r>
              <a:rPr lang="en-US" smtClean="0"/>
              <a:t>Opening Definition</a:t>
            </a:r>
          </a:p>
          <a:p>
            <a:pPr>
              <a:buFontTx/>
              <a:buChar char="•"/>
            </a:pPr>
            <a:r>
              <a:rPr lang="en-US" smtClean="0"/>
              <a:t>Disturbance</a:t>
            </a:r>
          </a:p>
          <a:p>
            <a:pPr>
              <a:buFontTx/>
              <a:buChar char="•"/>
            </a:pPr>
            <a:r>
              <a:rPr lang="en-US" smtClean="0"/>
              <a:t>Silviculture Activity</a:t>
            </a:r>
          </a:p>
          <a:p>
            <a:pPr>
              <a:buFontTx/>
              <a:buChar char="•"/>
            </a:pPr>
            <a:r>
              <a:rPr lang="en-US" smtClean="0"/>
              <a:t>Forest Cover</a:t>
            </a:r>
          </a:p>
          <a:p>
            <a:pPr>
              <a:buFontTx/>
              <a:buChar char="•"/>
            </a:pPr>
            <a:r>
              <a:rPr lang="en-US" smtClean="0"/>
              <a:t>Milestone</a:t>
            </a:r>
          </a:p>
          <a:p>
            <a:pPr>
              <a:buFontTx/>
              <a:buChar char="•"/>
            </a:pPr>
            <a:endParaRPr lang="en-US" smtClean="0"/>
          </a:p>
          <a:p>
            <a:pPr>
              <a:buFontTx/>
              <a:buChar char="•"/>
            </a:pPr>
            <a:r>
              <a:rPr lang="en-US" smtClean="0"/>
              <a:t>Submitting documents</a:t>
            </a:r>
          </a:p>
          <a:p>
            <a:pPr>
              <a:buFontTx/>
              <a:buChar char="•"/>
            </a:pPr>
            <a:endParaRPr lang="en-US" smtClean="0"/>
          </a:p>
          <a:p>
            <a:pPr>
              <a:buFontTx/>
              <a:buChar char="•"/>
            </a:pPr>
            <a:r>
              <a:rPr lang="en-US" smtClean="0"/>
              <a:t>Support</a:t>
            </a:r>
          </a:p>
          <a:p>
            <a:pPr>
              <a:buFontTx/>
              <a:buChar char="•"/>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051"/>
          <p:cNvSpPr>
            <a:spLocks noGrp="1" noChangeArrowheads="1"/>
          </p:cNvSpPr>
          <p:nvPr>
            <p:ph type="dt" sz="quarter" idx="1"/>
          </p:nvPr>
        </p:nvSpPr>
        <p:spPr>
          <a:noFill/>
        </p:spPr>
        <p:txBody>
          <a:bodyPr/>
          <a:lstStyle/>
          <a:p>
            <a:r>
              <a:rPr lang="en-US" smtClean="0"/>
              <a:t>March 2005</a:t>
            </a:r>
          </a:p>
        </p:txBody>
      </p:sp>
      <p:sp>
        <p:nvSpPr>
          <p:cNvPr id="72707" name="Rectangle 2055"/>
          <p:cNvSpPr>
            <a:spLocks noGrp="1" noChangeArrowheads="1"/>
          </p:cNvSpPr>
          <p:nvPr>
            <p:ph type="sldNum" sz="quarter" idx="5"/>
          </p:nvPr>
        </p:nvSpPr>
        <p:spPr>
          <a:noFill/>
        </p:spPr>
        <p:txBody>
          <a:bodyPr/>
          <a:lstStyle/>
          <a:p>
            <a:fld id="{62F5E736-8891-4270-B959-4F76DB837CED}" type="slidenum">
              <a:rPr lang="en-US" smtClean="0"/>
              <a:pPr/>
              <a:t>3</a:t>
            </a:fld>
            <a:endParaRPr lang="en-US" smtClean="0"/>
          </a:p>
        </p:txBody>
      </p:sp>
      <p:sp>
        <p:nvSpPr>
          <p:cNvPr id="72708" name="Rectangle 2"/>
          <p:cNvSpPr>
            <a:spLocks noChangeArrowheads="1" noTextEdit="1"/>
          </p:cNvSpPr>
          <p:nvPr>
            <p:ph type="sldImg"/>
          </p:nvPr>
        </p:nvSpPr>
        <p:spPr>
          <a:ln/>
        </p:spPr>
      </p:sp>
      <p:sp>
        <p:nvSpPr>
          <p:cNvPr id="72709" name="Rectangle 3"/>
          <p:cNvSpPr>
            <a:spLocks noGrp="1" noChangeArrowheads="1"/>
          </p:cNvSpPr>
          <p:nvPr>
            <p:ph type="body" idx="1"/>
          </p:nvPr>
        </p:nvSpPr>
        <p:spPr>
          <a:noFill/>
          <a:ln/>
        </p:spPr>
        <p:txBody>
          <a:bodyPr/>
          <a:lstStyle/>
          <a:p>
            <a:r>
              <a:rPr lang="en-US" smtClean="0"/>
              <a:t>Old Forms are cumbersome, labour intensive, and have room for human error.</a:t>
            </a:r>
          </a:p>
          <a:p>
            <a:r>
              <a:rPr lang="en-US" smtClean="0"/>
              <a:t>Under ESF, essentially the same information is submitted, it is just submitted using the XML/GML technology instead of the old forms.  If information was required on the old forms, it is still required under ESF.</a:t>
            </a:r>
          </a:p>
          <a:p>
            <a:r>
              <a:rPr lang="en-US" smtClean="0"/>
              <a:t>Currently, the sources for submission content are the Silviculture Information Submission Guide and the RESULTS Tech Specs.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051"/>
          <p:cNvSpPr>
            <a:spLocks noGrp="1" noChangeArrowheads="1"/>
          </p:cNvSpPr>
          <p:nvPr>
            <p:ph type="dt" sz="quarter" idx="1"/>
          </p:nvPr>
        </p:nvSpPr>
        <p:spPr>
          <a:noFill/>
        </p:spPr>
        <p:txBody>
          <a:bodyPr/>
          <a:lstStyle/>
          <a:p>
            <a:r>
              <a:rPr lang="en-US" smtClean="0"/>
              <a:t>March 2005</a:t>
            </a:r>
          </a:p>
        </p:txBody>
      </p:sp>
      <p:sp>
        <p:nvSpPr>
          <p:cNvPr id="73731" name="Rectangle 2055"/>
          <p:cNvSpPr>
            <a:spLocks noGrp="1" noChangeArrowheads="1"/>
          </p:cNvSpPr>
          <p:nvPr>
            <p:ph type="sldNum" sz="quarter" idx="5"/>
          </p:nvPr>
        </p:nvSpPr>
        <p:spPr>
          <a:noFill/>
        </p:spPr>
        <p:txBody>
          <a:bodyPr/>
          <a:lstStyle/>
          <a:p>
            <a:fld id="{555F664A-67CB-4127-88CF-580174965D4D}" type="slidenum">
              <a:rPr lang="en-US" smtClean="0"/>
              <a:pPr/>
              <a:t>4</a:t>
            </a:fld>
            <a:endParaRPr lang="en-US" smtClean="0"/>
          </a:p>
        </p:txBody>
      </p:sp>
      <p:sp>
        <p:nvSpPr>
          <p:cNvPr id="73732" name="Rectangle 2"/>
          <p:cNvSpPr>
            <a:spLocks noChangeArrowheads="1" noTextEdit="1"/>
          </p:cNvSpPr>
          <p:nvPr>
            <p:ph type="sldImg"/>
          </p:nvPr>
        </p:nvSpPr>
        <p:spPr>
          <a:ln/>
        </p:spPr>
      </p:sp>
      <p:sp>
        <p:nvSpPr>
          <p:cNvPr id="73733" name="Rectangle 3"/>
          <p:cNvSpPr>
            <a:spLocks noGrp="1" noChangeArrowheads="1"/>
          </p:cNvSpPr>
          <p:nvPr>
            <p:ph type="body" idx="1"/>
          </p:nvPr>
        </p:nvSpPr>
        <p:spPr>
          <a:noFill/>
          <a:ln/>
        </p:spPr>
        <p:txBody>
          <a:bodyPr/>
          <a:lstStyle/>
          <a:p>
            <a:r>
              <a:rPr lang="en-US" smtClean="0"/>
              <a:t>Old Forms are cumbersome, labour intensive, and have room for human error.</a:t>
            </a:r>
          </a:p>
          <a:p>
            <a:r>
              <a:rPr lang="en-US" smtClean="0"/>
              <a:t>Under ESF, essentially the same information is submitted, it is just submitted using the XML/GML technology instead of the old forms.  If information was required on the old forms, it is still required under ESF.</a:t>
            </a:r>
          </a:p>
          <a:p>
            <a:r>
              <a:rPr lang="en-US" smtClean="0"/>
              <a:t>Currently, the sources for submission content are the Silviculture Information Submission Guide and the RESULTS Tech Specs.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051"/>
          <p:cNvSpPr>
            <a:spLocks noGrp="1" noChangeArrowheads="1"/>
          </p:cNvSpPr>
          <p:nvPr>
            <p:ph type="dt" sz="quarter" idx="1"/>
          </p:nvPr>
        </p:nvSpPr>
        <p:spPr>
          <a:noFill/>
        </p:spPr>
        <p:txBody>
          <a:bodyPr/>
          <a:lstStyle/>
          <a:p>
            <a:r>
              <a:rPr lang="en-US" smtClean="0"/>
              <a:t>March 2005</a:t>
            </a:r>
          </a:p>
        </p:txBody>
      </p:sp>
      <p:sp>
        <p:nvSpPr>
          <p:cNvPr id="74755" name="Rectangle 2055"/>
          <p:cNvSpPr>
            <a:spLocks noGrp="1" noChangeArrowheads="1"/>
          </p:cNvSpPr>
          <p:nvPr>
            <p:ph type="sldNum" sz="quarter" idx="5"/>
          </p:nvPr>
        </p:nvSpPr>
        <p:spPr>
          <a:noFill/>
        </p:spPr>
        <p:txBody>
          <a:bodyPr/>
          <a:lstStyle/>
          <a:p>
            <a:fld id="{F54FA81E-EFFD-47B3-A29A-FB6990E326EE}" type="slidenum">
              <a:rPr lang="en-US" smtClean="0"/>
              <a:pPr/>
              <a:t>5</a:t>
            </a:fld>
            <a:endParaRPr lang="en-US" smtClean="0"/>
          </a:p>
        </p:txBody>
      </p:sp>
      <p:sp>
        <p:nvSpPr>
          <p:cNvPr id="74756" name="Rectangle 2"/>
          <p:cNvSpPr>
            <a:spLocks noChangeArrowheads="1" noTextEdit="1"/>
          </p:cNvSpPr>
          <p:nvPr>
            <p:ph type="sldImg"/>
          </p:nvPr>
        </p:nvSpPr>
        <p:spPr>
          <a:ln/>
        </p:spPr>
      </p:sp>
      <p:sp>
        <p:nvSpPr>
          <p:cNvPr id="74757" name="Rectangle 3"/>
          <p:cNvSpPr>
            <a:spLocks noGrp="1" noChangeArrowheads="1"/>
          </p:cNvSpPr>
          <p:nvPr>
            <p:ph type="body" idx="1"/>
          </p:nvPr>
        </p:nvSpPr>
        <p:spPr>
          <a:noFill/>
          <a:ln/>
        </p:spPr>
        <p:txBody>
          <a:bodyPr/>
          <a:lstStyle/>
          <a:p>
            <a:r>
              <a:rPr lang="en-US" smtClean="0"/>
              <a:t>Old Forms are cumbersome, labour intensive, and have room for human error.</a:t>
            </a:r>
          </a:p>
          <a:p>
            <a:r>
              <a:rPr lang="en-US" smtClean="0"/>
              <a:t>Under ESF, essentially the same information is submitted, it is just submitted using the XML/GML technology instead of the old forms.  If information was required on the old forms, it is still required under ESF.</a:t>
            </a:r>
          </a:p>
          <a:p>
            <a:r>
              <a:rPr lang="en-US" smtClean="0"/>
              <a:t>Currently, the sources for submission content are the Silviculture Information Submission Guide and the RESULTS Tech Specs.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051"/>
          <p:cNvSpPr>
            <a:spLocks noGrp="1" noChangeArrowheads="1"/>
          </p:cNvSpPr>
          <p:nvPr>
            <p:ph type="dt" sz="quarter" idx="1"/>
          </p:nvPr>
        </p:nvSpPr>
        <p:spPr>
          <a:noFill/>
        </p:spPr>
        <p:txBody>
          <a:bodyPr/>
          <a:lstStyle/>
          <a:p>
            <a:r>
              <a:rPr lang="en-US" smtClean="0"/>
              <a:t>March 2005</a:t>
            </a:r>
          </a:p>
        </p:txBody>
      </p:sp>
      <p:sp>
        <p:nvSpPr>
          <p:cNvPr id="75779" name="Rectangle 2055"/>
          <p:cNvSpPr>
            <a:spLocks noGrp="1" noChangeArrowheads="1"/>
          </p:cNvSpPr>
          <p:nvPr>
            <p:ph type="sldNum" sz="quarter" idx="5"/>
          </p:nvPr>
        </p:nvSpPr>
        <p:spPr>
          <a:noFill/>
        </p:spPr>
        <p:txBody>
          <a:bodyPr/>
          <a:lstStyle/>
          <a:p>
            <a:fld id="{FAACE43B-F675-4BC7-8F10-0E81FA7E7647}" type="slidenum">
              <a:rPr lang="en-US" smtClean="0"/>
              <a:pPr/>
              <a:t>6</a:t>
            </a:fld>
            <a:endParaRPr lang="en-US" smtClean="0"/>
          </a:p>
        </p:txBody>
      </p:sp>
      <p:sp>
        <p:nvSpPr>
          <p:cNvPr id="75780" name="Rectangle 2"/>
          <p:cNvSpPr>
            <a:spLocks noChangeArrowheads="1" noTextEdit="1"/>
          </p:cNvSpPr>
          <p:nvPr>
            <p:ph type="sldImg"/>
          </p:nvPr>
        </p:nvSpPr>
        <p:spPr>
          <a:ln/>
        </p:spPr>
      </p:sp>
      <p:sp>
        <p:nvSpPr>
          <p:cNvPr id="75781" name="Rectangle 3"/>
          <p:cNvSpPr>
            <a:spLocks noGrp="1" noChangeArrowheads="1"/>
          </p:cNvSpPr>
          <p:nvPr>
            <p:ph type="body" idx="1"/>
          </p:nvPr>
        </p:nvSpPr>
        <p:spPr>
          <a:noFill/>
          <a:ln/>
        </p:spPr>
        <p:txBody>
          <a:bodyPr/>
          <a:lstStyle/>
          <a:p>
            <a:r>
              <a:rPr lang="en-US" smtClean="0"/>
              <a:t>New ESF submissions replace forms.</a:t>
            </a:r>
          </a:p>
          <a:p>
            <a:r>
              <a:rPr lang="en-US" smtClean="0"/>
              <a:t>The reporting deadline is Before June 1 for the previous reporting year (April 1 to Mar 31).</a:t>
            </a:r>
          </a:p>
          <a:p>
            <a:r>
              <a:rPr lang="en-US" smtClean="0"/>
              <a:t> Milestone declarations are optional (under FRPA Sec 107).</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051"/>
          <p:cNvSpPr>
            <a:spLocks noGrp="1" noChangeArrowheads="1"/>
          </p:cNvSpPr>
          <p:nvPr>
            <p:ph type="dt" sz="quarter" idx="1"/>
          </p:nvPr>
        </p:nvSpPr>
        <p:spPr>
          <a:noFill/>
        </p:spPr>
        <p:txBody>
          <a:bodyPr/>
          <a:lstStyle/>
          <a:p>
            <a:r>
              <a:rPr lang="en-US" smtClean="0"/>
              <a:t>March 2005</a:t>
            </a:r>
          </a:p>
        </p:txBody>
      </p:sp>
      <p:sp>
        <p:nvSpPr>
          <p:cNvPr id="76803" name="Rectangle 2055"/>
          <p:cNvSpPr>
            <a:spLocks noGrp="1" noChangeArrowheads="1"/>
          </p:cNvSpPr>
          <p:nvPr>
            <p:ph type="sldNum" sz="quarter" idx="5"/>
          </p:nvPr>
        </p:nvSpPr>
        <p:spPr>
          <a:noFill/>
        </p:spPr>
        <p:txBody>
          <a:bodyPr/>
          <a:lstStyle/>
          <a:p>
            <a:fld id="{80BB2D09-8195-4A7C-84DC-010F6BFBA299}" type="slidenum">
              <a:rPr lang="en-US" smtClean="0"/>
              <a:pPr/>
              <a:t>7</a:t>
            </a:fld>
            <a:endParaRPr lang="en-US" smtClean="0"/>
          </a:p>
        </p:txBody>
      </p:sp>
      <p:sp>
        <p:nvSpPr>
          <p:cNvPr id="76804" name="Rectangle 2"/>
          <p:cNvSpPr>
            <a:spLocks noChangeArrowheads="1" noTextEdit="1"/>
          </p:cNvSpPr>
          <p:nvPr>
            <p:ph type="sldImg"/>
          </p:nvPr>
        </p:nvSpPr>
        <p:spPr>
          <a:ln/>
        </p:spPr>
      </p:sp>
      <p:sp>
        <p:nvSpPr>
          <p:cNvPr id="76805" name="Rectangle 3"/>
          <p:cNvSpPr>
            <a:spLocks noGrp="1" noChangeArrowheads="1"/>
          </p:cNvSpPr>
          <p:nvPr>
            <p:ph type="body" idx="1"/>
          </p:nvPr>
        </p:nvSpPr>
        <p:spPr>
          <a:noFill/>
          <a:ln/>
        </p:spPr>
        <p:txBody>
          <a:bodyPr/>
          <a:lstStyle/>
          <a:p>
            <a:r>
              <a:rPr lang="en-GB" smtClean="0"/>
              <a:t>Service providers: Forsite, JS Thrower &amp; Associates, Chartwell Consultants Ltd., Integrated ProAction Corp, TM Pearson &amp; Co.)</a:t>
            </a:r>
          </a:p>
          <a:p>
            <a:r>
              <a:rPr lang="en-GB" smtClean="0"/>
              <a:t>ForestManager is produced by Inform.  It is essentially a database for forest management information.</a:t>
            </a:r>
          </a:p>
          <a:p>
            <a:r>
              <a:rPr lang="en-GB" smtClean="0"/>
              <a:t>Genus: originated by Canfor, used by many organizations.  It is essentially a database for forest management info</a:t>
            </a:r>
          </a:p>
          <a:p>
            <a:r>
              <a:rPr lang="en-GB" smtClean="0"/>
              <a:t>Phoenix Pro: Produced by DR Systems.  It is essentially a database for forest management info.</a:t>
            </a:r>
          </a:p>
          <a:p>
            <a:r>
              <a:rPr lang="en-GB" smtClean="0"/>
              <a:t>All of those systems have add-on modules that enable them to create XML documents.</a:t>
            </a:r>
          </a:p>
          <a:p>
            <a:endParaRPr lang="en-GB" smtClean="0"/>
          </a:p>
          <a:p>
            <a:r>
              <a:rPr lang="en-GB" smtClean="0"/>
              <a:t>Mention FME (generic data transformation tool), and eziLink (the only e-submission specific tool - this is the tool that MoFR purchased to generate its submission documents)</a:t>
            </a:r>
            <a:endParaRPr lang="en-US" smtClean="0"/>
          </a:p>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051"/>
          <p:cNvSpPr>
            <a:spLocks noGrp="1" noChangeArrowheads="1"/>
          </p:cNvSpPr>
          <p:nvPr>
            <p:ph type="dt" sz="quarter" idx="1"/>
          </p:nvPr>
        </p:nvSpPr>
        <p:spPr>
          <a:noFill/>
        </p:spPr>
        <p:txBody>
          <a:bodyPr/>
          <a:lstStyle/>
          <a:p>
            <a:r>
              <a:rPr lang="en-US" smtClean="0"/>
              <a:t>March 2005</a:t>
            </a:r>
          </a:p>
        </p:txBody>
      </p:sp>
      <p:sp>
        <p:nvSpPr>
          <p:cNvPr id="77827" name="Rectangle 2055"/>
          <p:cNvSpPr>
            <a:spLocks noGrp="1" noChangeArrowheads="1"/>
          </p:cNvSpPr>
          <p:nvPr>
            <p:ph type="sldNum" sz="quarter" idx="5"/>
          </p:nvPr>
        </p:nvSpPr>
        <p:spPr>
          <a:noFill/>
        </p:spPr>
        <p:txBody>
          <a:bodyPr/>
          <a:lstStyle/>
          <a:p>
            <a:fld id="{95A0C750-57FD-4899-A884-448175841A53}" type="slidenum">
              <a:rPr lang="en-US" smtClean="0"/>
              <a:pPr/>
              <a:t>8</a:t>
            </a:fld>
            <a:endParaRPr lang="en-US" smtClean="0"/>
          </a:p>
        </p:txBody>
      </p:sp>
      <p:sp>
        <p:nvSpPr>
          <p:cNvPr id="77828" name="Rectangle 2"/>
          <p:cNvSpPr>
            <a:spLocks noChangeArrowheads="1" noTextEdit="1"/>
          </p:cNvSpPr>
          <p:nvPr>
            <p:ph type="sldImg"/>
          </p:nvPr>
        </p:nvSpPr>
        <p:spPr>
          <a:ln/>
        </p:spPr>
      </p:sp>
      <p:sp>
        <p:nvSpPr>
          <p:cNvPr id="77829" name="Rectangle 3"/>
          <p:cNvSpPr>
            <a:spLocks noGrp="1" noChangeArrowheads="1"/>
          </p:cNvSpPr>
          <p:nvPr>
            <p:ph type="body" idx="1"/>
          </p:nvPr>
        </p:nvSpPr>
        <p:spPr>
          <a:noFill/>
          <a:ln/>
        </p:spPr>
        <p:txBody>
          <a:bodyPr/>
          <a:lstStyle/>
          <a:p>
            <a:r>
              <a:rPr lang="en-US" smtClean="0"/>
              <a:t>The reporting deadline is Before June 1 for the previous reporting year (April 1 to Mar 31).</a:t>
            </a:r>
          </a:p>
          <a:p>
            <a:r>
              <a:rPr lang="en-US" smtClean="0"/>
              <a:t> Milestone declarations are optional (under FRPA Sec 107).</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051"/>
          <p:cNvSpPr>
            <a:spLocks noGrp="1" noChangeArrowheads="1"/>
          </p:cNvSpPr>
          <p:nvPr>
            <p:ph type="dt" sz="quarter" idx="1"/>
          </p:nvPr>
        </p:nvSpPr>
        <p:spPr>
          <a:noFill/>
        </p:spPr>
        <p:txBody>
          <a:bodyPr/>
          <a:lstStyle/>
          <a:p>
            <a:r>
              <a:rPr lang="en-US" smtClean="0"/>
              <a:t>March 2005</a:t>
            </a:r>
          </a:p>
        </p:txBody>
      </p:sp>
      <p:sp>
        <p:nvSpPr>
          <p:cNvPr id="78851" name="Rectangle 2055"/>
          <p:cNvSpPr>
            <a:spLocks noGrp="1" noChangeArrowheads="1"/>
          </p:cNvSpPr>
          <p:nvPr>
            <p:ph type="sldNum" sz="quarter" idx="5"/>
          </p:nvPr>
        </p:nvSpPr>
        <p:spPr>
          <a:noFill/>
        </p:spPr>
        <p:txBody>
          <a:bodyPr/>
          <a:lstStyle/>
          <a:p>
            <a:fld id="{548DC70D-442E-4223-9556-7F14EFCF609A}" type="slidenum">
              <a:rPr lang="en-US" smtClean="0"/>
              <a:pPr/>
              <a:t>9</a:t>
            </a:fld>
            <a:endParaRPr lang="en-US" smtClean="0"/>
          </a:p>
        </p:txBody>
      </p:sp>
      <p:sp>
        <p:nvSpPr>
          <p:cNvPr id="78852" name="Rectangle 2"/>
          <p:cNvSpPr>
            <a:spLocks noChangeArrowheads="1" noTextEdit="1"/>
          </p:cNvSpPr>
          <p:nvPr>
            <p:ph type="sldImg"/>
          </p:nvPr>
        </p:nvSpPr>
        <p:spPr>
          <a:ln/>
        </p:spPr>
      </p:sp>
      <p:sp>
        <p:nvSpPr>
          <p:cNvPr id="78853" name="Rectangle 3"/>
          <p:cNvSpPr>
            <a:spLocks noGrp="1" noChangeArrowheads="1"/>
          </p:cNvSpPr>
          <p:nvPr>
            <p:ph type="body" idx="1"/>
          </p:nvPr>
        </p:nvSpPr>
        <p:spPr>
          <a:noFill/>
          <a:ln/>
        </p:spPr>
        <p:txBody>
          <a:bodyPr/>
          <a:lstStyle/>
          <a:p>
            <a:r>
              <a:rPr lang="en-US" smtClean="0"/>
              <a:t>Opening Lifecycle from time of harvest through to achieving Free Growing Status (upper half of screen), and the expected cycle of submission types and timing (lower half).</a:t>
            </a:r>
          </a:p>
          <a:p>
            <a:endParaRPr lang="en-US" smtClean="0"/>
          </a:p>
          <a:p>
            <a:r>
              <a:rPr lang="en-US" smtClean="0"/>
              <a:t>Harvest – for areas harvested during the reporting year, must define the opening in RESULTS, report disturbance and update FC.</a:t>
            </a:r>
          </a:p>
          <a:p>
            <a:r>
              <a:rPr lang="en-US" smtClean="0"/>
              <a:t>Planting and other Silv activities – must report any silviculture treatment reported during the reporting year</a:t>
            </a:r>
          </a:p>
          <a:p>
            <a:r>
              <a:rPr lang="en-US" smtClean="0"/>
              <a:t>Surveys – surveys are not treatments therefore no requirement to report although it is recommended; however, must report forest cover updates at milestones.  Milestone declarations are optional.</a:t>
            </a:r>
          </a:p>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051"/>
          <p:cNvSpPr>
            <a:spLocks noGrp="1" noChangeArrowheads="1"/>
          </p:cNvSpPr>
          <p:nvPr>
            <p:ph type="dt" sz="quarter" idx="1"/>
          </p:nvPr>
        </p:nvSpPr>
        <p:spPr>
          <a:noFill/>
        </p:spPr>
        <p:txBody>
          <a:bodyPr/>
          <a:lstStyle/>
          <a:p>
            <a:r>
              <a:rPr lang="en-US" smtClean="0"/>
              <a:t>March 2005</a:t>
            </a:r>
          </a:p>
        </p:txBody>
      </p:sp>
      <p:sp>
        <p:nvSpPr>
          <p:cNvPr id="79875" name="Rectangle 2055"/>
          <p:cNvSpPr>
            <a:spLocks noGrp="1" noChangeArrowheads="1"/>
          </p:cNvSpPr>
          <p:nvPr>
            <p:ph type="sldNum" sz="quarter" idx="5"/>
          </p:nvPr>
        </p:nvSpPr>
        <p:spPr>
          <a:noFill/>
        </p:spPr>
        <p:txBody>
          <a:bodyPr/>
          <a:lstStyle/>
          <a:p>
            <a:fld id="{3A162F40-2305-47D6-B08D-C9747C476594}" type="slidenum">
              <a:rPr lang="en-US" smtClean="0"/>
              <a:pPr/>
              <a:t>12</a:t>
            </a:fld>
            <a:endParaRPr lang="en-US" smtClean="0"/>
          </a:p>
        </p:txBody>
      </p:sp>
      <p:sp>
        <p:nvSpPr>
          <p:cNvPr id="79876" name="Rectangle 2"/>
          <p:cNvSpPr>
            <a:spLocks noChangeArrowheads="1" noTextEdit="1"/>
          </p:cNvSpPr>
          <p:nvPr>
            <p:ph type="sldImg"/>
          </p:nvPr>
        </p:nvSpPr>
        <p:spPr>
          <a:ln/>
        </p:spPr>
      </p:sp>
      <p:sp>
        <p:nvSpPr>
          <p:cNvPr id="79877" name="Rectangle 3"/>
          <p:cNvSpPr>
            <a:spLocks noGrp="1" noChangeArrowheads="1"/>
          </p:cNvSpPr>
          <p:nvPr>
            <p:ph type="body" idx="1"/>
          </p:nvPr>
        </p:nvSpPr>
        <p:spPr>
          <a:noFill/>
          <a:ln/>
        </p:spPr>
        <p:txBody>
          <a:bodyPr/>
          <a:lstStyle/>
          <a:p>
            <a:r>
              <a:rPr lang="en-US" smtClean="0"/>
              <a:t>Structure and formatting of submission documents governed by a Schema.</a:t>
            </a:r>
          </a:p>
          <a:p>
            <a:r>
              <a:rPr lang="en-US" smtClean="0"/>
              <a:t>Submission documents must conform to schema or they will be rejected</a:t>
            </a:r>
          </a:p>
          <a:p>
            <a:r>
              <a:rPr lang="en-US" smtClean="0"/>
              <a:t>Submission data must meet business rules or submission will be rejected.</a:t>
            </a:r>
          </a:p>
          <a:p>
            <a:r>
              <a:rPr lang="en-US" smtClean="0"/>
              <a:t>Submission document can be broken into three main pieces: Metadata, Opening Key, and Opening Items.</a:t>
            </a:r>
          </a:p>
          <a:p>
            <a:r>
              <a:rPr lang="en-US" smtClean="0"/>
              <a:t>A single submission document can contain multiple openings (identified by the opening key) and each opening can contain multiple Opening items.  The opening items define the submission type (e.g. opening definition, disturbance, etc.).</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051"/>
          <p:cNvSpPr>
            <a:spLocks noGrp="1" noChangeArrowheads="1"/>
          </p:cNvSpPr>
          <p:nvPr>
            <p:ph type="dt" sz="quarter" idx="1"/>
          </p:nvPr>
        </p:nvSpPr>
        <p:spPr>
          <a:noFill/>
        </p:spPr>
        <p:txBody>
          <a:bodyPr/>
          <a:lstStyle/>
          <a:p>
            <a:r>
              <a:rPr lang="en-US" smtClean="0"/>
              <a:t>March 2005</a:t>
            </a:r>
          </a:p>
        </p:txBody>
      </p:sp>
      <p:sp>
        <p:nvSpPr>
          <p:cNvPr id="80899" name="Rectangle 2055"/>
          <p:cNvSpPr>
            <a:spLocks noGrp="1" noChangeArrowheads="1"/>
          </p:cNvSpPr>
          <p:nvPr>
            <p:ph type="sldNum" sz="quarter" idx="5"/>
          </p:nvPr>
        </p:nvSpPr>
        <p:spPr>
          <a:noFill/>
        </p:spPr>
        <p:txBody>
          <a:bodyPr/>
          <a:lstStyle/>
          <a:p>
            <a:fld id="{45A1AC1F-E2A7-4FE6-9D4C-BB16136CB019}" type="slidenum">
              <a:rPr lang="en-US" smtClean="0"/>
              <a:pPr/>
              <a:t>13</a:t>
            </a:fld>
            <a:endParaRPr lang="en-US" smtClean="0"/>
          </a:p>
        </p:txBody>
      </p:sp>
      <p:sp>
        <p:nvSpPr>
          <p:cNvPr id="80900" name="Rectangle 2"/>
          <p:cNvSpPr>
            <a:spLocks noChangeArrowheads="1" noTextEdit="1"/>
          </p:cNvSpPr>
          <p:nvPr>
            <p:ph type="sldImg"/>
          </p:nvPr>
        </p:nvSpPr>
        <p:spPr>
          <a:ln/>
        </p:spPr>
      </p:sp>
      <p:sp>
        <p:nvSpPr>
          <p:cNvPr id="80901" name="Rectangle 3"/>
          <p:cNvSpPr>
            <a:spLocks noGrp="1" noChangeArrowheads="1"/>
          </p:cNvSpPr>
          <p:nvPr>
            <p:ph type="body" idx="1"/>
          </p:nvPr>
        </p:nvSpPr>
        <p:spPr>
          <a:noFill/>
          <a:ln/>
        </p:spPr>
        <p:txBody>
          <a:bodyPr/>
          <a:lstStyle/>
          <a:p>
            <a:r>
              <a:rPr lang="en-US" smtClean="0"/>
              <a:t>Structure and formatting of submission documents governed by a Schema.</a:t>
            </a:r>
          </a:p>
          <a:p>
            <a:r>
              <a:rPr lang="en-US" smtClean="0"/>
              <a:t>Submission documents must conform to schema or they will be rejected</a:t>
            </a:r>
          </a:p>
          <a:p>
            <a:r>
              <a:rPr lang="en-US" smtClean="0"/>
              <a:t>Submission data must meet business rules or submission will be rejected.</a:t>
            </a:r>
          </a:p>
          <a:p>
            <a:r>
              <a:rPr lang="en-US" smtClean="0"/>
              <a:t>Submission document can be broken into three main pieces: Metadata, Opening Key, and Opening Items.</a:t>
            </a:r>
          </a:p>
          <a:p>
            <a:r>
              <a:rPr lang="en-US" smtClean="0"/>
              <a:t>A single submission document can contain multiple openings (identified by the opening key) and each opening can contain multiple Opening items.  The opening items define the submission type (e.g. opening definition, disturbance, etc.).</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051"/>
          <p:cNvSpPr>
            <a:spLocks noGrp="1" noChangeArrowheads="1"/>
          </p:cNvSpPr>
          <p:nvPr>
            <p:ph type="dt" sz="quarter" idx="1"/>
          </p:nvPr>
        </p:nvSpPr>
        <p:spPr>
          <a:noFill/>
        </p:spPr>
        <p:txBody>
          <a:bodyPr/>
          <a:lstStyle/>
          <a:p>
            <a:r>
              <a:rPr lang="en-US" smtClean="0"/>
              <a:t>March 2005</a:t>
            </a:r>
          </a:p>
        </p:txBody>
      </p:sp>
      <p:sp>
        <p:nvSpPr>
          <p:cNvPr id="81923" name="Rectangle 2055"/>
          <p:cNvSpPr>
            <a:spLocks noGrp="1" noChangeArrowheads="1"/>
          </p:cNvSpPr>
          <p:nvPr>
            <p:ph type="sldNum" sz="quarter" idx="5"/>
          </p:nvPr>
        </p:nvSpPr>
        <p:spPr>
          <a:noFill/>
        </p:spPr>
        <p:txBody>
          <a:bodyPr/>
          <a:lstStyle/>
          <a:p>
            <a:fld id="{3160AD2E-D530-4AE6-9DC6-DEDB75EB077E}" type="slidenum">
              <a:rPr lang="en-US" smtClean="0"/>
              <a:pPr/>
              <a:t>14</a:t>
            </a:fld>
            <a:endParaRPr lang="en-US" smtClean="0"/>
          </a:p>
        </p:txBody>
      </p:sp>
      <p:sp>
        <p:nvSpPr>
          <p:cNvPr id="81924" name="Rectangle 2"/>
          <p:cNvSpPr>
            <a:spLocks noChangeArrowheads="1" noTextEdit="1"/>
          </p:cNvSpPr>
          <p:nvPr>
            <p:ph type="sldImg"/>
          </p:nvPr>
        </p:nvSpPr>
        <p:spPr>
          <a:ln/>
        </p:spPr>
      </p:sp>
      <p:sp>
        <p:nvSpPr>
          <p:cNvPr id="81925" name="Rectangle 3"/>
          <p:cNvSpPr>
            <a:spLocks noGrp="1" noChangeArrowheads="1"/>
          </p:cNvSpPr>
          <p:nvPr>
            <p:ph type="body" idx="1"/>
          </p:nvPr>
        </p:nvSpPr>
        <p:spPr>
          <a:noFill/>
          <a:ln/>
        </p:spPr>
        <p:txBody>
          <a:bodyPr/>
          <a:lstStyle/>
          <a:p>
            <a:r>
              <a:rPr lang="en-US" smtClean="0"/>
              <a:t>ESF Submission metadata – put contact info for whoever is responsible for getting the submission through ESF into RESULTS.</a:t>
            </a:r>
          </a:p>
          <a:p>
            <a:endParaRPr lang="en-US" smtClean="0"/>
          </a:p>
          <a:p>
            <a:r>
              <a:rPr lang="en-US" smtClean="0"/>
              <a:t>RESULTS Submission metadata – put in contact info for who is responsible for the data contained in the submission.</a:t>
            </a:r>
          </a:p>
          <a:p>
            <a:endParaRPr lang="en-US" smtClean="0"/>
          </a:p>
          <a:p>
            <a:r>
              <a:rPr lang="en-US" smtClean="0"/>
              <a:t>Validate Indicator can be used to test the submission against ESF schema requirements.</a:t>
            </a:r>
          </a:p>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051"/>
          <p:cNvSpPr>
            <a:spLocks noGrp="1" noChangeArrowheads="1"/>
          </p:cNvSpPr>
          <p:nvPr>
            <p:ph type="dt" sz="quarter" idx="1"/>
          </p:nvPr>
        </p:nvSpPr>
        <p:spPr>
          <a:noFill/>
        </p:spPr>
        <p:txBody>
          <a:bodyPr/>
          <a:lstStyle/>
          <a:p>
            <a:r>
              <a:rPr lang="en-US" smtClean="0"/>
              <a:t>March 2005</a:t>
            </a:r>
          </a:p>
        </p:txBody>
      </p:sp>
      <p:sp>
        <p:nvSpPr>
          <p:cNvPr id="82947" name="Rectangle 2055"/>
          <p:cNvSpPr>
            <a:spLocks noGrp="1" noChangeArrowheads="1"/>
          </p:cNvSpPr>
          <p:nvPr>
            <p:ph type="sldNum" sz="quarter" idx="5"/>
          </p:nvPr>
        </p:nvSpPr>
        <p:spPr>
          <a:noFill/>
        </p:spPr>
        <p:txBody>
          <a:bodyPr/>
          <a:lstStyle/>
          <a:p>
            <a:fld id="{75B469D4-7372-414F-B93A-6D21E97C05B2}" type="slidenum">
              <a:rPr lang="en-US" smtClean="0"/>
              <a:pPr/>
              <a:t>15</a:t>
            </a:fld>
            <a:endParaRPr lang="en-US" smtClean="0"/>
          </a:p>
        </p:txBody>
      </p:sp>
      <p:sp>
        <p:nvSpPr>
          <p:cNvPr id="82948" name="Rectangle 2"/>
          <p:cNvSpPr>
            <a:spLocks noChangeArrowheads="1" noTextEdit="1"/>
          </p:cNvSpPr>
          <p:nvPr>
            <p:ph type="sldImg"/>
          </p:nvPr>
        </p:nvSpPr>
        <p:spPr>
          <a:ln/>
        </p:spPr>
      </p:sp>
      <p:sp>
        <p:nvSpPr>
          <p:cNvPr id="82949" name="Rectangle 3"/>
          <p:cNvSpPr>
            <a:spLocks noGrp="1" noChangeArrowheads="1"/>
          </p:cNvSpPr>
          <p:nvPr>
            <p:ph type="body" idx="1"/>
          </p:nvPr>
        </p:nvSpPr>
        <p:spPr>
          <a:noFill/>
          <a:ln/>
        </p:spPr>
        <p:txBody>
          <a:bodyPr/>
          <a:lstStyle/>
          <a:p>
            <a:r>
              <a:rPr lang="en-US" smtClean="0"/>
              <a:t>In tenured situations the Opening Key links RESULTS to FTA.  </a:t>
            </a:r>
          </a:p>
          <a:p>
            <a:r>
              <a:rPr lang="en-US" smtClean="0"/>
              <a:t>Either of the Licence/CP/CB, or the Timbermark/CB must be used when an opening is first defined in RESULTS.  After the initial opening definition has been created in RESULTS any of the 4 ways can be used.</a:t>
            </a:r>
          </a:p>
          <a:p>
            <a:endParaRPr lang="en-US" smtClean="0"/>
          </a:p>
          <a:p>
            <a:r>
              <a:rPr lang="en-US" smtClean="0"/>
              <a:t>When the opening is first submitted to RESULTS (i.e. opening definition submission), the opening key is critical for creating the relationship between what was tenured (i.e. the cutblock), and the opening that is being managed.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051"/>
          <p:cNvSpPr>
            <a:spLocks noGrp="1" noChangeArrowheads="1"/>
          </p:cNvSpPr>
          <p:nvPr>
            <p:ph type="dt" sz="quarter" idx="1"/>
          </p:nvPr>
        </p:nvSpPr>
        <p:spPr>
          <a:noFill/>
        </p:spPr>
        <p:txBody>
          <a:bodyPr/>
          <a:lstStyle/>
          <a:p>
            <a:r>
              <a:rPr lang="en-US" smtClean="0"/>
              <a:t>March 2005</a:t>
            </a:r>
          </a:p>
        </p:txBody>
      </p:sp>
      <p:sp>
        <p:nvSpPr>
          <p:cNvPr id="83971" name="Rectangle 2055"/>
          <p:cNvSpPr>
            <a:spLocks noGrp="1" noChangeArrowheads="1"/>
          </p:cNvSpPr>
          <p:nvPr>
            <p:ph type="sldNum" sz="quarter" idx="5"/>
          </p:nvPr>
        </p:nvSpPr>
        <p:spPr>
          <a:noFill/>
        </p:spPr>
        <p:txBody>
          <a:bodyPr/>
          <a:lstStyle/>
          <a:p>
            <a:fld id="{19A0F5F3-E42D-4466-BAF8-1996ED3657E1}" type="slidenum">
              <a:rPr lang="en-US" smtClean="0"/>
              <a:pPr/>
              <a:t>16</a:t>
            </a:fld>
            <a:endParaRPr lang="en-US" smtClean="0"/>
          </a:p>
        </p:txBody>
      </p:sp>
      <p:sp>
        <p:nvSpPr>
          <p:cNvPr id="83972" name="Rectangle 2"/>
          <p:cNvSpPr>
            <a:spLocks noChangeArrowheads="1" noTextEdit="1"/>
          </p:cNvSpPr>
          <p:nvPr>
            <p:ph type="sldImg"/>
          </p:nvPr>
        </p:nvSpPr>
        <p:spPr>
          <a:ln/>
        </p:spPr>
      </p:sp>
      <p:sp>
        <p:nvSpPr>
          <p:cNvPr id="83973" name="Rectangle 3"/>
          <p:cNvSpPr>
            <a:spLocks noGrp="1" noChangeArrowheads="1"/>
          </p:cNvSpPr>
          <p:nvPr>
            <p:ph type="body" idx="1"/>
          </p:nvPr>
        </p:nvSpPr>
        <p:spPr>
          <a:noFill/>
          <a:ln/>
        </p:spPr>
        <p:txBody>
          <a:bodyPr/>
          <a:lstStyle/>
          <a:p>
            <a:r>
              <a:rPr lang="en-US" smtClean="0"/>
              <a:t>In tenured situations the tenure data populates RESULTS from FTA, RESULTS will pass the Opening number to FTA</a:t>
            </a:r>
          </a:p>
          <a:p>
            <a:r>
              <a:rPr lang="en-US" smtClean="0"/>
              <a:t>Any spatial data contained in the submission will be replicated in the LRDW which can then be viewed via MapView</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051"/>
          <p:cNvSpPr>
            <a:spLocks noGrp="1" noChangeArrowheads="1"/>
          </p:cNvSpPr>
          <p:nvPr>
            <p:ph type="dt" sz="quarter" idx="1"/>
          </p:nvPr>
        </p:nvSpPr>
        <p:spPr>
          <a:noFill/>
        </p:spPr>
        <p:txBody>
          <a:bodyPr/>
          <a:lstStyle/>
          <a:p>
            <a:r>
              <a:rPr lang="en-US" smtClean="0"/>
              <a:t>March 2005</a:t>
            </a:r>
          </a:p>
        </p:txBody>
      </p:sp>
      <p:sp>
        <p:nvSpPr>
          <p:cNvPr id="84995" name="Rectangle 2055"/>
          <p:cNvSpPr>
            <a:spLocks noGrp="1" noChangeArrowheads="1"/>
          </p:cNvSpPr>
          <p:nvPr>
            <p:ph type="sldNum" sz="quarter" idx="5"/>
          </p:nvPr>
        </p:nvSpPr>
        <p:spPr>
          <a:noFill/>
        </p:spPr>
        <p:txBody>
          <a:bodyPr/>
          <a:lstStyle/>
          <a:p>
            <a:fld id="{014AA693-1024-4D91-82C6-566FB63D1F6C}" type="slidenum">
              <a:rPr lang="en-US" smtClean="0"/>
              <a:pPr/>
              <a:t>17</a:t>
            </a:fld>
            <a:endParaRPr lang="en-US" smtClean="0"/>
          </a:p>
        </p:txBody>
      </p:sp>
      <p:sp>
        <p:nvSpPr>
          <p:cNvPr id="84996" name="Rectangle 2"/>
          <p:cNvSpPr>
            <a:spLocks noChangeArrowheads="1" noTextEdit="1"/>
          </p:cNvSpPr>
          <p:nvPr>
            <p:ph type="sldImg"/>
          </p:nvPr>
        </p:nvSpPr>
        <p:spPr>
          <a:ln/>
        </p:spPr>
      </p:sp>
      <p:sp>
        <p:nvSpPr>
          <p:cNvPr id="84997" name="Rectangle 3"/>
          <p:cNvSpPr>
            <a:spLocks noGrp="1" noChangeArrowheads="1"/>
          </p:cNvSpPr>
          <p:nvPr>
            <p:ph type="body" idx="1"/>
          </p:nvPr>
        </p:nvSpPr>
        <p:spPr>
          <a:noFill/>
          <a:ln/>
        </p:spPr>
        <p:txBody>
          <a:bodyPr/>
          <a:lstStyle/>
          <a:p>
            <a:r>
              <a:rPr lang="en-US" smtClean="0"/>
              <a:t>Note any ‘extentOf’ field represents a place holder for spatial data.</a:t>
            </a:r>
          </a:p>
          <a:p>
            <a:r>
              <a:rPr lang="en-US" smtClean="0"/>
              <a:t>In this case that indicates that spatial data for the opening boundary may be submitted as part of an opening definition submission (optional – because it can be derived from forest cover later on.</a:t>
            </a:r>
          </a:p>
          <a:p>
            <a:endParaRPr lang="en-US" smtClean="0"/>
          </a:p>
          <a:p>
            <a:r>
              <a:rPr lang="en-US" smtClean="0"/>
              <a:t>The Action Defines what the intent of the submission is</a:t>
            </a:r>
          </a:p>
          <a:p>
            <a:r>
              <a:rPr lang="en-US" smtClean="0"/>
              <a:t>I – for insert new information</a:t>
            </a:r>
          </a:p>
          <a:p>
            <a:r>
              <a:rPr lang="en-US" smtClean="0"/>
              <a:t>U – for updating or correcting information already in the system</a:t>
            </a:r>
          </a:p>
          <a:p>
            <a:r>
              <a:rPr lang="en-US" smtClean="0"/>
              <a:t>A – for site plan amendments and proposing Amendments to Silv prescriptions that need to go to MoFR for Review</a:t>
            </a:r>
          </a:p>
          <a:p>
            <a:r>
              <a:rPr lang="en-US" smtClean="0"/>
              <a:t>M – for minor (area and BEC) amendments to Silv Pres</a:t>
            </a:r>
          </a:p>
          <a:p>
            <a:r>
              <a:rPr lang="en-US" smtClean="0"/>
              <a:t>V – for applying approved variations to Site Plans</a:t>
            </a:r>
          </a:p>
          <a:p>
            <a:r>
              <a:rPr lang="en-US" smtClean="0"/>
              <a:t>O – for proposing opening amalgamations to MoFR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051"/>
          <p:cNvSpPr>
            <a:spLocks noGrp="1" noChangeArrowheads="1"/>
          </p:cNvSpPr>
          <p:nvPr>
            <p:ph type="dt" sz="quarter" idx="1"/>
          </p:nvPr>
        </p:nvSpPr>
        <p:spPr>
          <a:noFill/>
        </p:spPr>
        <p:txBody>
          <a:bodyPr/>
          <a:lstStyle/>
          <a:p>
            <a:r>
              <a:rPr lang="en-US" smtClean="0"/>
              <a:t>March 2005</a:t>
            </a:r>
          </a:p>
        </p:txBody>
      </p:sp>
      <p:sp>
        <p:nvSpPr>
          <p:cNvPr id="86019" name="Rectangle 2055"/>
          <p:cNvSpPr>
            <a:spLocks noGrp="1" noChangeArrowheads="1"/>
          </p:cNvSpPr>
          <p:nvPr>
            <p:ph type="sldNum" sz="quarter" idx="5"/>
          </p:nvPr>
        </p:nvSpPr>
        <p:spPr>
          <a:noFill/>
        </p:spPr>
        <p:txBody>
          <a:bodyPr/>
          <a:lstStyle/>
          <a:p>
            <a:fld id="{43B333B0-9FBB-4B10-AC16-84FFB8CCD94E}" type="slidenum">
              <a:rPr lang="en-US" smtClean="0"/>
              <a:pPr/>
              <a:t>18</a:t>
            </a:fld>
            <a:endParaRPr lang="en-US" smtClean="0"/>
          </a:p>
        </p:txBody>
      </p:sp>
      <p:sp>
        <p:nvSpPr>
          <p:cNvPr id="86020" name="Rectangle 2"/>
          <p:cNvSpPr>
            <a:spLocks noChangeArrowheads="1" noTextEdit="1"/>
          </p:cNvSpPr>
          <p:nvPr>
            <p:ph type="sldImg"/>
          </p:nvPr>
        </p:nvSpPr>
        <p:spPr>
          <a:ln/>
        </p:spPr>
      </p:sp>
      <p:sp>
        <p:nvSpPr>
          <p:cNvPr id="86021" name="Rectangle 3"/>
          <p:cNvSpPr>
            <a:spLocks noGrp="1" noChangeArrowheads="1"/>
          </p:cNvSpPr>
          <p:nvPr>
            <p:ph type="body" idx="1"/>
          </p:nvPr>
        </p:nvSpPr>
        <p:spPr>
          <a:noFill/>
          <a:ln/>
        </p:spPr>
        <p:txBody>
          <a:bodyPr/>
          <a:lstStyle/>
          <a:p>
            <a:r>
              <a:rPr lang="en-US" smtClean="0"/>
              <a:t>In most cases there will be one tenure per opening, but there are many business cases for which multiple tenures will govern one opening.  For instance an Opening may be made up of a portion of TFL tenure, and a portion of FL tenure; similarly a portion may be a TFL; while another portion maybe timber license; similarly one opening may be made up of a tenured cutblock and a series of salvage cutblocks.</a:t>
            </a:r>
          </a:p>
          <a:p>
            <a:endParaRPr lang="en-US" smtClean="0"/>
          </a:p>
          <a:p>
            <a:r>
              <a:rPr lang="en-US" smtClean="0"/>
              <a:t>In all cases one tenure must be identified as the prime licence.  All other tenures will be considered secondary.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051"/>
          <p:cNvSpPr>
            <a:spLocks noGrp="1" noChangeArrowheads="1"/>
          </p:cNvSpPr>
          <p:nvPr>
            <p:ph type="dt" sz="quarter" idx="1"/>
          </p:nvPr>
        </p:nvSpPr>
        <p:spPr>
          <a:noFill/>
        </p:spPr>
        <p:txBody>
          <a:bodyPr/>
          <a:lstStyle/>
          <a:p>
            <a:r>
              <a:rPr lang="en-US" smtClean="0"/>
              <a:t>March 2005</a:t>
            </a:r>
          </a:p>
        </p:txBody>
      </p:sp>
      <p:sp>
        <p:nvSpPr>
          <p:cNvPr id="87043" name="Rectangle 2055"/>
          <p:cNvSpPr>
            <a:spLocks noGrp="1" noChangeArrowheads="1"/>
          </p:cNvSpPr>
          <p:nvPr>
            <p:ph type="sldNum" sz="quarter" idx="5"/>
          </p:nvPr>
        </p:nvSpPr>
        <p:spPr>
          <a:noFill/>
        </p:spPr>
        <p:txBody>
          <a:bodyPr/>
          <a:lstStyle/>
          <a:p>
            <a:fld id="{96BBB5B1-970F-4B40-A200-59025106540B}" type="slidenum">
              <a:rPr lang="en-US" smtClean="0"/>
              <a:pPr/>
              <a:t>19</a:t>
            </a:fld>
            <a:endParaRPr lang="en-US" smtClean="0"/>
          </a:p>
        </p:txBody>
      </p:sp>
      <p:sp>
        <p:nvSpPr>
          <p:cNvPr id="87044" name="Rectangle 2"/>
          <p:cNvSpPr>
            <a:spLocks noChangeArrowheads="1" noTextEdit="1"/>
          </p:cNvSpPr>
          <p:nvPr>
            <p:ph type="sldImg"/>
          </p:nvPr>
        </p:nvSpPr>
        <p:spPr>
          <a:ln/>
        </p:spPr>
      </p:sp>
      <p:sp>
        <p:nvSpPr>
          <p:cNvPr id="87045" name="Rectangle 3"/>
          <p:cNvSpPr>
            <a:spLocks noGrp="1" noChangeArrowheads="1"/>
          </p:cNvSpPr>
          <p:nvPr>
            <p:ph type="body" idx="1"/>
          </p:nvPr>
        </p:nvSpPr>
        <p:spPr>
          <a:noFill/>
          <a:ln/>
        </p:spPr>
        <p:txBody>
          <a:bodyPr/>
          <a:lstStyle/>
          <a:p>
            <a:r>
              <a:rPr lang="en-US" smtClean="0"/>
              <a:t>An opening may contain multiple SUs</a:t>
            </a:r>
          </a:p>
          <a:p>
            <a:r>
              <a:rPr lang="en-US" smtClean="0"/>
              <a:t>SU spatial data is required (in the extentOf place holder)</a:t>
            </a:r>
          </a:p>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051"/>
          <p:cNvSpPr>
            <a:spLocks noGrp="1" noChangeArrowheads="1"/>
          </p:cNvSpPr>
          <p:nvPr>
            <p:ph type="dt" sz="quarter" idx="1"/>
          </p:nvPr>
        </p:nvSpPr>
        <p:spPr>
          <a:noFill/>
        </p:spPr>
        <p:txBody>
          <a:bodyPr/>
          <a:lstStyle/>
          <a:p>
            <a:r>
              <a:rPr lang="en-US" smtClean="0"/>
              <a:t>March 2005</a:t>
            </a:r>
          </a:p>
        </p:txBody>
      </p:sp>
      <p:sp>
        <p:nvSpPr>
          <p:cNvPr id="88067" name="Rectangle 2055"/>
          <p:cNvSpPr>
            <a:spLocks noGrp="1" noChangeArrowheads="1"/>
          </p:cNvSpPr>
          <p:nvPr>
            <p:ph type="sldNum" sz="quarter" idx="5"/>
          </p:nvPr>
        </p:nvSpPr>
        <p:spPr>
          <a:noFill/>
        </p:spPr>
        <p:txBody>
          <a:bodyPr/>
          <a:lstStyle/>
          <a:p>
            <a:fld id="{FE1E5ECF-BF0F-492B-87EB-80752EC8DBD6}" type="slidenum">
              <a:rPr lang="en-US" smtClean="0"/>
              <a:pPr/>
              <a:t>20</a:t>
            </a:fld>
            <a:endParaRPr lang="en-US" smtClean="0"/>
          </a:p>
        </p:txBody>
      </p:sp>
      <p:sp>
        <p:nvSpPr>
          <p:cNvPr id="88068" name="Rectangle 2"/>
          <p:cNvSpPr>
            <a:spLocks noChangeArrowheads="1" noTextEdit="1"/>
          </p:cNvSpPr>
          <p:nvPr>
            <p:ph type="sldImg"/>
          </p:nvPr>
        </p:nvSpPr>
        <p:spPr>
          <a:ln/>
        </p:spPr>
      </p:sp>
      <p:sp>
        <p:nvSpPr>
          <p:cNvPr id="8806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051"/>
          <p:cNvSpPr>
            <a:spLocks noGrp="1" noChangeArrowheads="1"/>
          </p:cNvSpPr>
          <p:nvPr>
            <p:ph type="dt" sz="quarter" idx="1"/>
          </p:nvPr>
        </p:nvSpPr>
        <p:spPr>
          <a:noFill/>
        </p:spPr>
        <p:txBody>
          <a:bodyPr/>
          <a:lstStyle/>
          <a:p>
            <a:r>
              <a:rPr lang="en-US" smtClean="0"/>
              <a:t>March 2005</a:t>
            </a:r>
          </a:p>
        </p:txBody>
      </p:sp>
      <p:sp>
        <p:nvSpPr>
          <p:cNvPr id="89091" name="Rectangle 2055"/>
          <p:cNvSpPr>
            <a:spLocks noGrp="1" noChangeArrowheads="1"/>
          </p:cNvSpPr>
          <p:nvPr>
            <p:ph type="sldNum" sz="quarter" idx="5"/>
          </p:nvPr>
        </p:nvSpPr>
        <p:spPr>
          <a:noFill/>
        </p:spPr>
        <p:txBody>
          <a:bodyPr/>
          <a:lstStyle/>
          <a:p>
            <a:fld id="{D3CC768F-1978-482E-9B37-FFAC907F59A3}" type="slidenum">
              <a:rPr lang="en-US" smtClean="0"/>
              <a:pPr/>
              <a:t>21</a:t>
            </a:fld>
            <a:endParaRPr lang="en-US" smtClean="0"/>
          </a:p>
        </p:txBody>
      </p:sp>
      <p:sp>
        <p:nvSpPr>
          <p:cNvPr id="89092" name="Rectangle 2"/>
          <p:cNvSpPr>
            <a:spLocks noChangeArrowheads="1" noTextEdit="1"/>
          </p:cNvSpPr>
          <p:nvPr>
            <p:ph type="sldImg"/>
          </p:nvPr>
        </p:nvSpPr>
        <p:spPr>
          <a:ln/>
        </p:spPr>
      </p:sp>
      <p:sp>
        <p:nvSpPr>
          <p:cNvPr id="89093" name="Rectangle 3"/>
          <p:cNvSpPr>
            <a:spLocks noGrp="1" noChangeArrowheads="1"/>
          </p:cNvSpPr>
          <p:nvPr>
            <p:ph type="body" idx="1"/>
          </p:nvPr>
        </p:nvSpPr>
        <p:spPr>
          <a:noFill/>
          <a:ln/>
        </p:spPr>
        <p:txBody>
          <a:bodyPr/>
          <a:lstStyle/>
          <a:p>
            <a:r>
              <a:rPr lang="en-US" smtClean="0"/>
              <a:t>Required spatial information – may be different than FTA submission.  But this opening is the planned/actual harvest area – depends on timing of submission, may be pre or post harvest.  Simple opening definitions for Clearcut and partial cut</a:t>
            </a:r>
          </a:p>
          <a:p>
            <a:r>
              <a:rPr lang="en-US" smtClean="0"/>
              <a:t>Opening boundary = SU boundary in each case.  Required information found in the Mapping standards, Vivid guide and Industry Guide (as well as old FS 708 guide).  </a:t>
            </a:r>
          </a:p>
          <a:p>
            <a:endParaRPr lang="en-US" smtClean="0"/>
          </a:p>
          <a:p>
            <a:r>
              <a:rPr lang="en-US" smtClean="0"/>
              <a:t>Simple opening boundary equals the SU boundaries.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051"/>
          <p:cNvSpPr>
            <a:spLocks noGrp="1" noChangeArrowheads="1"/>
          </p:cNvSpPr>
          <p:nvPr>
            <p:ph type="dt" sz="quarter" idx="1"/>
          </p:nvPr>
        </p:nvSpPr>
        <p:spPr>
          <a:noFill/>
        </p:spPr>
        <p:txBody>
          <a:bodyPr/>
          <a:lstStyle/>
          <a:p>
            <a:r>
              <a:rPr lang="en-US" smtClean="0"/>
              <a:t>March 2005</a:t>
            </a:r>
          </a:p>
        </p:txBody>
      </p:sp>
      <p:sp>
        <p:nvSpPr>
          <p:cNvPr id="90115" name="Rectangle 2055"/>
          <p:cNvSpPr>
            <a:spLocks noGrp="1" noChangeArrowheads="1"/>
          </p:cNvSpPr>
          <p:nvPr>
            <p:ph type="sldNum" sz="quarter" idx="5"/>
          </p:nvPr>
        </p:nvSpPr>
        <p:spPr>
          <a:noFill/>
        </p:spPr>
        <p:txBody>
          <a:bodyPr/>
          <a:lstStyle/>
          <a:p>
            <a:fld id="{98D7F294-2748-4519-9180-4A028E893D70}" type="slidenum">
              <a:rPr lang="en-US" smtClean="0"/>
              <a:pPr/>
              <a:t>22</a:t>
            </a:fld>
            <a:endParaRPr lang="en-US" smtClean="0"/>
          </a:p>
        </p:txBody>
      </p:sp>
      <p:sp>
        <p:nvSpPr>
          <p:cNvPr id="90116" name="Rectangle 2"/>
          <p:cNvSpPr>
            <a:spLocks noChangeArrowheads="1" noTextEdit="1"/>
          </p:cNvSpPr>
          <p:nvPr>
            <p:ph type="sldImg"/>
          </p:nvPr>
        </p:nvSpPr>
        <p:spPr>
          <a:ln/>
        </p:spPr>
      </p:sp>
      <p:sp>
        <p:nvSpPr>
          <p:cNvPr id="90117" name="Rectangle 3"/>
          <p:cNvSpPr>
            <a:spLocks noGrp="1" noChangeArrowheads="1"/>
          </p:cNvSpPr>
          <p:nvPr>
            <p:ph type="body" idx="1"/>
          </p:nvPr>
        </p:nvSpPr>
        <p:spPr>
          <a:noFill/>
          <a:ln/>
        </p:spPr>
        <p:txBody>
          <a:bodyPr/>
          <a:lstStyle/>
          <a:p>
            <a:r>
              <a:rPr lang="en-US" smtClean="0"/>
              <a:t>Required spatial information – may be different than FTA submission.  But this opening is the planned/actual harvest area – depends on timing of submission, may be pre or post harvest.  Simple opening definitions for Clearcut and partial cut</a:t>
            </a:r>
          </a:p>
          <a:p>
            <a:r>
              <a:rPr lang="en-US" smtClean="0"/>
              <a:t>Opening boundary = SU boundary in each case.  Required information found in the Mapping standards, Vivid guide and Industry Guide (as well as old FS 708 guide).  </a:t>
            </a:r>
          </a:p>
          <a:p>
            <a:endParaRPr lang="en-US" smtClean="0"/>
          </a:p>
          <a:p>
            <a:r>
              <a:rPr lang="en-US" smtClean="0"/>
              <a:t>Simple opening boundary equals the SU boundaries.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051"/>
          <p:cNvSpPr>
            <a:spLocks noGrp="1" noChangeArrowheads="1"/>
          </p:cNvSpPr>
          <p:nvPr>
            <p:ph type="dt" sz="quarter" idx="1"/>
          </p:nvPr>
        </p:nvSpPr>
        <p:spPr>
          <a:noFill/>
        </p:spPr>
        <p:txBody>
          <a:bodyPr/>
          <a:lstStyle/>
          <a:p>
            <a:r>
              <a:rPr lang="en-US" smtClean="0"/>
              <a:t>March 2005</a:t>
            </a:r>
          </a:p>
        </p:txBody>
      </p:sp>
      <p:sp>
        <p:nvSpPr>
          <p:cNvPr id="91139" name="Rectangle 2055"/>
          <p:cNvSpPr>
            <a:spLocks noGrp="1" noChangeArrowheads="1"/>
          </p:cNvSpPr>
          <p:nvPr>
            <p:ph type="sldNum" sz="quarter" idx="5"/>
          </p:nvPr>
        </p:nvSpPr>
        <p:spPr>
          <a:noFill/>
        </p:spPr>
        <p:txBody>
          <a:bodyPr/>
          <a:lstStyle/>
          <a:p>
            <a:fld id="{E9E6EFA8-8D42-46B5-A95C-203B7799D8CC}" type="slidenum">
              <a:rPr lang="en-US" smtClean="0"/>
              <a:pPr/>
              <a:t>23</a:t>
            </a:fld>
            <a:endParaRPr lang="en-US" smtClean="0"/>
          </a:p>
        </p:txBody>
      </p:sp>
      <p:sp>
        <p:nvSpPr>
          <p:cNvPr id="91140" name="Rectangle 2"/>
          <p:cNvSpPr>
            <a:spLocks noChangeArrowheads="1" noTextEdit="1"/>
          </p:cNvSpPr>
          <p:nvPr>
            <p:ph type="sldImg"/>
          </p:nvPr>
        </p:nvSpPr>
        <p:spPr>
          <a:ln/>
        </p:spPr>
      </p:sp>
      <p:sp>
        <p:nvSpPr>
          <p:cNvPr id="91141" name="Rectangle 3"/>
          <p:cNvSpPr>
            <a:spLocks noGrp="1" noChangeArrowheads="1"/>
          </p:cNvSpPr>
          <p:nvPr>
            <p:ph type="body" idx="1"/>
          </p:nvPr>
        </p:nvSpPr>
        <p:spPr>
          <a:noFill/>
          <a:ln/>
        </p:spPr>
        <p:txBody>
          <a:bodyPr/>
          <a:lstStyle/>
          <a:p>
            <a:r>
              <a:rPr lang="en-US" smtClean="0"/>
              <a:t>Opening boundary is different than the SU boundary e.g., group selection – slightly more complex.</a:t>
            </a:r>
          </a:p>
          <a:p>
            <a:r>
              <a:rPr lang="en-US" smtClean="0"/>
              <a:t>opening definitions for Patch cut</a:t>
            </a:r>
          </a:p>
          <a:p>
            <a:r>
              <a:rPr lang="en-US" smtClean="0"/>
              <a:t>Opening boundary = Entire outside boundary</a:t>
            </a:r>
          </a:p>
          <a:p>
            <a:r>
              <a:rPr lang="en-US" smtClean="0"/>
              <a:t>SU boundary = dark line around each patch identified as 1</a:t>
            </a:r>
          </a:p>
          <a:p>
            <a:endParaRPr lang="en-US" smtClean="0"/>
          </a:p>
          <a:p>
            <a:r>
              <a:rPr lang="en-US" smtClean="0"/>
              <a:t>One SU but two separate forest cover polygons.  The unharvested does not have to be identified as an SU.</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051"/>
          <p:cNvSpPr>
            <a:spLocks noGrp="1" noChangeArrowheads="1"/>
          </p:cNvSpPr>
          <p:nvPr>
            <p:ph type="dt" sz="quarter" idx="1"/>
          </p:nvPr>
        </p:nvSpPr>
        <p:spPr>
          <a:noFill/>
        </p:spPr>
        <p:txBody>
          <a:bodyPr/>
          <a:lstStyle/>
          <a:p>
            <a:r>
              <a:rPr lang="en-US" smtClean="0"/>
              <a:t>March 2005</a:t>
            </a:r>
          </a:p>
        </p:txBody>
      </p:sp>
      <p:sp>
        <p:nvSpPr>
          <p:cNvPr id="92163" name="Rectangle 2055"/>
          <p:cNvSpPr>
            <a:spLocks noGrp="1" noChangeArrowheads="1"/>
          </p:cNvSpPr>
          <p:nvPr>
            <p:ph type="sldNum" sz="quarter" idx="5"/>
          </p:nvPr>
        </p:nvSpPr>
        <p:spPr>
          <a:noFill/>
        </p:spPr>
        <p:txBody>
          <a:bodyPr/>
          <a:lstStyle/>
          <a:p>
            <a:fld id="{C40295A5-8D3D-4DC5-8B24-2FFAE16225CF}" type="slidenum">
              <a:rPr lang="en-US" smtClean="0"/>
              <a:pPr/>
              <a:t>24</a:t>
            </a:fld>
            <a:endParaRPr lang="en-US" smtClean="0"/>
          </a:p>
        </p:txBody>
      </p:sp>
      <p:sp>
        <p:nvSpPr>
          <p:cNvPr id="92164" name="Rectangle 2"/>
          <p:cNvSpPr>
            <a:spLocks noChangeArrowheads="1" noTextEdit="1"/>
          </p:cNvSpPr>
          <p:nvPr>
            <p:ph type="sldImg"/>
          </p:nvPr>
        </p:nvSpPr>
        <p:spPr>
          <a:ln/>
        </p:spPr>
      </p:sp>
      <p:sp>
        <p:nvSpPr>
          <p:cNvPr id="9216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051"/>
          <p:cNvSpPr>
            <a:spLocks noGrp="1" noChangeArrowheads="1"/>
          </p:cNvSpPr>
          <p:nvPr>
            <p:ph type="dt" sz="quarter" idx="1"/>
          </p:nvPr>
        </p:nvSpPr>
        <p:spPr>
          <a:noFill/>
        </p:spPr>
        <p:txBody>
          <a:bodyPr/>
          <a:lstStyle/>
          <a:p>
            <a:r>
              <a:rPr lang="en-US" smtClean="0"/>
              <a:t>March 2005</a:t>
            </a:r>
          </a:p>
        </p:txBody>
      </p:sp>
      <p:sp>
        <p:nvSpPr>
          <p:cNvPr id="93187" name="Rectangle 2055"/>
          <p:cNvSpPr>
            <a:spLocks noGrp="1" noChangeArrowheads="1"/>
          </p:cNvSpPr>
          <p:nvPr>
            <p:ph type="sldNum" sz="quarter" idx="5"/>
          </p:nvPr>
        </p:nvSpPr>
        <p:spPr>
          <a:noFill/>
        </p:spPr>
        <p:txBody>
          <a:bodyPr/>
          <a:lstStyle/>
          <a:p>
            <a:fld id="{5570B431-0D4F-4F40-B545-4209D4BB981B}" type="slidenum">
              <a:rPr lang="en-US" smtClean="0"/>
              <a:pPr/>
              <a:t>25</a:t>
            </a:fld>
            <a:endParaRPr lang="en-US" smtClean="0"/>
          </a:p>
        </p:txBody>
      </p:sp>
      <p:sp>
        <p:nvSpPr>
          <p:cNvPr id="93188" name="Rectangle 2"/>
          <p:cNvSpPr>
            <a:spLocks noChangeArrowheads="1" noTextEdit="1"/>
          </p:cNvSpPr>
          <p:nvPr>
            <p:ph type="sldImg"/>
          </p:nvPr>
        </p:nvSpPr>
        <p:spPr>
          <a:ln/>
        </p:spPr>
      </p:sp>
      <p:sp>
        <p:nvSpPr>
          <p:cNvPr id="93189" name="Rectangle 3"/>
          <p:cNvSpPr>
            <a:spLocks noGrp="1" noChangeArrowheads="1"/>
          </p:cNvSpPr>
          <p:nvPr>
            <p:ph type="body" idx="1"/>
          </p:nvPr>
        </p:nvSpPr>
        <p:spPr>
          <a:noFill/>
          <a:ln/>
        </p:spPr>
        <p:txBody>
          <a:bodyPr/>
          <a:lstStyle/>
          <a:p>
            <a:r>
              <a:rPr lang="en-US" smtClean="0"/>
              <a:t>Disturbances must be submitted by tenure – therefore if more than one tenure, there must be more than one disturbance report.  Click on the disturbance and it will pick the form, you will need to do it for each disturbance.</a:t>
            </a:r>
          </a:p>
          <a:p>
            <a:r>
              <a:rPr lang="en-US" smtClean="0"/>
              <a:t>Not all attribute data is required.  It can be optional (ie licensee ID, or conditional (ie required under certain conditions – silviculture variant is required under some silviculture systems, but not others so it is conditional)</a:t>
            </a:r>
          </a:p>
          <a:p>
            <a:endParaRPr lang="en-US" smtClean="0"/>
          </a:p>
          <a:p>
            <a:r>
              <a:rPr lang="en-US" smtClean="0"/>
              <a:t>Spatial data for SUs is madatory</a:t>
            </a:r>
          </a:p>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051"/>
          <p:cNvSpPr>
            <a:spLocks noGrp="1" noChangeArrowheads="1"/>
          </p:cNvSpPr>
          <p:nvPr>
            <p:ph type="dt" sz="quarter" idx="1"/>
          </p:nvPr>
        </p:nvSpPr>
        <p:spPr>
          <a:noFill/>
        </p:spPr>
        <p:txBody>
          <a:bodyPr/>
          <a:lstStyle/>
          <a:p>
            <a:r>
              <a:rPr lang="en-US" smtClean="0"/>
              <a:t>March 2005</a:t>
            </a:r>
          </a:p>
        </p:txBody>
      </p:sp>
      <p:sp>
        <p:nvSpPr>
          <p:cNvPr id="94211" name="Rectangle 2055"/>
          <p:cNvSpPr>
            <a:spLocks noGrp="1" noChangeArrowheads="1"/>
          </p:cNvSpPr>
          <p:nvPr>
            <p:ph type="sldNum" sz="quarter" idx="5"/>
          </p:nvPr>
        </p:nvSpPr>
        <p:spPr>
          <a:noFill/>
        </p:spPr>
        <p:txBody>
          <a:bodyPr/>
          <a:lstStyle/>
          <a:p>
            <a:fld id="{FF4A805C-2A9A-44AB-B508-19ECD9C03C25}" type="slidenum">
              <a:rPr lang="en-US" smtClean="0"/>
              <a:pPr/>
              <a:t>26</a:t>
            </a:fld>
            <a:endParaRPr lang="en-US" smtClean="0"/>
          </a:p>
        </p:txBody>
      </p:sp>
      <p:sp>
        <p:nvSpPr>
          <p:cNvPr id="94212" name="Rectangle 2"/>
          <p:cNvSpPr>
            <a:spLocks noChangeArrowheads="1" noTextEdit="1"/>
          </p:cNvSpPr>
          <p:nvPr>
            <p:ph type="sldImg"/>
          </p:nvPr>
        </p:nvSpPr>
        <p:spPr>
          <a:ln/>
        </p:spPr>
      </p:sp>
      <p:sp>
        <p:nvSpPr>
          <p:cNvPr id="94213" name="Rectangle 3"/>
          <p:cNvSpPr>
            <a:spLocks noGrp="1" noChangeArrowheads="1"/>
          </p:cNvSpPr>
          <p:nvPr>
            <p:ph type="body" idx="1"/>
          </p:nvPr>
        </p:nvSpPr>
        <p:spPr>
          <a:noFill/>
          <a:ln/>
        </p:spPr>
        <p:txBody>
          <a:bodyPr/>
          <a:lstStyle/>
          <a:p>
            <a:r>
              <a:rPr lang="en-US" smtClean="0"/>
              <a:t>Example of Disturbance spatial</a:t>
            </a:r>
          </a:p>
          <a:p>
            <a:r>
              <a:rPr lang="en-US" smtClean="0"/>
              <a:t>Only the harvested patches are included in the disturbance area</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051"/>
          <p:cNvSpPr>
            <a:spLocks noGrp="1" noChangeArrowheads="1"/>
          </p:cNvSpPr>
          <p:nvPr>
            <p:ph type="dt" sz="quarter" idx="1"/>
          </p:nvPr>
        </p:nvSpPr>
        <p:spPr>
          <a:noFill/>
        </p:spPr>
        <p:txBody>
          <a:bodyPr/>
          <a:lstStyle/>
          <a:p>
            <a:r>
              <a:rPr lang="en-US" smtClean="0"/>
              <a:t>March 2005</a:t>
            </a:r>
          </a:p>
        </p:txBody>
      </p:sp>
      <p:sp>
        <p:nvSpPr>
          <p:cNvPr id="95235" name="Rectangle 2055"/>
          <p:cNvSpPr>
            <a:spLocks noGrp="1" noChangeArrowheads="1"/>
          </p:cNvSpPr>
          <p:nvPr>
            <p:ph type="sldNum" sz="quarter" idx="5"/>
          </p:nvPr>
        </p:nvSpPr>
        <p:spPr>
          <a:noFill/>
        </p:spPr>
        <p:txBody>
          <a:bodyPr/>
          <a:lstStyle/>
          <a:p>
            <a:fld id="{8BE514F7-ACE3-44EA-BCD2-85502BFC4398}" type="slidenum">
              <a:rPr lang="en-US" smtClean="0"/>
              <a:pPr/>
              <a:t>27</a:t>
            </a:fld>
            <a:endParaRPr lang="en-US" smtClean="0"/>
          </a:p>
        </p:txBody>
      </p:sp>
      <p:sp>
        <p:nvSpPr>
          <p:cNvPr id="95236" name="Rectangle 2"/>
          <p:cNvSpPr>
            <a:spLocks noChangeArrowheads="1" noTextEdit="1"/>
          </p:cNvSpPr>
          <p:nvPr>
            <p:ph type="sldImg"/>
          </p:nvPr>
        </p:nvSpPr>
        <p:spPr>
          <a:ln/>
        </p:spPr>
      </p:sp>
      <p:sp>
        <p:nvSpPr>
          <p:cNvPr id="95237" name="Rectangle 3"/>
          <p:cNvSpPr>
            <a:spLocks noGrp="1" noChangeArrowheads="1"/>
          </p:cNvSpPr>
          <p:nvPr>
            <p:ph type="body" idx="1"/>
          </p:nvPr>
        </p:nvSpPr>
        <p:spPr>
          <a:noFill/>
          <a:ln/>
        </p:spPr>
        <p:txBody>
          <a:bodyPr/>
          <a:lstStyle/>
          <a:p>
            <a:r>
              <a:rPr lang="en-US" smtClean="0"/>
              <a:t>Example of Disturbance Spatial.</a:t>
            </a:r>
          </a:p>
          <a:p>
            <a:r>
              <a:rPr lang="en-US" smtClean="0"/>
              <a:t>NAR + Rds (NP NAT) = area disturbed</a:t>
            </a:r>
          </a:p>
          <a:p>
            <a:r>
              <a:rPr lang="en-US" smtClean="0"/>
              <a:t>WTPs are not disturbed, so not included in disturbance area.</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051"/>
          <p:cNvSpPr>
            <a:spLocks noGrp="1" noChangeArrowheads="1"/>
          </p:cNvSpPr>
          <p:nvPr>
            <p:ph type="dt" sz="quarter" idx="1"/>
          </p:nvPr>
        </p:nvSpPr>
        <p:spPr>
          <a:noFill/>
        </p:spPr>
        <p:txBody>
          <a:bodyPr/>
          <a:lstStyle/>
          <a:p>
            <a:r>
              <a:rPr lang="en-US" smtClean="0"/>
              <a:t>March 2005</a:t>
            </a:r>
          </a:p>
        </p:txBody>
      </p:sp>
      <p:sp>
        <p:nvSpPr>
          <p:cNvPr id="96259" name="Rectangle 2055"/>
          <p:cNvSpPr>
            <a:spLocks noGrp="1" noChangeArrowheads="1"/>
          </p:cNvSpPr>
          <p:nvPr>
            <p:ph type="sldNum" sz="quarter" idx="5"/>
          </p:nvPr>
        </p:nvSpPr>
        <p:spPr>
          <a:noFill/>
        </p:spPr>
        <p:txBody>
          <a:bodyPr/>
          <a:lstStyle/>
          <a:p>
            <a:fld id="{5036CE1C-DB23-465A-A2ED-07897D82AA72}" type="slidenum">
              <a:rPr lang="en-US" smtClean="0"/>
              <a:pPr/>
              <a:t>28</a:t>
            </a:fld>
            <a:endParaRPr lang="en-US" smtClean="0"/>
          </a:p>
        </p:txBody>
      </p:sp>
      <p:sp>
        <p:nvSpPr>
          <p:cNvPr id="96260" name="Rectangle 2"/>
          <p:cNvSpPr>
            <a:spLocks noChangeArrowheads="1" noTextEdit="1"/>
          </p:cNvSpPr>
          <p:nvPr>
            <p:ph type="sldImg"/>
          </p:nvPr>
        </p:nvSpPr>
        <p:spPr>
          <a:ln/>
        </p:spPr>
      </p:sp>
      <p:sp>
        <p:nvSpPr>
          <p:cNvPr id="96261" name="Rectangle 3"/>
          <p:cNvSpPr>
            <a:spLocks noGrp="1" noChangeArrowheads="1"/>
          </p:cNvSpPr>
          <p:nvPr>
            <p:ph type="body" idx="1"/>
          </p:nvPr>
        </p:nvSpPr>
        <p:spPr>
          <a:noFill/>
          <a:ln/>
        </p:spPr>
        <p:txBody>
          <a:bodyPr/>
          <a:lstStyle/>
          <a:p>
            <a:r>
              <a:rPr lang="en-US" smtClean="0"/>
              <a:t>Formerly part of FS708 Form B</a:t>
            </a:r>
          </a:p>
          <a:p>
            <a:r>
              <a:rPr lang="en-US" smtClean="0"/>
              <a:t>Silv Treatments include: Planting, Brushing, Spacing, Site Preparation, Fertilization, Pruning</a:t>
            </a:r>
          </a:p>
          <a:p>
            <a:r>
              <a:rPr lang="en-US" smtClean="0"/>
              <a:t>Silv surveys are not considered treatments, therefore you are not required to report them (although they are happily accepted by MoFR).  They are a recommended submission especially when in support of a forest cover updates and milestone submissions.</a:t>
            </a:r>
          </a:p>
          <a:p>
            <a:endParaRPr lang="en-US" smtClean="0"/>
          </a:p>
          <a:p>
            <a:r>
              <a:rPr lang="en-US" smtClean="0"/>
              <a:t>Under FRPA Licensees may submit some treatments as annual roll-ups by license.  But can be done by block (which is the way most major licensees are setup to submit).</a:t>
            </a:r>
          </a:p>
          <a:p>
            <a:endParaRPr lang="en-US" smtClean="0"/>
          </a:p>
          <a:p>
            <a:r>
              <a:rPr lang="en-US" smtClean="0"/>
              <a:t>Spatial data is always optional for silviculture activities</a:t>
            </a:r>
          </a:p>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051"/>
          <p:cNvSpPr>
            <a:spLocks noGrp="1" noChangeArrowheads="1"/>
          </p:cNvSpPr>
          <p:nvPr>
            <p:ph type="dt" sz="quarter" idx="1"/>
          </p:nvPr>
        </p:nvSpPr>
        <p:spPr>
          <a:noFill/>
        </p:spPr>
        <p:txBody>
          <a:bodyPr/>
          <a:lstStyle/>
          <a:p>
            <a:r>
              <a:rPr lang="en-US" smtClean="0"/>
              <a:t>March 2005</a:t>
            </a:r>
          </a:p>
        </p:txBody>
      </p:sp>
      <p:sp>
        <p:nvSpPr>
          <p:cNvPr id="97283" name="Rectangle 2055"/>
          <p:cNvSpPr>
            <a:spLocks noGrp="1" noChangeArrowheads="1"/>
          </p:cNvSpPr>
          <p:nvPr>
            <p:ph type="sldNum" sz="quarter" idx="5"/>
          </p:nvPr>
        </p:nvSpPr>
        <p:spPr>
          <a:noFill/>
        </p:spPr>
        <p:txBody>
          <a:bodyPr/>
          <a:lstStyle/>
          <a:p>
            <a:fld id="{9789C2C5-6E3A-4758-886A-272C9B090C3B}" type="slidenum">
              <a:rPr lang="en-US" smtClean="0"/>
              <a:pPr/>
              <a:t>29</a:t>
            </a:fld>
            <a:endParaRPr lang="en-US" smtClean="0"/>
          </a:p>
        </p:txBody>
      </p:sp>
      <p:sp>
        <p:nvSpPr>
          <p:cNvPr id="97284" name="Rectangle 2"/>
          <p:cNvSpPr>
            <a:spLocks noChangeArrowheads="1" noTextEdit="1"/>
          </p:cNvSpPr>
          <p:nvPr>
            <p:ph type="sldImg"/>
          </p:nvPr>
        </p:nvSpPr>
        <p:spPr>
          <a:ln/>
        </p:spPr>
      </p:sp>
      <p:sp>
        <p:nvSpPr>
          <p:cNvPr id="97285" name="Rectangle 3"/>
          <p:cNvSpPr>
            <a:spLocks noGrp="1" noChangeArrowheads="1"/>
          </p:cNvSpPr>
          <p:nvPr>
            <p:ph type="body" idx="1"/>
          </p:nvPr>
        </p:nvSpPr>
        <p:spPr>
          <a:noFill/>
          <a:ln/>
        </p:spPr>
        <p:txBody>
          <a:bodyPr/>
          <a:lstStyle/>
          <a:p>
            <a:r>
              <a:rPr lang="en-US" smtClean="0"/>
              <a:t>Base/Tech/Method/Obj codes can be found in the RESULTS Tech Specs or in the RESULTS application</a:t>
            </a:r>
          </a:p>
          <a:p>
            <a:r>
              <a:rPr lang="en-US" smtClean="0"/>
              <a:t>Funding Project ID designed for FIA/FFT funded activities, but may be used by licensees</a:t>
            </a:r>
          </a:p>
          <a:p>
            <a:r>
              <a:rPr lang="en-US" smtClean="0"/>
              <a:t>Activity Cost – to be used for FRPA 108 applications, NRFLs, FFT, FIA, but may be used by licensees</a:t>
            </a:r>
          </a:p>
          <a:p>
            <a:r>
              <a:rPr lang="en-US" smtClean="0"/>
              <a:t>Actual Date Indicator – used to identify completed (ie True) or planned (ie false) activities</a:t>
            </a:r>
          </a:p>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051"/>
          <p:cNvSpPr>
            <a:spLocks noGrp="1" noChangeArrowheads="1"/>
          </p:cNvSpPr>
          <p:nvPr>
            <p:ph type="dt" sz="quarter" idx="1"/>
          </p:nvPr>
        </p:nvSpPr>
        <p:spPr>
          <a:noFill/>
        </p:spPr>
        <p:txBody>
          <a:bodyPr/>
          <a:lstStyle/>
          <a:p>
            <a:r>
              <a:rPr lang="en-US" smtClean="0"/>
              <a:t>March 2005</a:t>
            </a:r>
          </a:p>
        </p:txBody>
      </p:sp>
      <p:sp>
        <p:nvSpPr>
          <p:cNvPr id="98307" name="Rectangle 2055"/>
          <p:cNvSpPr>
            <a:spLocks noGrp="1" noChangeArrowheads="1"/>
          </p:cNvSpPr>
          <p:nvPr>
            <p:ph type="sldNum" sz="quarter" idx="5"/>
          </p:nvPr>
        </p:nvSpPr>
        <p:spPr>
          <a:noFill/>
        </p:spPr>
        <p:txBody>
          <a:bodyPr/>
          <a:lstStyle/>
          <a:p>
            <a:fld id="{C2CF4BE5-E8F9-4925-828B-23A72B2EF154}" type="slidenum">
              <a:rPr lang="en-US" smtClean="0"/>
              <a:pPr/>
              <a:t>30</a:t>
            </a:fld>
            <a:endParaRPr lang="en-US" smtClean="0"/>
          </a:p>
        </p:txBody>
      </p:sp>
      <p:sp>
        <p:nvSpPr>
          <p:cNvPr id="98308" name="Rectangle 2"/>
          <p:cNvSpPr>
            <a:spLocks noChangeArrowheads="1" noTextEdit="1"/>
          </p:cNvSpPr>
          <p:nvPr>
            <p:ph type="sldImg"/>
          </p:nvPr>
        </p:nvSpPr>
        <p:spPr>
          <a:ln/>
        </p:spPr>
      </p:sp>
      <p:sp>
        <p:nvSpPr>
          <p:cNvPr id="98309" name="Rectangle 3"/>
          <p:cNvSpPr>
            <a:spLocks noGrp="1" noChangeArrowheads="1"/>
          </p:cNvSpPr>
          <p:nvPr>
            <p:ph type="body" idx="1"/>
          </p:nvPr>
        </p:nvSpPr>
        <p:spPr>
          <a:noFill/>
          <a:ln/>
        </p:spPr>
        <p:txBody>
          <a:bodyPr/>
          <a:lstStyle/>
          <a:p>
            <a:r>
              <a:rPr lang="en-US" smtClean="0"/>
              <a:t>Planting activities require additional information specific to the planting stock used.</a:t>
            </a:r>
          </a:p>
          <a:p>
            <a:r>
              <a:rPr lang="en-US" smtClean="0"/>
              <a:t>Seedlot must be 5 digits and match up with SPAR.  Business rule that goes to SPAR to check that a valid seedlot is being used.  Submission should be rejected if RESULTS submission seedlot does not match a seedlot in SPAR.</a:t>
            </a:r>
          </a:p>
          <a:p>
            <a:endParaRPr lang="en-US" smtClean="0"/>
          </a:p>
          <a:p>
            <a:r>
              <a:rPr lang="en-US" smtClean="0"/>
              <a:t>Excess of Transfer limit – number of trees outside of the Chief Foresters standards for seed use</a:t>
            </a:r>
          </a:p>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051"/>
          <p:cNvSpPr>
            <a:spLocks noGrp="1" noChangeArrowheads="1"/>
          </p:cNvSpPr>
          <p:nvPr>
            <p:ph type="dt" sz="quarter" idx="1"/>
          </p:nvPr>
        </p:nvSpPr>
        <p:spPr>
          <a:noFill/>
        </p:spPr>
        <p:txBody>
          <a:bodyPr/>
          <a:lstStyle/>
          <a:p>
            <a:r>
              <a:rPr lang="en-US" smtClean="0"/>
              <a:t>March 2005</a:t>
            </a:r>
          </a:p>
        </p:txBody>
      </p:sp>
      <p:sp>
        <p:nvSpPr>
          <p:cNvPr id="99331" name="Rectangle 2055"/>
          <p:cNvSpPr>
            <a:spLocks noGrp="1" noChangeArrowheads="1"/>
          </p:cNvSpPr>
          <p:nvPr>
            <p:ph type="sldNum" sz="quarter" idx="5"/>
          </p:nvPr>
        </p:nvSpPr>
        <p:spPr>
          <a:noFill/>
        </p:spPr>
        <p:txBody>
          <a:bodyPr/>
          <a:lstStyle/>
          <a:p>
            <a:fld id="{AA03C8F7-1E77-4371-9E6A-4FCDCAA2B87B}" type="slidenum">
              <a:rPr lang="en-US" smtClean="0"/>
              <a:pPr/>
              <a:t>31</a:t>
            </a:fld>
            <a:endParaRPr lang="en-US" smtClean="0"/>
          </a:p>
        </p:txBody>
      </p:sp>
      <p:sp>
        <p:nvSpPr>
          <p:cNvPr id="99332" name="Rectangle 2"/>
          <p:cNvSpPr>
            <a:spLocks noChangeArrowheads="1" noTextEdit="1"/>
          </p:cNvSpPr>
          <p:nvPr>
            <p:ph type="sldImg"/>
          </p:nvPr>
        </p:nvSpPr>
        <p:spPr>
          <a:ln/>
        </p:spPr>
      </p:sp>
      <p:sp>
        <p:nvSpPr>
          <p:cNvPr id="99333" name="Rectangle 3"/>
          <p:cNvSpPr>
            <a:spLocks noGrp="1" noChangeArrowheads="1"/>
          </p:cNvSpPr>
          <p:nvPr>
            <p:ph type="body" idx="1"/>
          </p:nvPr>
        </p:nvSpPr>
        <p:spPr>
          <a:noFill/>
          <a:ln/>
        </p:spPr>
        <p:txBody>
          <a:bodyPr/>
          <a:lstStyle/>
          <a:p>
            <a:r>
              <a:rPr lang="en-US" smtClean="0"/>
              <a:t>Replace Forest Cover:  FC submissions are delete and replace.  There is no updating of FC data via ESF.</a:t>
            </a:r>
          </a:p>
          <a:p>
            <a:r>
              <a:rPr lang="en-US" smtClean="0"/>
              <a:t>Key Links</a:t>
            </a:r>
          </a:p>
          <a:p>
            <a:r>
              <a:rPr lang="en-US" smtClean="0"/>
              <a:t>All forest cover information will be used to update the Forest Vegetation inventory which will be used in timber supply and AAC calculations</a:t>
            </a:r>
          </a:p>
          <a:p>
            <a:r>
              <a:rPr lang="en-US" smtClean="0"/>
              <a:t>All spatial data is stored in LRDW and available for viewing in mapview</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051"/>
          <p:cNvSpPr>
            <a:spLocks noGrp="1" noChangeArrowheads="1"/>
          </p:cNvSpPr>
          <p:nvPr>
            <p:ph type="dt" sz="quarter" idx="1"/>
          </p:nvPr>
        </p:nvSpPr>
        <p:spPr>
          <a:noFill/>
        </p:spPr>
        <p:txBody>
          <a:bodyPr/>
          <a:lstStyle/>
          <a:p>
            <a:r>
              <a:rPr lang="en-US" smtClean="0"/>
              <a:t>March 2005</a:t>
            </a:r>
          </a:p>
        </p:txBody>
      </p:sp>
      <p:sp>
        <p:nvSpPr>
          <p:cNvPr id="100355" name="Rectangle 2055"/>
          <p:cNvSpPr>
            <a:spLocks noGrp="1" noChangeArrowheads="1"/>
          </p:cNvSpPr>
          <p:nvPr>
            <p:ph type="sldNum" sz="quarter" idx="5"/>
          </p:nvPr>
        </p:nvSpPr>
        <p:spPr>
          <a:noFill/>
        </p:spPr>
        <p:txBody>
          <a:bodyPr/>
          <a:lstStyle/>
          <a:p>
            <a:fld id="{95D9EBC4-F241-42C5-80A4-96E2FA8F708F}" type="slidenum">
              <a:rPr lang="en-US" smtClean="0"/>
              <a:pPr/>
              <a:t>32</a:t>
            </a:fld>
            <a:endParaRPr lang="en-US" smtClean="0"/>
          </a:p>
        </p:txBody>
      </p:sp>
      <p:sp>
        <p:nvSpPr>
          <p:cNvPr id="100356" name="Rectangle 2"/>
          <p:cNvSpPr>
            <a:spLocks noChangeArrowheads="1" noTextEdit="1"/>
          </p:cNvSpPr>
          <p:nvPr>
            <p:ph type="sldImg"/>
          </p:nvPr>
        </p:nvSpPr>
        <p:spPr>
          <a:ln/>
        </p:spPr>
      </p:sp>
      <p:sp>
        <p:nvSpPr>
          <p:cNvPr id="100357" name="Rectangle 3"/>
          <p:cNvSpPr>
            <a:spLocks noGrp="1" noChangeArrowheads="1"/>
          </p:cNvSpPr>
          <p:nvPr>
            <p:ph type="body" idx="1"/>
          </p:nvPr>
        </p:nvSpPr>
        <p:spPr>
          <a:noFill/>
          <a:ln/>
        </p:spPr>
        <p:txBody>
          <a:bodyPr/>
          <a:lstStyle/>
          <a:p>
            <a:r>
              <a:rPr lang="en-US" smtClean="0"/>
              <a:t>Licensee ID: - forest cover polygon name (ie 1,2,3, or A, B, C, or X, Y, Z or whatever the licensee wants to call it)</a:t>
            </a:r>
          </a:p>
          <a:p>
            <a:r>
              <a:rPr lang="en-US" smtClean="0"/>
              <a:t>Reference Year: - this is the year the this information was collected</a:t>
            </a:r>
          </a:p>
          <a:p>
            <a:r>
              <a:rPr lang="en-US" smtClean="0"/>
              <a:t>Re-entry Year: - is the projected year that the next stand will be harvested</a:t>
            </a:r>
          </a:p>
          <a:p>
            <a:r>
              <a:rPr lang="en-US" smtClean="0"/>
              <a:t>Reserve Objective and Type: - must be filled in if this forest cover polygon is a reserve</a:t>
            </a:r>
          </a:p>
          <a:p>
            <a:r>
              <a:rPr lang="en-US" smtClean="0"/>
              <a:t>Tree Cover Pattern: - for reserves</a:t>
            </a:r>
          </a:p>
          <a:p>
            <a:r>
              <a:rPr lang="en-US" smtClean="0"/>
              <a:t>Site Index and Source: - important to include accurate, up to date site index as this is used in Timber supply calculations!</a:t>
            </a:r>
          </a:p>
          <a:p>
            <a:r>
              <a:rPr lang="en-US" smtClean="0"/>
              <a:t>extentOf: For spatial data</a:t>
            </a:r>
          </a:p>
          <a:p>
            <a:endParaRPr lang="en-US" smtClean="0"/>
          </a:p>
          <a:p>
            <a:r>
              <a:rPr lang="en-US" smtClean="0"/>
              <a:t>All forest cover polygons must be associated with an SU (Standard Unit ID:) either spatially (ie there is FC spatial data and SU spatial data that can be overlaid), or by attributes (ie including which SU a given FC polygon falls under</a:t>
            </a:r>
          </a:p>
          <a:p>
            <a:r>
              <a:rPr lang="en-US" smtClean="0"/>
              <a:t>Same information as was required by old Form C – If you submitted something on the old forms you will continue to submit that info via ESF</a:t>
            </a:r>
          </a:p>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051"/>
          <p:cNvSpPr>
            <a:spLocks noGrp="1" noChangeArrowheads="1"/>
          </p:cNvSpPr>
          <p:nvPr>
            <p:ph type="dt" sz="quarter" idx="1"/>
          </p:nvPr>
        </p:nvSpPr>
        <p:spPr>
          <a:noFill/>
        </p:spPr>
        <p:txBody>
          <a:bodyPr/>
          <a:lstStyle/>
          <a:p>
            <a:r>
              <a:rPr lang="en-US" smtClean="0"/>
              <a:t>March 2005</a:t>
            </a:r>
          </a:p>
        </p:txBody>
      </p:sp>
      <p:sp>
        <p:nvSpPr>
          <p:cNvPr id="101379" name="Rectangle 2055"/>
          <p:cNvSpPr>
            <a:spLocks noGrp="1" noChangeArrowheads="1"/>
          </p:cNvSpPr>
          <p:nvPr>
            <p:ph type="sldNum" sz="quarter" idx="5"/>
          </p:nvPr>
        </p:nvSpPr>
        <p:spPr>
          <a:noFill/>
        </p:spPr>
        <p:txBody>
          <a:bodyPr/>
          <a:lstStyle/>
          <a:p>
            <a:fld id="{0520724A-329B-4493-B809-AE2E5A93B620}" type="slidenum">
              <a:rPr lang="en-US" smtClean="0"/>
              <a:pPr/>
              <a:t>33</a:t>
            </a:fld>
            <a:endParaRPr lang="en-US" smtClean="0"/>
          </a:p>
        </p:txBody>
      </p:sp>
      <p:sp>
        <p:nvSpPr>
          <p:cNvPr id="101380" name="Rectangle 2"/>
          <p:cNvSpPr>
            <a:spLocks noChangeArrowheads="1" noTextEdit="1"/>
          </p:cNvSpPr>
          <p:nvPr>
            <p:ph type="sldImg"/>
          </p:nvPr>
        </p:nvSpPr>
        <p:spPr>
          <a:ln/>
        </p:spPr>
      </p:sp>
      <p:sp>
        <p:nvSpPr>
          <p:cNvPr id="101381" name="Rectangle 3"/>
          <p:cNvSpPr>
            <a:spLocks noGrp="1" noChangeArrowheads="1"/>
          </p:cNvSpPr>
          <p:nvPr>
            <p:ph type="body" idx="1"/>
          </p:nvPr>
        </p:nvSpPr>
        <p:spPr>
          <a:noFill/>
          <a:ln/>
        </p:spPr>
        <p:txBody>
          <a:bodyPr/>
          <a:lstStyle/>
          <a:p>
            <a:r>
              <a:rPr lang="en-US" smtClean="0"/>
              <a:t>Layer data for each layer required (e.g. I and S in even aged stand, 1,1S, 2, 2S, 3, 3S, 4, 4S in uneven aged stand)</a:t>
            </a:r>
          </a:p>
          <a:p>
            <a:r>
              <a:rPr lang="en-US" smtClean="0"/>
              <a:t>Example Inventory Label.</a:t>
            </a:r>
          </a:p>
          <a:p>
            <a:r>
              <a:rPr lang="en-US" smtClean="0"/>
              <a:t>Need to include tree species.  All information in the tree species box is required for a single species.  Note there is no limit to the number of tree species you submit, but if you submit more than one species the age and height are only required for the dominant species.  </a:t>
            </a:r>
          </a:p>
          <a:p>
            <a:endParaRPr lang="en-US" smtClean="0"/>
          </a:p>
          <a:p>
            <a:r>
              <a:rPr lang="en-US" smtClean="0"/>
              <a:t>For Damage agent – There is no requirement to submit information on damaging agents. If you choose to submit information about a damage agent(s) fill in all fields.</a:t>
            </a:r>
          </a:p>
          <a:p>
            <a:r>
              <a:rPr lang="en-US" smtClean="0"/>
              <a:t>Incidence Percent - The percent of host species within the forest cover polygon impacted by the damage agent with damage that exceeds the free growing criteria. </a:t>
            </a:r>
          </a:p>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051"/>
          <p:cNvSpPr>
            <a:spLocks noGrp="1" noChangeArrowheads="1"/>
          </p:cNvSpPr>
          <p:nvPr>
            <p:ph type="dt" sz="quarter" idx="1"/>
          </p:nvPr>
        </p:nvSpPr>
        <p:spPr>
          <a:noFill/>
        </p:spPr>
        <p:txBody>
          <a:bodyPr/>
          <a:lstStyle/>
          <a:p>
            <a:r>
              <a:rPr lang="en-US" smtClean="0"/>
              <a:t>March 2005</a:t>
            </a:r>
          </a:p>
        </p:txBody>
      </p:sp>
      <p:sp>
        <p:nvSpPr>
          <p:cNvPr id="102403" name="Rectangle 2055"/>
          <p:cNvSpPr>
            <a:spLocks noGrp="1" noChangeArrowheads="1"/>
          </p:cNvSpPr>
          <p:nvPr>
            <p:ph type="sldNum" sz="quarter" idx="5"/>
          </p:nvPr>
        </p:nvSpPr>
        <p:spPr>
          <a:noFill/>
        </p:spPr>
        <p:txBody>
          <a:bodyPr/>
          <a:lstStyle/>
          <a:p>
            <a:fld id="{A1ED9EFE-F04F-417D-B4A8-90CCF21E7AB0}" type="slidenum">
              <a:rPr lang="en-US" smtClean="0"/>
              <a:pPr/>
              <a:t>34</a:t>
            </a:fld>
            <a:endParaRPr lang="en-US" smtClean="0"/>
          </a:p>
        </p:txBody>
      </p:sp>
      <p:sp>
        <p:nvSpPr>
          <p:cNvPr id="102404" name="Rectangle 2"/>
          <p:cNvSpPr>
            <a:spLocks noChangeArrowheads="1" noTextEdit="1"/>
          </p:cNvSpPr>
          <p:nvPr>
            <p:ph type="sldImg"/>
          </p:nvPr>
        </p:nvSpPr>
        <p:spPr>
          <a:ln/>
        </p:spPr>
      </p:sp>
      <p:sp>
        <p:nvSpPr>
          <p:cNvPr id="102405" name="Rectangle 3"/>
          <p:cNvSpPr>
            <a:spLocks noGrp="1" noChangeArrowheads="1"/>
          </p:cNvSpPr>
          <p:nvPr>
            <p:ph type="body" idx="1"/>
          </p:nvPr>
        </p:nvSpPr>
        <p:spPr>
          <a:noFill/>
          <a:ln/>
        </p:spPr>
        <p:txBody>
          <a:bodyPr/>
          <a:lstStyle/>
          <a:p>
            <a:r>
              <a:rPr lang="en-US" smtClean="0"/>
              <a:t>Example Silv Layer</a:t>
            </a:r>
          </a:p>
          <a:p>
            <a:r>
              <a:rPr lang="en-US" smtClean="0"/>
              <a:t/>
            </a:r>
            <a:br>
              <a:rPr lang="en-US" smtClean="0"/>
            </a:br>
            <a:r>
              <a:rPr lang="en-US" smtClean="0"/>
              <a:t>Total Stems needs to be blank for silv layer</a:t>
            </a:r>
          </a:p>
          <a:p>
            <a:r>
              <a:rPr lang="en-US" smtClean="0"/>
              <a:t>Basal area is not applicable to layer 2,3,4 trees</a:t>
            </a:r>
          </a:p>
          <a:p>
            <a:r>
              <a:rPr lang="en-US" smtClean="0"/>
              <a:t>Total well spaced – disregards m-value</a:t>
            </a:r>
          </a:p>
          <a:p>
            <a:r>
              <a:rPr lang="en-US" smtClean="0"/>
              <a:t>Well spaced – with m-value</a:t>
            </a:r>
          </a:p>
          <a:p>
            <a:endParaRPr lang="en-US" smtClean="0"/>
          </a:p>
          <a:p>
            <a:r>
              <a:rPr lang="en-US" smtClean="0"/>
              <a:t>Same information as was required by old Form C – If you submitted something on the old forms you will continue to submit that info via ESF</a:t>
            </a:r>
          </a:p>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051"/>
          <p:cNvSpPr>
            <a:spLocks noGrp="1" noChangeArrowheads="1"/>
          </p:cNvSpPr>
          <p:nvPr>
            <p:ph type="dt" sz="quarter" idx="1"/>
          </p:nvPr>
        </p:nvSpPr>
        <p:spPr>
          <a:noFill/>
        </p:spPr>
        <p:txBody>
          <a:bodyPr/>
          <a:lstStyle/>
          <a:p>
            <a:r>
              <a:rPr lang="en-US" smtClean="0"/>
              <a:t>March 2005</a:t>
            </a:r>
          </a:p>
        </p:txBody>
      </p:sp>
      <p:sp>
        <p:nvSpPr>
          <p:cNvPr id="103427" name="Rectangle 2055"/>
          <p:cNvSpPr>
            <a:spLocks noGrp="1" noChangeArrowheads="1"/>
          </p:cNvSpPr>
          <p:nvPr>
            <p:ph type="sldNum" sz="quarter" idx="5"/>
          </p:nvPr>
        </p:nvSpPr>
        <p:spPr>
          <a:noFill/>
        </p:spPr>
        <p:txBody>
          <a:bodyPr/>
          <a:lstStyle/>
          <a:p>
            <a:fld id="{95A0DDAC-7D09-4057-AFED-336D94E34938}" type="slidenum">
              <a:rPr lang="en-US" smtClean="0"/>
              <a:pPr/>
              <a:t>35</a:t>
            </a:fld>
            <a:endParaRPr lang="en-US" smtClean="0"/>
          </a:p>
        </p:txBody>
      </p:sp>
      <p:sp>
        <p:nvSpPr>
          <p:cNvPr id="103428" name="Rectangle 2"/>
          <p:cNvSpPr>
            <a:spLocks noChangeArrowheads="1" noTextEdit="1"/>
          </p:cNvSpPr>
          <p:nvPr>
            <p:ph type="sldImg"/>
          </p:nvPr>
        </p:nvSpPr>
        <p:spPr>
          <a:ln/>
        </p:spPr>
      </p:sp>
      <p:sp>
        <p:nvSpPr>
          <p:cNvPr id="103429" name="Rectangle 3"/>
          <p:cNvSpPr>
            <a:spLocks noGrp="1" noChangeArrowheads="1"/>
          </p:cNvSpPr>
          <p:nvPr>
            <p:ph type="body" idx="1"/>
          </p:nvPr>
        </p:nvSpPr>
        <p:spPr>
          <a:noFill/>
          <a:ln/>
        </p:spPr>
        <p:txBody>
          <a:bodyPr/>
          <a:lstStyle/>
          <a:p>
            <a:r>
              <a:rPr lang="en-US" smtClean="0"/>
              <a:t>NonMappable Component.</a:t>
            </a:r>
          </a:p>
          <a:p>
            <a:r>
              <a:rPr lang="en-US" smtClean="0"/>
              <a:t>Designed to track small Non-forested/non-productive patches which are present in the stratum (maybe as single units, maybe as dispersed units).  These patches are too small to invest in stratification/mapping, but there is a desire to recognize their existence.</a:t>
            </a:r>
          </a:p>
          <a:p>
            <a:r>
              <a:rPr lang="en-US" smtClean="0"/>
              <a:t>Examples include swamps, rocky out crops, etc</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051"/>
          <p:cNvSpPr>
            <a:spLocks noGrp="1" noChangeArrowheads="1"/>
          </p:cNvSpPr>
          <p:nvPr>
            <p:ph type="dt" sz="quarter" idx="1"/>
          </p:nvPr>
        </p:nvSpPr>
        <p:spPr>
          <a:noFill/>
        </p:spPr>
        <p:txBody>
          <a:bodyPr/>
          <a:lstStyle/>
          <a:p>
            <a:r>
              <a:rPr lang="en-US" smtClean="0"/>
              <a:t>March 2005</a:t>
            </a:r>
          </a:p>
        </p:txBody>
      </p:sp>
      <p:sp>
        <p:nvSpPr>
          <p:cNvPr id="104451" name="Rectangle 2055"/>
          <p:cNvSpPr>
            <a:spLocks noGrp="1" noChangeArrowheads="1"/>
          </p:cNvSpPr>
          <p:nvPr>
            <p:ph type="sldNum" sz="quarter" idx="5"/>
          </p:nvPr>
        </p:nvSpPr>
        <p:spPr>
          <a:noFill/>
        </p:spPr>
        <p:txBody>
          <a:bodyPr/>
          <a:lstStyle/>
          <a:p>
            <a:fld id="{D44764FB-6E50-4CB1-858F-A9BED9149BE0}" type="slidenum">
              <a:rPr lang="en-US" smtClean="0"/>
              <a:pPr/>
              <a:t>36</a:t>
            </a:fld>
            <a:endParaRPr lang="en-US" smtClean="0"/>
          </a:p>
        </p:txBody>
      </p:sp>
      <p:sp>
        <p:nvSpPr>
          <p:cNvPr id="104452" name="Rectangle 2"/>
          <p:cNvSpPr>
            <a:spLocks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r>
              <a:rPr lang="en-US" smtClean="0"/>
              <a:t>NonMappable Component.</a:t>
            </a:r>
          </a:p>
          <a:p>
            <a:r>
              <a:rPr lang="en-US" smtClean="0"/>
              <a:t>Designed to track small Non-forested/non-productive patches which are present in the stratum (maybe as single units, maybe as dispersed units).  These patches are too small to invest in stratification/mapping, but there is a desire to recognize their existence.</a:t>
            </a:r>
          </a:p>
          <a:p>
            <a:r>
              <a:rPr lang="en-US" smtClean="0"/>
              <a:t>Examples include swamps, rocky out crops, etc</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051"/>
          <p:cNvSpPr>
            <a:spLocks noGrp="1" noChangeArrowheads="1"/>
          </p:cNvSpPr>
          <p:nvPr>
            <p:ph type="dt" sz="quarter" idx="1"/>
          </p:nvPr>
        </p:nvSpPr>
        <p:spPr>
          <a:noFill/>
        </p:spPr>
        <p:txBody>
          <a:bodyPr/>
          <a:lstStyle/>
          <a:p>
            <a:r>
              <a:rPr lang="en-US" smtClean="0"/>
              <a:t>March 2005</a:t>
            </a:r>
          </a:p>
        </p:txBody>
      </p:sp>
      <p:sp>
        <p:nvSpPr>
          <p:cNvPr id="105475" name="Rectangle 2055"/>
          <p:cNvSpPr>
            <a:spLocks noGrp="1" noChangeArrowheads="1"/>
          </p:cNvSpPr>
          <p:nvPr>
            <p:ph type="sldNum" sz="quarter" idx="5"/>
          </p:nvPr>
        </p:nvSpPr>
        <p:spPr>
          <a:noFill/>
        </p:spPr>
        <p:txBody>
          <a:bodyPr/>
          <a:lstStyle/>
          <a:p>
            <a:fld id="{7D1361E4-33E1-43A3-8D70-DB2946727458}" type="slidenum">
              <a:rPr lang="en-US" smtClean="0"/>
              <a:pPr/>
              <a:t>37</a:t>
            </a:fld>
            <a:endParaRPr lang="en-US" smtClean="0"/>
          </a:p>
        </p:txBody>
      </p:sp>
      <p:sp>
        <p:nvSpPr>
          <p:cNvPr id="105476" name="Rectangle 2"/>
          <p:cNvSpPr>
            <a:spLocks noChangeArrowheads="1" noTextEdit="1"/>
          </p:cNvSpPr>
          <p:nvPr>
            <p:ph type="sldImg"/>
          </p:nvPr>
        </p:nvSpPr>
        <p:spPr>
          <a:ln/>
        </p:spPr>
      </p:sp>
      <p:sp>
        <p:nvSpPr>
          <p:cNvPr id="105477" name="Rectangle 3"/>
          <p:cNvSpPr>
            <a:spLocks noGrp="1" noChangeArrowheads="1"/>
          </p:cNvSpPr>
          <p:nvPr>
            <p:ph type="body" idx="1"/>
          </p:nvPr>
        </p:nvSpPr>
        <p:spPr>
          <a:noFill/>
          <a:ln/>
        </p:spPr>
        <p:txBody>
          <a:bodyPr/>
          <a:lstStyle/>
          <a:p>
            <a:r>
              <a:rPr lang="en-US" smtClean="0"/>
              <a:t>Spatial information is required for forest cover polygon submissions</a:t>
            </a:r>
          </a:p>
          <a:p>
            <a:r>
              <a:rPr lang="en-US" smtClean="0"/>
              <a:t>First picture: Two polygons (one for the productive forest area, and one for the Road) one SU – all polygons must be associated with an SU (either via attributes or spatially).</a:t>
            </a:r>
          </a:p>
          <a:p>
            <a:r>
              <a:rPr lang="en-US" smtClean="0"/>
              <a:t>Second picture: Three polygons required: one for the patch cuts, one for the reserved areas, and one for the roads.  All are associated with SU1</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051"/>
          <p:cNvSpPr>
            <a:spLocks noGrp="1" noChangeArrowheads="1"/>
          </p:cNvSpPr>
          <p:nvPr>
            <p:ph type="dt" sz="quarter" idx="1"/>
          </p:nvPr>
        </p:nvSpPr>
        <p:spPr>
          <a:noFill/>
        </p:spPr>
        <p:txBody>
          <a:bodyPr/>
          <a:lstStyle/>
          <a:p>
            <a:r>
              <a:rPr lang="en-US" smtClean="0"/>
              <a:t>March 2005</a:t>
            </a:r>
          </a:p>
        </p:txBody>
      </p:sp>
      <p:sp>
        <p:nvSpPr>
          <p:cNvPr id="106499" name="Rectangle 2055"/>
          <p:cNvSpPr>
            <a:spLocks noGrp="1" noChangeArrowheads="1"/>
          </p:cNvSpPr>
          <p:nvPr>
            <p:ph type="sldNum" sz="quarter" idx="5"/>
          </p:nvPr>
        </p:nvSpPr>
        <p:spPr>
          <a:noFill/>
        </p:spPr>
        <p:txBody>
          <a:bodyPr/>
          <a:lstStyle/>
          <a:p>
            <a:fld id="{59C6E8A0-D2A5-4DBE-9F3E-8E76103F2FBA}" type="slidenum">
              <a:rPr lang="en-US" smtClean="0"/>
              <a:pPr/>
              <a:t>38</a:t>
            </a:fld>
            <a:endParaRPr lang="en-US" smtClean="0"/>
          </a:p>
        </p:txBody>
      </p:sp>
      <p:sp>
        <p:nvSpPr>
          <p:cNvPr id="106500" name="Rectangle 2"/>
          <p:cNvSpPr>
            <a:spLocks noChangeArrowheads="1" noTextEdit="1"/>
          </p:cNvSpPr>
          <p:nvPr>
            <p:ph type="sldImg"/>
          </p:nvPr>
        </p:nvSpPr>
        <p:spPr>
          <a:ln/>
        </p:spPr>
      </p:sp>
      <p:sp>
        <p:nvSpPr>
          <p:cNvPr id="106501" name="Rectangle 3"/>
          <p:cNvSpPr>
            <a:spLocks noGrp="1" noChangeArrowheads="1"/>
          </p:cNvSpPr>
          <p:nvPr>
            <p:ph type="body" idx="1"/>
          </p:nvPr>
        </p:nvSpPr>
        <p:spPr>
          <a:noFill/>
          <a:ln/>
        </p:spPr>
        <p:txBody>
          <a:bodyPr/>
          <a:lstStyle/>
          <a:p>
            <a:r>
              <a:rPr lang="en-US" smtClean="0"/>
              <a:t>Picture 4: two polygons required</a:t>
            </a:r>
          </a:p>
          <a:p>
            <a:r>
              <a:rPr lang="en-US" smtClean="0"/>
              <a:t>Picture 5: two polygons required</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051"/>
          <p:cNvSpPr>
            <a:spLocks noGrp="1" noChangeArrowheads="1"/>
          </p:cNvSpPr>
          <p:nvPr>
            <p:ph type="dt" sz="quarter" idx="1"/>
          </p:nvPr>
        </p:nvSpPr>
        <p:spPr>
          <a:noFill/>
        </p:spPr>
        <p:txBody>
          <a:bodyPr/>
          <a:lstStyle/>
          <a:p>
            <a:r>
              <a:rPr lang="en-US" smtClean="0"/>
              <a:t>March 2005</a:t>
            </a:r>
          </a:p>
        </p:txBody>
      </p:sp>
      <p:sp>
        <p:nvSpPr>
          <p:cNvPr id="107523" name="Rectangle 2055"/>
          <p:cNvSpPr>
            <a:spLocks noGrp="1" noChangeArrowheads="1"/>
          </p:cNvSpPr>
          <p:nvPr>
            <p:ph type="sldNum" sz="quarter" idx="5"/>
          </p:nvPr>
        </p:nvSpPr>
        <p:spPr>
          <a:noFill/>
        </p:spPr>
        <p:txBody>
          <a:bodyPr/>
          <a:lstStyle/>
          <a:p>
            <a:fld id="{F75FE565-1770-406F-A7E0-A6BD79981B7F}" type="slidenum">
              <a:rPr lang="en-US" smtClean="0"/>
              <a:pPr/>
              <a:t>39</a:t>
            </a:fld>
            <a:endParaRPr lang="en-US" smtClean="0"/>
          </a:p>
        </p:txBody>
      </p:sp>
      <p:sp>
        <p:nvSpPr>
          <p:cNvPr id="107524" name="Rectangle 2"/>
          <p:cNvSpPr>
            <a:spLocks noChangeArrowheads="1" noTextEdit="1"/>
          </p:cNvSpPr>
          <p:nvPr>
            <p:ph type="sldImg"/>
          </p:nvPr>
        </p:nvSpPr>
        <p:spPr>
          <a:ln/>
        </p:spPr>
      </p:sp>
      <p:sp>
        <p:nvSpPr>
          <p:cNvPr id="107525" name="Rectangle 3"/>
          <p:cNvSpPr>
            <a:spLocks noGrp="1" noChangeArrowheads="1"/>
          </p:cNvSpPr>
          <p:nvPr>
            <p:ph type="body" idx="1"/>
          </p:nvPr>
        </p:nvSpPr>
        <p:spPr>
          <a:noFill/>
          <a:ln/>
        </p:spPr>
        <p:txBody>
          <a:bodyPr/>
          <a:lstStyle/>
          <a:p>
            <a:r>
              <a:rPr lang="en-US" smtClean="0"/>
              <a:t>Picture 6: Three polygons are required in this case as the roads are not being mapped.  One polygon for the clearcut area, one for the Seedtree area, one for the reserve area, and the roads are tracked as non-mappable areas of each forest cover polygon.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051"/>
          <p:cNvSpPr>
            <a:spLocks noGrp="1" noChangeArrowheads="1"/>
          </p:cNvSpPr>
          <p:nvPr>
            <p:ph type="dt" sz="quarter" idx="1"/>
          </p:nvPr>
        </p:nvSpPr>
        <p:spPr>
          <a:noFill/>
        </p:spPr>
        <p:txBody>
          <a:bodyPr/>
          <a:lstStyle/>
          <a:p>
            <a:r>
              <a:rPr lang="en-US" smtClean="0"/>
              <a:t>March 2005</a:t>
            </a:r>
          </a:p>
        </p:txBody>
      </p:sp>
      <p:sp>
        <p:nvSpPr>
          <p:cNvPr id="108547" name="Rectangle 2055"/>
          <p:cNvSpPr>
            <a:spLocks noGrp="1" noChangeArrowheads="1"/>
          </p:cNvSpPr>
          <p:nvPr>
            <p:ph type="sldNum" sz="quarter" idx="5"/>
          </p:nvPr>
        </p:nvSpPr>
        <p:spPr>
          <a:noFill/>
        </p:spPr>
        <p:txBody>
          <a:bodyPr/>
          <a:lstStyle/>
          <a:p>
            <a:fld id="{30187AE9-F8FE-4667-BC4B-FA13A7A88157}" type="slidenum">
              <a:rPr lang="en-US" smtClean="0"/>
              <a:pPr/>
              <a:t>40</a:t>
            </a:fld>
            <a:endParaRPr lang="en-US" smtClean="0"/>
          </a:p>
        </p:txBody>
      </p:sp>
      <p:sp>
        <p:nvSpPr>
          <p:cNvPr id="108548" name="Rectangle 2"/>
          <p:cNvSpPr>
            <a:spLocks noChangeArrowheads="1" noTextEdit="1"/>
          </p:cNvSpPr>
          <p:nvPr>
            <p:ph type="sldImg"/>
          </p:nvPr>
        </p:nvSpPr>
        <p:spPr>
          <a:ln/>
        </p:spPr>
      </p:sp>
      <p:sp>
        <p:nvSpPr>
          <p:cNvPr id="108549" name="Rectangle 3"/>
          <p:cNvSpPr>
            <a:spLocks noGrp="1" noChangeArrowheads="1"/>
          </p:cNvSpPr>
          <p:nvPr>
            <p:ph type="body" idx="1"/>
          </p:nvPr>
        </p:nvSpPr>
        <p:spPr>
          <a:noFill/>
          <a:ln/>
        </p:spPr>
        <p:txBody>
          <a:bodyPr/>
          <a:lstStyle/>
          <a:p>
            <a:r>
              <a:rPr lang="en-US" smtClean="0"/>
              <a:t>Formerly found on FS708 Form C</a:t>
            </a:r>
          </a:p>
          <a:p>
            <a:r>
              <a:rPr lang="en-US" smtClean="0"/>
              <a:t>Post Harvest declarations is typically for intermediate cuts (e.g. commercial thinning) with no regeneration objectives</a:t>
            </a:r>
          </a:p>
          <a:p>
            <a:r>
              <a:rPr lang="en-US" smtClean="0"/>
              <a:t>Declarations are always optional, but by declaring an obligation has been met effectively remove liability from licensee (subject to review by MoFR within 15 months review)</a:t>
            </a:r>
          </a:p>
          <a:p>
            <a:r>
              <a:rPr lang="en-US" smtClean="0"/>
              <a:t>Declarations are made by SU</a:t>
            </a:r>
          </a:p>
          <a:p>
            <a:r>
              <a:rPr lang="en-US" smtClean="0"/>
              <a:t>No spatial information is required (RESULTS already has the SU boundaries because they were submitted for the Opening definition)</a:t>
            </a:r>
          </a:p>
          <a:p>
            <a:r>
              <a:rPr lang="en-US" smtClean="0"/>
              <a:t>Can submit a single SU at a time (i.e. don’t need to declare entire block at once)</a:t>
            </a:r>
          </a:p>
          <a:p>
            <a:r>
              <a:rPr lang="en-US" smtClean="0"/>
              <a:t>Date should be before late free growing date, but could be after if official documentation on file with licensee is dated on or before late free growing date</a:t>
            </a:r>
          </a:p>
          <a:p>
            <a:r>
              <a:rPr lang="en-US" smtClean="0"/>
              <a:t>Milestone Type: free growing, regen delay, post harvest.</a:t>
            </a:r>
          </a:p>
          <a:p>
            <a:r>
              <a:rPr lang="en-US" smtClean="0"/>
              <a:t>Declarations are professional opinion, therefore require RPF to submit them.  (non-RPF may submit, but there must be a signed and sealed declaration in licensee’s files to back that up – maybe included a scanned copy of this signed and sealed declaration as  an attachment if declared in RESULTS application)</a:t>
            </a:r>
          </a:p>
          <a:p>
            <a:r>
              <a:rPr lang="en-US" smtClean="0"/>
              <a:t>May added a comment (optional)</a:t>
            </a:r>
          </a:p>
          <a:p>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051"/>
          <p:cNvSpPr>
            <a:spLocks noGrp="1" noChangeArrowheads="1"/>
          </p:cNvSpPr>
          <p:nvPr>
            <p:ph type="dt" sz="quarter" idx="1"/>
          </p:nvPr>
        </p:nvSpPr>
        <p:spPr>
          <a:noFill/>
        </p:spPr>
        <p:txBody>
          <a:bodyPr/>
          <a:lstStyle/>
          <a:p>
            <a:r>
              <a:rPr lang="en-US" smtClean="0"/>
              <a:t>March 2005</a:t>
            </a:r>
          </a:p>
        </p:txBody>
      </p:sp>
      <p:sp>
        <p:nvSpPr>
          <p:cNvPr id="109571" name="Rectangle 2055"/>
          <p:cNvSpPr>
            <a:spLocks noGrp="1" noChangeArrowheads="1"/>
          </p:cNvSpPr>
          <p:nvPr>
            <p:ph type="sldNum" sz="quarter" idx="5"/>
          </p:nvPr>
        </p:nvSpPr>
        <p:spPr>
          <a:noFill/>
        </p:spPr>
        <p:txBody>
          <a:bodyPr/>
          <a:lstStyle/>
          <a:p>
            <a:fld id="{B2DFEC1B-1E77-4624-8F9C-C30CCF4767A4}" type="slidenum">
              <a:rPr lang="en-US" smtClean="0"/>
              <a:pPr/>
              <a:t>41</a:t>
            </a:fld>
            <a:endParaRPr lang="en-US" smtClean="0"/>
          </a:p>
        </p:txBody>
      </p:sp>
      <p:sp>
        <p:nvSpPr>
          <p:cNvPr id="109572" name="Rectangle 2"/>
          <p:cNvSpPr>
            <a:spLocks noChangeArrowheads="1" noTextEdit="1"/>
          </p:cNvSpPr>
          <p:nvPr>
            <p:ph type="sldImg"/>
          </p:nvPr>
        </p:nvSpPr>
        <p:spPr>
          <a:ln/>
        </p:spPr>
      </p:sp>
      <p:sp>
        <p:nvSpPr>
          <p:cNvPr id="109573" name="Rectangle 3"/>
          <p:cNvSpPr>
            <a:spLocks noGrp="1" noChangeArrowheads="1"/>
          </p:cNvSpPr>
          <p:nvPr>
            <p:ph type="body" idx="1"/>
          </p:nvPr>
        </p:nvSpPr>
        <p:spPr>
          <a:noFill/>
          <a:ln/>
        </p:spPr>
        <p:txBody>
          <a:bodyPr/>
          <a:lstStyle/>
          <a:p>
            <a:r>
              <a:rPr lang="en-GB" smtClean="0"/>
              <a:t>Service providers: Forsite, JS Thrower &amp; Associates, Chartwell Consultants Ltd., Integrated ProAction Corp, TM Pearson &amp; Co.)</a:t>
            </a:r>
          </a:p>
          <a:p>
            <a:r>
              <a:rPr lang="en-GB" smtClean="0"/>
              <a:t>ForestManager is produced by Inform.  It is essentially a database for forest management information.</a:t>
            </a:r>
          </a:p>
          <a:p>
            <a:r>
              <a:rPr lang="en-GB" smtClean="0"/>
              <a:t>Genus: originated by Canfor, used by many organizations.  It is essentially a database for forest management info</a:t>
            </a:r>
          </a:p>
          <a:p>
            <a:r>
              <a:rPr lang="en-GB" smtClean="0"/>
              <a:t>Phoenix Pro: Produced by DR Systems.  It is essentially a database for forest management info.</a:t>
            </a:r>
          </a:p>
          <a:p>
            <a:r>
              <a:rPr lang="en-GB" smtClean="0"/>
              <a:t>All of those systems have add-on modules that enable them to create XML documents.</a:t>
            </a:r>
          </a:p>
          <a:p>
            <a:endParaRPr lang="en-GB" smtClean="0"/>
          </a:p>
          <a:p>
            <a:r>
              <a:rPr lang="en-GB" smtClean="0"/>
              <a:t>Mention FME (generic data transformation tool), and eziLink (the only e-submission specific tool - this is the tool that MoFR purchased to generate its submission documents)</a:t>
            </a:r>
            <a:endParaRPr lang="en-US" smtClean="0"/>
          </a:p>
          <a:p>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051"/>
          <p:cNvSpPr>
            <a:spLocks noGrp="1" noChangeArrowheads="1"/>
          </p:cNvSpPr>
          <p:nvPr>
            <p:ph type="dt" sz="quarter" idx="1"/>
          </p:nvPr>
        </p:nvSpPr>
        <p:spPr>
          <a:noFill/>
        </p:spPr>
        <p:txBody>
          <a:bodyPr/>
          <a:lstStyle/>
          <a:p>
            <a:r>
              <a:rPr lang="en-US" smtClean="0"/>
              <a:t>March 2005</a:t>
            </a:r>
          </a:p>
        </p:txBody>
      </p:sp>
      <p:sp>
        <p:nvSpPr>
          <p:cNvPr id="110595" name="Rectangle 2055"/>
          <p:cNvSpPr>
            <a:spLocks noGrp="1" noChangeArrowheads="1"/>
          </p:cNvSpPr>
          <p:nvPr>
            <p:ph type="sldNum" sz="quarter" idx="5"/>
          </p:nvPr>
        </p:nvSpPr>
        <p:spPr>
          <a:noFill/>
        </p:spPr>
        <p:txBody>
          <a:bodyPr/>
          <a:lstStyle/>
          <a:p>
            <a:fld id="{15AC8E5F-5780-465E-BDBC-E7DAF3D62686}" type="slidenum">
              <a:rPr lang="en-US" smtClean="0"/>
              <a:pPr/>
              <a:t>42</a:t>
            </a:fld>
            <a:endParaRPr lang="en-US" smtClean="0"/>
          </a:p>
        </p:txBody>
      </p:sp>
      <p:sp>
        <p:nvSpPr>
          <p:cNvPr id="110596" name="Rectangle 2"/>
          <p:cNvSpPr>
            <a:spLocks noChangeArrowheads="1" noTextEdit="1"/>
          </p:cNvSpPr>
          <p:nvPr>
            <p:ph type="sldImg"/>
          </p:nvPr>
        </p:nvSpPr>
        <p:spPr>
          <a:ln/>
        </p:spPr>
      </p:sp>
      <p:sp>
        <p:nvSpPr>
          <p:cNvPr id="11059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051"/>
          <p:cNvSpPr>
            <a:spLocks noGrp="1" noChangeArrowheads="1"/>
          </p:cNvSpPr>
          <p:nvPr>
            <p:ph type="dt" sz="quarter" idx="1"/>
          </p:nvPr>
        </p:nvSpPr>
        <p:spPr>
          <a:noFill/>
        </p:spPr>
        <p:txBody>
          <a:bodyPr/>
          <a:lstStyle/>
          <a:p>
            <a:r>
              <a:rPr lang="en-US" smtClean="0"/>
              <a:t>March 2005</a:t>
            </a:r>
          </a:p>
        </p:txBody>
      </p:sp>
      <p:sp>
        <p:nvSpPr>
          <p:cNvPr id="111619" name="Rectangle 2055"/>
          <p:cNvSpPr>
            <a:spLocks noGrp="1" noChangeArrowheads="1"/>
          </p:cNvSpPr>
          <p:nvPr>
            <p:ph type="sldNum" sz="quarter" idx="5"/>
          </p:nvPr>
        </p:nvSpPr>
        <p:spPr>
          <a:noFill/>
        </p:spPr>
        <p:txBody>
          <a:bodyPr/>
          <a:lstStyle/>
          <a:p>
            <a:fld id="{6954E697-D12C-4608-BED3-20F28B312911}" type="slidenum">
              <a:rPr lang="en-US" smtClean="0"/>
              <a:pPr/>
              <a:t>43</a:t>
            </a:fld>
            <a:endParaRPr lang="en-US" smtClean="0"/>
          </a:p>
        </p:txBody>
      </p:sp>
      <p:sp>
        <p:nvSpPr>
          <p:cNvPr id="111620" name="Rectangle 2"/>
          <p:cNvSpPr>
            <a:spLocks noChangeArrowheads="1" noTextEdit="1"/>
          </p:cNvSpPr>
          <p:nvPr>
            <p:ph type="sldImg"/>
          </p:nvPr>
        </p:nvSpPr>
        <p:spPr>
          <a:ln/>
        </p:spPr>
      </p:sp>
      <p:sp>
        <p:nvSpPr>
          <p:cNvPr id="11162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051"/>
          <p:cNvSpPr>
            <a:spLocks noGrp="1" noChangeArrowheads="1"/>
          </p:cNvSpPr>
          <p:nvPr>
            <p:ph type="dt" sz="quarter" idx="1"/>
          </p:nvPr>
        </p:nvSpPr>
        <p:spPr>
          <a:noFill/>
        </p:spPr>
        <p:txBody>
          <a:bodyPr/>
          <a:lstStyle/>
          <a:p>
            <a:r>
              <a:rPr lang="en-US" smtClean="0"/>
              <a:t>March 2005</a:t>
            </a:r>
          </a:p>
        </p:txBody>
      </p:sp>
      <p:sp>
        <p:nvSpPr>
          <p:cNvPr id="112643" name="Rectangle 2055"/>
          <p:cNvSpPr>
            <a:spLocks noGrp="1" noChangeArrowheads="1"/>
          </p:cNvSpPr>
          <p:nvPr>
            <p:ph type="sldNum" sz="quarter" idx="5"/>
          </p:nvPr>
        </p:nvSpPr>
        <p:spPr>
          <a:noFill/>
        </p:spPr>
        <p:txBody>
          <a:bodyPr/>
          <a:lstStyle/>
          <a:p>
            <a:fld id="{D958A799-92D1-49DB-8123-5294EC1D22B8}" type="slidenum">
              <a:rPr lang="en-US" smtClean="0"/>
              <a:pPr/>
              <a:t>44</a:t>
            </a:fld>
            <a:endParaRPr lang="en-US" smtClean="0"/>
          </a:p>
        </p:txBody>
      </p:sp>
      <p:sp>
        <p:nvSpPr>
          <p:cNvPr id="112644" name="Rectangle 2"/>
          <p:cNvSpPr>
            <a:spLocks noChangeArrowheads="1" noTextEdit="1"/>
          </p:cNvSpPr>
          <p:nvPr>
            <p:ph type="sldImg"/>
          </p:nvPr>
        </p:nvSpPr>
        <p:spPr>
          <a:ln/>
        </p:spPr>
      </p:sp>
      <p:sp>
        <p:nvSpPr>
          <p:cNvPr id="11264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051"/>
          <p:cNvSpPr>
            <a:spLocks noGrp="1" noChangeArrowheads="1"/>
          </p:cNvSpPr>
          <p:nvPr>
            <p:ph type="dt" sz="quarter" idx="1"/>
          </p:nvPr>
        </p:nvSpPr>
        <p:spPr>
          <a:noFill/>
        </p:spPr>
        <p:txBody>
          <a:bodyPr/>
          <a:lstStyle/>
          <a:p>
            <a:r>
              <a:rPr lang="en-US" smtClean="0"/>
              <a:t>March 2005</a:t>
            </a:r>
          </a:p>
        </p:txBody>
      </p:sp>
      <p:sp>
        <p:nvSpPr>
          <p:cNvPr id="113667" name="Rectangle 2055"/>
          <p:cNvSpPr>
            <a:spLocks noGrp="1" noChangeArrowheads="1"/>
          </p:cNvSpPr>
          <p:nvPr>
            <p:ph type="sldNum" sz="quarter" idx="5"/>
          </p:nvPr>
        </p:nvSpPr>
        <p:spPr>
          <a:noFill/>
        </p:spPr>
        <p:txBody>
          <a:bodyPr/>
          <a:lstStyle/>
          <a:p>
            <a:fld id="{D7FC6078-A0E3-43F9-AEED-7F4FCA8BCEFF}" type="slidenum">
              <a:rPr lang="en-US" smtClean="0"/>
              <a:pPr/>
              <a:t>45</a:t>
            </a:fld>
            <a:endParaRPr lang="en-US" smtClean="0"/>
          </a:p>
        </p:txBody>
      </p:sp>
      <p:sp>
        <p:nvSpPr>
          <p:cNvPr id="113668" name="Rectangle 2"/>
          <p:cNvSpPr>
            <a:spLocks noChangeArrowheads="1" noTextEdit="1"/>
          </p:cNvSpPr>
          <p:nvPr>
            <p:ph type="sldImg"/>
          </p:nvPr>
        </p:nvSpPr>
        <p:spPr>
          <a:ln/>
        </p:spPr>
      </p:sp>
      <p:sp>
        <p:nvSpPr>
          <p:cNvPr id="11366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051"/>
          <p:cNvSpPr>
            <a:spLocks noGrp="1" noChangeArrowheads="1"/>
          </p:cNvSpPr>
          <p:nvPr>
            <p:ph type="dt" sz="quarter" idx="1"/>
          </p:nvPr>
        </p:nvSpPr>
        <p:spPr>
          <a:noFill/>
        </p:spPr>
        <p:txBody>
          <a:bodyPr/>
          <a:lstStyle/>
          <a:p>
            <a:r>
              <a:rPr lang="en-US" smtClean="0"/>
              <a:t>March 2005</a:t>
            </a:r>
          </a:p>
        </p:txBody>
      </p:sp>
      <p:sp>
        <p:nvSpPr>
          <p:cNvPr id="114691" name="Rectangle 2055"/>
          <p:cNvSpPr>
            <a:spLocks noGrp="1" noChangeArrowheads="1"/>
          </p:cNvSpPr>
          <p:nvPr>
            <p:ph type="sldNum" sz="quarter" idx="5"/>
          </p:nvPr>
        </p:nvSpPr>
        <p:spPr>
          <a:noFill/>
        </p:spPr>
        <p:txBody>
          <a:bodyPr/>
          <a:lstStyle/>
          <a:p>
            <a:fld id="{716A639F-144B-4A15-A5CA-3BEA6FDDC3CF}" type="slidenum">
              <a:rPr lang="en-US" smtClean="0"/>
              <a:pPr/>
              <a:t>46</a:t>
            </a:fld>
            <a:endParaRPr lang="en-US" smtClean="0"/>
          </a:p>
        </p:txBody>
      </p:sp>
      <p:sp>
        <p:nvSpPr>
          <p:cNvPr id="114692" name="Rectangle 2"/>
          <p:cNvSpPr>
            <a:spLocks noChangeArrowheads="1" noTextEdit="1"/>
          </p:cNvSpPr>
          <p:nvPr>
            <p:ph type="sldImg"/>
          </p:nvPr>
        </p:nvSpPr>
        <p:spPr>
          <a:ln/>
        </p:spPr>
      </p:sp>
      <p:sp>
        <p:nvSpPr>
          <p:cNvPr id="11469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051"/>
          <p:cNvSpPr>
            <a:spLocks noGrp="1" noChangeArrowheads="1"/>
          </p:cNvSpPr>
          <p:nvPr>
            <p:ph type="dt" sz="quarter" idx="1"/>
          </p:nvPr>
        </p:nvSpPr>
        <p:spPr>
          <a:noFill/>
        </p:spPr>
        <p:txBody>
          <a:bodyPr/>
          <a:lstStyle/>
          <a:p>
            <a:r>
              <a:rPr lang="en-US" smtClean="0"/>
              <a:t>March 2005</a:t>
            </a:r>
          </a:p>
        </p:txBody>
      </p:sp>
      <p:sp>
        <p:nvSpPr>
          <p:cNvPr id="115715" name="Rectangle 2055"/>
          <p:cNvSpPr>
            <a:spLocks noGrp="1" noChangeArrowheads="1"/>
          </p:cNvSpPr>
          <p:nvPr>
            <p:ph type="sldNum" sz="quarter" idx="5"/>
          </p:nvPr>
        </p:nvSpPr>
        <p:spPr>
          <a:noFill/>
        </p:spPr>
        <p:txBody>
          <a:bodyPr/>
          <a:lstStyle/>
          <a:p>
            <a:fld id="{099A0BF3-0D78-4313-BAB6-A5A0AD257979}" type="slidenum">
              <a:rPr lang="en-US" smtClean="0"/>
              <a:pPr/>
              <a:t>47</a:t>
            </a:fld>
            <a:endParaRPr lang="en-US" smtClean="0"/>
          </a:p>
        </p:txBody>
      </p:sp>
      <p:sp>
        <p:nvSpPr>
          <p:cNvPr id="115716" name="Rectangle 2"/>
          <p:cNvSpPr>
            <a:spLocks noChangeArrowheads="1" noTextEdit="1"/>
          </p:cNvSpPr>
          <p:nvPr>
            <p:ph type="sldImg"/>
          </p:nvPr>
        </p:nvSpPr>
        <p:spPr>
          <a:ln/>
        </p:spPr>
      </p:sp>
      <p:sp>
        <p:nvSpPr>
          <p:cNvPr id="11571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051"/>
          <p:cNvSpPr>
            <a:spLocks noGrp="1" noChangeArrowheads="1"/>
          </p:cNvSpPr>
          <p:nvPr>
            <p:ph type="dt" sz="quarter" idx="1"/>
          </p:nvPr>
        </p:nvSpPr>
        <p:spPr>
          <a:noFill/>
        </p:spPr>
        <p:txBody>
          <a:bodyPr/>
          <a:lstStyle/>
          <a:p>
            <a:r>
              <a:rPr lang="en-US" smtClean="0"/>
              <a:t>March 2005</a:t>
            </a:r>
          </a:p>
        </p:txBody>
      </p:sp>
      <p:sp>
        <p:nvSpPr>
          <p:cNvPr id="116739" name="Rectangle 2055"/>
          <p:cNvSpPr>
            <a:spLocks noGrp="1" noChangeArrowheads="1"/>
          </p:cNvSpPr>
          <p:nvPr>
            <p:ph type="sldNum" sz="quarter" idx="5"/>
          </p:nvPr>
        </p:nvSpPr>
        <p:spPr>
          <a:noFill/>
        </p:spPr>
        <p:txBody>
          <a:bodyPr/>
          <a:lstStyle/>
          <a:p>
            <a:fld id="{3C1B28BA-0BD5-40E9-BFDD-15193360B847}" type="slidenum">
              <a:rPr lang="en-US" smtClean="0"/>
              <a:pPr/>
              <a:t>48</a:t>
            </a:fld>
            <a:endParaRPr lang="en-US" smtClean="0"/>
          </a:p>
        </p:txBody>
      </p:sp>
      <p:sp>
        <p:nvSpPr>
          <p:cNvPr id="116740" name="Rectangle 2"/>
          <p:cNvSpPr>
            <a:spLocks noChangeArrowheads="1" noTextEdit="1"/>
          </p:cNvSpPr>
          <p:nvPr>
            <p:ph type="sldImg"/>
          </p:nvPr>
        </p:nvSpPr>
        <p:spPr>
          <a:ln/>
        </p:spPr>
      </p:sp>
      <p:sp>
        <p:nvSpPr>
          <p:cNvPr id="11674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051"/>
          <p:cNvSpPr>
            <a:spLocks noGrp="1" noChangeArrowheads="1"/>
          </p:cNvSpPr>
          <p:nvPr>
            <p:ph type="dt" sz="quarter" idx="1"/>
          </p:nvPr>
        </p:nvSpPr>
        <p:spPr>
          <a:noFill/>
        </p:spPr>
        <p:txBody>
          <a:bodyPr/>
          <a:lstStyle/>
          <a:p>
            <a:r>
              <a:rPr lang="en-US" smtClean="0"/>
              <a:t>March 2005</a:t>
            </a:r>
          </a:p>
        </p:txBody>
      </p:sp>
      <p:sp>
        <p:nvSpPr>
          <p:cNvPr id="117763" name="Rectangle 2055"/>
          <p:cNvSpPr>
            <a:spLocks noGrp="1" noChangeArrowheads="1"/>
          </p:cNvSpPr>
          <p:nvPr>
            <p:ph type="sldNum" sz="quarter" idx="5"/>
          </p:nvPr>
        </p:nvSpPr>
        <p:spPr>
          <a:noFill/>
        </p:spPr>
        <p:txBody>
          <a:bodyPr/>
          <a:lstStyle/>
          <a:p>
            <a:fld id="{FA6236A1-F118-4205-A785-C4E65849D142}" type="slidenum">
              <a:rPr lang="en-US" smtClean="0"/>
              <a:pPr/>
              <a:t>49</a:t>
            </a:fld>
            <a:endParaRPr lang="en-US" smtClean="0"/>
          </a:p>
        </p:txBody>
      </p:sp>
      <p:sp>
        <p:nvSpPr>
          <p:cNvPr id="117764" name="Rectangle 2"/>
          <p:cNvSpPr>
            <a:spLocks noChangeArrowheads="1" noTextEdit="1"/>
          </p:cNvSpPr>
          <p:nvPr>
            <p:ph type="sldImg"/>
          </p:nvPr>
        </p:nvSpPr>
        <p:spPr>
          <a:ln/>
        </p:spPr>
      </p:sp>
      <p:sp>
        <p:nvSpPr>
          <p:cNvPr id="11776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051"/>
          <p:cNvSpPr>
            <a:spLocks noGrp="1" noChangeArrowheads="1"/>
          </p:cNvSpPr>
          <p:nvPr>
            <p:ph type="dt" sz="quarter" idx="1"/>
          </p:nvPr>
        </p:nvSpPr>
        <p:spPr>
          <a:noFill/>
        </p:spPr>
        <p:txBody>
          <a:bodyPr/>
          <a:lstStyle/>
          <a:p>
            <a:r>
              <a:rPr lang="en-US" smtClean="0"/>
              <a:t>March 2005</a:t>
            </a:r>
          </a:p>
        </p:txBody>
      </p:sp>
      <p:sp>
        <p:nvSpPr>
          <p:cNvPr id="118787" name="Rectangle 2055"/>
          <p:cNvSpPr>
            <a:spLocks noGrp="1" noChangeArrowheads="1"/>
          </p:cNvSpPr>
          <p:nvPr>
            <p:ph type="sldNum" sz="quarter" idx="5"/>
          </p:nvPr>
        </p:nvSpPr>
        <p:spPr>
          <a:noFill/>
        </p:spPr>
        <p:txBody>
          <a:bodyPr/>
          <a:lstStyle/>
          <a:p>
            <a:fld id="{F4A00BC9-77F8-4100-ACA8-2DD4750A4D71}" type="slidenum">
              <a:rPr lang="en-US" smtClean="0"/>
              <a:pPr/>
              <a:t>50</a:t>
            </a:fld>
            <a:endParaRPr lang="en-US" smtClean="0"/>
          </a:p>
        </p:txBody>
      </p:sp>
      <p:sp>
        <p:nvSpPr>
          <p:cNvPr id="118788" name="Rectangle 2"/>
          <p:cNvSpPr>
            <a:spLocks noChangeArrowheads="1" noTextEdit="1"/>
          </p:cNvSpPr>
          <p:nvPr>
            <p:ph type="sldImg"/>
          </p:nvPr>
        </p:nvSpPr>
        <p:spPr>
          <a:ln/>
        </p:spPr>
      </p:sp>
      <p:sp>
        <p:nvSpPr>
          <p:cNvPr id="11878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051"/>
          <p:cNvSpPr>
            <a:spLocks noGrp="1" noChangeArrowheads="1"/>
          </p:cNvSpPr>
          <p:nvPr>
            <p:ph type="dt" sz="quarter" idx="1"/>
          </p:nvPr>
        </p:nvSpPr>
        <p:spPr>
          <a:noFill/>
        </p:spPr>
        <p:txBody>
          <a:bodyPr/>
          <a:lstStyle/>
          <a:p>
            <a:r>
              <a:rPr lang="en-US" smtClean="0"/>
              <a:t>March 2005</a:t>
            </a:r>
          </a:p>
        </p:txBody>
      </p:sp>
      <p:sp>
        <p:nvSpPr>
          <p:cNvPr id="119811" name="Rectangle 2055"/>
          <p:cNvSpPr>
            <a:spLocks noGrp="1" noChangeArrowheads="1"/>
          </p:cNvSpPr>
          <p:nvPr>
            <p:ph type="sldNum" sz="quarter" idx="5"/>
          </p:nvPr>
        </p:nvSpPr>
        <p:spPr>
          <a:noFill/>
        </p:spPr>
        <p:txBody>
          <a:bodyPr/>
          <a:lstStyle/>
          <a:p>
            <a:fld id="{98F51FA7-EB01-4A65-AE83-5B5E9302B112}" type="slidenum">
              <a:rPr lang="en-US" smtClean="0"/>
              <a:pPr/>
              <a:t>51</a:t>
            </a:fld>
            <a:endParaRPr lang="en-US" smtClean="0"/>
          </a:p>
        </p:txBody>
      </p:sp>
      <p:sp>
        <p:nvSpPr>
          <p:cNvPr id="119812" name="Rectangle 2"/>
          <p:cNvSpPr>
            <a:spLocks noChangeArrowheads="1" noTextEdit="1"/>
          </p:cNvSpPr>
          <p:nvPr>
            <p:ph type="sldImg"/>
          </p:nvPr>
        </p:nvSpPr>
        <p:spPr>
          <a:ln/>
        </p:spPr>
      </p:sp>
      <p:sp>
        <p:nvSpPr>
          <p:cNvPr id="11981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051"/>
          <p:cNvSpPr>
            <a:spLocks noGrp="1" noChangeArrowheads="1"/>
          </p:cNvSpPr>
          <p:nvPr>
            <p:ph type="dt" sz="quarter" idx="1"/>
          </p:nvPr>
        </p:nvSpPr>
        <p:spPr>
          <a:noFill/>
        </p:spPr>
        <p:txBody>
          <a:bodyPr/>
          <a:lstStyle/>
          <a:p>
            <a:r>
              <a:rPr lang="en-US" smtClean="0"/>
              <a:t>March 2005</a:t>
            </a:r>
          </a:p>
        </p:txBody>
      </p:sp>
      <p:sp>
        <p:nvSpPr>
          <p:cNvPr id="120835" name="Rectangle 2055"/>
          <p:cNvSpPr>
            <a:spLocks noGrp="1" noChangeArrowheads="1"/>
          </p:cNvSpPr>
          <p:nvPr>
            <p:ph type="sldNum" sz="quarter" idx="5"/>
          </p:nvPr>
        </p:nvSpPr>
        <p:spPr>
          <a:noFill/>
        </p:spPr>
        <p:txBody>
          <a:bodyPr/>
          <a:lstStyle/>
          <a:p>
            <a:fld id="{DF82BC3E-E7D5-422F-AD51-4B04A45B37A1}" type="slidenum">
              <a:rPr lang="en-US" smtClean="0"/>
              <a:pPr/>
              <a:t>52</a:t>
            </a:fld>
            <a:endParaRPr lang="en-US" smtClean="0"/>
          </a:p>
        </p:txBody>
      </p:sp>
      <p:sp>
        <p:nvSpPr>
          <p:cNvPr id="120836" name="Rectangle 2"/>
          <p:cNvSpPr>
            <a:spLocks noChangeArrowheads="1" noTextEdit="1"/>
          </p:cNvSpPr>
          <p:nvPr>
            <p:ph type="sldImg"/>
          </p:nvPr>
        </p:nvSpPr>
        <p:spPr>
          <a:ln/>
        </p:spPr>
      </p:sp>
      <p:sp>
        <p:nvSpPr>
          <p:cNvPr id="12083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051"/>
          <p:cNvSpPr>
            <a:spLocks noGrp="1" noChangeArrowheads="1"/>
          </p:cNvSpPr>
          <p:nvPr>
            <p:ph type="dt" sz="quarter" idx="1"/>
          </p:nvPr>
        </p:nvSpPr>
        <p:spPr>
          <a:noFill/>
        </p:spPr>
        <p:txBody>
          <a:bodyPr/>
          <a:lstStyle/>
          <a:p>
            <a:r>
              <a:rPr lang="en-US" smtClean="0"/>
              <a:t>March 2005</a:t>
            </a:r>
          </a:p>
        </p:txBody>
      </p:sp>
      <p:sp>
        <p:nvSpPr>
          <p:cNvPr id="121859" name="Rectangle 2055"/>
          <p:cNvSpPr>
            <a:spLocks noGrp="1" noChangeArrowheads="1"/>
          </p:cNvSpPr>
          <p:nvPr>
            <p:ph type="sldNum" sz="quarter" idx="5"/>
          </p:nvPr>
        </p:nvSpPr>
        <p:spPr>
          <a:noFill/>
        </p:spPr>
        <p:txBody>
          <a:bodyPr/>
          <a:lstStyle/>
          <a:p>
            <a:fld id="{B4ACB152-5A0B-4C85-8B33-30023B41EF6D}" type="slidenum">
              <a:rPr lang="en-US" smtClean="0"/>
              <a:pPr/>
              <a:t>53</a:t>
            </a:fld>
            <a:endParaRPr lang="en-US" smtClean="0"/>
          </a:p>
        </p:txBody>
      </p:sp>
      <p:sp>
        <p:nvSpPr>
          <p:cNvPr id="121860" name="Rectangle 2"/>
          <p:cNvSpPr>
            <a:spLocks noChangeArrowheads="1" noTextEdit="1"/>
          </p:cNvSpPr>
          <p:nvPr>
            <p:ph type="sldImg"/>
          </p:nvPr>
        </p:nvSpPr>
        <p:spPr>
          <a:ln/>
        </p:spPr>
      </p:sp>
      <p:sp>
        <p:nvSpPr>
          <p:cNvPr id="121861" name="Rectangle 3"/>
          <p:cNvSpPr>
            <a:spLocks noGrp="1" noChangeArrowheads="1"/>
          </p:cNvSpPr>
          <p:nvPr>
            <p:ph type="body" idx="1"/>
          </p:nvPr>
        </p:nvSpPr>
        <p:spPr>
          <a:noFill/>
          <a:ln/>
        </p:spPr>
        <p:txBody>
          <a:bodyPr/>
          <a:lstStyle/>
          <a:p>
            <a:r>
              <a:rPr lang="en-US" smtClean="0"/>
              <a:t>The reporting deadline is Before June 1 for the previous reporting year (April 1 to Mar 31).</a:t>
            </a:r>
          </a:p>
          <a:p>
            <a:r>
              <a:rPr lang="en-US" smtClean="0"/>
              <a:t> Milestone declarations are optional (under FRPA Sec 107).</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051"/>
          <p:cNvSpPr>
            <a:spLocks noGrp="1" noChangeArrowheads="1"/>
          </p:cNvSpPr>
          <p:nvPr>
            <p:ph type="dt" sz="quarter" idx="1"/>
          </p:nvPr>
        </p:nvSpPr>
        <p:spPr>
          <a:noFill/>
        </p:spPr>
        <p:txBody>
          <a:bodyPr/>
          <a:lstStyle/>
          <a:p>
            <a:r>
              <a:rPr lang="en-US" smtClean="0"/>
              <a:t>March 2005</a:t>
            </a:r>
          </a:p>
        </p:txBody>
      </p:sp>
      <p:sp>
        <p:nvSpPr>
          <p:cNvPr id="122883" name="Rectangle 2055"/>
          <p:cNvSpPr>
            <a:spLocks noGrp="1" noChangeArrowheads="1"/>
          </p:cNvSpPr>
          <p:nvPr>
            <p:ph type="sldNum" sz="quarter" idx="5"/>
          </p:nvPr>
        </p:nvSpPr>
        <p:spPr>
          <a:noFill/>
        </p:spPr>
        <p:txBody>
          <a:bodyPr/>
          <a:lstStyle/>
          <a:p>
            <a:fld id="{A51D29EE-A6E3-449C-B678-F1F17AB7D2ED}" type="slidenum">
              <a:rPr lang="en-US" smtClean="0"/>
              <a:pPr/>
              <a:t>54</a:t>
            </a:fld>
            <a:endParaRPr lang="en-US" smtClean="0"/>
          </a:p>
        </p:txBody>
      </p:sp>
      <p:sp>
        <p:nvSpPr>
          <p:cNvPr id="122884" name="Rectangle 2"/>
          <p:cNvSpPr>
            <a:spLocks noChangeArrowheads="1" noTextEdit="1"/>
          </p:cNvSpPr>
          <p:nvPr>
            <p:ph type="sldImg"/>
          </p:nvPr>
        </p:nvSpPr>
        <p:spPr>
          <a:ln/>
        </p:spPr>
      </p:sp>
      <p:sp>
        <p:nvSpPr>
          <p:cNvPr id="12288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sz="1200" i="0">
                <a:solidFill>
                  <a:srgbClr val="010000"/>
                </a:solidFill>
              </a:defRPr>
            </a:lvl1pPr>
          </a:lstStyle>
          <a:p>
            <a:pPr>
              <a:defRPr/>
            </a:pPr>
            <a:r>
              <a:rPr lang="en-US"/>
              <a:t>RESULTS Training               Obligation Reporting (Submissions)</a:t>
            </a:r>
            <a:endParaRPr lang="en-GB">
              <a:solidFill>
                <a:srgbClr val="009999"/>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1B76148-AB83-41C6-9010-95C7A183BBF1}" type="slidenum">
              <a:rPr lang="en-GB"/>
              <a:pPr>
                <a:defRPr/>
              </a:pPr>
              <a:t>‹#›</a:t>
            </a:fld>
            <a:endParaRPr lang="en-GB"/>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z="1200" i="0">
                <a:solidFill>
                  <a:srgbClr val="010000"/>
                </a:solidFill>
              </a:defRPr>
            </a:lvl1pPr>
          </a:lstStyle>
          <a:p>
            <a:pPr>
              <a:defRPr/>
            </a:pPr>
            <a:r>
              <a:rPr lang="en-US"/>
              <a:t>RESULTS Training               Obligation Reporting (Submissions)</a:t>
            </a:r>
            <a:endParaRPr lang="en-GB">
              <a:solidFill>
                <a:srgbClr val="009999"/>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A52BB52-AB9D-49F1-9424-AC4385E95E64}" type="slidenum">
              <a:rPr lang="en-GB"/>
              <a:pPr>
                <a:defRPr/>
              </a:pPr>
              <a:t>‹#›</a:t>
            </a:fld>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z="1200" i="0">
                <a:solidFill>
                  <a:srgbClr val="010000"/>
                </a:solidFill>
              </a:defRPr>
            </a:lvl1pPr>
          </a:lstStyle>
          <a:p>
            <a:pPr>
              <a:defRPr/>
            </a:pPr>
            <a:r>
              <a:rPr lang="en-US"/>
              <a:t>RESULTS Training               Obligation Reporting (Submissions)</a:t>
            </a:r>
            <a:endParaRPr lang="en-GB">
              <a:solidFill>
                <a:srgbClr val="009999"/>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F79DC88-3F0F-4803-AA4B-249A7EF79644}" type="slidenum">
              <a:rPr lang="en-GB"/>
              <a:pPr>
                <a:defRPr/>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371600"/>
            <a:ext cx="385445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92650" y="1371600"/>
            <a:ext cx="385445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z="1200" i="0">
                <a:solidFill>
                  <a:srgbClr val="010000"/>
                </a:solidFill>
              </a:defRPr>
            </a:lvl1pPr>
          </a:lstStyle>
          <a:p>
            <a:pPr>
              <a:defRPr/>
            </a:pPr>
            <a:r>
              <a:rPr lang="en-US"/>
              <a:t>RESULTS Training               Obligation Reporting (Submissions)</a:t>
            </a:r>
            <a:endParaRPr lang="en-GB">
              <a:solidFill>
                <a:srgbClr val="009999"/>
              </a:solidFill>
            </a:endParaRPr>
          </a:p>
        </p:txBody>
      </p:sp>
      <p:sp>
        <p:nvSpPr>
          <p:cNvPr id="6" name="Footer Placeholder 5"/>
          <p:cNvSpPr>
            <a:spLocks noGrp="1"/>
          </p:cNvSpPr>
          <p:nvPr>
            <p:ph type="ftr" sz="quarter" idx="11"/>
          </p:nvPr>
        </p:nvSpPr>
        <p:spPr/>
        <p:txBody>
          <a:bodyPr/>
          <a:lstStyle>
            <a:lvl1pPr>
              <a:defRPr/>
            </a:lvl1pPr>
          </a:lstStyle>
          <a:p>
            <a:pPr>
              <a:defRPr/>
            </a:pPr>
            <a:endParaRPr lang="en-GB"/>
          </a:p>
        </p:txBody>
      </p:sp>
      <p:sp>
        <p:nvSpPr>
          <p:cNvPr id="7" name="Slide Number Placeholder 6"/>
          <p:cNvSpPr>
            <a:spLocks noGrp="1"/>
          </p:cNvSpPr>
          <p:nvPr>
            <p:ph type="sldNum" sz="quarter" idx="12"/>
          </p:nvPr>
        </p:nvSpPr>
        <p:spPr/>
        <p:txBody>
          <a:bodyPr/>
          <a:lstStyle>
            <a:lvl1pPr>
              <a:defRPr/>
            </a:lvl1pPr>
          </a:lstStyle>
          <a:p>
            <a:pPr>
              <a:defRPr/>
            </a:pPr>
            <a:fld id="{5323AA45-50DC-48C1-8483-56F34A5917CD}" type="slidenum">
              <a:rPr lang="en-GB"/>
              <a:pPr>
                <a:defRPr/>
              </a:pPr>
              <a:t>‹#›</a:t>
            </a:fld>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sz="1200" i="0">
                <a:solidFill>
                  <a:srgbClr val="010000"/>
                </a:solidFill>
              </a:defRPr>
            </a:lvl1pPr>
          </a:lstStyle>
          <a:p>
            <a:pPr>
              <a:defRPr/>
            </a:pPr>
            <a:r>
              <a:rPr lang="en-US"/>
              <a:t>RESULTS Training               Obligation Reporting (Submissions)</a:t>
            </a:r>
            <a:endParaRPr lang="en-GB">
              <a:solidFill>
                <a:srgbClr val="009999"/>
              </a:solidFill>
            </a:endParaRPr>
          </a:p>
        </p:txBody>
      </p:sp>
      <p:sp>
        <p:nvSpPr>
          <p:cNvPr id="8" name="Footer Placeholder 7"/>
          <p:cNvSpPr>
            <a:spLocks noGrp="1"/>
          </p:cNvSpPr>
          <p:nvPr>
            <p:ph type="ftr" sz="quarter" idx="11"/>
          </p:nvPr>
        </p:nvSpPr>
        <p:spPr/>
        <p:txBody>
          <a:bodyPr/>
          <a:lstStyle>
            <a:lvl1pPr>
              <a:defRPr/>
            </a:lvl1pPr>
          </a:lstStyle>
          <a:p>
            <a:pPr>
              <a:defRPr/>
            </a:pPr>
            <a:endParaRPr lang="en-GB"/>
          </a:p>
        </p:txBody>
      </p:sp>
      <p:sp>
        <p:nvSpPr>
          <p:cNvPr id="9" name="Slide Number Placeholder 8"/>
          <p:cNvSpPr>
            <a:spLocks noGrp="1"/>
          </p:cNvSpPr>
          <p:nvPr>
            <p:ph type="sldNum" sz="quarter" idx="12"/>
          </p:nvPr>
        </p:nvSpPr>
        <p:spPr/>
        <p:txBody>
          <a:bodyPr/>
          <a:lstStyle>
            <a:lvl1pPr>
              <a:defRPr/>
            </a:lvl1pPr>
          </a:lstStyle>
          <a:p>
            <a:pPr>
              <a:defRPr/>
            </a:pPr>
            <a:fld id="{E38C62EF-F087-48DF-8987-003D7C1480DE}" type="slidenum">
              <a:rPr lang="en-GB"/>
              <a:pPr>
                <a:defRPr/>
              </a:pPr>
              <a:t>‹#›</a:t>
            </a:fld>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z="1200" i="0">
                <a:solidFill>
                  <a:srgbClr val="010000"/>
                </a:solidFill>
              </a:defRPr>
            </a:lvl1pPr>
          </a:lstStyle>
          <a:p>
            <a:pPr>
              <a:defRPr/>
            </a:pPr>
            <a:r>
              <a:rPr lang="en-US"/>
              <a:t>RESULTS Training               Obligation Reporting (Submissions)</a:t>
            </a:r>
            <a:endParaRPr lang="en-GB">
              <a:solidFill>
                <a:srgbClr val="009999"/>
              </a:solidFill>
            </a:endParaRPr>
          </a:p>
        </p:txBody>
      </p:sp>
      <p:sp>
        <p:nvSpPr>
          <p:cNvPr id="4" name="Footer Placeholder 3"/>
          <p:cNvSpPr>
            <a:spLocks noGrp="1"/>
          </p:cNvSpPr>
          <p:nvPr>
            <p:ph type="ftr" sz="quarter" idx="11"/>
          </p:nvPr>
        </p:nvSpPr>
        <p:spPr/>
        <p:txBody>
          <a:bodyPr/>
          <a:lstStyle>
            <a:lvl1pPr>
              <a:defRPr/>
            </a:lvl1pPr>
          </a:lstStyle>
          <a:p>
            <a:pPr>
              <a:defRPr/>
            </a:pPr>
            <a:endParaRPr lang="en-GB"/>
          </a:p>
        </p:txBody>
      </p:sp>
      <p:sp>
        <p:nvSpPr>
          <p:cNvPr id="5" name="Slide Number Placeholder 4"/>
          <p:cNvSpPr>
            <a:spLocks noGrp="1"/>
          </p:cNvSpPr>
          <p:nvPr>
            <p:ph type="sldNum" sz="quarter" idx="12"/>
          </p:nvPr>
        </p:nvSpPr>
        <p:spPr/>
        <p:txBody>
          <a:bodyPr/>
          <a:lstStyle>
            <a:lvl1pPr>
              <a:defRPr/>
            </a:lvl1pPr>
          </a:lstStyle>
          <a:p>
            <a:pPr>
              <a:defRPr/>
            </a:pPr>
            <a:fld id="{48405406-0148-48A9-B6E0-BE21C0516217}" type="slidenum">
              <a:rPr lang="en-GB"/>
              <a:pPr>
                <a:defRPr/>
              </a:pPr>
              <a:t>‹#›</a:t>
            </a:fld>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200" i="0">
                <a:solidFill>
                  <a:srgbClr val="010000"/>
                </a:solidFill>
              </a:defRPr>
            </a:lvl1pPr>
          </a:lstStyle>
          <a:p>
            <a:pPr>
              <a:defRPr/>
            </a:pPr>
            <a:r>
              <a:rPr lang="en-US"/>
              <a:t>RESULTS Training               Obligation Reporting (Submissions)</a:t>
            </a:r>
            <a:endParaRPr lang="en-GB">
              <a:solidFill>
                <a:srgbClr val="009999"/>
              </a:solidFill>
            </a:endParaRPr>
          </a:p>
        </p:txBody>
      </p:sp>
      <p:sp>
        <p:nvSpPr>
          <p:cNvPr id="3" name="Footer Placeholder 2"/>
          <p:cNvSpPr>
            <a:spLocks noGrp="1"/>
          </p:cNvSpPr>
          <p:nvPr>
            <p:ph type="ftr" sz="quarter" idx="11"/>
          </p:nvPr>
        </p:nvSpPr>
        <p:spPr/>
        <p:txBody>
          <a:bodyPr/>
          <a:lstStyle>
            <a:lvl1pPr>
              <a:defRPr/>
            </a:lvl1pPr>
          </a:lstStyle>
          <a:p>
            <a:pPr>
              <a:defRPr/>
            </a:pPr>
            <a:endParaRPr lang="en-GB"/>
          </a:p>
        </p:txBody>
      </p:sp>
      <p:sp>
        <p:nvSpPr>
          <p:cNvPr id="4" name="Slide Number Placeholder 3"/>
          <p:cNvSpPr>
            <a:spLocks noGrp="1"/>
          </p:cNvSpPr>
          <p:nvPr>
            <p:ph type="sldNum" sz="quarter" idx="12"/>
          </p:nvPr>
        </p:nvSpPr>
        <p:spPr/>
        <p:txBody>
          <a:bodyPr/>
          <a:lstStyle>
            <a:lvl1pPr>
              <a:defRPr/>
            </a:lvl1pPr>
          </a:lstStyle>
          <a:p>
            <a:pPr>
              <a:defRPr/>
            </a:pPr>
            <a:fld id="{E1C04E94-B997-4554-A363-80E54CBEFADA}" type="slidenum">
              <a:rPr lang="en-GB"/>
              <a:pPr>
                <a:defRPr/>
              </a:pPr>
              <a:t>‹#›</a:t>
            </a:fld>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z="1200" i="0">
                <a:solidFill>
                  <a:srgbClr val="010000"/>
                </a:solidFill>
              </a:defRPr>
            </a:lvl1pPr>
          </a:lstStyle>
          <a:p>
            <a:pPr>
              <a:defRPr/>
            </a:pPr>
            <a:r>
              <a:rPr lang="en-US"/>
              <a:t>RESULTS Training               Obligation Reporting (Submissions)</a:t>
            </a:r>
            <a:endParaRPr lang="en-GB">
              <a:solidFill>
                <a:srgbClr val="009999"/>
              </a:solidFill>
            </a:endParaRPr>
          </a:p>
        </p:txBody>
      </p:sp>
      <p:sp>
        <p:nvSpPr>
          <p:cNvPr id="6" name="Footer Placeholder 5"/>
          <p:cNvSpPr>
            <a:spLocks noGrp="1"/>
          </p:cNvSpPr>
          <p:nvPr>
            <p:ph type="ftr" sz="quarter" idx="11"/>
          </p:nvPr>
        </p:nvSpPr>
        <p:spPr/>
        <p:txBody>
          <a:bodyPr/>
          <a:lstStyle>
            <a:lvl1pPr>
              <a:defRPr/>
            </a:lvl1pPr>
          </a:lstStyle>
          <a:p>
            <a:pPr>
              <a:defRPr/>
            </a:pPr>
            <a:endParaRPr lang="en-GB"/>
          </a:p>
        </p:txBody>
      </p:sp>
      <p:sp>
        <p:nvSpPr>
          <p:cNvPr id="7" name="Slide Number Placeholder 6"/>
          <p:cNvSpPr>
            <a:spLocks noGrp="1"/>
          </p:cNvSpPr>
          <p:nvPr>
            <p:ph type="sldNum" sz="quarter" idx="12"/>
          </p:nvPr>
        </p:nvSpPr>
        <p:spPr/>
        <p:txBody>
          <a:bodyPr/>
          <a:lstStyle>
            <a:lvl1pPr>
              <a:defRPr/>
            </a:lvl1pPr>
          </a:lstStyle>
          <a:p>
            <a:pPr>
              <a:defRPr/>
            </a:pPr>
            <a:fld id="{85AF4101-8300-45EF-995D-AAE4774B95A2}" type="slidenum">
              <a:rPr lang="en-GB"/>
              <a:pPr>
                <a:defRPr/>
              </a:pPr>
              <a:t>‹#›</a:t>
            </a:fld>
            <a:endParaRPr lang="en-GB"/>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z="1200" i="0">
                <a:solidFill>
                  <a:srgbClr val="010000"/>
                </a:solidFill>
              </a:defRPr>
            </a:lvl1pPr>
          </a:lstStyle>
          <a:p>
            <a:pPr>
              <a:defRPr/>
            </a:pPr>
            <a:r>
              <a:rPr lang="en-US"/>
              <a:t>RESULTS Training               Obligation Reporting (Submissions)</a:t>
            </a:r>
            <a:endParaRPr lang="en-GB">
              <a:solidFill>
                <a:srgbClr val="009999"/>
              </a:solidFill>
            </a:endParaRPr>
          </a:p>
        </p:txBody>
      </p:sp>
      <p:sp>
        <p:nvSpPr>
          <p:cNvPr id="6" name="Footer Placeholder 5"/>
          <p:cNvSpPr>
            <a:spLocks noGrp="1"/>
          </p:cNvSpPr>
          <p:nvPr>
            <p:ph type="ftr" sz="quarter" idx="11"/>
          </p:nvPr>
        </p:nvSpPr>
        <p:spPr/>
        <p:txBody>
          <a:bodyPr/>
          <a:lstStyle>
            <a:lvl1pPr>
              <a:defRPr/>
            </a:lvl1pPr>
          </a:lstStyle>
          <a:p>
            <a:pPr>
              <a:defRPr/>
            </a:pPr>
            <a:endParaRPr lang="en-GB"/>
          </a:p>
        </p:txBody>
      </p:sp>
      <p:sp>
        <p:nvSpPr>
          <p:cNvPr id="7" name="Slide Number Placeholder 6"/>
          <p:cNvSpPr>
            <a:spLocks noGrp="1"/>
          </p:cNvSpPr>
          <p:nvPr>
            <p:ph type="sldNum" sz="quarter" idx="12"/>
          </p:nvPr>
        </p:nvSpPr>
        <p:spPr/>
        <p:txBody>
          <a:bodyPr/>
          <a:lstStyle>
            <a:lvl1pPr>
              <a:defRPr/>
            </a:lvl1pPr>
          </a:lstStyle>
          <a:p>
            <a:pPr>
              <a:defRPr/>
            </a:pPr>
            <a:fld id="{AA15C541-1F58-4553-ACE2-936B6404DDEC}" type="slidenum">
              <a:rPr lang="en-GB"/>
              <a:pPr>
                <a:defRPr/>
              </a:pPr>
              <a:t>‹#›</a:t>
            </a:fld>
            <a:endParaRPr lang="en-GB"/>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z="1200" i="0">
                <a:solidFill>
                  <a:srgbClr val="010000"/>
                </a:solidFill>
              </a:defRPr>
            </a:lvl1pPr>
          </a:lstStyle>
          <a:p>
            <a:pPr>
              <a:defRPr/>
            </a:pPr>
            <a:r>
              <a:rPr lang="en-US"/>
              <a:t>RESULTS Training               Obligation Reporting (Submissions)</a:t>
            </a:r>
            <a:endParaRPr lang="en-GB">
              <a:solidFill>
                <a:srgbClr val="009999"/>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662F0CE-9BA9-4E82-8A08-7264C1C7F4D9}" type="slidenum">
              <a:rPr lang="en-GB"/>
              <a:pPr>
                <a:defRPr/>
              </a:pPr>
              <a:t>‹#›</a:t>
            </a:fld>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973762"/>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973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z="1200" i="0">
                <a:solidFill>
                  <a:srgbClr val="010000"/>
                </a:solidFill>
              </a:defRPr>
            </a:lvl1pPr>
          </a:lstStyle>
          <a:p>
            <a:pPr>
              <a:defRPr/>
            </a:pPr>
            <a:r>
              <a:rPr lang="en-US"/>
              <a:t>RESULTS Training               Obligation Reporting (Submissions)</a:t>
            </a:r>
            <a:endParaRPr lang="en-GB">
              <a:solidFill>
                <a:srgbClr val="009999"/>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D2C6709-DB6D-499D-9FFF-5438456FBE86}" type="slidenum">
              <a:rPr lang="en-GB"/>
              <a:pPr>
                <a:defRPr/>
              </a:pPr>
              <a:t>‹#›</a:t>
            </a:fld>
            <a:endParaRPr lang="en-GB"/>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371600"/>
            <a:ext cx="7861300" cy="4876800"/>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sz="1200" i="0">
                <a:solidFill>
                  <a:srgbClr val="010000"/>
                </a:solidFill>
              </a:defRPr>
            </a:lvl1pPr>
          </a:lstStyle>
          <a:p>
            <a:pPr>
              <a:defRPr/>
            </a:pPr>
            <a:r>
              <a:rPr lang="en-US"/>
              <a:t>RESULTS Training               Obligation Reporting (Submissions)</a:t>
            </a:r>
            <a:endParaRPr lang="en-GB">
              <a:solidFill>
                <a:srgbClr val="009999"/>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B92FC34-FF70-4A8E-B383-0568DA18C632}" type="slidenum">
              <a:rPr lang="en-GB"/>
              <a:pPr>
                <a:defRPr/>
              </a:pPr>
              <a:t>‹#›</a:t>
            </a:fld>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8FEE6"/>
        </a:solidFill>
        <a:effectLst/>
      </p:bgPr>
    </p:bg>
    <p:spTree>
      <p:nvGrpSpPr>
        <p:cNvPr id="1" name=""/>
        <p:cNvGrpSpPr/>
        <p:nvPr/>
      </p:nvGrpSpPr>
      <p:grpSpPr>
        <a:xfrm>
          <a:off x="0" y="0"/>
          <a:ext cx="0" cy="0"/>
          <a:chOff x="0" y="0"/>
          <a:chExt cx="0" cy="0"/>
        </a:xfrm>
      </p:grpSpPr>
      <p:sp>
        <p:nvSpPr>
          <p:cNvPr id="36882" name="Rectangle 18"/>
          <p:cNvSpPr>
            <a:spLocks noChangeArrowheads="1"/>
          </p:cNvSpPr>
          <p:nvPr userDrawn="1"/>
        </p:nvSpPr>
        <p:spPr bwMode="auto">
          <a:xfrm>
            <a:off x="0" y="138113"/>
            <a:ext cx="9113838" cy="868362"/>
          </a:xfrm>
          <a:prstGeom prst="rect">
            <a:avLst/>
          </a:prstGeom>
          <a:solidFill>
            <a:srgbClr val="000099"/>
          </a:solidFill>
          <a:ln w="25400">
            <a:solidFill>
              <a:srgbClr val="0000DC"/>
            </a:solidFill>
            <a:miter lim="800000"/>
            <a:headEnd/>
            <a:tailEnd/>
          </a:ln>
          <a:effectLst/>
        </p:spPr>
        <p:txBody>
          <a:bodyPr wrap="none" anchor="ctr"/>
          <a:lstStyle/>
          <a:p>
            <a:pPr>
              <a:defRPr/>
            </a:pPr>
            <a:endParaRPr lang="en-US"/>
          </a:p>
        </p:txBody>
      </p:sp>
      <p:sp>
        <p:nvSpPr>
          <p:cNvPr id="2051" name="Rectangle 3"/>
          <p:cNvSpPr>
            <a:spLocks noGrp="1" noChangeArrowheads="1"/>
          </p:cNvSpPr>
          <p:nvPr>
            <p:ph type="body" idx="1"/>
          </p:nvPr>
        </p:nvSpPr>
        <p:spPr bwMode="auto">
          <a:xfrm>
            <a:off x="685800" y="1371600"/>
            <a:ext cx="78613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Slide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868" name="Rectangle 4"/>
          <p:cNvSpPr>
            <a:spLocks noGrp="1" noChangeArrowheads="1"/>
          </p:cNvSpPr>
          <p:nvPr>
            <p:ph type="dt" sz="half" idx="2"/>
          </p:nvPr>
        </p:nvSpPr>
        <p:spPr bwMode="auto">
          <a:xfrm>
            <a:off x="19050" y="144463"/>
            <a:ext cx="2611438" cy="850900"/>
          </a:xfrm>
          <a:prstGeom prst="rect">
            <a:avLst/>
          </a:prstGeom>
          <a:solidFill>
            <a:srgbClr val="C5D4FD"/>
          </a:solidFill>
          <a:ln w="25400">
            <a:solidFill>
              <a:srgbClr val="FFFFFF"/>
            </a:solid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b="1" i="1">
                <a:solidFill>
                  <a:srgbClr val="010000"/>
                </a:solidFill>
                <a:latin typeface="+mn-lt"/>
              </a:defRPr>
            </a:lvl1pPr>
          </a:lstStyle>
          <a:p>
            <a:pPr>
              <a:defRPr/>
            </a:pPr>
            <a:r>
              <a:rPr lang="en-US"/>
              <a:t>RESULTS Training               Obligation Reporting (Submissions)</a:t>
            </a:r>
            <a:endParaRPr lang="en-GB">
              <a:solidFill>
                <a:srgbClr val="009999"/>
              </a:solidFill>
            </a:endParaRPr>
          </a:p>
        </p:txBody>
      </p:sp>
      <p:sp>
        <p:nvSpPr>
          <p:cNvPr id="3686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a:solidFill>
                  <a:schemeClr val="tx1"/>
                </a:solidFill>
              </a:defRPr>
            </a:lvl1pPr>
          </a:lstStyle>
          <a:p>
            <a:pPr>
              <a:defRPr/>
            </a:pPr>
            <a:endParaRPr lang="en-GB"/>
          </a:p>
        </p:txBody>
      </p:sp>
      <p:sp>
        <p:nvSpPr>
          <p:cNvPr id="3687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a:solidFill>
                  <a:schemeClr val="tx1"/>
                </a:solidFill>
              </a:defRPr>
            </a:lvl1pPr>
          </a:lstStyle>
          <a:p>
            <a:pPr>
              <a:defRPr/>
            </a:pPr>
            <a:fld id="{5BFC8658-19C2-4358-AB90-2D358ADF3A9B}" type="slidenum">
              <a:rPr lang="en-GB"/>
              <a:pPr>
                <a:defRPr/>
              </a:pPr>
              <a:t>‹#›</a:t>
            </a:fld>
            <a:endParaRPr lang="en-GB"/>
          </a:p>
        </p:txBody>
      </p:sp>
      <p:sp>
        <p:nvSpPr>
          <p:cNvPr id="36879" name="Rectangle 15"/>
          <p:cNvSpPr>
            <a:spLocks noChangeArrowheads="1"/>
          </p:cNvSpPr>
          <p:nvPr/>
        </p:nvSpPr>
        <p:spPr bwMode="auto">
          <a:xfrm>
            <a:off x="76200" y="6248400"/>
            <a:ext cx="2133600" cy="609600"/>
          </a:xfrm>
          <a:prstGeom prst="rect">
            <a:avLst/>
          </a:prstGeom>
          <a:noFill/>
          <a:ln w="9525">
            <a:noFill/>
            <a:miter lim="800000"/>
            <a:headEnd/>
            <a:tailEnd/>
          </a:ln>
          <a:effectLst/>
        </p:spPr>
        <p:txBody>
          <a:bodyPr lIns="0" tIns="0" rIns="0" bIns="0" anchor="b" anchorCtr="1">
            <a:spAutoFit/>
          </a:bodyPr>
          <a:lstStyle/>
          <a:p>
            <a:pPr algn="l" eaLnBrk="1" hangingPunct="1">
              <a:spcBef>
                <a:spcPct val="0"/>
              </a:spcBef>
              <a:defRPr/>
            </a:pPr>
            <a:r>
              <a:rPr lang="en-GB" sz="2000" b="1">
                <a:solidFill>
                  <a:srgbClr val="000099"/>
                </a:solidFill>
                <a:latin typeface="Arial" charset="0"/>
              </a:rPr>
              <a:t>Obligation Reporting </a:t>
            </a:r>
            <a:fld id="{20DE1264-8082-41C9-AD77-3446B298B2EB}" type="slidenum">
              <a:rPr lang="en-GB" sz="2000" b="1">
                <a:solidFill>
                  <a:srgbClr val="000099"/>
                </a:solidFill>
                <a:latin typeface="Arial" charset="0"/>
              </a:rPr>
              <a:pPr algn="l" eaLnBrk="1" hangingPunct="1">
                <a:spcBef>
                  <a:spcPct val="0"/>
                </a:spcBef>
                <a:defRPr/>
              </a:pPr>
              <a:t>‹#›</a:t>
            </a:fld>
            <a:endParaRPr lang="en-GB" sz="2000" b="1">
              <a:solidFill>
                <a:srgbClr val="000099"/>
              </a:solidFill>
              <a:latin typeface="Arial" charset="0"/>
            </a:endParaRPr>
          </a:p>
        </p:txBody>
      </p:sp>
      <p:pic>
        <p:nvPicPr>
          <p:cNvPr id="2056" name="Picture 17" descr="Monicon4"/>
          <p:cNvPicPr>
            <a:picLocks noChangeAspect="1" noChangeArrowheads="1"/>
          </p:cNvPicPr>
          <p:nvPr userDrawn="1"/>
        </p:nvPicPr>
        <p:blipFill>
          <a:blip r:embed="rId14" cstate="print"/>
          <a:srcRect/>
          <a:stretch>
            <a:fillRect/>
          </a:stretch>
        </p:blipFill>
        <p:spPr bwMode="auto">
          <a:xfrm>
            <a:off x="228600" y="304800"/>
            <a:ext cx="550863" cy="546100"/>
          </a:xfrm>
          <a:prstGeom prst="rect">
            <a:avLst/>
          </a:prstGeom>
          <a:noFill/>
          <a:ln w="9525">
            <a:noFill/>
            <a:miter lim="800000"/>
            <a:headEnd/>
            <a:tailEnd/>
          </a:ln>
        </p:spPr>
      </p:pic>
      <p:sp>
        <p:nvSpPr>
          <p:cNvPr id="36885" name="Rectangle 21"/>
          <p:cNvSpPr>
            <a:spLocks noChangeArrowheads="1"/>
          </p:cNvSpPr>
          <p:nvPr userDrawn="1"/>
        </p:nvSpPr>
        <p:spPr bwMode="auto">
          <a:xfrm>
            <a:off x="2622550" y="146050"/>
            <a:ext cx="6481763" cy="850900"/>
          </a:xfrm>
          <a:prstGeom prst="rect">
            <a:avLst/>
          </a:prstGeom>
          <a:solidFill>
            <a:srgbClr val="C5D4FD"/>
          </a:solidFill>
          <a:ln w="25400">
            <a:solidFill>
              <a:srgbClr val="FFFFFF"/>
            </a:solidFill>
            <a:miter lim="800000"/>
            <a:headEnd/>
            <a:tailEnd/>
          </a:ln>
          <a:effectLst/>
        </p:spPr>
        <p:txBody>
          <a:bodyPr anchor="ctr"/>
          <a:lstStyle/>
          <a:p>
            <a:pPr>
              <a:spcBef>
                <a:spcPct val="0"/>
              </a:spcBef>
              <a:defRPr/>
            </a:pPr>
            <a:endParaRPr lang="en-US" sz="3200">
              <a:solidFill>
                <a:srgbClr val="006600"/>
              </a:solidFill>
              <a:effectLst>
                <a:outerShdw blurRad="38100" dist="38100" dir="2700000" algn="tl">
                  <a:srgbClr val="000000"/>
                </a:outerShdw>
              </a:effectLst>
              <a:latin typeface="Arial" charset="0"/>
            </a:endParaRPr>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ransition/>
  <p:hf sldNum="0" hdr="0" ftr="0"/>
  <p:txStyles>
    <p:titleStyle>
      <a:lvl1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5pPr>
      <a:lvl6pPr marL="457200"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6pPr>
      <a:lvl7pPr marL="914400"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7pPr>
      <a:lvl8pPr marL="1371600"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8pPr>
      <a:lvl9pPr marL="1828800"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har char="•"/>
        <a:defRPr sz="2400">
          <a:solidFill>
            <a:srgbClr val="000099"/>
          </a:solidFill>
          <a:latin typeface="+mn-lt"/>
          <a:ea typeface="+mn-ea"/>
          <a:cs typeface="+mn-cs"/>
        </a:defRPr>
      </a:lvl1pPr>
      <a:lvl2pPr marL="742950" indent="-285750" algn="l" rtl="0" eaLnBrk="0" fontAlgn="base" hangingPunct="0">
        <a:spcBef>
          <a:spcPct val="20000"/>
        </a:spcBef>
        <a:spcAft>
          <a:spcPct val="0"/>
        </a:spcAft>
        <a:buChar char="–"/>
        <a:defRPr sz="2400">
          <a:solidFill>
            <a:srgbClr val="000099"/>
          </a:solidFill>
          <a:latin typeface="+mn-lt"/>
        </a:defRPr>
      </a:lvl2pPr>
      <a:lvl3pPr marL="1143000" indent="-228600" algn="l" rtl="0" eaLnBrk="0" fontAlgn="base" hangingPunct="0">
        <a:spcBef>
          <a:spcPct val="20000"/>
        </a:spcBef>
        <a:spcAft>
          <a:spcPct val="0"/>
        </a:spcAft>
        <a:buChar char="•"/>
        <a:defRPr sz="2000">
          <a:solidFill>
            <a:srgbClr val="000099"/>
          </a:solidFill>
          <a:latin typeface="+mn-lt"/>
        </a:defRPr>
      </a:lvl3pPr>
      <a:lvl4pPr marL="1600200" indent="-228600" algn="l" rtl="0" eaLnBrk="0" fontAlgn="base" hangingPunct="0">
        <a:spcBef>
          <a:spcPct val="20000"/>
        </a:spcBef>
        <a:spcAft>
          <a:spcPct val="0"/>
        </a:spcAft>
        <a:buChar char="–"/>
        <a:defRPr sz="2000">
          <a:solidFill>
            <a:srgbClr val="000099"/>
          </a:solidFill>
          <a:latin typeface="+mn-lt"/>
        </a:defRPr>
      </a:lvl4pPr>
      <a:lvl5pPr marL="2057400" indent="-228600" algn="l" rtl="0" eaLnBrk="0" fontAlgn="base" hangingPunct="0">
        <a:spcBef>
          <a:spcPct val="20000"/>
        </a:spcBef>
        <a:spcAft>
          <a:spcPct val="0"/>
        </a:spcAft>
        <a:buChar char="»"/>
        <a:defRPr sz="2000">
          <a:solidFill>
            <a:srgbClr val="000099"/>
          </a:solidFill>
          <a:latin typeface="+mn-lt"/>
        </a:defRPr>
      </a:lvl5pPr>
      <a:lvl6pPr marL="2514600" indent="-228600" algn="l" rtl="0" eaLnBrk="0" fontAlgn="base" hangingPunct="0">
        <a:spcBef>
          <a:spcPct val="20000"/>
        </a:spcBef>
        <a:spcAft>
          <a:spcPct val="0"/>
        </a:spcAft>
        <a:buChar char="»"/>
        <a:defRPr sz="2000">
          <a:solidFill>
            <a:srgbClr val="000099"/>
          </a:solidFill>
          <a:latin typeface="+mn-lt"/>
        </a:defRPr>
      </a:lvl6pPr>
      <a:lvl7pPr marL="2971800" indent="-228600" algn="l" rtl="0" eaLnBrk="0" fontAlgn="base" hangingPunct="0">
        <a:spcBef>
          <a:spcPct val="20000"/>
        </a:spcBef>
        <a:spcAft>
          <a:spcPct val="0"/>
        </a:spcAft>
        <a:buChar char="»"/>
        <a:defRPr sz="2000">
          <a:solidFill>
            <a:srgbClr val="000099"/>
          </a:solidFill>
          <a:latin typeface="+mn-lt"/>
        </a:defRPr>
      </a:lvl7pPr>
      <a:lvl8pPr marL="3429000" indent="-228600" algn="l" rtl="0" eaLnBrk="0" fontAlgn="base" hangingPunct="0">
        <a:spcBef>
          <a:spcPct val="20000"/>
        </a:spcBef>
        <a:spcAft>
          <a:spcPct val="0"/>
        </a:spcAft>
        <a:buChar char="»"/>
        <a:defRPr sz="2000">
          <a:solidFill>
            <a:srgbClr val="000099"/>
          </a:solidFill>
          <a:latin typeface="+mn-lt"/>
        </a:defRPr>
      </a:lvl8pPr>
      <a:lvl9pPr marL="3886200" indent="-228600" algn="l" rtl="0" eaLnBrk="0" fontAlgn="base" hangingPunct="0">
        <a:spcBef>
          <a:spcPct val="20000"/>
        </a:spcBef>
        <a:spcAft>
          <a:spcPct val="0"/>
        </a:spcAft>
        <a:buChar char="»"/>
        <a:defRPr sz="2000">
          <a:solidFill>
            <a:srgbClr val="0000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for.gov.bc.ca/his/results/webhelp/index.ht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2.wmf"/></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43.jpeg"/></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30.jpeg"/></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3"/>
          <p:cNvSpPr>
            <a:spLocks noGrp="1" noChangeArrowheads="1"/>
          </p:cNvSpPr>
          <p:nvPr>
            <p:ph type="subTitle" idx="1"/>
          </p:nvPr>
        </p:nvSpPr>
        <p:spPr>
          <a:xfrm>
            <a:off x="914400" y="5410200"/>
            <a:ext cx="7696200" cy="762000"/>
          </a:xfrm>
          <a:noFill/>
        </p:spPr>
        <p:txBody>
          <a:bodyPr/>
          <a:lstStyle/>
          <a:p>
            <a:pPr algn="l">
              <a:spcBef>
                <a:spcPct val="50000"/>
              </a:spcBef>
            </a:pPr>
            <a:r>
              <a:rPr lang="en-US" sz="1800" smtClean="0"/>
              <a:t>MFR Information Management Branch	      </a:t>
            </a:r>
            <a:r>
              <a:rPr lang="en-US" sz="1200" smtClean="0"/>
              <a:t>March 2009</a:t>
            </a:r>
          </a:p>
          <a:p>
            <a:pPr algn="l">
              <a:spcBef>
                <a:spcPct val="50000"/>
              </a:spcBef>
            </a:pPr>
            <a:r>
              <a:rPr lang="en-US" sz="1400" smtClean="0"/>
              <a:t>Module 2 – RESULTS Obligation Reporting (Submissions)</a:t>
            </a:r>
          </a:p>
        </p:txBody>
      </p:sp>
      <p:sp>
        <p:nvSpPr>
          <p:cNvPr id="6"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15364" name="Picture 8" descr="diagram_w_back1"/>
          <p:cNvPicPr>
            <a:picLocks noChangeAspect="1" noChangeArrowheads="1"/>
          </p:cNvPicPr>
          <p:nvPr/>
        </p:nvPicPr>
        <p:blipFill>
          <a:blip r:embed="rId3" cstate="print"/>
          <a:srcRect/>
          <a:stretch>
            <a:fillRect/>
          </a:stretch>
        </p:blipFill>
        <p:spPr bwMode="auto">
          <a:xfrm>
            <a:off x="1223963" y="1828800"/>
            <a:ext cx="3803650" cy="2909888"/>
          </a:xfrm>
          <a:prstGeom prst="rect">
            <a:avLst/>
          </a:prstGeom>
          <a:noFill/>
          <a:ln w="9525">
            <a:solidFill>
              <a:srgbClr val="000099"/>
            </a:solidFill>
            <a:miter lim="800000"/>
            <a:headEnd/>
            <a:tailEnd/>
          </a:ln>
        </p:spPr>
      </p:pic>
      <p:sp>
        <p:nvSpPr>
          <p:cNvPr id="269322" name="Rectangle 10"/>
          <p:cNvSpPr>
            <a:spLocks noChangeArrowheads="1"/>
          </p:cNvSpPr>
          <p:nvPr/>
        </p:nvSpPr>
        <p:spPr bwMode="auto">
          <a:xfrm>
            <a:off x="3962400" y="3962400"/>
            <a:ext cx="4495800" cy="1143000"/>
          </a:xfrm>
          <a:prstGeom prst="rect">
            <a:avLst/>
          </a:prstGeom>
          <a:solidFill>
            <a:srgbClr val="000080"/>
          </a:solidFill>
          <a:ln w="25400">
            <a:solidFill>
              <a:srgbClr val="FFFFFF"/>
            </a:solidFill>
            <a:miter lim="800000"/>
            <a:headEnd/>
            <a:tailEnd/>
          </a:ln>
          <a:effectLst/>
        </p:spPr>
        <p:txBody>
          <a:bodyPr anchor="ctr"/>
          <a:lstStyle/>
          <a:p>
            <a:pPr>
              <a:spcBef>
                <a:spcPct val="0"/>
              </a:spcBef>
              <a:defRPr/>
            </a:pPr>
            <a:r>
              <a:rPr lang="en-US" sz="3200" b="1">
                <a:solidFill>
                  <a:schemeClr val="bg1"/>
                </a:solidFill>
                <a:effectLst>
                  <a:outerShdw blurRad="38100" dist="38100" dir="2700000" algn="tl">
                    <a:srgbClr val="000000"/>
                  </a:outerShdw>
                </a:effectLst>
                <a:latin typeface="Arial" charset="0"/>
              </a:rPr>
              <a:t>Obligation Reporting (Submissions)</a:t>
            </a:r>
          </a:p>
        </p:txBody>
      </p:sp>
      <p:pic>
        <p:nvPicPr>
          <p:cNvPr id="15366" name="Picture 23"/>
          <p:cNvPicPr>
            <a:picLocks noChangeAspect="1" noChangeArrowheads="1"/>
          </p:cNvPicPr>
          <p:nvPr/>
        </p:nvPicPr>
        <p:blipFill>
          <a:blip r:embed="rId4" cstate="print"/>
          <a:srcRect/>
          <a:stretch>
            <a:fillRect/>
          </a:stretch>
        </p:blipFill>
        <p:spPr bwMode="auto">
          <a:xfrm>
            <a:off x="2514600" y="2914650"/>
            <a:ext cx="1035050" cy="1028700"/>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7" name="Rectangle 3"/>
          <p:cNvSpPr>
            <a:spLocks noGrp="1" noChangeArrowheads="1"/>
          </p:cNvSpPr>
          <p:nvPr>
            <p:ph type="title"/>
          </p:nvPr>
        </p:nvSpPr>
        <p:spPr bwMode="auto">
          <a:xfrm>
            <a:off x="2590800" y="133350"/>
            <a:ext cx="6534150" cy="85725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Agenda</a:t>
            </a:r>
          </a:p>
        </p:txBody>
      </p:sp>
      <p:sp>
        <p:nvSpPr>
          <p:cNvPr id="16387" name="Rectangle 2"/>
          <p:cNvSpPr>
            <a:spLocks noGrp="1" noChangeArrowheads="1"/>
          </p:cNvSpPr>
          <p:nvPr>
            <p:ph idx="1"/>
          </p:nvPr>
        </p:nvSpPr>
        <p:spPr>
          <a:xfrm>
            <a:off x="685800" y="1371600"/>
            <a:ext cx="4191000" cy="1905000"/>
          </a:xfrm>
        </p:spPr>
        <p:txBody>
          <a:bodyPr/>
          <a:lstStyle/>
          <a:p>
            <a:r>
              <a:rPr lang="en-US" smtClean="0"/>
              <a:t>Policy</a:t>
            </a:r>
          </a:p>
          <a:p>
            <a:r>
              <a:rPr lang="en-US" smtClean="0"/>
              <a:t>Submission Components</a:t>
            </a:r>
          </a:p>
          <a:p>
            <a:r>
              <a:rPr lang="en-US" smtClean="0"/>
              <a:t>Submitting Documents</a:t>
            </a:r>
          </a:p>
          <a:p>
            <a:r>
              <a:rPr lang="en-US" smtClean="0"/>
              <a:t>Support</a:t>
            </a:r>
          </a:p>
        </p:txBody>
      </p:sp>
      <p:sp>
        <p:nvSpPr>
          <p:cNvPr id="6"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16389" name="Picture 4" descr="IM000049"/>
          <p:cNvPicPr>
            <a:picLocks noChangeAspect="1" noChangeArrowheads="1"/>
          </p:cNvPicPr>
          <p:nvPr/>
        </p:nvPicPr>
        <p:blipFill>
          <a:blip r:embed="rId3" cstate="print"/>
          <a:srcRect/>
          <a:stretch>
            <a:fillRect/>
          </a:stretch>
        </p:blipFill>
        <p:spPr bwMode="auto">
          <a:xfrm>
            <a:off x="5715000" y="1219200"/>
            <a:ext cx="3124200" cy="2343150"/>
          </a:xfrm>
          <a:prstGeom prst="rect">
            <a:avLst/>
          </a:prstGeom>
          <a:noFill/>
          <a:ln w="9525">
            <a:noFill/>
            <a:miter lim="800000"/>
            <a:headEnd/>
            <a:tailEnd/>
          </a:ln>
        </p:spPr>
      </p:pic>
      <p:sp>
        <p:nvSpPr>
          <p:cNvPr id="16390" name="Rectangle 5"/>
          <p:cNvSpPr>
            <a:spLocks noChangeArrowheads="1"/>
          </p:cNvSpPr>
          <p:nvPr/>
        </p:nvSpPr>
        <p:spPr bwMode="auto">
          <a:xfrm>
            <a:off x="685800" y="3505200"/>
            <a:ext cx="8077200" cy="2743200"/>
          </a:xfrm>
          <a:prstGeom prst="rect">
            <a:avLst/>
          </a:prstGeom>
          <a:noFill/>
          <a:ln w="9525">
            <a:noFill/>
            <a:miter lim="800000"/>
            <a:headEnd/>
            <a:tailEnd/>
          </a:ln>
        </p:spPr>
        <p:txBody>
          <a:bodyPr/>
          <a:lstStyle/>
          <a:p>
            <a:pPr marL="342900" indent="-342900" algn="l">
              <a:spcBef>
                <a:spcPct val="20000"/>
              </a:spcBef>
              <a:buFontTx/>
              <a:buChar char="•"/>
            </a:pPr>
            <a:r>
              <a:rPr lang="en-US" sz="2400">
                <a:solidFill>
                  <a:srgbClr val="000099"/>
                </a:solidFill>
                <a:latin typeface="Arial" charset="0"/>
              </a:rPr>
              <a:t>Learning Objectives</a:t>
            </a:r>
          </a:p>
          <a:p>
            <a:pPr marL="742950" lvl="1" indent="-285750" algn="l">
              <a:spcBef>
                <a:spcPct val="20000"/>
              </a:spcBef>
              <a:buFontTx/>
              <a:buChar char="–"/>
            </a:pPr>
            <a:r>
              <a:rPr lang="en-US" sz="2400">
                <a:solidFill>
                  <a:srgbClr val="000099"/>
                </a:solidFill>
                <a:latin typeface="Arial" charset="0"/>
              </a:rPr>
              <a:t>Understand what to report, when to report</a:t>
            </a:r>
          </a:p>
          <a:p>
            <a:pPr marL="742950" lvl="1" indent="-285750" algn="l">
              <a:spcBef>
                <a:spcPct val="20000"/>
              </a:spcBef>
              <a:buFontTx/>
              <a:buChar char="–"/>
            </a:pPr>
            <a:r>
              <a:rPr lang="en-US" sz="2400">
                <a:solidFill>
                  <a:srgbClr val="000099"/>
                </a:solidFill>
                <a:latin typeface="Arial" charset="0"/>
              </a:rPr>
              <a:t>Understand what a submission to RESULTS is</a:t>
            </a:r>
            <a:br>
              <a:rPr lang="en-US" sz="2400">
                <a:solidFill>
                  <a:srgbClr val="000099"/>
                </a:solidFill>
                <a:latin typeface="Arial" charset="0"/>
              </a:rPr>
            </a:br>
            <a:r>
              <a:rPr lang="en-US" sz="2400">
                <a:solidFill>
                  <a:srgbClr val="000099"/>
                </a:solidFill>
                <a:latin typeface="Arial" charset="0"/>
              </a:rPr>
              <a:t>(in general terms)</a:t>
            </a:r>
          </a:p>
          <a:p>
            <a:pPr marL="342900" indent="-342900" algn="l">
              <a:spcBef>
                <a:spcPct val="20000"/>
              </a:spcBef>
            </a:pPr>
            <a:endParaRPr lang="en-US" sz="2400">
              <a:solidFill>
                <a:srgbClr val="000099"/>
              </a:solidFill>
              <a:latin typeface="Arial"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bwMode="auto">
          <a:xfrm>
            <a:off x="2590800" y="304800"/>
            <a:ext cx="6553200" cy="762000"/>
          </a:xfrm>
          <a:ln>
            <a:miter lim="800000"/>
            <a:headEnd/>
            <a:tailEnd/>
          </a:ln>
        </p:spPr>
        <p:txBody>
          <a:bodyPr vert="horz" wrap="square" lIns="91440" tIns="45720" rIns="91440" bIns="45720" numCol="1" anchor="t" anchorCtr="0" compatLnSpc="1">
            <a:prstTxWarp prst="textNoShape">
              <a:avLst/>
            </a:prstTxWarp>
          </a:bodyPr>
          <a:lstStyle/>
          <a:p>
            <a:pPr algn="l">
              <a:defRPr/>
            </a:pPr>
            <a:r>
              <a:rPr lang="en-US" dirty="0" smtClean="0"/>
              <a:t>Form and Manner for Reporting</a:t>
            </a:r>
          </a:p>
        </p:txBody>
      </p:sp>
      <p:sp>
        <p:nvSpPr>
          <p:cNvPr id="9"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17412" name="Rectangle 15"/>
          <p:cNvSpPr>
            <a:spLocks noChangeArrowheads="1"/>
          </p:cNvSpPr>
          <p:nvPr/>
        </p:nvSpPr>
        <p:spPr bwMode="auto">
          <a:xfrm>
            <a:off x="2209800" y="6248400"/>
            <a:ext cx="6324600" cy="369888"/>
          </a:xfrm>
          <a:prstGeom prst="rect">
            <a:avLst/>
          </a:prstGeom>
          <a:noFill/>
          <a:ln w="9525">
            <a:noFill/>
            <a:miter lim="800000"/>
            <a:headEnd/>
            <a:tailEnd/>
          </a:ln>
        </p:spPr>
        <p:txBody>
          <a:bodyPr>
            <a:spAutoFit/>
          </a:bodyPr>
          <a:lstStyle/>
          <a:p>
            <a:r>
              <a:rPr lang="en-US" sz="1800"/>
              <a:t>http://www.for.gov.bc.ca/his/results/RISS-ls_CFmemo.pdf</a:t>
            </a:r>
          </a:p>
        </p:txBody>
      </p:sp>
      <p:pic>
        <p:nvPicPr>
          <p:cNvPr id="17413" name="Picture 4"/>
          <p:cNvPicPr>
            <a:picLocks noChangeAspect="1" noChangeArrowheads="1"/>
          </p:cNvPicPr>
          <p:nvPr/>
        </p:nvPicPr>
        <p:blipFill>
          <a:blip r:embed="rId3" cstate="print"/>
          <a:srcRect/>
          <a:stretch>
            <a:fillRect/>
          </a:stretch>
        </p:blipFill>
        <p:spPr bwMode="auto">
          <a:xfrm>
            <a:off x="228600" y="1066800"/>
            <a:ext cx="8001000" cy="5165725"/>
          </a:xfrm>
          <a:prstGeom prst="rect">
            <a:avLst/>
          </a:prstGeom>
          <a:noFill/>
          <a:ln w="28575" algn="ctr">
            <a:noFill/>
            <a:miter lim="800000"/>
            <a:headEnd/>
            <a:tailEnd/>
          </a:ln>
        </p:spPr>
      </p:pic>
      <p:sp>
        <p:nvSpPr>
          <p:cNvPr id="11" name="TextBox 10"/>
          <p:cNvSpPr txBox="1"/>
          <p:nvPr/>
        </p:nvSpPr>
        <p:spPr>
          <a:xfrm>
            <a:off x="3124200" y="2819400"/>
            <a:ext cx="4267200" cy="584200"/>
          </a:xfrm>
          <a:prstGeom prst="rect">
            <a:avLst/>
          </a:prstGeom>
          <a:noFill/>
        </p:spPr>
        <p:txBody>
          <a:bodyPr>
            <a:spAutoFit/>
          </a:bodyPr>
          <a:lstStyle/>
          <a:p>
            <a:pPr>
              <a:defRPr/>
            </a:pPr>
            <a:r>
              <a:rPr lang="en-US" sz="1600" b="1" dirty="0">
                <a:solidFill>
                  <a:srgbClr val="FF0000"/>
                </a:solidFill>
                <a:latin typeface="+mj-lt"/>
              </a:rPr>
              <a:t>Form and Manner  for Reporting Specified by Chief  Forester</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bwMode="auto">
          <a:xfrm>
            <a:off x="28194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lgn="l">
              <a:defRPr/>
            </a:pPr>
            <a:r>
              <a:rPr lang="en-US" dirty="0" smtClean="0"/>
              <a:t>Business Documentation</a:t>
            </a:r>
          </a:p>
        </p:txBody>
      </p:sp>
      <p:sp>
        <p:nvSpPr>
          <p:cNvPr id="9"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18436" name="Picture 6"/>
          <p:cNvPicPr>
            <a:picLocks noChangeAspect="1" noChangeArrowheads="1"/>
          </p:cNvPicPr>
          <p:nvPr/>
        </p:nvPicPr>
        <p:blipFill>
          <a:blip r:embed="rId3" cstate="print"/>
          <a:srcRect/>
          <a:stretch>
            <a:fillRect/>
          </a:stretch>
        </p:blipFill>
        <p:spPr bwMode="auto">
          <a:xfrm>
            <a:off x="2971800" y="914400"/>
            <a:ext cx="3187700" cy="4343400"/>
          </a:xfrm>
          <a:prstGeom prst="rect">
            <a:avLst/>
          </a:prstGeom>
          <a:noFill/>
          <a:ln w="28575" algn="ctr">
            <a:noFill/>
            <a:miter lim="800000"/>
            <a:headEnd/>
            <a:tailEnd/>
          </a:ln>
        </p:spPr>
      </p:pic>
      <p:sp>
        <p:nvSpPr>
          <p:cNvPr id="18437" name="Rectangle 15"/>
          <p:cNvSpPr>
            <a:spLocks noChangeArrowheads="1"/>
          </p:cNvSpPr>
          <p:nvPr/>
        </p:nvSpPr>
        <p:spPr bwMode="auto">
          <a:xfrm>
            <a:off x="990600" y="5638800"/>
            <a:ext cx="6324600" cy="369888"/>
          </a:xfrm>
          <a:prstGeom prst="rect">
            <a:avLst/>
          </a:prstGeom>
          <a:noFill/>
          <a:ln w="9525">
            <a:noFill/>
            <a:miter lim="800000"/>
            <a:headEnd/>
            <a:tailEnd/>
          </a:ln>
        </p:spPr>
        <p:txBody>
          <a:bodyPr>
            <a:spAutoFit/>
          </a:bodyPr>
          <a:lstStyle/>
          <a:p>
            <a:r>
              <a:rPr lang="en-US" sz="1800"/>
              <a:t>http://www.for.gov.bc.ca/his/results/business.htm</a:t>
            </a:r>
          </a:p>
        </p:txBody>
      </p:sp>
      <p:pic>
        <p:nvPicPr>
          <p:cNvPr id="18438" name="Picture 10"/>
          <p:cNvPicPr>
            <a:picLocks noChangeAspect="1" noChangeArrowheads="1"/>
          </p:cNvPicPr>
          <p:nvPr/>
        </p:nvPicPr>
        <p:blipFill>
          <a:blip r:embed="rId4" cstate="print"/>
          <a:srcRect/>
          <a:stretch>
            <a:fillRect/>
          </a:stretch>
        </p:blipFill>
        <p:spPr bwMode="auto">
          <a:xfrm>
            <a:off x="6007100" y="990600"/>
            <a:ext cx="3136900" cy="4267200"/>
          </a:xfrm>
          <a:prstGeom prst="rect">
            <a:avLst/>
          </a:prstGeom>
          <a:noFill/>
          <a:ln w="28575" algn="ctr">
            <a:noFill/>
            <a:miter lim="800000"/>
            <a:headEnd/>
            <a:tailEnd/>
          </a:ln>
        </p:spPr>
      </p:pic>
      <p:pic>
        <p:nvPicPr>
          <p:cNvPr id="18439" name="Picture 8"/>
          <p:cNvPicPr>
            <a:picLocks noChangeAspect="1" noChangeArrowheads="1"/>
          </p:cNvPicPr>
          <p:nvPr/>
        </p:nvPicPr>
        <p:blipFill>
          <a:blip r:embed="rId5" cstate="print"/>
          <a:srcRect/>
          <a:stretch>
            <a:fillRect/>
          </a:stretch>
        </p:blipFill>
        <p:spPr bwMode="auto">
          <a:xfrm>
            <a:off x="0" y="1066800"/>
            <a:ext cx="3241675" cy="3962400"/>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lgn="l">
              <a:defRPr/>
            </a:pPr>
            <a:r>
              <a:rPr lang="en-US" dirty="0" smtClean="0"/>
              <a:t>Business Documentation</a:t>
            </a:r>
          </a:p>
        </p:txBody>
      </p:sp>
      <p:sp>
        <p:nvSpPr>
          <p:cNvPr id="9"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19460" name="Picture 7"/>
          <p:cNvPicPr>
            <a:picLocks noChangeAspect="1" noChangeArrowheads="1"/>
          </p:cNvPicPr>
          <p:nvPr/>
        </p:nvPicPr>
        <p:blipFill>
          <a:blip r:embed="rId3" cstate="print"/>
          <a:srcRect/>
          <a:stretch>
            <a:fillRect/>
          </a:stretch>
        </p:blipFill>
        <p:spPr bwMode="auto">
          <a:xfrm>
            <a:off x="4419600" y="1219200"/>
            <a:ext cx="4267200" cy="5030788"/>
          </a:xfrm>
          <a:prstGeom prst="rect">
            <a:avLst/>
          </a:prstGeom>
          <a:noFill/>
          <a:ln w="28575" algn="ctr">
            <a:noFill/>
            <a:miter lim="800000"/>
            <a:headEnd/>
            <a:tailEnd/>
          </a:ln>
        </p:spPr>
      </p:pic>
      <p:pic>
        <p:nvPicPr>
          <p:cNvPr id="19461" name="Picture 9"/>
          <p:cNvPicPr>
            <a:picLocks noChangeAspect="1" noChangeArrowheads="1"/>
          </p:cNvPicPr>
          <p:nvPr/>
        </p:nvPicPr>
        <p:blipFill>
          <a:blip r:embed="rId4" cstate="print"/>
          <a:srcRect/>
          <a:stretch>
            <a:fillRect/>
          </a:stretch>
        </p:blipFill>
        <p:spPr bwMode="auto">
          <a:xfrm>
            <a:off x="533400" y="1143000"/>
            <a:ext cx="3886200" cy="5143500"/>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dirty="0" smtClean="0"/>
              <a:t>Key Dates &amp; Submission Method</a:t>
            </a:r>
          </a:p>
        </p:txBody>
      </p:sp>
      <p:sp>
        <p:nvSpPr>
          <p:cNvPr id="20483" name="Rectangle 3"/>
          <p:cNvSpPr>
            <a:spLocks noGrp="1" noChangeArrowheads="1"/>
          </p:cNvSpPr>
          <p:nvPr>
            <p:ph idx="1"/>
          </p:nvPr>
        </p:nvSpPr>
        <p:spPr>
          <a:xfrm>
            <a:off x="0" y="2971800"/>
            <a:ext cx="9144000" cy="3886200"/>
          </a:xfrm>
        </p:spPr>
        <p:txBody>
          <a:bodyPr/>
          <a:lstStyle/>
          <a:p>
            <a:pPr>
              <a:buFontTx/>
              <a:buNone/>
            </a:pPr>
            <a:r>
              <a:rPr lang="en-US" smtClean="0"/>
              <a:t>Submission Method</a:t>
            </a:r>
          </a:p>
          <a:p>
            <a:r>
              <a:rPr lang="en-US" smtClean="0"/>
              <a:t>ESF (Electronic Submission Framework)</a:t>
            </a:r>
          </a:p>
          <a:p>
            <a:r>
              <a:rPr lang="en-US" smtClean="0"/>
              <a:t>Online into RESULTS directly</a:t>
            </a:r>
          </a:p>
          <a:p>
            <a:endParaRPr lang="en-US" smtClean="0"/>
          </a:p>
          <a:p>
            <a:pPr>
              <a:buFontTx/>
              <a:buNone/>
            </a:pPr>
            <a:r>
              <a:rPr lang="en-US" smtClean="0"/>
              <a:t>Method depends on requirements established by RISS: </a:t>
            </a:r>
          </a:p>
          <a:p>
            <a:pPr lvl="4">
              <a:buFontTx/>
              <a:buChar char="-"/>
            </a:pPr>
            <a:r>
              <a:rPr lang="en-US" smtClean="0"/>
              <a:t>obligation type,</a:t>
            </a:r>
          </a:p>
          <a:p>
            <a:pPr lvl="4">
              <a:buFontTx/>
              <a:buChar char="-"/>
            </a:pPr>
            <a:r>
              <a:rPr lang="en-US" smtClean="0"/>
              <a:t>Reporting components</a:t>
            </a:r>
          </a:p>
          <a:p>
            <a:pPr lvl="4">
              <a:buFontTx/>
              <a:buChar char="-"/>
            </a:pPr>
            <a:r>
              <a:rPr lang="en-US" smtClean="0"/>
              <a:t>age of opening and/or </a:t>
            </a:r>
          </a:p>
          <a:p>
            <a:pPr lvl="4">
              <a:buFontTx/>
              <a:buChar char="-"/>
            </a:pPr>
            <a:r>
              <a:rPr lang="en-US" smtClean="0"/>
              <a:t>program-specific requirements.</a:t>
            </a:r>
          </a:p>
          <a:p>
            <a:pPr lvl="1"/>
            <a:endParaRPr lang="en-US" smtClean="0"/>
          </a:p>
        </p:txBody>
      </p:sp>
      <p:sp>
        <p:nvSpPr>
          <p:cNvPr id="22"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grpSp>
        <p:nvGrpSpPr>
          <p:cNvPr id="20485" name="Group 144"/>
          <p:cNvGrpSpPr>
            <a:grpSpLocks/>
          </p:cNvGrpSpPr>
          <p:nvPr/>
        </p:nvGrpSpPr>
        <p:grpSpPr bwMode="auto">
          <a:xfrm>
            <a:off x="0" y="1447800"/>
            <a:ext cx="8763000" cy="1660525"/>
            <a:chOff x="144" y="2688"/>
            <a:chExt cx="5520" cy="1046"/>
          </a:xfrm>
        </p:grpSpPr>
        <p:sp>
          <p:nvSpPr>
            <p:cNvPr id="20486" name="Text Box 124"/>
            <p:cNvSpPr txBox="1">
              <a:spLocks noChangeArrowheads="1"/>
            </p:cNvSpPr>
            <p:nvPr/>
          </p:nvSpPr>
          <p:spPr bwMode="auto">
            <a:xfrm>
              <a:off x="4800" y="3168"/>
              <a:ext cx="864" cy="518"/>
            </a:xfrm>
            <a:prstGeom prst="rect">
              <a:avLst/>
            </a:prstGeom>
            <a:noFill/>
            <a:ln w="9525">
              <a:noFill/>
              <a:miter lim="800000"/>
              <a:headEnd/>
              <a:tailEnd/>
            </a:ln>
          </p:spPr>
          <p:txBody>
            <a:bodyPr>
              <a:spAutoFit/>
            </a:bodyPr>
            <a:lstStyle/>
            <a:p>
              <a:r>
                <a:rPr lang="en-US" sz="2400">
                  <a:solidFill>
                    <a:srgbClr val="000099"/>
                  </a:solidFill>
                </a:rPr>
                <a:t>ML</a:t>
              </a:r>
              <a:br>
                <a:rPr lang="en-US" sz="2400">
                  <a:solidFill>
                    <a:srgbClr val="000099"/>
                  </a:solidFill>
                </a:rPr>
              </a:br>
              <a:r>
                <a:rPr lang="en-US" sz="2400">
                  <a:solidFill>
                    <a:srgbClr val="000099"/>
                  </a:solidFill>
                </a:rPr>
                <a:t>Deadline </a:t>
              </a:r>
            </a:p>
          </p:txBody>
        </p:sp>
        <p:grpSp>
          <p:nvGrpSpPr>
            <p:cNvPr id="20487" name="Group 136"/>
            <p:cNvGrpSpPr>
              <a:grpSpLocks/>
            </p:cNvGrpSpPr>
            <p:nvPr/>
          </p:nvGrpSpPr>
          <p:grpSpPr bwMode="auto">
            <a:xfrm>
              <a:off x="144" y="2688"/>
              <a:ext cx="5520" cy="240"/>
              <a:chOff x="96" y="2976"/>
              <a:chExt cx="5520" cy="240"/>
            </a:xfrm>
          </p:grpSpPr>
          <p:sp>
            <p:nvSpPr>
              <p:cNvPr id="20493" name="Rectangle 126"/>
              <p:cNvSpPr>
                <a:spLocks noChangeArrowheads="1"/>
              </p:cNvSpPr>
              <p:nvPr/>
            </p:nvSpPr>
            <p:spPr bwMode="auto">
              <a:xfrm>
                <a:off x="1200" y="2976"/>
                <a:ext cx="1104" cy="240"/>
              </a:xfrm>
              <a:prstGeom prst="rect">
                <a:avLst/>
              </a:prstGeom>
              <a:solidFill>
                <a:schemeClr val="tx2">
                  <a:alpha val="50195"/>
                </a:schemeClr>
              </a:solidFill>
              <a:ln w="28575" algn="ctr">
                <a:solidFill>
                  <a:srgbClr val="000000"/>
                </a:solidFill>
                <a:miter lim="800000"/>
                <a:headEnd/>
                <a:tailEnd/>
              </a:ln>
            </p:spPr>
            <p:txBody>
              <a:bodyPr wrap="none" anchor="ctr"/>
              <a:lstStyle/>
              <a:p>
                <a:endParaRPr lang="en-US"/>
              </a:p>
            </p:txBody>
          </p:sp>
          <p:sp>
            <p:nvSpPr>
              <p:cNvPr id="20494" name="Text Box 127"/>
              <p:cNvSpPr txBox="1">
                <a:spLocks noChangeArrowheads="1"/>
              </p:cNvSpPr>
              <p:nvPr/>
            </p:nvSpPr>
            <p:spPr bwMode="auto">
              <a:xfrm>
                <a:off x="1296" y="2976"/>
                <a:ext cx="816" cy="212"/>
              </a:xfrm>
              <a:prstGeom prst="rect">
                <a:avLst/>
              </a:prstGeom>
              <a:noFill/>
              <a:ln w="28575" algn="ctr">
                <a:noFill/>
                <a:miter lim="800000"/>
                <a:headEnd/>
                <a:tailEnd/>
              </a:ln>
            </p:spPr>
            <p:txBody>
              <a:bodyPr>
                <a:spAutoFit/>
              </a:bodyPr>
              <a:lstStyle/>
              <a:p>
                <a:r>
                  <a:rPr lang="en-US" sz="1600">
                    <a:solidFill>
                      <a:srgbClr val="000099"/>
                    </a:solidFill>
                    <a:latin typeface="Arial" charset="0"/>
                  </a:rPr>
                  <a:t>February</a:t>
                </a:r>
              </a:p>
            </p:txBody>
          </p:sp>
          <p:sp>
            <p:nvSpPr>
              <p:cNvPr id="20495" name="Rectangle 128"/>
              <p:cNvSpPr>
                <a:spLocks noChangeArrowheads="1"/>
              </p:cNvSpPr>
              <p:nvPr/>
            </p:nvSpPr>
            <p:spPr bwMode="auto">
              <a:xfrm>
                <a:off x="2304" y="2976"/>
                <a:ext cx="1104" cy="240"/>
              </a:xfrm>
              <a:prstGeom prst="rect">
                <a:avLst/>
              </a:prstGeom>
              <a:solidFill>
                <a:schemeClr val="tx2">
                  <a:alpha val="50195"/>
                </a:schemeClr>
              </a:solidFill>
              <a:ln w="28575" algn="ctr">
                <a:solidFill>
                  <a:srgbClr val="000000"/>
                </a:solidFill>
                <a:miter lim="800000"/>
                <a:headEnd/>
                <a:tailEnd/>
              </a:ln>
            </p:spPr>
            <p:txBody>
              <a:bodyPr wrap="none" anchor="ctr"/>
              <a:lstStyle/>
              <a:p>
                <a:endParaRPr lang="en-US"/>
              </a:p>
            </p:txBody>
          </p:sp>
          <p:sp>
            <p:nvSpPr>
              <p:cNvPr id="20496" name="Text Box 129"/>
              <p:cNvSpPr txBox="1">
                <a:spLocks noChangeArrowheads="1"/>
              </p:cNvSpPr>
              <p:nvPr/>
            </p:nvSpPr>
            <p:spPr bwMode="auto">
              <a:xfrm>
                <a:off x="2400" y="2976"/>
                <a:ext cx="816" cy="212"/>
              </a:xfrm>
              <a:prstGeom prst="rect">
                <a:avLst/>
              </a:prstGeom>
              <a:noFill/>
              <a:ln w="28575" algn="ctr">
                <a:noFill/>
                <a:miter lim="800000"/>
                <a:headEnd/>
                <a:tailEnd/>
              </a:ln>
            </p:spPr>
            <p:txBody>
              <a:bodyPr>
                <a:spAutoFit/>
              </a:bodyPr>
              <a:lstStyle/>
              <a:p>
                <a:r>
                  <a:rPr lang="en-US" sz="1600">
                    <a:solidFill>
                      <a:srgbClr val="000099"/>
                    </a:solidFill>
                    <a:latin typeface="Arial" charset="0"/>
                  </a:rPr>
                  <a:t>March</a:t>
                </a:r>
              </a:p>
            </p:txBody>
          </p:sp>
          <p:sp>
            <p:nvSpPr>
              <p:cNvPr id="20497" name="Rectangle 130"/>
              <p:cNvSpPr>
                <a:spLocks noChangeArrowheads="1"/>
              </p:cNvSpPr>
              <p:nvPr/>
            </p:nvSpPr>
            <p:spPr bwMode="auto">
              <a:xfrm>
                <a:off x="3408" y="2976"/>
                <a:ext cx="1104" cy="240"/>
              </a:xfrm>
              <a:prstGeom prst="rect">
                <a:avLst/>
              </a:prstGeom>
              <a:solidFill>
                <a:schemeClr val="tx2">
                  <a:alpha val="50195"/>
                </a:schemeClr>
              </a:solidFill>
              <a:ln w="28575" algn="ctr">
                <a:solidFill>
                  <a:srgbClr val="000000"/>
                </a:solidFill>
                <a:miter lim="800000"/>
                <a:headEnd/>
                <a:tailEnd/>
              </a:ln>
            </p:spPr>
            <p:txBody>
              <a:bodyPr wrap="none" anchor="ctr"/>
              <a:lstStyle/>
              <a:p>
                <a:endParaRPr lang="en-US"/>
              </a:p>
            </p:txBody>
          </p:sp>
          <p:sp>
            <p:nvSpPr>
              <p:cNvPr id="20498" name="Text Box 131"/>
              <p:cNvSpPr txBox="1">
                <a:spLocks noChangeArrowheads="1"/>
              </p:cNvSpPr>
              <p:nvPr/>
            </p:nvSpPr>
            <p:spPr bwMode="auto">
              <a:xfrm>
                <a:off x="3504" y="2976"/>
                <a:ext cx="816" cy="212"/>
              </a:xfrm>
              <a:prstGeom prst="rect">
                <a:avLst/>
              </a:prstGeom>
              <a:noFill/>
              <a:ln w="28575" algn="ctr">
                <a:noFill/>
                <a:miter lim="800000"/>
                <a:headEnd/>
                <a:tailEnd/>
              </a:ln>
            </p:spPr>
            <p:txBody>
              <a:bodyPr>
                <a:spAutoFit/>
              </a:bodyPr>
              <a:lstStyle/>
              <a:p>
                <a:r>
                  <a:rPr lang="en-US" sz="1600">
                    <a:solidFill>
                      <a:srgbClr val="000099"/>
                    </a:solidFill>
                    <a:latin typeface="Arial" charset="0"/>
                  </a:rPr>
                  <a:t>April</a:t>
                </a:r>
              </a:p>
            </p:txBody>
          </p:sp>
          <p:sp>
            <p:nvSpPr>
              <p:cNvPr id="20499" name="Rectangle 132"/>
              <p:cNvSpPr>
                <a:spLocks noChangeArrowheads="1"/>
              </p:cNvSpPr>
              <p:nvPr/>
            </p:nvSpPr>
            <p:spPr bwMode="auto">
              <a:xfrm>
                <a:off x="96" y="2976"/>
                <a:ext cx="1104" cy="240"/>
              </a:xfrm>
              <a:prstGeom prst="rect">
                <a:avLst/>
              </a:prstGeom>
              <a:solidFill>
                <a:schemeClr val="tx2">
                  <a:alpha val="50195"/>
                </a:schemeClr>
              </a:solidFill>
              <a:ln w="28575" algn="ctr">
                <a:solidFill>
                  <a:srgbClr val="000000"/>
                </a:solidFill>
                <a:miter lim="800000"/>
                <a:headEnd/>
                <a:tailEnd/>
              </a:ln>
            </p:spPr>
            <p:txBody>
              <a:bodyPr wrap="none" anchor="ctr"/>
              <a:lstStyle/>
              <a:p>
                <a:endParaRPr lang="en-US"/>
              </a:p>
            </p:txBody>
          </p:sp>
          <p:sp>
            <p:nvSpPr>
              <p:cNvPr id="20500" name="Text Box 133"/>
              <p:cNvSpPr txBox="1">
                <a:spLocks noChangeArrowheads="1"/>
              </p:cNvSpPr>
              <p:nvPr/>
            </p:nvSpPr>
            <p:spPr bwMode="auto">
              <a:xfrm>
                <a:off x="192" y="2976"/>
                <a:ext cx="816" cy="212"/>
              </a:xfrm>
              <a:prstGeom prst="rect">
                <a:avLst/>
              </a:prstGeom>
              <a:noFill/>
              <a:ln w="28575" algn="ctr">
                <a:noFill/>
                <a:miter lim="800000"/>
                <a:headEnd/>
                <a:tailEnd/>
              </a:ln>
            </p:spPr>
            <p:txBody>
              <a:bodyPr>
                <a:spAutoFit/>
              </a:bodyPr>
              <a:lstStyle/>
              <a:p>
                <a:r>
                  <a:rPr lang="en-US" sz="1600">
                    <a:solidFill>
                      <a:srgbClr val="000099"/>
                    </a:solidFill>
                    <a:latin typeface="Arial" charset="0"/>
                  </a:rPr>
                  <a:t>January</a:t>
                </a:r>
              </a:p>
            </p:txBody>
          </p:sp>
          <p:sp>
            <p:nvSpPr>
              <p:cNvPr id="20501" name="Rectangle 134"/>
              <p:cNvSpPr>
                <a:spLocks noChangeArrowheads="1"/>
              </p:cNvSpPr>
              <p:nvPr/>
            </p:nvSpPr>
            <p:spPr bwMode="auto">
              <a:xfrm>
                <a:off x="4512" y="2976"/>
                <a:ext cx="1104" cy="240"/>
              </a:xfrm>
              <a:prstGeom prst="rect">
                <a:avLst/>
              </a:prstGeom>
              <a:solidFill>
                <a:schemeClr val="tx2">
                  <a:alpha val="50195"/>
                </a:schemeClr>
              </a:solidFill>
              <a:ln w="28575" algn="ctr">
                <a:solidFill>
                  <a:srgbClr val="000000"/>
                </a:solidFill>
                <a:miter lim="800000"/>
                <a:headEnd/>
                <a:tailEnd/>
              </a:ln>
            </p:spPr>
            <p:txBody>
              <a:bodyPr wrap="none" anchor="ctr"/>
              <a:lstStyle/>
              <a:p>
                <a:endParaRPr lang="en-US"/>
              </a:p>
            </p:txBody>
          </p:sp>
          <p:sp>
            <p:nvSpPr>
              <p:cNvPr id="20502" name="Text Box 135"/>
              <p:cNvSpPr txBox="1">
                <a:spLocks noChangeArrowheads="1"/>
              </p:cNvSpPr>
              <p:nvPr/>
            </p:nvSpPr>
            <p:spPr bwMode="auto">
              <a:xfrm>
                <a:off x="4608" y="2976"/>
                <a:ext cx="816" cy="212"/>
              </a:xfrm>
              <a:prstGeom prst="rect">
                <a:avLst/>
              </a:prstGeom>
              <a:noFill/>
              <a:ln w="28575" algn="ctr">
                <a:noFill/>
                <a:miter lim="800000"/>
                <a:headEnd/>
                <a:tailEnd/>
              </a:ln>
            </p:spPr>
            <p:txBody>
              <a:bodyPr>
                <a:spAutoFit/>
              </a:bodyPr>
              <a:lstStyle/>
              <a:p>
                <a:r>
                  <a:rPr lang="en-US" sz="1600">
                    <a:solidFill>
                      <a:srgbClr val="000099"/>
                    </a:solidFill>
                    <a:latin typeface="Arial" charset="0"/>
                  </a:rPr>
                  <a:t>May</a:t>
                </a:r>
              </a:p>
            </p:txBody>
          </p:sp>
        </p:grpSp>
        <p:sp>
          <p:nvSpPr>
            <p:cNvPr id="20488" name="Text Box 138"/>
            <p:cNvSpPr txBox="1">
              <a:spLocks noChangeArrowheads="1"/>
            </p:cNvSpPr>
            <p:nvPr/>
          </p:nvSpPr>
          <p:spPr bwMode="auto">
            <a:xfrm>
              <a:off x="3600" y="3216"/>
              <a:ext cx="1056" cy="518"/>
            </a:xfrm>
            <a:prstGeom prst="rect">
              <a:avLst/>
            </a:prstGeom>
            <a:noFill/>
            <a:ln w="9525">
              <a:noFill/>
              <a:miter lim="800000"/>
              <a:headEnd/>
              <a:tailEnd/>
            </a:ln>
          </p:spPr>
          <p:txBody>
            <a:bodyPr>
              <a:spAutoFit/>
            </a:bodyPr>
            <a:lstStyle/>
            <a:p>
              <a:r>
                <a:rPr lang="en-US" sz="2400">
                  <a:solidFill>
                    <a:srgbClr val="000099"/>
                  </a:solidFill>
                </a:rPr>
                <a:t>WL</a:t>
              </a:r>
              <a:br>
                <a:rPr lang="en-US" sz="2400">
                  <a:solidFill>
                    <a:srgbClr val="000099"/>
                  </a:solidFill>
                </a:rPr>
              </a:br>
              <a:r>
                <a:rPr lang="en-US" sz="2400">
                  <a:solidFill>
                    <a:srgbClr val="000099"/>
                  </a:solidFill>
                </a:rPr>
                <a:t>Deadline </a:t>
              </a:r>
            </a:p>
          </p:txBody>
        </p:sp>
        <p:sp>
          <p:nvSpPr>
            <p:cNvPr id="20489" name="AutoShape 139"/>
            <p:cNvSpPr>
              <a:spLocks noChangeArrowheads="1"/>
            </p:cNvSpPr>
            <p:nvPr/>
          </p:nvSpPr>
          <p:spPr bwMode="auto">
            <a:xfrm rot="2700000">
              <a:off x="3168" y="2976"/>
              <a:ext cx="288" cy="336"/>
            </a:xfrm>
            <a:prstGeom prst="upArrow">
              <a:avLst>
                <a:gd name="adj1" fmla="val 25000"/>
                <a:gd name="adj2" fmla="val 57637"/>
              </a:avLst>
            </a:prstGeom>
            <a:solidFill>
              <a:srgbClr val="000000"/>
            </a:solidFill>
            <a:ln w="9525">
              <a:solidFill>
                <a:schemeClr val="tx1"/>
              </a:solidFill>
              <a:miter lim="800000"/>
              <a:headEnd/>
              <a:tailEnd/>
            </a:ln>
          </p:spPr>
          <p:txBody>
            <a:bodyPr wrap="none" anchor="ctr"/>
            <a:lstStyle/>
            <a:p>
              <a:endParaRPr lang="en-US"/>
            </a:p>
          </p:txBody>
        </p:sp>
        <p:sp>
          <p:nvSpPr>
            <p:cNvPr id="20490" name="Text Box 140"/>
            <p:cNvSpPr txBox="1">
              <a:spLocks noChangeArrowheads="1"/>
            </p:cNvSpPr>
            <p:nvPr/>
          </p:nvSpPr>
          <p:spPr bwMode="auto">
            <a:xfrm>
              <a:off x="2256" y="3216"/>
              <a:ext cx="1056" cy="518"/>
            </a:xfrm>
            <a:prstGeom prst="rect">
              <a:avLst/>
            </a:prstGeom>
            <a:noFill/>
            <a:ln w="9525">
              <a:noFill/>
              <a:miter lim="800000"/>
              <a:headEnd/>
              <a:tailEnd/>
            </a:ln>
          </p:spPr>
          <p:txBody>
            <a:bodyPr>
              <a:spAutoFit/>
            </a:bodyPr>
            <a:lstStyle/>
            <a:p>
              <a:r>
                <a:rPr lang="en-US" sz="2400">
                  <a:solidFill>
                    <a:srgbClr val="000099"/>
                  </a:solidFill>
                </a:rPr>
                <a:t>FIA/FFT</a:t>
              </a:r>
              <a:br>
                <a:rPr lang="en-US" sz="2400">
                  <a:solidFill>
                    <a:srgbClr val="000099"/>
                  </a:solidFill>
                </a:rPr>
              </a:br>
              <a:r>
                <a:rPr lang="en-US" sz="2400">
                  <a:solidFill>
                    <a:srgbClr val="000099"/>
                  </a:solidFill>
                </a:rPr>
                <a:t>Deadline </a:t>
              </a:r>
            </a:p>
          </p:txBody>
        </p:sp>
        <p:sp>
          <p:nvSpPr>
            <p:cNvPr id="20491" name="AutoShape 141"/>
            <p:cNvSpPr>
              <a:spLocks noChangeArrowheads="1"/>
            </p:cNvSpPr>
            <p:nvPr/>
          </p:nvSpPr>
          <p:spPr bwMode="auto">
            <a:xfrm rot="2700000">
              <a:off x="4248" y="2952"/>
              <a:ext cx="288" cy="336"/>
            </a:xfrm>
            <a:prstGeom prst="upArrow">
              <a:avLst>
                <a:gd name="adj1" fmla="val 25000"/>
                <a:gd name="adj2" fmla="val 57637"/>
              </a:avLst>
            </a:prstGeom>
            <a:solidFill>
              <a:srgbClr val="000000"/>
            </a:solidFill>
            <a:ln w="9525">
              <a:solidFill>
                <a:schemeClr val="tx1"/>
              </a:solidFill>
              <a:miter lim="800000"/>
              <a:headEnd/>
              <a:tailEnd/>
            </a:ln>
          </p:spPr>
          <p:txBody>
            <a:bodyPr wrap="none" anchor="ctr"/>
            <a:lstStyle/>
            <a:p>
              <a:endParaRPr lang="en-US"/>
            </a:p>
          </p:txBody>
        </p:sp>
        <p:sp>
          <p:nvSpPr>
            <p:cNvPr id="20492" name="AutoShape 142"/>
            <p:cNvSpPr>
              <a:spLocks noChangeArrowheads="1"/>
            </p:cNvSpPr>
            <p:nvPr/>
          </p:nvSpPr>
          <p:spPr bwMode="auto">
            <a:xfrm rot="2700000">
              <a:off x="5304" y="2904"/>
              <a:ext cx="288" cy="336"/>
            </a:xfrm>
            <a:prstGeom prst="upArrow">
              <a:avLst>
                <a:gd name="adj1" fmla="val 25000"/>
                <a:gd name="adj2" fmla="val 57637"/>
              </a:avLst>
            </a:prstGeom>
            <a:solidFill>
              <a:srgbClr val="000000"/>
            </a:solidFill>
            <a:ln w="9525">
              <a:solidFill>
                <a:schemeClr val="tx1"/>
              </a:solidFill>
              <a:miter lim="800000"/>
              <a:headEnd/>
              <a:tailEnd/>
            </a:ln>
          </p:spPr>
          <p:txBody>
            <a:bodyPr wrap="none" anchor="ctr"/>
            <a:lstStyle/>
            <a:p>
              <a:endParaRPr lang="en-US"/>
            </a:p>
          </p:txBody>
        </p:sp>
      </p:gr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dirty="0" smtClean="0"/>
              <a:t>Options for ESF</a:t>
            </a:r>
          </a:p>
        </p:txBody>
      </p:sp>
      <p:sp>
        <p:nvSpPr>
          <p:cNvPr id="21507" name="Rectangle 3"/>
          <p:cNvSpPr>
            <a:spLocks noGrp="1" noChangeArrowheads="1"/>
          </p:cNvSpPr>
          <p:nvPr>
            <p:ph idx="1"/>
          </p:nvPr>
        </p:nvSpPr>
        <p:spPr>
          <a:xfrm>
            <a:off x="0" y="1143000"/>
            <a:ext cx="9525000" cy="2209800"/>
          </a:xfrm>
        </p:spPr>
        <p:txBody>
          <a:bodyPr/>
          <a:lstStyle/>
          <a:p>
            <a:pPr>
              <a:buFontTx/>
              <a:buNone/>
            </a:pPr>
            <a:r>
              <a:rPr lang="en-US" smtClean="0"/>
              <a:t>Licensees can</a:t>
            </a:r>
          </a:p>
          <a:p>
            <a:pPr lvl="1"/>
            <a:r>
              <a:rPr lang="en-US" smtClean="0"/>
              <a:t>Submit data themselves </a:t>
            </a:r>
          </a:p>
          <a:p>
            <a:pPr lvl="2"/>
            <a:r>
              <a:rPr lang="en-US" smtClean="0"/>
              <a:t>Forest Management System (eg. Genus, Phoenix</a:t>
            </a:r>
            <a:r>
              <a:rPr lang="en-US" baseline="30000" smtClean="0"/>
              <a:t>Pro</a:t>
            </a:r>
            <a:r>
              <a:rPr lang="en-US" smtClean="0"/>
              <a:t>, TheForestManager)</a:t>
            </a:r>
          </a:p>
          <a:p>
            <a:pPr lvl="2"/>
            <a:r>
              <a:rPr lang="en-US" smtClean="0"/>
              <a:t>Form software (e.g. eziLink, FME), or</a:t>
            </a:r>
          </a:p>
          <a:p>
            <a:pPr lvl="1"/>
            <a:r>
              <a:rPr lang="en-US" smtClean="0"/>
              <a:t>Use a Service Provider who will submit on their behalf</a:t>
            </a:r>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21509" name="Picture 4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371600" y="3581400"/>
            <a:ext cx="5476875" cy="2009775"/>
          </a:xfrm>
          <a:prstGeom prst="rect">
            <a:avLst/>
          </a:prstGeom>
          <a:noFill/>
          <a:ln w="9525">
            <a:noFill/>
            <a:miter lim="800000"/>
            <a:headEnd/>
            <a:tailEnd/>
          </a:ln>
        </p:spPr>
      </p:pic>
      <p:sp>
        <p:nvSpPr>
          <p:cNvPr id="7" name="Rectangle 6"/>
          <p:cNvSpPr/>
          <p:nvPr/>
        </p:nvSpPr>
        <p:spPr>
          <a:xfrm>
            <a:off x="2667000" y="6172200"/>
            <a:ext cx="4876800" cy="400050"/>
          </a:xfrm>
          <a:prstGeom prst="rect">
            <a:avLst/>
          </a:prstGeom>
        </p:spPr>
        <p:txBody>
          <a:bodyPr>
            <a:spAutoFit/>
          </a:bodyPr>
          <a:lstStyle/>
          <a:p>
            <a:pPr>
              <a:defRPr/>
            </a:pPr>
            <a:r>
              <a:rPr lang="en-US" sz="2000" dirty="0">
                <a:latin typeface="+mn-lt"/>
              </a:rPr>
              <a:t>http://www.for.gov.bc.ca/his/esf/</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dirty="0" smtClean="0"/>
              <a:t>ESF vs. Online</a:t>
            </a:r>
          </a:p>
        </p:txBody>
      </p:sp>
      <p:sp>
        <p:nvSpPr>
          <p:cNvPr id="22"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graphicFrame>
        <p:nvGraphicFramePr>
          <p:cNvPr id="24" name="Table 23"/>
          <p:cNvGraphicFramePr>
            <a:graphicFrameLocks noGrp="1"/>
          </p:cNvGraphicFramePr>
          <p:nvPr/>
        </p:nvGraphicFramePr>
        <p:xfrm>
          <a:off x="457200" y="1295400"/>
          <a:ext cx="7848600" cy="4525208"/>
        </p:xfrm>
        <a:graphic>
          <a:graphicData uri="http://schemas.openxmlformats.org/drawingml/2006/table">
            <a:tbl>
              <a:tblPr firstRow="1" bandRow="1">
                <a:tableStyleId>{5C22544A-7EE6-4342-B048-85BDC9FD1C3A}</a:tableStyleId>
              </a:tblPr>
              <a:tblGrid>
                <a:gridCol w="3886200"/>
                <a:gridCol w="3962400"/>
              </a:tblGrid>
              <a:tr h="639006">
                <a:tc>
                  <a:txBody>
                    <a:bodyPr/>
                    <a:lstStyle/>
                    <a:p>
                      <a:r>
                        <a:rPr lang="en-US" dirty="0" smtClean="0">
                          <a:solidFill>
                            <a:srgbClr val="000000"/>
                          </a:solidFill>
                        </a:rPr>
                        <a:t>ESF</a:t>
                      </a:r>
                      <a:endParaRPr lang="en-US" dirty="0">
                        <a:solidFill>
                          <a:srgbClr val="000000"/>
                        </a:solidFil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r>
                        <a:rPr lang="en-US" dirty="0" smtClean="0">
                          <a:solidFill>
                            <a:srgbClr val="000000"/>
                          </a:solidFill>
                        </a:rPr>
                        <a:t>RESULTS Screens </a:t>
                      </a:r>
                      <a:endParaRPr lang="en-US" dirty="0">
                        <a:solidFill>
                          <a:srgbClr val="000000"/>
                        </a:solidFil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1037394">
                <a:tc>
                  <a:txBody>
                    <a:bodyPr/>
                    <a:lstStyle/>
                    <a:p>
                      <a:r>
                        <a:rPr lang="en-US" dirty="0" smtClean="0">
                          <a:solidFill>
                            <a:srgbClr val="000000"/>
                          </a:solidFill>
                        </a:rPr>
                        <a:t>Opening Definition </a:t>
                      </a:r>
                    </a:p>
                    <a:p>
                      <a:r>
                        <a:rPr lang="en-US" dirty="0" smtClean="0">
                          <a:solidFill>
                            <a:srgbClr val="000000"/>
                          </a:solidFill>
                        </a:rPr>
                        <a:t>(Site Plan</a:t>
                      </a:r>
                      <a:r>
                        <a:rPr lang="en-US" baseline="0" dirty="0" smtClean="0">
                          <a:solidFill>
                            <a:srgbClr val="000000"/>
                          </a:solidFill>
                        </a:rPr>
                        <a:t> Information)</a:t>
                      </a:r>
                      <a:endParaRPr lang="en-US" dirty="0">
                        <a:solidFill>
                          <a:srgbClr val="000000"/>
                        </a:solidFil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dirty="0" smtClean="0">
                          <a:solidFill>
                            <a:srgbClr val="000000"/>
                          </a:solidFill>
                        </a:rPr>
                        <a:t>Opening</a:t>
                      </a:r>
                      <a:r>
                        <a:rPr lang="en-US" baseline="0" dirty="0" smtClean="0">
                          <a:solidFill>
                            <a:srgbClr val="000000"/>
                          </a:solidFill>
                        </a:rPr>
                        <a:t> Inquiry (S301)</a:t>
                      </a:r>
                    </a:p>
                    <a:p>
                      <a:r>
                        <a:rPr lang="en-US" baseline="0" dirty="0" smtClean="0">
                          <a:solidFill>
                            <a:srgbClr val="000000"/>
                          </a:solidFill>
                        </a:rPr>
                        <a:t>Multi-Tenure (S305)</a:t>
                      </a:r>
                    </a:p>
                    <a:p>
                      <a:r>
                        <a:rPr lang="en-US" b="1" baseline="0" dirty="0" smtClean="0">
                          <a:solidFill>
                            <a:srgbClr val="000000"/>
                          </a:solidFill>
                        </a:rPr>
                        <a:t>Stocking Standards (S310)*</a:t>
                      </a:r>
                      <a:endParaRPr lang="en-US" b="1" dirty="0">
                        <a:solidFill>
                          <a:srgbClr val="000000"/>
                        </a:solidFil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r h="883955">
                <a:tc>
                  <a:txBody>
                    <a:bodyPr/>
                    <a:lstStyle/>
                    <a:p>
                      <a:r>
                        <a:rPr lang="en-US" dirty="0" smtClean="0">
                          <a:solidFill>
                            <a:srgbClr val="000000"/>
                          </a:solidFill>
                        </a:rPr>
                        <a:t>Disturbance</a:t>
                      </a:r>
                      <a:endParaRPr lang="en-US" dirty="0">
                        <a:solidFill>
                          <a:srgbClr val="000000"/>
                        </a:solidFil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dirty="0" smtClean="0">
                          <a:solidFill>
                            <a:srgbClr val="000000"/>
                          </a:solidFill>
                        </a:rPr>
                        <a:t>Activity</a:t>
                      </a:r>
                      <a:r>
                        <a:rPr lang="en-US" baseline="0" dirty="0" smtClean="0">
                          <a:solidFill>
                            <a:srgbClr val="000000"/>
                          </a:solidFill>
                        </a:rPr>
                        <a:t> (S315)</a:t>
                      </a:r>
                    </a:p>
                    <a:p>
                      <a:r>
                        <a:rPr lang="en-US" baseline="0" dirty="0" smtClean="0">
                          <a:solidFill>
                            <a:srgbClr val="000000"/>
                          </a:solidFill>
                        </a:rPr>
                        <a:t>Disturbance Results (S316)</a:t>
                      </a: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2">
                        <a:lumMod val="90000"/>
                        <a:alpha val="74000"/>
                      </a:schemeClr>
                    </a:solidFill>
                  </a:tcPr>
                </a:tc>
              </a:tr>
              <a:tr h="792445">
                <a:tc>
                  <a:txBody>
                    <a:bodyPr/>
                    <a:lstStyle/>
                    <a:p>
                      <a:r>
                        <a:rPr lang="en-US" dirty="0" err="1" smtClean="0">
                          <a:solidFill>
                            <a:srgbClr val="000000"/>
                          </a:solidFill>
                        </a:rPr>
                        <a:t>Silviculture</a:t>
                      </a:r>
                      <a:r>
                        <a:rPr lang="en-US" dirty="0" smtClean="0">
                          <a:solidFill>
                            <a:srgbClr val="000000"/>
                          </a:solidFill>
                        </a:rPr>
                        <a:t> </a:t>
                      </a:r>
                      <a:r>
                        <a:rPr lang="en-US" baseline="0" dirty="0" smtClean="0">
                          <a:solidFill>
                            <a:srgbClr val="000000"/>
                          </a:solidFill>
                        </a:rPr>
                        <a:t> Activity</a:t>
                      </a:r>
                      <a:endParaRPr lang="en-US" dirty="0">
                        <a:solidFill>
                          <a:srgbClr val="000000"/>
                        </a:solidFil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dirty="0" smtClean="0">
                          <a:solidFill>
                            <a:srgbClr val="000000"/>
                          </a:solidFill>
                        </a:rPr>
                        <a:t>Activity (S315)</a:t>
                      </a:r>
                    </a:p>
                    <a:p>
                      <a:r>
                        <a:rPr lang="en-US" dirty="0" smtClean="0">
                          <a:solidFill>
                            <a:srgbClr val="000000"/>
                          </a:solidFill>
                        </a:rPr>
                        <a:t>Maintain Activity (316)</a:t>
                      </a:r>
                      <a:endParaRPr lang="en-US" baseline="0" dirty="0" smtClean="0">
                        <a:solidFill>
                          <a:srgbClr val="000000"/>
                        </a:solidFil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2">
                        <a:lumMod val="90000"/>
                        <a:alpha val="74000"/>
                      </a:schemeClr>
                    </a:solidFill>
                  </a:tcPr>
                </a:tc>
              </a:tr>
              <a:tr h="762000">
                <a:tc>
                  <a:txBody>
                    <a:bodyPr/>
                    <a:lstStyle/>
                    <a:p>
                      <a:r>
                        <a:rPr lang="en-US" b="1" dirty="0" smtClean="0">
                          <a:solidFill>
                            <a:srgbClr val="000000"/>
                          </a:solidFill>
                        </a:rPr>
                        <a:t>Forest Cover</a:t>
                      </a:r>
                      <a:r>
                        <a:rPr lang="en-US" b="1" baseline="0" dirty="0" smtClean="0">
                          <a:solidFill>
                            <a:srgbClr val="000000"/>
                          </a:solidFill>
                        </a:rPr>
                        <a:t> Component*</a:t>
                      </a:r>
                    </a:p>
                    <a:p>
                      <a:r>
                        <a:rPr lang="en-US" b="1" baseline="0" dirty="0" smtClean="0">
                          <a:solidFill>
                            <a:srgbClr val="000000"/>
                          </a:solidFill>
                        </a:rPr>
                        <a:t>Must be submitted by ESF</a:t>
                      </a:r>
                      <a:endParaRPr lang="en-US" b="1" dirty="0">
                        <a:solidFill>
                          <a:srgbClr val="000000"/>
                        </a:solidFil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dirty="0" smtClean="0">
                          <a:solidFill>
                            <a:srgbClr val="000000"/>
                          </a:solidFill>
                        </a:rPr>
                        <a:t>Forest Cover Summary (S320)</a:t>
                      </a:r>
                    </a:p>
                    <a:p>
                      <a:r>
                        <a:rPr lang="en-US" dirty="0" smtClean="0">
                          <a:solidFill>
                            <a:srgbClr val="000000"/>
                          </a:solidFill>
                        </a:rPr>
                        <a:t>Forest</a:t>
                      </a:r>
                      <a:r>
                        <a:rPr lang="en-US" baseline="0" dirty="0" smtClean="0">
                          <a:solidFill>
                            <a:srgbClr val="000000"/>
                          </a:solidFill>
                        </a:rPr>
                        <a:t> Cover Detail (S321)</a:t>
                      </a:r>
                      <a:endParaRPr lang="en-US" dirty="0">
                        <a:solidFill>
                          <a:srgbClr val="000000"/>
                        </a:solidFil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r h="410408">
                <a:tc>
                  <a:txBody>
                    <a:bodyPr/>
                    <a:lstStyle/>
                    <a:p>
                      <a:r>
                        <a:rPr lang="en-US" dirty="0" smtClean="0">
                          <a:solidFill>
                            <a:srgbClr val="000000"/>
                          </a:solidFill>
                        </a:rPr>
                        <a:t>Milestone Component</a:t>
                      </a:r>
                      <a:endParaRPr lang="en-US" dirty="0">
                        <a:solidFill>
                          <a:srgbClr val="000000"/>
                        </a:solidFil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dirty="0" smtClean="0">
                          <a:solidFill>
                            <a:srgbClr val="000000"/>
                          </a:solidFill>
                        </a:rPr>
                        <a:t>Milestone</a:t>
                      </a:r>
                      <a:r>
                        <a:rPr lang="en-US" baseline="0" dirty="0" smtClean="0">
                          <a:solidFill>
                            <a:srgbClr val="000000"/>
                          </a:solidFill>
                        </a:rPr>
                        <a:t> (S325)</a:t>
                      </a:r>
                      <a:endParaRPr lang="en-US" dirty="0">
                        <a:solidFill>
                          <a:srgbClr val="000000"/>
                        </a:solidFil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2">
                        <a:lumMod val="90000"/>
                        <a:alpha val="80000"/>
                      </a:schemeClr>
                    </a:solidFill>
                  </a:tcPr>
                </a:tc>
              </a:tr>
            </a:tbl>
          </a:graphicData>
        </a:graphic>
      </p:graphicFrame>
      <p:sp>
        <p:nvSpPr>
          <p:cNvPr id="5" name="TextBox 4"/>
          <p:cNvSpPr txBox="1"/>
          <p:nvPr/>
        </p:nvSpPr>
        <p:spPr>
          <a:xfrm>
            <a:off x="457200" y="5867400"/>
            <a:ext cx="6324600" cy="307975"/>
          </a:xfrm>
          <a:prstGeom prst="rect">
            <a:avLst/>
          </a:prstGeom>
          <a:noFill/>
        </p:spPr>
        <p:txBody>
          <a:bodyPr>
            <a:spAutoFit/>
          </a:bodyPr>
          <a:lstStyle/>
          <a:p>
            <a:pPr algn="l">
              <a:defRPr/>
            </a:pPr>
            <a:r>
              <a:rPr lang="en-US" sz="1400" b="1" dirty="0">
                <a:latin typeface="+mj-lt"/>
              </a:rPr>
              <a:t>* Any spatial requirements must be submitted by ESF</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9" name="Rectangle 39"/>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Policy</a:t>
            </a:r>
          </a:p>
        </p:txBody>
      </p:sp>
      <p:sp>
        <p:nvSpPr>
          <p:cNvPr id="38"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graphicFrame>
        <p:nvGraphicFramePr>
          <p:cNvPr id="563203" name="Group 3"/>
          <p:cNvGraphicFramePr>
            <a:graphicFrameLocks noGrp="1"/>
          </p:cNvGraphicFramePr>
          <p:nvPr/>
        </p:nvGraphicFramePr>
        <p:xfrm>
          <a:off x="206375" y="1341438"/>
          <a:ext cx="8723313" cy="2476500"/>
        </p:xfrm>
        <a:graphic>
          <a:graphicData uri="http://schemas.openxmlformats.org/drawingml/2006/table">
            <a:tbl>
              <a:tblPr/>
              <a:tblGrid>
                <a:gridCol w="1774825"/>
                <a:gridCol w="1716088"/>
                <a:gridCol w="1741487"/>
                <a:gridCol w="1746250"/>
                <a:gridCol w="1744663"/>
              </a:tblGrid>
              <a:tr h="24765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Harvest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Planting</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Regen Surveys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Various Activities: BR, JS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FG Survey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3570" name="Picture 17" descr="MCBD05184_0000[1]"/>
          <p:cNvPicPr>
            <a:picLocks noChangeAspect="1" noChangeArrowheads="1"/>
          </p:cNvPicPr>
          <p:nvPr/>
        </p:nvPicPr>
        <p:blipFill>
          <a:blip r:embed="rId3" cstate="print"/>
          <a:srcRect/>
          <a:stretch>
            <a:fillRect/>
          </a:stretch>
        </p:blipFill>
        <p:spPr bwMode="auto">
          <a:xfrm>
            <a:off x="252413" y="1895475"/>
            <a:ext cx="1676400" cy="1712913"/>
          </a:xfrm>
          <a:prstGeom prst="rect">
            <a:avLst/>
          </a:prstGeom>
          <a:noFill/>
          <a:ln w="9525">
            <a:noFill/>
            <a:miter lim="800000"/>
            <a:headEnd/>
            <a:tailEnd/>
          </a:ln>
        </p:spPr>
      </p:pic>
      <p:sp>
        <p:nvSpPr>
          <p:cNvPr id="563218" name="Tree"/>
          <p:cNvSpPr>
            <a:spLocks noEditPoints="1" noChangeArrowheads="1"/>
          </p:cNvSpPr>
          <p:nvPr/>
        </p:nvSpPr>
        <p:spPr bwMode="auto">
          <a:xfrm>
            <a:off x="7204075" y="2030413"/>
            <a:ext cx="1693863" cy="160655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a:p>
        </p:txBody>
      </p:sp>
      <p:pic>
        <p:nvPicPr>
          <p:cNvPr id="23572" name="Picture 19" descr="MCj02318640000[1]"/>
          <p:cNvPicPr>
            <a:picLocks noChangeAspect="1" noChangeArrowheads="1"/>
          </p:cNvPicPr>
          <p:nvPr/>
        </p:nvPicPr>
        <p:blipFill>
          <a:blip r:embed="rId4" cstate="print"/>
          <a:srcRect/>
          <a:stretch>
            <a:fillRect/>
          </a:stretch>
        </p:blipFill>
        <p:spPr bwMode="auto">
          <a:xfrm>
            <a:off x="5492750" y="2395538"/>
            <a:ext cx="1673225" cy="1398587"/>
          </a:xfrm>
          <a:prstGeom prst="rect">
            <a:avLst/>
          </a:prstGeom>
          <a:noFill/>
          <a:ln w="9525">
            <a:noFill/>
            <a:miter lim="800000"/>
            <a:headEnd/>
            <a:tailEnd/>
          </a:ln>
        </p:spPr>
      </p:pic>
      <p:sp>
        <p:nvSpPr>
          <p:cNvPr id="563220" name="Tree"/>
          <p:cNvSpPr>
            <a:spLocks noEditPoints="1" noChangeArrowheads="1"/>
          </p:cNvSpPr>
          <p:nvPr/>
        </p:nvSpPr>
        <p:spPr bwMode="auto">
          <a:xfrm>
            <a:off x="4233863" y="2930525"/>
            <a:ext cx="719137" cy="677863"/>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a:p>
        </p:txBody>
      </p:sp>
      <p:pic>
        <p:nvPicPr>
          <p:cNvPr id="23574" name="Picture 21"/>
          <p:cNvPicPr>
            <a:picLocks noChangeAspect="1" noChangeArrowheads="1"/>
          </p:cNvPicPr>
          <p:nvPr/>
        </p:nvPicPr>
        <p:blipFill>
          <a:blip r:embed="rId5" cstate="print"/>
          <a:srcRect/>
          <a:stretch>
            <a:fillRect/>
          </a:stretch>
        </p:blipFill>
        <p:spPr bwMode="auto">
          <a:xfrm>
            <a:off x="2135188" y="2295525"/>
            <a:ext cx="1416050" cy="1312863"/>
          </a:xfrm>
          <a:prstGeom prst="rect">
            <a:avLst/>
          </a:prstGeom>
          <a:noFill/>
          <a:ln w="9525">
            <a:noFill/>
            <a:miter lim="800000"/>
            <a:headEnd/>
            <a:tailEnd/>
          </a:ln>
        </p:spPr>
      </p:pic>
      <p:graphicFrame>
        <p:nvGraphicFramePr>
          <p:cNvPr id="563222" name="Group 22"/>
          <p:cNvGraphicFramePr>
            <a:graphicFrameLocks noGrp="1"/>
          </p:cNvGraphicFramePr>
          <p:nvPr/>
        </p:nvGraphicFramePr>
        <p:xfrm>
          <a:off x="190500" y="4386263"/>
          <a:ext cx="8724900" cy="1735137"/>
        </p:xfrm>
        <a:graphic>
          <a:graphicData uri="http://schemas.openxmlformats.org/drawingml/2006/table">
            <a:tbl>
              <a:tblPr/>
              <a:tblGrid>
                <a:gridCol w="1866900"/>
                <a:gridCol w="1600200"/>
                <a:gridCol w="1828800"/>
                <a:gridCol w="1676400"/>
                <a:gridCol w="1752600"/>
              </a:tblGrid>
              <a:tr h="173513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Opening Definition</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Disturbance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Forest Cover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Silv Activity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Silv Activity</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Forest Cover</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Milestone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Silv Activity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Silv Activity</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Forest Cover</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99"/>
                          </a:solidFill>
                          <a:effectLst/>
                          <a:latin typeface="Arial" charset="0"/>
                        </a:rPr>
                        <a:t>Milestone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3589" name="AutoShape 36"/>
          <p:cNvSpPr>
            <a:spLocks noChangeArrowheads="1"/>
          </p:cNvSpPr>
          <p:nvPr/>
        </p:nvSpPr>
        <p:spPr bwMode="auto">
          <a:xfrm>
            <a:off x="277813" y="3819525"/>
            <a:ext cx="8534400" cy="536575"/>
          </a:xfrm>
          <a:prstGeom prst="rightArrow">
            <a:avLst>
              <a:gd name="adj1" fmla="val 50000"/>
              <a:gd name="adj2" fmla="val 397633"/>
            </a:avLst>
          </a:prstGeom>
          <a:solidFill>
            <a:schemeClr val="folHlink"/>
          </a:solidFill>
          <a:ln w="12700">
            <a:solidFill>
              <a:srgbClr val="000000"/>
            </a:solidFill>
            <a:miter lim="800000"/>
            <a:headEnd/>
            <a:tailEnd/>
          </a:ln>
        </p:spPr>
        <p:txBody>
          <a:bodyPr wrap="none" anchor="ctr"/>
          <a:lstStyle/>
          <a:p>
            <a:endParaRPr lang="en-US"/>
          </a:p>
        </p:txBody>
      </p:sp>
      <p:sp>
        <p:nvSpPr>
          <p:cNvPr id="23590" name="Text Box 37"/>
          <p:cNvSpPr txBox="1">
            <a:spLocks noChangeArrowheads="1"/>
          </p:cNvSpPr>
          <p:nvPr/>
        </p:nvSpPr>
        <p:spPr bwMode="auto">
          <a:xfrm>
            <a:off x="395288" y="3846513"/>
            <a:ext cx="8097837" cy="457200"/>
          </a:xfrm>
          <a:prstGeom prst="rect">
            <a:avLst/>
          </a:prstGeom>
          <a:noFill/>
          <a:ln w="9525">
            <a:noFill/>
            <a:miter lim="800000"/>
            <a:headEnd/>
            <a:tailEnd/>
          </a:ln>
        </p:spPr>
        <p:txBody>
          <a:bodyPr>
            <a:spAutoFit/>
          </a:bodyPr>
          <a:lstStyle/>
          <a:p>
            <a:pPr algn="l"/>
            <a:r>
              <a:rPr lang="en-US" sz="2400"/>
              <a:t>Year 0 				thru				20</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Policy</a:t>
            </a:r>
          </a:p>
        </p:txBody>
      </p:sp>
      <p:sp>
        <p:nvSpPr>
          <p:cNvPr id="24579" name="Rectangle 3"/>
          <p:cNvSpPr>
            <a:spLocks noGrp="1" noChangeArrowheads="1"/>
          </p:cNvSpPr>
          <p:nvPr>
            <p:ph idx="1"/>
          </p:nvPr>
        </p:nvSpPr>
        <p:spPr>
          <a:xfrm>
            <a:off x="685800" y="1371600"/>
            <a:ext cx="7861300" cy="762000"/>
          </a:xfrm>
        </p:spPr>
        <p:txBody>
          <a:bodyPr/>
          <a:lstStyle/>
          <a:p>
            <a:pPr>
              <a:lnSpc>
                <a:spcPct val="90000"/>
              </a:lnSpc>
            </a:pPr>
            <a:r>
              <a:rPr lang="en-US" smtClean="0"/>
              <a:t>Submission type and electronic submission mechanisms</a:t>
            </a:r>
          </a:p>
        </p:txBody>
      </p:sp>
      <p:sp>
        <p:nvSpPr>
          <p:cNvPr id="3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graphicFrame>
        <p:nvGraphicFramePr>
          <p:cNvPr id="551322" name="Group 410"/>
          <p:cNvGraphicFramePr>
            <a:graphicFrameLocks noGrp="1"/>
          </p:cNvGraphicFramePr>
          <p:nvPr/>
        </p:nvGraphicFramePr>
        <p:xfrm>
          <a:off x="609600" y="2362200"/>
          <a:ext cx="7931150" cy="2732088"/>
        </p:xfrm>
        <a:graphic>
          <a:graphicData uri="http://schemas.openxmlformats.org/drawingml/2006/table">
            <a:tbl>
              <a:tblPr/>
              <a:tblGrid>
                <a:gridCol w="3962400"/>
                <a:gridCol w="1295400"/>
                <a:gridCol w="2673350"/>
              </a:tblGrid>
              <a:tr h="3825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000099"/>
                          </a:solidFill>
                          <a:effectLst/>
                          <a:latin typeface="Arial" charset="0"/>
                        </a:rPr>
                        <a:t>Submission Type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Via ESF</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Direct data entry in RESULTS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Opening Definition submission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000099"/>
                          </a:solidFill>
                          <a:effectLst/>
                          <a:latin typeface="Arial" charset="0"/>
                        </a:rPr>
                        <a:t>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75000"/>
                        <a:alpha val="48000"/>
                      </a:schemeClr>
                    </a:solidFill>
                  </a:tcPr>
                </a:tc>
              </a:tr>
              <a:tr h="4286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Disturbance submission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Silviculture Activity submission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000099"/>
                          </a:solidFill>
                          <a:effectLst/>
                          <a:latin typeface="Arial" charset="0"/>
                        </a:rPr>
                        <a:t>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Forest Cover submission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000099"/>
                          </a:solidFill>
                          <a:effectLst/>
                          <a:latin typeface="Arial" charset="0"/>
                        </a:rPr>
                        <a:t>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75000"/>
                        <a:alpha val="45000"/>
                      </a:schemeClr>
                    </a:solidFill>
                  </a:tcPr>
                </a:tc>
              </a:tr>
              <a:tr h="381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Milestone submission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99"/>
                          </a:solidFill>
                          <a:effectLst/>
                          <a:latin typeface="Arial" charset="0"/>
                        </a:rPr>
                        <a:t>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000099"/>
                          </a:solidFill>
                          <a:effectLst/>
                          <a:latin typeface="Arial" charset="0"/>
                        </a:rPr>
                        <a:t>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4611" name="Rectangle 411"/>
          <p:cNvSpPr>
            <a:spLocks noChangeArrowheads="1"/>
          </p:cNvSpPr>
          <p:nvPr/>
        </p:nvSpPr>
        <p:spPr bwMode="auto">
          <a:xfrm>
            <a:off x="1905000" y="5105400"/>
            <a:ext cx="6553200" cy="1295400"/>
          </a:xfrm>
          <a:prstGeom prst="rect">
            <a:avLst/>
          </a:prstGeom>
          <a:noFill/>
          <a:ln w="9525">
            <a:noFill/>
            <a:miter lim="800000"/>
            <a:headEnd/>
            <a:tailEnd/>
          </a:ln>
        </p:spPr>
        <p:txBody>
          <a:bodyPr/>
          <a:lstStyle/>
          <a:p>
            <a:pPr marL="342900" indent="-342900" algn="l">
              <a:lnSpc>
                <a:spcPct val="90000"/>
              </a:lnSpc>
              <a:spcBef>
                <a:spcPct val="20000"/>
              </a:spcBef>
            </a:pPr>
            <a:r>
              <a:rPr lang="en-US" sz="1800">
                <a:solidFill>
                  <a:srgbClr val="000099"/>
                </a:solidFill>
                <a:latin typeface="Arial" charset="0"/>
              </a:rPr>
              <a:t>*These submissions can be done in RESULTS but must be supported with a Forest Cover submission</a:t>
            </a:r>
          </a:p>
          <a:p>
            <a:pPr marL="342900" indent="-342900" algn="l">
              <a:lnSpc>
                <a:spcPct val="90000"/>
              </a:lnSpc>
              <a:spcBef>
                <a:spcPct val="20000"/>
              </a:spcBef>
            </a:pPr>
            <a:r>
              <a:rPr lang="en-US" sz="1800">
                <a:solidFill>
                  <a:srgbClr val="000099"/>
                </a:solidFill>
                <a:latin typeface="Arial" charset="0"/>
              </a:rPr>
              <a:t>**Theses submission can be done in RESULTS if it is for a Woodlot Opening and the Opening/SU/FC boundaries are the same as the Exhibit A boundaries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idx="1"/>
          </p:nvPr>
        </p:nvSpPr>
        <p:spPr>
          <a:xfrm>
            <a:off x="685800" y="1371600"/>
            <a:ext cx="8153400" cy="5257800"/>
          </a:xfrm>
        </p:spPr>
        <p:txBody>
          <a:bodyPr/>
          <a:lstStyle/>
          <a:p>
            <a:pPr>
              <a:lnSpc>
                <a:spcPct val="90000"/>
              </a:lnSpc>
              <a:buFontTx/>
              <a:buNone/>
            </a:pPr>
            <a:r>
              <a:rPr lang="en-US" sz="2800" smtClean="0"/>
              <a:t>Silviculture Obligation Reporting requirements are outlined by:</a:t>
            </a:r>
          </a:p>
          <a:p>
            <a:pPr>
              <a:lnSpc>
                <a:spcPct val="90000"/>
              </a:lnSpc>
              <a:buFontTx/>
              <a:buNone/>
            </a:pPr>
            <a:r>
              <a:rPr lang="en-US" u="sng" smtClean="0">
                <a:solidFill>
                  <a:srgbClr val="000000"/>
                </a:solidFill>
              </a:rPr>
              <a:t>Major Licensees and BCTS</a:t>
            </a:r>
          </a:p>
          <a:p>
            <a:pPr>
              <a:lnSpc>
                <a:spcPct val="90000"/>
              </a:lnSpc>
              <a:buFontTx/>
              <a:buNone/>
            </a:pPr>
            <a:r>
              <a:rPr lang="en-US" smtClean="0"/>
              <a:t>RESULTS Information Submission Specifications for Licensee Funded Activities (RISS-ls) </a:t>
            </a:r>
          </a:p>
          <a:p>
            <a:pPr>
              <a:lnSpc>
                <a:spcPct val="90000"/>
              </a:lnSpc>
              <a:buFontTx/>
              <a:buNone/>
            </a:pPr>
            <a:r>
              <a:rPr lang="en-US" u="sng" smtClean="0">
                <a:solidFill>
                  <a:srgbClr val="000000"/>
                </a:solidFill>
              </a:rPr>
              <a:t>Woodlots</a:t>
            </a:r>
          </a:p>
          <a:p>
            <a:pPr>
              <a:lnSpc>
                <a:spcPct val="90000"/>
              </a:lnSpc>
              <a:buFontTx/>
              <a:buNone/>
            </a:pPr>
            <a:r>
              <a:rPr lang="en-US" smtClean="0"/>
              <a:t>Woodlot Licensee Guide to the Submission of Silviculture Reporting Requirements to RESULTS via ESF</a:t>
            </a:r>
          </a:p>
          <a:p>
            <a:pPr>
              <a:lnSpc>
                <a:spcPct val="90000"/>
              </a:lnSpc>
              <a:buFontTx/>
              <a:buNone/>
            </a:pPr>
            <a:r>
              <a:rPr lang="en-US" u="sng" smtClean="0">
                <a:solidFill>
                  <a:srgbClr val="000000"/>
                </a:solidFill>
              </a:rPr>
              <a:t>FIA/FFT projects</a:t>
            </a:r>
          </a:p>
          <a:p>
            <a:pPr>
              <a:lnSpc>
                <a:spcPct val="90000"/>
              </a:lnSpc>
              <a:buFontTx/>
              <a:buNone/>
            </a:pPr>
            <a:r>
              <a:rPr lang="en-US" smtClean="0"/>
              <a:t>RESULTS Information Submission Specifications for Government Funded Activities (RISS-gf)</a:t>
            </a:r>
          </a:p>
          <a:p>
            <a:pPr lvl="1">
              <a:lnSpc>
                <a:spcPct val="90000"/>
              </a:lnSpc>
            </a:pPr>
            <a:endParaRPr lang="en-US" smtClean="0"/>
          </a:p>
          <a:p>
            <a:pPr lvl="3">
              <a:lnSpc>
                <a:spcPct val="90000"/>
              </a:lnSpc>
              <a:buFontTx/>
              <a:buNone/>
            </a:pPr>
            <a:r>
              <a:rPr lang="en-US" smtClean="0"/>
              <a:t>		www.for.gov.bc.ca/his/results/business.htm</a:t>
            </a:r>
          </a:p>
        </p:txBody>
      </p:sp>
      <p:sp>
        <p:nvSpPr>
          <p:cNvPr id="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538630" name="Rectangle 6"/>
          <p:cNvSpPr>
            <a:spLocks noChangeArrowheads="1"/>
          </p:cNvSpPr>
          <p:nvPr/>
        </p:nvSpPr>
        <p:spPr bwMode="auto">
          <a:xfrm>
            <a:off x="2590800" y="228600"/>
            <a:ext cx="6553200" cy="762000"/>
          </a:xfrm>
          <a:prstGeom prst="rect">
            <a:avLst/>
          </a:prstGeom>
          <a:noFill/>
          <a:ln w="9525">
            <a:noFill/>
            <a:miter lim="800000"/>
            <a:headEnd/>
            <a:tailEnd/>
          </a:ln>
          <a:effectLst/>
        </p:spPr>
        <p:txBody>
          <a:bodyPr/>
          <a:lstStyle/>
          <a:p>
            <a:pPr>
              <a:spcBef>
                <a:spcPct val="0"/>
              </a:spcBef>
              <a:defRPr/>
            </a:pPr>
            <a:r>
              <a:rPr lang="en-US" sz="3200">
                <a:solidFill>
                  <a:schemeClr val="bg1"/>
                </a:solidFill>
                <a:effectLst>
                  <a:outerShdw blurRad="38100" dist="38100" dir="2700000" algn="tl">
                    <a:srgbClr val="000000"/>
                  </a:outerShdw>
                </a:effectLst>
                <a:latin typeface="Arial" charset="0"/>
              </a:rPr>
              <a:t>Policy</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Policy</a:t>
            </a:r>
          </a:p>
        </p:txBody>
      </p:sp>
      <p:sp>
        <p:nvSpPr>
          <p:cNvPr id="26627" name="Rectangle 3"/>
          <p:cNvSpPr>
            <a:spLocks noGrp="1" noChangeArrowheads="1"/>
          </p:cNvSpPr>
          <p:nvPr>
            <p:ph idx="1"/>
          </p:nvPr>
        </p:nvSpPr>
        <p:spPr>
          <a:xfrm>
            <a:off x="685800" y="1371600"/>
            <a:ext cx="7861300" cy="4267200"/>
          </a:xfrm>
        </p:spPr>
        <p:txBody>
          <a:bodyPr/>
          <a:lstStyle/>
          <a:p>
            <a:r>
              <a:rPr lang="en-US" smtClean="0"/>
              <a:t>Submissions to RESULTS via ESF must conform to strict structure, formatting and content guidelines</a:t>
            </a:r>
          </a:p>
          <a:p>
            <a:pPr lvl="1"/>
            <a:r>
              <a:rPr lang="en-US" smtClean="0"/>
              <a:t>These are defined by the schema and associated business rules</a:t>
            </a:r>
          </a:p>
          <a:p>
            <a:pPr lvl="1"/>
            <a:r>
              <a:rPr lang="en-US" smtClean="0"/>
              <a:t>Conceptualized view of a submission components</a:t>
            </a:r>
          </a:p>
        </p:txBody>
      </p:sp>
      <p:sp>
        <p:nvSpPr>
          <p:cNvPr id="11"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26629" name="Picture 4"/>
          <p:cNvPicPr>
            <a:picLocks noChangeAspect="1" noChangeArrowheads="1"/>
          </p:cNvPicPr>
          <p:nvPr/>
        </p:nvPicPr>
        <p:blipFill>
          <a:blip r:embed="rId3" cstate="print"/>
          <a:srcRect/>
          <a:stretch>
            <a:fillRect/>
          </a:stretch>
        </p:blipFill>
        <p:spPr bwMode="auto">
          <a:xfrm>
            <a:off x="3276600" y="3352800"/>
            <a:ext cx="3194050" cy="3352800"/>
          </a:xfrm>
          <a:prstGeom prst="rect">
            <a:avLst/>
          </a:prstGeom>
          <a:noFill/>
          <a:ln w="28575" algn="ctr">
            <a:noFill/>
            <a:miter lim="800000"/>
            <a:headEnd/>
            <a:tailEnd/>
          </a:ln>
        </p:spPr>
      </p:pic>
      <p:sp>
        <p:nvSpPr>
          <p:cNvPr id="26630" name="AutoShape 5"/>
          <p:cNvSpPr>
            <a:spLocks/>
          </p:cNvSpPr>
          <p:nvPr/>
        </p:nvSpPr>
        <p:spPr bwMode="auto">
          <a:xfrm>
            <a:off x="3105150" y="3657600"/>
            <a:ext cx="381000" cy="381000"/>
          </a:xfrm>
          <a:prstGeom prst="leftBrace">
            <a:avLst>
              <a:gd name="adj1" fmla="val 8333"/>
              <a:gd name="adj2" fmla="val 50000"/>
            </a:avLst>
          </a:prstGeom>
          <a:noFill/>
          <a:ln w="28575">
            <a:solidFill>
              <a:srgbClr val="FF0000"/>
            </a:solidFill>
            <a:round/>
            <a:headEnd/>
            <a:tailEnd/>
          </a:ln>
        </p:spPr>
        <p:txBody>
          <a:bodyPr wrap="none" anchor="ctr"/>
          <a:lstStyle/>
          <a:p>
            <a:endParaRPr lang="en-US"/>
          </a:p>
        </p:txBody>
      </p:sp>
      <p:sp>
        <p:nvSpPr>
          <p:cNvPr id="26631" name="AutoShape 6"/>
          <p:cNvSpPr>
            <a:spLocks/>
          </p:cNvSpPr>
          <p:nvPr/>
        </p:nvSpPr>
        <p:spPr bwMode="auto">
          <a:xfrm>
            <a:off x="3124200" y="4381500"/>
            <a:ext cx="685800" cy="838200"/>
          </a:xfrm>
          <a:prstGeom prst="leftBrace">
            <a:avLst>
              <a:gd name="adj1" fmla="val 10185"/>
              <a:gd name="adj2" fmla="val 50000"/>
            </a:avLst>
          </a:prstGeom>
          <a:noFill/>
          <a:ln w="28575">
            <a:solidFill>
              <a:srgbClr val="FF0000"/>
            </a:solidFill>
            <a:round/>
            <a:headEnd/>
            <a:tailEnd/>
          </a:ln>
        </p:spPr>
        <p:txBody>
          <a:bodyPr wrap="none" anchor="ctr"/>
          <a:lstStyle/>
          <a:p>
            <a:endParaRPr lang="en-US"/>
          </a:p>
        </p:txBody>
      </p:sp>
      <p:sp>
        <p:nvSpPr>
          <p:cNvPr id="26632" name="AutoShape 7"/>
          <p:cNvSpPr>
            <a:spLocks/>
          </p:cNvSpPr>
          <p:nvPr/>
        </p:nvSpPr>
        <p:spPr bwMode="auto">
          <a:xfrm>
            <a:off x="3124200" y="5334000"/>
            <a:ext cx="685800" cy="1295400"/>
          </a:xfrm>
          <a:prstGeom prst="leftBrace">
            <a:avLst>
              <a:gd name="adj1" fmla="val 15741"/>
              <a:gd name="adj2" fmla="val 50000"/>
            </a:avLst>
          </a:prstGeom>
          <a:noFill/>
          <a:ln w="28575">
            <a:solidFill>
              <a:srgbClr val="FF0000"/>
            </a:solidFill>
            <a:round/>
            <a:headEnd/>
            <a:tailEnd/>
          </a:ln>
        </p:spPr>
        <p:txBody>
          <a:bodyPr wrap="none" anchor="ctr"/>
          <a:lstStyle/>
          <a:p>
            <a:endParaRPr lang="en-US"/>
          </a:p>
        </p:txBody>
      </p:sp>
      <p:sp>
        <p:nvSpPr>
          <p:cNvPr id="26633" name="Rectangle 9"/>
          <p:cNvSpPr>
            <a:spLocks noChangeArrowheads="1"/>
          </p:cNvSpPr>
          <p:nvPr/>
        </p:nvSpPr>
        <p:spPr bwMode="auto">
          <a:xfrm>
            <a:off x="1600200" y="3581400"/>
            <a:ext cx="1600200" cy="457200"/>
          </a:xfrm>
          <a:prstGeom prst="rect">
            <a:avLst/>
          </a:prstGeom>
          <a:noFill/>
          <a:ln w="9525">
            <a:noFill/>
            <a:miter lim="800000"/>
            <a:headEnd/>
            <a:tailEnd/>
          </a:ln>
        </p:spPr>
        <p:txBody>
          <a:bodyPr/>
          <a:lstStyle/>
          <a:p>
            <a:pPr marL="342900" indent="-342900" algn="l">
              <a:spcBef>
                <a:spcPct val="20000"/>
              </a:spcBef>
            </a:pPr>
            <a:r>
              <a:rPr lang="en-US" sz="2400">
                <a:solidFill>
                  <a:srgbClr val="000099"/>
                </a:solidFill>
                <a:latin typeface="Arial" charset="0"/>
              </a:rPr>
              <a:t>MetaData</a:t>
            </a:r>
          </a:p>
        </p:txBody>
      </p:sp>
      <p:sp>
        <p:nvSpPr>
          <p:cNvPr id="26634" name="Rectangle 10"/>
          <p:cNvSpPr>
            <a:spLocks noChangeArrowheads="1"/>
          </p:cNvSpPr>
          <p:nvPr/>
        </p:nvSpPr>
        <p:spPr bwMode="auto">
          <a:xfrm>
            <a:off x="1219200" y="4572000"/>
            <a:ext cx="2133600" cy="457200"/>
          </a:xfrm>
          <a:prstGeom prst="rect">
            <a:avLst/>
          </a:prstGeom>
          <a:noFill/>
          <a:ln w="9525">
            <a:noFill/>
            <a:miter lim="800000"/>
            <a:headEnd/>
            <a:tailEnd/>
          </a:ln>
        </p:spPr>
        <p:txBody>
          <a:bodyPr/>
          <a:lstStyle/>
          <a:p>
            <a:pPr marL="342900" indent="-342900" algn="l">
              <a:spcBef>
                <a:spcPct val="20000"/>
              </a:spcBef>
            </a:pPr>
            <a:r>
              <a:rPr lang="en-US" sz="2400">
                <a:solidFill>
                  <a:srgbClr val="000099"/>
                </a:solidFill>
                <a:latin typeface="Arial" charset="0"/>
              </a:rPr>
              <a:t>Opening Key</a:t>
            </a:r>
          </a:p>
        </p:txBody>
      </p:sp>
      <p:sp>
        <p:nvSpPr>
          <p:cNvPr id="26635" name="Rectangle 11"/>
          <p:cNvSpPr>
            <a:spLocks noChangeArrowheads="1"/>
          </p:cNvSpPr>
          <p:nvPr/>
        </p:nvSpPr>
        <p:spPr bwMode="auto">
          <a:xfrm>
            <a:off x="990600" y="5715000"/>
            <a:ext cx="2286000" cy="457200"/>
          </a:xfrm>
          <a:prstGeom prst="rect">
            <a:avLst/>
          </a:prstGeom>
          <a:noFill/>
          <a:ln w="9525">
            <a:noFill/>
            <a:miter lim="800000"/>
            <a:headEnd/>
            <a:tailEnd/>
          </a:ln>
        </p:spPr>
        <p:txBody>
          <a:bodyPr/>
          <a:lstStyle/>
          <a:p>
            <a:pPr marL="342900" indent="-342900" algn="l">
              <a:spcBef>
                <a:spcPct val="20000"/>
              </a:spcBef>
            </a:pPr>
            <a:r>
              <a:rPr lang="en-US" sz="2400">
                <a:solidFill>
                  <a:srgbClr val="000099"/>
                </a:solidFill>
                <a:latin typeface="Arial" charset="0"/>
              </a:rPr>
              <a:t>Opening Items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dirty="0" smtClean="0"/>
              <a:t>Submission</a:t>
            </a:r>
          </a:p>
        </p:txBody>
      </p:sp>
      <p:sp>
        <p:nvSpPr>
          <p:cNvPr id="27651" name="Rectangle 3"/>
          <p:cNvSpPr>
            <a:spLocks noGrp="1" noChangeArrowheads="1"/>
          </p:cNvSpPr>
          <p:nvPr>
            <p:ph idx="1"/>
          </p:nvPr>
        </p:nvSpPr>
        <p:spPr>
          <a:xfrm>
            <a:off x="228600" y="990600"/>
            <a:ext cx="8686800" cy="1295400"/>
          </a:xfrm>
        </p:spPr>
        <p:txBody>
          <a:bodyPr/>
          <a:lstStyle/>
          <a:p>
            <a:r>
              <a:rPr lang="en-US" smtClean="0"/>
              <a:t>Schema is published on RESULTS Technical website.</a:t>
            </a:r>
          </a:p>
          <a:p>
            <a:r>
              <a:rPr lang="en-US" smtClean="0">
                <a:hlinkClick r:id="rId3"/>
              </a:rPr>
              <a:t>http://www.for.gov.bc.ca/his/results/webhelp/index.htm</a:t>
            </a:r>
            <a:endParaRPr lang="en-US" smtClean="0"/>
          </a:p>
          <a:p>
            <a:endParaRPr lang="en-US" smtClean="0"/>
          </a:p>
        </p:txBody>
      </p:sp>
      <p:sp>
        <p:nvSpPr>
          <p:cNvPr id="11"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27653" name="Picture 5"/>
          <p:cNvPicPr>
            <a:picLocks noChangeAspect="1" noChangeArrowheads="1"/>
          </p:cNvPicPr>
          <p:nvPr/>
        </p:nvPicPr>
        <p:blipFill>
          <a:blip r:embed="rId4" cstate="print"/>
          <a:srcRect/>
          <a:stretch>
            <a:fillRect/>
          </a:stretch>
        </p:blipFill>
        <p:spPr bwMode="auto">
          <a:xfrm>
            <a:off x="762000" y="1981200"/>
            <a:ext cx="7620000" cy="5330825"/>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28675" name="Rectangle 3"/>
          <p:cNvSpPr>
            <a:spLocks noGrp="1" noChangeArrowheads="1"/>
          </p:cNvSpPr>
          <p:nvPr>
            <p:ph idx="1"/>
          </p:nvPr>
        </p:nvSpPr>
        <p:spPr>
          <a:xfrm>
            <a:off x="0" y="1371600"/>
            <a:ext cx="4572000" cy="4953000"/>
          </a:xfrm>
        </p:spPr>
        <p:txBody>
          <a:bodyPr/>
          <a:lstStyle/>
          <a:p>
            <a:pPr>
              <a:lnSpc>
                <a:spcPct val="90000"/>
              </a:lnSpc>
            </a:pPr>
            <a:r>
              <a:rPr lang="en-US" smtClean="0"/>
              <a:t>ESF Submission Metadata</a:t>
            </a:r>
          </a:p>
          <a:p>
            <a:pPr lvl="1">
              <a:lnSpc>
                <a:spcPct val="90000"/>
              </a:lnSpc>
            </a:pPr>
            <a:r>
              <a:rPr lang="en-US" smtClean="0"/>
              <a:t>Identifies the submitter</a:t>
            </a:r>
          </a:p>
          <a:p>
            <a:pPr lvl="1">
              <a:lnSpc>
                <a:spcPct val="90000"/>
              </a:lnSpc>
            </a:pPr>
            <a:endParaRPr lang="en-US" smtClean="0"/>
          </a:p>
          <a:p>
            <a:pPr lvl="1">
              <a:lnSpc>
                <a:spcPct val="90000"/>
              </a:lnSpc>
            </a:pPr>
            <a:endParaRPr lang="en-US" smtClean="0"/>
          </a:p>
          <a:p>
            <a:pPr>
              <a:lnSpc>
                <a:spcPct val="90000"/>
              </a:lnSpc>
            </a:pPr>
            <a:r>
              <a:rPr lang="en-US" smtClean="0"/>
              <a:t>RESULTS Submission Metadata</a:t>
            </a:r>
          </a:p>
          <a:p>
            <a:pPr lvl="1">
              <a:lnSpc>
                <a:spcPct val="90000"/>
              </a:lnSpc>
            </a:pPr>
            <a:r>
              <a:rPr lang="en-US" smtClean="0"/>
              <a:t>Identifies the Licensee</a:t>
            </a:r>
          </a:p>
          <a:p>
            <a:pPr lvl="1">
              <a:lnSpc>
                <a:spcPct val="90000"/>
              </a:lnSpc>
            </a:pPr>
            <a:r>
              <a:rPr lang="en-US" smtClean="0"/>
              <a:t>Indicates Validate or not</a:t>
            </a:r>
          </a:p>
          <a:p>
            <a:pPr lvl="1">
              <a:lnSpc>
                <a:spcPct val="90000"/>
              </a:lnSpc>
            </a:pPr>
            <a:endParaRPr lang="en-US" smtClean="0"/>
          </a:p>
          <a:p>
            <a:pPr>
              <a:lnSpc>
                <a:spcPct val="90000"/>
              </a:lnSpc>
            </a:pPr>
            <a:r>
              <a:rPr lang="en-US" smtClean="0"/>
              <a:t>Note this info is automatically provided via BCeID for online entries</a:t>
            </a:r>
          </a:p>
        </p:txBody>
      </p:sp>
      <p:sp>
        <p:nvSpPr>
          <p:cNvPr id="6"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28677" name="Picture 4"/>
          <p:cNvPicPr>
            <a:picLocks noChangeAspect="1" noChangeArrowheads="1"/>
          </p:cNvPicPr>
          <p:nvPr/>
        </p:nvPicPr>
        <p:blipFill>
          <a:blip r:embed="rId3" cstate="print"/>
          <a:srcRect/>
          <a:stretch>
            <a:fillRect/>
          </a:stretch>
        </p:blipFill>
        <p:spPr bwMode="auto">
          <a:xfrm>
            <a:off x="4572000" y="1524000"/>
            <a:ext cx="4572000" cy="760413"/>
          </a:xfrm>
          <a:prstGeom prst="rect">
            <a:avLst/>
          </a:prstGeom>
          <a:noFill/>
          <a:ln w="28575" algn="ctr">
            <a:noFill/>
            <a:miter lim="800000"/>
            <a:headEnd/>
            <a:tailEnd/>
          </a:ln>
        </p:spPr>
      </p:pic>
      <p:pic>
        <p:nvPicPr>
          <p:cNvPr id="28678" name="Picture 5"/>
          <p:cNvPicPr>
            <a:picLocks noChangeAspect="1" noChangeArrowheads="1"/>
          </p:cNvPicPr>
          <p:nvPr/>
        </p:nvPicPr>
        <p:blipFill>
          <a:blip r:embed="rId4" cstate="print"/>
          <a:srcRect/>
          <a:stretch>
            <a:fillRect/>
          </a:stretch>
        </p:blipFill>
        <p:spPr bwMode="auto">
          <a:xfrm>
            <a:off x="4572000" y="3429000"/>
            <a:ext cx="4572000" cy="1676400"/>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29699" name="Rectangle 3"/>
          <p:cNvSpPr>
            <a:spLocks noGrp="1" noChangeArrowheads="1"/>
          </p:cNvSpPr>
          <p:nvPr>
            <p:ph idx="1"/>
          </p:nvPr>
        </p:nvSpPr>
        <p:spPr>
          <a:xfrm>
            <a:off x="0" y="1371600"/>
            <a:ext cx="4572000" cy="4876800"/>
          </a:xfrm>
        </p:spPr>
        <p:txBody>
          <a:bodyPr/>
          <a:lstStyle/>
          <a:p>
            <a:r>
              <a:rPr lang="en-US" smtClean="0"/>
              <a:t>Opening Key</a:t>
            </a:r>
          </a:p>
          <a:p>
            <a:pPr lvl="1"/>
            <a:r>
              <a:rPr lang="en-US" smtClean="0"/>
              <a:t>Identifies the opening to which the submission belongs</a:t>
            </a:r>
          </a:p>
          <a:p>
            <a:pPr lvl="1"/>
            <a:r>
              <a:rPr lang="en-US" smtClean="0"/>
              <a:t>Can be any of</a:t>
            </a:r>
          </a:p>
          <a:p>
            <a:pPr lvl="2"/>
            <a:r>
              <a:rPr lang="en-US" smtClean="0"/>
              <a:t>Opening Number</a:t>
            </a:r>
          </a:p>
          <a:p>
            <a:pPr lvl="2"/>
            <a:r>
              <a:rPr lang="en-US" smtClean="0"/>
              <a:t>TimberMark/Blk*</a:t>
            </a:r>
          </a:p>
          <a:p>
            <a:pPr lvl="2"/>
            <a:r>
              <a:rPr lang="en-US" smtClean="0"/>
              <a:t>Licence/CP/Blk* </a:t>
            </a:r>
          </a:p>
          <a:p>
            <a:pPr lvl="2"/>
            <a:r>
              <a:rPr lang="en-US" smtClean="0"/>
              <a:t>Opening ID</a:t>
            </a:r>
          </a:p>
          <a:p>
            <a:pPr lvl="2"/>
            <a:endParaRPr lang="en-US" smtClean="0"/>
          </a:p>
          <a:p>
            <a:pPr>
              <a:buFontTx/>
              <a:buNone/>
            </a:pPr>
            <a:r>
              <a:rPr lang="en-US" sz="1800" smtClean="0"/>
              <a:t>*These keys link to FTA and bring tenure data forward to RESULTS.  Must use either of these for first submission.</a:t>
            </a:r>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29701" name="Picture 6"/>
          <p:cNvPicPr>
            <a:picLocks noChangeAspect="1" noChangeArrowheads="1"/>
          </p:cNvPicPr>
          <p:nvPr/>
        </p:nvPicPr>
        <p:blipFill>
          <a:blip r:embed="rId3" cstate="print"/>
          <a:srcRect/>
          <a:stretch>
            <a:fillRect/>
          </a:stretch>
        </p:blipFill>
        <p:spPr bwMode="auto">
          <a:xfrm>
            <a:off x="4572000" y="1674813"/>
            <a:ext cx="4572000" cy="3887787"/>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30723" name="Rectangle 3"/>
          <p:cNvSpPr>
            <a:spLocks noGrp="1" noChangeArrowheads="1"/>
          </p:cNvSpPr>
          <p:nvPr>
            <p:ph idx="1"/>
          </p:nvPr>
        </p:nvSpPr>
        <p:spPr>
          <a:xfrm>
            <a:off x="0" y="1371600"/>
            <a:ext cx="7696200" cy="4724400"/>
          </a:xfrm>
        </p:spPr>
        <p:txBody>
          <a:bodyPr/>
          <a:lstStyle/>
          <a:p>
            <a:r>
              <a:rPr lang="en-US" smtClean="0"/>
              <a:t>Opening Definition</a:t>
            </a:r>
          </a:p>
          <a:p>
            <a:pPr lvl="1"/>
            <a:r>
              <a:rPr lang="en-US" smtClean="0"/>
              <a:t>Used to:</a:t>
            </a:r>
          </a:p>
          <a:p>
            <a:pPr lvl="2"/>
            <a:r>
              <a:rPr lang="en-US" smtClean="0"/>
              <a:t>Create new openings</a:t>
            </a:r>
          </a:p>
          <a:p>
            <a:pPr lvl="2"/>
            <a:r>
              <a:rPr lang="en-US" smtClean="0"/>
              <a:t>Update existing openings</a:t>
            </a:r>
          </a:p>
          <a:p>
            <a:pPr lvl="2"/>
            <a:r>
              <a:rPr lang="en-US" smtClean="0"/>
              <a:t>Propose amendments to existing openings</a:t>
            </a:r>
          </a:p>
          <a:p>
            <a:pPr lvl="2"/>
            <a:r>
              <a:rPr lang="en-US" smtClean="0"/>
              <a:t>Propose cutblocks to amalgamate into a single opening</a:t>
            </a:r>
          </a:p>
          <a:p>
            <a:pPr lvl="1"/>
            <a:r>
              <a:rPr lang="en-US" smtClean="0"/>
              <a:t>Identifies:</a:t>
            </a:r>
          </a:p>
          <a:p>
            <a:pPr lvl="2"/>
            <a:r>
              <a:rPr lang="en-US" smtClean="0"/>
              <a:t>Site Plan information including</a:t>
            </a:r>
          </a:p>
          <a:p>
            <a:pPr lvl="3"/>
            <a:r>
              <a:rPr lang="en-US" smtClean="0"/>
              <a:t>Previous stand information</a:t>
            </a:r>
          </a:p>
          <a:p>
            <a:pPr lvl="3"/>
            <a:r>
              <a:rPr lang="en-US" smtClean="0"/>
              <a:t>Standard regime (standard id)</a:t>
            </a:r>
          </a:p>
          <a:p>
            <a:pPr lvl="3"/>
            <a:r>
              <a:rPr lang="en-US" smtClean="0"/>
              <a:t>Governing tenure</a:t>
            </a:r>
          </a:p>
          <a:p>
            <a:pPr lvl="3"/>
            <a:r>
              <a:rPr lang="en-US" smtClean="0"/>
              <a:t>Spatial location opening/SUs</a:t>
            </a:r>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30725" name="Text Box 5"/>
          <p:cNvSpPr txBox="1">
            <a:spLocks noChangeArrowheads="1"/>
          </p:cNvSpPr>
          <p:nvPr/>
        </p:nvSpPr>
        <p:spPr bwMode="auto">
          <a:xfrm>
            <a:off x="4495800" y="3733800"/>
            <a:ext cx="4648200" cy="1644650"/>
          </a:xfrm>
          <a:prstGeom prst="rect">
            <a:avLst/>
          </a:prstGeom>
          <a:noFill/>
          <a:ln w="28575" algn="ctr">
            <a:noFill/>
            <a:miter lim="800000"/>
            <a:headEnd/>
            <a:tailEnd/>
          </a:ln>
        </p:spPr>
        <p:txBody>
          <a:bodyPr>
            <a:spAutoFit/>
          </a:bodyPr>
          <a:lstStyle/>
          <a:p>
            <a:pPr lvl="1" algn="l">
              <a:spcBef>
                <a:spcPct val="20000"/>
              </a:spcBef>
              <a:buFontTx/>
              <a:buChar char="–"/>
            </a:pPr>
            <a:r>
              <a:rPr lang="en-US" sz="2400">
                <a:solidFill>
                  <a:srgbClr val="000099"/>
                </a:solidFill>
                <a:latin typeface="Arial" charset="0"/>
              </a:rPr>
              <a:t> Key Links:</a:t>
            </a:r>
          </a:p>
          <a:p>
            <a:pPr lvl="2" algn="l">
              <a:spcBef>
                <a:spcPct val="20000"/>
              </a:spcBef>
              <a:buFontTx/>
              <a:buChar char="•"/>
            </a:pPr>
            <a:r>
              <a:rPr lang="en-US" sz="2000">
                <a:solidFill>
                  <a:srgbClr val="000099"/>
                </a:solidFill>
                <a:latin typeface="Arial" charset="0"/>
              </a:rPr>
              <a:t>  FTA for Tenure Data</a:t>
            </a:r>
          </a:p>
          <a:p>
            <a:pPr lvl="2" algn="l">
              <a:spcBef>
                <a:spcPct val="20000"/>
              </a:spcBef>
              <a:buFontTx/>
              <a:buChar char="•"/>
            </a:pPr>
            <a:r>
              <a:rPr lang="en-US" sz="2000">
                <a:solidFill>
                  <a:srgbClr val="000099"/>
                </a:solidFill>
                <a:latin typeface="Arial" charset="0"/>
              </a:rPr>
              <a:t>  LRDW for Spatial data</a:t>
            </a:r>
          </a:p>
          <a:p>
            <a:pPr lvl="1"/>
            <a:endParaRPr lang="en-US" sz="2000">
              <a:solidFill>
                <a:srgbClr val="000099"/>
              </a:solidFill>
              <a:latin typeface="Arial"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31747" name="Rectangle 3"/>
          <p:cNvSpPr>
            <a:spLocks noGrp="1" noChangeArrowheads="1"/>
          </p:cNvSpPr>
          <p:nvPr>
            <p:ph idx="1"/>
          </p:nvPr>
        </p:nvSpPr>
        <p:spPr>
          <a:xfrm>
            <a:off x="0" y="1371600"/>
            <a:ext cx="8382000" cy="4876800"/>
          </a:xfrm>
        </p:spPr>
        <p:txBody>
          <a:bodyPr/>
          <a:lstStyle/>
          <a:p>
            <a:r>
              <a:rPr lang="en-US" smtClean="0"/>
              <a:t>Opening Definition – 3 components</a:t>
            </a:r>
          </a:p>
          <a:p>
            <a:pPr lvl="1"/>
            <a:r>
              <a:rPr lang="en-US" b="1" smtClean="0"/>
              <a:t>Opening data</a:t>
            </a:r>
          </a:p>
          <a:p>
            <a:pPr lvl="1"/>
            <a:r>
              <a:rPr lang="en-US" smtClean="0"/>
              <a:t>Tenure data </a:t>
            </a:r>
          </a:p>
          <a:p>
            <a:pPr lvl="1"/>
            <a:r>
              <a:rPr lang="en-US" smtClean="0"/>
              <a:t>SU data</a:t>
            </a:r>
          </a:p>
          <a:p>
            <a:pPr lvl="1"/>
            <a:endParaRPr lang="en-US" smtClean="0"/>
          </a:p>
          <a:p>
            <a:pPr lvl="1"/>
            <a:endParaRPr lang="en-US" smtClean="0"/>
          </a:p>
        </p:txBody>
      </p:sp>
      <p:sp>
        <p:nvSpPr>
          <p:cNvPr id="6"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31749" name="Picture 6"/>
          <p:cNvPicPr>
            <a:picLocks noChangeAspect="1" noChangeArrowheads="1"/>
          </p:cNvPicPr>
          <p:nvPr/>
        </p:nvPicPr>
        <p:blipFill>
          <a:blip r:embed="rId3" cstate="print"/>
          <a:srcRect/>
          <a:stretch>
            <a:fillRect/>
          </a:stretch>
        </p:blipFill>
        <p:spPr bwMode="auto">
          <a:xfrm>
            <a:off x="3429000" y="1905000"/>
            <a:ext cx="5715000" cy="3786188"/>
          </a:xfrm>
          <a:prstGeom prst="rect">
            <a:avLst/>
          </a:prstGeom>
          <a:noFill/>
          <a:ln w="28575" algn="ctr">
            <a:noFill/>
            <a:miter lim="800000"/>
            <a:headEnd/>
            <a:tailEnd/>
          </a:ln>
        </p:spPr>
      </p:pic>
      <p:sp>
        <p:nvSpPr>
          <p:cNvPr id="31750" name="Text Box 7"/>
          <p:cNvSpPr txBox="1">
            <a:spLocks noChangeArrowheads="1"/>
          </p:cNvSpPr>
          <p:nvPr/>
        </p:nvSpPr>
        <p:spPr bwMode="auto">
          <a:xfrm>
            <a:off x="228600" y="4191000"/>
            <a:ext cx="3505200" cy="1803400"/>
          </a:xfrm>
          <a:prstGeom prst="rect">
            <a:avLst/>
          </a:prstGeom>
          <a:noFill/>
          <a:ln w="28575" algn="ctr">
            <a:noFill/>
            <a:miter lim="800000"/>
            <a:headEnd/>
            <a:tailEnd/>
          </a:ln>
        </p:spPr>
        <p:txBody>
          <a:bodyPr>
            <a:spAutoFit/>
          </a:bodyPr>
          <a:lstStyle/>
          <a:p>
            <a:pPr algn="l">
              <a:spcBef>
                <a:spcPct val="0"/>
              </a:spcBef>
              <a:buFontTx/>
              <a:buChar char="•"/>
            </a:pPr>
            <a:r>
              <a:rPr lang="en-US" sz="1600">
                <a:solidFill>
                  <a:srgbClr val="000099"/>
                </a:solidFill>
                <a:latin typeface="Arial" charset="0"/>
              </a:rPr>
              <a:t>Action Codes</a:t>
            </a:r>
          </a:p>
          <a:p>
            <a:pPr lvl="1" algn="l">
              <a:spcBef>
                <a:spcPct val="0"/>
              </a:spcBef>
              <a:buFontTx/>
              <a:buChar char="•"/>
            </a:pPr>
            <a:r>
              <a:rPr lang="en-US" sz="1600">
                <a:solidFill>
                  <a:srgbClr val="000099"/>
                </a:solidFill>
                <a:latin typeface="Arial" charset="0"/>
              </a:rPr>
              <a:t>I – Insert</a:t>
            </a:r>
          </a:p>
          <a:p>
            <a:pPr lvl="1" algn="l">
              <a:spcBef>
                <a:spcPct val="0"/>
              </a:spcBef>
              <a:buFontTx/>
              <a:buChar char="•"/>
            </a:pPr>
            <a:r>
              <a:rPr lang="en-US" sz="1600">
                <a:solidFill>
                  <a:srgbClr val="000099"/>
                </a:solidFill>
                <a:latin typeface="Arial" charset="0"/>
              </a:rPr>
              <a:t>U – Update</a:t>
            </a:r>
          </a:p>
          <a:p>
            <a:pPr lvl="1" algn="l">
              <a:spcBef>
                <a:spcPct val="0"/>
              </a:spcBef>
              <a:buFontTx/>
              <a:buChar char="•"/>
            </a:pPr>
            <a:r>
              <a:rPr lang="en-US" sz="1600">
                <a:solidFill>
                  <a:srgbClr val="000099"/>
                </a:solidFill>
                <a:latin typeface="Arial" charset="0"/>
              </a:rPr>
              <a:t>A – Amendments</a:t>
            </a:r>
          </a:p>
          <a:p>
            <a:pPr lvl="1" algn="l">
              <a:spcBef>
                <a:spcPct val="0"/>
              </a:spcBef>
              <a:buFontTx/>
              <a:buChar char="•"/>
            </a:pPr>
            <a:r>
              <a:rPr lang="en-US" sz="1600">
                <a:solidFill>
                  <a:srgbClr val="000099"/>
                </a:solidFill>
                <a:latin typeface="Arial" charset="0"/>
              </a:rPr>
              <a:t>M – Minor Amendments</a:t>
            </a:r>
          </a:p>
          <a:p>
            <a:pPr lvl="1" algn="l">
              <a:spcBef>
                <a:spcPct val="0"/>
              </a:spcBef>
              <a:buFontTx/>
              <a:buChar char="•"/>
            </a:pPr>
            <a:r>
              <a:rPr lang="en-US" sz="1600">
                <a:solidFill>
                  <a:srgbClr val="000099"/>
                </a:solidFill>
                <a:latin typeface="Arial" charset="0"/>
              </a:rPr>
              <a:t>V – Approved Variations</a:t>
            </a:r>
          </a:p>
          <a:p>
            <a:pPr lvl="1" algn="l">
              <a:spcBef>
                <a:spcPct val="0"/>
              </a:spcBef>
              <a:buFontTx/>
              <a:buChar char="•"/>
            </a:pPr>
            <a:r>
              <a:rPr lang="en-US" sz="1600">
                <a:solidFill>
                  <a:srgbClr val="000099"/>
                </a:solidFill>
                <a:latin typeface="Arial" charset="0"/>
              </a:rPr>
              <a:t>O – Opening Amalgamation</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32771" name="Rectangle 3"/>
          <p:cNvSpPr>
            <a:spLocks noGrp="1" noChangeArrowheads="1"/>
          </p:cNvSpPr>
          <p:nvPr>
            <p:ph idx="1"/>
          </p:nvPr>
        </p:nvSpPr>
        <p:spPr>
          <a:xfrm>
            <a:off x="0" y="1371600"/>
            <a:ext cx="8382000" cy="4876800"/>
          </a:xfrm>
        </p:spPr>
        <p:txBody>
          <a:bodyPr/>
          <a:lstStyle/>
          <a:p>
            <a:r>
              <a:rPr lang="en-US" smtClean="0"/>
              <a:t>Opening Definition – 3 components</a:t>
            </a:r>
          </a:p>
          <a:p>
            <a:pPr lvl="1"/>
            <a:r>
              <a:rPr lang="en-US" smtClean="0"/>
              <a:t>Opening data</a:t>
            </a:r>
          </a:p>
          <a:p>
            <a:pPr lvl="1"/>
            <a:r>
              <a:rPr lang="en-US" b="1" smtClean="0"/>
              <a:t>Tenure data</a:t>
            </a:r>
            <a:r>
              <a:rPr lang="en-US" smtClean="0"/>
              <a:t> </a:t>
            </a:r>
          </a:p>
          <a:p>
            <a:pPr lvl="1"/>
            <a:r>
              <a:rPr lang="en-US" smtClean="0"/>
              <a:t>SU data</a:t>
            </a:r>
          </a:p>
          <a:p>
            <a:pPr lvl="1"/>
            <a:endParaRPr lang="en-US" smtClean="0"/>
          </a:p>
          <a:p>
            <a:pPr lvl="1"/>
            <a:endParaRPr lang="en-US" smtClean="0"/>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32773" name="Picture 5"/>
          <p:cNvPicPr>
            <a:picLocks noChangeAspect="1" noChangeArrowheads="1"/>
          </p:cNvPicPr>
          <p:nvPr/>
        </p:nvPicPr>
        <p:blipFill>
          <a:blip r:embed="rId3" cstate="print"/>
          <a:srcRect/>
          <a:stretch>
            <a:fillRect/>
          </a:stretch>
        </p:blipFill>
        <p:spPr bwMode="auto">
          <a:xfrm>
            <a:off x="3352800" y="1905000"/>
            <a:ext cx="5514975" cy="2197100"/>
          </a:xfrm>
          <a:prstGeom prst="rect">
            <a:avLst/>
          </a:prstGeom>
          <a:noFill/>
          <a:ln w="28575" algn="ctr">
            <a:noFill/>
            <a:miter lim="800000"/>
            <a:headEnd/>
            <a:tailEnd/>
          </a:ln>
        </p:spPr>
      </p:pic>
      <p:sp>
        <p:nvSpPr>
          <p:cNvPr id="32774" name="Text Box 7"/>
          <p:cNvSpPr txBox="1">
            <a:spLocks noChangeArrowheads="1"/>
          </p:cNvSpPr>
          <p:nvPr/>
        </p:nvSpPr>
        <p:spPr bwMode="auto">
          <a:xfrm>
            <a:off x="381000" y="4191000"/>
            <a:ext cx="8382000" cy="2032000"/>
          </a:xfrm>
          <a:prstGeom prst="rect">
            <a:avLst/>
          </a:prstGeom>
          <a:noFill/>
          <a:ln w="28575" algn="ctr">
            <a:noFill/>
            <a:miter lim="800000"/>
            <a:headEnd/>
            <a:tailEnd/>
          </a:ln>
        </p:spPr>
        <p:txBody>
          <a:bodyPr>
            <a:spAutoFit/>
          </a:bodyPr>
          <a:lstStyle/>
          <a:p>
            <a:pPr algn="l">
              <a:spcBef>
                <a:spcPct val="0"/>
              </a:spcBef>
            </a:pPr>
            <a:r>
              <a:rPr lang="en-US" sz="1800" b="1">
                <a:solidFill>
                  <a:srgbClr val="000099"/>
                </a:solidFill>
                <a:latin typeface="Arial" charset="0"/>
              </a:rPr>
              <a:t>RESULTS allow multi-cutblock openings.</a:t>
            </a:r>
          </a:p>
          <a:p>
            <a:pPr algn="l">
              <a:spcBef>
                <a:spcPct val="0"/>
              </a:spcBef>
            </a:pPr>
            <a:endParaRPr lang="en-US" sz="1800">
              <a:solidFill>
                <a:srgbClr val="000099"/>
              </a:solidFill>
              <a:latin typeface="Arial" charset="0"/>
            </a:endParaRPr>
          </a:p>
          <a:p>
            <a:pPr algn="l">
              <a:spcBef>
                <a:spcPct val="0"/>
              </a:spcBef>
            </a:pPr>
            <a:r>
              <a:rPr lang="en-US" sz="1800">
                <a:solidFill>
                  <a:srgbClr val="000099"/>
                </a:solidFill>
                <a:latin typeface="Arial" charset="0"/>
              </a:rPr>
              <a:t>Prime Licence Indicator is set to true if only one cutblock is assigned to one opening.</a:t>
            </a:r>
          </a:p>
          <a:p>
            <a:pPr algn="l">
              <a:spcBef>
                <a:spcPct val="0"/>
              </a:spcBef>
            </a:pPr>
            <a:endParaRPr lang="en-US" sz="1800">
              <a:solidFill>
                <a:srgbClr val="000099"/>
              </a:solidFill>
              <a:latin typeface="Arial" charset="0"/>
            </a:endParaRPr>
          </a:p>
          <a:p>
            <a:pPr algn="l">
              <a:spcBef>
                <a:spcPct val="0"/>
              </a:spcBef>
            </a:pPr>
            <a:r>
              <a:rPr lang="en-US" sz="1800">
                <a:solidFill>
                  <a:srgbClr val="000099"/>
                </a:solidFill>
                <a:latin typeface="Arial" charset="0"/>
              </a:rPr>
              <a:t>If there is a requirement to have more than one cutblock associated with an opening, one must be true, all other cutblocks must be False (non-prime).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33795" name="Rectangle 3"/>
          <p:cNvSpPr>
            <a:spLocks noGrp="1" noChangeArrowheads="1"/>
          </p:cNvSpPr>
          <p:nvPr>
            <p:ph idx="1"/>
          </p:nvPr>
        </p:nvSpPr>
        <p:spPr>
          <a:xfrm>
            <a:off x="0" y="1371600"/>
            <a:ext cx="8382000" cy="4876800"/>
          </a:xfrm>
        </p:spPr>
        <p:txBody>
          <a:bodyPr/>
          <a:lstStyle/>
          <a:p>
            <a:r>
              <a:rPr lang="en-US" smtClean="0"/>
              <a:t>Opening Definition – 3 components</a:t>
            </a:r>
          </a:p>
          <a:p>
            <a:pPr lvl="1"/>
            <a:r>
              <a:rPr lang="en-US" smtClean="0"/>
              <a:t>Opening data</a:t>
            </a:r>
          </a:p>
          <a:p>
            <a:pPr lvl="1"/>
            <a:r>
              <a:rPr lang="en-US" smtClean="0"/>
              <a:t>Tenure data </a:t>
            </a:r>
          </a:p>
          <a:p>
            <a:pPr lvl="1"/>
            <a:r>
              <a:rPr lang="en-US" b="1" smtClean="0"/>
              <a:t>SU data</a:t>
            </a:r>
          </a:p>
          <a:p>
            <a:pPr lvl="1"/>
            <a:endParaRPr lang="en-US" smtClean="0"/>
          </a:p>
          <a:p>
            <a:pPr lvl="1"/>
            <a:endParaRPr lang="en-US" smtClean="0"/>
          </a:p>
        </p:txBody>
      </p:sp>
      <p:sp>
        <p:nvSpPr>
          <p:cNvPr id="6"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33797" name="Picture 5"/>
          <p:cNvPicPr>
            <a:picLocks noChangeAspect="1" noChangeArrowheads="1"/>
          </p:cNvPicPr>
          <p:nvPr/>
        </p:nvPicPr>
        <p:blipFill>
          <a:blip r:embed="rId3" cstate="print"/>
          <a:srcRect/>
          <a:stretch>
            <a:fillRect/>
          </a:stretch>
        </p:blipFill>
        <p:spPr bwMode="auto">
          <a:xfrm>
            <a:off x="3200400" y="2057400"/>
            <a:ext cx="5943600" cy="3303588"/>
          </a:xfrm>
          <a:prstGeom prst="rect">
            <a:avLst/>
          </a:prstGeom>
          <a:noFill/>
          <a:ln w="28575" algn="ctr">
            <a:noFill/>
            <a:miter lim="800000"/>
            <a:headEnd/>
            <a:tailEnd/>
          </a:ln>
        </p:spPr>
      </p:pic>
      <p:sp>
        <p:nvSpPr>
          <p:cNvPr id="33798" name="Text Box 7"/>
          <p:cNvSpPr txBox="1">
            <a:spLocks noChangeArrowheads="1"/>
          </p:cNvSpPr>
          <p:nvPr/>
        </p:nvSpPr>
        <p:spPr bwMode="auto">
          <a:xfrm>
            <a:off x="533400" y="4495800"/>
            <a:ext cx="2438400" cy="1006475"/>
          </a:xfrm>
          <a:prstGeom prst="rect">
            <a:avLst/>
          </a:prstGeom>
          <a:noFill/>
          <a:ln w="28575" algn="ctr">
            <a:noFill/>
            <a:miter lim="800000"/>
            <a:headEnd/>
            <a:tailEnd/>
          </a:ln>
        </p:spPr>
        <p:txBody>
          <a:bodyPr>
            <a:spAutoFit/>
          </a:bodyPr>
          <a:lstStyle/>
          <a:p>
            <a:pPr algn="l"/>
            <a:r>
              <a:rPr lang="en-US" sz="2000">
                <a:solidFill>
                  <a:srgbClr val="000099"/>
                </a:solidFill>
                <a:latin typeface="Arial" charset="0"/>
              </a:rPr>
              <a:t>*Spatial data for Standard Units is required</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34819" name="Rectangle 3"/>
          <p:cNvSpPr>
            <a:spLocks noGrp="1" noChangeArrowheads="1"/>
          </p:cNvSpPr>
          <p:nvPr>
            <p:ph idx="1"/>
          </p:nvPr>
        </p:nvSpPr>
        <p:spPr>
          <a:xfrm>
            <a:off x="0" y="1371600"/>
            <a:ext cx="8382000" cy="4876800"/>
          </a:xfrm>
        </p:spPr>
        <p:txBody>
          <a:bodyPr/>
          <a:lstStyle/>
          <a:p>
            <a:r>
              <a:rPr lang="en-US" smtClean="0"/>
              <a:t>Opening Definition – 3 components</a:t>
            </a:r>
          </a:p>
          <a:p>
            <a:pPr lvl="1"/>
            <a:r>
              <a:rPr lang="en-US" smtClean="0"/>
              <a:t>Opening data</a:t>
            </a:r>
          </a:p>
          <a:p>
            <a:pPr lvl="1"/>
            <a:r>
              <a:rPr lang="en-US" smtClean="0"/>
              <a:t>Tenure data </a:t>
            </a:r>
          </a:p>
          <a:p>
            <a:pPr lvl="1"/>
            <a:r>
              <a:rPr lang="en-US" b="1" smtClean="0"/>
              <a:t>SU data</a:t>
            </a:r>
          </a:p>
          <a:p>
            <a:pPr lvl="2"/>
            <a:r>
              <a:rPr lang="en-US" b="1" smtClean="0"/>
              <a:t>Spatial Data</a:t>
            </a:r>
          </a:p>
          <a:p>
            <a:pPr lvl="1"/>
            <a:endParaRPr lang="en-US" smtClean="0"/>
          </a:p>
          <a:p>
            <a:pPr lvl="1"/>
            <a:endParaRPr lang="en-US" smtClean="0"/>
          </a:p>
        </p:txBody>
      </p:sp>
      <p:sp>
        <p:nvSpPr>
          <p:cNvPr id="6"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34821" name="Text Box 5"/>
          <p:cNvSpPr txBox="1">
            <a:spLocks noChangeArrowheads="1"/>
          </p:cNvSpPr>
          <p:nvPr/>
        </p:nvSpPr>
        <p:spPr bwMode="auto">
          <a:xfrm>
            <a:off x="533400" y="4495800"/>
            <a:ext cx="2438400" cy="1006475"/>
          </a:xfrm>
          <a:prstGeom prst="rect">
            <a:avLst/>
          </a:prstGeom>
          <a:noFill/>
          <a:ln w="28575" algn="ctr">
            <a:noFill/>
            <a:miter lim="800000"/>
            <a:headEnd/>
            <a:tailEnd/>
          </a:ln>
        </p:spPr>
        <p:txBody>
          <a:bodyPr>
            <a:spAutoFit/>
          </a:bodyPr>
          <a:lstStyle/>
          <a:p>
            <a:pPr algn="l"/>
            <a:r>
              <a:rPr lang="en-US" sz="2000">
                <a:solidFill>
                  <a:srgbClr val="000099"/>
                </a:solidFill>
                <a:latin typeface="Arial" charset="0"/>
              </a:rPr>
              <a:t>*Spatial data for Standard Units is required</a:t>
            </a:r>
          </a:p>
        </p:txBody>
      </p:sp>
      <p:pic>
        <p:nvPicPr>
          <p:cNvPr id="34822" name="Picture 6"/>
          <p:cNvPicPr>
            <a:picLocks noChangeAspect="1" noChangeArrowheads="1"/>
          </p:cNvPicPr>
          <p:nvPr/>
        </p:nvPicPr>
        <p:blipFill>
          <a:blip r:embed="rId3" cstate="print"/>
          <a:srcRect/>
          <a:stretch>
            <a:fillRect/>
          </a:stretch>
        </p:blipFill>
        <p:spPr bwMode="auto">
          <a:xfrm>
            <a:off x="3200400" y="2057400"/>
            <a:ext cx="5943600" cy="3436938"/>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8"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35844" name="Picture 7" descr="clearcut1"/>
          <p:cNvPicPr>
            <a:picLocks noChangeAspect="1" noChangeArrowheads="1"/>
          </p:cNvPicPr>
          <p:nvPr/>
        </p:nvPicPr>
        <p:blipFill>
          <a:blip r:embed="rId3" cstate="print"/>
          <a:srcRect/>
          <a:stretch>
            <a:fillRect/>
          </a:stretch>
        </p:blipFill>
        <p:spPr bwMode="auto">
          <a:xfrm>
            <a:off x="0" y="1981200"/>
            <a:ext cx="3581400" cy="3111500"/>
          </a:xfrm>
          <a:prstGeom prst="rect">
            <a:avLst/>
          </a:prstGeom>
          <a:noFill/>
          <a:ln w="9525">
            <a:noFill/>
            <a:miter lim="800000"/>
            <a:headEnd/>
            <a:tailEnd/>
          </a:ln>
        </p:spPr>
      </p:pic>
      <p:sp>
        <p:nvSpPr>
          <p:cNvPr id="35845" name="Freeform 8"/>
          <p:cNvSpPr>
            <a:spLocks/>
          </p:cNvSpPr>
          <p:nvPr/>
        </p:nvSpPr>
        <p:spPr bwMode="auto">
          <a:xfrm>
            <a:off x="3733800" y="2438400"/>
            <a:ext cx="2528888" cy="2370138"/>
          </a:xfrm>
          <a:custGeom>
            <a:avLst/>
            <a:gdLst>
              <a:gd name="T0" fmla="*/ 2147483647 w 1593"/>
              <a:gd name="T1" fmla="*/ 2147483647 h 1493"/>
              <a:gd name="T2" fmla="*/ 2147483647 w 1593"/>
              <a:gd name="T3" fmla="*/ 2147483647 h 1493"/>
              <a:gd name="T4" fmla="*/ 2147483647 w 1593"/>
              <a:gd name="T5" fmla="*/ 2147483647 h 1493"/>
              <a:gd name="T6" fmla="*/ 2147483647 w 1593"/>
              <a:gd name="T7" fmla="*/ 2147483647 h 1493"/>
              <a:gd name="T8" fmla="*/ 2147483647 w 1593"/>
              <a:gd name="T9" fmla="*/ 2147483647 h 1493"/>
              <a:gd name="T10" fmla="*/ 2147483647 w 1593"/>
              <a:gd name="T11" fmla="*/ 2147483647 h 1493"/>
              <a:gd name="T12" fmla="*/ 2147483647 w 1593"/>
              <a:gd name="T13" fmla="*/ 2147483647 h 1493"/>
              <a:gd name="T14" fmla="*/ 2147483647 w 1593"/>
              <a:gd name="T15" fmla="*/ 2147483647 h 1493"/>
              <a:gd name="T16" fmla="*/ 2147483647 w 1593"/>
              <a:gd name="T17" fmla="*/ 2147483647 h 1493"/>
              <a:gd name="T18" fmla="*/ 2147483647 w 1593"/>
              <a:gd name="T19" fmla="*/ 2147483647 h 1493"/>
              <a:gd name="T20" fmla="*/ 2147483647 w 1593"/>
              <a:gd name="T21" fmla="*/ 0 h 1493"/>
              <a:gd name="T22" fmla="*/ 2147483647 w 1593"/>
              <a:gd name="T23" fmla="*/ 0 h 1493"/>
              <a:gd name="T24" fmla="*/ 2147483647 w 1593"/>
              <a:gd name="T25" fmla="*/ 2147483647 h 1493"/>
              <a:gd name="T26" fmla="*/ 2147483647 w 1593"/>
              <a:gd name="T27" fmla="*/ 2147483647 h 1493"/>
              <a:gd name="T28" fmla="*/ 2147483647 w 1593"/>
              <a:gd name="T29" fmla="*/ 2147483647 h 1493"/>
              <a:gd name="T30" fmla="*/ 2147483647 w 1593"/>
              <a:gd name="T31" fmla="*/ 2147483647 h 1493"/>
              <a:gd name="T32" fmla="*/ 2147483647 w 1593"/>
              <a:gd name="T33" fmla="*/ 2147483647 h 1493"/>
              <a:gd name="T34" fmla="*/ 2147483647 w 1593"/>
              <a:gd name="T35" fmla="*/ 2147483647 h 1493"/>
              <a:gd name="T36" fmla="*/ 2147483647 w 1593"/>
              <a:gd name="T37" fmla="*/ 2147483647 h 1493"/>
              <a:gd name="T38" fmla="*/ 2147483647 w 1593"/>
              <a:gd name="T39" fmla="*/ 2147483647 h 1493"/>
              <a:gd name="T40" fmla="*/ 2147483647 w 1593"/>
              <a:gd name="T41" fmla="*/ 2147483647 h 1493"/>
              <a:gd name="T42" fmla="*/ 2147483647 w 1593"/>
              <a:gd name="T43" fmla="*/ 2147483647 h 1493"/>
              <a:gd name="T44" fmla="*/ 2147483647 w 1593"/>
              <a:gd name="T45" fmla="*/ 2147483647 h 1493"/>
              <a:gd name="T46" fmla="*/ 2147483647 w 1593"/>
              <a:gd name="T47" fmla="*/ 2147483647 h 1493"/>
              <a:gd name="T48" fmla="*/ 2147483647 w 1593"/>
              <a:gd name="T49" fmla="*/ 2147483647 h 1493"/>
              <a:gd name="T50" fmla="*/ 2147483647 w 1593"/>
              <a:gd name="T51" fmla="*/ 2147483647 h 1493"/>
              <a:gd name="T52" fmla="*/ 2147483647 w 1593"/>
              <a:gd name="T53" fmla="*/ 2147483647 h 1493"/>
              <a:gd name="T54" fmla="*/ 2147483647 w 1593"/>
              <a:gd name="T55" fmla="*/ 2147483647 h 1493"/>
              <a:gd name="T56" fmla="*/ 2147483647 w 1593"/>
              <a:gd name="T57" fmla="*/ 2147483647 h 1493"/>
              <a:gd name="T58" fmla="*/ 2147483647 w 1593"/>
              <a:gd name="T59" fmla="*/ 2147483647 h 1493"/>
              <a:gd name="T60" fmla="*/ 2147483647 w 1593"/>
              <a:gd name="T61" fmla="*/ 2147483647 h 1493"/>
              <a:gd name="T62" fmla="*/ 2147483647 w 1593"/>
              <a:gd name="T63" fmla="*/ 2147483647 h 1493"/>
              <a:gd name="T64" fmla="*/ 2147483647 w 1593"/>
              <a:gd name="T65" fmla="*/ 2147483647 h 1493"/>
              <a:gd name="T66" fmla="*/ 2147483647 w 1593"/>
              <a:gd name="T67" fmla="*/ 2147483647 h 1493"/>
              <a:gd name="T68" fmla="*/ 2147483647 w 1593"/>
              <a:gd name="T69" fmla="*/ 2147483647 h 1493"/>
              <a:gd name="T70" fmla="*/ 2147483647 w 1593"/>
              <a:gd name="T71" fmla="*/ 2147483647 h 1493"/>
              <a:gd name="T72" fmla="*/ 2147483647 w 1593"/>
              <a:gd name="T73" fmla="*/ 2147483647 h 1493"/>
              <a:gd name="T74" fmla="*/ 2147483647 w 1593"/>
              <a:gd name="T75" fmla="*/ 2147483647 h 1493"/>
              <a:gd name="T76" fmla="*/ 2147483647 w 1593"/>
              <a:gd name="T77" fmla="*/ 2147483647 h 1493"/>
              <a:gd name="T78" fmla="*/ 2147483647 w 1593"/>
              <a:gd name="T79" fmla="*/ 2147483647 h 1493"/>
              <a:gd name="T80" fmla="*/ 2147483647 w 1593"/>
              <a:gd name="T81" fmla="*/ 2147483647 h 1493"/>
              <a:gd name="T82" fmla="*/ 2147483647 w 1593"/>
              <a:gd name="T83" fmla="*/ 2147483647 h 1493"/>
              <a:gd name="T84" fmla="*/ 2147483647 w 1593"/>
              <a:gd name="T85" fmla="*/ 2147483647 h 1493"/>
              <a:gd name="T86" fmla="*/ 2147483647 w 1593"/>
              <a:gd name="T87" fmla="*/ 2147483647 h 1493"/>
              <a:gd name="T88" fmla="*/ 2147483647 w 1593"/>
              <a:gd name="T89" fmla="*/ 2147483647 h 1493"/>
              <a:gd name="T90" fmla="*/ 2147483647 w 1593"/>
              <a:gd name="T91" fmla="*/ 2147483647 h 14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93"/>
              <a:gd name="T139" fmla="*/ 0 h 1493"/>
              <a:gd name="T140" fmla="*/ 1593 w 1593"/>
              <a:gd name="T141" fmla="*/ 1493 h 14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93" h="1493">
                <a:moveTo>
                  <a:pt x="1353" y="1008"/>
                </a:moveTo>
                <a:lnTo>
                  <a:pt x="1545" y="672"/>
                </a:lnTo>
                <a:lnTo>
                  <a:pt x="1593" y="528"/>
                </a:lnTo>
                <a:lnTo>
                  <a:pt x="1593" y="432"/>
                </a:lnTo>
                <a:lnTo>
                  <a:pt x="1545" y="384"/>
                </a:lnTo>
                <a:lnTo>
                  <a:pt x="1305" y="336"/>
                </a:lnTo>
                <a:lnTo>
                  <a:pt x="1113" y="288"/>
                </a:lnTo>
                <a:lnTo>
                  <a:pt x="825" y="192"/>
                </a:lnTo>
                <a:lnTo>
                  <a:pt x="633" y="144"/>
                </a:lnTo>
                <a:lnTo>
                  <a:pt x="489" y="48"/>
                </a:lnTo>
                <a:lnTo>
                  <a:pt x="297" y="0"/>
                </a:lnTo>
                <a:lnTo>
                  <a:pt x="201" y="0"/>
                </a:lnTo>
                <a:lnTo>
                  <a:pt x="105" y="48"/>
                </a:lnTo>
                <a:lnTo>
                  <a:pt x="153" y="144"/>
                </a:lnTo>
                <a:lnTo>
                  <a:pt x="153" y="240"/>
                </a:lnTo>
                <a:lnTo>
                  <a:pt x="105" y="336"/>
                </a:lnTo>
                <a:lnTo>
                  <a:pt x="57" y="432"/>
                </a:lnTo>
                <a:cubicBezTo>
                  <a:pt x="41" y="480"/>
                  <a:pt x="18" y="526"/>
                  <a:pt x="9" y="576"/>
                </a:cubicBezTo>
                <a:cubicBezTo>
                  <a:pt x="7" y="586"/>
                  <a:pt x="25" y="601"/>
                  <a:pt x="25" y="601"/>
                </a:cubicBezTo>
                <a:cubicBezTo>
                  <a:pt x="20" y="609"/>
                  <a:pt x="0" y="621"/>
                  <a:pt x="9" y="624"/>
                </a:cubicBezTo>
                <a:cubicBezTo>
                  <a:pt x="23" y="629"/>
                  <a:pt x="39" y="602"/>
                  <a:pt x="52" y="610"/>
                </a:cubicBezTo>
                <a:cubicBezTo>
                  <a:pt x="65" y="618"/>
                  <a:pt x="55" y="642"/>
                  <a:pt x="62" y="656"/>
                </a:cubicBezTo>
                <a:cubicBezTo>
                  <a:pt x="73" y="677"/>
                  <a:pt x="94" y="691"/>
                  <a:pt x="107" y="711"/>
                </a:cubicBezTo>
                <a:cubicBezTo>
                  <a:pt x="207" y="679"/>
                  <a:pt x="145" y="763"/>
                  <a:pt x="190" y="830"/>
                </a:cubicBezTo>
                <a:cubicBezTo>
                  <a:pt x="202" y="866"/>
                  <a:pt x="217" y="885"/>
                  <a:pt x="244" y="912"/>
                </a:cubicBezTo>
                <a:cubicBezTo>
                  <a:pt x="257" y="948"/>
                  <a:pt x="297" y="1017"/>
                  <a:pt x="327" y="1040"/>
                </a:cubicBezTo>
                <a:cubicBezTo>
                  <a:pt x="334" y="1046"/>
                  <a:pt x="345" y="1045"/>
                  <a:pt x="354" y="1049"/>
                </a:cubicBezTo>
                <a:cubicBezTo>
                  <a:pt x="364" y="1054"/>
                  <a:pt x="374" y="1060"/>
                  <a:pt x="382" y="1067"/>
                </a:cubicBezTo>
                <a:cubicBezTo>
                  <a:pt x="401" y="1084"/>
                  <a:pt x="418" y="1104"/>
                  <a:pt x="436" y="1122"/>
                </a:cubicBezTo>
                <a:cubicBezTo>
                  <a:pt x="445" y="1131"/>
                  <a:pt x="464" y="1150"/>
                  <a:pt x="464" y="1150"/>
                </a:cubicBezTo>
                <a:cubicBezTo>
                  <a:pt x="491" y="1232"/>
                  <a:pt x="540" y="1217"/>
                  <a:pt x="628" y="1232"/>
                </a:cubicBezTo>
                <a:cubicBezTo>
                  <a:pt x="614" y="1274"/>
                  <a:pt x="612" y="1282"/>
                  <a:pt x="656" y="1296"/>
                </a:cubicBezTo>
                <a:cubicBezTo>
                  <a:pt x="673" y="1307"/>
                  <a:pt x="695" y="1311"/>
                  <a:pt x="711" y="1323"/>
                </a:cubicBezTo>
                <a:cubicBezTo>
                  <a:pt x="747" y="1351"/>
                  <a:pt x="785" y="1393"/>
                  <a:pt x="820" y="1424"/>
                </a:cubicBezTo>
                <a:cubicBezTo>
                  <a:pt x="894" y="1490"/>
                  <a:pt x="846" y="1470"/>
                  <a:pt x="903" y="1488"/>
                </a:cubicBezTo>
                <a:cubicBezTo>
                  <a:pt x="961" y="1469"/>
                  <a:pt x="914" y="1493"/>
                  <a:pt x="939" y="1397"/>
                </a:cubicBezTo>
                <a:cubicBezTo>
                  <a:pt x="948" y="1361"/>
                  <a:pt x="1012" y="1314"/>
                  <a:pt x="1012" y="1314"/>
                </a:cubicBezTo>
                <a:cubicBezTo>
                  <a:pt x="1025" y="1280"/>
                  <a:pt x="1051" y="1264"/>
                  <a:pt x="1067" y="1232"/>
                </a:cubicBezTo>
                <a:cubicBezTo>
                  <a:pt x="1071" y="1224"/>
                  <a:pt x="1069" y="1212"/>
                  <a:pt x="1076" y="1205"/>
                </a:cubicBezTo>
                <a:cubicBezTo>
                  <a:pt x="1083" y="1198"/>
                  <a:pt x="1095" y="1198"/>
                  <a:pt x="1104" y="1195"/>
                </a:cubicBezTo>
                <a:cubicBezTo>
                  <a:pt x="1119" y="1180"/>
                  <a:pt x="1143" y="1170"/>
                  <a:pt x="1150" y="1150"/>
                </a:cubicBezTo>
                <a:cubicBezTo>
                  <a:pt x="1153" y="1141"/>
                  <a:pt x="1152" y="1129"/>
                  <a:pt x="1159" y="1122"/>
                </a:cubicBezTo>
                <a:cubicBezTo>
                  <a:pt x="1166" y="1115"/>
                  <a:pt x="1229" y="1090"/>
                  <a:pt x="1241" y="1086"/>
                </a:cubicBezTo>
                <a:cubicBezTo>
                  <a:pt x="1256" y="1071"/>
                  <a:pt x="1266" y="1043"/>
                  <a:pt x="1287" y="1040"/>
                </a:cubicBezTo>
                <a:cubicBezTo>
                  <a:pt x="1308" y="1037"/>
                  <a:pt x="1332" y="1040"/>
                  <a:pt x="1351" y="1031"/>
                </a:cubicBezTo>
                <a:cubicBezTo>
                  <a:pt x="1358" y="1028"/>
                  <a:pt x="1352" y="1016"/>
                  <a:pt x="1353" y="1008"/>
                </a:cubicBezTo>
                <a:close/>
              </a:path>
            </a:pathLst>
          </a:custGeom>
          <a:noFill/>
          <a:ln w="28575" cap="flat" cmpd="sng">
            <a:solidFill>
              <a:srgbClr val="FF0000"/>
            </a:solidFill>
            <a:prstDash val="solid"/>
            <a:round/>
            <a:headEnd type="none" w="med" len="med"/>
            <a:tailEnd type="none" w="med" len="med"/>
          </a:ln>
        </p:spPr>
        <p:txBody>
          <a:bodyPr/>
          <a:lstStyle/>
          <a:p>
            <a:endParaRPr lang="en-CA"/>
          </a:p>
        </p:txBody>
      </p:sp>
      <p:sp>
        <p:nvSpPr>
          <p:cNvPr id="35846" name="Freeform 9"/>
          <p:cNvSpPr>
            <a:spLocks/>
          </p:cNvSpPr>
          <p:nvPr/>
        </p:nvSpPr>
        <p:spPr bwMode="auto">
          <a:xfrm>
            <a:off x="6615113" y="2430463"/>
            <a:ext cx="2528887" cy="2370137"/>
          </a:xfrm>
          <a:custGeom>
            <a:avLst/>
            <a:gdLst>
              <a:gd name="T0" fmla="*/ 2147483647 w 1593"/>
              <a:gd name="T1" fmla="*/ 2147483647 h 1493"/>
              <a:gd name="T2" fmla="*/ 2147483647 w 1593"/>
              <a:gd name="T3" fmla="*/ 2147483647 h 1493"/>
              <a:gd name="T4" fmla="*/ 2147483647 w 1593"/>
              <a:gd name="T5" fmla="*/ 2147483647 h 1493"/>
              <a:gd name="T6" fmla="*/ 2147483647 w 1593"/>
              <a:gd name="T7" fmla="*/ 2147483647 h 1493"/>
              <a:gd name="T8" fmla="*/ 2147483647 w 1593"/>
              <a:gd name="T9" fmla="*/ 2147483647 h 1493"/>
              <a:gd name="T10" fmla="*/ 2147483647 w 1593"/>
              <a:gd name="T11" fmla="*/ 2147483647 h 1493"/>
              <a:gd name="T12" fmla="*/ 2147483647 w 1593"/>
              <a:gd name="T13" fmla="*/ 2147483647 h 1493"/>
              <a:gd name="T14" fmla="*/ 2147483647 w 1593"/>
              <a:gd name="T15" fmla="*/ 2147483647 h 1493"/>
              <a:gd name="T16" fmla="*/ 2147483647 w 1593"/>
              <a:gd name="T17" fmla="*/ 2147483647 h 1493"/>
              <a:gd name="T18" fmla="*/ 2147483647 w 1593"/>
              <a:gd name="T19" fmla="*/ 2147483647 h 1493"/>
              <a:gd name="T20" fmla="*/ 2147483647 w 1593"/>
              <a:gd name="T21" fmla="*/ 0 h 1493"/>
              <a:gd name="T22" fmla="*/ 2147483647 w 1593"/>
              <a:gd name="T23" fmla="*/ 0 h 1493"/>
              <a:gd name="T24" fmla="*/ 2147483647 w 1593"/>
              <a:gd name="T25" fmla="*/ 2147483647 h 1493"/>
              <a:gd name="T26" fmla="*/ 2147483647 w 1593"/>
              <a:gd name="T27" fmla="*/ 2147483647 h 1493"/>
              <a:gd name="T28" fmla="*/ 2147483647 w 1593"/>
              <a:gd name="T29" fmla="*/ 2147483647 h 1493"/>
              <a:gd name="T30" fmla="*/ 2147483647 w 1593"/>
              <a:gd name="T31" fmla="*/ 2147483647 h 1493"/>
              <a:gd name="T32" fmla="*/ 2147483647 w 1593"/>
              <a:gd name="T33" fmla="*/ 2147483647 h 1493"/>
              <a:gd name="T34" fmla="*/ 2147483647 w 1593"/>
              <a:gd name="T35" fmla="*/ 2147483647 h 1493"/>
              <a:gd name="T36" fmla="*/ 2147483647 w 1593"/>
              <a:gd name="T37" fmla="*/ 2147483647 h 1493"/>
              <a:gd name="T38" fmla="*/ 2147483647 w 1593"/>
              <a:gd name="T39" fmla="*/ 2147483647 h 1493"/>
              <a:gd name="T40" fmla="*/ 2147483647 w 1593"/>
              <a:gd name="T41" fmla="*/ 2147483647 h 1493"/>
              <a:gd name="T42" fmla="*/ 2147483647 w 1593"/>
              <a:gd name="T43" fmla="*/ 2147483647 h 1493"/>
              <a:gd name="T44" fmla="*/ 2147483647 w 1593"/>
              <a:gd name="T45" fmla="*/ 2147483647 h 1493"/>
              <a:gd name="T46" fmla="*/ 2147483647 w 1593"/>
              <a:gd name="T47" fmla="*/ 2147483647 h 1493"/>
              <a:gd name="T48" fmla="*/ 2147483647 w 1593"/>
              <a:gd name="T49" fmla="*/ 2147483647 h 1493"/>
              <a:gd name="T50" fmla="*/ 2147483647 w 1593"/>
              <a:gd name="T51" fmla="*/ 2147483647 h 1493"/>
              <a:gd name="T52" fmla="*/ 2147483647 w 1593"/>
              <a:gd name="T53" fmla="*/ 2147483647 h 1493"/>
              <a:gd name="T54" fmla="*/ 2147483647 w 1593"/>
              <a:gd name="T55" fmla="*/ 2147483647 h 1493"/>
              <a:gd name="T56" fmla="*/ 2147483647 w 1593"/>
              <a:gd name="T57" fmla="*/ 2147483647 h 1493"/>
              <a:gd name="T58" fmla="*/ 2147483647 w 1593"/>
              <a:gd name="T59" fmla="*/ 2147483647 h 1493"/>
              <a:gd name="T60" fmla="*/ 2147483647 w 1593"/>
              <a:gd name="T61" fmla="*/ 2147483647 h 1493"/>
              <a:gd name="T62" fmla="*/ 2147483647 w 1593"/>
              <a:gd name="T63" fmla="*/ 2147483647 h 1493"/>
              <a:gd name="T64" fmla="*/ 2147483647 w 1593"/>
              <a:gd name="T65" fmla="*/ 2147483647 h 1493"/>
              <a:gd name="T66" fmla="*/ 2147483647 w 1593"/>
              <a:gd name="T67" fmla="*/ 2147483647 h 1493"/>
              <a:gd name="T68" fmla="*/ 2147483647 w 1593"/>
              <a:gd name="T69" fmla="*/ 2147483647 h 1493"/>
              <a:gd name="T70" fmla="*/ 2147483647 w 1593"/>
              <a:gd name="T71" fmla="*/ 2147483647 h 1493"/>
              <a:gd name="T72" fmla="*/ 2147483647 w 1593"/>
              <a:gd name="T73" fmla="*/ 2147483647 h 1493"/>
              <a:gd name="T74" fmla="*/ 2147483647 w 1593"/>
              <a:gd name="T75" fmla="*/ 2147483647 h 1493"/>
              <a:gd name="T76" fmla="*/ 2147483647 w 1593"/>
              <a:gd name="T77" fmla="*/ 2147483647 h 1493"/>
              <a:gd name="T78" fmla="*/ 2147483647 w 1593"/>
              <a:gd name="T79" fmla="*/ 2147483647 h 1493"/>
              <a:gd name="T80" fmla="*/ 2147483647 w 1593"/>
              <a:gd name="T81" fmla="*/ 2147483647 h 1493"/>
              <a:gd name="T82" fmla="*/ 2147483647 w 1593"/>
              <a:gd name="T83" fmla="*/ 2147483647 h 1493"/>
              <a:gd name="T84" fmla="*/ 2147483647 w 1593"/>
              <a:gd name="T85" fmla="*/ 2147483647 h 1493"/>
              <a:gd name="T86" fmla="*/ 2147483647 w 1593"/>
              <a:gd name="T87" fmla="*/ 2147483647 h 1493"/>
              <a:gd name="T88" fmla="*/ 2147483647 w 1593"/>
              <a:gd name="T89" fmla="*/ 2147483647 h 1493"/>
              <a:gd name="T90" fmla="*/ 2147483647 w 1593"/>
              <a:gd name="T91" fmla="*/ 2147483647 h 14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93"/>
              <a:gd name="T139" fmla="*/ 0 h 1493"/>
              <a:gd name="T140" fmla="*/ 1593 w 1593"/>
              <a:gd name="T141" fmla="*/ 1493 h 14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93" h="1493">
                <a:moveTo>
                  <a:pt x="1353" y="1008"/>
                </a:moveTo>
                <a:lnTo>
                  <a:pt x="1545" y="672"/>
                </a:lnTo>
                <a:lnTo>
                  <a:pt x="1593" y="528"/>
                </a:lnTo>
                <a:lnTo>
                  <a:pt x="1593" y="432"/>
                </a:lnTo>
                <a:lnTo>
                  <a:pt x="1545" y="384"/>
                </a:lnTo>
                <a:lnTo>
                  <a:pt x="1305" y="336"/>
                </a:lnTo>
                <a:lnTo>
                  <a:pt x="1113" y="288"/>
                </a:lnTo>
                <a:lnTo>
                  <a:pt x="825" y="192"/>
                </a:lnTo>
                <a:lnTo>
                  <a:pt x="633" y="144"/>
                </a:lnTo>
                <a:lnTo>
                  <a:pt x="489" y="48"/>
                </a:lnTo>
                <a:lnTo>
                  <a:pt x="297" y="0"/>
                </a:lnTo>
                <a:lnTo>
                  <a:pt x="201" y="0"/>
                </a:lnTo>
                <a:lnTo>
                  <a:pt x="105" y="48"/>
                </a:lnTo>
                <a:lnTo>
                  <a:pt x="153" y="144"/>
                </a:lnTo>
                <a:lnTo>
                  <a:pt x="153" y="240"/>
                </a:lnTo>
                <a:lnTo>
                  <a:pt x="105" y="336"/>
                </a:lnTo>
                <a:lnTo>
                  <a:pt x="57" y="432"/>
                </a:lnTo>
                <a:cubicBezTo>
                  <a:pt x="41" y="480"/>
                  <a:pt x="18" y="526"/>
                  <a:pt x="9" y="576"/>
                </a:cubicBezTo>
                <a:cubicBezTo>
                  <a:pt x="7" y="586"/>
                  <a:pt x="25" y="601"/>
                  <a:pt x="25" y="601"/>
                </a:cubicBezTo>
                <a:cubicBezTo>
                  <a:pt x="20" y="609"/>
                  <a:pt x="0" y="621"/>
                  <a:pt x="9" y="624"/>
                </a:cubicBezTo>
                <a:cubicBezTo>
                  <a:pt x="23" y="629"/>
                  <a:pt x="39" y="602"/>
                  <a:pt x="52" y="610"/>
                </a:cubicBezTo>
                <a:cubicBezTo>
                  <a:pt x="65" y="618"/>
                  <a:pt x="55" y="642"/>
                  <a:pt x="62" y="656"/>
                </a:cubicBezTo>
                <a:cubicBezTo>
                  <a:pt x="73" y="677"/>
                  <a:pt x="94" y="691"/>
                  <a:pt x="107" y="711"/>
                </a:cubicBezTo>
                <a:cubicBezTo>
                  <a:pt x="207" y="679"/>
                  <a:pt x="145" y="763"/>
                  <a:pt x="190" y="830"/>
                </a:cubicBezTo>
                <a:cubicBezTo>
                  <a:pt x="202" y="866"/>
                  <a:pt x="217" y="885"/>
                  <a:pt x="244" y="912"/>
                </a:cubicBezTo>
                <a:cubicBezTo>
                  <a:pt x="257" y="948"/>
                  <a:pt x="297" y="1017"/>
                  <a:pt x="327" y="1040"/>
                </a:cubicBezTo>
                <a:cubicBezTo>
                  <a:pt x="334" y="1046"/>
                  <a:pt x="345" y="1045"/>
                  <a:pt x="354" y="1049"/>
                </a:cubicBezTo>
                <a:cubicBezTo>
                  <a:pt x="364" y="1054"/>
                  <a:pt x="374" y="1060"/>
                  <a:pt x="382" y="1067"/>
                </a:cubicBezTo>
                <a:cubicBezTo>
                  <a:pt x="401" y="1084"/>
                  <a:pt x="418" y="1104"/>
                  <a:pt x="436" y="1122"/>
                </a:cubicBezTo>
                <a:cubicBezTo>
                  <a:pt x="445" y="1131"/>
                  <a:pt x="464" y="1150"/>
                  <a:pt x="464" y="1150"/>
                </a:cubicBezTo>
                <a:cubicBezTo>
                  <a:pt x="491" y="1232"/>
                  <a:pt x="540" y="1217"/>
                  <a:pt x="628" y="1232"/>
                </a:cubicBezTo>
                <a:cubicBezTo>
                  <a:pt x="614" y="1274"/>
                  <a:pt x="612" y="1282"/>
                  <a:pt x="656" y="1296"/>
                </a:cubicBezTo>
                <a:cubicBezTo>
                  <a:pt x="673" y="1307"/>
                  <a:pt x="695" y="1311"/>
                  <a:pt x="711" y="1323"/>
                </a:cubicBezTo>
                <a:cubicBezTo>
                  <a:pt x="747" y="1351"/>
                  <a:pt x="785" y="1393"/>
                  <a:pt x="820" y="1424"/>
                </a:cubicBezTo>
                <a:cubicBezTo>
                  <a:pt x="894" y="1490"/>
                  <a:pt x="846" y="1470"/>
                  <a:pt x="903" y="1488"/>
                </a:cubicBezTo>
                <a:cubicBezTo>
                  <a:pt x="961" y="1469"/>
                  <a:pt x="914" y="1493"/>
                  <a:pt x="939" y="1397"/>
                </a:cubicBezTo>
                <a:cubicBezTo>
                  <a:pt x="948" y="1361"/>
                  <a:pt x="1012" y="1314"/>
                  <a:pt x="1012" y="1314"/>
                </a:cubicBezTo>
                <a:cubicBezTo>
                  <a:pt x="1025" y="1280"/>
                  <a:pt x="1051" y="1264"/>
                  <a:pt x="1067" y="1232"/>
                </a:cubicBezTo>
                <a:cubicBezTo>
                  <a:pt x="1071" y="1224"/>
                  <a:pt x="1069" y="1212"/>
                  <a:pt x="1076" y="1205"/>
                </a:cubicBezTo>
                <a:cubicBezTo>
                  <a:pt x="1083" y="1198"/>
                  <a:pt x="1095" y="1198"/>
                  <a:pt x="1104" y="1195"/>
                </a:cubicBezTo>
                <a:cubicBezTo>
                  <a:pt x="1119" y="1180"/>
                  <a:pt x="1143" y="1170"/>
                  <a:pt x="1150" y="1150"/>
                </a:cubicBezTo>
                <a:cubicBezTo>
                  <a:pt x="1153" y="1141"/>
                  <a:pt x="1152" y="1129"/>
                  <a:pt x="1159" y="1122"/>
                </a:cubicBezTo>
                <a:cubicBezTo>
                  <a:pt x="1166" y="1115"/>
                  <a:pt x="1229" y="1090"/>
                  <a:pt x="1241" y="1086"/>
                </a:cubicBezTo>
                <a:cubicBezTo>
                  <a:pt x="1256" y="1071"/>
                  <a:pt x="1266" y="1043"/>
                  <a:pt x="1287" y="1040"/>
                </a:cubicBezTo>
                <a:cubicBezTo>
                  <a:pt x="1308" y="1037"/>
                  <a:pt x="1332" y="1040"/>
                  <a:pt x="1351" y="1031"/>
                </a:cubicBezTo>
                <a:cubicBezTo>
                  <a:pt x="1358" y="1028"/>
                  <a:pt x="1352" y="1016"/>
                  <a:pt x="1353" y="1008"/>
                </a:cubicBezTo>
                <a:close/>
              </a:path>
            </a:pathLst>
          </a:custGeom>
          <a:noFill/>
          <a:ln w="28575" cap="flat" cmpd="sng">
            <a:solidFill>
              <a:srgbClr val="00FF00"/>
            </a:solidFill>
            <a:prstDash val="solid"/>
            <a:round/>
            <a:headEnd type="none" w="med" len="med"/>
            <a:tailEnd type="none" w="med" len="med"/>
          </a:ln>
        </p:spPr>
        <p:txBody>
          <a:bodyPr/>
          <a:lstStyle/>
          <a:p>
            <a:endParaRPr lang="en-CA"/>
          </a:p>
        </p:txBody>
      </p:sp>
      <p:sp>
        <p:nvSpPr>
          <p:cNvPr id="35847" name="Text Box 11"/>
          <p:cNvSpPr txBox="1">
            <a:spLocks noChangeArrowheads="1"/>
          </p:cNvSpPr>
          <p:nvPr/>
        </p:nvSpPr>
        <p:spPr bwMode="auto">
          <a:xfrm>
            <a:off x="4343400" y="3505200"/>
            <a:ext cx="1295400" cy="457200"/>
          </a:xfrm>
          <a:prstGeom prst="rect">
            <a:avLst/>
          </a:prstGeom>
          <a:noFill/>
          <a:ln w="28575" algn="ctr">
            <a:noFill/>
            <a:miter lim="800000"/>
            <a:headEnd/>
            <a:tailEnd/>
          </a:ln>
        </p:spPr>
        <p:txBody>
          <a:bodyPr>
            <a:spAutoFit/>
          </a:bodyPr>
          <a:lstStyle/>
          <a:p>
            <a:r>
              <a:rPr lang="en-US"/>
              <a:t>Opening Boundary</a:t>
            </a:r>
          </a:p>
        </p:txBody>
      </p:sp>
      <p:sp>
        <p:nvSpPr>
          <p:cNvPr id="35848" name="Text Box 12"/>
          <p:cNvSpPr txBox="1">
            <a:spLocks noChangeArrowheads="1"/>
          </p:cNvSpPr>
          <p:nvPr/>
        </p:nvSpPr>
        <p:spPr bwMode="auto">
          <a:xfrm>
            <a:off x="7391400" y="3581400"/>
            <a:ext cx="1295400" cy="274638"/>
          </a:xfrm>
          <a:prstGeom prst="rect">
            <a:avLst/>
          </a:prstGeom>
          <a:noFill/>
          <a:ln w="28575" algn="ctr">
            <a:noFill/>
            <a:miter lim="800000"/>
            <a:headEnd/>
            <a:tailEnd/>
          </a:ln>
        </p:spPr>
        <p:txBody>
          <a:bodyPr>
            <a:spAutoFit/>
          </a:bodyPr>
          <a:lstStyle/>
          <a:p>
            <a:r>
              <a:rPr lang="en-US"/>
              <a:t>SU Boundary</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9"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36868" name="Text Box 7"/>
          <p:cNvSpPr txBox="1">
            <a:spLocks noChangeArrowheads="1"/>
          </p:cNvSpPr>
          <p:nvPr/>
        </p:nvSpPr>
        <p:spPr bwMode="auto">
          <a:xfrm>
            <a:off x="1371600" y="5181600"/>
            <a:ext cx="7010400" cy="457200"/>
          </a:xfrm>
          <a:prstGeom prst="rect">
            <a:avLst/>
          </a:prstGeom>
          <a:noFill/>
          <a:ln w="9525">
            <a:noFill/>
            <a:miter lim="800000"/>
            <a:headEnd/>
            <a:tailEnd/>
          </a:ln>
        </p:spPr>
        <p:txBody>
          <a:bodyPr>
            <a:spAutoFit/>
          </a:bodyPr>
          <a:lstStyle/>
          <a:p>
            <a:r>
              <a:rPr lang="en-US" sz="2400"/>
              <a:t>Example spatial information for an Opening Definition</a:t>
            </a:r>
          </a:p>
        </p:txBody>
      </p:sp>
      <p:pic>
        <p:nvPicPr>
          <p:cNvPr id="36869" name="Picture 8" descr="patch"/>
          <p:cNvPicPr>
            <a:picLocks noChangeAspect="1" noChangeArrowheads="1"/>
          </p:cNvPicPr>
          <p:nvPr/>
        </p:nvPicPr>
        <p:blipFill>
          <a:blip r:embed="rId3" cstate="print"/>
          <a:srcRect/>
          <a:stretch>
            <a:fillRect/>
          </a:stretch>
        </p:blipFill>
        <p:spPr bwMode="auto">
          <a:xfrm>
            <a:off x="0" y="1981200"/>
            <a:ext cx="3286125" cy="3019425"/>
          </a:xfrm>
          <a:prstGeom prst="rect">
            <a:avLst/>
          </a:prstGeom>
          <a:noFill/>
          <a:ln w="9525">
            <a:noFill/>
            <a:miter lim="800000"/>
            <a:headEnd/>
            <a:tailEnd/>
          </a:ln>
        </p:spPr>
      </p:pic>
      <p:sp>
        <p:nvSpPr>
          <p:cNvPr id="36870" name="Freeform 9"/>
          <p:cNvSpPr>
            <a:spLocks/>
          </p:cNvSpPr>
          <p:nvPr/>
        </p:nvSpPr>
        <p:spPr bwMode="auto">
          <a:xfrm>
            <a:off x="3581400" y="2133600"/>
            <a:ext cx="2178050" cy="2286000"/>
          </a:xfrm>
          <a:custGeom>
            <a:avLst/>
            <a:gdLst>
              <a:gd name="T0" fmla="*/ 2147483647 w 1372"/>
              <a:gd name="T1" fmla="*/ 2147483647 h 1440"/>
              <a:gd name="T2" fmla="*/ 2147483647 w 1372"/>
              <a:gd name="T3" fmla="*/ 2147483647 h 1440"/>
              <a:gd name="T4" fmla="*/ 2147483647 w 1372"/>
              <a:gd name="T5" fmla="*/ 2147483647 h 1440"/>
              <a:gd name="T6" fmla="*/ 2147483647 w 1372"/>
              <a:gd name="T7" fmla="*/ 2147483647 h 1440"/>
              <a:gd name="T8" fmla="*/ 2147483647 w 1372"/>
              <a:gd name="T9" fmla="*/ 2147483647 h 1440"/>
              <a:gd name="T10" fmla="*/ 2147483647 w 1372"/>
              <a:gd name="T11" fmla="*/ 2147483647 h 1440"/>
              <a:gd name="T12" fmla="*/ 2147483647 w 1372"/>
              <a:gd name="T13" fmla="*/ 2147483647 h 1440"/>
              <a:gd name="T14" fmla="*/ 2147483647 w 1372"/>
              <a:gd name="T15" fmla="*/ 2147483647 h 1440"/>
              <a:gd name="T16" fmla="*/ 2147483647 w 1372"/>
              <a:gd name="T17" fmla="*/ 2147483647 h 1440"/>
              <a:gd name="T18" fmla="*/ 2147483647 w 1372"/>
              <a:gd name="T19" fmla="*/ 2147483647 h 1440"/>
              <a:gd name="T20" fmla="*/ 2147483647 w 1372"/>
              <a:gd name="T21" fmla="*/ 2147483647 h 1440"/>
              <a:gd name="T22" fmla="*/ 2147483647 w 1372"/>
              <a:gd name="T23" fmla="*/ 2147483647 h 1440"/>
              <a:gd name="T24" fmla="*/ 2147483647 w 1372"/>
              <a:gd name="T25" fmla="*/ 2147483647 h 1440"/>
              <a:gd name="T26" fmla="*/ 2147483647 w 1372"/>
              <a:gd name="T27" fmla="*/ 2147483647 h 1440"/>
              <a:gd name="T28" fmla="*/ 2147483647 w 1372"/>
              <a:gd name="T29" fmla="*/ 2147483647 h 1440"/>
              <a:gd name="T30" fmla="*/ 2147483647 w 1372"/>
              <a:gd name="T31" fmla="*/ 2147483647 h 1440"/>
              <a:gd name="T32" fmla="*/ 2147483647 w 1372"/>
              <a:gd name="T33" fmla="*/ 2147483647 h 1440"/>
              <a:gd name="T34" fmla="*/ 2147483647 w 1372"/>
              <a:gd name="T35" fmla="*/ 2147483647 h 1440"/>
              <a:gd name="T36" fmla="*/ 2147483647 w 1372"/>
              <a:gd name="T37" fmla="*/ 2147483647 h 1440"/>
              <a:gd name="T38" fmla="*/ 2147483647 w 1372"/>
              <a:gd name="T39" fmla="*/ 2147483647 h 1440"/>
              <a:gd name="T40" fmla="*/ 2147483647 w 1372"/>
              <a:gd name="T41" fmla="*/ 2147483647 h 1440"/>
              <a:gd name="T42" fmla="*/ 2147483647 w 1372"/>
              <a:gd name="T43" fmla="*/ 2147483647 h 1440"/>
              <a:gd name="T44" fmla="*/ 2147483647 w 1372"/>
              <a:gd name="T45" fmla="*/ 2147483647 h 1440"/>
              <a:gd name="T46" fmla="*/ 2147483647 w 1372"/>
              <a:gd name="T47" fmla="*/ 2147483647 h 1440"/>
              <a:gd name="T48" fmla="*/ 2147483647 w 1372"/>
              <a:gd name="T49" fmla="*/ 2147483647 h 1440"/>
              <a:gd name="T50" fmla="*/ 2147483647 w 1372"/>
              <a:gd name="T51" fmla="*/ 2147483647 h 1440"/>
              <a:gd name="T52" fmla="*/ 2147483647 w 1372"/>
              <a:gd name="T53" fmla="*/ 2147483647 h 1440"/>
              <a:gd name="T54" fmla="*/ 2147483647 w 1372"/>
              <a:gd name="T55" fmla="*/ 2147483647 h 1440"/>
              <a:gd name="T56" fmla="*/ 2147483647 w 1372"/>
              <a:gd name="T57" fmla="*/ 2147483647 h 1440"/>
              <a:gd name="T58" fmla="*/ 2147483647 w 1372"/>
              <a:gd name="T59" fmla="*/ 2147483647 h 1440"/>
              <a:gd name="T60" fmla="*/ 2147483647 w 1372"/>
              <a:gd name="T61" fmla="*/ 2147483647 h 1440"/>
              <a:gd name="T62" fmla="*/ 2147483647 w 1372"/>
              <a:gd name="T63" fmla="*/ 2147483647 h 1440"/>
              <a:gd name="T64" fmla="*/ 2147483647 w 1372"/>
              <a:gd name="T65" fmla="*/ 2147483647 h 1440"/>
              <a:gd name="T66" fmla="*/ 2147483647 w 1372"/>
              <a:gd name="T67" fmla="*/ 2147483647 h 1440"/>
              <a:gd name="T68" fmla="*/ 2147483647 w 1372"/>
              <a:gd name="T69" fmla="*/ 2147483647 h 1440"/>
              <a:gd name="T70" fmla="*/ 2147483647 w 1372"/>
              <a:gd name="T71" fmla="*/ 2147483647 h 1440"/>
              <a:gd name="T72" fmla="*/ 2147483647 w 1372"/>
              <a:gd name="T73" fmla="*/ 2147483647 h 1440"/>
              <a:gd name="T74" fmla="*/ 2147483647 w 1372"/>
              <a:gd name="T75" fmla="*/ 2147483647 h 1440"/>
              <a:gd name="T76" fmla="*/ 2147483647 w 1372"/>
              <a:gd name="T77" fmla="*/ 2147483647 h 1440"/>
              <a:gd name="T78" fmla="*/ 2147483647 w 1372"/>
              <a:gd name="T79" fmla="*/ 2147483647 h 1440"/>
              <a:gd name="T80" fmla="*/ 2147483647 w 1372"/>
              <a:gd name="T81" fmla="*/ 2147483647 h 1440"/>
              <a:gd name="T82" fmla="*/ 2147483647 w 1372"/>
              <a:gd name="T83" fmla="*/ 2147483647 h 1440"/>
              <a:gd name="T84" fmla="*/ 2147483647 w 1372"/>
              <a:gd name="T85" fmla="*/ 2147483647 h 1440"/>
              <a:gd name="T86" fmla="*/ 2147483647 w 1372"/>
              <a:gd name="T87" fmla="*/ 2147483647 h 14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72"/>
              <a:gd name="T133" fmla="*/ 0 h 1440"/>
              <a:gd name="T134" fmla="*/ 1372 w 1372"/>
              <a:gd name="T135" fmla="*/ 1440 h 144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72" h="1440">
                <a:moveTo>
                  <a:pt x="28" y="1440"/>
                </a:moveTo>
                <a:cubicBezTo>
                  <a:pt x="22" y="1342"/>
                  <a:pt x="33" y="1252"/>
                  <a:pt x="44" y="1156"/>
                </a:cubicBezTo>
                <a:cubicBezTo>
                  <a:pt x="43" y="1128"/>
                  <a:pt x="41" y="1100"/>
                  <a:pt x="40" y="1072"/>
                </a:cubicBezTo>
                <a:cubicBezTo>
                  <a:pt x="37" y="994"/>
                  <a:pt x="0" y="915"/>
                  <a:pt x="80" y="888"/>
                </a:cubicBezTo>
                <a:cubicBezTo>
                  <a:pt x="88" y="868"/>
                  <a:pt x="92" y="859"/>
                  <a:pt x="112" y="852"/>
                </a:cubicBezTo>
                <a:cubicBezTo>
                  <a:pt x="142" y="822"/>
                  <a:pt x="195" y="809"/>
                  <a:pt x="236" y="804"/>
                </a:cubicBezTo>
                <a:cubicBezTo>
                  <a:pt x="253" y="792"/>
                  <a:pt x="272" y="784"/>
                  <a:pt x="292" y="780"/>
                </a:cubicBezTo>
                <a:cubicBezTo>
                  <a:pt x="308" y="769"/>
                  <a:pt x="326" y="761"/>
                  <a:pt x="344" y="756"/>
                </a:cubicBezTo>
                <a:cubicBezTo>
                  <a:pt x="367" y="742"/>
                  <a:pt x="390" y="727"/>
                  <a:pt x="416" y="720"/>
                </a:cubicBezTo>
                <a:cubicBezTo>
                  <a:pt x="460" y="691"/>
                  <a:pt x="517" y="677"/>
                  <a:pt x="568" y="664"/>
                </a:cubicBezTo>
                <a:cubicBezTo>
                  <a:pt x="587" y="659"/>
                  <a:pt x="595" y="651"/>
                  <a:pt x="616" y="648"/>
                </a:cubicBezTo>
                <a:cubicBezTo>
                  <a:pt x="632" y="637"/>
                  <a:pt x="649" y="634"/>
                  <a:pt x="668" y="628"/>
                </a:cubicBezTo>
                <a:cubicBezTo>
                  <a:pt x="792" y="635"/>
                  <a:pt x="916" y="643"/>
                  <a:pt x="1040" y="636"/>
                </a:cubicBezTo>
                <a:cubicBezTo>
                  <a:pt x="1040" y="635"/>
                  <a:pt x="1038" y="601"/>
                  <a:pt x="1032" y="592"/>
                </a:cubicBezTo>
                <a:cubicBezTo>
                  <a:pt x="1021" y="576"/>
                  <a:pt x="1019" y="585"/>
                  <a:pt x="1012" y="568"/>
                </a:cubicBezTo>
                <a:cubicBezTo>
                  <a:pt x="1007" y="556"/>
                  <a:pt x="1000" y="532"/>
                  <a:pt x="1000" y="532"/>
                </a:cubicBezTo>
                <a:cubicBezTo>
                  <a:pt x="993" y="486"/>
                  <a:pt x="977" y="443"/>
                  <a:pt x="972" y="396"/>
                </a:cubicBezTo>
                <a:cubicBezTo>
                  <a:pt x="975" y="363"/>
                  <a:pt x="972" y="352"/>
                  <a:pt x="988" y="328"/>
                </a:cubicBezTo>
                <a:cubicBezTo>
                  <a:pt x="1003" y="269"/>
                  <a:pt x="1003" y="208"/>
                  <a:pt x="1012" y="148"/>
                </a:cubicBezTo>
                <a:cubicBezTo>
                  <a:pt x="1014" y="106"/>
                  <a:pt x="1003" y="63"/>
                  <a:pt x="1048" y="48"/>
                </a:cubicBezTo>
                <a:cubicBezTo>
                  <a:pt x="1064" y="32"/>
                  <a:pt x="1074" y="28"/>
                  <a:pt x="1096" y="24"/>
                </a:cubicBezTo>
                <a:cubicBezTo>
                  <a:pt x="1145" y="0"/>
                  <a:pt x="1209" y="23"/>
                  <a:pt x="1252" y="52"/>
                </a:cubicBezTo>
                <a:cubicBezTo>
                  <a:pt x="1261" y="78"/>
                  <a:pt x="1249" y="52"/>
                  <a:pt x="1268" y="68"/>
                </a:cubicBezTo>
                <a:cubicBezTo>
                  <a:pt x="1281" y="79"/>
                  <a:pt x="1272" y="80"/>
                  <a:pt x="1280" y="92"/>
                </a:cubicBezTo>
                <a:cubicBezTo>
                  <a:pt x="1286" y="101"/>
                  <a:pt x="1294" y="107"/>
                  <a:pt x="1300" y="116"/>
                </a:cubicBezTo>
                <a:cubicBezTo>
                  <a:pt x="1307" y="178"/>
                  <a:pt x="1302" y="243"/>
                  <a:pt x="1316" y="304"/>
                </a:cubicBezTo>
                <a:cubicBezTo>
                  <a:pt x="1325" y="345"/>
                  <a:pt x="1333" y="334"/>
                  <a:pt x="1348" y="364"/>
                </a:cubicBezTo>
                <a:cubicBezTo>
                  <a:pt x="1357" y="381"/>
                  <a:pt x="1361" y="400"/>
                  <a:pt x="1372" y="416"/>
                </a:cubicBezTo>
                <a:cubicBezTo>
                  <a:pt x="1369" y="472"/>
                  <a:pt x="1366" y="527"/>
                  <a:pt x="1348" y="580"/>
                </a:cubicBezTo>
                <a:cubicBezTo>
                  <a:pt x="1347" y="624"/>
                  <a:pt x="1361" y="744"/>
                  <a:pt x="1324" y="800"/>
                </a:cubicBezTo>
                <a:cubicBezTo>
                  <a:pt x="1320" y="835"/>
                  <a:pt x="1307" y="867"/>
                  <a:pt x="1288" y="896"/>
                </a:cubicBezTo>
                <a:cubicBezTo>
                  <a:pt x="1286" y="908"/>
                  <a:pt x="1277" y="919"/>
                  <a:pt x="1276" y="932"/>
                </a:cubicBezTo>
                <a:cubicBezTo>
                  <a:pt x="1272" y="1004"/>
                  <a:pt x="1320" y="1144"/>
                  <a:pt x="1224" y="1160"/>
                </a:cubicBezTo>
                <a:cubicBezTo>
                  <a:pt x="1170" y="1181"/>
                  <a:pt x="1119" y="1206"/>
                  <a:pt x="1068" y="1232"/>
                </a:cubicBezTo>
                <a:cubicBezTo>
                  <a:pt x="1042" y="1245"/>
                  <a:pt x="1071" y="1234"/>
                  <a:pt x="1044" y="1252"/>
                </a:cubicBezTo>
                <a:cubicBezTo>
                  <a:pt x="1022" y="1267"/>
                  <a:pt x="988" y="1272"/>
                  <a:pt x="964" y="1280"/>
                </a:cubicBezTo>
                <a:cubicBezTo>
                  <a:pt x="937" y="1289"/>
                  <a:pt x="916" y="1309"/>
                  <a:pt x="888" y="1316"/>
                </a:cubicBezTo>
                <a:cubicBezTo>
                  <a:pt x="840" y="1348"/>
                  <a:pt x="755" y="1348"/>
                  <a:pt x="700" y="1352"/>
                </a:cubicBezTo>
                <a:cubicBezTo>
                  <a:pt x="645" y="1360"/>
                  <a:pt x="618" y="1361"/>
                  <a:pt x="568" y="1344"/>
                </a:cubicBezTo>
                <a:cubicBezTo>
                  <a:pt x="523" y="1310"/>
                  <a:pt x="506" y="1325"/>
                  <a:pt x="436" y="1328"/>
                </a:cubicBezTo>
                <a:cubicBezTo>
                  <a:pt x="392" y="1350"/>
                  <a:pt x="354" y="1358"/>
                  <a:pt x="304" y="1364"/>
                </a:cubicBezTo>
                <a:cubicBezTo>
                  <a:pt x="279" y="1367"/>
                  <a:pt x="228" y="1376"/>
                  <a:pt x="228" y="1376"/>
                </a:cubicBezTo>
                <a:cubicBezTo>
                  <a:pt x="206" y="1390"/>
                  <a:pt x="186" y="1407"/>
                  <a:pt x="160" y="1412"/>
                </a:cubicBezTo>
                <a:cubicBezTo>
                  <a:pt x="121" y="1438"/>
                  <a:pt x="73" y="1437"/>
                  <a:pt x="28" y="1440"/>
                </a:cubicBezTo>
                <a:close/>
              </a:path>
            </a:pathLst>
          </a:custGeom>
          <a:noFill/>
          <a:ln w="28575" cap="flat" cmpd="sng">
            <a:solidFill>
              <a:srgbClr val="FF0000"/>
            </a:solidFill>
            <a:prstDash val="solid"/>
            <a:round/>
            <a:headEnd type="none" w="med" len="med"/>
            <a:tailEnd type="none" w="med" len="med"/>
          </a:ln>
        </p:spPr>
        <p:txBody>
          <a:bodyPr/>
          <a:lstStyle/>
          <a:p>
            <a:endParaRPr lang="en-CA"/>
          </a:p>
        </p:txBody>
      </p:sp>
      <p:sp>
        <p:nvSpPr>
          <p:cNvPr id="36871" name="Freeform 10"/>
          <p:cNvSpPr>
            <a:spLocks/>
          </p:cNvSpPr>
          <p:nvPr/>
        </p:nvSpPr>
        <p:spPr bwMode="auto">
          <a:xfrm>
            <a:off x="6477000" y="2133600"/>
            <a:ext cx="2178050" cy="2286000"/>
          </a:xfrm>
          <a:custGeom>
            <a:avLst/>
            <a:gdLst>
              <a:gd name="T0" fmla="*/ 2147483647 w 1372"/>
              <a:gd name="T1" fmla="*/ 2147483647 h 1440"/>
              <a:gd name="T2" fmla="*/ 2147483647 w 1372"/>
              <a:gd name="T3" fmla="*/ 2147483647 h 1440"/>
              <a:gd name="T4" fmla="*/ 2147483647 w 1372"/>
              <a:gd name="T5" fmla="*/ 2147483647 h 1440"/>
              <a:gd name="T6" fmla="*/ 2147483647 w 1372"/>
              <a:gd name="T7" fmla="*/ 2147483647 h 1440"/>
              <a:gd name="T8" fmla="*/ 2147483647 w 1372"/>
              <a:gd name="T9" fmla="*/ 2147483647 h 1440"/>
              <a:gd name="T10" fmla="*/ 2147483647 w 1372"/>
              <a:gd name="T11" fmla="*/ 2147483647 h 1440"/>
              <a:gd name="T12" fmla="*/ 2147483647 w 1372"/>
              <a:gd name="T13" fmla="*/ 2147483647 h 1440"/>
              <a:gd name="T14" fmla="*/ 2147483647 w 1372"/>
              <a:gd name="T15" fmla="*/ 2147483647 h 1440"/>
              <a:gd name="T16" fmla="*/ 2147483647 w 1372"/>
              <a:gd name="T17" fmla="*/ 2147483647 h 1440"/>
              <a:gd name="T18" fmla="*/ 2147483647 w 1372"/>
              <a:gd name="T19" fmla="*/ 2147483647 h 1440"/>
              <a:gd name="T20" fmla="*/ 2147483647 w 1372"/>
              <a:gd name="T21" fmla="*/ 2147483647 h 1440"/>
              <a:gd name="T22" fmla="*/ 2147483647 w 1372"/>
              <a:gd name="T23" fmla="*/ 2147483647 h 1440"/>
              <a:gd name="T24" fmla="*/ 2147483647 w 1372"/>
              <a:gd name="T25" fmla="*/ 2147483647 h 1440"/>
              <a:gd name="T26" fmla="*/ 2147483647 w 1372"/>
              <a:gd name="T27" fmla="*/ 2147483647 h 1440"/>
              <a:gd name="T28" fmla="*/ 2147483647 w 1372"/>
              <a:gd name="T29" fmla="*/ 2147483647 h 1440"/>
              <a:gd name="T30" fmla="*/ 2147483647 w 1372"/>
              <a:gd name="T31" fmla="*/ 2147483647 h 1440"/>
              <a:gd name="T32" fmla="*/ 2147483647 w 1372"/>
              <a:gd name="T33" fmla="*/ 2147483647 h 1440"/>
              <a:gd name="T34" fmla="*/ 2147483647 w 1372"/>
              <a:gd name="T35" fmla="*/ 2147483647 h 1440"/>
              <a:gd name="T36" fmla="*/ 2147483647 w 1372"/>
              <a:gd name="T37" fmla="*/ 2147483647 h 1440"/>
              <a:gd name="T38" fmla="*/ 2147483647 w 1372"/>
              <a:gd name="T39" fmla="*/ 2147483647 h 1440"/>
              <a:gd name="T40" fmla="*/ 2147483647 w 1372"/>
              <a:gd name="T41" fmla="*/ 2147483647 h 1440"/>
              <a:gd name="T42" fmla="*/ 2147483647 w 1372"/>
              <a:gd name="T43" fmla="*/ 2147483647 h 1440"/>
              <a:gd name="T44" fmla="*/ 2147483647 w 1372"/>
              <a:gd name="T45" fmla="*/ 2147483647 h 1440"/>
              <a:gd name="T46" fmla="*/ 2147483647 w 1372"/>
              <a:gd name="T47" fmla="*/ 2147483647 h 1440"/>
              <a:gd name="T48" fmla="*/ 2147483647 w 1372"/>
              <a:gd name="T49" fmla="*/ 2147483647 h 1440"/>
              <a:gd name="T50" fmla="*/ 2147483647 w 1372"/>
              <a:gd name="T51" fmla="*/ 2147483647 h 1440"/>
              <a:gd name="T52" fmla="*/ 2147483647 w 1372"/>
              <a:gd name="T53" fmla="*/ 2147483647 h 1440"/>
              <a:gd name="T54" fmla="*/ 2147483647 w 1372"/>
              <a:gd name="T55" fmla="*/ 2147483647 h 1440"/>
              <a:gd name="T56" fmla="*/ 2147483647 w 1372"/>
              <a:gd name="T57" fmla="*/ 2147483647 h 1440"/>
              <a:gd name="T58" fmla="*/ 2147483647 w 1372"/>
              <a:gd name="T59" fmla="*/ 2147483647 h 1440"/>
              <a:gd name="T60" fmla="*/ 2147483647 w 1372"/>
              <a:gd name="T61" fmla="*/ 2147483647 h 1440"/>
              <a:gd name="T62" fmla="*/ 2147483647 w 1372"/>
              <a:gd name="T63" fmla="*/ 2147483647 h 1440"/>
              <a:gd name="T64" fmla="*/ 2147483647 w 1372"/>
              <a:gd name="T65" fmla="*/ 2147483647 h 1440"/>
              <a:gd name="T66" fmla="*/ 2147483647 w 1372"/>
              <a:gd name="T67" fmla="*/ 2147483647 h 1440"/>
              <a:gd name="T68" fmla="*/ 2147483647 w 1372"/>
              <a:gd name="T69" fmla="*/ 2147483647 h 1440"/>
              <a:gd name="T70" fmla="*/ 2147483647 w 1372"/>
              <a:gd name="T71" fmla="*/ 2147483647 h 1440"/>
              <a:gd name="T72" fmla="*/ 2147483647 w 1372"/>
              <a:gd name="T73" fmla="*/ 2147483647 h 1440"/>
              <a:gd name="T74" fmla="*/ 2147483647 w 1372"/>
              <a:gd name="T75" fmla="*/ 2147483647 h 1440"/>
              <a:gd name="T76" fmla="*/ 2147483647 w 1372"/>
              <a:gd name="T77" fmla="*/ 2147483647 h 1440"/>
              <a:gd name="T78" fmla="*/ 2147483647 w 1372"/>
              <a:gd name="T79" fmla="*/ 2147483647 h 1440"/>
              <a:gd name="T80" fmla="*/ 2147483647 w 1372"/>
              <a:gd name="T81" fmla="*/ 2147483647 h 1440"/>
              <a:gd name="T82" fmla="*/ 2147483647 w 1372"/>
              <a:gd name="T83" fmla="*/ 2147483647 h 1440"/>
              <a:gd name="T84" fmla="*/ 2147483647 w 1372"/>
              <a:gd name="T85" fmla="*/ 2147483647 h 1440"/>
              <a:gd name="T86" fmla="*/ 2147483647 w 1372"/>
              <a:gd name="T87" fmla="*/ 2147483647 h 14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72"/>
              <a:gd name="T133" fmla="*/ 0 h 1440"/>
              <a:gd name="T134" fmla="*/ 1372 w 1372"/>
              <a:gd name="T135" fmla="*/ 1440 h 144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72" h="1440">
                <a:moveTo>
                  <a:pt x="28" y="1440"/>
                </a:moveTo>
                <a:cubicBezTo>
                  <a:pt x="22" y="1342"/>
                  <a:pt x="33" y="1252"/>
                  <a:pt x="44" y="1156"/>
                </a:cubicBezTo>
                <a:cubicBezTo>
                  <a:pt x="43" y="1128"/>
                  <a:pt x="41" y="1100"/>
                  <a:pt x="40" y="1072"/>
                </a:cubicBezTo>
                <a:cubicBezTo>
                  <a:pt x="37" y="994"/>
                  <a:pt x="0" y="915"/>
                  <a:pt x="80" y="888"/>
                </a:cubicBezTo>
                <a:cubicBezTo>
                  <a:pt x="88" y="868"/>
                  <a:pt x="92" y="859"/>
                  <a:pt x="112" y="852"/>
                </a:cubicBezTo>
                <a:cubicBezTo>
                  <a:pt x="142" y="822"/>
                  <a:pt x="195" y="809"/>
                  <a:pt x="236" y="804"/>
                </a:cubicBezTo>
                <a:cubicBezTo>
                  <a:pt x="253" y="792"/>
                  <a:pt x="272" y="784"/>
                  <a:pt x="292" y="780"/>
                </a:cubicBezTo>
                <a:cubicBezTo>
                  <a:pt x="308" y="769"/>
                  <a:pt x="326" y="761"/>
                  <a:pt x="344" y="756"/>
                </a:cubicBezTo>
                <a:cubicBezTo>
                  <a:pt x="367" y="742"/>
                  <a:pt x="390" y="727"/>
                  <a:pt x="416" y="720"/>
                </a:cubicBezTo>
                <a:cubicBezTo>
                  <a:pt x="460" y="691"/>
                  <a:pt x="517" y="677"/>
                  <a:pt x="568" y="664"/>
                </a:cubicBezTo>
                <a:cubicBezTo>
                  <a:pt x="587" y="659"/>
                  <a:pt x="595" y="651"/>
                  <a:pt x="616" y="648"/>
                </a:cubicBezTo>
                <a:cubicBezTo>
                  <a:pt x="632" y="637"/>
                  <a:pt x="649" y="634"/>
                  <a:pt x="668" y="628"/>
                </a:cubicBezTo>
                <a:cubicBezTo>
                  <a:pt x="792" y="635"/>
                  <a:pt x="916" y="643"/>
                  <a:pt x="1040" y="636"/>
                </a:cubicBezTo>
                <a:cubicBezTo>
                  <a:pt x="1040" y="635"/>
                  <a:pt x="1038" y="601"/>
                  <a:pt x="1032" y="592"/>
                </a:cubicBezTo>
                <a:cubicBezTo>
                  <a:pt x="1021" y="576"/>
                  <a:pt x="1019" y="585"/>
                  <a:pt x="1012" y="568"/>
                </a:cubicBezTo>
                <a:cubicBezTo>
                  <a:pt x="1007" y="556"/>
                  <a:pt x="1000" y="532"/>
                  <a:pt x="1000" y="532"/>
                </a:cubicBezTo>
                <a:cubicBezTo>
                  <a:pt x="993" y="486"/>
                  <a:pt x="977" y="443"/>
                  <a:pt x="972" y="396"/>
                </a:cubicBezTo>
                <a:cubicBezTo>
                  <a:pt x="975" y="363"/>
                  <a:pt x="972" y="352"/>
                  <a:pt x="988" y="328"/>
                </a:cubicBezTo>
                <a:cubicBezTo>
                  <a:pt x="1003" y="269"/>
                  <a:pt x="1003" y="208"/>
                  <a:pt x="1012" y="148"/>
                </a:cubicBezTo>
                <a:cubicBezTo>
                  <a:pt x="1014" y="106"/>
                  <a:pt x="1003" y="63"/>
                  <a:pt x="1048" y="48"/>
                </a:cubicBezTo>
                <a:cubicBezTo>
                  <a:pt x="1064" y="32"/>
                  <a:pt x="1074" y="28"/>
                  <a:pt x="1096" y="24"/>
                </a:cubicBezTo>
                <a:cubicBezTo>
                  <a:pt x="1145" y="0"/>
                  <a:pt x="1209" y="23"/>
                  <a:pt x="1252" y="52"/>
                </a:cubicBezTo>
                <a:cubicBezTo>
                  <a:pt x="1261" y="78"/>
                  <a:pt x="1249" y="52"/>
                  <a:pt x="1268" y="68"/>
                </a:cubicBezTo>
                <a:cubicBezTo>
                  <a:pt x="1281" y="79"/>
                  <a:pt x="1272" y="80"/>
                  <a:pt x="1280" y="92"/>
                </a:cubicBezTo>
                <a:cubicBezTo>
                  <a:pt x="1286" y="101"/>
                  <a:pt x="1294" y="107"/>
                  <a:pt x="1300" y="116"/>
                </a:cubicBezTo>
                <a:cubicBezTo>
                  <a:pt x="1307" y="178"/>
                  <a:pt x="1302" y="243"/>
                  <a:pt x="1316" y="304"/>
                </a:cubicBezTo>
                <a:cubicBezTo>
                  <a:pt x="1325" y="345"/>
                  <a:pt x="1333" y="334"/>
                  <a:pt x="1348" y="364"/>
                </a:cubicBezTo>
                <a:cubicBezTo>
                  <a:pt x="1357" y="381"/>
                  <a:pt x="1361" y="400"/>
                  <a:pt x="1372" y="416"/>
                </a:cubicBezTo>
                <a:cubicBezTo>
                  <a:pt x="1369" y="472"/>
                  <a:pt x="1366" y="527"/>
                  <a:pt x="1348" y="580"/>
                </a:cubicBezTo>
                <a:cubicBezTo>
                  <a:pt x="1347" y="624"/>
                  <a:pt x="1361" y="744"/>
                  <a:pt x="1324" y="800"/>
                </a:cubicBezTo>
                <a:cubicBezTo>
                  <a:pt x="1320" y="835"/>
                  <a:pt x="1307" y="867"/>
                  <a:pt x="1288" y="896"/>
                </a:cubicBezTo>
                <a:cubicBezTo>
                  <a:pt x="1286" y="908"/>
                  <a:pt x="1277" y="919"/>
                  <a:pt x="1276" y="932"/>
                </a:cubicBezTo>
                <a:cubicBezTo>
                  <a:pt x="1272" y="1004"/>
                  <a:pt x="1320" y="1144"/>
                  <a:pt x="1224" y="1160"/>
                </a:cubicBezTo>
                <a:cubicBezTo>
                  <a:pt x="1170" y="1181"/>
                  <a:pt x="1119" y="1206"/>
                  <a:pt x="1068" y="1232"/>
                </a:cubicBezTo>
                <a:cubicBezTo>
                  <a:pt x="1042" y="1245"/>
                  <a:pt x="1071" y="1234"/>
                  <a:pt x="1044" y="1252"/>
                </a:cubicBezTo>
                <a:cubicBezTo>
                  <a:pt x="1022" y="1267"/>
                  <a:pt x="988" y="1272"/>
                  <a:pt x="964" y="1280"/>
                </a:cubicBezTo>
                <a:cubicBezTo>
                  <a:pt x="937" y="1289"/>
                  <a:pt x="916" y="1309"/>
                  <a:pt x="888" y="1316"/>
                </a:cubicBezTo>
                <a:cubicBezTo>
                  <a:pt x="840" y="1348"/>
                  <a:pt x="755" y="1348"/>
                  <a:pt x="700" y="1352"/>
                </a:cubicBezTo>
                <a:cubicBezTo>
                  <a:pt x="645" y="1360"/>
                  <a:pt x="618" y="1361"/>
                  <a:pt x="568" y="1344"/>
                </a:cubicBezTo>
                <a:cubicBezTo>
                  <a:pt x="523" y="1310"/>
                  <a:pt x="506" y="1325"/>
                  <a:pt x="436" y="1328"/>
                </a:cubicBezTo>
                <a:cubicBezTo>
                  <a:pt x="392" y="1350"/>
                  <a:pt x="354" y="1358"/>
                  <a:pt x="304" y="1364"/>
                </a:cubicBezTo>
                <a:cubicBezTo>
                  <a:pt x="279" y="1367"/>
                  <a:pt x="228" y="1376"/>
                  <a:pt x="228" y="1376"/>
                </a:cubicBezTo>
                <a:cubicBezTo>
                  <a:pt x="206" y="1390"/>
                  <a:pt x="186" y="1407"/>
                  <a:pt x="160" y="1412"/>
                </a:cubicBezTo>
                <a:cubicBezTo>
                  <a:pt x="121" y="1438"/>
                  <a:pt x="73" y="1437"/>
                  <a:pt x="28" y="1440"/>
                </a:cubicBezTo>
                <a:close/>
              </a:path>
            </a:pathLst>
          </a:custGeom>
          <a:noFill/>
          <a:ln w="28575" cap="flat" cmpd="sng">
            <a:solidFill>
              <a:srgbClr val="00FF00"/>
            </a:solidFill>
            <a:prstDash val="solid"/>
            <a:round/>
            <a:headEnd type="none" w="med" len="med"/>
            <a:tailEnd type="none" w="med" len="med"/>
          </a:ln>
        </p:spPr>
        <p:txBody>
          <a:bodyPr/>
          <a:lstStyle/>
          <a:p>
            <a:endParaRPr lang="en-CA"/>
          </a:p>
        </p:txBody>
      </p:sp>
      <p:sp>
        <p:nvSpPr>
          <p:cNvPr id="36872" name="Text Box 11"/>
          <p:cNvSpPr txBox="1">
            <a:spLocks noChangeArrowheads="1"/>
          </p:cNvSpPr>
          <p:nvPr/>
        </p:nvSpPr>
        <p:spPr bwMode="auto">
          <a:xfrm>
            <a:off x="3886200" y="3505200"/>
            <a:ext cx="1295400" cy="457200"/>
          </a:xfrm>
          <a:prstGeom prst="rect">
            <a:avLst/>
          </a:prstGeom>
          <a:noFill/>
          <a:ln w="28575" algn="ctr">
            <a:noFill/>
            <a:miter lim="800000"/>
            <a:headEnd/>
            <a:tailEnd/>
          </a:ln>
        </p:spPr>
        <p:txBody>
          <a:bodyPr>
            <a:spAutoFit/>
          </a:bodyPr>
          <a:lstStyle/>
          <a:p>
            <a:r>
              <a:rPr lang="en-US"/>
              <a:t>Opening Boundary</a:t>
            </a:r>
          </a:p>
        </p:txBody>
      </p:sp>
      <p:sp>
        <p:nvSpPr>
          <p:cNvPr id="36873" name="Text Box 12"/>
          <p:cNvSpPr txBox="1">
            <a:spLocks noChangeArrowheads="1"/>
          </p:cNvSpPr>
          <p:nvPr/>
        </p:nvSpPr>
        <p:spPr bwMode="auto">
          <a:xfrm>
            <a:off x="6934200" y="3581400"/>
            <a:ext cx="1295400" cy="274638"/>
          </a:xfrm>
          <a:prstGeom prst="rect">
            <a:avLst/>
          </a:prstGeom>
          <a:noFill/>
          <a:ln w="28575" algn="ctr">
            <a:noFill/>
            <a:miter lim="800000"/>
            <a:headEnd/>
            <a:tailEnd/>
          </a:ln>
        </p:spPr>
        <p:txBody>
          <a:bodyPr>
            <a:spAutoFit/>
          </a:bodyPr>
          <a:lstStyle/>
          <a:p>
            <a:r>
              <a:rPr lang="en-US"/>
              <a:t>SU Boundary</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18"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37892" name="Text Box 9"/>
          <p:cNvSpPr txBox="1">
            <a:spLocks noChangeArrowheads="1"/>
          </p:cNvSpPr>
          <p:nvPr/>
        </p:nvSpPr>
        <p:spPr bwMode="auto">
          <a:xfrm>
            <a:off x="1524000" y="5334000"/>
            <a:ext cx="7010400" cy="457200"/>
          </a:xfrm>
          <a:prstGeom prst="rect">
            <a:avLst/>
          </a:prstGeom>
          <a:noFill/>
          <a:ln w="9525">
            <a:noFill/>
            <a:miter lim="800000"/>
            <a:headEnd/>
            <a:tailEnd/>
          </a:ln>
        </p:spPr>
        <p:txBody>
          <a:bodyPr>
            <a:spAutoFit/>
          </a:bodyPr>
          <a:lstStyle/>
          <a:p>
            <a:r>
              <a:rPr lang="en-US" sz="2400"/>
              <a:t>Example spatial information for an Opening Definition</a:t>
            </a:r>
          </a:p>
        </p:txBody>
      </p:sp>
      <p:pic>
        <p:nvPicPr>
          <p:cNvPr id="37893" name="Picture 10" descr="patch5"/>
          <p:cNvPicPr preferRelativeResize="0">
            <a:picLocks noChangeAspect="1" noChangeArrowheads="1"/>
          </p:cNvPicPr>
          <p:nvPr/>
        </p:nvPicPr>
        <p:blipFill>
          <a:blip r:embed="rId3" cstate="print"/>
          <a:srcRect/>
          <a:stretch>
            <a:fillRect/>
          </a:stretch>
        </p:blipFill>
        <p:spPr bwMode="auto">
          <a:xfrm>
            <a:off x="0" y="1524000"/>
            <a:ext cx="4191000" cy="3735388"/>
          </a:xfrm>
          <a:prstGeom prst="rect">
            <a:avLst/>
          </a:prstGeom>
          <a:noFill/>
          <a:ln w="9525">
            <a:noFill/>
            <a:miter lim="800000"/>
            <a:headEnd/>
            <a:tailEnd/>
          </a:ln>
        </p:spPr>
      </p:pic>
      <p:sp>
        <p:nvSpPr>
          <p:cNvPr id="37894" name="Freeform 11"/>
          <p:cNvSpPr>
            <a:spLocks/>
          </p:cNvSpPr>
          <p:nvPr/>
        </p:nvSpPr>
        <p:spPr bwMode="auto">
          <a:xfrm>
            <a:off x="4114800" y="1676400"/>
            <a:ext cx="2749550" cy="3067050"/>
          </a:xfrm>
          <a:custGeom>
            <a:avLst/>
            <a:gdLst>
              <a:gd name="T0" fmla="*/ 2147483647 w 1732"/>
              <a:gd name="T1" fmla="*/ 2147483647 h 1932"/>
              <a:gd name="T2" fmla="*/ 2147483647 w 1732"/>
              <a:gd name="T3" fmla="*/ 2147483647 h 1932"/>
              <a:gd name="T4" fmla="*/ 2147483647 w 1732"/>
              <a:gd name="T5" fmla="*/ 2147483647 h 1932"/>
              <a:gd name="T6" fmla="*/ 2147483647 w 1732"/>
              <a:gd name="T7" fmla="*/ 2147483647 h 1932"/>
              <a:gd name="T8" fmla="*/ 2147483647 w 1732"/>
              <a:gd name="T9" fmla="*/ 2147483647 h 1932"/>
              <a:gd name="T10" fmla="*/ 2147483647 w 1732"/>
              <a:gd name="T11" fmla="*/ 2147483647 h 1932"/>
              <a:gd name="T12" fmla="*/ 2147483647 w 1732"/>
              <a:gd name="T13" fmla="*/ 2147483647 h 1932"/>
              <a:gd name="T14" fmla="*/ 2147483647 w 1732"/>
              <a:gd name="T15" fmla="*/ 2147483647 h 1932"/>
              <a:gd name="T16" fmla="*/ 2147483647 w 1732"/>
              <a:gd name="T17" fmla="*/ 2147483647 h 1932"/>
              <a:gd name="T18" fmla="*/ 2147483647 w 1732"/>
              <a:gd name="T19" fmla="*/ 2147483647 h 1932"/>
              <a:gd name="T20" fmla="*/ 2147483647 w 1732"/>
              <a:gd name="T21" fmla="*/ 2147483647 h 1932"/>
              <a:gd name="T22" fmla="*/ 2147483647 w 1732"/>
              <a:gd name="T23" fmla="*/ 2147483647 h 1932"/>
              <a:gd name="T24" fmla="*/ 2147483647 w 1732"/>
              <a:gd name="T25" fmla="*/ 2147483647 h 1932"/>
              <a:gd name="T26" fmla="*/ 2147483647 w 1732"/>
              <a:gd name="T27" fmla="*/ 2147483647 h 1932"/>
              <a:gd name="T28" fmla="*/ 2147483647 w 1732"/>
              <a:gd name="T29" fmla="*/ 2147483647 h 1932"/>
              <a:gd name="T30" fmla="*/ 2147483647 w 1732"/>
              <a:gd name="T31" fmla="*/ 2147483647 h 1932"/>
              <a:gd name="T32" fmla="*/ 2147483647 w 1732"/>
              <a:gd name="T33" fmla="*/ 2147483647 h 1932"/>
              <a:gd name="T34" fmla="*/ 2147483647 w 1732"/>
              <a:gd name="T35" fmla="*/ 2147483647 h 1932"/>
              <a:gd name="T36" fmla="*/ 2147483647 w 1732"/>
              <a:gd name="T37" fmla="*/ 2147483647 h 1932"/>
              <a:gd name="T38" fmla="*/ 2147483647 w 1732"/>
              <a:gd name="T39" fmla="*/ 2147483647 h 1932"/>
              <a:gd name="T40" fmla="*/ 2147483647 w 1732"/>
              <a:gd name="T41" fmla="*/ 2147483647 h 1932"/>
              <a:gd name="T42" fmla="*/ 2147483647 w 1732"/>
              <a:gd name="T43" fmla="*/ 0 h 1932"/>
              <a:gd name="T44" fmla="*/ 2147483647 w 1732"/>
              <a:gd name="T45" fmla="*/ 2147483647 h 1932"/>
              <a:gd name="T46" fmla="*/ 2147483647 w 1732"/>
              <a:gd name="T47" fmla="*/ 2147483647 h 1932"/>
              <a:gd name="T48" fmla="*/ 2147483647 w 1732"/>
              <a:gd name="T49" fmla="*/ 2147483647 h 1932"/>
              <a:gd name="T50" fmla="*/ 2147483647 w 1732"/>
              <a:gd name="T51" fmla="*/ 2147483647 h 1932"/>
              <a:gd name="T52" fmla="*/ 2147483647 w 1732"/>
              <a:gd name="T53" fmla="*/ 2147483647 h 1932"/>
              <a:gd name="T54" fmla="*/ 2147483647 w 1732"/>
              <a:gd name="T55" fmla="*/ 2147483647 h 1932"/>
              <a:gd name="T56" fmla="*/ 2147483647 w 1732"/>
              <a:gd name="T57" fmla="*/ 2147483647 h 1932"/>
              <a:gd name="T58" fmla="*/ 2147483647 w 1732"/>
              <a:gd name="T59" fmla="*/ 2147483647 h 1932"/>
              <a:gd name="T60" fmla="*/ 2147483647 w 1732"/>
              <a:gd name="T61" fmla="*/ 2147483647 h 1932"/>
              <a:gd name="T62" fmla="*/ 2147483647 w 1732"/>
              <a:gd name="T63" fmla="*/ 2147483647 h 1932"/>
              <a:gd name="T64" fmla="*/ 2147483647 w 1732"/>
              <a:gd name="T65" fmla="*/ 2147483647 h 1932"/>
              <a:gd name="T66" fmla="*/ 2147483647 w 1732"/>
              <a:gd name="T67" fmla="*/ 2147483647 h 1932"/>
              <a:gd name="T68" fmla="*/ 2147483647 w 1732"/>
              <a:gd name="T69" fmla="*/ 2147483647 h 1932"/>
              <a:gd name="T70" fmla="*/ 2147483647 w 1732"/>
              <a:gd name="T71" fmla="*/ 2147483647 h 1932"/>
              <a:gd name="T72" fmla="*/ 2147483647 w 1732"/>
              <a:gd name="T73" fmla="*/ 2147483647 h 19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32"/>
              <a:gd name="T112" fmla="*/ 0 h 1932"/>
              <a:gd name="T113" fmla="*/ 1732 w 1732"/>
              <a:gd name="T114" fmla="*/ 1932 h 193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32" h="1932">
                <a:moveTo>
                  <a:pt x="440" y="1932"/>
                </a:moveTo>
                <a:cubicBezTo>
                  <a:pt x="432" y="1909"/>
                  <a:pt x="424" y="1901"/>
                  <a:pt x="400" y="1896"/>
                </a:cubicBezTo>
                <a:cubicBezTo>
                  <a:pt x="388" y="1884"/>
                  <a:pt x="376" y="1872"/>
                  <a:pt x="364" y="1860"/>
                </a:cubicBezTo>
                <a:cubicBezTo>
                  <a:pt x="360" y="1856"/>
                  <a:pt x="352" y="1848"/>
                  <a:pt x="352" y="1848"/>
                </a:cubicBezTo>
                <a:cubicBezTo>
                  <a:pt x="347" y="1832"/>
                  <a:pt x="337" y="1819"/>
                  <a:pt x="328" y="1804"/>
                </a:cubicBezTo>
                <a:cubicBezTo>
                  <a:pt x="326" y="1794"/>
                  <a:pt x="322" y="1776"/>
                  <a:pt x="316" y="1768"/>
                </a:cubicBezTo>
                <a:cubicBezTo>
                  <a:pt x="309" y="1759"/>
                  <a:pt x="292" y="1744"/>
                  <a:pt x="292" y="1744"/>
                </a:cubicBezTo>
                <a:cubicBezTo>
                  <a:pt x="286" y="1726"/>
                  <a:pt x="276" y="1709"/>
                  <a:pt x="268" y="1692"/>
                </a:cubicBezTo>
                <a:cubicBezTo>
                  <a:pt x="264" y="1671"/>
                  <a:pt x="256" y="1650"/>
                  <a:pt x="244" y="1632"/>
                </a:cubicBezTo>
                <a:cubicBezTo>
                  <a:pt x="236" y="1591"/>
                  <a:pt x="239" y="1562"/>
                  <a:pt x="280" y="1548"/>
                </a:cubicBezTo>
                <a:cubicBezTo>
                  <a:pt x="303" y="1525"/>
                  <a:pt x="322" y="1440"/>
                  <a:pt x="328" y="1408"/>
                </a:cubicBezTo>
                <a:cubicBezTo>
                  <a:pt x="331" y="1369"/>
                  <a:pt x="339" y="1322"/>
                  <a:pt x="316" y="1288"/>
                </a:cubicBezTo>
                <a:cubicBezTo>
                  <a:pt x="311" y="1269"/>
                  <a:pt x="306" y="1262"/>
                  <a:pt x="292" y="1248"/>
                </a:cubicBezTo>
                <a:cubicBezTo>
                  <a:pt x="286" y="1229"/>
                  <a:pt x="275" y="1212"/>
                  <a:pt x="268" y="1192"/>
                </a:cubicBezTo>
                <a:cubicBezTo>
                  <a:pt x="264" y="1180"/>
                  <a:pt x="256" y="1156"/>
                  <a:pt x="256" y="1156"/>
                </a:cubicBezTo>
                <a:cubicBezTo>
                  <a:pt x="250" y="1113"/>
                  <a:pt x="253" y="1048"/>
                  <a:pt x="204" y="1032"/>
                </a:cubicBezTo>
                <a:cubicBezTo>
                  <a:pt x="174" y="1002"/>
                  <a:pt x="171" y="959"/>
                  <a:pt x="148" y="924"/>
                </a:cubicBezTo>
                <a:cubicBezTo>
                  <a:pt x="144" y="904"/>
                  <a:pt x="119" y="845"/>
                  <a:pt x="108" y="828"/>
                </a:cubicBezTo>
                <a:cubicBezTo>
                  <a:pt x="100" y="816"/>
                  <a:pt x="87" y="811"/>
                  <a:pt x="76" y="804"/>
                </a:cubicBezTo>
                <a:cubicBezTo>
                  <a:pt x="69" y="784"/>
                  <a:pt x="58" y="763"/>
                  <a:pt x="48" y="744"/>
                </a:cubicBezTo>
                <a:cubicBezTo>
                  <a:pt x="44" y="736"/>
                  <a:pt x="40" y="728"/>
                  <a:pt x="36" y="720"/>
                </a:cubicBezTo>
                <a:cubicBezTo>
                  <a:pt x="34" y="716"/>
                  <a:pt x="28" y="708"/>
                  <a:pt x="28" y="708"/>
                </a:cubicBezTo>
                <a:cubicBezTo>
                  <a:pt x="4" y="669"/>
                  <a:pt x="0" y="666"/>
                  <a:pt x="52" y="660"/>
                </a:cubicBezTo>
                <a:cubicBezTo>
                  <a:pt x="69" y="652"/>
                  <a:pt x="86" y="642"/>
                  <a:pt x="104" y="636"/>
                </a:cubicBezTo>
                <a:cubicBezTo>
                  <a:pt x="122" y="618"/>
                  <a:pt x="142" y="611"/>
                  <a:pt x="164" y="600"/>
                </a:cubicBezTo>
                <a:cubicBezTo>
                  <a:pt x="183" y="590"/>
                  <a:pt x="203" y="563"/>
                  <a:pt x="220" y="556"/>
                </a:cubicBezTo>
                <a:cubicBezTo>
                  <a:pt x="239" y="548"/>
                  <a:pt x="260" y="547"/>
                  <a:pt x="280" y="540"/>
                </a:cubicBezTo>
                <a:cubicBezTo>
                  <a:pt x="306" y="514"/>
                  <a:pt x="344" y="498"/>
                  <a:pt x="380" y="492"/>
                </a:cubicBezTo>
                <a:cubicBezTo>
                  <a:pt x="384" y="489"/>
                  <a:pt x="387" y="486"/>
                  <a:pt x="392" y="484"/>
                </a:cubicBezTo>
                <a:cubicBezTo>
                  <a:pt x="398" y="482"/>
                  <a:pt x="406" y="484"/>
                  <a:pt x="412" y="480"/>
                </a:cubicBezTo>
                <a:cubicBezTo>
                  <a:pt x="436" y="464"/>
                  <a:pt x="434" y="453"/>
                  <a:pt x="460" y="444"/>
                </a:cubicBezTo>
                <a:cubicBezTo>
                  <a:pt x="480" y="424"/>
                  <a:pt x="504" y="414"/>
                  <a:pt x="532" y="408"/>
                </a:cubicBezTo>
                <a:cubicBezTo>
                  <a:pt x="549" y="397"/>
                  <a:pt x="565" y="390"/>
                  <a:pt x="580" y="376"/>
                </a:cubicBezTo>
                <a:cubicBezTo>
                  <a:pt x="588" y="368"/>
                  <a:pt x="593" y="355"/>
                  <a:pt x="604" y="352"/>
                </a:cubicBezTo>
                <a:cubicBezTo>
                  <a:pt x="621" y="348"/>
                  <a:pt x="636" y="341"/>
                  <a:pt x="652" y="336"/>
                </a:cubicBezTo>
                <a:cubicBezTo>
                  <a:pt x="671" y="317"/>
                  <a:pt x="686" y="297"/>
                  <a:pt x="712" y="288"/>
                </a:cubicBezTo>
                <a:cubicBezTo>
                  <a:pt x="726" y="274"/>
                  <a:pt x="742" y="258"/>
                  <a:pt x="760" y="252"/>
                </a:cubicBezTo>
                <a:cubicBezTo>
                  <a:pt x="775" y="237"/>
                  <a:pt x="792" y="233"/>
                  <a:pt x="808" y="220"/>
                </a:cubicBezTo>
                <a:cubicBezTo>
                  <a:pt x="822" y="209"/>
                  <a:pt x="830" y="198"/>
                  <a:pt x="848" y="192"/>
                </a:cubicBezTo>
                <a:cubicBezTo>
                  <a:pt x="860" y="180"/>
                  <a:pt x="868" y="173"/>
                  <a:pt x="884" y="168"/>
                </a:cubicBezTo>
                <a:cubicBezTo>
                  <a:pt x="907" y="145"/>
                  <a:pt x="944" y="126"/>
                  <a:pt x="976" y="120"/>
                </a:cubicBezTo>
                <a:cubicBezTo>
                  <a:pt x="1002" y="103"/>
                  <a:pt x="1033" y="92"/>
                  <a:pt x="1064" y="84"/>
                </a:cubicBezTo>
                <a:cubicBezTo>
                  <a:pt x="1086" y="69"/>
                  <a:pt x="1112" y="60"/>
                  <a:pt x="1136" y="48"/>
                </a:cubicBezTo>
                <a:cubicBezTo>
                  <a:pt x="1161" y="35"/>
                  <a:pt x="1181" y="9"/>
                  <a:pt x="1208" y="0"/>
                </a:cubicBezTo>
                <a:cubicBezTo>
                  <a:pt x="1229" y="14"/>
                  <a:pt x="1234" y="38"/>
                  <a:pt x="1252" y="56"/>
                </a:cubicBezTo>
                <a:cubicBezTo>
                  <a:pt x="1259" y="78"/>
                  <a:pt x="1278" y="83"/>
                  <a:pt x="1292" y="100"/>
                </a:cubicBezTo>
                <a:cubicBezTo>
                  <a:pt x="1310" y="122"/>
                  <a:pt x="1331" y="154"/>
                  <a:pt x="1360" y="164"/>
                </a:cubicBezTo>
                <a:cubicBezTo>
                  <a:pt x="1374" y="206"/>
                  <a:pt x="1403" y="243"/>
                  <a:pt x="1420" y="284"/>
                </a:cubicBezTo>
                <a:cubicBezTo>
                  <a:pt x="1433" y="315"/>
                  <a:pt x="1432" y="340"/>
                  <a:pt x="1456" y="364"/>
                </a:cubicBezTo>
                <a:cubicBezTo>
                  <a:pt x="1464" y="388"/>
                  <a:pt x="1478" y="415"/>
                  <a:pt x="1492" y="436"/>
                </a:cubicBezTo>
                <a:cubicBezTo>
                  <a:pt x="1493" y="441"/>
                  <a:pt x="1494" y="447"/>
                  <a:pt x="1496" y="452"/>
                </a:cubicBezTo>
                <a:cubicBezTo>
                  <a:pt x="1498" y="456"/>
                  <a:pt x="1503" y="459"/>
                  <a:pt x="1504" y="464"/>
                </a:cubicBezTo>
                <a:cubicBezTo>
                  <a:pt x="1510" y="488"/>
                  <a:pt x="1510" y="513"/>
                  <a:pt x="1520" y="536"/>
                </a:cubicBezTo>
                <a:cubicBezTo>
                  <a:pt x="1532" y="563"/>
                  <a:pt x="1547" y="587"/>
                  <a:pt x="1556" y="616"/>
                </a:cubicBezTo>
                <a:cubicBezTo>
                  <a:pt x="1570" y="664"/>
                  <a:pt x="1578" y="719"/>
                  <a:pt x="1600" y="764"/>
                </a:cubicBezTo>
                <a:cubicBezTo>
                  <a:pt x="1605" y="789"/>
                  <a:pt x="1612" y="813"/>
                  <a:pt x="1624" y="836"/>
                </a:cubicBezTo>
                <a:cubicBezTo>
                  <a:pt x="1630" y="865"/>
                  <a:pt x="1644" y="880"/>
                  <a:pt x="1660" y="904"/>
                </a:cubicBezTo>
                <a:cubicBezTo>
                  <a:pt x="1671" y="948"/>
                  <a:pt x="1691" y="993"/>
                  <a:pt x="1708" y="1036"/>
                </a:cubicBezTo>
                <a:cubicBezTo>
                  <a:pt x="1712" y="1078"/>
                  <a:pt x="1723" y="1119"/>
                  <a:pt x="1732" y="1160"/>
                </a:cubicBezTo>
                <a:cubicBezTo>
                  <a:pt x="1724" y="1206"/>
                  <a:pt x="1692" y="1204"/>
                  <a:pt x="1668" y="1240"/>
                </a:cubicBezTo>
                <a:cubicBezTo>
                  <a:pt x="1635" y="1289"/>
                  <a:pt x="1624" y="1348"/>
                  <a:pt x="1576" y="1388"/>
                </a:cubicBezTo>
                <a:cubicBezTo>
                  <a:pt x="1560" y="1401"/>
                  <a:pt x="1534" y="1398"/>
                  <a:pt x="1516" y="1400"/>
                </a:cubicBezTo>
                <a:cubicBezTo>
                  <a:pt x="1488" y="1406"/>
                  <a:pt x="1467" y="1417"/>
                  <a:pt x="1440" y="1424"/>
                </a:cubicBezTo>
                <a:cubicBezTo>
                  <a:pt x="1420" y="1437"/>
                  <a:pt x="1392" y="1444"/>
                  <a:pt x="1368" y="1448"/>
                </a:cubicBezTo>
                <a:cubicBezTo>
                  <a:pt x="1346" y="1463"/>
                  <a:pt x="1314" y="1469"/>
                  <a:pt x="1288" y="1472"/>
                </a:cubicBezTo>
                <a:cubicBezTo>
                  <a:pt x="1191" y="1500"/>
                  <a:pt x="1107" y="1567"/>
                  <a:pt x="1008" y="1592"/>
                </a:cubicBezTo>
                <a:cubicBezTo>
                  <a:pt x="983" y="1609"/>
                  <a:pt x="955" y="1615"/>
                  <a:pt x="928" y="1628"/>
                </a:cubicBezTo>
                <a:cubicBezTo>
                  <a:pt x="904" y="1640"/>
                  <a:pt x="881" y="1656"/>
                  <a:pt x="856" y="1664"/>
                </a:cubicBezTo>
                <a:cubicBezTo>
                  <a:pt x="838" y="1682"/>
                  <a:pt x="831" y="1692"/>
                  <a:pt x="808" y="1700"/>
                </a:cubicBezTo>
                <a:cubicBezTo>
                  <a:pt x="780" y="1728"/>
                  <a:pt x="733" y="1748"/>
                  <a:pt x="696" y="1760"/>
                </a:cubicBezTo>
                <a:cubicBezTo>
                  <a:pt x="679" y="1777"/>
                  <a:pt x="651" y="1788"/>
                  <a:pt x="628" y="1796"/>
                </a:cubicBezTo>
                <a:cubicBezTo>
                  <a:pt x="616" y="1808"/>
                  <a:pt x="608" y="1815"/>
                  <a:pt x="592" y="1820"/>
                </a:cubicBezTo>
                <a:cubicBezTo>
                  <a:pt x="570" y="1842"/>
                  <a:pt x="534" y="1860"/>
                  <a:pt x="504" y="1868"/>
                </a:cubicBezTo>
                <a:cubicBezTo>
                  <a:pt x="476" y="1886"/>
                  <a:pt x="447" y="1896"/>
                  <a:pt x="440" y="1932"/>
                </a:cubicBezTo>
                <a:close/>
              </a:path>
            </a:pathLst>
          </a:custGeom>
          <a:noFill/>
          <a:ln w="28575" cap="flat" cmpd="sng">
            <a:solidFill>
              <a:srgbClr val="FF0000"/>
            </a:solidFill>
            <a:prstDash val="solid"/>
            <a:round/>
            <a:headEnd type="none" w="med" len="med"/>
            <a:tailEnd type="none" w="med" len="med"/>
          </a:ln>
        </p:spPr>
        <p:txBody>
          <a:bodyPr/>
          <a:lstStyle/>
          <a:p>
            <a:endParaRPr lang="en-CA"/>
          </a:p>
        </p:txBody>
      </p:sp>
      <p:grpSp>
        <p:nvGrpSpPr>
          <p:cNvPr id="37895" name="Group 12"/>
          <p:cNvGrpSpPr>
            <a:grpSpLocks/>
          </p:cNvGrpSpPr>
          <p:nvPr/>
        </p:nvGrpSpPr>
        <p:grpSpPr bwMode="auto">
          <a:xfrm>
            <a:off x="6629400" y="1371600"/>
            <a:ext cx="2501900" cy="3132138"/>
            <a:chOff x="528" y="977"/>
            <a:chExt cx="1576" cy="1973"/>
          </a:xfrm>
        </p:grpSpPr>
        <p:sp>
          <p:nvSpPr>
            <p:cNvPr id="37898" name="Freeform 13"/>
            <p:cNvSpPr>
              <a:spLocks/>
            </p:cNvSpPr>
            <p:nvPr/>
          </p:nvSpPr>
          <p:spPr bwMode="auto">
            <a:xfrm>
              <a:off x="784" y="2636"/>
              <a:ext cx="380" cy="314"/>
            </a:xfrm>
            <a:custGeom>
              <a:avLst/>
              <a:gdLst>
                <a:gd name="T0" fmla="*/ 380 w 380"/>
                <a:gd name="T1" fmla="*/ 192 h 314"/>
                <a:gd name="T2" fmla="*/ 324 w 380"/>
                <a:gd name="T3" fmla="*/ 220 h 314"/>
                <a:gd name="T4" fmla="*/ 276 w 380"/>
                <a:gd name="T5" fmla="*/ 256 h 314"/>
                <a:gd name="T6" fmla="*/ 228 w 380"/>
                <a:gd name="T7" fmla="*/ 280 h 314"/>
                <a:gd name="T8" fmla="*/ 192 w 380"/>
                <a:gd name="T9" fmla="*/ 292 h 314"/>
                <a:gd name="T10" fmla="*/ 156 w 380"/>
                <a:gd name="T11" fmla="*/ 308 h 314"/>
                <a:gd name="T12" fmla="*/ 120 w 380"/>
                <a:gd name="T13" fmla="*/ 260 h 314"/>
                <a:gd name="T14" fmla="*/ 84 w 380"/>
                <a:gd name="T15" fmla="*/ 204 h 314"/>
                <a:gd name="T16" fmla="*/ 36 w 380"/>
                <a:gd name="T17" fmla="*/ 140 h 314"/>
                <a:gd name="T18" fmla="*/ 0 w 380"/>
                <a:gd name="T19" fmla="*/ 80 h 314"/>
                <a:gd name="T20" fmla="*/ 96 w 380"/>
                <a:gd name="T21" fmla="*/ 56 h 314"/>
                <a:gd name="T22" fmla="*/ 208 w 380"/>
                <a:gd name="T23" fmla="*/ 0 h 314"/>
                <a:gd name="T24" fmla="*/ 264 w 380"/>
                <a:gd name="T25" fmla="*/ 40 h 314"/>
                <a:gd name="T26" fmla="*/ 288 w 380"/>
                <a:gd name="T27" fmla="*/ 64 h 314"/>
                <a:gd name="T28" fmla="*/ 312 w 380"/>
                <a:gd name="T29" fmla="*/ 100 h 314"/>
                <a:gd name="T30" fmla="*/ 380 w 380"/>
                <a:gd name="T31" fmla="*/ 192 h 3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0"/>
                <a:gd name="T49" fmla="*/ 0 h 314"/>
                <a:gd name="T50" fmla="*/ 380 w 380"/>
                <a:gd name="T51" fmla="*/ 314 h 3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0" h="314">
                  <a:moveTo>
                    <a:pt x="380" y="192"/>
                  </a:moveTo>
                  <a:cubicBezTo>
                    <a:pt x="363" y="202"/>
                    <a:pt x="343" y="214"/>
                    <a:pt x="324" y="220"/>
                  </a:cubicBezTo>
                  <a:cubicBezTo>
                    <a:pt x="310" y="234"/>
                    <a:pt x="294" y="250"/>
                    <a:pt x="276" y="256"/>
                  </a:cubicBezTo>
                  <a:cubicBezTo>
                    <a:pt x="257" y="275"/>
                    <a:pt x="254" y="273"/>
                    <a:pt x="228" y="280"/>
                  </a:cubicBezTo>
                  <a:cubicBezTo>
                    <a:pt x="216" y="283"/>
                    <a:pt x="192" y="292"/>
                    <a:pt x="192" y="292"/>
                  </a:cubicBezTo>
                  <a:cubicBezTo>
                    <a:pt x="179" y="305"/>
                    <a:pt x="174" y="314"/>
                    <a:pt x="156" y="308"/>
                  </a:cubicBezTo>
                  <a:cubicBezTo>
                    <a:pt x="141" y="293"/>
                    <a:pt x="135" y="275"/>
                    <a:pt x="120" y="260"/>
                  </a:cubicBezTo>
                  <a:cubicBezTo>
                    <a:pt x="115" y="236"/>
                    <a:pt x="104" y="218"/>
                    <a:pt x="84" y="204"/>
                  </a:cubicBezTo>
                  <a:cubicBezTo>
                    <a:pt x="77" y="182"/>
                    <a:pt x="53" y="157"/>
                    <a:pt x="36" y="140"/>
                  </a:cubicBezTo>
                  <a:cubicBezTo>
                    <a:pt x="28" y="116"/>
                    <a:pt x="11" y="102"/>
                    <a:pt x="0" y="80"/>
                  </a:cubicBezTo>
                  <a:cubicBezTo>
                    <a:pt x="12" y="44"/>
                    <a:pt x="63" y="63"/>
                    <a:pt x="96" y="56"/>
                  </a:cubicBezTo>
                  <a:cubicBezTo>
                    <a:pt x="133" y="37"/>
                    <a:pt x="174" y="23"/>
                    <a:pt x="208" y="0"/>
                  </a:cubicBezTo>
                  <a:cubicBezTo>
                    <a:pt x="235" y="5"/>
                    <a:pt x="245" y="21"/>
                    <a:pt x="264" y="40"/>
                  </a:cubicBezTo>
                  <a:cubicBezTo>
                    <a:pt x="272" y="48"/>
                    <a:pt x="288" y="64"/>
                    <a:pt x="288" y="64"/>
                  </a:cubicBezTo>
                  <a:cubicBezTo>
                    <a:pt x="293" y="80"/>
                    <a:pt x="305" y="86"/>
                    <a:pt x="312" y="100"/>
                  </a:cubicBezTo>
                  <a:cubicBezTo>
                    <a:pt x="330" y="136"/>
                    <a:pt x="340" y="176"/>
                    <a:pt x="380" y="192"/>
                  </a:cubicBezTo>
                  <a:close/>
                </a:path>
              </a:pathLst>
            </a:custGeom>
            <a:noFill/>
            <a:ln w="28575" cap="flat" cmpd="sng">
              <a:solidFill>
                <a:srgbClr val="00FF00"/>
              </a:solidFill>
              <a:prstDash val="solid"/>
              <a:round/>
              <a:headEnd type="none" w="med" len="med"/>
              <a:tailEnd type="none" w="med" len="med"/>
            </a:ln>
          </p:spPr>
          <p:txBody>
            <a:bodyPr/>
            <a:lstStyle/>
            <a:p>
              <a:endParaRPr lang="en-CA"/>
            </a:p>
          </p:txBody>
        </p:sp>
        <p:sp>
          <p:nvSpPr>
            <p:cNvPr id="37899" name="Freeform 14"/>
            <p:cNvSpPr>
              <a:spLocks/>
            </p:cNvSpPr>
            <p:nvPr/>
          </p:nvSpPr>
          <p:spPr bwMode="auto">
            <a:xfrm>
              <a:off x="1264" y="2368"/>
              <a:ext cx="346" cy="337"/>
            </a:xfrm>
            <a:custGeom>
              <a:avLst/>
              <a:gdLst>
                <a:gd name="T0" fmla="*/ 340 w 346"/>
                <a:gd name="T1" fmla="*/ 216 h 337"/>
                <a:gd name="T2" fmla="*/ 324 w 346"/>
                <a:gd name="T3" fmla="*/ 192 h 337"/>
                <a:gd name="T4" fmla="*/ 300 w 346"/>
                <a:gd name="T5" fmla="*/ 168 h 337"/>
                <a:gd name="T6" fmla="*/ 288 w 346"/>
                <a:gd name="T7" fmla="*/ 136 h 337"/>
                <a:gd name="T8" fmla="*/ 264 w 346"/>
                <a:gd name="T9" fmla="*/ 76 h 337"/>
                <a:gd name="T10" fmla="*/ 212 w 346"/>
                <a:gd name="T11" fmla="*/ 12 h 337"/>
                <a:gd name="T12" fmla="*/ 144 w 346"/>
                <a:gd name="T13" fmla="*/ 20 h 337"/>
                <a:gd name="T14" fmla="*/ 120 w 346"/>
                <a:gd name="T15" fmla="*/ 64 h 337"/>
                <a:gd name="T16" fmla="*/ 36 w 346"/>
                <a:gd name="T17" fmla="*/ 76 h 337"/>
                <a:gd name="T18" fmla="*/ 0 w 346"/>
                <a:gd name="T19" fmla="*/ 124 h 337"/>
                <a:gd name="T20" fmla="*/ 36 w 346"/>
                <a:gd name="T21" fmla="*/ 212 h 337"/>
                <a:gd name="T22" fmla="*/ 108 w 346"/>
                <a:gd name="T23" fmla="*/ 304 h 337"/>
                <a:gd name="T24" fmla="*/ 192 w 346"/>
                <a:gd name="T25" fmla="*/ 300 h 337"/>
                <a:gd name="T26" fmla="*/ 276 w 346"/>
                <a:gd name="T27" fmla="*/ 264 h 337"/>
                <a:gd name="T28" fmla="*/ 328 w 346"/>
                <a:gd name="T29" fmla="*/ 232 h 337"/>
                <a:gd name="T30" fmla="*/ 340 w 346"/>
                <a:gd name="T31" fmla="*/ 228 h 337"/>
                <a:gd name="T32" fmla="*/ 340 w 346"/>
                <a:gd name="T33" fmla="*/ 216 h 3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6"/>
                <a:gd name="T52" fmla="*/ 0 h 337"/>
                <a:gd name="T53" fmla="*/ 346 w 346"/>
                <a:gd name="T54" fmla="*/ 337 h 3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6" h="337">
                  <a:moveTo>
                    <a:pt x="340" y="216"/>
                  </a:moveTo>
                  <a:cubicBezTo>
                    <a:pt x="330" y="167"/>
                    <a:pt x="346" y="214"/>
                    <a:pt x="324" y="192"/>
                  </a:cubicBezTo>
                  <a:cubicBezTo>
                    <a:pt x="296" y="164"/>
                    <a:pt x="327" y="177"/>
                    <a:pt x="300" y="168"/>
                  </a:cubicBezTo>
                  <a:cubicBezTo>
                    <a:pt x="291" y="121"/>
                    <a:pt x="303" y="170"/>
                    <a:pt x="288" y="136"/>
                  </a:cubicBezTo>
                  <a:cubicBezTo>
                    <a:pt x="279" y="116"/>
                    <a:pt x="264" y="76"/>
                    <a:pt x="264" y="76"/>
                  </a:cubicBezTo>
                  <a:cubicBezTo>
                    <a:pt x="258" y="37"/>
                    <a:pt x="249" y="24"/>
                    <a:pt x="212" y="12"/>
                  </a:cubicBezTo>
                  <a:cubicBezTo>
                    <a:pt x="189" y="14"/>
                    <a:pt x="156" y="0"/>
                    <a:pt x="144" y="20"/>
                  </a:cubicBezTo>
                  <a:cubicBezTo>
                    <a:pt x="137" y="32"/>
                    <a:pt x="140" y="60"/>
                    <a:pt x="120" y="64"/>
                  </a:cubicBezTo>
                  <a:cubicBezTo>
                    <a:pt x="92" y="70"/>
                    <a:pt x="64" y="72"/>
                    <a:pt x="36" y="76"/>
                  </a:cubicBezTo>
                  <a:cubicBezTo>
                    <a:pt x="29" y="96"/>
                    <a:pt x="12" y="107"/>
                    <a:pt x="0" y="124"/>
                  </a:cubicBezTo>
                  <a:cubicBezTo>
                    <a:pt x="4" y="155"/>
                    <a:pt x="18" y="186"/>
                    <a:pt x="36" y="212"/>
                  </a:cubicBezTo>
                  <a:cubicBezTo>
                    <a:pt x="48" y="272"/>
                    <a:pt x="55" y="283"/>
                    <a:pt x="108" y="304"/>
                  </a:cubicBezTo>
                  <a:cubicBezTo>
                    <a:pt x="119" y="337"/>
                    <a:pt x="168" y="305"/>
                    <a:pt x="192" y="300"/>
                  </a:cubicBezTo>
                  <a:cubicBezTo>
                    <a:pt x="216" y="284"/>
                    <a:pt x="248" y="270"/>
                    <a:pt x="276" y="264"/>
                  </a:cubicBezTo>
                  <a:cubicBezTo>
                    <a:pt x="296" y="254"/>
                    <a:pt x="310" y="244"/>
                    <a:pt x="328" y="232"/>
                  </a:cubicBezTo>
                  <a:cubicBezTo>
                    <a:pt x="332" y="230"/>
                    <a:pt x="337" y="231"/>
                    <a:pt x="340" y="228"/>
                  </a:cubicBezTo>
                  <a:cubicBezTo>
                    <a:pt x="342" y="225"/>
                    <a:pt x="340" y="220"/>
                    <a:pt x="340" y="216"/>
                  </a:cubicBezTo>
                  <a:close/>
                </a:path>
              </a:pathLst>
            </a:custGeom>
            <a:noFill/>
            <a:ln w="28575" cap="flat" cmpd="sng">
              <a:solidFill>
                <a:srgbClr val="00FF00"/>
              </a:solidFill>
              <a:prstDash val="solid"/>
              <a:round/>
              <a:headEnd type="none" w="med" len="med"/>
              <a:tailEnd type="none" w="med" len="med"/>
            </a:ln>
          </p:spPr>
          <p:txBody>
            <a:bodyPr/>
            <a:lstStyle/>
            <a:p>
              <a:endParaRPr lang="en-CA"/>
            </a:p>
          </p:txBody>
        </p:sp>
        <p:sp>
          <p:nvSpPr>
            <p:cNvPr id="37900" name="Freeform 15"/>
            <p:cNvSpPr>
              <a:spLocks/>
            </p:cNvSpPr>
            <p:nvPr/>
          </p:nvSpPr>
          <p:spPr bwMode="auto">
            <a:xfrm>
              <a:off x="1724" y="2156"/>
              <a:ext cx="380" cy="328"/>
            </a:xfrm>
            <a:custGeom>
              <a:avLst/>
              <a:gdLst>
                <a:gd name="T0" fmla="*/ 380 w 380"/>
                <a:gd name="T1" fmla="*/ 236 h 328"/>
                <a:gd name="T2" fmla="*/ 344 w 380"/>
                <a:gd name="T3" fmla="*/ 212 h 328"/>
                <a:gd name="T4" fmla="*/ 332 w 380"/>
                <a:gd name="T5" fmla="*/ 188 h 328"/>
                <a:gd name="T6" fmla="*/ 320 w 380"/>
                <a:gd name="T7" fmla="*/ 140 h 328"/>
                <a:gd name="T8" fmla="*/ 304 w 380"/>
                <a:gd name="T9" fmla="*/ 104 h 328"/>
                <a:gd name="T10" fmla="*/ 280 w 380"/>
                <a:gd name="T11" fmla="*/ 80 h 328"/>
                <a:gd name="T12" fmla="*/ 248 w 380"/>
                <a:gd name="T13" fmla="*/ 0 h 328"/>
                <a:gd name="T14" fmla="*/ 176 w 380"/>
                <a:gd name="T15" fmla="*/ 16 h 328"/>
                <a:gd name="T16" fmla="*/ 52 w 380"/>
                <a:gd name="T17" fmla="*/ 52 h 328"/>
                <a:gd name="T18" fmla="*/ 60 w 380"/>
                <a:gd name="T19" fmla="*/ 216 h 328"/>
                <a:gd name="T20" fmla="*/ 72 w 380"/>
                <a:gd name="T21" fmla="*/ 240 h 328"/>
                <a:gd name="T22" fmla="*/ 104 w 380"/>
                <a:gd name="T23" fmla="*/ 276 h 328"/>
                <a:gd name="T24" fmla="*/ 132 w 380"/>
                <a:gd name="T25" fmla="*/ 324 h 328"/>
                <a:gd name="T26" fmla="*/ 144 w 380"/>
                <a:gd name="T27" fmla="*/ 328 h 328"/>
                <a:gd name="T28" fmla="*/ 236 w 380"/>
                <a:gd name="T29" fmla="*/ 300 h 328"/>
                <a:gd name="T30" fmla="*/ 368 w 380"/>
                <a:gd name="T31" fmla="*/ 252 h 328"/>
                <a:gd name="T32" fmla="*/ 380 w 380"/>
                <a:gd name="T33" fmla="*/ 236 h 3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0"/>
                <a:gd name="T52" fmla="*/ 0 h 328"/>
                <a:gd name="T53" fmla="*/ 380 w 380"/>
                <a:gd name="T54" fmla="*/ 328 h 3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0" h="328">
                  <a:moveTo>
                    <a:pt x="380" y="236"/>
                  </a:moveTo>
                  <a:cubicBezTo>
                    <a:pt x="368" y="224"/>
                    <a:pt x="360" y="217"/>
                    <a:pt x="344" y="212"/>
                  </a:cubicBezTo>
                  <a:cubicBezTo>
                    <a:pt x="341" y="204"/>
                    <a:pt x="334" y="197"/>
                    <a:pt x="332" y="188"/>
                  </a:cubicBezTo>
                  <a:cubicBezTo>
                    <a:pt x="315" y="125"/>
                    <a:pt x="340" y="179"/>
                    <a:pt x="320" y="140"/>
                  </a:cubicBezTo>
                  <a:cubicBezTo>
                    <a:pt x="312" y="76"/>
                    <a:pt x="328" y="122"/>
                    <a:pt x="304" y="104"/>
                  </a:cubicBezTo>
                  <a:cubicBezTo>
                    <a:pt x="295" y="97"/>
                    <a:pt x="280" y="80"/>
                    <a:pt x="280" y="80"/>
                  </a:cubicBezTo>
                  <a:cubicBezTo>
                    <a:pt x="270" y="8"/>
                    <a:pt x="281" y="33"/>
                    <a:pt x="248" y="0"/>
                  </a:cubicBezTo>
                  <a:cubicBezTo>
                    <a:pt x="214" y="3"/>
                    <a:pt x="206" y="10"/>
                    <a:pt x="176" y="16"/>
                  </a:cubicBezTo>
                  <a:cubicBezTo>
                    <a:pt x="140" y="40"/>
                    <a:pt x="93" y="42"/>
                    <a:pt x="52" y="52"/>
                  </a:cubicBezTo>
                  <a:cubicBezTo>
                    <a:pt x="0" y="104"/>
                    <a:pt x="11" y="167"/>
                    <a:pt x="60" y="216"/>
                  </a:cubicBezTo>
                  <a:cubicBezTo>
                    <a:pt x="79" y="235"/>
                    <a:pt x="59" y="220"/>
                    <a:pt x="72" y="240"/>
                  </a:cubicBezTo>
                  <a:cubicBezTo>
                    <a:pt x="80" y="252"/>
                    <a:pt x="94" y="266"/>
                    <a:pt x="104" y="276"/>
                  </a:cubicBezTo>
                  <a:cubicBezTo>
                    <a:pt x="105" y="279"/>
                    <a:pt x="130" y="322"/>
                    <a:pt x="132" y="324"/>
                  </a:cubicBezTo>
                  <a:cubicBezTo>
                    <a:pt x="135" y="327"/>
                    <a:pt x="140" y="327"/>
                    <a:pt x="144" y="328"/>
                  </a:cubicBezTo>
                  <a:cubicBezTo>
                    <a:pt x="182" y="324"/>
                    <a:pt x="201" y="310"/>
                    <a:pt x="236" y="300"/>
                  </a:cubicBezTo>
                  <a:cubicBezTo>
                    <a:pt x="280" y="288"/>
                    <a:pt x="329" y="278"/>
                    <a:pt x="368" y="252"/>
                  </a:cubicBezTo>
                  <a:cubicBezTo>
                    <a:pt x="373" y="237"/>
                    <a:pt x="368" y="242"/>
                    <a:pt x="380" y="236"/>
                  </a:cubicBezTo>
                  <a:close/>
                </a:path>
              </a:pathLst>
            </a:custGeom>
            <a:noFill/>
            <a:ln w="28575" cap="flat" cmpd="sng">
              <a:solidFill>
                <a:srgbClr val="00FF00"/>
              </a:solidFill>
              <a:prstDash val="solid"/>
              <a:round/>
              <a:headEnd type="none" w="med" len="med"/>
              <a:tailEnd type="none" w="med" len="med"/>
            </a:ln>
          </p:spPr>
          <p:txBody>
            <a:bodyPr/>
            <a:lstStyle/>
            <a:p>
              <a:endParaRPr lang="en-CA"/>
            </a:p>
          </p:txBody>
        </p:sp>
        <p:sp>
          <p:nvSpPr>
            <p:cNvPr id="37901" name="Freeform 16"/>
            <p:cNvSpPr>
              <a:spLocks/>
            </p:cNvSpPr>
            <p:nvPr/>
          </p:nvSpPr>
          <p:spPr bwMode="auto">
            <a:xfrm>
              <a:off x="1756" y="1568"/>
              <a:ext cx="332" cy="312"/>
            </a:xfrm>
            <a:custGeom>
              <a:avLst/>
              <a:gdLst>
                <a:gd name="T0" fmla="*/ 332 w 332"/>
                <a:gd name="T1" fmla="*/ 204 h 312"/>
                <a:gd name="T2" fmla="*/ 264 w 332"/>
                <a:gd name="T3" fmla="*/ 252 h 312"/>
                <a:gd name="T4" fmla="*/ 144 w 332"/>
                <a:gd name="T5" fmla="*/ 312 h 312"/>
                <a:gd name="T6" fmla="*/ 108 w 332"/>
                <a:gd name="T7" fmla="*/ 308 h 312"/>
                <a:gd name="T8" fmla="*/ 104 w 332"/>
                <a:gd name="T9" fmla="*/ 296 h 312"/>
                <a:gd name="T10" fmla="*/ 68 w 332"/>
                <a:gd name="T11" fmla="*/ 240 h 312"/>
                <a:gd name="T12" fmla="*/ 0 w 332"/>
                <a:gd name="T13" fmla="*/ 152 h 312"/>
                <a:gd name="T14" fmla="*/ 136 w 332"/>
                <a:gd name="T15" fmla="*/ 44 h 312"/>
                <a:gd name="T16" fmla="*/ 180 w 332"/>
                <a:gd name="T17" fmla="*/ 24 h 312"/>
                <a:gd name="T18" fmla="*/ 220 w 332"/>
                <a:gd name="T19" fmla="*/ 0 h 312"/>
                <a:gd name="T20" fmla="*/ 252 w 332"/>
                <a:gd name="T21" fmla="*/ 100 h 312"/>
                <a:gd name="T22" fmla="*/ 300 w 332"/>
                <a:gd name="T23" fmla="*/ 168 h 312"/>
                <a:gd name="T24" fmla="*/ 316 w 332"/>
                <a:gd name="T25" fmla="*/ 228 h 3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2"/>
                <a:gd name="T40" fmla="*/ 0 h 312"/>
                <a:gd name="T41" fmla="*/ 332 w 332"/>
                <a:gd name="T42" fmla="*/ 312 h 3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2" h="312">
                  <a:moveTo>
                    <a:pt x="332" y="204"/>
                  </a:moveTo>
                  <a:cubicBezTo>
                    <a:pt x="305" y="213"/>
                    <a:pt x="292" y="241"/>
                    <a:pt x="264" y="252"/>
                  </a:cubicBezTo>
                  <a:cubicBezTo>
                    <a:pt x="233" y="283"/>
                    <a:pt x="180" y="288"/>
                    <a:pt x="144" y="312"/>
                  </a:cubicBezTo>
                  <a:cubicBezTo>
                    <a:pt x="132" y="311"/>
                    <a:pt x="119" y="312"/>
                    <a:pt x="108" y="308"/>
                  </a:cubicBezTo>
                  <a:cubicBezTo>
                    <a:pt x="104" y="306"/>
                    <a:pt x="106" y="300"/>
                    <a:pt x="104" y="296"/>
                  </a:cubicBezTo>
                  <a:cubicBezTo>
                    <a:pt x="94" y="277"/>
                    <a:pt x="86" y="252"/>
                    <a:pt x="68" y="240"/>
                  </a:cubicBezTo>
                  <a:cubicBezTo>
                    <a:pt x="47" y="209"/>
                    <a:pt x="27" y="179"/>
                    <a:pt x="0" y="152"/>
                  </a:cubicBezTo>
                  <a:cubicBezTo>
                    <a:pt x="10" y="93"/>
                    <a:pt x="83" y="57"/>
                    <a:pt x="136" y="44"/>
                  </a:cubicBezTo>
                  <a:cubicBezTo>
                    <a:pt x="150" y="35"/>
                    <a:pt x="164" y="30"/>
                    <a:pt x="180" y="24"/>
                  </a:cubicBezTo>
                  <a:cubicBezTo>
                    <a:pt x="193" y="11"/>
                    <a:pt x="205" y="10"/>
                    <a:pt x="220" y="0"/>
                  </a:cubicBezTo>
                  <a:cubicBezTo>
                    <a:pt x="258" y="13"/>
                    <a:pt x="236" y="69"/>
                    <a:pt x="252" y="100"/>
                  </a:cubicBezTo>
                  <a:cubicBezTo>
                    <a:pt x="258" y="131"/>
                    <a:pt x="283" y="143"/>
                    <a:pt x="300" y="168"/>
                  </a:cubicBezTo>
                  <a:cubicBezTo>
                    <a:pt x="306" y="191"/>
                    <a:pt x="316" y="203"/>
                    <a:pt x="316" y="228"/>
                  </a:cubicBezTo>
                </a:path>
              </a:pathLst>
            </a:custGeom>
            <a:noFill/>
            <a:ln w="28575" cap="flat" cmpd="sng">
              <a:solidFill>
                <a:srgbClr val="00FF00"/>
              </a:solidFill>
              <a:prstDash val="solid"/>
              <a:round/>
              <a:headEnd type="none" w="med" len="med"/>
              <a:tailEnd type="none" w="med" len="med"/>
            </a:ln>
          </p:spPr>
          <p:txBody>
            <a:bodyPr/>
            <a:lstStyle/>
            <a:p>
              <a:endParaRPr lang="en-CA"/>
            </a:p>
          </p:txBody>
        </p:sp>
        <p:sp>
          <p:nvSpPr>
            <p:cNvPr id="37902" name="Freeform 17"/>
            <p:cNvSpPr>
              <a:spLocks/>
            </p:cNvSpPr>
            <p:nvPr/>
          </p:nvSpPr>
          <p:spPr bwMode="auto">
            <a:xfrm>
              <a:off x="1248" y="1771"/>
              <a:ext cx="384" cy="341"/>
            </a:xfrm>
            <a:custGeom>
              <a:avLst/>
              <a:gdLst>
                <a:gd name="T0" fmla="*/ 240 w 384"/>
                <a:gd name="T1" fmla="*/ 5 h 341"/>
                <a:gd name="T2" fmla="*/ 356 w 384"/>
                <a:gd name="T3" fmla="*/ 181 h 341"/>
                <a:gd name="T4" fmla="*/ 384 w 384"/>
                <a:gd name="T5" fmla="*/ 197 h 341"/>
                <a:gd name="T6" fmla="*/ 336 w 384"/>
                <a:gd name="T7" fmla="*/ 245 h 341"/>
                <a:gd name="T8" fmla="*/ 144 w 384"/>
                <a:gd name="T9" fmla="*/ 341 h 341"/>
                <a:gd name="T10" fmla="*/ 0 w 384"/>
                <a:gd name="T11" fmla="*/ 149 h 341"/>
                <a:gd name="T12" fmla="*/ 64 w 384"/>
                <a:gd name="T13" fmla="*/ 81 h 341"/>
                <a:gd name="T14" fmla="*/ 176 w 384"/>
                <a:gd name="T15" fmla="*/ 21 h 341"/>
                <a:gd name="T16" fmla="*/ 240 w 384"/>
                <a:gd name="T17" fmla="*/ 5 h 3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4"/>
                <a:gd name="T28" fmla="*/ 0 h 341"/>
                <a:gd name="T29" fmla="*/ 384 w 384"/>
                <a:gd name="T30" fmla="*/ 341 h 3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4" h="341">
                  <a:moveTo>
                    <a:pt x="240" y="5"/>
                  </a:moveTo>
                  <a:cubicBezTo>
                    <a:pt x="354" y="175"/>
                    <a:pt x="322" y="113"/>
                    <a:pt x="356" y="181"/>
                  </a:cubicBezTo>
                  <a:lnTo>
                    <a:pt x="384" y="197"/>
                  </a:lnTo>
                  <a:lnTo>
                    <a:pt x="336" y="245"/>
                  </a:lnTo>
                  <a:lnTo>
                    <a:pt x="144" y="341"/>
                  </a:lnTo>
                  <a:lnTo>
                    <a:pt x="0" y="149"/>
                  </a:lnTo>
                  <a:cubicBezTo>
                    <a:pt x="5" y="97"/>
                    <a:pt x="14" y="89"/>
                    <a:pt x="64" y="81"/>
                  </a:cubicBezTo>
                  <a:cubicBezTo>
                    <a:pt x="88" y="57"/>
                    <a:pt x="143" y="29"/>
                    <a:pt x="176" y="21"/>
                  </a:cubicBezTo>
                  <a:cubicBezTo>
                    <a:pt x="197" y="7"/>
                    <a:pt x="215" y="0"/>
                    <a:pt x="240" y="5"/>
                  </a:cubicBezTo>
                  <a:close/>
                </a:path>
              </a:pathLst>
            </a:custGeom>
            <a:noFill/>
            <a:ln w="28575" cap="flat" cmpd="sng">
              <a:solidFill>
                <a:srgbClr val="00FF00"/>
              </a:solidFill>
              <a:prstDash val="solid"/>
              <a:round/>
              <a:headEnd type="none" w="med" len="med"/>
              <a:tailEnd type="none" w="med" len="med"/>
            </a:ln>
          </p:spPr>
          <p:txBody>
            <a:bodyPr/>
            <a:lstStyle/>
            <a:p>
              <a:endParaRPr lang="en-CA"/>
            </a:p>
          </p:txBody>
        </p:sp>
        <p:sp>
          <p:nvSpPr>
            <p:cNvPr id="37903" name="Freeform 18"/>
            <p:cNvSpPr>
              <a:spLocks/>
            </p:cNvSpPr>
            <p:nvPr/>
          </p:nvSpPr>
          <p:spPr bwMode="auto">
            <a:xfrm>
              <a:off x="801" y="1888"/>
              <a:ext cx="412" cy="448"/>
            </a:xfrm>
            <a:custGeom>
              <a:avLst/>
              <a:gdLst>
                <a:gd name="T0" fmla="*/ 371 w 412"/>
                <a:gd name="T1" fmla="*/ 0 h 448"/>
                <a:gd name="T2" fmla="*/ 403 w 412"/>
                <a:gd name="T3" fmla="*/ 28 h 448"/>
                <a:gd name="T4" fmla="*/ 403 w 412"/>
                <a:gd name="T5" fmla="*/ 92 h 448"/>
                <a:gd name="T6" fmla="*/ 379 w 412"/>
                <a:gd name="T7" fmla="*/ 112 h 448"/>
                <a:gd name="T8" fmla="*/ 319 w 412"/>
                <a:gd name="T9" fmla="*/ 152 h 448"/>
                <a:gd name="T10" fmla="*/ 307 w 412"/>
                <a:gd name="T11" fmla="*/ 164 h 448"/>
                <a:gd name="T12" fmla="*/ 295 w 412"/>
                <a:gd name="T13" fmla="*/ 172 h 448"/>
                <a:gd name="T14" fmla="*/ 271 w 412"/>
                <a:gd name="T15" fmla="*/ 196 h 448"/>
                <a:gd name="T16" fmla="*/ 287 w 412"/>
                <a:gd name="T17" fmla="*/ 248 h 448"/>
                <a:gd name="T18" fmla="*/ 319 w 412"/>
                <a:gd name="T19" fmla="*/ 332 h 448"/>
                <a:gd name="T20" fmla="*/ 271 w 412"/>
                <a:gd name="T21" fmla="*/ 368 h 448"/>
                <a:gd name="T22" fmla="*/ 187 w 412"/>
                <a:gd name="T23" fmla="*/ 416 h 448"/>
                <a:gd name="T24" fmla="*/ 115 w 412"/>
                <a:gd name="T25" fmla="*/ 448 h 448"/>
                <a:gd name="T26" fmla="*/ 75 w 412"/>
                <a:gd name="T27" fmla="*/ 420 h 448"/>
                <a:gd name="T28" fmla="*/ 31 w 412"/>
                <a:gd name="T29" fmla="*/ 304 h 448"/>
                <a:gd name="T30" fmla="*/ 7 w 412"/>
                <a:gd name="T31" fmla="*/ 244 h 448"/>
                <a:gd name="T32" fmla="*/ 3 w 412"/>
                <a:gd name="T33" fmla="*/ 220 h 448"/>
                <a:gd name="T34" fmla="*/ 19 w 412"/>
                <a:gd name="T35" fmla="*/ 216 h 448"/>
                <a:gd name="T36" fmla="*/ 103 w 412"/>
                <a:gd name="T37" fmla="*/ 180 h 448"/>
                <a:gd name="T38" fmla="*/ 143 w 412"/>
                <a:gd name="T39" fmla="*/ 148 h 448"/>
                <a:gd name="T40" fmla="*/ 167 w 412"/>
                <a:gd name="T41" fmla="*/ 136 h 448"/>
                <a:gd name="T42" fmla="*/ 215 w 412"/>
                <a:gd name="T43" fmla="*/ 96 h 448"/>
                <a:gd name="T44" fmla="*/ 371 w 412"/>
                <a:gd name="T45" fmla="*/ 0 h 44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12"/>
                <a:gd name="T70" fmla="*/ 0 h 448"/>
                <a:gd name="T71" fmla="*/ 412 w 412"/>
                <a:gd name="T72" fmla="*/ 448 h 44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12" h="448">
                  <a:moveTo>
                    <a:pt x="371" y="0"/>
                  </a:moveTo>
                  <a:cubicBezTo>
                    <a:pt x="387" y="5"/>
                    <a:pt x="394" y="14"/>
                    <a:pt x="403" y="28"/>
                  </a:cubicBezTo>
                  <a:cubicBezTo>
                    <a:pt x="409" y="53"/>
                    <a:pt x="412" y="57"/>
                    <a:pt x="403" y="92"/>
                  </a:cubicBezTo>
                  <a:cubicBezTo>
                    <a:pt x="401" y="100"/>
                    <a:pt x="384" y="108"/>
                    <a:pt x="379" y="112"/>
                  </a:cubicBezTo>
                  <a:cubicBezTo>
                    <a:pt x="363" y="126"/>
                    <a:pt x="339" y="145"/>
                    <a:pt x="319" y="152"/>
                  </a:cubicBezTo>
                  <a:cubicBezTo>
                    <a:pt x="315" y="156"/>
                    <a:pt x="311" y="160"/>
                    <a:pt x="307" y="164"/>
                  </a:cubicBezTo>
                  <a:cubicBezTo>
                    <a:pt x="303" y="167"/>
                    <a:pt x="299" y="169"/>
                    <a:pt x="295" y="172"/>
                  </a:cubicBezTo>
                  <a:cubicBezTo>
                    <a:pt x="287" y="180"/>
                    <a:pt x="271" y="196"/>
                    <a:pt x="271" y="196"/>
                  </a:cubicBezTo>
                  <a:cubicBezTo>
                    <a:pt x="274" y="220"/>
                    <a:pt x="281" y="227"/>
                    <a:pt x="287" y="248"/>
                  </a:cubicBezTo>
                  <a:cubicBezTo>
                    <a:pt x="296" y="282"/>
                    <a:pt x="300" y="304"/>
                    <a:pt x="319" y="332"/>
                  </a:cubicBezTo>
                  <a:cubicBezTo>
                    <a:pt x="307" y="353"/>
                    <a:pt x="294" y="360"/>
                    <a:pt x="271" y="368"/>
                  </a:cubicBezTo>
                  <a:cubicBezTo>
                    <a:pt x="247" y="386"/>
                    <a:pt x="215" y="410"/>
                    <a:pt x="187" y="416"/>
                  </a:cubicBezTo>
                  <a:cubicBezTo>
                    <a:pt x="165" y="431"/>
                    <a:pt x="140" y="438"/>
                    <a:pt x="115" y="448"/>
                  </a:cubicBezTo>
                  <a:cubicBezTo>
                    <a:pt x="99" y="444"/>
                    <a:pt x="75" y="420"/>
                    <a:pt x="75" y="420"/>
                  </a:cubicBezTo>
                  <a:cubicBezTo>
                    <a:pt x="63" y="383"/>
                    <a:pt x="53" y="337"/>
                    <a:pt x="31" y="304"/>
                  </a:cubicBezTo>
                  <a:cubicBezTo>
                    <a:pt x="26" y="283"/>
                    <a:pt x="15" y="264"/>
                    <a:pt x="7" y="244"/>
                  </a:cubicBezTo>
                  <a:cubicBezTo>
                    <a:pt x="6" y="236"/>
                    <a:pt x="0" y="227"/>
                    <a:pt x="3" y="220"/>
                  </a:cubicBezTo>
                  <a:cubicBezTo>
                    <a:pt x="5" y="215"/>
                    <a:pt x="14" y="218"/>
                    <a:pt x="19" y="216"/>
                  </a:cubicBezTo>
                  <a:cubicBezTo>
                    <a:pt x="47" y="204"/>
                    <a:pt x="76" y="194"/>
                    <a:pt x="103" y="180"/>
                  </a:cubicBezTo>
                  <a:cubicBezTo>
                    <a:pt x="119" y="172"/>
                    <a:pt x="129" y="157"/>
                    <a:pt x="143" y="148"/>
                  </a:cubicBezTo>
                  <a:cubicBezTo>
                    <a:pt x="171" y="129"/>
                    <a:pt x="139" y="161"/>
                    <a:pt x="167" y="136"/>
                  </a:cubicBezTo>
                  <a:cubicBezTo>
                    <a:pt x="185" y="120"/>
                    <a:pt x="193" y="103"/>
                    <a:pt x="215" y="96"/>
                  </a:cubicBezTo>
                  <a:cubicBezTo>
                    <a:pt x="248" y="46"/>
                    <a:pt x="310" y="0"/>
                    <a:pt x="371" y="0"/>
                  </a:cubicBezTo>
                  <a:close/>
                </a:path>
              </a:pathLst>
            </a:custGeom>
            <a:noFill/>
            <a:ln w="28575" cap="flat" cmpd="sng">
              <a:solidFill>
                <a:srgbClr val="00FF00"/>
              </a:solidFill>
              <a:prstDash val="solid"/>
              <a:round/>
              <a:headEnd type="none" w="med" len="med"/>
              <a:tailEnd type="none" w="med" len="med"/>
            </a:ln>
          </p:spPr>
          <p:txBody>
            <a:bodyPr/>
            <a:lstStyle/>
            <a:p>
              <a:endParaRPr lang="en-CA"/>
            </a:p>
          </p:txBody>
        </p:sp>
        <p:sp>
          <p:nvSpPr>
            <p:cNvPr id="37904" name="Freeform 19"/>
            <p:cNvSpPr>
              <a:spLocks/>
            </p:cNvSpPr>
            <p:nvPr/>
          </p:nvSpPr>
          <p:spPr bwMode="auto">
            <a:xfrm>
              <a:off x="528" y="1597"/>
              <a:ext cx="418" cy="315"/>
            </a:xfrm>
            <a:custGeom>
              <a:avLst/>
              <a:gdLst>
                <a:gd name="T0" fmla="*/ 124 w 418"/>
                <a:gd name="T1" fmla="*/ 315 h 315"/>
                <a:gd name="T2" fmla="*/ 256 w 418"/>
                <a:gd name="T3" fmla="*/ 255 h 315"/>
                <a:gd name="T4" fmla="*/ 320 w 418"/>
                <a:gd name="T5" fmla="*/ 219 h 315"/>
                <a:gd name="T6" fmla="*/ 376 w 418"/>
                <a:gd name="T7" fmla="*/ 171 h 315"/>
                <a:gd name="T8" fmla="*/ 364 w 418"/>
                <a:gd name="T9" fmla="*/ 27 h 315"/>
                <a:gd name="T10" fmla="*/ 244 w 418"/>
                <a:gd name="T11" fmla="*/ 11 h 315"/>
                <a:gd name="T12" fmla="*/ 204 w 418"/>
                <a:gd name="T13" fmla="*/ 31 h 315"/>
                <a:gd name="T14" fmla="*/ 148 w 418"/>
                <a:gd name="T15" fmla="*/ 155 h 315"/>
                <a:gd name="T16" fmla="*/ 52 w 418"/>
                <a:gd name="T17" fmla="*/ 99 h 315"/>
                <a:gd name="T18" fmla="*/ 0 w 418"/>
                <a:gd name="T19" fmla="*/ 107 h 315"/>
                <a:gd name="T20" fmla="*/ 28 w 418"/>
                <a:gd name="T21" fmla="*/ 167 h 315"/>
                <a:gd name="T22" fmla="*/ 52 w 418"/>
                <a:gd name="T23" fmla="*/ 203 h 315"/>
                <a:gd name="T24" fmla="*/ 64 w 418"/>
                <a:gd name="T25" fmla="*/ 227 h 315"/>
                <a:gd name="T26" fmla="*/ 112 w 418"/>
                <a:gd name="T27" fmla="*/ 299 h 315"/>
                <a:gd name="T28" fmla="*/ 124 w 418"/>
                <a:gd name="T29" fmla="*/ 315 h 3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8"/>
                <a:gd name="T46" fmla="*/ 0 h 315"/>
                <a:gd name="T47" fmla="*/ 418 w 418"/>
                <a:gd name="T48" fmla="*/ 315 h 31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8" h="315">
                  <a:moveTo>
                    <a:pt x="124" y="315"/>
                  </a:moveTo>
                  <a:cubicBezTo>
                    <a:pt x="169" y="285"/>
                    <a:pt x="204" y="272"/>
                    <a:pt x="256" y="255"/>
                  </a:cubicBezTo>
                  <a:cubicBezTo>
                    <a:pt x="280" y="247"/>
                    <a:pt x="296" y="225"/>
                    <a:pt x="320" y="219"/>
                  </a:cubicBezTo>
                  <a:cubicBezTo>
                    <a:pt x="342" y="204"/>
                    <a:pt x="361" y="194"/>
                    <a:pt x="376" y="171"/>
                  </a:cubicBezTo>
                  <a:cubicBezTo>
                    <a:pt x="381" y="130"/>
                    <a:pt x="418" y="38"/>
                    <a:pt x="364" y="27"/>
                  </a:cubicBezTo>
                  <a:cubicBezTo>
                    <a:pt x="327" y="0"/>
                    <a:pt x="287" y="8"/>
                    <a:pt x="244" y="11"/>
                  </a:cubicBezTo>
                  <a:cubicBezTo>
                    <a:pt x="231" y="20"/>
                    <a:pt x="217" y="22"/>
                    <a:pt x="204" y="31"/>
                  </a:cubicBezTo>
                  <a:cubicBezTo>
                    <a:pt x="179" y="82"/>
                    <a:pt x="212" y="134"/>
                    <a:pt x="148" y="155"/>
                  </a:cubicBezTo>
                  <a:cubicBezTo>
                    <a:pt x="101" y="143"/>
                    <a:pt x="98" y="108"/>
                    <a:pt x="52" y="99"/>
                  </a:cubicBezTo>
                  <a:cubicBezTo>
                    <a:pt x="33" y="87"/>
                    <a:pt x="8" y="82"/>
                    <a:pt x="0" y="107"/>
                  </a:cubicBezTo>
                  <a:cubicBezTo>
                    <a:pt x="7" y="128"/>
                    <a:pt x="15" y="148"/>
                    <a:pt x="28" y="167"/>
                  </a:cubicBezTo>
                  <a:cubicBezTo>
                    <a:pt x="32" y="187"/>
                    <a:pt x="32" y="196"/>
                    <a:pt x="52" y="203"/>
                  </a:cubicBezTo>
                  <a:cubicBezTo>
                    <a:pt x="62" y="233"/>
                    <a:pt x="48" y="196"/>
                    <a:pt x="64" y="227"/>
                  </a:cubicBezTo>
                  <a:cubicBezTo>
                    <a:pt x="79" y="258"/>
                    <a:pt x="75" y="287"/>
                    <a:pt x="112" y="299"/>
                  </a:cubicBezTo>
                  <a:cubicBezTo>
                    <a:pt x="117" y="314"/>
                    <a:pt x="112" y="309"/>
                    <a:pt x="124" y="315"/>
                  </a:cubicBezTo>
                  <a:close/>
                </a:path>
              </a:pathLst>
            </a:custGeom>
            <a:noFill/>
            <a:ln w="28575" cap="flat" cmpd="sng">
              <a:solidFill>
                <a:srgbClr val="00FF00"/>
              </a:solidFill>
              <a:prstDash val="solid"/>
              <a:round/>
              <a:headEnd type="none" w="med" len="med"/>
              <a:tailEnd type="none" w="med" len="med"/>
            </a:ln>
          </p:spPr>
          <p:txBody>
            <a:bodyPr/>
            <a:lstStyle/>
            <a:p>
              <a:endParaRPr lang="en-CA"/>
            </a:p>
          </p:txBody>
        </p:sp>
        <p:sp>
          <p:nvSpPr>
            <p:cNvPr id="37905" name="Freeform 20"/>
            <p:cNvSpPr>
              <a:spLocks/>
            </p:cNvSpPr>
            <p:nvPr/>
          </p:nvSpPr>
          <p:spPr bwMode="auto">
            <a:xfrm>
              <a:off x="1012" y="1316"/>
              <a:ext cx="385" cy="360"/>
            </a:xfrm>
            <a:custGeom>
              <a:avLst/>
              <a:gdLst>
                <a:gd name="T0" fmla="*/ 0 w 385"/>
                <a:gd name="T1" fmla="*/ 140 h 360"/>
                <a:gd name="T2" fmla="*/ 52 w 385"/>
                <a:gd name="T3" fmla="*/ 220 h 360"/>
                <a:gd name="T4" fmla="*/ 84 w 385"/>
                <a:gd name="T5" fmla="*/ 256 h 360"/>
                <a:gd name="T6" fmla="*/ 132 w 385"/>
                <a:gd name="T7" fmla="*/ 360 h 360"/>
                <a:gd name="T8" fmla="*/ 204 w 385"/>
                <a:gd name="T9" fmla="*/ 324 h 360"/>
                <a:gd name="T10" fmla="*/ 280 w 385"/>
                <a:gd name="T11" fmla="*/ 312 h 360"/>
                <a:gd name="T12" fmla="*/ 384 w 385"/>
                <a:gd name="T13" fmla="*/ 252 h 360"/>
                <a:gd name="T14" fmla="*/ 380 w 385"/>
                <a:gd name="T15" fmla="*/ 204 h 360"/>
                <a:gd name="T16" fmla="*/ 368 w 385"/>
                <a:gd name="T17" fmla="*/ 200 h 360"/>
                <a:gd name="T18" fmla="*/ 336 w 385"/>
                <a:gd name="T19" fmla="*/ 176 h 360"/>
                <a:gd name="T20" fmla="*/ 324 w 385"/>
                <a:gd name="T21" fmla="*/ 140 h 360"/>
                <a:gd name="T22" fmla="*/ 320 w 385"/>
                <a:gd name="T23" fmla="*/ 108 h 360"/>
                <a:gd name="T24" fmla="*/ 300 w 385"/>
                <a:gd name="T25" fmla="*/ 72 h 360"/>
                <a:gd name="T26" fmla="*/ 252 w 385"/>
                <a:gd name="T27" fmla="*/ 0 h 360"/>
                <a:gd name="T28" fmla="*/ 164 w 385"/>
                <a:gd name="T29" fmla="*/ 28 h 360"/>
                <a:gd name="T30" fmla="*/ 36 w 385"/>
                <a:gd name="T31" fmla="*/ 112 h 360"/>
                <a:gd name="T32" fmla="*/ 0 w 385"/>
                <a:gd name="T33" fmla="*/ 140 h 3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5"/>
                <a:gd name="T52" fmla="*/ 0 h 360"/>
                <a:gd name="T53" fmla="*/ 385 w 385"/>
                <a:gd name="T54" fmla="*/ 360 h 36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5" h="360">
                  <a:moveTo>
                    <a:pt x="0" y="140"/>
                  </a:moveTo>
                  <a:cubicBezTo>
                    <a:pt x="33" y="151"/>
                    <a:pt x="38" y="192"/>
                    <a:pt x="52" y="220"/>
                  </a:cubicBezTo>
                  <a:cubicBezTo>
                    <a:pt x="59" y="234"/>
                    <a:pt x="84" y="256"/>
                    <a:pt x="84" y="256"/>
                  </a:cubicBezTo>
                  <a:cubicBezTo>
                    <a:pt x="95" y="288"/>
                    <a:pt x="102" y="340"/>
                    <a:pt x="132" y="360"/>
                  </a:cubicBezTo>
                  <a:cubicBezTo>
                    <a:pt x="167" y="354"/>
                    <a:pt x="176" y="330"/>
                    <a:pt x="204" y="324"/>
                  </a:cubicBezTo>
                  <a:cubicBezTo>
                    <a:pt x="229" y="318"/>
                    <a:pt x="280" y="312"/>
                    <a:pt x="280" y="312"/>
                  </a:cubicBezTo>
                  <a:cubicBezTo>
                    <a:pt x="320" y="299"/>
                    <a:pt x="360" y="289"/>
                    <a:pt x="384" y="252"/>
                  </a:cubicBezTo>
                  <a:cubicBezTo>
                    <a:pt x="383" y="236"/>
                    <a:pt x="385" y="219"/>
                    <a:pt x="380" y="204"/>
                  </a:cubicBezTo>
                  <a:cubicBezTo>
                    <a:pt x="379" y="200"/>
                    <a:pt x="372" y="202"/>
                    <a:pt x="368" y="200"/>
                  </a:cubicBezTo>
                  <a:cubicBezTo>
                    <a:pt x="348" y="190"/>
                    <a:pt x="350" y="190"/>
                    <a:pt x="336" y="176"/>
                  </a:cubicBezTo>
                  <a:cubicBezTo>
                    <a:pt x="332" y="164"/>
                    <a:pt x="326" y="153"/>
                    <a:pt x="324" y="140"/>
                  </a:cubicBezTo>
                  <a:cubicBezTo>
                    <a:pt x="323" y="129"/>
                    <a:pt x="323" y="118"/>
                    <a:pt x="320" y="108"/>
                  </a:cubicBezTo>
                  <a:cubicBezTo>
                    <a:pt x="317" y="97"/>
                    <a:pt x="305" y="83"/>
                    <a:pt x="300" y="72"/>
                  </a:cubicBezTo>
                  <a:cubicBezTo>
                    <a:pt x="286" y="44"/>
                    <a:pt x="280" y="18"/>
                    <a:pt x="252" y="0"/>
                  </a:cubicBezTo>
                  <a:cubicBezTo>
                    <a:pt x="202" y="5"/>
                    <a:pt x="204" y="15"/>
                    <a:pt x="164" y="28"/>
                  </a:cubicBezTo>
                  <a:cubicBezTo>
                    <a:pt x="129" y="63"/>
                    <a:pt x="83" y="96"/>
                    <a:pt x="36" y="112"/>
                  </a:cubicBezTo>
                  <a:cubicBezTo>
                    <a:pt x="24" y="124"/>
                    <a:pt x="11" y="129"/>
                    <a:pt x="0" y="140"/>
                  </a:cubicBezTo>
                  <a:close/>
                </a:path>
              </a:pathLst>
            </a:custGeom>
            <a:noFill/>
            <a:ln w="28575" cap="flat" cmpd="sng">
              <a:solidFill>
                <a:srgbClr val="00FF00"/>
              </a:solidFill>
              <a:prstDash val="solid"/>
              <a:round/>
              <a:headEnd type="none" w="med" len="med"/>
              <a:tailEnd type="none" w="med" len="med"/>
            </a:ln>
          </p:spPr>
          <p:txBody>
            <a:bodyPr/>
            <a:lstStyle/>
            <a:p>
              <a:endParaRPr lang="en-CA"/>
            </a:p>
          </p:txBody>
        </p:sp>
        <p:sp>
          <p:nvSpPr>
            <p:cNvPr id="37906" name="Freeform 21"/>
            <p:cNvSpPr>
              <a:spLocks/>
            </p:cNvSpPr>
            <p:nvPr/>
          </p:nvSpPr>
          <p:spPr bwMode="auto">
            <a:xfrm>
              <a:off x="1512" y="977"/>
              <a:ext cx="288" cy="381"/>
            </a:xfrm>
            <a:custGeom>
              <a:avLst/>
              <a:gdLst>
                <a:gd name="T0" fmla="*/ 228 w 288"/>
                <a:gd name="T1" fmla="*/ 39 h 381"/>
                <a:gd name="T2" fmla="*/ 260 w 288"/>
                <a:gd name="T3" fmla="*/ 75 h 381"/>
                <a:gd name="T4" fmla="*/ 256 w 288"/>
                <a:gd name="T5" fmla="*/ 231 h 381"/>
                <a:gd name="T6" fmla="*/ 280 w 288"/>
                <a:gd name="T7" fmla="*/ 243 h 381"/>
                <a:gd name="T8" fmla="*/ 268 w 288"/>
                <a:gd name="T9" fmla="*/ 283 h 381"/>
                <a:gd name="T10" fmla="*/ 264 w 288"/>
                <a:gd name="T11" fmla="*/ 307 h 381"/>
                <a:gd name="T12" fmla="*/ 228 w 288"/>
                <a:gd name="T13" fmla="*/ 331 h 381"/>
                <a:gd name="T14" fmla="*/ 204 w 288"/>
                <a:gd name="T15" fmla="*/ 351 h 381"/>
                <a:gd name="T16" fmla="*/ 132 w 288"/>
                <a:gd name="T17" fmla="*/ 367 h 381"/>
                <a:gd name="T18" fmla="*/ 88 w 288"/>
                <a:gd name="T19" fmla="*/ 371 h 381"/>
                <a:gd name="T20" fmla="*/ 72 w 288"/>
                <a:gd name="T21" fmla="*/ 335 h 381"/>
                <a:gd name="T22" fmla="*/ 16 w 288"/>
                <a:gd name="T23" fmla="*/ 239 h 381"/>
                <a:gd name="T24" fmla="*/ 0 w 288"/>
                <a:gd name="T25" fmla="*/ 191 h 381"/>
                <a:gd name="T26" fmla="*/ 20 w 288"/>
                <a:gd name="T27" fmla="*/ 179 h 381"/>
                <a:gd name="T28" fmla="*/ 228 w 288"/>
                <a:gd name="T29" fmla="*/ 39 h 38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8"/>
                <a:gd name="T46" fmla="*/ 0 h 381"/>
                <a:gd name="T47" fmla="*/ 288 w 288"/>
                <a:gd name="T48" fmla="*/ 381 h 38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8" h="381">
                  <a:moveTo>
                    <a:pt x="228" y="39"/>
                  </a:moveTo>
                  <a:cubicBezTo>
                    <a:pt x="237" y="52"/>
                    <a:pt x="260" y="75"/>
                    <a:pt x="260" y="75"/>
                  </a:cubicBezTo>
                  <a:cubicBezTo>
                    <a:pt x="259" y="105"/>
                    <a:pt x="244" y="194"/>
                    <a:pt x="256" y="231"/>
                  </a:cubicBezTo>
                  <a:cubicBezTo>
                    <a:pt x="259" y="239"/>
                    <a:pt x="273" y="238"/>
                    <a:pt x="280" y="243"/>
                  </a:cubicBezTo>
                  <a:cubicBezTo>
                    <a:pt x="286" y="261"/>
                    <a:pt x="288" y="276"/>
                    <a:pt x="268" y="283"/>
                  </a:cubicBezTo>
                  <a:cubicBezTo>
                    <a:pt x="267" y="291"/>
                    <a:pt x="268" y="300"/>
                    <a:pt x="264" y="307"/>
                  </a:cubicBezTo>
                  <a:cubicBezTo>
                    <a:pt x="259" y="317"/>
                    <a:pt x="237" y="326"/>
                    <a:pt x="228" y="331"/>
                  </a:cubicBezTo>
                  <a:cubicBezTo>
                    <a:pt x="202" y="344"/>
                    <a:pt x="231" y="333"/>
                    <a:pt x="204" y="351"/>
                  </a:cubicBezTo>
                  <a:cubicBezTo>
                    <a:pt x="185" y="363"/>
                    <a:pt x="153" y="364"/>
                    <a:pt x="132" y="367"/>
                  </a:cubicBezTo>
                  <a:cubicBezTo>
                    <a:pt x="116" y="373"/>
                    <a:pt x="106" y="381"/>
                    <a:pt x="88" y="371"/>
                  </a:cubicBezTo>
                  <a:cubicBezTo>
                    <a:pt x="83" y="368"/>
                    <a:pt x="75" y="341"/>
                    <a:pt x="72" y="335"/>
                  </a:cubicBezTo>
                  <a:cubicBezTo>
                    <a:pt x="56" y="303"/>
                    <a:pt x="42" y="265"/>
                    <a:pt x="16" y="239"/>
                  </a:cubicBezTo>
                  <a:cubicBezTo>
                    <a:pt x="10" y="220"/>
                    <a:pt x="3" y="212"/>
                    <a:pt x="0" y="191"/>
                  </a:cubicBezTo>
                  <a:cubicBezTo>
                    <a:pt x="17" y="178"/>
                    <a:pt x="9" y="179"/>
                    <a:pt x="20" y="179"/>
                  </a:cubicBezTo>
                  <a:cubicBezTo>
                    <a:pt x="41" y="158"/>
                    <a:pt x="170" y="0"/>
                    <a:pt x="228" y="39"/>
                  </a:cubicBezTo>
                  <a:close/>
                </a:path>
              </a:pathLst>
            </a:custGeom>
            <a:noFill/>
            <a:ln w="28575" cap="flat" cmpd="sng">
              <a:solidFill>
                <a:srgbClr val="00FF00"/>
              </a:solidFill>
              <a:prstDash val="solid"/>
              <a:round/>
              <a:headEnd type="none" w="med" len="med"/>
              <a:tailEnd type="none" w="med" len="med"/>
            </a:ln>
          </p:spPr>
          <p:txBody>
            <a:bodyPr/>
            <a:lstStyle/>
            <a:p>
              <a:endParaRPr lang="en-CA"/>
            </a:p>
          </p:txBody>
        </p:sp>
      </p:grpSp>
      <p:sp>
        <p:nvSpPr>
          <p:cNvPr id="37896" name="Text Box 22"/>
          <p:cNvSpPr txBox="1">
            <a:spLocks noChangeArrowheads="1"/>
          </p:cNvSpPr>
          <p:nvPr/>
        </p:nvSpPr>
        <p:spPr bwMode="auto">
          <a:xfrm>
            <a:off x="4953000" y="3048000"/>
            <a:ext cx="1295400" cy="457200"/>
          </a:xfrm>
          <a:prstGeom prst="rect">
            <a:avLst/>
          </a:prstGeom>
          <a:noFill/>
          <a:ln w="28575" algn="ctr">
            <a:noFill/>
            <a:miter lim="800000"/>
            <a:headEnd/>
            <a:tailEnd/>
          </a:ln>
        </p:spPr>
        <p:txBody>
          <a:bodyPr>
            <a:spAutoFit/>
          </a:bodyPr>
          <a:lstStyle/>
          <a:p>
            <a:r>
              <a:rPr lang="en-US"/>
              <a:t>Opening Boundary</a:t>
            </a:r>
          </a:p>
        </p:txBody>
      </p:sp>
      <p:sp>
        <p:nvSpPr>
          <p:cNvPr id="37897" name="Text Box 23"/>
          <p:cNvSpPr txBox="1">
            <a:spLocks noChangeArrowheads="1"/>
          </p:cNvSpPr>
          <p:nvPr/>
        </p:nvSpPr>
        <p:spPr bwMode="auto">
          <a:xfrm>
            <a:off x="7315200" y="2971800"/>
            <a:ext cx="1295400" cy="274638"/>
          </a:xfrm>
          <a:prstGeom prst="rect">
            <a:avLst/>
          </a:prstGeom>
          <a:noFill/>
          <a:ln w="28575" algn="ctr">
            <a:noFill/>
            <a:miter lim="800000"/>
            <a:headEnd/>
            <a:tailEnd/>
          </a:ln>
        </p:spPr>
        <p:txBody>
          <a:bodyPr>
            <a:spAutoFit/>
          </a:bodyPr>
          <a:lstStyle/>
          <a:p>
            <a:r>
              <a:rPr lang="en-US"/>
              <a:t>SU Boundary</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38915" name="Rectangle 3"/>
          <p:cNvSpPr>
            <a:spLocks noGrp="1" noChangeArrowheads="1"/>
          </p:cNvSpPr>
          <p:nvPr>
            <p:ph idx="1"/>
          </p:nvPr>
        </p:nvSpPr>
        <p:spPr>
          <a:xfrm>
            <a:off x="0" y="1371600"/>
            <a:ext cx="8382000" cy="4876800"/>
          </a:xfrm>
        </p:spPr>
        <p:txBody>
          <a:bodyPr/>
          <a:lstStyle/>
          <a:p>
            <a:r>
              <a:rPr lang="en-US" smtClean="0"/>
              <a:t>Disturbance Submission</a:t>
            </a:r>
          </a:p>
          <a:p>
            <a:pPr lvl="1"/>
            <a:r>
              <a:rPr lang="en-US" smtClean="0"/>
              <a:t>Used to:</a:t>
            </a:r>
          </a:p>
          <a:p>
            <a:pPr lvl="2"/>
            <a:r>
              <a:rPr lang="en-US" smtClean="0"/>
              <a:t>Create new Disturbances</a:t>
            </a:r>
          </a:p>
          <a:p>
            <a:pPr lvl="2"/>
            <a:r>
              <a:rPr lang="en-US" smtClean="0"/>
              <a:t>Update existing Disturbances</a:t>
            </a:r>
          </a:p>
          <a:p>
            <a:pPr lvl="1"/>
            <a:r>
              <a:rPr lang="en-US" smtClean="0"/>
              <a:t>Identifies:</a:t>
            </a:r>
          </a:p>
          <a:p>
            <a:pPr lvl="2"/>
            <a:r>
              <a:rPr lang="en-US" smtClean="0"/>
              <a:t>Disturbance type</a:t>
            </a:r>
          </a:p>
          <a:p>
            <a:pPr lvl="2"/>
            <a:r>
              <a:rPr lang="en-US" smtClean="0"/>
              <a:t>Silviculture System</a:t>
            </a:r>
          </a:p>
          <a:p>
            <a:pPr lvl="2"/>
            <a:r>
              <a:rPr lang="en-US" smtClean="0"/>
              <a:t>Harvest Start and Complete Dates</a:t>
            </a:r>
          </a:p>
          <a:p>
            <a:pPr lvl="2"/>
            <a:r>
              <a:rPr lang="en-US" smtClean="0"/>
              <a:t>Area disturbed</a:t>
            </a:r>
          </a:p>
          <a:p>
            <a:pPr lvl="2"/>
            <a:r>
              <a:rPr lang="en-US" smtClean="0"/>
              <a:t>Spatial Location*</a:t>
            </a:r>
          </a:p>
          <a:p>
            <a:pPr lvl="1"/>
            <a:r>
              <a:rPr lang="en-US" smtClean="0"/>
              <a:t>Key Links</a:t>
            </a:r>
          </a:p>
          <a:p>
            <a:pPr lvl="2"/>
            <a:r>
              <a:rPr lang="en-US" smtClean="0"/>
              <a:t>FTA for Harvest Area, Dates, and cutblock status</a:t>
            </a:r>
          </a:p>
        </p:txBody>
      </p:sp>
      <p:sp>
        <p:nvSpPr>
          <p:cNvPr id="6"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38917" name="Picture 4" descr="MCj02870710000[1]"/>
          <p:cNvPicPr>
            <a:picLocks noChangeAspect="1" noChangeArrowheads="1"/>
          </p:cNvPicPr>
          <p:nvPr/>
        </p:nvPicPr>
        <p:blipFill>
          <a:blip r:embed="rId3" cstate="print"/>
          <a:srcRect/>
          <a:stretch>
            <a:fillRect/>
          </a:stretch>
        </p:blipFill>
        <p:spPr bwMode="auto">
          <a:xfrm>
            <a:off x="6427788" y="1600200"/>
            <a:ext cx="2716212" cy="2373313"/>
          </a:xfrm>
          <a:prstGeom prst="rect">
            <a:avLst/>
          </a:prstGeom>
          <a:noFill/>
          <a:ln w="9525">
            <a:noFill/>
            <a:miter lim="800000"/>
            <a:headEnd/>
            <a:tailEnd/>
          </a:ln>
        </p:spPr>
      </p:pic>
      <p:sp>
        <p:nvSpPr>
          <p:cNvPr id="38918" name="Text Box 5"/>
          <p:cNvSpPr txBox="1">
            <a:spLocks noChangeArrowheads="1"/>
          </p:cNvSpPr>
          <p:nvPr/>
        </p:nvSpPr>
        <p:spPr bwMode="auto">
          <a:xfrm>
            <a:off x="6705600" y="4191000"/>
            <a:ext cx="2438400" cy="1016000"/>
          </a:xfrm>
          <a:prstGeom prst="rect">
            <a:avLst/>
          </a:prstGeom>
          <a:noFill/>
          <a:ln w="28575" algn="ctr">
            <a:noFill/>
            <a:miter lim="800000"/>
            <a:headEnd/>
            <a:tailEnd/>
          </a:ln>
        </p:spPr>
        <p:txBody>
          <a:bodyPr>
            <a:spAutoFit/>
          </a:bodyPr>
          <a:lstStyle/>
          <a:p>
            <a:pPr algn="l"/>
            <a:r>
              <a:rPr lang="en-US" sz="2000">
                <a:solidFill>
                  <a:srgbClr val="000099"/>
                </a:solidFill>
                <a:latin typeface="Arial" charset="0"/>
              </a:rPr>
              <a:t>*Spatial data for disturbance reporting is optional</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39939" name="Rectangle 3"/>
          <p:cNvSpPr>
            <a:spLocks noGrp="1" noChangeArrowheads="1"/>
          </p:cNvSpPr>
          <p:nvPr>
            <p:ph idx="1"/>
          </p:nvPr>
        </p:nvSpPr>
        <p:spPr>
          <a:xfrm>
            <a:off x="0" y="1371600"/>
            <a:ext cx="8382000" cy="4876800"/>
          </a:xfrm>
        </p:spPr>
        <p:txBody>
          <a:bodyPr/>
          <a:lstStyle/>
          <a:p>
            <a:r>
              <a:rPr lang="en-US" smtClean="0"/>
              <a:t>Disturbance</a:t>
            </a:r>
          </a:p>
          <a:p>
            <a:pPr lvl="1"/>
            <a:endParaRPr lang="en-US" smtClean="0"/>
          </a:p>
        </p:txBody>
      </p:sp>
      <p:sp>
        <p:nvSpPr>
          <p:cNvPr id="6"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39941" name="Text Box 5"/>
          <p:cNvSpPr txBox="1">
            <a:spLocks noChangeArrowheads="1"/>
          </p:cNvSpPr>
          <p:nvPr/>
        </p:nvSpPr>
        <p:spPr bwMode="auto">
          <a:xfrm>
            <a:off x="5486400" y="2514600"/>
            <a:ext cx="3200400" cy="2225675"/>
          </a:xfrm>
          <a:prstGeom prst="rect">
            <a:avLst/>
          </a:prstGeom>
          <a:noFill/>
          <a:ln w="28575" algn="ctr">
            <a:noFill/>
            <a:miter lim="800000"/>
            <a:headEnd/>
            <a:tailEnd/>
          </a:ln>
        </p:spPr>
        <p:txBody>
          <a:bodyPr>
            <a:spAutoFit/>
          </a:bodyPr>
          <a:lstStyle/>
          <a:p>
            <a:pPr algn="l">
              <a:spcBef>
                <a:spcPct val="20000"/>
              </a:spcBef>
            </a:pPr>
            <a:r>
              <a:rPr lang="en-US" sz="2000">
                <a:solidFill>
                  <a:srgbClr val="000099"/>
                </a:solidFill>
              </a:rPr>
              <a:t>Multiple Disturbance Submissions per opening are required where there is more than one tenure governing an opening, and/or there are different silviculture systems within the same opening</a:t>
            </a:r>
          </a:p>
        </p:txBody>
      </p:sp>
      <p:pic>
        <p:nvPicPr>
          <p:cNvPr id="39942" name="Picture 6"/>
          <p:cNvPicPr>
            <a:picLocks noChangeAspect="1" noChangeArrowheads="1"/>
          </p:cNvPicPr>
          <p:nvPr/>
        </p:nvPicPr>
        <p:blipFill>
          <a:blip r:embed="rId3" cstate="print"/>
          <a:srcRect/>
          <a:stretch>
            <a:fillRect/>
          </a:stretch>
        </p:blipFill>
        <p:spPr bwMode="auto">
          <a:xfrm>
            <a:off x="304800" y="1752600"/>
            <a:ext cx="5105400" cy="3767138"/>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1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40964" name="Text Box 3"/>
          <p:cNvSpPr txBox="1">
            <a:spLocks noChangeArrowheads="1"/>
          </p:cNvSpPr>
          <p:nvPr/>
        </p:nvSpPr>
        <p:spPr bwMode="auto">
          <a:xfrm>
            <a:off x="0" y="4648200"/>
            <a:ext cx="8686800" cy="1004888"/>
          </a:xfrm>
          <a:prstGeom prst="rect">
            <a:avLst/>
          </a:prstGeom>
          <a:noFill/>
          <a:ln w="9525">
            <a:noFill/>
            <a:miter lim="800000"/>
            <a:headEnd/>
            <a:tailEnd/>
          </a:ln>
        </p:spPr>
        <p:txBody>
          <a:bodyPr>
            <a:spAutoFit/>
          </a:bodyPr>
          <a:lstStyle/>
          <a:p>
            <a:r>
              <a:rPr lang="en-US" sz="2400">
                <a:solidFill>
                  <a:srgbClr val="000099"/>
                </a:solidFill>
              </a:rPr>
              <a:t>Gross area-NPNAT-MATNAT=Disturbance Area</a:t>
            </a:r>
          </a:p>
          <a:p>
            <a:r>
              <a:rPr lang="en-US" sz="2400">
                <a:solidFill>
                  <a:srgbClr val="000099"/>
                </a:solidFill>
              </a:rPr>
              <a:t>Roads are typically included in the disturbance area</a:t>
            </a:r>
          </a:p>
        </p:txBody>
      </p:sp>
      <p:pic>
        <p:nvPicPr>
          <p:cNvPr id="40965" name="Picture 6" descr="patch3"/>
          <p:cNvPicPr>
            <a:picLocks noChangeAspect="1" noChangeArrowheads="1"/>
          </p:cNvPicPr>
          <p:nvPr/>
        </p:nvPicPr>
        <p:blipFill>
          <a:blip r:embed="rId3" cstate="print"/>
          <a:srcRect/>
          <a:stretch>
            <a:fillRect/>
          </a:stretch>
        </p:blipFill>
        <p:spPr bwMode="auto">
          <a:xfrm>
            <a:off x="1143000" y="1524000"/>
            <a:ext cx="3314700" cy="2930525"/>
          </a:xfrm>
          <a:prstGeom prst="rect">
            <a:avLst/>
          </a:prstGeom>
          <a:noFill/>
          <a:ln w="9525">
            <a:noFill/>
            <a:miter lim="800000"/>
            <a:headEnd/>
            <a:tailEnd/>
          </a:ln>
        </p:spPr>
      </p:pic>
      <p:grpSp>
        <p:nvGrpSpPr>
          <p:cNvPr id="40966" name="Group 7"/>
          <p:cNvGrpSpPr>
            <a:grpSpLocks/>
          </p:cNvGrpSpPr>
          <p:nvPr/>
        </p:nvGrpSpPr>
        <p:grpSpPr bwMode="auto">
          <a:xfrm>
            <a:off x="4648200" y="1524000"/>
            <a:ext cx="2120900" cy="2438400"/>
            <a:chOff x="528" y="977"/>
            <a:chExt cx="1576" cy="1973"/>
          </a:xfrm>
        </p:grpSpPr>
        <p:sp>
          <p:nvSpPr>
            <p:cNvPr id="40967" name="Freeform 8"/>
            <p:cNvSpPr>
              <a:spLocks/>
            </p:cNvSpPr>
            <p:nvPr/>
          </p:nvSpPr>
          <p:spPr bwMode="auto">
            <a:xfrm>
              <a:off x="784" y="2636"/>
              <a:ext cx="380" cy="314"/>
            </a:xfrm>
            <a:custGeom>
              <a:avLst/>
              <a:gdLst>
                <a:gd name="T0" fmla="*/ 380 w 380"/>
                <a:gd name="T1" fmla="*/ 192 h 314"/>
                <a:gd name="T2" fmla="*/ 324 w 380"/>
                <a:gd name="T3" fmla="*/ 220 h 314"/>
                <a:gd name="T4" fmla="*/ 276 w 380"/>
                <a:gd name="T5" fmla="*/ 256 h 314"/>
                <a:gd name="T6" fmla="*/ 228 w 380"/>
                <a:gd name="T7" fmla="*/ 280 h 314"/>
                <a:gd name="T8" fmla="*/ 192 w 380"/>
                <a:gd name="T9" fmla="*/ 292 h 314"/>
                <a:gd name="T10" fmla="*/ 156 w 380"/>
                <a:gd name="T11" fmla="*/ 308 h 314"/>
                <a:gd name="T12" fmla="*/ 120 w 380"/>
                <a:gd name="T13" fmla="*/ 260 h 314"/>
                <a:gd name="T14" fmla="*/ 84 w 380"/>
                <a:gd name="T15" fmla="*/ 204 h 314"/>
                <a:gd name="T16" fmla="*/ 36 w 380"/>
                <a:gd name="T17" fmla="*/ 140 h 314"/>
                <a:gd name="T18" fmla="*/ 0 w 380"/>
                <a:gd name="T19" fmla="*/ 80 h 314"/>
                <a:gd name="T20" fmla="*/ 96 w 380"/>
                <a:gd name="T21" fmla="*/ 56 h 314"/>
                <a:gd name="T22" fmla="*/ 208 w 380"/>
                <a:gd name="T23" fmla="*/ 0 h 314"/>
                <a:gd name="T24" fmla="*/ 264 w 380"/>
                <a:gd name="T25" fmla="*/ 40 h 314"/>
                <a:gd name="T26" fmla="*/ 288 w 380"/>
                <a:gd name="T27" fmla="*/ 64 h 314"/>
                <a:gd name="T28" fmla="*/ 312 w 380"/>
                <a:gd name="T29" fmla="*/ 100 h 314"/>
                <a:gd name="T30" fmla="*/ 380 w 380"/>
                <a:gd name="T31" fmla="*/ 192 h 3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0"/>
                <a:gd name="T49" fmla="*/ 0 h 314"/>
                <a:gd name="T50" fmla="*/ 380 w 380"/>
                <a:gd name="T51" fmla="*/ 314 h 3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0" h="314">
                  <a:moveTo>
                    <a:pt x="380" y="192"/>
                  </a:moveTo>
                  <a:cubicBezTo>
                    <a:pt x="363" y="202"/>
                    <a:pt x="343" y="214"/>
                    <a:pt x="324" y="220"/>
                  </a:cubicBezTo>
                  <a:cubicBezTo>
                    <a:pt x="310" y="234"/>
                    <a:pt x="294" y="250"/>
                    <a:pt x="276" y="256"/>
                  </a:cubicBezTo>
                  <a:cubicBezTo>
                    <a:pt x="257" y="275"/>
                    <a:pt x="254" y="273"/>
                    <a:pt x="228" y="280"/>
                  </a:cubicBezTo>
                  <a:cubicBezTo>
                    <a:pt x="216" y="283"/>
                    <a:pt x="192" y="292"/>
                    <a:pt x="192" y="292"/>
                  </a:cubicBezTo>
                  <a:cubicBezTo>
                    <a:pt x="179" y="305"/>
                    <a:pt x="174" y="314"/>
                    <a:pt x="156" y="308"/>
                  </a:cubicBezTo>
                  <a:cubicBezTo>
                    <a:pt x="141" y="293"/>
                    <a:pt x="135" y="275"/>
                    <a:pt x="120" y="260"/>
                  </a:cubicBezTo>
                  <a:cubicBezTo>
                    <a:pt x="115" y="236"/>
                    <a:pt x="104" y="218"/>
                    <a:pt x="84" y="204"/>
                  </a:cubicBezTo>
                  <a:cubicBezTo>
                    <a:pt x="77" y="182"/>
                    <a:pt x="53" y="157"/>
                    <a:pt x="36" y="140"/>
                  </a:cubicBezTo>
                  <a:cubicBezTo>
                    <a:pt x="28" y="116"/>
                    <a:pt x="11" y="102"/>
                    <a:pt x="0" y="80"/>
                  </a:cubicBezTo>
                  <a:cubicBezTo>
                    <a:pt x="12" y="44"/>
                    <a:pt x="63" y="63"/>
                    <a:pt x="96" y="56"/>
                  </a:cubicBezTo>
                  <a:cubicBezTo>
                    <a:pt x="133" y="37"/>
                    <a:pt x="174" y="23"/>
                    <a:pt x="208" y="0"/>
                  </a:cubicBezTo>
                  <a:cubicBezTo>
                    <a:pt x="235" y="5"/>
                    <a:pt x="245" y="21"/>
                    <a:pt x="264" y="40"/>
                  </a:cubicBezTo>
                  <a:cubicBezTo>
                    <a:pt x="272" y="48"/>
                    <a:pt x="288" y="64"/>
                    <a:pt x="288" y="64"/>
                  </a:cubicBezTo>
                  <a:cubicBezTo>
                    <a:pt x="293" y="80"/>
                    <a:pt x="305" y="86"/>
                    <a:pt x="312" y="100"/>
                  </a:cubicBezTo>
                  <a:cubicBezTo>
                    <a:pt x="330" y="136"/>
                    <a:pt x="340" y="176"/>
                    <a:pt x="380" y="192"/>
                  </a:cubicBezTo>
                  <a:close/>
                </a:path>
              </a:pathLst>
            </a:custGeom>
            <a:noFill/>
            <a:ln w="28575" cap="flat" cmpd="sng">
              <a:solidFill>
                <a:srgbClr val="FF0000"/>
              </a:solidFill>
              <a:prstDash val="solid"/>
              <a:round/>
              <a:headEnd type="none" w="med" len="med"/>
              <a:tailEnd type="none" w="med" len="med"/>
            </a:ln>
          </p:spPr>
          <p:txBody>
            <a:bodyPr/>
            <a:lstStyle/>
            <a:p>
              <a:endParaRPr lang="en-CA"/>
            </a:p>
          </p:txBody>
        </p:sp>
        <p:sp>
          <p:nvSpPr>
            <p:cNvPr id="40968" name="Freeform 9"/>
            <p:cNvSpPr>
              <a:spLocks/>
            </p:cNvSpPr>
            <p:nvPr/>
          </p:nvSpPr>
          <p:spPr bwMode="auto">
            <a:xfrm>
              <a:off x="1264" y="2368"/>
              <a:ext cx="346" cy="337"/>
            </a:xfrm>
            <a:custGeom>
              <a:avLst/>
              <a:gdLst>
                <a:gd name="T0" fmla="*/ 340 w 346"/>
                <a:gd name="T1" fmla="*/ 216 h 337"/>
                <a:gd name="T2" fmla="*/ 324 w 346"/>
                <a:gd name="T3" fmla="*/ 192 h 337"/>
                <a:gd name="T4" fmla="*/ 300 w 346"/>
                <a:gd name="T5" fmla="*/ 168 h 337"/>
                <a:gd name="T6" fmla="*/ 288 w 346"/>
                <a:gd name="T7" fmla="*/ 136 h 337"/>
                <a:gd name="T8" fmla="*/ 264 w 346"/>
                <a:gd name="T9" fmla="*/ 76 h 337"/>
                <a:gd name="T10" fmla="*/ 212 w 346"/>
                <a:gd name="T11" fmla="*/ 12 h 337"/>
                <a:gd name="T12" fmla="*/ 144 w 346"/>
                <a:gd name="T13" fmla="*/ 20 h 337"/>
                <a:gd name="T14" fmla="*/ 120 w 346"/>
                <a:gd name="T15" fmla="*/ 64 h 337"/>
                <a:gd name="T16" fmla="*/ 36 w 346"/>
                <a:gd name="T17" fmla="*/ 76 h 337"/>
                <a:gd name="T18" fmla="*/ 0 w 346"/>
                <a:gd name="T19" fmla="*/ 124 h 337"/>
                <a:gd name="T20" fmla="*/ 36 w 346"/>
                <a:gd name="T21" fmla="*/ 212 h 337"/>
                <a:gd name="T22" fmla="*/ 108 w 346"/>
                <a:gd name="T23" fmla="*/ 304 h 337"/>
                <a:gd name="T24" fmla="*/ 192 w 346"/>
                <a:gd name="T25" fmla="*/ 300 h 337"/>
                <a:gd name="T26" fmla="*/ 276 w 346"/>
                <a:gd name="T27" fmla="*/ 264 h 337"/>
                <a:gd name="T28" fmla="*/ 328 w 346"/>
                <a:gd name="T29" fmla="*/ 232 h 337"/>
                <a:gd name="T30" fmla="*/ 340 w 346"/>
                <a:gd name="T31" fmla="*/ 228 h 337"/>
                <a:gd name="T32" fmla="*/ 340 w 346"/>
                <a:gd name="T33" fmla="*/ 216 h 3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6"/>
                <a:gd name="T52" fmla="*/ 0 h 337"/>
                <a:gd name="T53" fmla="*/ 346 w 346"/>
                <a:gd name="T54" fmla="*/ 337 h 3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6" h="337">
                  <a:moveTo>
                    <a:pt x="340" y="216"/>
                  </a:moveTo>
                  <a:cubicBezTo>
                    <a:pt x="330" y="167"/>
                    <a:pt x="346" y="214"/>
                    <a:pt x="324" y="192"/>
                  </a:cubicBezTo>
                  <a:cubicBezTo>
                    <a:pt x="296" y="164"/>
                    <a:pt x="327" y="177"/>
                    <a:pt x="300" y="168"/>
                  </a:cubicBezTo>
                  <a:cubicBezTo>
                    <a:pt x="291" y="121"/>
                    <a:pt x="303" y="170"/>
                    <a:pt x="288" y="136"/>
                  </a:cubicBezTo>
                  <a:cubicBezTo>
                    <a:pt x="279" y="116"/>
                    <a:pt x="264" y="76"/>
                    <a:pt x="264" y="76"/>
                  </a:cubicBezTo>
                  <a:cubicBezTo>
                    <a:pt x="258" y="37"/>
                    <a:pt x="249" y="24"/>
                    <a:pt x="212" y="12"/>
                  </a:cubicBezTo>
                  <a:cubicBezTo>
                    <a:pt x="189" y="14"/>
                    <a:pt x="156" y="0"/>
                    <a:pt x="144" y="20"/>
                  </a:cubicBezTo>
                  <a:cubicBezTo>
                    <a:pt x="137" y="32"/>
                    <a:pt x="140" y="60"/>
                    <a:pt x="120" y="64"/>
                  </a:cubicBezTo>
                  <a:cubicBezTo>
                    <a:pt x="92" y="70"/>
                    <a:pt x="64" y="72"/>
                    <a:pt x="36" y="76"/>
                  </a:cubicBezTo>
                  <a:cubicBezTo>
                    <a:pt x="29" y="96"/>
                    <a:pt x="12" y="107"/>
                    <a:pt x="0" y="124"/>
                  </a:cubicBezTo>
                  <a:cubicBezTo>
                    <a:pt x="4" y="155"/>
                    <a:pt x="18" y="186"/>
                    <a:pt x="36" y="212"/>
                  </a:cubicBezTo>
                  <a:cubicBezTo>
                    <a:pt x="48" y="272"/>
                    <a:pt x="55" y="283"/>
                    <a:pt x="108" y="304"/>
                  </a:cubicBezTo>
                  <a:cubicBezTo>
                    <a:pt x="119" y="337"/>
                    <a:pt x="168" y="305"/>
                    <a:pt x="192" y="300"/>
                  </a:cubicBezTo>
                  <a:cubicBezTo>
                    <a:pt x="216" y="284"/>
                    <a:pt x="248" y="270"/>
                    <a:pt x="276" y="264"/>
                  </a:cubicBezTo>
                  <a:cubicBezTo>
                    <a:pt x="296" y="254"/>
                    <a:pt x="310" y="244"/>
                    <a:pt x="328" y="232"/>
                  </a:cubicBezTo>
                  <a:cubicBezTo>
                    <a:pt x="332" y="230"/>
                    <a:pt x="337" y="231"/>
                    <a:pt x="340" y="228"/>
                  </a:cubicBezTo>
                  <a:cubicBezTo>
                    <a:pt x="342" y="225"/>
                    <a:pt x="340" y="220"/>
                    <a:pt x="340" y="216"/>
                  </a:cubicBezTo>
                  <a:close/>
                </a:path>
              </a:pathLst>
            </a:custGeom>
            <a:noFill/>
            <a:ln w="28575" cap="flat" cmpd="sng">
              <a:solidFill>
                <a:srgbClr val="FF0000"/>
              </a:solidFill>
              <a:prstDash val="solid"/>
              <a:round/>
              <a:headEnd type="none" w="med" len="med"/>
              <a:tailEnd type="none" w="med" len="med"/>
            </a:ln>
          </p:spPr>
          <p:txBody>
            <a:bodyPr/>
            <a:lstStyle/>
            <a:p>
              <a:endParaRPr lang="en-CA"/>
            </a:p>
          </p:txBody>
        </p:sp>
        <p:sp>
          <p:nvSpPr>
            <p:cNvPr id="40969" name="Freeform 10"/>
            <p:cNvSpPr>
              <a:spLocks/>
            </p:cNvSpPr>
            <p:nvPr/>
          </p:nvSpPr>
          <p:spPr bwMode="auto">
            <a:xfrm>
              <a:off x="1724" y="2156"/>
              <a:ext cx="380" cy="328"/>
            </a:xfrm>
            <a:custGeom>
              <a:avLst/>
              <a:gdLst>
                <a:gd name="T0" fmla="*/ 380 w 380"/>
                <a:gd name="T1" fmla="*/ 236 h 328"/>
                <a:gd name="T2" fmla="*/ 344 w 380"/>
                <a:gd name="T3" fmla="*/ 212 h 328"/>
                <a:gd name="T4" fmla="*/ 332 w 380"/>
                <a:gd name="T5" fmla="*/ 188 h 328"/>
                <a:gd name="T6" fmla="*/ 320 w 380"/>
                <a:gd name="T7" fmla="*/ 140 h 328"/>
                <a:gd name="T8" fmla="*/ 304 w 380"/>
                <a:gd name="T9" fmla="*/ 104 h 328"/>
                <a:gd name="T10" fmla="*/ 280 w 380"/>
                <a:gd name="T11" fmla="*/ 80 h 328"/>
                <a:gd name="T12" fmla="*/ 248 w 380"/>
                <a:gd name="T13" fmla="*/ 0 h 328"/>
                <a:gd name="T14" fmla="*/ 176 w 380"/>
                <a:gd name="T15" fmla="*/ 16 h 328"/>
                <a:gd name="T16" fmla="*/ 52 w 380"/>
                <a:gd name="T17" fmla="*/ 52 h 328"/>
                <a:gd name="T18" fmla="*/ 60 w 380"/>
                <a:gd name="T19" fmla="*/ 216 h 328"/>
                <a:gd name="T20" fmla="*/ 72 w 380"/>
                <a:gd name="T21" fmla="*/ 240 h 328"/>
                <a:gd name="T22" fmla="*/ 104 w 380"/>
                <a:gd name="T23" fmla="*/ 276 h 328"/>
                <a:gd name="T24" fmla="*/ 132 w 380"/>
                <a:gd name="T25" fmla="*/ 324 h 328"/>
                <a:gd name="T26" fmla="*/ 144 w 380"/>
                <a:gd name="T27" fmla="*/ 328 h 328"/>
                <a:gd name="T28" fmla="*/ 236 w 380"/>
                <a:gd name="T29" fmla="*/ 300 h 328"/>
                <a:gd name="T30" fmla="*/ 368 w 380"/>
                <a:gd name="T31" fmla="*/ 252 h 328"/>
                <a:gd name="T32" fmla="*/ 380 w 380"/>
                <a:gd name="T33" fmla="*/ 236 h 3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0"/>
                <a:gd name="T52" fmla="*/ 0 h 328"/>
                <a:gd name="T53" fmla="*/ 380 w 380"/>
                <a:gd name="T54" fmla="*/ 328 h 3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0" h="328">
                  <a:moveTo>
                    <a:pt x="380" y="236"/>
                  </a:moveTo>
                  <a:cubicBezTo>
                    <a:pt x="368" y="224"/>
                    <a:pt x="360" y="217"/>
                    <a:pt x="344" y="212"/>
                  </a:cubicBezTo>
                  <a:cubicBezTo>
                    <a:pt x="341" y="204"/>
                    <a:pt x="334" y="197"/>
                    <a:pt x="332" y="188"/>
                  </a:cubicBezTo>
                  <a:cubicBezTo>
                    <a:pt x="315" y="125"/>
                    <a:pt x="340" y="179"/>
                    <a:pt x="320" y="140"/>
                  </a:cubicBezTo>
                  <a:cubicBezTo>
                    <a:pt x="312" y="76"/>
                    <a:pt x="328" y="122"/>
                    <a:pt x="304" y="104"/>
                  </a:cubicBezTo>
                  <a:cubicBezTo>
                    <a:pt x="295" y="97"/>
                    <a:pt x="280" y="80"/>
                    <a:pt x="280" y="80"/>
                  </a:cubicBezTo>
                  <a:cubicBezTo>
                    <a:pt x="270" y="8"/>
                    <a:pt x="281" y="33"/>
                    <a:pt x="248" y="0"/>
                  </a:cubicBezTo>
                  <a:cubicBezTo>
                    <a:pt x="214" y="3"/>
                    <a:pt x="206" y="10"/>
                    <a:pt x="176" y="16"/>
                  </a:cubicBezTo>
                  <a:cubicBezTo>
                    <a:pt x="140" y="40"/>
                    <a:pt x="93" y="42"/>
                    <a:pt x="52" y="52"/>
                  </a:cubicBezTo>
                  <a:cubicBezTo>
                    <a:pt x="0" y="104"/>
                    <a:pt x="11" y="167"/>
                    <a:pt x="60" y="216"/>
                  </a:cubicBezTo>
                  <a:cubicBezTo>
                    <a:pt x="79" y="235"/>
                    <a:pt x="59" y="220"/>
                    <a:pt x="72" y="240"/>
                  </a:cubicBezTo>
                  <a:cubicBezTo>
                    <a:pt x="80" y="252"/>
                    <a:pt x="94" y="266"/>
                    <a:pt x="104" y="276"/>
                  </a:cubicBezTo>
                  <a:cubicBezTo>
                    <a:pt x="105" y="279"/>
                    <a:pt x="130" y="322"/>
                    <a:pt x="132" y="324"/>
                  </a:cubicBezTo>
                  <a:cubicBezTo>
                    <a:pt x="135" y="327"/>
                    <a:pt x="140" y="327"/>
                    <a:pt x="144" y="328"/>
                  </a:cubicBezTo>
                  <a:cubicBezTo>
                    <a:pt x="182" y="324"/>
                    <a:pt x="201" y="310"/>
                    <a:pt x="236" y="300"/>
                  </a:cubicBezTo>
                  <a:cubicBezTo>
                    <a:pt x="280" y="288"/>
                    <a:pt x="329" y="278"/>
                    <a:pt x="368" y="252"/>
                  </a:cubicBezTo>
                  <a:cubicBezTo>
                    <a:pt x="373" y="237"/>
                    <a:pt x="368" y="242"/>
                    <a:pt x="380" y="236"/>
                  </a:cubicBezTo>
                  <a:close/>
                </a:path>
              </a:pathLst>
            </a:custGeom>
            <a:noFill/>
            <a:ln w="28575" cap="flat" cmpd="sng">
              <a:solidFill>
                <a:srgbClr val="FF0000"/>
              </a:solidFill>
              <a:prstDash val="solid"/>
              <a:round/>
              <a:headEnd type="none" w="med" len="med"/>
              <a:tailEnd type="none" w="med" len="med"/>
            </a:ln>
          </p:spPr>
          <p:txBody>
            <a:bodyPr/>
            <a:lstStyle/>
            <a:p>
              <a:endParaRPr lang="en-CA"/>
            </a:p>
          </p:txBody>
        </p:sp>
        <p:sp>
          <p:nvSpPr>
            <p:cNvPr id="40970" name="Freeform 11"/>
            <p:cNvSpPr>
              <a:spLocks/>
            </p:cNvSpPr>
            <p:nvPr/>
          </p:nvSpPr>
          <p:spPr bwMode="auto">
            <a:xfrm>
              <a:off x="1756" y="1568"/>
              <a:ext cx="332" cy="312"/>
            </a:xfrm>
            <a:custGeom>
              <a:avLst/>
              <a:gdLst>
                <a:gd name="T0" fmla="*/ 332 w 332"/>
                <a:gd name="T1" fmla="*/ 204 h 312"/>
                <a:gd name="T2" fmla="*/ 264 w 332"/>
                <a:gd name="T3" fmla="*/ 252 h 312"/>
                <a:gd name="T4" fmla="*/ 144 w 332"/>
                <a:gd name="T5" fmla="*/ 312 h 312"/>
                <a:gd name="T6" fmla="*/ 108 w 332"/>
                <a:gd name="T7" fmla="*/ 308 h 312"/>
                <a:gd name="T8" fmla="*/ 104 w 332"/>
                <a:gd name="T9" fmla="*/ 296 h 312"/>
                <a:gd name="T10" fmla="*/ 68 w 332"/>
                <a:gd name="T11" fmla="*/ 240 h 312"/>
                <a:gd name="T12" fmla="*/ 0 w 332"/>
                <a:gd name="T13" fmla="*/ 152 h 312"/>
                <a:gd name="T14" fmla="*/ 136 w 332"/>
                <a:gd name="T15" fmla="*/ 44 h 312"/>
                <a:gd name="T16" fmla="*/ 180 w 332"/>
                <a:gd name="T17" fmla="*/ 24 h 312"/>
                <a:gd name="T18" fmla="*/ 220 w 332"/>
                <a:gd name="T19" fmla="*/ 0 h 312"/>
                <a:gd name="T20" fmla="*/ 252 w 332"/>
                <a:gd name="T21" fmla="*/ 100 h 312"/>
                <a:gd name="T22" fmla="*/ 300 w 332"/>
                <a:gd name="T23" fmla="*/ 168 h 312"/>
                <a:gd name="T24" fmla="*/ 316 w 332"/>
                <a:gd name="T25" fmla="*/ 228 h 3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2"/>
                <a:gd name="T40" fmla="*/ 0 h 312"/>
                <a:gd name="T41" fmla="*/ 332 w 332"/>
                <a:gd name="T42" fmla="*/ 312 h 3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2" h="312">
                  <a:moveTo>
                    <a:pt x="332" y="204"/>
                  </a:moveTo>
                  <a:cubicBezTo>
                    <a:pt x="305" y="213"/>
                    <a:pt x="292" y="241"/>
                    <a:pt x="264" y="252"/>
                  </a:cubicBezTo>
                  <a:cubicBezTo>
                    <a:pt x="233" y="283"/>
                    <a:pt x="180" y="288"/>
                    <a:pt x="144" y="312"/>
                  </a:cubicBezTo>
                  <a:cubicBezTo>
                    <a:pt x="132" y="311"/>
                    <a:pt x="119" y="312"/>
                    <a:pt x="108" y="308"/>
                  </a:cubicBezTo>
                  <a:cubicBezTo>
                    <a:pt x="104" y="306"/>
                    <a:pt x="106" y="300"/>
                    <a:pt x="104" y="296"/>
                  </a:cubicBezTo>
                  <a:cubicBezTo>
                    <a:pt x="94" y="277"/>
                    <a:pt x="86" y="252"/>
                    <a:pt x="68" y="240"/>
                  </a:cubicBezTo>
                  <a:cubicBezTo>
                    <a:pt x="47" y="209"/>
                    <a:pt x="27" y="179"/>
                    <a:pt x="0" y="152"/>
                  </a:cubicBezTo>
                  <a:cubicBezTo>
                    <a:pt x="10" y="93"/>
                    <a:pt x="83" y="57"/>
                    <a:pt x="136" y="44"/>
                  </a:cubicBezTo>
                  <a:cubicBezTo>
                    <a:pt x="150" y="35"/>
                    <a:pt x="164" y="30"/>
                    <a:pt x="180" y="24"/>
                  </a:cubicBezTo>
                  <a:cubicBezTo>
                    <a:pt x="193" y="11"/>
                    <a:pt x="205" y="10"/>
                    <a:pt x="220" y="0"/>
                  </a:cubicBezTo>
                  <a:cubicBezTo>
                    <a:pt x="258" y="13"/>
                    <a:pt x="236" y="69"/>
                    <a:pt x="252" y="100"/>
                  </a:cubicBezTo>
                  <a:cubicBezTo>
                    <a:pt x="258" y="131"/>
                    <a:pt x="283" y="143"/>
                    <a:pt x="300" y="168"/>
                  </a:cubicBezTo>
                  <a:cubicBezTo>
                    <a:pt x="306" y="191"/>
                    <a:pt x="316" y="203"/>
                    <a:pt x="316" y="228"/>
                  </a:cubicBezTo>
                </a:path>
              </a:pathLst>
            </a:custGeom>
            <a:noFill/>
            <a:ln w="28575" cap="flat" cmpd="sng">
              <a:solidFill>
                <a:srgbClr val="FF0000"/>
              </a:solidFill>
              <a:prstDash val="solid"/>
              <a:round/>
              <a:headEnd type="none" w="med" len="med"/>
              <a:tailEnd type="none" w="med" len="med"/>
            </a:ln>
          </p:spPr>
          <p:txBody>
            <a:bodyPr/>
            <a:lstStyle/>
            <a:p>
              <a:endParaRPr lang="en-CA"/>
            </a:p>
          </p:txBody>
        </p:sp>
        <p:sp>
          <p:nvSpPr>
            <p:cNvPr id="40971" name="Freeform 12"/>
            <p:cNvSpPr>
              <a:spLocks/>
            </p:cNvSpPr>
            <p:nvPr/>
          </p:nvSpPr>
          <p:spPr bwMode="auto">
            <a:xfrm>
              <a:off x="1248" y="1771"/>
              <a:ext cx="384" cy="341"/>
            </a:xfrm>
            <a:custGeom>
              <a:avLst/>
              <a:gdLst>
                <a:gd name="T0" fmla="*/ 240 w 384"/>
                <a:gd name="T1" fmla="*/ 5 h 341"/>
                <a:gd name="T2" fmla="*/ 356 w 384"/>
                <a:gd name="T3" fmla="*/ 181 h 341"/>
                <a:gd name="T4" fmla="*/ 384 w 384"/>
                <a:gd name="T5" fmla="*/ 197 h 341"/>
                <a:gd name="T6" fmla="*/ 336 w 384"/>
                <a:gd name="T7" fmla="*/ 245 h 341"/>
                <a:gd name="T8" fmla="*/ 144 w 384"/>
                <a:gd name="T9" fmla="*/ 341 h 341"/>
                <a:gd name="T10" fmla="*/ 0 w 384"/>
                <a:gd name="T11" fmla="*/ 149 h 341"/>
                <a:gd name="T12" fmla="*/ 64 w 384"/>
                <a:gd name="T13" fmla="*/ 81 h 341"/>
                <a:gd name="T14" fmla="*/ 176 w 384"/>
                <a:gd name="T15" fmla="*/ 21 h 341"/>
                <a:gd name="T16" fmla="*/ 240 w 384"/>
                <a:gd name="T17" fmla="*/ 5 h 3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4"/>
                <a:gd name="T28" fmla="*/ 0 h 341"/>
                <a:gd name="T29" fmla="*/ 384 w 384"/>
                <a:gd name="T30" fmla="*/ 341 h 3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4" h="341">
                  <a:moveTo>
                    <a:pt x="240" y="5"/>
                  </a:moveTo>
                  <a:cubicBezTo>
                    <a:pt x="354" y="175"/>
                    <a:pt x="322" y="113"/>
                    <a:pt x="356" y="181"/>
                  </a:cubicBezTo>
                  <a:lnTo>
                    <a:pt x="384" y="197"/>
                  </a:lnTo>
                  <a:lnTo>
                    <a:pt x="336" y="245"/>
                  </a:lnTo>
                  <a:lnTo>
                    <a:pt x="144" y="341"/>
                  </a:lnTo>
                  <a:lnTo>
                    <a:pt x="0" y="149"/>
                  </a:lnTo>
                  <a:cubicBezTo>
                    <a:pt x="5" y="97"/>
                    <a:pt x="14" y="89"/>
                    <a:pt x="64" y="81"/>
                  </a:cubicBezTo>
                  <a:cubicBezTo>
                    <a:pt x="88" y="57"/>
                    <a:pt x="143" y="29"/>
                    <a:pt x="176" y="21"/>
                  </a:cubicBezTo>
                  <a:cubicBezTo>
                    <a:pt x="197" y="7"/>
                    <a:pt x="215" y="0"/>
                    <a:pt x="240" y="5"/>
                  </a:cubicBezTo>
                  <a:close/>
                </a:path>
              </a:pathLst>
            </a:custGeom>
            <a:noFill/>
            <a:ln w="28575" cap="flat" cmpd="sng">
              <a:solidFill>
                <a:srgbClr val="FF0000"/>
              </a:solidFill>
              <a:prstDash val="solid"/>
              <a:round/>
              <a:headEnd type="none" w="med" len="med"/>
              <a:tailEnd type="none" w="med" len="med"/>
            </a:ln>
          </p:spPr>
          <p:txBody>
            <a:bodyPr/>
            <a:lstStyle/>
            <a:p>
              <a:endParaRPr lang="en-CA"/>
            </a:p>
          </p:txBody>
        </p:sp>
        <p:sp>
          <p:nvSpPr>
            <p:cNvPr id="40972" name="Freeform 13"/>
            <p:cNvSpPr>
              <a:spLocks/>
            </p:cNvSpPr>
            <p:nvPr/>
          </p:nvSpPr>
          <p:spPr bwMode="auto">
            <a:xfrm>
              <a:off x="801" y="1888"/>
              <a:ext cx="412" cy="448"/>
            </a:xfrm>
            <a:custGeom>
              <a:avLst/>
              <a:gdLst>
                <a:gd name="T0" fmla="*/ 371 w 412"/>
                <a:gd name="T1" fmla="*/ 0 h 448"/>
                <a:gd name="T2" fmla="*/ 403 w 412"/>
                <a:gd name="T3" fmla="*/ 28 h 448"/>
                <a:gd name="T4" fmla="*/ 403 w 412"/>
                <a:gd name="T5" fmla="*/ 92 h 448"/>
                <a:gd name="T6" fmla="*/ 379 w 412"/>
                <a:gd name="T7" fmla="*/ 112 h 448"/>
                <a:gd name="T8" fmla="*/ 319 w 412"/>
                <a:gd name="T9" fmla="*/ 152 h 448"/>
                <a:gd name="T10" fmla="*/ 307 w 412"/>
                <a:gd name="T11" fmla="*/ 164 h 448"/>
                <a:gd name="T12" fmla="*/ 295 w 412"/>
                <a:gd name="T13" fmla="*/ 172 h 448"/>
                <a:gd name="T14" fmla="*/ 271 w 412"/>
                <a:gd name="T15" fmla="*/ 196 h 448"/>
                <a:gd name="T16" fmla="*/ 287 w 412"/>
                <a:gd name="T17" fmla="*/ 248 h 448"/>
                <a:gd name="T18" fmla="*/ 319 w 412"/>
                <a:gd name="T19" fmla="*/ 332 h 448"/>
                <a:gd name="T20" fmla="*/ 271 w 412"/>
                <a:gd name="T21" fmla="*/ 368 h 448"/>
                <a:gd name="T22" fmla="*/ 187 w 412"/>
                <a:gd name="T23" fmla="*/ 416 h 448"/>
                <a:gd name="T24" fmla="*/ 115 w 412"/>
                <a:gd name="T25" fmla="*/ 448 h 448"/>
                <a:gd name="T26" fmla="*/ 75 w 412"/>
                <a:gd name="T27" fmla="*/ 420 h 448"/>
                <a:gd name="T28" fmla="*/ 31 w 412"/>
                <a:gd name="T29" fmla="*/ 304 h 448"/>
                <a:gd name="T30" fmla="*/ 7 w 412"/>
                <a:gd name="T31" fmla="*/ 244 h 448"/>
                <a:gd name="T32" fmla="*/ 3 w 412"/>
                <a:gd name="T33" fmla="*/ 220 h 448"/>
                <a:gd name="T34" fmla="*/ 19 w 412"/>
                <a:gd name="T35" fmla="*/ 216 h 448"/>
                <a:gd name="T36" fmla="*/ 103 w 412"/>
                <a:gd name="T37" fmla="*/ 180 h 448"/>
                <a:gd name="T38" fmla="*/ 143 w 412"/>
                <a:gd name="T39" fmla="*/ 148 h 448"/>
                <a:gd name="T40" fmla="*/ 167 w 412"/>
                <a:gd name="T41" fmla="*/ 136 h 448"/>
                <a:gd name="T42" fmla="*/ 215 w 412"/>
                <a:gd name="T43" fmla="*/ 96 h 448"/>
                <a:gd name="T44" fmla="*/ 371 w 412"/>
                <a:gd name="T45" fmla="*/ 0 h 44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12"/>
                <a:gd name="T70" fmla="*/ 0 h 448"/>
                <a:gd name="T71" fmla="*/ 412 w 412"/>
                <a:gd name="T72" fmla="*/ 448 h 44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12" h="448">
                  <a:moveTo>
                    <a:pt x="371" y="0"/>
                  </a:moveTo>
                  <a:cubicBezTo>
                    <a:pt x="387" y="5"/>
                    <a:pt x="394" y="14"/>
                    <a:pt x="403" y="28"/>
                  </a:cubicBezTo>
                  <a:cubicBezTo>
                    <a:pt x="409" y="53"/>
                    <a:pt x="412" y="57"/>
                    <a:pt x="403" y="92"/>
                  </a:cubicBezTo>
                  <a:cubicBezTo>
                    <a:pt x="401" y="100"/>
                    <a:pt x="384" y="108"/>
                    <a:pt x="379" y="112"/>
                  </a:cubicBezTo>
                  <a:cubicBezTo>
                    <a:pt x="363" y="126"/>
                    <a:pt x="339" y="145"/>
                    <a:pt x="319" y="152"/>
                  </a:cubicBezTo>
                  <a:cubicBezTo>
                    <a:pt x="315" y="156"/>
                    <a:pt x="311" y="160"/>
                    <a:pt x="307" y="164"/>
                  </a:cubicBezTo>
                  <a:cubicBezTo>
                    <a:pt x="303" y="167"/>
                    <a:pt x="299" y="169"/>
                    <a:pt x="295" y="172"/>
                  </a:cubicBezTo>
                  <a:cubicBezTo>
                    <a:pt x="287" y="180"/>
                    <a:pt x="271" y="196"/>
                    <a:pt x="271" y="196"/>
                  </a:cubicBezTo>
                  <a:cubicBezTo>
                    <a:pt x="274" y="220"/>
                    <a:pt x="281" y="227"/>
                    <a:pt x="287" y="248"/>
                  </a:cubicBezTo>
                  <a:cubicBezTo>
                    <a:pt x="296" y="282"/>
                    <a:pt x="300" y="304"/>
                    <a:pt x="319" y="332"/>
                  </a:cubicBezTo>
                  <a:cubicBezTo>
                    <a:pt x="307" y="353"/>
                    <a:pt x="294" y="360"/>
                    <a:pt x="271" y="368"/>
                  </a:cubicBezTo>
                  <a:cubicBezTo>
                    <a:pt x="247" y="386"/>
                    <a:pt x="215" y="410"/>
                    <a:pt x="187" y="416"/>
                  </a:cubicBezTo>
                  <a:cubicBezTo>
                    <a:pt x="165" y="431"/>
                    <a:pt x="140" y="438"/>
                    <a:pt x="115" y="448"/>
                  </a:cubicBezTo>
                  <a:cubicBezTo>
                    <a:pt x="99" y="444"/>
                    <a:pt x="75" y="420"/>
                    <a:pt x="75" y="420"/>
                  </a:cubicBezTo>
                  <a:cubicBezTo>
                    <a:pt x="63" y="383"/>
                    <a:pt x="53" y="337"/>
                    <a:pt x="31" y="304"/>
                  </a:cubicBezTo>
                  <a:cubicBezTo>
                    <a:pt x="26" y="283"/>
                    <a:pt x="15" y="264"/>
                    <a:pt x="7" y="244"/>
                  </a:cubicBezTo>
                  <a:cubicBezTo>
                    <a:pt x="6" y="236"/>
                    <a:pt x="0" y="227"/>
                    <a:pt x="3" y="220"/>
                  </a:cubicBezTo>
                  <a:cubicBezTo>
                    <a:pt x="5" y="215"/>
                    <a:pt x="14" y="218"/>
                    <a:pt x="19" y="216"/>
                  </a:cubicBezTo>
                  <a:cubicBezTo>
                    <a:pt x="47" y="204"/>
                    <a:pt x="76" y="194"/>
                    <a:pt x="103" y="180"/>
                  </a:cubicBezTo>
                  <a:cubicBezTo>
                    <a:pt x="119" y="172"/>
                    <a:pt x="129" y="157"/>
                    <a:pt x="143" y="148"/>
                  </a:cubicBezTo>
                  <a:cubicBezTo>
                    <a:pt x="171" y="129"/>
                    <a:pt x="139" y="161"/>
                    <a:pt x="167" y="136"/>
                  </a:cubicBezTo>
                  <a:cubicBezTo>
                    <a:pt x="185" y="120"/>
                    <a:pt x="193" y="103"/>
                    <a:pt x="215" y="96"/>
                  </a:cubicBezTo>
                  <a:cubicBezTo>
                    <a:pt x="248" y="46"/>
                    <a:pt x="310" y="0"/>
                    <a:pt x="371" y="0"/>
                  </a:cubicBezTo>
                  <a:close/>
                </a:path>
              </a:pathLst>
            </a:custGeom>
            <a:noFill/>
            <a:ln w="28575" cap="flat" cmpd="sng">
              <a:solidFill>
                <a:srgbClr val="FF0000"/>
              </a:solidFill>
              <a:prstDash val="solid"/>
              <a:round/>
              <a:headEnd type="none" w="med" len="med"/>
              <a:tailEnd type="none" w="med" len="med"/>
            </a:ln>
          </p:spPr>
          <p:txBody>
            <a:bodyPr/>
            <a:lstStyle/>
            <a:p>
              <a:endParaRPr lang="en-CA"/>
            </a:p>
          </p:txBody>
        </p:sp>
        <p:sp>
          <p:nvSpPr>
            <p:cNvPr id="40973" name="Freeform 14"/>
            <p:cNvSpPr>
              <a:spLocks/>
            </p:cNvSpPr>
            <p:nvPr/>
          </p:nvSpPr>
          <p:spPr bwMode="auto">
            <a:xfrm>
              <a:off x="528" y="1597"/>
              <a:ext cx="418" cy="315"/>
            </a:xfrm>
            <a:custGeom>
              <a:avLst/>
              <a:gdLst>
                <a:gd name="T0" fmla="*/ 124 w 418"/>
                <a:gd name="T1" fmla="*/ 315 h 315"/>
                <a:gd name="T2" fmla="*/ 256 w 418"/>
                <a:gd name="T3" fmla="*/ 255 h 315"/>
                <a:gd name="T4" fmla="*/ 320 w 418"/>
                <a:gd name="T5" fmla="*/ 219 h 315"/>
                <a:gd name="T6" fmla="*/ 376 w 418"/>
                <a:gd name="T7" fmla="*/ 171 h 315"/>
                <a:gd name="T8" fmla="*/ 364 w 418"/>
                <a:gd name="T9" fmla="*/ 27 h 315"/>
                <a:gd name="T10" fmla="*/ 244 w 418"/>
                <a:gd name="T11" fmla="*/ 11 h 315"/>
                <a:gd name="T12" fmla="*/ 204 w 418"/>
                <a:gd name="T13" fmla="*/ 31 h 315"/>
                <a:gd name="T14" fmla="*/ 148 w 418"/>
                <a:gd name="T15" fmla="*/ 155 h 315"/>
                <a:gd name="T16" fmla="*/ 52 w 418"/>
                <a:gd name="T17" fmla="*/ 99 h 315"/>
                <a:gd name="T18" fmla="*/ 0 w 418"/>
                <a:gd name="T19" fmla="*/ 107 h 315"/>
                <a:gd name="T20" fmla="*/ 28 w 418"/>
                <a:gd name="T21" fmla="*/ 167 h 315"/>
                <a:gd name="T22" fmla="*/ 52 w 418"/>
                <a:gd name="T23" fmla="*/ 203 h 315"/>
                <a:gd name="T24" fmla="*/ 64 w 418"/>
                <a:gd name="T25" fmla="*/ 227 h 315"/>
                <a:gd name="T26" fmla="*/ 112 w 418"/>
                <a:gd name="T27" fmla="*/ 299 h 315"/>
                <a:gd name="T28" fmla="*/ 124 w 418"/>
                <a:gd name="T29" fmla="*/ 315 h 3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8"/>
                <a:gd name="T46" fmla="*/ 0 h 315"/>
                <a:gd name="T47" fmla="*/ 418 w 418"/>
                <a:gd name="T48" fmla="*/ 315 h 31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8" h="315">
                  <a:moveTo>
                    <a:pt x="124" y="315"/>
                  </a:moveTo>
                  <a:cubicBezTo>
                    <a:pt x="169" y="285"/>
                    <a:pt x="204" y="272"/>
                    <a:pt x="256" y="255"/>
                  </a:cubicBezTo>
                  <a:cubicBezTo>
                    <a:pt x="280" y="247"/>
                    <a:pt x="296" y="225"/>
                    <a:pt x="320" y="219"/>
                  </a:cubicBezTo>
                  <a:cubicBezTo>
                    <a:pt x="342" y="204"/>
                    <a:pt x="361" y="194"/>
                    <a:pt x="376" y="171"/>
                  </a:cubicBezTo>
                  <a:cubicBezTo>
                    <a:pt x="381" y="130"/>
                    <a:pt x="418" y="38"/>
                    <a:pt x="364" y="27"/>
                  </a:cubicBezTo>
                  <a:cubicBezTo>
                    <a:pt x="327" y="0"/>
                    <a:pt x="287" y="8"/>
                    <a:pt x="244" y="11"/>
                  </a:cubicBezTo>
                  <a:cubicBezTo>
                    <a:pt x="231" y="20"/>
                    <a:pt x="217" y="22"/>
                    <a:pt x="204" y="31"/>
                  </a:cubicBezTo>
                  <a:cubicBezTo>
                    <a:pt x="179" y="82"/>
                    <a:pt x="212" y="134"/>
                    <a:pt x="148" y="155"/>
                  </a:cubicBezTo>
                  <a:cubicBezTo>
                    <a:pt x="101" y="143"/>
                    <a:pt x="98" y="108"/>
                    <a:pt x="52" y="99"/>
                  </a:cubicBezTo>
                  <a:cubicBezTo>
                    <a:pt x="33" y="87"/>
                    <a:pt x="8" y="82"/>
                    <a:pt x="0" y="107"/>
                  </a:cubicBezTo>
                  <a:cubicBezTo>
                    <a:pt x="7" y="128"/>
                    <a:pt x="15" y="148"/>
                    <a:pt x="28" y="167"/>
                  </a:cubicBezTo>
                  <a:cubicBezTo>
                    <a:pt x="32" y="187"/>
                    <a:pt x="32" y="196"/>
                    <a:pt x="52" y="203"/>
                  </a:cubicBezTo>
                  <a:cubicBezTo>
                    <a:pt x="62" y="233"/>
                    <a:pt x="48" y="196"/>
                    <a:pt x="64" y="227"/>
                  </a:cubicBezTo>
                  <a:cubicBezTo>
                    <a:pt x="79" y="258"/>
                    <a:pt x="75" y="287"/>
                    <a:pt x="112" y="299"/>
                  </a:cubicBezTo>
                  <a:cubicBezTo>
                    <a:pt x="117" y="314"/>
                    <a:pt x="112" y="309"/>
                    <a:pt x="124" y="315"/>
                  </a:cubicBezTo>
                  <a:close/>
                </a:path>
              </a:pathLst>
            </a:custGeom>
            <a:noFill/>
            <a:ln w="28575" cap="flat" cmpd="sng">
              <a:solidFill>
                <a:srgbClr val="FF0000"/>
              </a:solidFill>
              <a:prstDash val="solid"/>
              <a:round/>
              <a:headEnd type="none" w="med" len="med"/>
              <a:tailEnd type="none" w="med" len="med"/>
            </a:ln>
          </p:spPr>
          <p:txBody>
            <a:bodyPr/>
            <a:lstStyle/>
            <a:p>
              <a:endParaRPr lang="en-CA"/>
            </a:p>
          </p:txBody>
        </p:sp>
        <p:sp>
          <p:nvSpPr>
            <p:cNvPr id="40974" name="Freeform 15"/>
            <p:cNvSpPr>
              <a:spLocks/>
            </p:cNvSpPr>
            <p:nvPr/>
          </p:nvSpPr>
          <p:spPr bwMode="auto">
            <a:xfrm>
              <a:off x="1012" y="1316"/>
              <a:ext cx="385" cy="360"/>
            </a:xfrm>
            <a:custGeom>
              <a:avLst/>
              <a:gdLst>
                <a:gd name="T0" fmla="*/ 0 w 385"/>
                <a:gd name="T1" fmla="*/ 140 h 360"/>
                <a:gd name="T2" fmla="*/ 52 w 385"/>
                <a:gd name="T3" fmla="*/ 220 h 360"/>
                <a:gd name="T4" fmla="*/ 84 w 385"/>
                <a:gd name="T5" fmla="*/ 256 h 360"/>
                <a:gd name="T6" fmla="*/ 132 w 385"/>
                <a:gd name="T7" fmla="*/ 360 h 360"/>
                <a:gd name="T8" fmla="*/ 204 w 385"/>
                <a:gd name="T9" fmla="*/ 324 h 360"/>
                <a:gd name="T10" fmla="*/ 280 w 385"/>
                <a:gd name="T11" fmla="*/ 312 h 360"/>
                <a:gd name="T12" fmla="*/ 384 w 385"/>
                <a:gd name="T13" fmla="*/ 252 h 360"/>
                <a:gd name="T14" fmla="*/ 380 w 385"/>
                <a:gd name="T15" fmla="*/ 204 h 360"/>
                <a:gd name="T16" fmla="*/ 368 w 385"/>
                <a:gd name="T17" fmla="*/ 200 h 360"/>
                <a:gd name="T18" fmla="*/ 336 w 385"/>
                <a:gd name="T19" fmla="*/ 176 h 360"/>
                <a:gd name="T20" fmla="*/ 324 w 385"/>
                <a:gd name="T21" fmla="*/ 140 h 360"/>
                <a:gd name="T22" fmla="*/ 320 w 385"/>
                <a:gd name="T23" fmla="*/ 108 h 360"/>
                <a:gd name="T24" fmla="*/ 300 w 385"/>
                <a:gd name="T25" fmla="*/ 72 h 360"/>
                <a:gd name="T26" fmla="*/ 252 w 385"/>
                <a:gd name="T27" fmla="*/ 0 h 360"/>
                <a:gd name="T28" fmla="*/ 164 w 385"/>
                <a:gd name="T29" fmla="*/ 28 h 360"/>
                <a:gd name="T30" fmla="*/ 36 w 385"/>
                <a:gd name="T31" fmla="*/ 112 h 360"/>
                <a:gd name="T32" fmla="*/ 0 w 385"/>
                <a:gd name="T33" fmla="*/ 140 h 3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5"/>
                <a:gd name="T52" fmla="*/ 0 h 360"/>
                <a:gd name="T53" fmla="*/ 385 w 385"/>
                <a:gd name="T54" fmla="*/ 360 h 36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5" h="360">
                  <a:moveTo>
                    <a:pt x="0" y="140"/>
                  </a:moveTo>
                  <a:cubicBezTo>
                    <a:pt x="33" y="151"/>
                    <a:pt x="38" y="192"/>
                    <a:pt x="52" y="220"/>
                  </a:cubicBezTo>
                  <a:cubicBezTo>
                    <a:pt x="59" y="234"/>
                    <a:pt x="84" y="256"/>
                    <a:pt x="84" y="256"/>
                  </a:cubicBezTo>
                  <a:cubicBezTo>
                    <a:pt x="95" y="288"/>
                    <a:pt x="102" y="340"/>
                    <a:pt x="132" y="360"/>
                  </a:cubicBezTo>
                  <a:cubicBezTo>
                    <a:pt x="167" y="354"/>
                    <a:pt x="176" y="330"/>
                    <a:pt x="204" y="324"/>
                  </a:cubicBezTo>
                  <a:cubicBezTo>
                    <a:pt x="229" y="318"/>
                    <a:pt x="280" y="312"/>
                    <a:pt x="280" y="312"/>
                  </a:cubicBezTo>
                  <a:cubicBezTo>
                    <a:pt x="320" y="299"/>
                    <a:pt x="360" y="289"/>
                    <a:pt x="384" y="252"/>
                  </a:cubicBezTo>
                  <a:cubicBezTo>
                    <a:pt x="383" y="236"/>
                    <a:pt x="385" y="219"/>
                    <a:pt x="380" y="204"/>
                  </a:cubicBezTo>
                  <a:cubicBezTo>
                    <a:pt x="379" y="200"/>
                    <a:pt x="372" y="202"/>
                    <a:pt x="368" y="200"/>
                  </a:cubicBezTo>
                  <a:cubicBezTo>
                    <a:pt x="348" y="190"/>
                    <a:pt x="350" y="190"/>
                    <a:pt x="336" y="176"/>
                  </a:cubicBezTo>
                  <a:cubicBezTo>
                    <a:pt x="332" y="164"/>
                    <a:pt x="326" y="153"/>
                    <a:pt x="324" y="140"/>
                  </a:cubicBezTo>
                  <a:cubicBezTo>
                    <a:pt x="323" y="129"/>
                    <a:pt x="323" y="118"/>
                    <a:pt x="320" y="108"/>
                  </a:cubicBezTo>
                  <a:cubicBezTo>
                    <a:pt x="317" y="97"/>
                    <a:pt x="305" y="83"/>
                    <a:pt x="300" y="72"/>
                  </a:cubicBezTo>
                  <a:cubicBezTo>
                    <a:pt x="286" y="44"/>
                    <a:pt x="280" y="18"/>
                    <a:pt x="252" y="0"/>
                  </a:cubicBezTo>
                  <a:cubicBezTo>
                    <a:pt x="202" y="5"/>
                    <a:pt x="204" y="15"/>
                    <a:pt x="164" y="28"/>
                  </a:cubicBezTo>
                  <a:cubicBezTo>
                    <a:pt x="129" y="63"/>
                    <a:pt x="83" y="96"/>
                    <a:pt x="36" y="112"/>
                  </a:cubicBezTo>
                  <a:cubicBezTo>
                    <a:pt x="24" y="124"/>
                    <a:pt x="11" y="129"/>
                    <a:pt x="0" y="140"/>
                  </a:cubicBezTo>
                  <a:close/>
                </a:path>
              </a:pathLst>
            </a:custGeom>
            <a:noFill/>
            <a:ln w="28575" cap="flat" cmpd="sng">
              <a:solidFill>
                <a:srgbClr val="FF0000"/>
              </a:solidFill>
              <a:prstDash val="solid"/>
              <a:round/>
              <a:headEnd type="none" w="med" len="med"/>
              <a:tailEnd type="none" w="med" len="med"/>
            </a:ln>
          </p:spPr>
          <p:txBody>
            <a:bodyPr/>
            <a:lstStyle/>
            <a:p>
              <a:endParaRPr lang="en-CA"/>
            </a:p>
          </p:txBody>
        </p:sp>
        <p:sp>
          <p:nvSpPr>
            <p:cNvPr id="40975" name="Freeform 16"/>
            <p:cNvSpPr>
              <a:spLocks/>
            </p:cNvSpPr>
            <p:nvPr/>
          </p:nvSpPr>
          <p:spPr bwMode="auto">
            <a:xfrm>
              <a:off x="1512" y="977"/>
              <a:ext cx="288" cy="381"/>
            </a:xfrm>
            <a:custGeom>
              <a:avLst/>
              <a:gdLst>
                <a:gd name="T0" fmla="*/ 228 w 288"/>
                <a:gd name="T1" fmla="*/ 39 h 381"/>
                <a:gd name="T2" fmla="*/ 260 w 288"/>
                <a:gd name="T3" fmla="*/ 75 h 381"/>
                <a:gd name="T4" fmla="*/ 256 w 288"/>
                <a:gd name="T5" fmla="*/ 231 h 381"/>
                <a:gd name="T6" fmla="*/ 280 w 288"/>
                <a:gd name="T7" fmla="*/ 243 h 381"/>
                <a:gd name="T8" fmla="*/ 268 w 288"/>
                <a:gd name="T9" fmla="*/ 283 h 381"/>
                <a:gd name="T10" fmla="*/ 264 w 288"/>
                <a:gd name="T11" fmla="*/ 307 h 381"/>
                <a:gd name="T12" fmla="*/ 228 w 288"/>
                <a:gd name="T13" fmla="*/ 331 h 381"/>
                <a:gd name="T14" fmla="*/ 204 w 288"/>
                <a:gd name="T15" fmla="*/ 351 h 381"/>
                <a:gd name="T16" fmla="*/ 132 w 288"/>
                <a:gd name="T17" fmla="*/ 367 h 381"/>
                <a:gd name="T18" fmla="*/ 88 w 288"/>
                <a:gd name="T19" fmla="*/ 371 h 381"/>
                <a:gd name="T20" fmla="*/ 72 w 288"/>
                <a:gd name="T21" fmla="*/ 335 h 381"/>
                <a:gd name="T22" fmla="*/ 16 w 288"/>
                <a:gd name="T23" fmla="*/ 239 h 381"/>
                <a:gd name="T24" fmla="*/ 0 w 288"/>
                <a:gd name="T25" fmla="*/ 191 h 381"/>
                <a:gd name="T26" fmla="*/ 20 w 288"/>
                <a:gd name="T27" fmla="*/ 179 h 381"/>
                <a:gd name="T28" fmla="*/ 228 w 288"/>
                <a:gd name="T29" fmla="*/ 39 h 38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8"/>
                <a:gd name="T46" fmla="*/ 0 h 381"/>
                <a:gd name="T47" fmla="*/ 288 w 288"/>
                <a:gd name="T48" fmla="*/ 381 h 38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8" h="381">
                  <a:moveTo>
                    <a:pt x="228" y="39"/>
                  </a:moveTo>
                  <a:cubicBezTo>
                    <a:pt x="237" y="52"/>
                    <a:pt x="260" y="75"/>
                    <a:pt x="260" y="75"/>
                  </a:cubicBezTo>
                  <a:cubicBezTo>
                    <a:pt x="259" y="105"/>
                    <a:pt x="244" y="194"/>
                    <a:pt x="256" y="231"/>
                  </a:cubicBezTo>
                  <a:cubicBezTo>
                    <a:pt x="259" y="239"/>
                    <a:pt x="273" y="238"/>
                    <a:pt x="280" y="243"/>
                  </a:cubicBezTo>
                  <a:cubicBezTo>
                    <a:pt x="286" y="261"/>
                    <a:pt x="288" y="276"/>
                    <a:pt x="268" y="283"/>
                  </a:cubicBezTo>
                  <a:cubicBezTo>
                    <a:pt x="267" y="291"/>
                    <a:pt x="268" y="300"/>
                    <a:pt x="264" y="307"/>
                  </a:cubicBezTo>
                  <a:cubicBezTo>
                    <a:pt x="259" y="317"/>
                    <a:pt x="237" y="326"/>
                    <a:pt x="228" y="331"/>
                  </a:cubicBezTo>
                  <a:cubicBezTo>
                    <a:pt x="202" y="344"/>
                    <a:pt x="231" y="333"/>
                    <a:pt x="204" y="351"/>
                  </a:cubicBezTo>
                  <a:cubicBezTo>
                    <a:pt x="185" y="363"/>
                    <a:pt x="153" y="364"/>
                    <a:pt x="132" y="367"/>
                  </a:cubicBezTo>
                  <a:cubicBezTo>
                    <a:pt x="116" y="373"/>
                    <a:pt x="106" y="381"/>
                    <a:pt x="88" y="371"/>
                  </a:cubicBezTo>
                  <a:cubicBezTo>
                    <a:pt x="83" y="368"/>
                    <a:pt x="75" y="341"/>
                    <a:pt x="72" y="335"/>
                  </a:cubicBezTo>
                  <a:cubicBezTo>
                    <a:pt x="56" y="303"/>
                    <a:pt x="42" y="265"/>
                    <a:pt x="16" y="239"/>
                  </a:cubicBezTo>
                  <a:cubicBezTo>
                    <a:pt x="10" y="220"/>
                    <a:pt x="3" y="212"/>
                    <a:pt x="0" y="191"/>
                  </a:cubicBezTo>
                  <a:cubicBezTo>
                    <a:pt x="17" y="178"/>
                    <a:pt x="9" y="179"/>
                    <a:pt x="20" y="179"/>
                  </a:cubicBezTo>
                  <a:cubicBezTo>
                    <a:pt x="41" y="158"/>
                    <a:pt x="170" y="0"/>
                    <a:pt x="228" y="39"/>
                  </a:cubicBezTo>
                  <a:close/>
                </a:path>
              </a:pathLst>
            </a:custGeom>
            <a:noFill/>
            <a:ln w="28575" cap="flat" cmpd="sng">
              <a:solidFill>
                <a:srgbClr val="FF0000"/>
              </a:solidFill>
              <a:prstDash val="solid"/>
              <a:round/>
              <a:headEnd type="none" w="med" len="med"/>
              <a:tailEnd type="none" w="med" len="med"/>
            </a:ln>
          </p:spPr>
          <p:txBody>
            <a:bodyPr/>
            <a:lstStyle/>
            <a:p>
              <a:endParaRPr lang="en-CA"/>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6"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41988" name="Text Box 3"/>
          <p:cNvSpPr txBox="1">
            <a:spLocks noChangeArrowheads="1"/>
          </p:cNvSpPr>
          <p:nvPr/>
        </p:nvSpPr>
        <p:spPr bwMode="auto">
          <a:xfrm>
            <a:off x="0" y="4648200"/>
            <a:ext cx="8686800" cy="1004888"/>
          </a:xfrm>
          <a:prstGeom prst="rect">
            <a:avLst/>
          </a:prstGeom>
          <a:noFill/>
          <a:ln w="9525">
            <a:noFill/>
            <a:miter lim="800000"/>
            <a:headEnd/>
            <a:tailEnd/>
          </a:ln>
        </p:spPr>
        <p:txBody>
          <a:bodyPr>
            <a:spAutoFit/>
          </a:bodyPr>
          <a:lstStyle/>
          <a:p>
            <a:r>
              <a:rPr lang="en-US" sz="2400">
                <a:solidFill>
                  <a:srgbClr val="000099"/>
                </a:solidFill>
              </a:rPr>
              <a:t>Gross area-NPNAT-MATNAT=Disturbance Area</a:t>
            </a:r>
          </a:p>
          <a:p>
            <a:r>
              <a:rPr lang="en-US" sz="2400">
                <a:solidFill>
                  <a:srgbClr val="000099"/>
                </a:solidFill>
              </a:rPr>
              <a:t>Roads are typically included in the disturbance area</a:t>
            </a:r>
          </a:p>
        </p:txBody>
      </p:sp>
      <p:pic>
        <p:nvPicPr>
          <p:cNvPr id="41989" name="Picture 15" descr="riparian7"/>
          <p:cNvPicPr>
            <a:picLocks noChangeAspect="1" noChangeArrowheads="1"/>
          </p:cNvPicPr>
          <p:nvPr/>
        </p:nvPicPr>
        <p:blipFill>
          <a:blip r:embed="rId3" cstate="print"/>
          <a:srcRect/>
          <a:stretch>
            <a:fillRect/>
          </a:stretch>
        </p:blipFill>
        <p:spPr bwMode="auto">
          <a:xfrm>
            <a:off x="2514600" y="1752600"/>
            <a:ext cx="2895600" cy="2592388"/>
          </a:xfrm>
          <a:prstGeom prst="rect">
            <a:avLst/>
          </a:prstGeom>
          <a:noFill/>
          <a:ln w="9525">
            <a:noFill/>
            <a:miter lim="800000"/>
            <a:headEnd/>
            <a:tailEnd/>
          </a:ln>
        </p:spPr>
      </p:pic>
      <p:sp>
        <p:nvSpPr>
          <p:cNvPr id="41990" name="Freeform 16"/>
          <p:cNvSpPr>
            <a:spLocks/>
          </p:cNvSpPr>
          <p:nvPr/>
        </p:nvSpPr>
        <p:spPr bwMode="auto">
          <a:xfrm>
            <a:off x="5638800" y="2209800"/>
            <a:ext cx="1352550" cy="1720850"/>
          </a:xfrm>
          <a:custGeom>
            <a:avLst/>
            <a:gdLst>
              <a:gd name="T0" fmla="*/ 2147483647 w 852"/>
              <a:gd name="T1" fmla="*/ 2147483647 h 1084"/>
              <a:gd name="T2" fmla="*/ 2147483647 w 852"/>
              <a:gd name="T3" fmla="*/ 2147483647 h 1084"/>
              <a:gd name="T4" fmla="*/ 0 w 852"/>
              <a:gd name="T5" fmla="*/ 2147483647 h 1084"/>
              <a:gd name="T6" fmla="*/ 2147483647 w 852"/>
              <a:gd name="T7" fmla="*/ 2147483647 h 1084"/>
              <a:gd name="T8" fmla="*/ 2147483647 w 852"/>
              <a:gd name="T9" fmla="*/ 2147483647 h 1084"/>
              <a:gd name="T10" fmla="*/ 2147483647 w 852"/>
              <a:gd name="T11" fmla="*/ 2147483647 h 1084"/>
              <a:gd name="T12" fmla="*/ 2147483647 w 852"/>
              <a:gd name="T13" fmla="*/ 2147483647 h 1084"/>
              <a:gd name="T14" fmla="*/ 2147483647 w 852"/>
              <a:gd name="T15" fmla="*/ 2147483647 h 1084"/>
              <a:gd name="T16" fmla="*/ 2147483647 w 852"/>
              <a:gd name="T17" fmla="*/ 2147483647 h 1084"/>
              <a:gd name="T18" fmla="*/ 2147483647 w 852"/>
              <a:gd name="T19" fmla="*/ 2147483647 h 1084"/>
              <a:gd name="T20" fmla="*/ 2147483647 w 852"/>
              <a:gd name="T21" fmla="*/ 2147483647 h 1084"/>
              <a:gd name="T22" fmla="*/ 2147483647 w 852"/>
              <a:gd name="T23" fmla="*/ 2147483647 h 1084"/>
              <a:gd name="T24" fmla="*/ 2147483647 w 852"/>
              <a:gd name="T25" fmla="*/ 2147483647 h 1084"/>
              <a:gd name="T26" fmla="*/ 2147483647 w 852"/>
              <a:gd name="T27" fmla="*/ 2147483647 h 1084"/>
              <a:gd name="T28" fmla="*/ 2147483647 w 852"/>
              <a:gd name="T29" fmla="*/ 2147483647 h 1084"/>
              <a:gd name="T30" fmla="*/ 2147483647 w 852"/>
              <a:gd name="T31" fmla="*/ 2147483647 h 1084"/>
              <a:gd name="T32" fmla="*/ 2147483647 w 852"/>
              <a:gd name="T33" fmla="*/ 2147483647 h 1084"/>
              <a:gd name="T34" fmla="*/ 2147483647 w 852"/>
              <a:gd name="T35" fmla="*/ 2147483647 h 1084"/>
              <a:gd name="T36" fmla="*/ 2147483647 w 852"/>
              <a:gd name="T37" fmla="*/ 2147483647 h 1084"/>
              <a:gd name="T38" fmla="*/ 2147483647 w 852"/>
              <a:gd name="T39" fmla="*/ 2147483647 h 1084"/>
              <a:gd name="T40" fmla="*/ 2147483647 w 852"/>
              <a:gd name="T41" fmla="*/ 2147483647 h 1084"/>
              <a:gd name="T42" fmla="*/ 2147483647 w 852"/>
              <a:gd name="T43" fmla="*/ 2147483647 h 1084"/>
              <a:gd name="T44" fmla="*/ 2147483647 w 852"/>
              <a:gd name="T45" fmla="*/ 2147483647 h 1084"/>
              <a:gd name="T46" fmla="*/ 2147483647 w 852"/>
              <a:gd name="T47" fmla="*/ 2147483647 h 1084"/>
              <a:gd name="T48" fmla="*/ 2147483647 w 852"/>
              <a:gd name="T49" fmla="*/ 2147483647 h 1084"/>
              <a:gd name="T50" fmla="*/ 2147483647 w 852"/>
              <a:gd name="T51" fmla="*/ 2147483647 h 1084"/>
              <a:gd name="T52" fmla="*/ 2147483647 w 852"/>
              <a:gd name="T53" fmla="*/ 2147483647 h 1084"/>
              <a:gd name="T54" fmla="*/ 2147483647 w 852"/>
              <a:gd name="T55" fmla="*/ 2147483647 h 1084"/>
              <a:gd name="T56" fmla="*/ 2147483647 w 852"/>
              <a:gd name="T57" fmla="*/ 2147483647 h 1084"/>
              <a:gd name="T58" fmla="*/ 2147483647 w 852"/>
              <a:gd name="T59" fmla="*/ 2147483647 h 1084"/>
              <a:gd name="T60" fmla="*/ 2147483647 w 852"/>
              <a:gd name="T61" fmla="*/ 2147483647 h 1084"/>
              <a:gd name="T62" fmla="*/ 2147483647 w 852"/>
              <a:gd name="T63" fmla="*/ 2147483647 h 1084"/>
              <a:gd name="T64" fmla="*/ 2147483647 w 852"/>
              <a:gd name="T65" fmla="*/ 2147483647 h 1084"/>
              <a:gd name="T66" fmla="*/ 2147483647 w 852"/>
              <a:gd name="T67" fmla="*/ 2147483647 h 1084"/>
              <a:gd name="T68" fmla="*/ 2147483647 w 852"/>
              <a:gd name="T69" fmla="*/ 2147483647 h 1084"/>
              <a:gd name="T70" fmla="*/ 2147483647 w 852"/>
              <a:gd name="T71" fmla="*/ 2147483647 h 1084"/>
              <a:gd name="T72" fmla="*/ 2147483647 w 852"/>
              <a:gd name="T73" fmla="*/ 2147483647 h 1084"/>
              <a:gd name="T74" fmla="*/ 2147483647 w 852"/>
              <a:gd name="T75" fmla="*/ 2147483647 h 1084"/>
              <a:gd name="T76" fmla="*/ 2147483647 w 852"/>
              <a:gd name="T77" fmla="*/ 2147483647 h 1084"/>
              <a:gd name="T78" fmla="*/ 2147483647 w 852"/>
              <a:gd name="T79" fmla="*/ 2147483647 h 1084"/>
              <a:gd name="T80" fmla="*/ 2147483647 w 852"/>
              <a:gd name="T81" fmla="*/ 2147483647 h 1084"/>
              <a:gd name="T82" fmla="*/ 2147483647 w 852"/>
              <a:gd name="T83" fmla="*/ 2147483647 h 1084"/>
              <a:gd name="T84" fmla="*/ 2147483647 w 852"/>
              <a:gd name="T85" fmla="*/ 2147483647 h 1084"/>
              <a:gd name="T86" fmla="*/ 2147483647 w 852"/>
              <a:gd name="T87" fmla="*/ 2147483647 h 1084"/>
              <a:gd name="T88" fmla="*/ 2147483647 w 852"/>
              <a:gd name="T89" fmla="*/ 2147483647 h 1084"/>
              <a:gd name="T90" fmla="*/ 2147483647 w 852"/>
              <a:gd name="T91" fmla="*/ 2147483647 h 1084"/>
              <a:gd name="T92" fmla="*/ 2147483647 w 852"/>
              <a:gd name="T93" fmla="*/ 2147483647 h 1084"/>
              <a:gd name="T94" fmla="*/ 2147483647 w 852"/>
              <a:gd name="T95" fmla="*/ 2147483647 h 1084"/>
              <a:gd name="T96" fmla="*/ 2147483647 w 852"/>
              <a:gd name="T97" fmla="*/ 2147483647 h 1084"/>
              <a:gd name="T98" fmla="*/ 2147483647 w 852"/>
              <a:gd name="T99" fmla="*/ 2147483647 h 1084"/>
              <a:gd name="T100" fmla="*/ 2147483647 w 852"/>
              <a:gd name="T101" fmla="*/ 2147483647 h 108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52"/>
              <a:gd name="T154" fmla="*/ 0 h 1084"/>
              <a:gd name="T155" fmla="*/ 852 w 852"/>
              <a:gd name="T156" fmla="*/ 1084 h 108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52" h="1084">
                <a:moveTo>
                  <a:pt x="220" y="321"/>
                </a:moveTo>
                <a:cubicBezTo>
                  <a:pt x="191" y="327"/>
                  <a:pt x="179" y="352"/>
                  <a:pt x="152" y="361"/>
                </a:cubicBezTo>
                <a:cubicBezTo>
                  <a:pt x="123" y="390"/>
                  <a:pt x="101" y="413"/>
                  <a:pt x="60" y="421"/>
                </a:cubicBezTo>
                <a:cubicBezTo>
                  <a:pt x="52" y="420"/>
                  <a:pt x="43" y="421"/>
                  <a:pt x="36" y="417"/>
                </a:cubicBezTo>
                <a:cubicBezTo>
                  <a:pt x="32" y="415"/>
                  <a:pt x="34" y="409"/>
                  <a:pt x="32" y="405"/>
                </a:cubicBezTo>
                <a:cubicBezTo>
                  <a:pt x="22" y="385"/>
                  <a:pt x="12" y="364"/>
                  <a:pt x="0" y="345"/>
                </a:cubicBezTo>
                <a:cubicBezTo>
                  <a:pt x="6" y="304"/>
                  <a:pt x="12" y="322"/>
                  <a:pt x="24" y="293"/>
                </a:cubicBezTo>
                <a:cubicBezTo>
                  <a:pt x="35" y="267"/>
                  <a:pt x="39" y="240"/>
                  <a:pt x="48" y="213"/>
                </a:cubicBezTo>
                <a:cubicBezTo>
                  <a:pt x="44" y="178"/>
                  <a:pt x="32" y="147"/>
                  <a:pt x="12" y="117"/>
                </a:cubicBezTo>
                <a:cubicBezTo>
                  <a:pt x="7" y="84"/>
                  <a:pt x="10" y="61"/>
                  <a:pt x="24" y="33"/>
                </a:cubicBezTo>
                <a:cubicBezTo>
                  <a:pt x="26" y="29"/>
                  <a:pt x="24" y="22"/>
                  <a:pt x="28" y="21"/>
                </a:cubicBezTo>
                <a:cubicBezTo>
                  <a:pt x="47" y="16"/>
                  <a:pt x="68" y="18"/>
                  <a:pt x="88" y="17"/>
                </a:cubicBezTo>
                <a:cubicBezTo>
                  <a:pt x="154" y="20"/>
                  <a:pt x="207" y="25"/>
                  <a:pt x="268" y="5"/>
                </a:cubicBezTo>
                <a:cubicBezTo>
                  <a:pt x="383" y="13"/>
                  <a:pt x="501" y="0"/>
                  <a:pt x="612" y="37"/>
                </a:cubicBezTo>
                <a:cubicBezTo>
                  <a:pt x="618" y="54"/>
                  <a:pt x="635" y="67"/>
                  <a:pt x="652" y="73"/>
                </a:cubicBezTo>
                <a:cubicBezTo>
                  <a:pt x="668" y="89"/>
                  <a:pt x="674" y="93"/>
                  <a:pt x="696" y="97"/>
                </a:cubicBezTo>
                <a:cubicBezTo>
                  <a:pt x="707" y="129"/>
                  <a:pt x="655" y="141"/>
                  <a:pt x="632" y="145"/>
                </a:cubicBezTo>
                <a:cubicBezTo>
                  <a:pt x="614" y="157"/>
                  <a:pt x="600" y="171"/>
                  <a:pt x="588" y="189"/>
                </a:cubicBezTo>
                <a:cubicBezTo>
                  <a:pt x="583" y="208"/>
                  <a:pt x="578" y="215"/>
                  <a:pt x="564" y="229"/>
                </a:cubicBezTo>
                <a:cubicBezTo>
                  <a:pt x="558" y="247"/>
                  <a:pt x="543" y="263"/>
                  <a:pt x="528" y="273"/>
                </a:cubicBezTo>
                <a:cubicBezTo>
                  <a:pt x="502" y="269"/>
                  <a:pt x="500" y="262"/>
                  <a:pt x="480" y="249"/>
                </a:cubicBezTo>
                <a:cubicBezTo>
                  <a:pt x="435" y="250"/>
                  <a:pt x="389" y="249"/>
                  <a:pt x="344" y="253"/>
                </a:cubicBezTo>
                <a:cubicBezTo>
                  <a:pt x="323" y="255"/>
                  <a:pt x="284" y="283"/>
                  <a:pt x="260" y="289"/>
                </a:cubicBezTo>
                <a:cubicBezTo>
                  <a:pt x="243" y="314"/>
                  <a:pt x="265" y="354"/>
                  <a:pt x="288" y="369"/>
                </a:cubicBezTo>
                <a:cubicBezTo>
                  <a:pt x="300" y="404"/>
                  <a:pt x="300" y="401"/>
                  <a:pt x="336" y="389"/>
                </a:cubicBezTo>
                <a:cubicBezTo>
                  <a:pt x="357" y="368"/>
                  <a:pt x="357" y="369"/>
                  <a:pt x="388" y="373"/>
                </a:cubicBezTo>
                <a:cubicBezTo>
                  <a:pt x="410" y="395"/>
                  <a:pt x="439" y="387"/>
                  <a:pt x="468" y="397"/>
                </a:cubicBezTo>
                <a:cubicBezTo>
                  <a:pt x="495" y="424"/>
                  <a:pt x="520" y="416"/>
                  <a:pt x="556" y="413"/>
                </a:cubicBezTo>
                <a:cubicBezTo>
                  <a:pt x="572" y="397"/>
                  <a:pt x="588" y="384"/>
                  <a:pt x="600" y="365"/>
                </a:cubicBezTo>
                <a:cubicBezTo>
                  <a:pt x="605" y="337"/>
                  <a:pt x="608" y="309"/>
                  <a:pt x="624" y="285"/>
                </a:cubicBezTo>
                <a:cubicBezTo>
                  <a:pt x="629" y="253"/>
                  <a:pt x="642" y="231"/>
                  <a:pt x="652" y="201"/>
                </a:cubicBezTo>
                <a:cubicBezTo>
                  <a:pt x="686" y="208"/>
                  <a:pt x="680" y="213"/>
                  <a:pt x="720" y="209"/>
                </a:cubicBezTo>
                <a:cubicBezTo>
                  <a:pt x="736" y="199"/>
                  <a:pt x="754" y="191"/>
                  <a:pt x="772" y="185"/>
                </a:cubicBezTo>
                <a:cubicBezTo>
                  <a:pt x="779" y="186"/>
                  <a:pt x="789" y="183"/>
                  <a:pt x="792" y="189"/>
                </a:cubicBezTo>
                <a:cubicBezTo>
                  <a:pt x="800" y="208"/>
                  <a:pt x="795" y="269"/>
                  <a:pt x="792" y="289"/>
                </a:cubicBezTo>
                <a:cubicBezTo>
                  <a:pt x="790" y="304"/>
                  <a:pt x="764" y="325"/>
                  <a:pt x="764" y="325"/>
                </a:cubicBezTo>
                <a:cubicBezTo>
                  <a:pt x="760" y="325"/>
                  <a:pt x="715" y="316"/>
                  <a:pt x="708" y="325"/>
                </a:cubicBezTo>
                <a:cubicBezTo>
                  <a:pt x="701" y="333"/>
                  <a:pt x="707" y="347"/>
                  <a:pt x="704" y="357"/>
                </a:cubicBezTo>
                <a:cubicBezTo>
                  <a:pt x="702" y="365"/>
                  <a:pt x="689" y="376"/>
                  <a:pt x="684" y="381"/>
                </a:cubicBezTo>
                <a:cubicBezTo>
                  <a:pt x="689" y="401"/>
                  <a:pt x="693" y="403"/>
                  <a:pt x="712" y="409"/>
                </a:cubicBezTo>
                <a:cubicBezTo>
                  <a:pt x="720" y="421"/>
                  <a:pt x="723" y="435"/>
                  <a:pt x="732" y="445"/>
                </a:cubicBezTo>
                <a:cubicBezTo>
                  <a:pt x="740" y="453"/>
                  <a:pt x="756" y="469"/>
                  <a:pt x="756" y="469"/>
                </a:cubicBezTo>
                <a:cubicBezTo>
                  <a:pt x="753" y="508"/>
                  <a:pt x="760" y="518"/>
                  <a:pt x="732" y="537"/>
                </a:cubicBezTo>
                <a:cubicBezTo>
                  <a:pt x="700" y="505"/>
                  <a:pt x="737" y="547"/>
                  <a:pt x="716" y="509"/>
                </a:cubicBezTo>
                <a:cubicBezTo>
                  <a:pt x="706" y="491"/>
                  <a:pt x="678" y="477"/>
                  <a:pt x="660" y="473"/>
                </a:cubicBezTo>
                <a:cubicBezTo>
                  <a:pt x="614" y="442"/>
                  <a:pt x="617" y="473"/>
                  <a:pt x="628" y="505"/>
                </a:cubicBezTo>
                <a:cubicBezTo>
                  <a:pt x="624" y="550"/>
                  <a:pt x="623" y="562"/>
                  <a:pt x="588" y="585"/>
                </a:cubicBezTo>
                <a:cubicBezTo>
                  <a:pt x="584" y="598"/>
                  <a:pt x="583" y="613"/>
                  <a:pt x="576" y="625"/>
                </a:cubicBezTo>
                <a:cubicBezTo>
                  <a:pt x="566" y="643"/>
                  <a:pt x="522" y="657"/>
                  <a:pt x="504" y="669"/>
                </a:cubicBezTo>
                <a:cubicBezTo>
                  <a:pt x="483" y="668"/>
                  <a:pt x="461" y="661"/>
                  <a:pt x="440" y="665"/>
                </a:cubicBezTo>
                <a:cubicBezTo>
                  <a:pt x="434" y="666"/>
                  <a:pt x="432" y="675"/>
                  <a:pt x="432" y="681"/>
                </a:cubicBezTo>
                <a:cubicBezTo>
                  <a:pt x="430" y="722"/>
                  <a:pt x="431" y="745"/>
                  <a:pt x="468" y="757"/>
                </a:cubicBezTo>
                <a:cubicBezTo>
                  <a:pt x="473" y="773"/>
                  <a:pt x="479" y="805"/>
                  <a:pt x="484" y="817"/>
                </a:cubicBezTo>
                <a:cubicBezTo>
                  <a:pt x="486" y="821"/>
                  <a:pt x="492" y="822"/>
                  <a:pt x="496" y="825"/>
                </a:cubicBezTo>
                <a:cubicBezTo>
                  <a:pt x="504" y="833"/>
                  <a:pt x="512" y="841"/>
                  <a:pt x="520" y="849"/>
                </a:cubicBezTo>
                <a:cubicBezTo>
                  <a:pt x="524" y="853"/>
                  <a:pt x="532" y="861"/>
                  <a:pt x="532" y="861"/>
                </a:cubicBezTo>
                <a:cubicBezTo>
                  <a:pt x="562" y="831"/>
                  <a:pt x="575" y="867"/>
                  <a:pt x="604" y="877"/>
                </a:cubicBezTo>
                <a:cubicBezTo>
                  <a:pt x="639" y="871"/>
                  <a:pt x="622" y="866"/>
                  <a:pt x="648" y="857"/>
                </a:cubicBezTo>
                <a:cubicBezTo>
                  <a:pt x="647" y="846"/>
                  <a:pt x="648" y="835"/>
                  <a:pt x="644" y="825"/>
                </a:cubicBezTo>
                <a:cubicBezTo>
                  <a:pt x="640" y="817"/>
                  <a:pt x="627" y="819"/>
                  <a:pt x="620" y="813"/>
                </a:cubicBezTo>
                <a:cubicBezTo>
                  <a:pt x="606" y="801"/>
                  <a:pt x="593" y="779"/>
                  <a:pt x="576" y="773"/>
                </a:cubicBezTo>
                <a:cubicBezTo>
                  <a:pt x="575" y="769"/>
                  <a:pt x="575" y="764"/>
                  <a:pt x="572" y="761"/>
                </a:cubicBezTo>
                <a:cubicBezTo>
                  <a:pt x="569" y="757"/>
                  <a:pt x="561" y="758"/>
                  <a:pt x="560" y="753"/>
                </a:cubicBezTo>
                <a:cubicBezTo>
                  <a:pt x="551" y="706"/>
                  <a:pt x="588" y="712"/>
                  <a:pt x="616" y="693"/>
                </a:cubicBezTo>
                <a:cubicBezTo>
                  <a:pt x="643" y="697"/>
                  <a:pt x="656" y="706"/>
                  <a:pt x="684" y="709"/>
                </a:cubicBezTo>
                <a:cubicBezTo>
                  <a:pt x="693" y="712"/>
                  <a:pt x="705" y="710"/>
                  <a:pt x="712" y="717"/>
                </a:cubicBezTo>
                <a:cubicBezTo>
                  <a:pt x="715" y="720"/>
                  <a:pt x="720" y="749"/>
                  <a:pt x="724" y="757"/>
                </a:cubicBezTo>
                <a:cubicBezTo>
                  <a:pt x="733" y="775"/>
                  <a:pt x="747" y="787"/>
                  <a:pt x="756" y="805"/>
                </a:cubicBezTo>
                <a:cubicBezTo>
                  <a:pt x="767" y="827"/>
                  <a:pt x="774" y="847"/>
                  <a:pt x="792" y="865"/>
                </a:cubicBezTo>
                <a:cubicBezTo>
                  <a:pt x="800" y="889"/>
                  <a:pt x="814" y="919"/>
                  <a:pt x="832" y="937"/>
                </a:cubicBezTo>
                <a:cubicBezTo>
                  <a:pt x="838" y="953"/>
                  <a:pt x="843" y="967"/>
                  <a:pt x="852" y="981"/>
                </a:cubicBezTo>
                <a:cubicBezTo>
                  <a:pt x="851" y="989"/>
                  <a:pt x="851" y="997"/>
                  <a:pt x="848" y="1005"/>
                </a:cubicBezTo>
                <a:cubicBezTo>
                  <a:pt x="846" y="1010"/>
                  <a:pt x="842" y="1012"/>
                  <a:pt x="840" y="1017"/>
                </a:cubicBezTo>
                <a:cubicBezTo>
                  <a:pt x="829" y="1049"/>
                  <a:pt x="828" y="1069"/>
                  <a:pt x="792" y="1081"/>
                </a:cubicBezTo>
                <a:cubicBezTo>
                  <a:pt x="758" y="1073"/>
                  <a:pt x="793" y="1084"/>
                  <a:pt x="764" y="1065"/>
                </a:cubicBezTo>
                <a:cubicBezTo>
                  <a:pt x="743" y="1051"/>
                  <a:pt x="703" y="1051"/>
                  <a:pt x="680" y="1049"/>
                </a:cubicBezTo>
                <a:cubicBezTo>
                  <a:pt x="665" y="1045"/>
                  <a:pt x="648" y="1046"/>
                  <a:pt x="636" y="1037"/>
                </a:cubicBezTo>
                <a:cubicBezTo>
                  <a:pt x="626" y="1029"/>
                  <a:pt x="614" y="1011"/>
                  <a:pt x="600" y="1005"/>
                </a:cubicBezTo>
                <a:cubicBezTo>
                  <a:pt x="588" y="1000"/>
                  <a:pt x="576" y="998"/>
                  <a:pt x="564" y="993"/>
                </a:cubicBezTo>
                <a:cubicBezTo>
                  <a:pt x="526" y="955"/>
                  <a:pt x="495" y="952"/>
                  <a:pt x="440" y="945"/>
                </a:cubicBezTo>
                <a:cubicBezTo>
                  <a:pt x="428" y="933"/>
                  <a:pt x="421" y="925"/>
                  <a:pt x="416" y="909"/>
                </a:cubicBezTo>
                <a:cubicBezTo>
                  <a:pt x="439" y="904"/>
                  <a:pt x="461" y="898"/>
                  <a:pt x="480" y="885"/>
                </a:cubicBezTo>
                <a:cubicBezTo>
                  <a:pt x="488" y="851"/>
                  <a:pt x="458" y="830"/>
                  <a:pt x="432" y="813"/>
                </a:cubicBezTo>
                <a:cubicBezTo>
                  <a:pt x="406" y="822"/>
                  <a:pt x="412" y="826"/>
                  <a:pt x="380" y="821"/>
                </a:cubicBezTo>
                <a:cubicBezTo>
                  <a:pt x="366" y="812"/>
                  <a:pt x="362" y="798"/>
                  <a:pt x="348" y="789"/>
                </a:cubicBezTo>
                <a:cubicBezTo>
                  <a:pt x="328" y="775"/>
                  <a:pt x="306" y="764"/>
                  <a:pt x="284" y="753"/>
                </a:cubicBezTo>
                <a:cubicBezTo>
                  <a:pt x="231" y="756"/>
                  <a:pt x="194" y="763"/>
                  <a:pt x="144" y="769"/>
                </a:cubicBezTo>
                <a:cubicBezTo>
                  <a:pt x="102" y="781"/>
                  <a:pt x="62" y="788"/>
                  <a:pt x="36" y="749"/>
                </a:cubicBezTo>
                <a:cubicBezTo>
                  <a:pt x="35" y="737"/>
                  <a:pt x="35" y="725"/>
                  <a:pt x="32" y="713"/>
                </a:cubicBezTo>
                <a:cubicBezTo>
                  <a:pt x="28" y="696"/>
                  <a:pt x="15" y="685"/>
                  <a:pt x="40" y="677"/>
                </a:cubicBezTo>
                <a:cubicBezTo>
                  <a:pt x="58" y="650"/>
                  <a:pt x="72" y="619"/>
                  <a:pt x="96" y="597"/>
                </a:cubicBezTo>
                <a:cubicBezTo>
                  <a:pt x="96" y="597"/>
                  <a:pt x="126" y="567"/>
                  <a:pt x="132" y="561"/>
                </a:cubicBezTo>
                <a:cubicBezTo>
                  <a:pt x="136" y="557"/>
                  <a:pt x="144" y="549"/>
                  <a:pt x="144" y="549"/>
                </a:cubicBezTo>
                <a:cubicBezTo>
                  <a:pt x="151" y="527"/>
                  <a:pt x="162" y="519"/>
                  <a:pt x="180" y="501"/>
                </a:cubicBezTo>
                <a:cubicBezTo>
                  <a:pt x="184" y="497"/>
                  <a:pt x="192" y="489"/>
                  <a:pt x="192" y="489"/>
                </a:cubicBezTo>
                <a:cubicBezTo>
                  <a:pt x="198" y="470"/>
                  <a:pt x="208" y="456"/>
                  <a:pt x="228" y="449"/>
                </a:cubicBezTo>
                <a:cubicBezTo>
                  <a:pt x="255" y="422"/>
                  <a:pt x="243" y="431"/>
                  <a:pt x="264" y="417"/>
                </a:cubicBezTo>
                <a:cubicBezTo>
                  <a:pt x="263" y="409"/>
                  <a:pt x="264" y="400"/>
                  <a:pt x="260" y="393"/>
                </a:cubicBezTo>
                <a:cubicBezTo>
                  <a:pt x="258" y="389"/>
                  <a:pt x="250" y="392"/>
                  <a:pt x="248" y="389"/>
                </a:cubicBezTo>
                <a:cubicBezTo>
                  <a:pt x="243" y="382"/>
                  <a:pt x="244" y="372"/>
                  <a:pt x="240" y="365"/>
                </a:cubicBezTo>
                <a:cubicBezTo>
                  <a:pt x="237" y="360"/>
                  <a:pt x="232" y="357"/>
                  <a:pt x="228" y="353"/>
                </a:cubicBezTo>
                <a:cubicBezTo>
                  <a:pt x="221" y="333"/>
                  <a:pt x="207" y="341"/>
                  <a:pt x="220" y="321"/>
                </a:cubicBezTo>
                <a:close/>
              </a:path>
            </a:pathLst>
          </a:custGeom>
          <a:noFill/>
          <a:ln w="28575" cap="flat" cmpd="sng">
            <a:solidFill>
              <a:srgbClr val="FF0000"/>
            </a:solidFill>
            <a:prstDash val="solid"/>
            <a:round/>
            <a:headEnd type="none" w="med" len="med"/>
            <a:tailEnd type="none" w="med" len="med"/>
          </a:ln>
        </p:spPr>
        <p:txBody>
          <a:bodyPr/>
          <a:lstStyle/>
          <a:p>
            <a:endParaRPr lang="en-CA"/>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43011" name="Rectangle 3"/>
          <p:cNvSpPr>
            <a:spLocks noGrp="1" noChangeArrowheads="1"/>
          </p:cNvSpPr>
          <p:nvPr>
            <p:ph idx="1"/>
          </p:nvPr>
        </p:nvSpPr>
        <p:spPr>
          <a:xfrm>
            <a:off x="0" y="1371600"/>
            <a:ext cx="5105400" cy="4800600"/>
          </a:xfrm>
        </p:spPr>
        <p:txBody>
          <a:bodyPr/>
          <a:lstStyle/>
          <a:p>
            <a:r>
              <a:rPr lang="en-US" smtClean="0"/>
              <a:t>Silviculture Activity Submission</a:t>
            </a:r>
          </a:p>
          <a:p>
            <a:pPr lvl="1"/>
            <a:r>
              <a:rPr lang="en-US" smtClean="0"/>
              <a:t>Used to:</a:t>
            </a:r>
          </a:p>
          <a:p>
            <a:pPr lvl="2"/>
            <a:r>
              <a:rPr lang="en-US" smtClean="0"/>
              <a:t>Create new Activities</a:t>
            </a:r>
          </a:p>
          <a:p>
            <a:pPr lvl="2"/>
            <a:r>
              <a:rPr lang="en-US" smtClean="0"/>
              <a:t>Update existing Activities</a:t>
            </a:r>
          </a:p>
          <a:p>
            <a:pPr lvl="1"/>
            <a:r>
              <a:rPr lang="en-US" smtClean="0"/>
              <a:t>Identifies:</a:t>
            </a:r>
          </a:p>
          <a:p>
            <a:pPr lvl="2"/>
            <a:r>
              <a:rPr lang="en-US" smtClean="0"/>
              <a:t>Silviculture Treatments</a:t>
            </a:r>
          </a:p>
          <a:p>
            <a:pPr lvl="2"/>
            <a:r>
              <a:rPr lang="en-US" smtClean="0"/>
              <a:t>Area treated</a:t>
            </a:r>
          </a:p>
          <a:p>
            <a:pPr lvl="2"/>
            <a:r>
              <a:rPr lang="en-US" smtClean="0"/>
              <a:t>Spatial Location*</a:t>
            </a:r>
          </a:p>
          <a:p>
            <a:pPr lvl="1"/>
            <a:r>
              <a:rPr lang="en-US" smtClean="0"/>
              <a:t>Key Links</a:t>
            </a:r>
          </a:p>
          <a:p>
            <a:pPr lvl="2"/>
            <a:r>
              <a:rPr lang="en-US" smtClean="0"/>
              <a:t>LRDW</a:t>
            </a:r>
          </a:p>
          <a:p>
            <a:pPr lvl="2"/>
            <a:r>
              <a:rPr lang="en-US" smtClean="0"/>
              <a:t>SPAR (seedlot check)</a:t>
            </a:r>
          </a:p>
        </p:txBody>
      </p:sp>
      <p:sp>
        <p:nvSpPr>
          <p:cNvPr id="7"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43013" name="Picture 6" descr="MCj02218470000[1]"/>
          <p:cNvPicPr>
            <a:picLocks noChangeAspect="1" noChangeArrowheads="1"/>
          </p:cNvPicPr>
          <p:nvPr/>
        </p:nvPicPr>
        <p:blipFill>
          <a:blip r:embed="rId3" cstate="print"/>
          <a:srcRect/>
          <a:stretch>
            <a:fillRect/>
          </a:stretch>
        </p:blipFill>
        <p:spPr bwMode="auto">
          <a:xfrm>
            <a:off x="3733800" y="3810000"/>
            <a:ext cx="2590800" cy="2549525"/>
          </a:xfrm>
          <a:prstGeom prst="rect">
            <a:avLst/>
          </a:prstGeom>
          <a:noFill/>
          <a:ln w="9525">
            <a:noFill/>
            <a:miter lim="800000"/>
            <a:headEnd/>
            <a:tailEnd/>
          </a:ln>
        </p:spPr>
      </p:pic>
      <p:pic>
        <p:nvPicPr>
          <p:cNvPr id="43014" name="Picture 7" descr="MCj03383600000[1]"/>
          <p:cNvPicPr>
            <a:picLocks noChangeAspect="1" noChangeArrowheads="1"/>
          </p:cNvPicPr>
          <p:nvPr/>
        </p:nvPicPr>
        <p:blipFill>
          <a:blip r:embed="rId4" cstate="print"/>
          <a:srcRect/>
          <a:stretch>
            <a:fillRect/>
          </a:stretch>
        </p:blipFill>
        <p:spPr bwMode="auto">
          <a:xfrm>
            <a:off x="6629400" y="1295400"/>
            <a:ext cx="1973263" cy="2438400"/>
          </a:xfrm>
          <a:prstGeom prst="rect">
            <a:avLst/>
          </a:prstGeom>
          <a:noFill/>
          <a:ln w="9525">
            <a:noFill/>
            <a:miter lim="800000"/>
            <a:headEnd/>
            <a:tailEnd/>
          </a:ln>
        </p:spPr>
      </p:pic>
      <p:sp>
        <p:nvSpPr>
          <p:cNvPr id="43015" name="Text Box 8"/>
          <p:cNvSpPr txBox="1">
            <a:spLocks noChangeArrowheads="1"/>
          </p:cNvSpPr>
          <p:nvPr/>
        </p:nvSpPr>
        <p:spPr bwMode="auto">
          <a:xfrm>
            <a:off x="6477000" y="4419600"/>
            <a:ext cx="2438400" cy="2246313"/>
          </a:xfrm>
          <a:prstGeom prst="rect">
            <a:avLst/>
          </a:prstGeom>
          <a:noFill/>
          <a:ln w="28575" algn="ctr">
            <a:noFill/>
            <a:miter lim="800000"/>
            <a:headEnd/>
            <a:tailEnd/>
          </a:ln>
        </p:spPr>
        <p:txBody>
          <a:bodyPr>
            <a:spAutoFit/>
          </a:bodyPr>
          <a:lstStyle/>
          <a:p>
            <a:pPr algn="l"/>
            <a:r>
              <a:rPr lang="en-US" sz="2000">
                <a:solidFill>
                  <a:srgbClr val="000099"/>
                </a:solidFill>
                <a:latin typeface="Arial" charset="0"/>
              </a:rPr>
              <a:t>*Spatial data for silviculture activities is optional with the exception related aerial fertilization activities (see RISS-gf).</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44035" name="Rectangle 3"/>
          <p:cNvSpPr>
            <a:spLocks noGrp="1" noChangeArrowheads="1"/>
          </p:cNvSpPr>
          <p:nvPr>
            <p:ph idx="1"/>
          </p:nvPr>
        </p:nvSpPr>
        <p:spPr>
          <a:xfrm>
            <a:off x="0" y="1371600"/>
            <a:ext cx="3429000" cy="3581400"/>
          </a:xfrm>
        </p:spPr>
        <p:txBody>
          <a:bodyPr/>
          <a:lstStyle/>
          <a:p>
            <a:r>
              <a:rPr lang="en-US" smtClean="0"/>
              <a:t>Silviculture Activities</a:t>
            </a:r>
          </a:p>
          <a:p>
            <a:pPr lvl="1"/>
            <a:r>
              <a:rPr lang="en-US" smtClean="0"/>
              <a:t>Site prep</a:t>
            </a:r>
          </a:p>
          <a:p>
            <a:pPr lvl="1"/>
            <a:r>
              <a:rPr lang="en-US" smtClean="0"/>
              <a:t>Planting</a:t>
            </a:r>
          </a:p>
          <a:p>
            <a:pPr lvl="1"/>
            <a:r>
              <a:rPr lang="en-US" smtClean="0"/>
              <a:t>Brushing</a:t>
            </a:r>
          </a:p>
          <a:p>
            <a:pPr lvl="1"/>
            <a:r>
              <a:rPr lang="en-US" smtClean="0"/>
              <a:t>Juvenile spacing</a:t>
            </a:r>
          </a:p>
          <a:p>
            <a:pPr lvl="1"/>
            <a:r>
              <a:rPr lang="en-US" smtClean="0"/>
              <a:t>Fertilization</a:t>
            </a:r>
          </a:p>
          <a:p>
            <a:pPr lvl="1"/>
            <a:r>
              <a:rPr lang="en-US" smtClean="0"/>
              <a:t>Pruning</a:t>
            </a:r>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44037" name="Picture 5"/>
          <p:cNvPicPr>
            <a:picLocks noChangeAspect="1" noChangeArrowheads="1"/>
          </p:cNvPicPr>
          <p:nvPr/>
        </p:nvPicPr>
        <p:blipFill>
          <a:blip r:embed="rId3" cstate="print"/>
          <a:srcRect/>
          <a:stretch>
            <a:fillRect/>
          </a:stretch>
        </p:blipFill>
        <p:spPr bwMode="auto">
          <a:xfrm>
            <a:off x="3505200" y="1752600"/>
            <a:ext cx="5334000" cy="2879725"/>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45059" name="Rectangle 3"/>
          <p:cNvSpPr>
            <a:spLocks noGrp="1" noChangeArrowheads="1"/>
          </p:cNvSpPr>
          <p:nvPr>
            <p:ph idx="1"/>
          </p:nvPr>
        </p:nvSpPr>
        <p:spPr>
          <a:xfrm>
            <a:off x="0" y="1371600"/>
            <a:ext cx="8382000" cy="4876800"/>
          </a:xfrm>
        </p:spPr>
        <p:txBody>
          <a:bodyPr/>
          <a:lstStyle/>
          <a:p>
            <a:r>
              <a:rPr lang="en-US" smtClean="0"/>
              <a:t>Silviculture Activity</a:t>
            </a:r>
          </a:p>
          <a:p>
            <a:pPr lvl="1"/>
            <a:endParaRPr lang="en-US" smtClean="0"/>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45061" name="Picture 4"/>
          <p:cNvPicPr>
            <a:picLocks noChangeAspect="1" noChangeArrowheads="1"/>
          </p:cNvPicPr>
          <p:nvPr/>
        </p:nvPicPr>
        <p:blipFill>
          <a:blip r:embed="rId3" cstate="print"/>
          <a:srcRect/>
          <a:stretch>
            <a:fillRect/>
          </a:stretch>
        </p:blipFill>
        <p:spPr bwMode="auto">
          <a:xfrm>
            <a:off x="3886200" y="1752600"/>
            <a:ext cx="4924425" cy="4733925"/>
          </a:xfrm>
          <a:prstGeom prst="rect">
            <a:avLst/>
          </a:prstGeom>
          <a:noFill/>
          <a:ln w="28575" algn="ctr">
            <a:noFill/>
            <a:miter lim="800000"/>
            <a:headEnd/>
            <a:tailEnd/>
          </a:ln>
        </p:spPr>
      </p:pic>
      <p:sp>
        <p:nvSpPr>
          <p:cNvPr id="45062" name="Text Box 5"/>
          <p:cNvSpPr txBox="1">
            <a:spLocks noChangeArrowheads="1"/>
          </p:cNvSpPr>
          <p:nvPr/>
        </p:nvSpPr>
        <p:spPr bwMode="auto">
          <a:xfrm>
            <a:off x="1143000" y="4800600"/>
            <a:ext cx="2514600" cy="708025"/>
          </a:xfrm>
          <a:prstGeom prst="rect">
            <a:avLst/>
          </a:prstGeom>
          <a:noFill/>
          <a:ln w="28575" algn="ctr">
            <a:noFill/>
            <a:miter lim="800000"/>
            <a:headEnd/>
            <a:tailEnd/>
          </a:ln>
        </p:spPr>
        <p:txBody>
          <a:bodyPr>
            <a:spAutoFit/>
          </a:bodyPr>
          <a:lstStyle/>
          <a:p>
            <a:pPr algn="l">
              <a:spcBef>
                <a:spcPct val="20000"/>
              </a:spcBef>
            </a:pPr>
            <a:r>
              <a:rPr lang="en-US" sz="2000">
                <a:solidFill>
                  <a:srgbClr val="000099"/>
                </a:solidFill>
              </a:rPr>
              <a:t>Seedlot is validated against SPAR</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46083" name="Rectangle 3"/>
          <p:cNvSpPr>
            <a:spLocks noGrp="1" noChangeArrowheads="1"/>
          </p:cNvSpPr>
          <p:nvPr>
            <p:ph idx="1"/>
          </p:nvPr>
        </p:nvSpPr>
        <p:spPr>
          <a:xfrm>
            <a:off x="0" y="1371600"/>
            <a:ext cx="3810000" cy="5029200"/>
          </a:xfrm>
        </p:spPr>
        <p:txBody>
          <a:bodyPr/>
          <a:lstStyle/>
          <a:p>
            <a:pPr>
              <a:lnSpc>
                <a:spcPct val="90000"/>
              </a:lnSpc>
            </a:pPr>
            <a:r>
              <a:rPr lang="en-US" sz="2000" smtClean="0"/>
              <a:t>Forest Cover Submission</a:t>
            </a:r>
          </a:p>
          <a:p>
            <a:pPr lvl="1">
              <a:lnSpc>
                <a:spcPct val="90000"/>
              </a:lnSpc>
            </a:pPr>
            <a:r>
              <a:rPr lang="en-US" sz="2000" smtClean="0"/>
              <a:t>Used to:</a:t>
            </a:r>
          </a:p>
          <a:p>
            <a:pPr lvl="2">
              <a:lnSpc>
                <a:spcPct val="90000"/>
              </a:lnSpc>
            </a:pPr>
            <a:r>
              <a:rPr lang="en-US" sz="1800" smtClean="0"/>
              <a:t>Create new Forest Cover</a:t>
            </a:r>
          </a:p>
          <a:p>
            <a:pPr lvl="2">
              <a:lnSpc>
                <a:spcPct val="90000"/>
              </a:lnSpc>
            </a:pPr>
            <a:r>
              <a:rPr lang="en-US" sz="1800" smtClean="0"/>
              <a:t>Replace existing Forest Cover</a:t>
            </a:r>
          </a:p>
          <a:p>
            <a:pPr lvl="1">
              <a:lnSpc>
                <a:spcPct val="90000"/>
              </a:lnSpc>
            </a:pPr>
            <a:r>
              <a:rPr lang="en-US" sz="2000" smtClean="0"/>
              <a:t>Identifies:</a:t>
            </a:r>
          </a:p>
          <a:p>
            <a:pPr lvl="2">
              <a:lnSpc>
                <a:spcPct val="90000"/>
              </a:lnSpc>
            </a:pPr>
            <a:r>
              <a:rPr lang="en-US" sz="1800" smtClean="0"/>
              <a:t>Polygons/strata </a:t>
            </a:r>
          </a:p>
          <a:p>
            <a:pPr lvl="2">
              <a:lnSpc>
                <a:spcPct val="90000"/>
              </a:lnSpc>
            </a:pPr>
            <a:r>
              <a:rPr lang="en-US" sz="1800" smtClean="0"/>
              <a:t>Inventory/silviculture data</a:t>
            </a:r>
          </a:p>
          <a:p>
            <a:pPr lvl="2">
              <a:lnSpc>
                <a:spcPct val="90000"/>
              </a:lnSpc>
            </a:pPr>
            <a:r>
              <a:rPr lang="en-US" sz="1800" smtClean="0"/>
              <a:t>Forest health </a:t>
            </a:r>
          </a:p>
          <a:p>
            <a:pPr lvl="2">
              <a:lnSpc>
                <a:spcPct val="90000"/>
              </a:lnSpc>
            </a:pPr>
            <a:r>
              <a:rPr lang="en-US" sz="1800" smtClean="0"/>
              <a:t>Spatial Location</a:t>
            </a:r>
          </a:p>
          <a:p>
            <a:pPr lvl="1">
              <a:lnSpc>
                <a:spcPct val="90000"/>
              </a:lnSpc>
            </a:pPr>
            <a:r>
              <a:rPr lang="en-US" sz="2000" smtClean="0"/>
              <a:t>Key Links</a:t>
            </a:r>
          </a:p>
          <a:p>
            <a:pPr lvl="2">
              <a:lnSpc>
                <a:spcPct val="90000"/>
              </a:lnSpc>
            </a:pPr>
            <a:r>
              <a:rPr lang="en-US" sz="1800" smtClean="0"/>
              <a:t>Forest Inventory (VRIMS)</a:t>
            </a:r>
          </a:p>
          <a:p>
            <a:pPr lvl="2">
              <a:lnSpc>
                <a:spcPct val="90000"/>
              </a:lnSpc>
            </a:pPr>
            <a:r>
              <a:rPr lang="en-US" sz="1800" smtClean="0"/>
              <a:t>LRDW (Mapview)</a:t>
            </a:r>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46085" name="Picture 9"/>
          <p:cNvPicPr>
            <a:picLocks noChangeAspect="1" noChangeArrowheads="1"/>
          </p:cNvPicPr>
          <p:nvPr/>
        </p:nvPicPr>
        <p:blipFill>
          <a:blip r:embed="rId3" cstate="print"/>
          <a:srcRect/>
          <a:stretch>
            <a:fillRect/>
          </a:stretch>
        </p:blipFill>
        <p:spPr bwMode="auto">
          <a:xfrm>
            <a:off x="3738563" y="1600200"/>
            <a:ext cx="5405437" cy="4608513"/>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47107" name="Rectangle 3"/>
          <p:cNvSpPr>
            <a:spLocks noGrp="1" noChangeArrowheads="1"/>
          </p:cNvSpPr>
          <p:nvPr>
            <p:ph idx="1"/>
          </p:nvPr>
        </p:nvSpPr>
        <p:spPr>
          <a:xfrm>
            <a:off x="0" y="1371600"/>
            <a:ext cx="4343400" cy="4876800"/>
          </a:xfrm>
        </p:spPr>
        <p:txBody>
          <a:bodyPr/>
          <a:lstStyle/>
          <a:p>
            <a:r>
              <a:rPr lang="en-US" smtClean="0"/>
              <a:t>Forest Cover – 3 main components</a:t>
            </a:r>
          </a:p>
          <a:p>
            <a:pPr lvl="1"/>
            <a:r>
              <a:rPr lang="en-US" b="1" smtClean="0"/>
              <a:t>Polygon Data*</a:t>
            </a:r>
          </a:p>
          <a:p>
            <a:pPr lvl="1"/>
            <a:r>
              <a:rPr lang="en-US" smtClean="0"/>
              <a:t>Layer Data</a:t>
            </a:r>
          </a:p>
          <a:p>
            <a:pPr lvl="2"/>
            <a:r>
              <a:rPr lang="en-US" smtClean="0"/>
              <a:t>Tree Species</a:t>
            </a:r>
          </a:p>
          <a:p>
            <a:pPr lvl="2"/>
            <a:r>
              <a:rPr lang="en-US" smtClean="0"/>
              <a:t>Damage Agent</a:t>
            </a:r>
          </a:p>
          <a:p>
            <a:pPr lvl="1"/>
            <a:r>
              <a:rPr lang="en-US" smtClean="0"/>
              <a:t>NonMappable Component</a:t>
            </a:r>
          </a:p>
          <a:p>
            <a:pPr lvl="1"/>
            <a:endParaRPr lang="en-US" smtClean="0"/>
          </a:p>
        </p:txBody>
      </p:sp>
      <p:sp>
        <p:nvSpPr>
          <p:cNvPr id="6"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47109" name="Text Box 5"/>
          <p:cNvSpPr txBox="1">
            <a:spLocks noChangeArrowheads="1"/>
          </p:cNvSpPr>
          <p:nvPr/>
        </p:nvSpPr>
        <p:spPr bwMode="auto">
          <a:xfrm>
            <a:off x="1066800" y="4724400"/>
            <a:ext cx="2438400" cy="1311275"/>
          </a:xfrm>
          <a:prstGeom prst="rect">
            <a:avLst/>
          </a:prstGeom>
          <a:noFill/>
          <a:ln w="28575" algn="ctr">
            <a:noFill/>
            <a:miter lim="800000"/>
            <a:headEnd/>
            <a:tailEnd/>
          </a:ln>
        </p:spPr>
        <p:txBody>
          <a:bodyPr>
            <a:spAutoFit/>
          </a:bodyPr>
          <a:lstStyle/>
          <a:p>
            <a:pPr algn="l"/>
            <a:r>
              <a:rPr lang="en-US" sz="2000">
                <a:solidFill>
                  <a:srgbClr val="000099"/>
                </a:solidFill>
                <a:latin typeface="Arial" charset="0"/>
              </a:rPr>
              <a:t>*Spatial data for forest cover polygons is required</a:t>
            </a:r>
          </a:p>
        </p:txBody>
      </p:sp>
      <p:pic>
        <p:nvPicPr>
          <p:cNvPr id="47110" name="Picture 6"/>
          <p:cNvPicPr>
            <a:picLocks noChangeAspect="1" noChangeArrowheads="1"/>
          </p:cNvPicPr>
          <p:nvPr/>
        </p:nvPicPr>
        <p:blipFill>
          <a:blip r:embed="rId3" cstate="print"/>
          <a:srcRect/>
          <a:stretch>
            <a:fillRect/>
          </a:stretch>
        </p:blipFill>
        <p:spPr bwMode="auto">
          <a:xfrm>
            <a:off x="3962400" y="1752600"/>
            <a:ext cx="5181600" cy="4313238"/>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48132" name="Picture 5"/>
          <p:cNvPicPr>
            <a:picLocks noChangeAspect="1" noChangeArrowheads="1"/>
          </p:cNvPicPr>
          <p:nvPr/>
        </p:nvPicPr>
        <p:blipFill>
          <a:blip r:embed="rId3" cstate="print"/>
          <a:srcRect/>
          <a:stretch>
            <a:fillRect/>
          </a:stretch>
        </p:blipFill>
        <p:spPr bwMode="auto">
          <a:xfrm>
            <a:off x="4648200" y="1600200"/>
            <a:ext cx="4198938" cy="5029200"/>
          </a:xfrm>
          <a:prstGeom prst="rect">
            <a:avLst/>
          </a:prstGeom>
          <a:noFill/>
          <a:ln w="28575" algn="ctr">
            <a:noFill/>
            <a:miter lim="800000"/>
            <a:headEnd/>
            <a:tailEnd/>
          </a:ln>
        </p:spPr>
      </p:pic>
      <p:sp>
        <p:nvSpPr>
          <p:cNvPr id="48133" name="Rectangle 9"/>
          <p:cNvSpPr>
            <a:spLocks noChangeArrowheads="1"/>
          </p:cNvSpPr>
          <p:nvPr/>
        </p:nvSpPr>
        <p:spPr bwMode="auto">
          <a:xfrm>
            <a:off x="0" y="1371600"/>
            <a:ext cx="4343400" cy="4876800"/>
          </a:xfrm>
          <a:prstGeom prst="rect">
            <a:avLst/>
          </a:prstGeom>
          <a:noFill/>
          <a:ln w="9525">
            <a:noFill/>
            <a:miter lim="800000"/>
            <a:headEnd/>
            <a:tailEnd/>
          </a:ln>
        </p:spPr>
        <p:txBody>
          <a:bodyPr/>
          <a:lstStyle/>
          <a:p>
            <a:pPr marL="342900" indent="-342900" algn="l">
              <a:spcBef>
                <a:spcPct val="20000"/>
              </a:spcBef>
              <a:buFontTx/>
              <a:buChar char="•"/>
            </a:pPr>
            <a:r>
              <a:rPr lang="en-US" sz="2400">
                <a:solidFill>
                  <a:srgbClr val="000099"/>
                </a:solidFill>
                <a:latin typeface="Arial" charset="0"/>
              </a:rPr>
              <a:t>Forest Cover – 3 main components</a:t>
            </a:r>
          </a:p>
          <a:p>
            <a:pPr marL="742950" lvl="1" indent="-285750" algn="l">
              <a:spcBef>
                <a:spcPct val="20000"/>
              </a:spcBef>
              <a:buFontTx/>
              <a:buChar char="–"/>
            </a:pPr>
            <a:r>
              <a:rPr lang="en-US" sz="2400">
                <a:solidFill>
                  <a:srgbClr val="000099"/>
                </a:solidFill>
                <a:latin typeface="Arial" charset="0"/>
              </a:rPr>
              <a:t>Polygon Data</a:t>
            </a:r>
          </a:p>
          <a:p>
            <a:pPr marL="742950" lvl="1" indent="-285750" algn="l">
              <a:spcBef>
                <a:spcPct val="20000"/>
              </a:spcBef>
              <a:buFontTx/>
              <a:buChar char="–"/>
            </a:pPr>
            <a:r>
              <a:rPr lang="en-US" sz="2400" b="1">
                <a:solidFill>
                  <a:srgbClr val="000099"/>
                </a:solidFill>
                <a:latin typeface="Arial" charset="0"/>
              </a:rPr>
              <a:t>Layer Data</a:t>
            </a:r>
          </a:p>
          <a:p>
            <a:pPr marL="1143000" lvl="2" indent="-228600" algn="l">
              <a:spcBef>
                <a:spcPct val="20000"/>
              </a:spcBef>
              <a:buFontTx/>
              <a:buChar char="•"/>
            </a:pPr>
            <a:r>
              <a:rPr lang="en-US" sz="2000" b="1">
                <a:solidFill>
                  <a:srgbClr val="000099"/>
                </a:solidFill>
                <a:latin typeface="Arial" charset="0"/>
              </a:rPr>
              <a:t>Tree Species</a:t>
            </a:r>
          </a:p>
          <a:p>
            <a:pPr marL="1143000" lvl="2" indent="-228600" algn="l">
              <a:spcBef>
                <a:spcPct val="20000"/>
              </a:spcBef>
              <a:buFontTx/>
              <a:buChar char="•"/>
            </a:pPr>
            <a:r>
              <a:rPr lang="en-US" sz="2000" b="1">
                <a:solidFill>
                  <a:srgbClr val="000099"/>
                </a:solidFill>
                <a:latin typeface="Arial" charset="0"/>
              </a:rPr>
              <a:t>Damage Agent</a:t>
            </a:r>
          </a:p>
          <a:p>
            <a:pPr marL="742950" lvl="1" indent="-285750" algn="l">
              <a:spcBef>
                <a:spcPct val="20000"/>
              </a:spcBef>
              <a:buFontTx/>
              <a:buChar char="–"/>
            </a:pPr>
            <a:r>
              <a:rPr lang="en-US" sz="2400">
                <a:solidFill>
                  <a:srgbClr val="000099"/>
                </a:solidFill>
                <a:latin typeface="Arial" charset="0"/>
              </a:rPr>
              <a:t>NonMappable Component</a:t>
            </a:r>
          </a:p>
          <a:p>
            <a:pPr marL="742950" lvl="1" indent="-285750" algn="l">
              <a:spcBef>
                <a:spcPct val="20000"/>
              </a:spcBef>
              <a:buFontTx/>
              <a:buChar char="–"/>
            </a:pPr>
            <a:endParaRPr lang="en-US" sz="2400">
              <a:solidFill>
                <a:srgbClr val="000099"/>
              </a:solidFill>
              <a:latin typeface="Arial"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49156" name="Picture 5"/>
          <p:cNvPicPr>
            <a:picLocks noChangeAspect="1" noChangeArrowheads="1"/>
          </p:cNvPicPr>
          <p:nvPr/>
        </p:nvPicPr>
        <p:blipFill>
          <a:blip r:embed="rId3" cstate="print"/>
          <a:srcRect/>
          <a:stretch>
            <a:fillRect/>
          </a:stretch>
        </p:blipFill>
        <p:spPr bwMode="auto">
          <a:xfrm>
            <a:off x="4648200" y="1600200"/>
            <a:ext cx="4191000" cy="3881438"/>
          </a:xfrm>
          <a:prstGeom prst="rect">
            <a:avLst/>
          </a:prstGeom>
          <a:noFill/>
          <a:ln w="28575" algn="ctr">
            <a:noFill/>
            <a:miter lim="800000"/>
            <a:headEnd/>
            <a:tailEnd/>
          </a:ln>
        </p:spPr>
      </p:pic>
      <p:sp>
        <p:nvSpPr>
          <p:cNvPr id="49157" name="Rectangle 9"/>
          <p:cNvSpPr>
            <a:spLocks noChangeArrowheads="1"/>
          </p:cNvSpPr>
          <p:nvPr/>
        </p:nvSpPr>
        <p:spPr bwMode="auto">
          <a:xfrm>
            <a:off x="0" y="1371600"/>
            <a:ext cx="4343400" cy="4876800"/>
          </a:xfrm>
          <a:prstGeom prst="rect">
            <a:avLst/>
          </a:prstGeom>
          <a:noFill/>
          <a:ln w="9525">
            <a:noFill/>
            <a:miter lim="800000"/>
            <a:headEnd/>
            <a:tailEnd/>
          </a:ln>
        </p:spPr>
        <p:txBody>
          <a:bodyPr/>
          <a:lstStyle/>
          <a:p>
            <a:pPr marL="342900" indent="-342900" algn="l">
              <a:spcBef>
                <a:spcPct val="20000"/>
              </a:spcBef>
              <a:buFontTx/>
              <a:buChar char="•"/>
            </a:pPr>
            <a:r>
              <a:rPr lang="en-US" sz="2400">
                <a:solidFill>
                  <a:srgbClr val="000099"/>
                </a:solidFill>
                <a:latin typeface="Arial" charset="0"/>
              </a:rPr>
              <a:t>Forest Cover – 3 main components</a:t>
            </a:r>
          </a:p>
          <a:p>
            <a:pPr marL="742950" lvl="1" indent="-285750" algn="l">
              <a:spcBef>
                <a:spcPct val="20000"/>
              </a:spcBef>
              <a:buFontTx/>
              <a:buChar char="–"/>
            </a:pPr>
            <a:r>
              <a:rPr lang="en-US" sz="2400">
                <a:solidFill>
                  <a:srgbClr val="000099"/>
                </a:solidFill>
                <a:latin typeface="Arial" charset="0"/>
              </a:rPr>
              <a:t>Polygon Data</a:t>
            </a:r>
          </a:p>
          <a:p>
            <a:pPr marL="742950" lvl="1" indent="-285750" algn="l">
              <a:spcBef>
                <a:spcPct val="20000"/>
              </a:spcBef>
              <a:buFontTx/>
              <a:buChar char="–"/>
            </a:pPr>
            <a:r>
              <a:rPr lang="en-US" sz="2400" b="1">
                <a:solidFill>
                  <a:srgbClr val="000099"/>
                </a:solidFill>
                <a:latin typeface="Arial" charset="0"/>
              </a:rPr>
              <a:t>Layer Data</a:t>
            </a:r>
          </a:p>
          <a:p>
            <a:pPr marL="1143000" lvl="2" indent="-228600" algn="l">
              <a:spcBef>
                <a:spcPct val="20000"/>
              </a:spcBef>
              <a:buFontTx/>
              <a:buChar char="•"/>
            </a:pPr>
            <a:r>
              <a:rPr lang="en-US" sz="2000" b="1">
                <a:solidFill>
                  <a:srgbClr val="000099"/>
                </a:solidFill>
                <a:latin typeface="Arial" charset="0"/>
              </a:rPr>
              <a:t>Tree Species</a:t>
            </a:r>
          </a:p>
          <a:p>
            <a:pPr marL="1143000" lvl="2" indent="-228600" algn="l">
              <a:spcBef>
                <a:spcPct val="20000"/>
              </a:spcBef>
              <a:buFontTx/>
              <a:buChar char="•"/>
            </a:pPr>
            <a:r>
              <a:rPr lang="en-US" sz="2000" b="1">
                <a:solidFill>
                  <a:srgbClr val="000099"/>
                </a:solidFill>
                <a:latin typeface="Arial" charset="0"/>
              </a:rPr>
              <a:t>Damage Agent</a:t>
            </a:r>
          </a:p>
          <a:p>
            <a:pPr marL="742950" lvl="1" indent="-285750" algn="l">
              <a:spcBef>
                <a:spcPct val="20000"/>
              </a:spcBef>
              <a:buFontTx/>
              <a:buChar char="–"/>
            </a:pPr>
            <a:r>
              <a:rPr lang="en-US" sz="2400">
                <a:solidFill>
                  <a:srgbClr val="000099"/>
                </a:solidFill>
                <a:latin typeface="Arial" charset="0"/>
              </a:rPr>
              <a:t>NonMappable Component</a:t>
            </a:r>
          </a:p>
          <a:p>
            <a:pPr marL="742950" lvl="1" indent="-285750" algn="l">
              <a:spcBef>
                <a:spcPct val="20000"/>
              </a:spcBef>
              <a:buFontTx/>
              <a:buChar char="–"/>
            </a:pPr>
            <a:endParaRPr lang="en-US" sz="2400">
              <a:solidFill>
                <a:srgbClr val="000099"/>
              </a:solidFill>
              <a:latin typeface="Arial"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50179" name="Rectangle 3"/>
          <p:cNvSpPr>
            <a:spLocks noGrp="1" noChangeArrowheads="1"/>
          </p:cNvSpPr>
          <p:nvPr>
            <p:ph idx="1"/>
          </p:nvPr>
        </p:nvSpPr>
        <p:spPr>
          <a:xfrm>
            <a:off x="0" y="1371600"/>
            <a:ext cx="4419600" cy="4876800"/>
          </a:xfrm>
        </p:spPr>
        <p:txBody>
          <a:bodyPr/>
          <a:lstStyle/>
          <a:p>
            <a:r>
              <a:rPr lang="en-US" smtClean="0"/>
              <a:t>Forest Cover – 3 main components</a:t>
            </a:r>
          </a:p>
          <a:p>
            <a:pPr lvl="1"/>
            <a:r>
              <a:rPr lang="en-US" smtClean="0"/>
              <a:t>Polygon Data</a:t>
            </a:r>
          </a:p>
          <a:p>
            <a:pPr lvl="1"/>
            <a:r>
              <a:rPr lang="en-US" smtClean="0"/>
              <a:t>Layer Data</a:t>
            </a:r>
          </a:p>
          <a:p>
            <a:pPr lvl="2"/>
            <a:r>
              <a:rPr lang="en-US" smtClean="0"/>
              <a:t>Tree Species</a:t>
            </a:r>
          </a:p>
          <a:p>
            <a:pPr lvl="2"/>
            <a:r>
              <a:rPr lang="en-US" smtClean="0"/>
              <a:t>Damage Agent</a:t>
            </a:r>
          </a:p>
          <a:p>
            <a:pPr lvl="1"/>
            <a:r>
              <a:rPr lang="en-US" b="1" smtClean="0"/>
              <a:t>NonMappable Component</a:t>
            </a:r>
          </a:p>
          <a:p>
            <a:pPr lvl="1"/>
            <a:endParaRPr lang="en-US" smtClean="0"/>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50181" name="Picture 5"/>
          <p:cNvPicPr>
            <a:picLocks noChangeAspect="1" noChangeArrowheads="1"/>
          </p:cNvPicPr>
          <p:nvPr/>
        </p:nvPicPr>
        <p:blipFill>
          <a:blip r:embed="rId3" cstate="print"/>
          <a:srcRect/>
          <a:stretch>
            <a:fillRect/>
          </a:stretch>
        </p:blipFill>
        <p:spPr bwMode="auto">
          <a:xfrm>
            <a:off x="4953000" y="2286000"/>
            <a:ext cx="4191000" cy="1751013"/>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51203" name="Rectangle 3"/>
          <p:cNvSpPr>
            <a:spLocks noGrp="1" noChangeArrowheads="1"/>
          </p:cNvSpPr>
          <p:nvPr>
            <p:ph idx="1"/>
          </p:nvPr>
        </p:nvSpPr>
        <p:spPr>
          <a:xfrm>
            <a:off x="2971800" y="1219200"/>
            <a:ext cx="5943600" cy="2667000"/>
          </a:xfrm>
        </p:spPr>
        <p:txBody>
          <a:bodyPr/>
          <a:lstStyle/>
          <a:p>
            <a:r>
              <a:rPr lang="en-US" sz="2000" smtClean="0"/>
              <a:t>Forest Cover contains many validation rules to ensure data completeness where expected.</a:t>
            </a:r>
          </a:p>
          <a:p>
            <a:endParaRPr lang="en-US" sz="2000" smtClean="0"/>
          </a:p>
          <a:p>
            <a:r>
              <a:rPr lang="en-US" sz="2000" smtClean="0"/>
              <a:t>These rules are explained in the RISS-ls and also in the ESF technical specifications.</a:t>
            </a:r>
          </a:p>
          <a:p>
            <a:endParaRPr lang="en-US" sz="2000" smtClean="0"/>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51205" name="Picture 2"/>
          <p:cNvPicPr>
            <a:picLocks noChangeAspect="1" noChangeArrowheads="1"/>
          </p:cNvPicPr>
          <p:nvPr/>
        </p:nvPicPr>
        <p:blipFill>
          <a:blip r:embed="rId3" cstate="print"/>
          <a:srcRect/>
          <a:stretch>
            <a:fillRect/>
          </a:stretch>
        </p:blipFill>
        <p:spPr bwMode="auto">
          <a:xfrm>
            <a:off x="0" y="0"/>
            <a:ext cx="2900363" cy="6858000"/>
          </a:xfrm>
          <a:prstGeom prst="rect">
            <a:avLst/>
          </a:prstGeom>
          <a:noFill/>
          <a:ln w="28575" algn="ctr">
            <a:noFill/>
            <a:miter lim="800000"/>
            <a:headEnd/>
            <a:tailEnd/>
          </a:ln>
        </p:spPr>
      </p:pic>
      <p:pic>
        <p:nvPicPr>
          <p:cNvPr id="51206" name="Picture 3"/>
          <p:cNvPicPr>
            <a:picLocks noChangeAspect="1" noChangeArrowheads="1"/>
          </p:cNvPicPr>
          <p:nvPr/>
        </p:nvPicPr>
        <p:blipFill>
          <a:blip r:embed="rId4" cstate="print"/>
          <a:srcRect/>
          <a:stretch>
            <a:fillRect/>
          </a:stretch>
        </p:blipFill>
        <p:spPr bwMode="auto">
          <a:xfrm>
            <a:off x="0" y="4191000"/>
            <a:ext cx="8915400" cy="1951038"/>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5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1029" name="Picture 5" descr="clearcut4"/>
          <p:cNvPicPr>
            <a:picLocks noChangeAspect="1" noChangeArrowheads="1"/>
          </p:cNvPicPr>
          <p:nvPr/>
        </p:nvPicPr>
        <p:blipFill>
          <a:blip r:embed="rId4" cstate="print"/>
          <a:srcRect/>
          <a:stretch>
            <a:fillRect/>
          </a:stretch>
        </p:blipFill>
        <p:spPr bwMode="auto">
          <a:xfrm>
            <a:off x="457200" y="1676400"/>
            <a:ext cx="3048000" cy="2746375"/>
          </a:xfrm>
          <a:prstGeom prst="rect">
            <a:avLst/>
          </a:prstGeom>
          <a:noFill/>
          <a:ln w="9525">
            <a:noFill/>
            <a:miter lim="800000"/>
            <a:headEnd/>
            <a:tailEnd/>
          </a:ln>
        </p:spPr>
      </p:pic>
      <p:graphicFrame>
        <p:nvGraphicFramePr>
          <p:cNvPr id="1026" name="Object 6"/>
          <p:cNvGraphicFramePr>
            <a:graphicFrameLocks noChangeAspect="1"/>
          </p:cNvGraphicFramePr>
          <p:nvPr/>
        </p:nvGraphicFramePr>
        <p:xfrm>
          <a:off x="5181600" y="1676400"/>
          <a:ext cx="3048000" cy="2686050"/>
        </p:xfrm>
        <a:graphic>
          <a:graphicData uri="http://schemas.openxmlformats.org/presentationml/2006/ole">
            <p:oleObj spid="_x0000_s1026" name="Picture" r:id="rId5" imgW="2171700" imgH="1915668" progId="Word.Picture.8">
              <p:embed/>
            </p:oleObj>
          </a:graphicData>
        </a:graphic>
      </p:graphicFrame>
      <p:graphicFrame>
        <p:nvGraphicFramePr>
          <p:cNvPr id="627781" name="Group 69"/>
          <p:cNvGraphicFramePr>
            <a:graphicFrameLocks noGrp="1"/>
          </p:cNvGraphicFramePr>
          <p:nvPr/>
        </p:nvGraphicFramePr>
        <p:xfrm>
          <a:off x="304800" y="4800600"/>
          <a:ext cx="3302000" cy="992188"/>
        </p:xfrm>
        <a:graphic>
          <a:graphicData uri="http://schemas.openxmlformats.org/drawingml/2006/table">
            <a:tbl>
              <a:tblPr/>
              <a:tblGrid>
                <a:gridCol w="793750"/>
                <a:gridCol w="947738"/>
                <a:gridCol w="1077912"/>
                <a:gridCol w="482600"/>
              </a:tblGrid>
              <a:tr h="34448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dirty="0" smtClean="0">
                          <a:ln>
                            <a:noFill/>
                          </a:ln>
                          <a:solidFill>
                            <a:srgbClr val="000000"/>
                          </a:solidFill>
                          <a:effectLst/>
                          <a:latin typeface="Times New Roman" pitchFamily="18" charset="0"/>
                          <a:cs typeface="Times New Roman" pitchFamily="18" charset="0"/>
                        </a:rPr>
                        <a:t>Polygon</a:t>
                      </a:r>
                      <a:endParaRPr kumimoji="0" lang="en-GB" sz="900" b="0" i="0" u="none" strike="noStrike" cap="none" normalizeH="0" baseline="0" dirty="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Description</a:t>
                      </a:r>
                      <a:endParaRPr kumimoji="0" lang="en-GB" sz="9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Standards Unit</a:t>
                      </a:r>
                      <a:endParaRPr kumimoji="0" lang="en-GB" sz="9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Area</a:t>
                      </a:r>
                      <a:endParaRPr kumimoji="0" lang="en-US" sz="900" b="0" i="0" u="none" strike="noStrike" cap="none" normalizeH="0" baseline="0" smtClean="0">
                        <a:ln>
                          <a:noFill/>
                        </a:ln>
                        <a:solidFill>
                          <a:srgbClr val="000000"/>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(ha)</a:t>
                      </a:r>
                      <a:endParaRPr kumimoji="0" lang="en-GB" sz="9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448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A</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Clearcut</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55.0</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82575">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B</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NP UNN</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GB" sz="900" b="0" i="0" u="none" strike="noStrike" cap="none" normalizeH="0" baseline="0" dirty="0" smtClean="0">
                        <a:ln>
                          <a:noFill/>
                        </a:ln>
                        <a:solidFill>
                          <a:srgbClr val="000000"/>
                        </a:solidFill>
                        <a:effectLst/>
                        <a:latin typeface="Times New Roman" pitchFamily="18" charset="0"/>
                        <a:cs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5.0</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627787" name="Group 75"/>
          <p:cNvGraphicFramePr>
            <a:graphicFrameLocks noGrp="1"/>
          </p:cNvGraphicFramePr>
          <p:nvPr/>
        </p:nvGraphicFramePr>
        <p:xfrm>
          <a:off x="4876800" y="4800600"/>
          <a:ext cx="3581400" cy="1219200"/>
        </p:xfrm>
        <a:graphic>
          <a:graphicData uri="http://schemas.openxmlformats.org/drawingml/2006/table">
            <a:tbl>
              <a:tblPr/>
              <a:tblGrid>
                <a:gridCol w="989013"/>
                <a:gridCol w="909637"/>
                <a:gridCol w="1073150"/>
                <a:gridCol w="609600"/>
              </a:tblGrid>
              <a:tr h="3810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Polygon</a:t>
                      </a:r>
                      <a:endParaRPr kumimoji="0" lang="en-GB" sz="9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Description</a:t>
                      </a:r>
                      <a:endParaRPr kumimoji="0" lang="en-GB" sz="9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Standards Unit</a:t>
                      </a:r>
                      <a:endParaRPr kumimoji="0" lang="en-GB" sz="9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Area</a:t>
                      </a:r>
                      <a:endParaRPr kumimoji="0" lang="en-US" sz="9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(ha)</a:t>
                      </a:r>
                      <a:endParaRPr kumimoji="0" lang="en-GB" sz="9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368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A</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Cutover</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10.0</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9368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B</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Mature</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35.0</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508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C</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NP UNN</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smtClean="0">
                          <a:ln>
                            <a:noFill/>
                          </a:ln>
                          <a:solidFill>
                            <a:srgbClr val="000000"/>
                          </a:solidFill>
                          <a:effectLst/>
                          <a:latin typeface="Times New Roman" pitchFamily="18" charset="0"/>
                          <a:cs typeface="Times New Roman" pitchFamily="18" charset="0"/>
                        </a:rPr>
                        <a:t>5.0</a:t>
                      </a:r>
                      <a:endParaRPr kumimoji="0" lang="en-GB" sz="9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bwMode="auto">
          <a:xfrm>
            <a:off x="914400" y="228600"/>
            <a:ext cx="8229600" cy="1143000"/>
          </a:xfrm>
          <a:ln>
            <a:miter lim="800000"/>
            <a:headEnd/>
            <a:tailEnd/>
          </a:ln>
        </p:spPr>
        <p:txBody>
          <a:bodyPr vert="horz" wrap="square" lIns="91440" tIns="45720" rIns="91440" bIns="45720" numCol="1" anchor="t" anchorCtr="0" compatLnSpc="1">
            <a:prstTxWarp prst="textNoShape">
              <a:avLst/>
            </a:prstTxWarp>
          </a:bodyPr>
          <a:lstStyle/>
          <a:p>
            <a:pPr>
              <a:defRPr/>
            </a:pPr>
            <a:r>
              <a:rPr lang="en-US" dirty="0" smtClean="0"/>
              <a:t>Submission Components</a:t>
            </a:r>
          </a:p>
        </p:txBody>
      </p:sp>
      <p:graphicFrame>
        <p:nvGraphicFramePr>
          <p:cNvPr id="631971" name="Group 163"/>
          <p:cNvGraphicFramePr>
            <a:graphicFrameLocks noGrp="1"/>
          </p:cNvGraphicFramePr>
          <p:nvPr>
            <p:ph type="tbl" idx="1"/>
          </p:nvPr>
        </p:nvGraphicFramePr>
        <p:xfrm>
          <a:off x="4419600" y="4572000"/>
          <a:ext cx="3962400" cy="1733550"/>
        </p:xfrm>
        <a:graphic>
          <a:graphicData uri="http://schemas.openxmlformats.org/drawingml/2006/table">
            <a:tbl>
              <a:tblPr/>
              <a:tblGrid>
                <a:gridCol w="928688"/>
                <a:gridCol w="1314450"/>
                <a:gridCol w="1009650"/>
                <a:gridCol w="709612"/>
              </a:tblGrid>
              <a:tr h="3460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Polygon</a:t>
                      </a:r>
                      <a:endParaRPr kumimoji="0" lang="en-GB" sz="12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Description</a:t>
                      </a:r>
                      <a:endParaRPr kumimoji="0" lang="en-GB" sz="12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Standards Unit</a:t>
                      </a:r>
                      <a:endParaRPr kumimoji="0" lang="en-GB" sz="12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Area</a:t>
                      </a: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(ha)</a:t>
                      </a:r>
                      <a:endParaRPr kumimoji="0" lang="en-GB" sz="12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59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A</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Clearcut</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30.0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159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B</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Seedtree</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2</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20.0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1748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C</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Reserves</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10.0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40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D</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NP UNN</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rPr>
                        <a:t>3.0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2"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52260" name="Picture 55" descr="group4"/>
          <p:cNvPicPr>
            <a:picLocks noChangeAspect="1" noChangeArrowheads="1"/>
          </p:cNvPicPr>
          <p:nvPr/>
        </p:nvPicPr>
        <p:blipFill>
          <a:blip r:embed="rId3" cstate="print"/>
          <a:srcRect/>
          <a:stretch>
            <a:fillRect/>
          </a:stretch>
        </p:blipFill>
        <p:spPr bwMode="auto">
          <a:xfrm>
            <a:off x="381000" y="1524000"/>
            <a:ext cx="3079750" cy="3124200"/>
          </a:xfrm>
          <a:prstGeom prst="rect">
            <a:avLst/>
          </a:prstGeom>
          <a:noFill/>
          <a:ln w="9525">
            <a:noFill/>
            <a:miter lim="800000"/>
            <a:headEnd/>
            <a:tailEnd/>
          </a:ln>
        </p:spPr>
      </p:pic>
      <p:graphicFrame>
        <p:nvGraphicFramePr>
          <p:cNvPr id="631970" name="Group 162"/>
          <p:cNvGraphicFramePr>
            <a:graphicFrameLocks noGrp="1"/>
          </p:cNvGraphicFramePr>
          <p:nvPr/>
        </p:nvGraphicFramePr>
        <p:xfrm>
          <a:off x="228600" y="4953000"/>
          <a:ext cx="3352800" cy="1189038"/>
        </p:xfrm>
        <a:graphic>
          <a:graphicData uri="http://schemas.openxmlformats.org/drawingml/2006/table">
            <a:tbl>
              <a:tblPr/>
              <a:tblGrid>
                <a:gridCol w="785813"/>
                <a:gridCol w="925512"/>
                <a:gridCol w="955675"/>
                <a:gridCol w="685800"/>
              </a:tblGrid>
              <a:tr h="3810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Times New Roman" pitchFamily="18" charset="0"/>
                          <a:cs typeface="Times New Roman" pitchFamily="18" charset="0"/>
                        </a:rPr>
                        <a:t>Polygon</a:t>
                      </a:r>
                      <a:endParaRPr kumimoji="0" lang="en-GB" sz="1200" b="0" i="0" u="none" strike="noStrike" cap="none" normalizeH="0" baseline="0" dirty="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Description</a:t>
                      </a:r>
                      <a:endParaRPr kumimoji="0" lang="en-GB" sz="12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Standards Unit</a:t>
                      </a:r>
                      <a:endParaRPr kumimoji="0" lang="en-GB" sz="12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Area</a:t>
                      </a: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(ha)</a:t>
                      </a:r>
                      <a:endParaRPr kumimoji="0" lang="en-GB" sz="12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43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A</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Variable Retention</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Times New Roman" pitchFamily="18" charset="0"/>
                          <a:cs typeface="Times New Roman" pitchFamily="18" charset="0"/>
                        </a:rPr>
                        <a:t>1</a:t>
                      </a:r>
                      <a:endParaRPr kumimoji="0" lang="en-GB" sz="1200" b="0" i="0" u="none" strike="noStrike" cap="none" normalizeH="0" baseline="0" dirty="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20.0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43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B</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NP UNN</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5.0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pSp>
        <p:nvGrpSpPr>
          <p:cNvPr id="52283" name="Group 118"/>
          <p:cNvGrpSpPr>
            <a:grpSpLocks/>
          </p:cNvGrpSpPr>
          <p:nvPr/>
        </p:nvGrpSpPr>
        <p:grpSpPr bwMode="auto">
          <a:xfrm>
            <a:off x="4419600" y="1143000"/>
            <a:ext cx="4038600" cy="3352800"/>
            <a:chOff x="3120" y="2352"/>
            <a:chExt cx="1854" cy="1660"/>
          </a:xfrm>
        </p:grpSpPr>
        <p:pic>
          <p:nvPicPr>
            <p:cNvPr id="52284" name="Picture 119" descr="riparian7"/>
            <p:cNvPicPr>
              <a:picLocks noChangeAspect="1" noChangeArrowheads="1"/>
            </p:cNvPicPr>
            <p:nvPr/>
          </p:nvPicPr>
          <p:blipFill>
            <a:blip r:embed="rId4" cstate="print"/>
            <a:srcRect/>
            <a:stretch>
              <a:fillRect/>
            </a:stretch>
          </p:blipFill>
          <p:spPr bwMode="auto">
            <a:xfrm>
              <a:off x="3120" y="2352"/>
              <a:ext cx="1854" cy="1660"/>
            </a:xfrm>
            <a:prstGeom prst="rect">
              <a:avLst/>
            </a:prstGeom>
            <a:noFill/>
            <a:ln w="9525">
              <a:noFill/>
              <a:miter lim="800000"/>
              <a:headEnd/>
              <a:tailEnd/>
            </a:ln>
          </p:spPr>
        </p:pic>
        <p:sp>
          <p:nvSpPr>
            <p:cNvPr id="52285" name="Freeform 120"/>
            <p:cNvSpPr>
              <a:spLocks/>
            </p:cNvSpPr>
            <p:nvPr/>
          </p:nvSpPr>
          <p:spPr bwMode="auto">
            <a:xfrm>
              <a:off x="3264" y="2736"/>
              <a:ext cx="180" cy="333"/>
            </a:xfrm>
            <a:custGeom>
              <a:avLst/>
              <a:gdLst>
                <a:gd name="T0" fmla="*/ 15 w 500"/>
                <a:gd name="T1" fmla="*/ 6 h 784"/>
                <a:gd name="T2" fmla="*/ 0 w 500"/>
                <a:gd name="T3" fmla="*/ 8 h 784"/>
                <a:gd name="T4" fmla="*/ 1 w 500"/>
                <a:gd name="T5" fmla="*/ 22 h 784"/>
                <a:gd name="T6" fmla="*/ 9 w 500"/>
                <a:gd name="T7" fmla="*/ 43 h 784"/>
                <a:gd name="T8" fmla="*/ 13 w 500"/>
                <a:gd name="T9" fmla="*/ 56 h 784"/>
                <a:gd name="T10" fmla="*/ 14 w 500"/>
                <a:gd name="T11" fmla="*/ 60 h 784"/>
                <a:gd name="T12" fmla="*/ 21 w 500"/>
                <a:gd name="T13" fmla="*/ 52 h 784"/>
                <a:gd name="T14" fmla="*/ 21 w 500"/>
                <a:gd name="T15" fmla="*/ 37 h 784"/>
                <a:gd name="T16" fmla="*/ 22 w 500"/>
                <a:gd name="T17" fmla="*/ 30 h 784"/>
                <a:gd name="T18" fmla="*/ 23 w 500"/>
                <a:gd name="T19" fmla="*/ 27 h 784"/>
                <a:gd name="T20" fmla="*/ 18 w 500"/>
                <a:gd name="T21" fmla="*/ 11 h 784"/>
                <a:gd name="T22" fmla="*/ 17 w 500"/>
                <a:gd name="T23" fmla="*/ 7 h 784"/>
                <a:gd name="T24" fmla="*/ 15 w 500"/>
                <a:gd name="T25" fmla="*/ 6 h 7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0"/>
                <a:gd name="T40" fmla="*/ 0 h 784"/>
                <a:gd name="T41" fmla="*/ 500 w 500"/>
                <a:gd name="T42" fmla="*/ 784 h 78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0" h="784">
                  <a:moveTo>
                    <a:pt x="330" y="79"/>
                  </a:moveTo>
                  <a:cubicBezTo>
                    <a:pt x="227" y="10"/>
                    <a:pt x="73" y="0"/>
                    <a:pt x="0" y="109"/>
                  </a:cubicBezTo>
                  <a:cubicBezTo>
                    <a:pt x="3" y="134"/>
                    <a:pt x="6" y="245"/>
                    <a:pt x="30" y="289"/>
                  </a:cubicBezTo>
                  <a:cubicBezTo>
                    <a:pt x="81" y="381"/>
                    <a:pt x="137" y="471"/>
                    <a:pt x="195" y="559"/>
                  </a:cubicBezTo>
                  <a:cubicBezTo>
                    <a:pt x="240" y="627"/>
                    <a:pt x="259" y="660"/>
                    <a:pt x="285" y="739"/>
                  </a:cubicBezTo>
                  <a:cubicBezTo>
                    <a:pt x="290" y="754"/>
                    <a:pt x="300" y="784"/>
                    <a:pt x="300" y="784"/>
                  </a:cubicBezTo>
                  <a:cubicBezTo>
                    <a:pt x="409" y="766"/>
                    <a:pt x="402" y="778"/>
                    <a:pt x="435" y="679"/>
                  </a:cubicBezTo>
                  <a:cubicBezTo>
                    <a:pt x="440" y="614"/>
                    <a:pt x="440" y="548"/>
                    <a:pt x="450" y="484"/>
                  </a:cubicBezTo>
                  <a:cubicBezTo>
                    <a:pt x="455" y="453"/>
                    <a:pt x="470" y="424"/>
                    <a:pt x="480" y="394"/>
                  </a:cubicBezTo>
                  <a:cubicBezTo>
                    <a:pt x="485" y="379"/>
                    <a:pt x="495" y="349"/>
                    <a:pt x="495" y="349"/>
                  </a:cubicBezTo>
                  <a:cubicBezTo>
                    <a:pt x="478" y="199"/>
                    <a:pt x="500" y="212"/>
                    <a:pt x="390" y="139"/>
                  </a:cubicBezTo>
                  <a:cubicBezTo>
                    <a:pt x="380" y="124"/>
                    <a:pt x="375" y="104"/>
                    <a:pt x="360" y="94"/>
                  </a:cubicBezTo>
                  <a:cubicBezTo>
                    <a:pt x="334" y="77"/>
                    <a:pt x="258" y="79"/>
                    <a:pt x="330" y="79"/>
                  </a:cubicBezTo>
                  <a:close/>
                </a:path>
              </a:pathLst>
            </a:custGeom>
            <a:noFill/>
            <a:ln w="28575">
              <a:solidFill>
                <a:srgbClr val="000000"/>
              </a:solidFill>
              <a:round/>
              <a:headEnd/>
              <a:tailEnd/>
            </a:ln>
          </p:spPr>
          <p:txBody>
            <a:bodyPr/>
            <a:lstStyle/>
            <a:p>
              <a:endParaRPr lang="en-CA"/>
            </a:p>
          </p:txBody>
        </p:sp>
        <p:sp>
          <p:nvSpPr>
            <p:cNvPr id="52286" name="Text Box 121"/>
            <p:cNvSpPr txBox="1">
              <a:spLocks noChangeArrowheads="1"/>
            </p:cNvSpPr>
            <p:nvPr/>
          </p:nvSpPr>
          <p:spPr bwMode="auto">
            <a:xfrm>
              <a:off x="3288" y="2784"/>
              <a:ext cx="135" cy="136"/>
            </a:xfrm>
            <a:prstGeom prst="rect">
              <a:avLst/>
            </a:prstGeom>
            <a:noFill/>
            <a:ln w="9525" algn="ctr">
              <a:noFill/>
              <a:miter lim="800000"/>
              <a:headEnd/>
              <a:tailEnd/>
            </a:ln>
          </p:spPr>
          <p:txBody>
            <a:bodyPr wrap="none">
              <a:spAutoFit/>
            </a:bodyPr>
            <a:lstStyle/>
            <a:p>
              <a:r>
                <a:rPr lang="en-US" b="1"/>
                <a:t>C</a:t>
              </a:r>
            </a:p>
          </p:txBody>
        </p:sp>
      </p:gr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69"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53252" name="Picture 54" descr="riparian9"/>
          <p:cNvPicPr>
            <a:picLocks noChangeAspect="1" noChangeArrowheads="1"/>
          </p:cNvPicPr>
          <p:nvPr/>
        </p:nvPicPr>
        <p:blipFill>
          <a:blip r:embed="rId3" cstate="print"/>
          <a:srcRect/>
          <a:stretch>
            <a:fillRect/>
          </a:stretch>
        </p:blipFill>
        <p:spPr bwMode="auto">
          <a:xfrm>
            <a:off x="2933700" y="1143000"/>
            <a:ext cx="3276600" cy="2933700"/>
          </a:xfrm>
          <a:prstGeom prst="rect">
            <a:avLst/>
          </a:prstGeom>
          <a:noFill/>
          <a:ln w="9525">
            <a:noFill/>
            <a:miter lim="800000"/>
            <a:headEnd/>
            <a:tailEnd/>
          </a:ln>
        </p:spPr>
      </p:pic>
      <p:graphicFrame>
        <p:nvGraphicFramePr>
          <p:cNvPr id="633986" name="Group 130"/>
          <p:cNvGraphicFramePr>
            <a:graphicFrameLocks noGrp="1"/>
          </p:cNvGraphicFramePr>
          <p:nvPr/>
        </p:nvGraphicFramePr>
        <p:xfrm>
          <a:off x="1600200" y="4267200"/>
          <a:ext cx="5553075" cy="2378075"/>
        </p:xfrm>
        <a:graphic>
          <a:graphicData uri="http://schemas.openxmlformats.org/drawingml/2006/table">
            <a:tbl>
              <a:tblPr/>
              <a:tblGrid>
                <a:gridCol w="941388"/>
                <a:gridCol w="819150"/>
                <a:gridCol w="1333500"/>
                <a:gridCol w="1023937"/>
                <a:gridCol w="717550"/>
                <a:gridCol w="717550"/>
              </a:tblGrid>
              <a:tr h="2143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Polygon</a:t>
                      </a:r>
                      <a:endParaRPr kumimoji="0" lang="en-GB" sz="12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NMC</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Description</a:t>
                      </a:r>
                      <a:endParaRPr kumimoji="0" lang="en-GB" sz="12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Standards Unit</a:t>
                      </a:r>
                      <a:endParaRPr kumimoji="0" lang="en-GB" sz="12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Gross Area</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NAR </a:t>
                      </a:r>
                      <a:endParaRPr kumimoji="0" lang="en-GB" sz="1200" b="0" i="0" u="none" strike="noStrike" cap="none" normalizeH="0" baseline="0" smtClean="0">
                        <a:ln>
                          <a:noFill/>
                        </a:ln>
                        <a:solidFill>
                          <a:srgbClr val="000000"/>
                        </a:solidFill>
                        <a:effectLst/>
                        <a:latin typeface="Times New Roman"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43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A</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Clearcut</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1</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30.0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27.0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143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rPr>
                        <a:t>a</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NP UNN</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2.8</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143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b</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NP NAT</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0.2</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143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B</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Seedtree</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2</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20.0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19.0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143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c</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NP UNN</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143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C</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Reserve</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10.0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9.0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143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d</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NP UNN</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Times New Roman" pitchFamily="18" charset="0"/>
                          <a:cs typeface="Times New Roman" pitchFamily="18" charset="0"/>
                        </a:rPr>
                        <a:t>1.0</a:t>
                      </a:r>
                      <a:endParaRPr kumimoji="0" lang="en-GB" sz="1200" b="0" i="0" u="none" strike="noStrike" cap="none" normalizeH="0" baseline="0" smtClean="0">
                        <a:ln>
                          <a:noFill/>
                        </a:ln>
                        <a:solidFill>
                          <a:srgbClr val="000000"/>
                        </a:solidFill>
                        <a:effectLst/>
                        <a:latin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 Components</a:t>
            </a:r>
          </a:p>
        </p:txBody>
      </p:sp>
      <p:sp>
        <p:nvSpPr>
          <p:cNvPr id="54275" name="Rectangle 3"/>
          <p:cNvSpPr>
            <a:spLocks noGrp="1" noChangeArrowheads="1"/>
          </p:cNvSpPr>
          <p:nvPr>
            <p:ph idx="1"/>
          </p:nvPr>
        </p:nvSpPr>
        <p:spPr>
          <a:xfrm>
            <a:off x="0" y="1371600"/>
            <a:ext cx="5105400" cy="4800600"/>
          </a:xfrm>
        </p:spPr>
        <p:txBody>
          <a:bodyPr/>
          <a:lstStyle/>
          <a:p>
            <a:r>
              <a:rPr lang="en-US" smtClean="0"/>
              <a:t>Milestone Submission</a:t>
            </a:r>
          </a:p>
          <a:p>
            <a:pPr lvl="1"/>
            <a:r>
              <a:rPr lang="en-US" smtClean="0"/>
              <a:t>Used to:</a:t>
            </a:r>
          </a:p>
          <a:p>
            <a:pPr lvl="2"/>
            <a:r>
              <a:rPr lang="en-US" smtClean="0"/>
              <a:t>Declare SUs have met a Milestone</a:t>
            </a:r>
          </a:p>
          <a:p>
            <a:pPr lvl="1"/>
            <a:r>
              <a:rPr lang="en-US" smtClean="0"/>
              <a:t>Identifies:</a:t>
            </a:r>
          </a:p>
          <a:p>
            <a:pPr lvl="2"/>
            <a:r>
              <a:rPr lang="en-US" smtClean="0"/>
              <a:t>Stratum </a:t>
            </a:r>
          </a:p>
          <a:p>
            <a:pPr lvl="2"/>
            <a:r>
              <a:rPr lang="en-US" smtClean="0"/>
              <a:t>Milestone type</a:t>
            </a:r>
          </a:p>
          <a:p>
            <a:pPr lvl="2"/>
            <a:r>
              <a:rPr lang="en-US" smtClean="0"/>
              <a:t>Date</a:t>
            </a:r>
          </a:p>
          <a:p>
            <a:pPr lvl="1"/>
            <a:r>
              <a:rPr lang="en-US" smtClean="0"/>
              <a:t>Key Links</a:t>
            </a:r>
          </a:p>
          <a:p>
            <a:pPr lvl="2"/>
            <a:r>
              <a:rPr lang="en-US" smtClean="0"/>
              <a:t>FTA (once all SUs are FG)</a:t>
            </a:r>
          </a:p>
          <a:p>
            <a:pPr lvl="2"/>
            <a:r>
              <a:rPr lang="en-US" smtClean="0"/>
              <a:t>LRDW (Mapview)</a:t>
            </a:r>
          </a:p>
        </p:txBody>
      </p:sp>
      <p:sp>
        <p:nvSpPr>
          <p:cNvPr id="6"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54277" name="Rectangle 4"/>
          <p:cNvSpPr>
            <a:spLocks noChangeArrowheads="1"/>
          </p:cNvSpPr>
          <p:nvPr/>
        </p:nvSpPr>
        <p:spPr bwMode="auto">
          <a:xfrm>
            <a:off x="4572000" y="3810000"/>
            <a:ext cx="4572000" cy="1905000"/>
          </a:xfrm>
          <a:prstGeom prst="rect">
            <a:avLst/>
          </a:prstGeom>
          <a:noFill/>
          <a:ln w="9525">
            <a:noFill/>
            <a:miter lim="800000"/>
            <a:headEnd/>
            <a:tailEnd/>
          </a:ln>
        </p:spPr>
        <p:txBody>
          <a:bodyPr/>
          <a:lstStyle/>
          <a:p>
            <a:pPr marL="342900" indent="-342900" algn="l">
              <a:spcBef>
                <a:spcPct val="20000"/>
              </a:spcBef>
              <a:buFontTx/>
              <a:buChar char="•"/>
            </a:pPr>
            <a:r>
              <a:rPr lang="en-US" sz="2000">
                <a:solidFill>
                  <a:srgbClr val="000099"/>
                </a:solidFill>
                <a:latin typeface="Arial" charset="0"/>
              </a:rPr>
              <a:t>Milestone Submissions are optional under FRPA Section 107 (although highly recommended)</a:t>
            </a:r>
          </a:p>
          <a:p>
            <a:pPr marL="342900" indent="-342900" algn="l">
              <a:spcBef>
                <a:spcPct val="20000"/>
              </a:spcBef>
              <a:buFontTx/>
              <a:buChar char="•"/>
            </a:pPr>
            <a:r>
              <a:rPr lang="en-US" sz="2000">
                <a:solidFill>
                  <a:srgbClr val="000099"/>
                </a:solidFill>
                <a:latin typeface="Arial" charset="0"/>
              </a:rPr>
              <a:t>Milestone declarations </a:t>
            </a:r>
            <a:r>
              <a:rPr lang="en-US" sz="2000" u="sng">
                <a:solidFill>
                  <a:srgbClr val="000099"/>
                </a:solidFill>
                <a:latin typeface="Arial" charset="0"/>
              </a:rPr>
              <a:t>must be </a:t>
            </a:r>
            <a:r>
              <a:rPr lang="en-US" sz="2000">
                <a:solidFill>
                  <a:srgbClr val="000099"/>
                </a:solidFill>
                <a:latin typeface="Arial" charset="0"/>
              </a:rPr>
              <a:t>supported by forest cover</a:t>
            </a:r>
          </a:p>
        </p:txBody>
      </p:sp>
      <p:pic>
        <p:nvPicPr>
          <p:cNvPr id="54278" name="Picture 5"/>
          <p:cNvPicPr>
            <a:picLocks noChangeAspect="1" noChangeArrowheads="1"/>
          </p:cNvPicPr>
          <p:nvPr/>
        </p:nvPicPr>
        <p:blipFill>
          <a:blip r:embed="rId3" cstate="print"/>
          <a:srcRect/>
          <a:stretch>
            <a:fillRect/>
          </a:stretch>
        </p:blipFill>
        <p:spPr bwMode="auto">
          <a:xfrm>
            <a:off x="4572000" y="1752600"/>
            <a:ext cx="4572000" cy="1096963"/>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Policy</a:t>
            </a:r>
          </a:p>
        </p:txBody>
      </p:sp>
      <p:sp>
        <p:nvSpPr>
          <p:cNvPr id="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55300"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2000" y="2286000"/>
            <a:ext cx="7381875" cy="27082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Accessing the ESF</a:t>
            </a:r>
          </a:p>
        </p:txBody>
      </p:sp>
      <p:sp>
        <p:nvSpPr>
          <p:cNvPr id="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56324" name="Text Box 36"/>
          <p:cNvSpPr txBox="1">
            <a:spLocks noChangeArrowheads="1"/>
          </p:cNvSpPr>
          <p:nvPr/>
        </p:nvSpPr>
        <p:spPr bwMode="auto">
          <a:xfrm>
            <a:off x="457200" y="1981200"/>
            <a:ext cx="8686800" cy="4391025"/>
          </a:xfrm>
          <a:prstGeom prst="rect">
            <a:avLst/>
          </a:prstGeom>
          <a:noFill/>
          <a:ln w="9525">
            <a:noFill/>
            <a:miter lim="800000"/>
            <a:headEnd/>
            <a:tailEnd/>
          </a:ln>
        </p:spPr>
        <p:txBody>
          <a:bodyPr>
            <a:spAutoFit/>
          </a:bodyPr>
          <a:lstStyle/>
          <a:p>
            <a:pPr marL="406400" indent="-406400" algn="l">
              <a:buFontTx/>
              <a:buChar char="•"/>
            </a:pPr>
            <a:r>
              <a:rPr lang="en-GB" sz="3200">
                <a:solidFill>
                  <a:srgbClr val="000099"/>
                </a:solidFill>
                <a:latin typeface="Arial" charset="0"/>
              </a:rPr>
              <a:t>Website (www.for.gov.bc.ca/his/esf)</a:t>
            </a:r>
          </a:p>
          <a:p>
            <a:pPr marL="406400" indent="-406400" algn="l">
              <a:buFontTx/>
              <a:buChar char="•"/>
            </a:pPr>
            <a:r>
              <a:rPr lang="en-GB" sz="3200">
                <a:solidFill>
                  <a:srgbClr val="000099"/>
                </a:solidFill>
                <a:latin typeface="Arial" charset="0"/>
              </a:rPr>
              <a:t> via RESULTS Application – data submission tab</a:t>
            </a:r>
          </a:p>
          <a:p>
            <a:pPr marL="406400" indent="-406400" algn="l">
              <a:buFontTx/>
              <a:buChar char="•"/>
            </a:pPr>
            <a:r>
              <a:rPr lang="en-GB" sz="3200">
                <a:solidFill>
                  <a:srgbClr val="000099"/>
                </a:solidFill>
                <a:latin typeface="Arial" charset="0"/>
              </a:rPr>
              <a:t> via ESF document creation software</a:t>
            </a:r>
          </a:p>
          <a:p>
            <a:pPr marL="406400" indent="-406400" algn="l">
              <a:buFontTx/>
              <a:buChar char="•"/>
            </a:pPr>
            <a:r>
              <a:rPr lang="en-GB" sz="3200">
                <a:solidFill>
                  <a:srgbClr val="000099"/>
                </a:solidFill>
                <a:latin typeface="Arial" charset="0"/>
              </a:rPr>
              <a:t>Requires BCeID or IDIR and appropriate authorizations</a:t>
            </a:r>
          </a:p>
          <a:p>
            <a:pPr marL="406400" indent="-406400" algn="l"/>
            <a:endParaRPr lang="en-GB" sz="2800" i="1">
              <a:solidFill>
                <a:srgbClr val="009999"/>
              </a:solidFill>
              <a:latin typeface="Arial"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Submissions</a:t>
            </a:r>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57348" name="Picture 4"/>
          <p:cNvPicPr>
            <a:picLocks noChangeAspect="1" noChangeArrowheads="1"/>
          </p:cNvPicPr>
          <p:nvPr/>
        </p:nvPicPr>
        <p:blipFill>
          <a:blip r:embed="rId3" cstate="print"/>
          <a:srcRect/>
          <a:stretch>
            <a:fillRect/>
          </a:stretch>
        </p:blipFill>
        <p:spPr bwMode="auto">
          <a:xfrm>
            <a:off x="0" y="990600"/>
            <a:ext cx="9144000" cy="4422775"/>
          </a:xfrm>
          <a:prstGeom prst="rect">
            <a:avLst/>
          </a:prstGeom>
          <a:noFill/>
          <a:ln w="28575" algn="ctr">
            <a:noFill/>
            <a:miter lim="800000"/>
            <a:headEnd/>
            <a:tailEnd/>
          </a:ln>
        </p:spPr>
      </p:pic>
      <p:pic>
        <p:nvPicPr>
          <p:cNvPr id="57349" name="Picture 5"/>
          <p:cNvPicPr>
            <a:picLocks noChangeAspect="1" noChangeArrowheads="1"/>
          </p:cNvPicPr>
          <p:nvPr/>
        </p:nvPicPr>
        <p:blipFill>
          <a:blip r:embed="rId4" cstate="print"/>
          <a:srcRect/>
          <a:stretch>
            <a:fillRect/>
          </a:stretch>
        </p:blipFill>
        <p:spPr bwMode="auto">
          <a:xfrm>
            <a:off x="1714500" y="2286000"/>
            <a:ext cx="7429500" cy="4381500"/>
          </a:xfrm>
          <a:prstGeom prst="rect">
            <a:avLst/>
          </a:prstGeom>
          <a:noFill/>
          <a:ln w="9525" algn="ctr">
            <a:solidFill>
              <a:srgbClr val="000000"/>
            </a:solid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Submissions</a:t>
            </a:r>
          </a:p>
        </p:txBody>
      </p:sp>
      <p:sp>
        <p:nvSpPr>
          <p:cNvPr id="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58372" name="Picture 5"/>
          <p:cNvPicPr>
            <a:picLocks noChangeAspect="1" noChangeArrowheads="1"/>
          </p:cNvPicPr>
          <p:nvPr/>
        </p:nvPicPr>
        <p:blipFill>
          <a:blip r:embed="rId3" cstate="print"/>
          <a:srcRect/>
          <a:stretch>
            <a:fillRect/>
          </a:stretch>
        </p:blipFill>
        <p:spPr bwMode="auto">
          <a:xfrm>
            <a:off x="495300" y="1130300"/>
            <a:ext cx="8153400" cy="4910138"/>
          </a:xfrm>
          <a:prstGeom prst="rect">
            <a:avLst/>
          </a:prstGeom>
          <a:noFill/>
          <a:ln w="9525" algn="ctr">
            <a:no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Submissions</a:t>
            </a:r>
          </a:p>
        </p:txBody>
      </p:sp>
      <p:sp>
        <p:nvSpPr>
          <p:cNvPr id="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59396" name="Picture 4"/>
          <p:cNvPicPr>
            <a:picLocks noChangeAspect="1" noChangeArrowheads="1"/>
          </p:cNvPicPr>
          <p:nvPr/>
        </p:nvPicPr>
        <p:blipFill>
          <a:blip r:embed="rId3" cstate="print"/>
          <a:srcRect/>
          <a:stretch>
            <a:fillRect/>
          </a:stretch>
        </p:blipFill>
        <p:spPr bwMode="auto">
          <a:xfrm>
            <a:off x="781050" y="1219200"/>
            <a:ext cx="7581900" cy="4972050"/>
          </a:xfrm>
          <a:prstGeom prst="rect">
            <a:avLst/>
          </a:prstGeom>
          <a:noFill/>
          <a:ln w="9525" algn="ctr">
            <a:noFill/>
            <a:miter lim="800000"/>
            <a:headEnd/>
            <a:tailEnd/>
          </a:ln>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Submissions</a:t>
            </a:r>
          </a:p>
        </p:txBody>
      </p:sp>
      <p:sp>
        <p:nvSpPr>
          <p:cNvPr id="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60420" name="Picture 6"/>
          <p:cNvPicPr>
            <a:picLocks noChangeAspect="1" noChangeArrowheads="1"/>
          </p:cNvPicPr>
          <p:nvPr/>
        </p:nvPicPr>
        <p:blipFill>
          <a:blip r:embed="rId3" cstate="print"/>
          <a:srcRect/>
          <a:stretch>
            <a:fillRect/>
          </a:stretch>
        </p:blipFill>
        <p:spPr bwMode="auto">
          <a:xfrm>
            <a:off x="881063" y="990600"/>
            <a:ext cx="7381875" cy="5572125"/>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Submissions</a:t>
            </a:r>
          </a:p>
        </p:txBody>
      </p:sp>
      <p:sp>
        <p:nvSpPr>
          <p:cNvPr id="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pic>
        <p:nvPicPr>
          <p:cNvPr id="61444" name="Picture 5"/>
          <p:cNvPicPr>
            <a:picLocks noChangeAspect="1" noChangeArrowheads="1"/>
          </p:cNvPicPr>
          <p:nvPr/>
        </p:nvPicPr>
        <p:blipFill>
          <a:blip r:embed="rId3" cstate="print"/>
          <a:srcRect/>
          <a:stretch>
            <a:fillRect/>
          </a:stretch>
        </p:blipFill>
        <p:spPr bwMode="auto">
          <a:xfrm>
            <a:off x="609600" y="1001713"/>
            <a:ext cx="7848600" cy="5170487"/>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smtClean="0"/>
              <a:t>Support</a:t>
            </a:r>
          </a:p>
        </p:txBody>
      </p:sp>
      <p:sp>
        <p:nvSpPr>
          <p:cNvPr id="5"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62468" name="Text Box 4"/>
          <p:cNvSpPr txBox="1">
            <a:spLocks noChangeArrowheads="1"/>
          </p:cNvSpPr>
          <p:nvPr/>
        </p:nvSpPr>
        <p:spPr bwMode="auto">
          <a:xfrm>
            <a:off x="2514600" y="6096000"/>
            <a:ext cx="6096000" cy="457200"/>
          </a:xfrm>
          <a:prstGeom prst="rect">
            <a:avLst/>
          </a:prstGeom>
          <a:noFill/>
          <a:ln w="9525">
            <a:noFill/>
            <a:miter lim="800000"/>
            <a:headEnd/>
            <a:tailEnd/>
          </a:ln>
        </p:spPr>
        <p:txBody>
          <a:bodyPr>
            <a:spAutoFit/>
          </a:bodyPr>
          <a:lstStyle/>
          <a:p>
            <a:r>
              <a:rPr lang="en-US" sz="2400">
                <a:solidFill>
                  <a:srgbClr val="006600"/>
                </a:solidFill>
              </a:rPr>
              <a:t>http://www.for.gov.bc.ca/his/results/index.htm</a:t>
            </a:r>
          </a:p>
        </p:txBody>
      </p:sp>
      <p:pic>
        <p:nvPicPr>
          <p:cNvPr id="62469" name="Picture 7"/>
          <p:cNvPicPr>
            <a:picLocks noChangeAspect="1" noChangeArrowheads="1"/>
          </p:cNvPicPr>
          <p:nvPr/>
        </p:nvPicPr>
        <p:blipFill>
          <a:blip r:embed="rId3" cstate="print"/>
          <a:srcRect/>
          <a:stretch>
            <a:fillRect/>
          </a:stretch>
        </p:blipFill>
        <p:spPr bwMode="auto">
          <a:xfrm>
            <a:off x="0" y="990600"/>
            <a:ext cx="8664575" cy="5138738"/>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3" cstate="print"/>
          <a:srcRect/>
          <a:stretch>
            <a:fillRect/>
          </a:stretch>
        </p:blipFill>
        <p:spPr bwMode="auto">
          <a:xfrm>
            <a:off x="0" y="914400"/>
            <a:ext cx="8763000" cy="5310188"/>
          </a:xfrm>
          <a:prstGeom prst="rect">
            <a:avLst/>
          </a:prstGeom>
          <a:noFill/>
          <a:ln w="28575" algn="ctr">
            <a:noFill/>
            <a:miter lim="800000"/>
            <a:headEnd/>
            <a:tailEnd/>
          </a:ln>
        </p:spPr>
      </p:pic>
      <p:sp>
        <p:nvSpPr>
          <p:cNvPr id="65741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dirty="0" smtClean="0"/>
              <a:t>Technical Documentation</a:t>
            </a:r>
          </a:p>
        </p:txBody>
      </p:sp>
      <p:sp>
        <p:nvSpPr>
          <p:cNvPr id="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63493" name="Rectangle 7"/>
          <p:cNvSpPr>
            <a:spLocks noChangeArrowheads="1"/>
          </p:cNvSpPr>
          <p:nvPr/>
        </p:nvSpPr>
        <p:spPr bwMode="auto">
          <a:xfrm>
            <a:off x="2362200" y="6400800"/>
            <a:ext cx="5334000" cy="307975"/>
          </a:xfrm>
          <a:prstGeom prst="rect">
            <a:avLst/>
          </a:prstGeom>
          <a:noFill/>
          <a:ln w="9525">
            <a:noFill/>
            <a:miter lim="800000"/>
            <a:headEnd/>
            <a:tailEnd/>
          </a:ln>
        </p:spPr>
        <p:txBody>
          <a:bodyPr>
            <a:spAutoFit/>
          </a:bodyPr>
          <a:lstStyle/>
          <a:p>
            <a:r>
              <a:rPr lang="en-US" sz="1400" b="1"/>
              <a:t>http://www.for.gov.bc.ca/his/results/webhelp/index.htm</a:t>
            </a:r>
          </a:p>
        </p:txBody>
      </p:sp>
      <p:sp>
        <p:nvSpPr>
          <p:cNvPr id="9" name="Rectangle 8"/>
          <p:cNvSpPr/>
          <p:nvPr/>
        </p:nvSpPr>
        <p:spPr>
          <a:xfrm>
            <a:off x="4572000" y="2209800"/>
            <a:ext cx="3276600" cy="1277938"/>
          </a:xfrm>
          <a:prstGeom prst="rect">
            <a:avLst/>
          </a:prstGeom>
        </p:spPr>
        <p:txBody>
          <a:bodyPr>
            <a:spAutoFit/>
          </a:bodyPr>
          <a:lstStyle/>
          <a:p>
            <a:pPr algn="l">
              <a:defRPr/>
            </a:pPr>
            <a:r>
              <a:rPr lang="en-US" sz="1400" b="1" dirty="0">
                <a:latin typeface="+mj-lt"/>
              </a:rPr>
              <a:t>Description</a:t>
            </a:r>
          </a:p>
          <a:p>
            <a:pPr algn="l">
              <a:defRPr/>
            </a:pPr>
            <a:r>
              <a:rPr lang="en-US" sz="1400" b="1" dirty="0">
                <a:latin typeface="+mj-lt"/>
              </a:rPr>
              <a:t>Database Mapping (Oracle)</a:t>
            </a:r>
          </a:p>
          <a:p>
            <a:pPr algn="l">
              <a:defRPr/>
            </a:pPr>
            <a:r>
              <a:rPr lang="en-US" sz="1400" b="1" dirty="0" err="1">
                <a:latin typeface="+mj-lt"/>
              </a:rPr>
              <a:t>Optionality</a:t>
            </a:r>
            <a:endParaRPr lang="en-US" sz="1400" b="1" dirty="0">
              <a:latin typeface="+mj-lt"/>
            </a:endParaRPr>
          </a:p>
          <a:p>
            <a:pPr algn="l">
              <a:defRPr/>
            </a:pPr>
            <a:r>
              <a:rPr lang="en-US" sz="1400" b="1" dirty="0">
                <a:latin typeface="+mj-lt"/>
              </a:rPr>
              <a:t>Edit Rules</a:t>
            </a:r>
          </a:p>
        </p:txBody>
      </p:sp>
      <p:pic>
        <p:nvPicPr>
          <p:cNvPr id="63495" name="Picture 3"/>
          <p:cNvPicPr>
            <a:picLocks noChangeAspect="1" noChangeArrowheads="1"/>
          </p:cNvPicPr>
          <p:nvPr/>
        </p:nvPicPr>
        <p:blipFill>
          <a:blip r:embed="rId4" cstate="print"/>
          <a:srcRect/>
          <a:stretch>
            <a:fillRect/>
          </a:stretch>
        </p:blipFill>
        <p:spPr bwMode="auto">
          <a:xfrm>
            <a:off x="0" y="3886200"/>
            <a:ext cx="9005888" cy="2362200"/>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lgn="l">
              <a:defRPr/>
            </a:pPr>
            <a:r>
              <a:rPr lang="en-US" dirty="0" smtClean="0"/>
              <a:t>Technical Doc</a:t>
            </a:r>
          </a:p>
        </p:txBody>
      </p:sp>
      <p:sp>
        <p:nvSpPr>
          <p:cNvPr id="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64516" name="Rectangle 7"/>
          <p:cNvSpPr>
            <a:spLocks noChangeArrowheads="1"/>
          </p:cNvSpPr>
          <p:nvPr/>
        </p:nvSpPr>
        <p:spPr bwMode="auto">
          <a:xfrm>
            <a:off x="2362200" y="6400800"/>
            <a:ext cx="5334000" cy="307975"/>
          </a:xfrm>
          <a:prstGeom prst="rect">
            <a:avLst/>
          </a:prstGeom>
          <a:noFill/>
          <a:ln w="9525">
            <a:noFill/>
            <a:miter lim="800000"/>
            <a:headEnd/>
            <a:tailEnd/>
          </a:ln>
        </p:spPr>
        <p:txBody>
          <a:bodyPr>
            <a:spAutoFit/>
          </a:bodyPr>
          <a:lstStyle/>
          <a:p>
            <a:r>
              <a:rPr lang="en-US" sz="1400" b="1"/>
              <a:t>http://www.for.gov.bc.ca/his/results/webhelp/index.htm</a:t>
            </a:r>
          </a:p>
        </p:txBody>
      </p:sp>
      <p:sp>
        <p:nvSpPr>
          <p:cNvPr id="9" name="Rectangle 8"/>
          <p:cNvSpPr/>
          <p:nvPr/>
        </p:nvSpPr>
        <p:spPr>
          <a:xfrm>
            <a:off x="1143000" y="5715000"/>
            <a:ext cx="7467600" cy="307975"/>
          </a:xfrm>
          <a:prstGeom prst="rect">
            <a:avLst/>
          </a:prstGeom>
        </p:spPr>
        <p:txBody>
          <a:bodyPr>
            <a:spAutoFit/>
          </a:bodyPr>
          <a:lstStyle/>
          <a:p>
            <a:pPr>
              <a:defRPr/>
            </a:pPr>
            <a:r>
              <a:rPr lang="en-US" sz="1400" b="1" dirty="0">
                <a:latin typeface="+mj-lt"/>
              </a:rPr>
              <a:t>Good source of Business Rules,  Edit Checks, Codes, Schema format</a:t>
            </a:r>
          </a:p>
        </p:txBody>
      </p:sp>
      <p:pic>
        <p:nvPicPr>
          <p:cNvPr id="64518" name="Picture 2"/>
          <p:cNvPicPr>
            <a:picLocks noChangeAspect="1" noChangeArrowheads="1"/>
          </p:cNvPicPr>
          <p:nvPr/>
        </p:nvPicPr>
        <p:blipFill>
          <a:blip r:embed="rId3" cstate="print"/>
          <a:srcRect/>
          <a:stretch>
            <a:fillRect/>
          </a:stretch>
        </p:blipFill>
        <p:spPr bwMode="auto">
          <a:xfrm>
            <a:off x="0" y="1143000"/>
            <a:ext cx="9144000" cy="5100638"/>
          </a:xfrm>
          <a:prstGeom prst="rect">
            <a:avLst/>
          </a:prstGeom>
          <a:noFill/>
          <a:ln w="28575" algn="ctr">
            <a:noFill/>
            <a:miter lim="800000"/>
            <a:headEnd/>
            <a:tailEnd/>
          </a:ln>
        </p:spPr>
      </p:pic>
      <p:pic>
        <p:nvPicPr>
          <p:cNvPr id="64519" name="Picture 3"/>
          <p:cNvPicPr>
            <a:picLocks noChangeAspect="1" noChangeArrowheads="1"/>
          </p:cNvPicPr>
          <p:nvPr/>
        </p:nvPicPr>
        <p:blipFill>
          <a:blip r:embed="rId4" cstate="print"/>
          <a:srcRect/>
          <a:stretch>
            <a:fillRect/>
          </a:stretch>
        </p:blipFill>
        <p:spPr bwMode="auto">
          <a:xfrm>
            <a:off x="6143625" y="0"/>
            <a:ext cx="3000375" cy="2933700"/>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lgn="l">
              <a:defRPr/>
            </a:pPr>
            <a:r>
              <a:rPr lang="en-US" dirty="0" smtClean="0"/>
              <a:t>Technical Doc</a:t>
            </a:r>
          </a:p>
        </p:txBody>
      </p:sp>
      <p:sp>
        <p:nvSpPr>
          <p:cNvPr id="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65540" name="Rectangle 7"/>
          <p:cNvSpPr>
            <a:spLocks noChangeArrowheads="1"/>
          </p:cNvSpPr>
          <p:nvPr/>
        </p:nvSpPr>
        <p:spPr bwMode="auto">
          <a:xfrm>
            <a:off x="2362200" y="6400800"/>
            <a:ext cx="5334000" cy="307975"/>
          </a:xfrm>
          <a:prstGeom prst="rect">
            <a:avLst/>
          </a:prstGeom>
          <a:noFill/>
          <a:ln w="9525">
            <a:noFill/>
            <a:miter lim="800000"/>
            <a:headEnd/>
            <a:tailEnd/>
          </a:ln>
        </p:spPr>
        <p:txBody>
          <a:bodyPr>
            <a:spAutoFit/>
          </a:bodyPr>
          <a:lstStyle/>
          <a:p>
            <a:r>
              <a:rPr lang="en-US" sz="1400" b="1"/>
              <a:t>http://www.for.gov.bc.ca/his/results/webhelp/index.htm</a:t>
            </a:r>
          </a:p>
        </p:txBody>
      </p:sp>
      <p:sp>
        <p:nvSpPr>
          <p:cNvPr id="9" name="Rectangle 8"/>
          <p:cNvSpPr/>
          <p:nvPr/>
        </p:nvSpPr>
        <p:spPr>
          <a:xfrm>
            <a:off x="3352800" y="1371600"/>
            <a:ext cx="5486400" cy="1816100"/>
          </a:xfrm>
          <a:prstGeom prst="rect">
            <a:avLst/>
          </a:prstGeom>
        </p:spPr>
        <p:txBody>
          <a:bodyPr>
            <a:spAutoFit/>
          </a:bodyPr>
          <a:lstStyle/>
          <a:p>
            <a:pPr algn="l">
              <a:defRPr/>
            </a:pPr>
            <a:r>
              <a:rPr lang="en-US" sz="1600" b="1" dirty="0">
                <a:latin typeface="+mj-lt"/>
              </a:rPr>
              <a:t>Business Descriptions and Edit Checks are important to ensure core business rules are met.  </a:t>
            </a:r>
          </a:p>
          <a:p>
            <a:pPr algn="l">
              <a:defRPr/>
            </a:pPr>
            <a:r>
              <a:rPr lang="en-US" sz="1600" b="1" dirty="0">
                <a:latin typeface="+mj-lt"/>
              </a:rPr>
              <a:t>Impossible to have all the permutations and nuances of business capture systematically.  </a:t>
            </a:r>
          </a:p>
          <a:p>
            <a:pPr algn="l">
              <a:defRPr/>
            </a:pPr>
            <a:r>
              <a:rPr lang="en-US" sz="1600" b="1" dirty="0">
                <a:latin typeface="+mj-lt"/>
              </a:rPr>
              <a:t>Submitters must understand business and data requirements.</a:t>
            </a:r>
          </a:p>
        </p:txBody>
      </p:sp>
      <p:pic>
        <p:nvPicPr>
          <p:cNvPr id="65542" name="Picture 3"/>
          <p:cNvPicPr>
            <a:picLocks noChangeAspect="1" noChangeArrowheads="1"/>
          </p:cNvPicPr>
          <p:nvPr/>
        </p:nvPicPr>
        <p:blipFill>
          <a:blip r:embed="rId3" cstate="print"/>
          <a:srcRect/>
          <a:stretch>
            <a:fillRect/>
          </a:stretch>
        </p:blipFill>
        <p:spPr bwMode="auto">
          <a:xfrm>
            <a:off x="0" y="3886200"/>
            <a:ext cx="9144000" cy="1801813"/>
          </a:xfrm>
          <a:prstGeom prst="rect">
            <a:avLst/>
          </a:prstGeom>
          <a:noFill/>
          <a:ln w="28575" algn="ctr">
            <a:noFill/>
            <a:miter lim="800000"/>
            <a:headEnd/>
            <a:tailEnd/>
          </a:ln>
        </p:spPr>
      </p:pic>
      <p:pic>
        <p:nvPicPr>
          <p:cNvPr id="65543" name="Picture 4"/>
          <p:cNvPicPr>
            <a:picLocks noChangeAspect="1" noChangeArrowheads="1"/>
          </p:cNvPicPr>
          <p:nvPr/>
        </p:nvPicPr>
        <p:blipFill>
          <a:blip r:embed="rId4" cstate="print"/>
          <a:srcRect/>
          <a:stretch>
            <a:fillRect/>
          </a:stretch>
        </p:blipFill>
        <p:spPr bwMode="auto">
          <a:xfrm>
            <a:off x="0" y="838200"/>
            <a:ext cx="3267075" cy="2819400"/>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lgn="l">
              <a:defRPr/>
            </a:pPr>
            <a:r>
              <a:rPr lang="en-US" dirty="0" smtClean="0"/>
              <a:t> Rules</a:t>
            </a:r>
          </a:p>
        </p:txBody>
      </p:sp>
      <p:sp>
        <p:nvSpPr>
          <p:cNvPr id="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66564" name="Rectangle 7"/>
          <p:cNvSpPr>
            <a:spLocks noChangeArrowheads="1"/>
          </p:cNvSpPr>
          <p:nvPr/>
        </p:nvSpPr>
        <p:spPr bwMode="auto">
          <a:xfrm>
            <a:off x="2362200" y="6400800"/>
            <a:ext cx="5334000" cy="307975"/>
          </a:xfrm>
          <a:prstGeom prst="rect">
            <a:avLst/>
          </a:prstGeom>
          <a:noFill/>
          <a:ln w="9525">
            <a:noFill/>
            <a:miter lim="800000"/>
            <a:headEnd/>
            <a:tailEnd/>
          </a:ln>
        </p:spPr>
        <p:txBody>
          <a:bodyPr>
            <a:spAutoFit/>
          </a:bodyPr>
          <a:lstStyle/>
          <a:p>
            <a:r>
              <a:rPr lang="en-US" sz="1400" b="1"/>
              <a:t>http://www.for.gov.bc.ca/his/results/webhelp/index.htm</a:t>
            </a:r>
          </a:p>
        </p:txBody>
      </p:sp>
      <p:sp>
        <p:nvSpPr>
          <p:cNvPr id="9" name="Rectangle 8"/>
          <p:cNvSpPr/>
          <p:nvPr/>
        </p:nvSpPr>
        <p:spPr>
          <a:xfrm>
            <a:off x="6324600" y="1143000"/>
            <a:ext cx="2590800" cy="2032000"/>
          </a:xfrm>
          <a:prstGeom prst="rect">
            <a:avLst/>
          </a:prstGeom>
        </p:spPr>
        <p:txBody>
          <a:bodyPr>
            <a:spAutoFit/>
          </a:bodyPr>
          <a:lstStyle/>
          <a:p>
            <a:pPr algn="l">
              <a:defRPr/>
            </a:pPr>
            <a:r>
              <a:rPr lang="en-US" sz="1400" b="1" dirty="0">
                <a:latin typeface="+mj-lt"/>
              </a:rPr>
              <a:t>New Openings must follow rules based Opening Category Codes. </a:t>
            </a:r>
          </a:p>
          <a:p>
            <a:pPr algn="l">
              <a:defRPr/>
            </a:pPr>
            <a:r>
              <a:rPr lang="en-US" sz="1400" b="1" dirty="0">
                <a:latin typeface="+mj-lt"/>
              </a:rPr>
              <a:t>Must have:</a:t>
            </a:r>
          </a:p>
          <a:p>
            <a:pPr algn="l">
              <a:buFontTx/>
              <a:buChar char="-"/>
              <a:defRPr/>
            </a:pPr>
            <a:r>
              <a:rPr lang="en-US" sz="1400" b="1" dirty="0">
                <a:latin typeface="+mj-lt"/>
              </a:rPr>
              <a:t> Site Plan</a:t>
            </a:r>
          </a:p>
          <a:p>
            <a:pPr algn="l">
              <a:buFontTx/>
              <a:buChar char="-"/>
              <a:defRPr/>
            </a:pPr>
            <a:r>
              <a:rPr lang="en-US" sz="1400" b="1" dirty="0">
                <a:latin typeface="+mj-lt"/>
              </a:rPr>
              <a:t> Tenure required</a:t>
            </a:r>
          </a:p>
          <a:p>
            <a:pPr algn="l">
              <a:buFontTx/>
              <a:buChar char="-"/>
              <a:defRPr/>
            </a:pPr>
            <a:r>
              <a:rPr lang="en-US" sz="1400" b="1" dirty="0">
                <a:latin typeface="+mj-lt"/>
              </a:rPr>
              <a:t> Opening spatial</a:t>
            </a:r>
          </a:p>
        </p:txBody>
      </p:sp>
      <p:pic>
        <p:nvPicPr>
          <p:cNvPr id="66566" name="Picture 6"/>
          <p:cNvPicPr>
            <a:picLocks noChangeAspect="1" noChangeArrowheads="1"/>
          </p:cNvPicPr>
          <p:nvPr/>
        </p:nvPicPr>
        <p:blipFill>
          <a:blip r:embed="rId3" cstate="print"/>
          <a:srcRect/>
          <a:stretch>
            <a:fillRect/>
          </a:stretch>
        </p:blipFill>
        <p:spPr bwMode="auto">
          <a:xfrm>
            <a:off x="0" y="1066800"/>
            <a:ext cx="6224588" cy="2684463"/>
          </a:xfrm>
          <a:prstGeom prst="rect">
            <a:avLst/>
          </a:prstGeom>
          <a:noFill/>
          <a:ln w="28575" algn="ctr">
            <a:noFill/>
            <a:miter lim="800000"/>
            <a:headEnd/>
            <a:tailEnd/>
          </a:ln>
        </p:spPr>
      </p:pic>
      <p:pic>
        <p:nvPicPr>
          <p:cNvPr id="66567" name="Picture 7"/>
          <p:cNvPicPr>
            <a:picLocks noChangeAspect="1" noChangeArrowheads="1"/>
          </p:cNvPicPr>
          <p:nvPr/>
        </p:nvPicPr>
        <p:blipFill>
          <a:blip r:embed="rId4" cstate="print"/>
          <a:srcRect/>
          <a:stretch>
            <a:fillRect/>
          </a:stretch>
        </p:blipFill>
        <p:spPr bwMode="auto">
          <a:xfrm>
            <a:off x="0" y="3810000"/>
            <a:ext cx="7253288" cy="2286000"/>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defRPr/>
            </a:pPr>
            <a:r>
              <a:rPr lang="en-US" dirty="0" smtClean="0"/>
              <a:t>Action Codes - Usage</a:t>
            </a:r>
          </a:p>
        </p:txBody>
      </p:sp>
      <p:sp>
        <p:nvSpPr>
          <p:cNvPr id="22"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graphicFrame>
        <p:nvGraphicFramePr>
          <p:cNvPr id="5" name="Table 4"/>
          <p:cNvGraphicFramePr>
            <a:graphicFrameLocks noGrp="1"/>
          </p:cNvGraphicFramePr>
          <p:nvPr/>
        </p:nvGraphicFramePr>
        <p:xfrm>
          <a:off x="152400" y="1244600"/>
          <a:ext cx="8610600" cy="4089400"/>
        </p:xfrm>
        <a:graphic>
          <a:graphicData uri="http://schemas.openxmlformats.org/drawingml/2006/table">
            <a:tbl>
              <a:tblPr/>
              <a:tblGrid>
                <a:gridCol w="892676"/>
                <a:gridCol w="1357610"/>
                <a:gridCol w="1060052"/>
                <a:gridCol w="1729558"/>
                <a:gridCol w="892676"/>
                <a:gridCol w="892676"/>
                <a:gridCol w="892676"/>
                <a:gridCol w="892676"/>
              </a:tblGrid>
              <a:tr h="598714">
                <a:tc>
                  <a:txBody>
                    <a:bodyPr/>
                    <a:lstStyle/>
                    <a:p>
                      <a:pPr algn="ctr" fontAlgn="b"/>
                      <a:r>
                        <a:rPr lang="en-US" sz="1600" b="0" i="0" u="none" strike="noStrike" dirty="0">
                          <a:solidFill>
                            <a:srgbClr val="000000"/>
                          </a:solidFill>
                          <a:latin typeface="Calibri"/>
                        </a:rPr>
                        <a:t>Code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latin typeface="Calibri"/>
                        </a:rPr>
                        <a:t>Action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Calibri"/>
                        </a:rPr>
                        <a:t>Opening Definition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alpha val="36000"/>
                      </a:schemeClr>
                    </a:solidFill>
                  </a:tcPr>
                </a:tc>
                <a:tc>
                  <a:txBody>
                    <a:bodyPr/>
                    <a:lstStyle/>
                    <a:p>
                      <a:pPr algn="l" fontAlgn="b"/>
                      <a:r>
                        <a:rPr lang="en-US" sz="1600" b="0" i="0" u="none" strike="noStrike" dirty="0">
                          <a:solidFill>
                            <a:srgbClr val="000000"/>
                          </a:solidFill>
                          <a:latin typeface="Calibri"/>
                        </a:rPr>
                        <a:t>SU Modification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alpha val="36000"/>
                      </a:schemeClr>
                    </a:solidFill>
                  </a:tcPr>
                </a:tc>
                <a:tc>
                  <a:txBody>
                    <a:bodyPr/>
                    <a:lstStyle/>
                    <a:p>
                      <a:pPr algn="l" fontAlgn="b"/>
                      <a:r>
                        <a:rPr lang="en-US" sz="1600" b="0" i="0" u="none" strike="noStrike" dirty="0">
                          <a:solidFill>
                            <a:srgbClr val="000000"/>
                          </a:solidFill>
                          <a:latin typeface="Calibri"/>
                        </a:rPr>
                        <a:t>Disturb.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alpha val="36000"/>
                      </a:schemeClr>
                    </a:solidFill>
                  </a:tcPr>
                </a:tc>
                <a:tc>
                  <a:txBody>
                    <a:bodyPr/>
                    <a:lstStyle/>
                    <a:p>
                      <a:pPr algn="l" fontAlgn="b"/>
                      <a:r>
                        <a:rPr lang="en-US" sz="1600" b="0" i="0" u="none" strike="noStrike" dirty="0" err="1">
                          <a:solidFill>
                            <a:srgbClr val="000000"/>
                          </a:solidFill>
                          <a:latin typeface="Calibri"/>
                        </a:rPr>
                        <a:t>Silv</a:t>
                      </a:r>
                      <a:r>
                        <a:rPr lang="en-US" sz="16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alpha val="36000"/>
                      </a:schemeClr>
                    </a:solidFill>
                  </a:tcPr>
                </a:tc>
                <a:tc>
                  <a:txBody>
                    <a:bodyPr/>
                    <a:lstStyle/>
                    <a:p>
                      <a:pPr algn="l" fontAlgn="b"/>
                      <a:r>
                        <a:rPr lang="en-US" sz="1600" b="0" i="0" u="none" strike="noStrike" dirty="0">
                          <a:solidFill>
                            <a:srgbClr val="000000"/>
                          </a:solidFill>
                          <a:latin typeface="Calibri"/>
                        </a:rPr>
                        <a:t>FC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alpha val="36000"/>
                      </a:schemeClr>
                    </a:solidFill>
                  </a:tcPr>
                </a:tc>
                <a:tc>
                  <a:txBody>
                    <a:bodyPr/>
                    <a:lstStyle/>
                    <a:p>
                      <a:pPr algn="l" fontAlgn="b"/>
                      <a:r>
                        <a:rPr lang="en-US" sz="1600" b="0" i="0" u="none" strike="noStrike" dirty="0">
                          <a:solidFill>
                            <a:srgbClr val="000000"/>
                          </a:solidFill>
                          <a:latin typeface="Calibri"/>
                        </a:rPr>
                        <a:t>Mile-stone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alpha val="36000"/>
                      </a:schemeClr>
                    </a:solidFill>
                  </a:tcPr>
                </a:tc>
              </a:tr>
              <a:tr h="598714">
                <a:tc>
                  <a:txBody>
                    <a:bodyPr/>
                    <a:lstStyle/>
                    <a:p>
                      <a:pPr algn="ctr" fontAlgn="b"/>
                      <a:r>
                        <a:rPr lang="en-US" sz="1600" b="0" i="0" u="none" strike="noStrike" dirty="0">
                          <a:solidFill>
                            <a:srgbClr val="000000"/>
                          </a:solidFill>
                          <a:latin typeface="Calibri"/>
                        </a:rPr>
                        <a:t>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latin typeface="Calibri"/>
                        </a:rPr>
                        <a:t>Insert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New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New SU with new opening def'n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Add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Add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Add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Calibri"/>
                        </a:rPr>
                        <a:t>Add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98714">
                <a:tc>
                  <a:txBody>
                    <a:bodyPr/>
                    <a:lstStyle/>
                    <a:p>
                      <a:pPr algn="ctr" fontAlgn="b"/>
                      <a:r>
                        <a:rPr lang="en-US" sz="1600" b="0" i="0" u="none" strike="noStrike">
                          <a:solidFill>
                            <a:srgbClr val="000000"/>
                          </a:solidFill>
                          <a:latin typeface="Calibri"/>
                        </a:rPr>
                        <a:t>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latin typeface="Calibri"/>
                        </a:rPr>
                        <a:t>Update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Modify Existing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Correction (Silv Presc only)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Modify Existing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Modify Existing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Calibri"/>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alpha val="32000"/>
                      </a:srgbClr>
                    </a:solidFill>
                  </a:tcPr>
                </a:tc>
                <a:tc>
                  <a:txBody>
                    <a:bodyPr/>
                    <a:lstStyle/>
                    <a:p>
                      <a:pPr algn="l" fontAlgn="b"/>
                      <a:r>
                        <a:rPr lang="en-US" sz="1600" b="0" i="0" u="none" strike="noStrike">
                          <a:solidFill>
                            <a:srgbClr val="000000"/>
                          </a:solidFill>
                          <a:latin typeface="Calibri"/>
                        </a:rPr>
                        <a:t>Modify Existing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98072">
                <a:tc>
                  <a:txBody>
                    <a:bodyPr/>
                    <a:lstStyle/>
                    <a:p>
                      <a:pPr algn="ctr" fontAlgn="b"/>
                      <a:r>
                        <a:rPr lang="en-US" sz="1600" b="0" i="0" u="none" strike="noStrike" dirty="0">
                          <a:solidFill>
                            <a:srgbClr val="000000"/>
                          </a:solidFill>
                          <a:latin typeface="Calibri"/>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alpha val="45000"/>
                      </a:srgbClr>
                    </a:solidFill>
                  </a:tcPr>
                </a:tc>
                <a:tc>
                  <a:txBody>
                    <a:bodyPr/>
                    <a:lstStyle/>
                    <a:p>
                      <a:pPr algn="ctr" fontAlgn="b"/>
                      <a:r>
                        <a:rPr lang="en-US" sz="1600" b="0" i="0" u="none" strike="noStrike" dirty="0">
                          <a:solidFill>
                            <a:srgbClr val="000000"/>
                          </a:solidFill>
                          <a:latin typeface="Calibri"/>
                        </a:rPr>
                        <a:t>Minor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Calibri"/>
                        </a:rPr>
                        <a:t>Minor Amendment (</a:t>
                      </a:r>
                      <a:r>
                        <a:rPr lang="en-US" sz="1600" b="0" i="0" u="none" strike="noStrike" dirty="0" err="1">
                          <a:solidFill>
                            <a:srgbClr val="000000"/>
                          </a:solidFill>
                          <a:latin typeface="Calibri"/>
                        </a:rPr>
                        <a:t>Silv</a:t>
                      </a:r>
                      <a:r>
                        <a:rPr lang="en-US" sz="1600" b="0" i="0" u="none" strike="noStrike" dirty="0">
                          <a:solidFill>
                            <a:srgbClr val="000000"/>
                          </a:solidFill>
                          <a:latin typeface="Calibri"/>
                        </a:rPr>
                        <a:t> </a:t>
                      </a:r>
                      <a:r>
                        <a:rPr lang="en-US" sz="1600" b="0" i="0" u="none" strike="noStrike" dirty="0" err="1">
                          <a:solidFill>
                            <a:srgbClr val="000000"/>
                          </a:solidFill>
                          <a:latin typeface="Calibri"/>
                        </a:rPr>
                        <a:t>Presc</a:t>
                      </a:r>
                      <a:r>
                        <a:rPr lang="en-US" sz="1600" b="0" i="0" u="none" strike="noStrike" dirty="0">
                          <a:solidFill>
                            <a:srgbClr val="000000"/>
                          </a:solidFill>
                          <a:latin typeface="Calibri"/>
                        </a:rPr>
                        <a:t> only)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alpha val="43000"/>
                      </a:srgbClr>
                    </a:solidFill>
                  </a:tcPr>
                </a:tc>
                <a:tc>
                  <a:txBody>
                    <a:bodyPr/>
                    <a:lstStyle/>
                    <a:p>
                      <a:pPr algn="l" fontAlgn="b"/>
                      <a:r>
                        <a:rPr lang="en-US" sz="1600" b="0" i="0" u="none" strike="noStrike">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98072">
                <a:tc>
                  <a:txBody>
                    <a:bodyPr/>
                    <a:lstStyle/>
                    <a:p>
                      <a:pPr algn="ctr" fontAlgn="b"/>
                      <a:r>
                        <a:rPr lang="en-US" sz="1600" b="0" i="0" u="none" strike="noStrike" dirty="0">
                          <a:solidFill>
                            <a:srgbClr val="000000"/>
                          </a:solidFill>
                          <a:latin typeface="Calibri"/>
                        </a:rPr>
                        <a:t>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alpha val="45000"/>
                      </a:srgbClr>
                    </a:solidFill>
                  </a:tcPr>
                </a:tc>
                <a:tc>
                  <a:txBody>
                    <a:bodyPr/>
                    <a:lstStyle/>
                    <a:p>
                      <a:pPr algn="ctr" fontAlgn="b"/>
                      <a:r>
                        <a:rPr lang="en-US" sz="1600" b="0" i="0" u="none" strike="noStrike" dirty="0">
                          <a:solidFill>
                            <a:srgbClr val="000000"/>
                          </a:solidFill>
                          <a:latin typeface="Calibri"/>
                        </a:rPr>
                        <a:t>Variation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Calibri"/>
                        </a:rPr>
                        <a:t>Approved Variation (Site Plan under FSP only)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alpha val="43000"/>
                      </a:srgbClr>
                    </a:solidFill>
                  </a:tcPr>
                </a:tc>
                <a:tc>
                  <a:txBody>
                    <a:bodyPr/>
                    <a:lstStyle/>
                    <a:p>
                      <a:pPr algn="l" fontAlgn="b"/>
                      <a:r>
                        <a:rPr lang="en-US" sz="1600" b="0" i="0" u="none" strike="noStrike" dirty="0">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6314">
                <a:tc>
                  <a:txBody>
                    <a:bodyPr/>
                    <a:lstStyle/>
                    <a:p>
                      <a:pPr algn="ctr" fontAlgn="b"/>
                      <a:r>
                        <a:rPr lang="en-US" sz="1600" b="0" i="0" u="none" strike="noStrike" dirty="0">
                          <a:solidFill>
                            <a:srgbClr val="000000"/>
                          </a:solidFill>
                          <a:latin typeface="Calibri"/>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alpha val="45000"/>
                      </a:srgbClr>
                    </a:solidFill>
                  </a:tcPr>
                </a:tc>
                <a:tc>
                  <a:txBody>
                    <a:bodyPr/>
                    <a:lstStyle/>
                    <a:p>
                      <a:pPr algn="ctr" fontAlgn="b"/>
                      <a:r>
                        <a:rPr lang="en-US" sz="1600" b="0" i="0" u="none" strike="noStrike" dirty="0">
                          <a:solidFill>
                            <a:srgbClr val="000000"/>
                          </a:solidFill>
                          <a:latin typeface="Calibri"/>
                        </a:rPr>
                        <a:t>Amendment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err="1">
                          <a:solidFill>
                            <a:srgbClr val="000000"/>
                          </a:solidFill>
                          <a:latin typeface="Calibri"/>
                        </a:rPr>
                        <a:t>Silv</a:t>
                      </a:r>
                      <a:r>
                        <a:rPr lang="en-US" sz="1600" b="0" i="0" u="none" strike="noStrike" dirty="0">
                          <a:solidFill>
                            <a:srgbClr val="000000"/>
                          </a:solidFill>
                          <a:latin typeface="Calibri"/>
                        </a:rPr>
                        <a:t> </a:t>
                      </a:r>
                      <a:r>
                        <a:rPr lang="en-US" sz="1600" b="0" i="0" u="none" strike="noStrike" dirty="0" err="1">
                          <a:solidFill>
                            <a:srgbClr val="000000"/>
                          </a:solidFill>
                          <a:latin typeface="Calibri"/>
                        </a:rPr>
                        <a:t>Presc</a:t>
                      </a:r>
                      <a:r>
                        <a:rPr lang="en-US" sz="1600" b="0" i="0" u="none" strike="noStrike" dirty="0">
                          <a:solidFill>
                            <a:srgbClr val="000000"/>
                          </a:solidFill>
                          <a:latin typeface="Calibri"/>
                        </a:rPr>
                        <a:t> or Site Plan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alpha val="43000"/>
                      </a:srgbClr>
                    </a:solidFill>
                  </a:tcPr>
                </a:tc>
                <a:tc>
                  <a:txBody>
                    <a:bodyPr/>
                    <a:lstStyle/>
                    <a:p>
                      <a:pPr algn="l" fontAlgn="b"/>
                      <a:r>
                        <a:rPr lang="en-US" sz="1600" b="0" i="0" u="none" strike="noStrike">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Calibri"/>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2"/>
          <p:cNvSpPr>
            <a:spLocks noGrp="1" noChangeArrowheads="1"/>
          </p:cNvSpPr>
          <p:nvPr>
            <p:ph type="title"/>
          </p:nvPr>
        </p:nvSpPr>
        <p:spPr bwMode="auto">
          <a:xfrm>
            <a:off x="2590800" y="228600"/>
            <a:ext cx="6553200" cy="762000"/>
          </a:xfrm>
          <a:ln>
            <a:miter lim="800000"/>
            <a:headEnd/>
            <a:tailEnd/>
          </a:ln>
        </p:spPr>
        <p:txBody>
          <a:bodyPr vert="horz" wrap="square" lIns="91440" tIns="45720" rIns="91440" bIns="45720" numCol="1" anchor="t" anchorCtr="0" compatLnSpc="1">
            <a:prstTxWarp prst="textNoShape">
              <a:avLst/>
            </a:prstTxWarp>
          </a:bodyPr>
          <a:lstStyle/>
          <a:p>
            <a:pPr algn="l">
              <a:defRPr/>
            </a:pPr>
            <a:r>
              <a:rPr lang="en-US" dirty="0" smtClean="0"/>
              <a:t> Support</a:t>
            </a:r>
          </a:p>
        </p:txBody>
      </p:sp>
      <p:sp>
        <p:nvSpPr>
          <p:cNvPr id="4" name="Date Placeholder 3"/>
          <p:cNvSpPr>
            <a:spLocks noGrp="1"/>
          </p:cNvSpPr>
          <p:nvPr>
            <p:ph type="dt" sz="quarter" idx="10"/>
          </p:nvPr>
        </p:nvSpPr>
        <p:spPr/>
        <p:txBody>
          <a:bodyPr/>
          <a:lstStyle/>
          <a:p>
            <a:pPr>
              <a:defRPr/>
            </a:pPr>
            <a:r>
              <a:rPr lang="en-US" sz="1400"/>
              <a:t>RESULTS Training               Obligation Reporting (Submissions)</a:t>
            </a:r>
            <a:endParaRPr lang="en-GB" i="1">
              <a:solidFill>
                <a:srgbClr val="009999"/>
              </a:solidFill>
            </a:endParaRPr>
          </a:p>
        </p:txBody>
      </p:sp>
      <p:sp>
        <p:nvSpPr>
          <p:cNvPr id="68612" name="Rectangle 9"/>
          <p:cNvSpPr>
            <a:spLocks noChangeArrowheads="1"/>
          </p:cNvSpPr>
          <p:nvPr/>
        </p:nvSpPr>
        <p:spPr bwMode="auto">
          <a:xfrm>
            <a:off x="1371600" y="1066800"/>
            <a:ext cx="5486400" cy="677863"/>
          </a:xfrm>
          <a:prstGeom prst="rect">
            <a:avLst/>
          </a:prstGeom>
          <a:noFill/>
          <a:ln w="9525">
            <a:noFill/>
            <a:miter lim="800000"/>
            <a:headEnd/>
            <a:tailEnd/>
          </a:ln>
        </p:spPr>
        <p:txBody>
          <a:bodyPr>
            <a:spAutoFit/>
          </a:bodyPr>
          <a:lstStyle/>
          <a:p>
            <a:r>
              <a:rPr lang="en-US" sz="2000"/>
              <a:t>http://www.for.gov.bc.ca/his/results/support.htm</a:t>
            </a:r>
          </a:p>
          <a:p>
            <a:endParaRPr lang="en-US"/>
          </a:p>
        </p:txBody>
      </p:sp>
      <p:pic>
        <p:nvPicPr>
          <p:cNvPr id="68613" name="Picture 3"/>
          <p:cNvPicPr>
            <a:picLocks noChangeAspect="1" noChangeArrowheads="1"/>
          </p:cNvPicPr>
          <p:nvPr/>
        </p:nvPicPr>
        <p:blipFill>
          <a:blip r:embed="rId3" cstate="print"/>
          <a:srcRect/>
          <a:stretch>
            <a:fillRect/>
          </a:stretch>
        </p:blipFill>
        <p:spPr bwMode="auto">
          <a:xfrm>
            <a:off x="152400" y="1524000"/>
            <a:ext cx="8763000" cy="4438650"/>
          </a:xfrm>
          <a:prstGeom prst="rect">
            <a:avLst/>
          </a:prstGeom>
          <a:noFill/>
          <a:ln w="28575" algn="ctr">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IB Master Slide">
  <a:themeElements>
    <a:clrScheme name="">
      <a:dk1>
        <a:srgbClr val="FFFFFF"/>
      </a:dk1>
      <a:lt1>
        <a:srgbClr val="FFFFFF"/>
      </a:lt1>
      <a:dk2>
        <a:srgbClr val="339966"/>
      </a:dk2>
      <a:lt2>
        <a:srgbClr val="FEFDC4"/>
      </a:lt2>
      <a:accent1>
        <a:srgbClr val="00CC99"/>
      </a:accent1>
      <a:accent2>
        <a:srgbClr val="3333CC"/>
      </a:accent2>
      <a:accent3>
        <a:srgbClr val="FFFFFF"/>
      </a:accent3>
      <a:accent4>
        <a:srgbClr val="DADADA"/>
      </a:accent4>
      <a:accent5>
        <a:srgbClr val="AAE2CA"/>
      </a:accent5>
      <a:accent6>
        <a:srgbClr val="2D2DB9"/>
      </a:accent6>
      <a:hlink>
        <a:srgbClr val="CCCCFF"/>
      </a:hlink>
      <a:folHlink>
        <a:srgbClr val="006699"/>
      </a:folHlink>
    </a:clrScheme>
    <a:fontScheme name="TIB Master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200" b="0" i="0" u="none" strike="noStrike" cap="none" normalizeH="0" baseline="0" smtClean="0">
            <a:ln>
              <a:noFill/>
            </a:ln>
            <a:solidFill>
              <a:srgbClr val="000000"/>
            </a:solidFill>
            <a:effectLst/>
            <a:latin typeface="Times New Roman" pitchFamily="18" charset="0"/>
          </a:defRPr>
        </a:defPPr>
      </a:lstStyle>
    </a:spDef>
    <a:lnDef>
      <a:spPr bwMode="auto">
        <a:xfrm>
          <a:off x="0" y="0"/>
          <a:ext cx="1" cy="1"/>
        </a:xfrm>
        <a:custGeom>
          <a:avLst/>
          <a:gdLst/>
          <a:ahLst/>
          <a:cxnLst/>
          <a:rect l="0" t="0" r="0" b="0"/>
          <a:pathLst/>
        </a:custGeom>
        <a:noFill/>
        <a:ln w="2857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200" b="0" i="0" u="none" strike="noStrike" cap="none" normalizeH="0" baseline="0" smtClean="0">
            <a:ln>
              <a:noFill/>
            </a:ln>
            <a:solidFill>
              <a:srgbClr val="000000"/>
            </a:solidFill>
            <a:effectLst/>
            <a:latin typeface="Times New Roman" pitchFamily="18" charset="0"/>
          </a:defRPr>
        </a:defPPr>
      </a:lstStyle>
    </a:lnDef>
  </a:objectDefaults>
  <a:extraClrSchemeLst>
    <a:extraClrScheme>
      <a:clrScheme name="TIB Master Slid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IB Master Slid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IB Master Slid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IB Master Slid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IB Master Slid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IB Master Slid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IB Master Slid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TIB Master Slide 8">
        <a:dk1>
          <a:srgbClr val="808080"/>
        </a:dk1>
        <a:lt1>
          <a:srgbClr val="FFFFFF"/>
        </a:lt1>
        <a:dk2>
          <a:srgbClr val="0066FF"/>
        </a:dk2>
        <a:lt2>
          <a:srgbClr val="008000"/>
        </a:lt2>
        <a:accent1>
          <a:srgbClr val="00CC99"/>
        </a:accent1>
        <a:accent2>
          <a:srgbClr val="3333CC"/>
        </a:accent2>
        <a:accent3>
          <a:srgbClr val="AAB8FF"/>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5FA78C5707DAE4BA0B8F46254A1A0FE" ma:contentTypeVersion="0" ma:contentTypeDescription="Create a new document." ma:contentTypeScope="" ma:versionID="05e277dbe0741ec1147cca833eea7cc6">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293DAF7A-96E7-488E-8DDA-421A964FB9B5}">
  <ds:schemaRefs>
    <ds:schemaRef ds:uri="http://schemas.microsoft.com/sharepoint/v3/contenttype/forms"/>
  </ds:schemaRefs>
</ds:datastoreItem>
</file>

<file path=customXml/itemProps2.xml><?xml version="1.0" encoding="utf-8"?>
<ds:datastoreItem xmlns:ds="http://schemas.openxmlformats.org/officeDocument/2006/customXml" ds:itemID="{FD53AF58-0394-4C2E-8CB3-5743E2A585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3BBECD08-30CC-4DFE-BC5D-87554E5F65C3}">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20826</TotalTime>
  <Words>4790</Words>
  <Application>Microsoft Office PowerPoint</Application>
  <PresentationFormat>On-screen Show (4:3)</PresentationFormat>
  <Paragraphs>822</Paragraphs>
  <Slides>54</Slides>
  <Notes>52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59" baseType="lpstr">
      <vt:lpstr>Times New Roman</vt:lpstr>
      <vt:lpstr>Arial</vt:lpstr>
      <vt:lpstr>Calibri</vt:lpstr>
      <vt:lpstr>TIB Master Slide</vt:lpstr>
      <vt:lpstr>Microsoft Word Picture</vt:lpstr>
      <vt:lpstr>Slide 1</vt:lpstr>
      <vt:lpstr>Agenda</vt:lpstr>
      <vt:lpstr>Form and Manner for Reporting</vt:lpstr>
      <vt:lpstr>Business Documentation</vt:lpstr>
      <vt:lpstr>Business Documentation</vt:lpstr>
      <vt:lpstr>Key Dates &amp; Submission Method</vt:lpstr>
      <vt:lpstr>Options for ESF</vt:lpstr>
      <vt:lpstr>ESF vs. Online</vt:lpstr>
      <vt:lpstr>Policy</vt:lpstr>
      <vt:lpstr>Policy</vt:lpstr>
      <vt:lpstr>Slide 11</vt:lpstr>
      <vt:lpstr>Policy</vt:lpstr>
      <vt:lpstr>Submission</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Submission Components</vt:lpstr>
      <vt:lpstr>Policy</vt:lpstr>
      <vt:lpstr>Accessing the ESF</vt:lpstr>
      <vt:lpstr>Submissions</vt:lpstr>
      <vt:lpstr>Submissions</vt:lpstr>
      <vt:lpstr>Submissions</vt:lpstr>
      <vt:lpstr>Submissions</vt:lpstr>
      <vt:lpstr>Submissions</vt:lpstr>
      <vt:lpstr>Support</vt:lpstr>
      <vt:lpstr>Technical Documentation</vt:lpstr>
      <vt:lpstr>Technical Doc</vt:lpstr>
      <vt:lpstr>Technical Doc</vt:lpstr>
      <vt:lpstr> Rules</vt:lpstr>
      <vt:lpstr>Action Codes - Usage</vt:lpstr>
      <vt:lpstr> Support</vt:lpstr>
    </vt:vector>
  </TitlesOfParts>
  <Company>FORSITE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RESULTS</dc:title>
  <dc:subject>Obligation Reporting (Submissions)</dc:subject>
  <dc:creator>Darren Bonar</dc:creator>
  <cp:lastModifiedBy>TSWATERS</cp:lastModifiedBy>
  <cp:revision>1144</cp:revision>
  <cp:lastPrinted>2003-10-23T21:31:51Z</cp:lastPrinted>
  <dcterms:created xsi:type="dcterms:W3CDTF">2003-01-27T21:39:34Z</dcterms:created>
  <dcterms:modified xsi:type="dcterms:W3CDTF">2011-06-02T23:24:29Z</dcterms:modified>
</cp:coreProperties>
</file>