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7" r:id="rId2"/>
    <p:sldId id="279" r:id="rId3"/>
    <p:sldId id="278" r:id="rId4"/>
    <p:sldId id="327" r:id="rId5"/>
    <p:sldId id="283" r:id="rId6"/>
    <p:sldId id="282" r:id="rId7"/>
    <p:sldId id="285" r:id="rId8"/>
    <p:sldId id="288" r:id="rId9"/>
    <p:sldId id="289" r:id="rId10"/>
    <p:sldId id="291" r:id="rId11"/>
    <p:sldId id="264" r:id="rId12"/>
    <p:sldId id="292" r:id="rId13"/>
    <p:sldId id="308" r:id="rId14"/>
    <p:sldId id="293" r:id="rId15"/>
    <p:sldId id="324" r:id="rId16"/>
    <p:sldId id="295" r:id="rId17"/>
    <p:sldId id="294" r:id="rId18"/>
    <p:sldId id="310" r:id="rId19"/>
    <p:sldId id="314" r:id="rId20"/>
    <p:sldId id="303" r:id="rId21"/>
    <p:sldId id="328" r:id="rId22"/>
    <p:sldId id="329" r:id="rId23"/>
    <p:sldId id="298" r:id="rId24"/>
    <p:sldId id="299" r:id="rId25"/>
    <p:sldId id="297" r:id="rId26"/>
    <p:sldId id="315" r:id="rId27"/>
    <p:sldId id="300" r:id="rId28"/>
    <p:sldId id="304" r:id="rId29"/>
    <p:sldId id="296" r:id="rId30"/>
    <p:sldId id="317" r:id="rId31"/>
    <p:sldId id="311" r:id="rId32"/>
    <p:sldId id="306" r:id="rId33"/>
    <p:sldId id="312" r:id="rId34"/>
    <p:sldId id="316" r:id="rId35"/>
    <p:sldId id="325" r:id="rId36"/>
    <p:sldId id="318" r:id="rId37"/>
    <p:sldId id="302" r:id="rId38"/>
    <p:sldId id="330" r:id="rId39"/>
    <p:sldId id="313" r:id="rId40"/>
    <p:sldId id="322" r:id="rId41"/>
    <p:sldId id="320" r:id="rId42"/>
    <p:sldId id="321" r:id="rId43"/>
    <p:sldId id="323" r:id="rId44"/>
    <p:sldId id="319" r:id="rId45"/>
    <p:sldId id="331" r:id="rId46"/>
    <p:sldId id="305" r:id="rId47"/>
    <p:sldId id="332"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83" autoAdjust="0"/>
    <p:restoredTop sz="79752" autoAdjust="0"/>
  </p:normalViewPr>
  <p:slideViewPr>
    <p:cSldViewPr>
      <p:cViewPr varScale="1">
        <p:scale>
          <a:sx n="85" d="100"/>
          <a:sy n="85" d="100"/>
        </p:scale>
        <p:origin x="-1590" y="-84"/>
      </p:cViewPr>
      <p:guideLst>
        <p:guide orient="horz" pos="2160"/>
        <p:guide pos="2880"/>
      </p:guideLst>
    </p:cSldViewPr>
  </p:slideViewPr>
  <p:outlineViewPr>
    <p:cViewPr>
      <p:scale>
        <a:sx n="33" d="100"/>
        <a:sy n="33" d="100"/>
      </p:scale>
      <p:origin x="3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5584A3F-0473-4DA6-92D1-F94D06837132}" type="datetimeFigureOut">
              <a:rPr lang="en-CA" smtClean="0"/>
              <a:t>2016-04-28</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C9E1516-27F0-4633-9173-BA6F51CFE389}" type="slidenum">
              <a:rPr lang="en-CA" smtClean="0"/>
              <a:t>‹#›</a:t>
            </a:fld>
            <a:endParaRPr lang="en-CA"/>
          </a:p>
        </p:txBody>
      </p:sp>
    </p:spTree>
    <p:extLst>
      <p:ext uri="{BB962C8B-B14F-4D97-AF65-F5344CB8AC3E}">
        <p14:creationId xmlns:p14="http://schemas.microsoft.com/office/powerpoint/2010/main" val="1133887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Introduction </a:t>
            </a:r>
            <a:r>
              <a:rPr lang="en-CA" baseline="0" dirty="0" smtClean="0"/>
              <a:t>to the </a:t>
            </a:r>
            <a:r>
              <a:rPr lang="en-CA" baseline="0" dirty="0" smtClean="0"/>
              <a:t>call and people presenting; </a:t>
            </a:r>
            <a:r>
              <a:rPr lang="en-CA" baseline="0" dirty="0" smtClean="0"/>
              <a:t>roll call</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1</a:t>
            </a:fld>
            <a:endParaRPr lang="en-CA"/>
          </a:p>
        </p:txBody>
      </p:sp>
    </p:spTree>
    <p:extLst>
      <p:ext uri="{BB962C8B-B14F-4D97-AF65-F5344CB8AC3E}">
        <p14:creationId xmlns:p14="http://schemas.microsoft.com/office/powerpoint/2010/main" val="1070359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Introduction </a:t>
            </a:r>
            <a:r>
              <a:rPr lang="en-CA" dirty="0" smtClean="0"/>
              <a:t>to the system</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2</a:t>
            </a:fld>
            <a:endParaRPr lang="en-CA"/>
          </a:p>
        </p:txBody>
      </p:sp>
    </p:spTree>
    <p:extLst>
      <p:ext uri="{BB962C8B-B14F-4D97-AF65-F5344CB8AC3E}">
        <p14:creationId xmlns:p14="http://schemas.microsoft.com/office/powerpoint/2010/main" val="1453181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Please</a:t>
            </a:r>
            <a:r>
              <a:rPr lang="en-CA" baseline="0" dirty="0" smtClean="0"/>
              <a:t> use Mute (*6) not hold during the call</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3</a:t>
            </a:fld>
            <a:endParaRPr lang="en-CA"/>
          </a:p>
        </p:txBody>
      </p:sp>
    </p:spTree>
    <p:extLst>
      <p:ext uri="{BB962C8B-B14F-4D97-AF65-F5344CB8AC3E}">
        <p14:creationId xmlns:p14="http://schemas.microsoft.com/office/powerpoint/2010/main" val="519922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Bring</a:t>
            </a:r>
            <a:r>
              <a:rPr lang="en-CA" baseline="0" dirty="0" smtClean="0"/>
              <a:t> up the web page.  Open </a:t>
            </a:r>
            <a:r>
              <a:rPr lang="en-CA" dirty="0" smtClean="0"/>
              <a:t>Training page and walk through.  </a:t>
            </a:r>
            <a:endParaRPr lang="en-CA" dirty="0" smtClean="0"/>
          </a:p>
          <a:p>
            <a:pPr marL="171450" indent="-171450">
              <a:buFont typeface="Arial" charset="0"/>
              <a:buChar char="•"/>
            </a:pPr>
            <a:r>
              <a:rPr lang="en-CA" dirty="0" smtClean="0"/>
              <a:t>Introduce the videos that will be viewed in this training</a:t>
            </a:r>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4</a:t>
            </a:fld>
            <a:endParaRPr lang="en-CA"/>
          </a:p>
        </p:txBody>
      </p:sp>
    </p:spTree>
    <p:extLst>
      <p:ext uri="{BB962C8B-B14F-4D97-AF65-F5344CB8AC3E}">
        <p14:creationId xmlns:p14="http://schemas.microsoft.com/office/powerpoint/2010/main" val="2008656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Note that there are no links to Delivery – only the people who were involved in testing the system are in that environment.  Normal</a:t>
            </a:r>
            <a:r>
              <a:rPr lang="en-CA" baseline="0" dirty="0" smtClean="0"/>
              <a:t> users will be in only test or prod</a:t>
            </a:r>
            <a:r>
              <a:rPr lang="en-CA" baseline="0" dirty="0" smtClean="0"/>
              <a:t>.</a:t>
            </a:r>
          </a:p>
          <a:p>
            <a:endParaRPr lang="en-CA" baseline="0" dirty="0" smtClean="0"/>
          </a:p>
          <a:p>
            <a:r>
              <a:rPr lang="en-CA" baseline="0" dirty="0" smtClean="0"/>
              <a:t>Templates that are Test won’t be the same as the ones in Prod.</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5</a:t>
            </a:fld>
            <a:endParaRPr lang="en-CA"/>
          </a:p>
        </p:txBody>
      </p:sp>
    </p:spTree>
    <p:extLst>
      <p:ext uri="{BB962C8B-B14F-4D97-AF65-F5344CB8AC3E}">
        <p14:creationId xmlns:p14="http://schemas.microsoft.com/office/powerpoint/2010/main" val="3787416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How to request access to the </a:t>
            </a:r>
            <a:r>
              <a:rPr lang="en-CA" dirty="0" smtClean="0"/>
              <a:t>system: Contact </a:t>
            </a:r>
            <a:r>
              <a:rPr lang="en-CA" dirty="0" err="1" smtClean="0"/>
              <a:t>CWS</a:t>
            </a:r>
            <a:r>
              <a:rPr lang="en-CA" dirty="0" smtClean="0"/>
              <a:t> staff and they will request that you are added.</a:t>
            </a:r>
            <a:endParaRPr lang="en-CA" dirty="0" smtClean="0"/>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6</a:t>
            </a:fld>
            <a:endParaRPr lang="en-CA"/>
          </a:p>
        </p:txBody>
      </p:sp>
    </p:spTree>
    <p:extLst>
      <p:ext uri="{BB962C8B-B14F-4D97-AF65-F5344CB8AC3E}">
        <p14:creationId xmlns:p14="http://schemas.microsoft.com/office/powerpoint/2010/main" val="3532302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Finance Chiefs at the </a:t>
            </a:r>
            <a:r>
              <a:rPr lang="en-CA" dirty="0" err="1" smtClean="0"/>
              <a:t>fireline</a:t>
            </a:r>
            <a:endParaRPr lang="en-CA" dirty="0" smtClean="0"/>
          </a:p>
          <a:p>
            <a:endParaRPr lang="en-CA" dirty="0" smtClean="0"/>
          </a:p>
          <a:p>
            <a:r>
              <a:rPr lang="en-CA" sz="1200" b="0" i="0" u="none" strike="noStrike" kern="1200" dirty="0" smtClean="0">
                <a:solidFill>
                  <a:schemeClr val="tx1"/>
                </a:solidFill>
                <a:effectLst/>
                <a:latin typeface="+mn-lt"/>
                <a:ea typeface="+mn-ea"/>
                <a:cs typeface="+mn-cs"/>
              </a:rPr>
              <a:t>Role of the recorder at the field/ zone level</a:t>
            </a:r>
            <a:r>
              <a:rPr lang="en-CA" dirty="0" smtClean="0"/>
              <a:t> </a:t>
            </a:r>
          </a:p>
          <a:p>
            <a:r>
              <a:rPr lang="en-CA" sz="1200" b="0" i="0" u="none" strike="noStrike" kern="1200" dirty="0" smtClean="0">
                <a:solidFill>
                  <a:schemeClr val="tx1"/>
                </a:solidFill>
                <a:effectLst/>
                <a:latin typeface="+mn-lt"/>
                <a:ea typeface="+mn-ea"/>
                <a:cs typeface="+mn-cs"/>
              </a:rPr>
              <a:t>Responsibilities - enter costs to incident/project level.  Enter corrections in the system when discovered.  Notify RC Level if correction made.</a:t>
            </a:r>
            <a:r>
              <a:rPr lang="en-CA" dirty="0" smtClean="0"/>
              <a:t> </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Role of the recorder at the RC Level (FC, </a:t>
            </a:r>
            <a:r>
              <a:rPr lang="en-CA" sz="1200" b="0" i="0" u="none" strike="noStrike" kern="1200" dirty="0" err="1" smtClean="0">
                <a:solidFill>
                  <a:schemeClr val="tx1"/>
                </a:solidFill>
                <a:effectLst/>
                <a:latin typeface="+mn-lt"/>
                <a:ea typeface="+mn-ea"/>
                <a:cs typeface="+mn-cs"/>
              </a:rPr>
              <a:t>PWCC</a:t>
            </a:r>
            <a:r>
              <a:rPr lang="en-CA" sz="1200" b="0" i="0" u="none" strike="noStrike" kern="1200" dirty="0" smtClean="0">
                <a:solidFill>
                  <a:schemeClr val="tx1"/>
                </a:solidFill>
                <a:effectLst/>
                <a:latin typeface="+mn-lt"/>
                <a:ea typeface="+mn-ea"/>
                <a:cs typeface="+mn-cs"/>
              </a:rPr>
              <a:t>, RAP)</a:t>
            </a:r>
            <a:r>
              <a:rPr lang="en-CA" dirty="0" smtClean="0"/>
              <a:t> </a:t>
            </a:r>
          </a:p>
          <a:p>
            <a:r>
              <a:rPr lang="en-CA" sz="1200" b="0" i="0" u="none" strike="noStrike" kern="1200" dirty="0" smtClean="0">
                <a:solidFill>
                  <a:schemeClr val="tx1"/>
                </a:solidFill>
                <a:effectLst/>
                <a:latin typeface="+mn-lt"/>
                <a:ea typeface="+mn-ea"/>
                <a:cs typeface="+mn-cs"/>
              </a:rPr>
              <a:t>Responsibilities - enter costs to incident/project level.  Enter corrections in the system when discovered.  Notify RC Level if correction made.  Make sure each section at RC level knows they are responsible to enter their own costs by section </a:t>
            </a:r>
            <a:r>
              <a:rPr lang="en-CA" sz="1200" b="0" i="0" u="none" strike="noStrike" kern="1200" dirty="0" err="1" smtClean="0">
                <a:solidFill>
                  <a:schemeClr val="tx1"/>
                </a:solidFill>
                <a:effectLst/>
                <a:latin typeface="+mn-lt"/>
                <a:ea typeface="+mn-ea"/>
                <a:cs typeface="+mn-cs"/>
              </a:rPr>
              <a:t>Eg</a:t>
            </a:r>
            <a:r>
              <a:rPr lang="en-CA" sz="1200" b="0" i="0" u="none" strike="noStrike" kern="1200" dirty="0" smtClean="0">
                <a:solidFill>
                  <a:schemeClr val="tx1"/>
                </a:solidFill>
                <a:effectLst/>
                <a:latin typeface="+mn-lt"/>
                <a:ea typeface="+mn-ea"/>
                <a:cs typeface="+mn-cs"/>
              </a:rPr>
              <a:t> Air, Info, Admin Training, </a:t>
            </a:r>
            <a:r>
              <a:rPr lang="en-CA" sz="1200" b="0" i="0" u="none" strike="noStrike" kern="1200" dirty="0" err="1" smtClean="0">
                <a:solidFill>
                  <a:schemeClr val="tx1"/>
                </a:solidFill>
                <a:effectLst/>
                <a:latin typeface="+mn-lt"/>
                <a:ea typeface="+mn-ea"/>
                <a:cs typeface="+mn-cs"/>
              </a:rPr>
              <a:t>etc</a:t>
            </a:r>
            <a:r>
              <a:rPr lang="en-CA" dirty="0" smtClean="0"/>
              <a:t> </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Role of the recorder at the HQ level</a:t>
            </a:r>
            <a:r>
              <a:rPr lang="en-CA" dirty="0" smtClean="0"/>
              <a:t> </a:t>
            </a:r>
          </a:p>
          <a:p>
            <a:r>
              <a:rPr lang="en-CA" sz="1200" b="0" i="0" u="none" strike="noStrike" kern="1200" dirty="0" smtClean="0">
                <a:solidFill>
                  <a:schemeClr val="tx1"/>
                </a:solidFill>
                <a:effectLst/>
                <a:latin typeface="+mn-lt"/>
                <a:ea typeface="+mn-ea"/>
                <a:cs typeface="+mn-cs"/>
              </a:rPr>
              <a:t>Responsibilities - enter costs to incident/project level.  Enter corrections in the system when discovered.  Enter salaries, standby, revenue recoveries and HQ RC Costs</a:t>
            </a:r>
            <a:r>
              <a:rPr lang="en-CA" dirty="0" smtClean="0"/>
              <a:t> </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7</a:t>
            </a:fld>
            <a:endParaRPr lang="en-CA"/>
          </a:p>
        </p:txBody>
      </p:sp>
    </p:spTree>
    <p:extLst>
      <p:ext uri="{BB962C8B-B14F-4D97-AF65-F5344CB8AC3E}">
        <p14:creationId xmlns:p14="http://schemas.microsoft.com/office/powerpoint/2010/main" val="1271423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ea typeface="+mn-ea"/>
                <a:cs typeface="+mn-cs"/>
              </a:rPr>
              <a:t>Role of the approver at the zone level</a:t>
            </a:r>
            <a:r>
              <a:rPr lang="en-CA" dirty="0" smtClean="0"/>
              <a:t> </a:t>
            </a: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There will not be a mandatory approver role at the zone level.  When dealing with adjustments and corrections make sure to review comments of why this was done</a:t>
            </a:r>
            <a:r>
              <a:rPr lang="en-CA" dirty="0" smtClean="0"/>
              <a:t> </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Role of the approver at the RC Level</a:t>
            </a:r>
            <a:r>
              <a:rPr lang="en-CA" dirty="0" smtClean="0"/>
              <a:t> </a:t>
            </a: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Responsibilities - mandatory review of all submitted cots from the field, zone and office level within the RC.  Follow up with recorders if costs are missing or if they have questions on the costs that have been submitted.  Data enter adjustments on behalf of zones and sections if an adjustment is required.  Notify HQ if an adjustment is needed to be done and discuss adjustment with HQ prior to entry.  Adjustment must be approved by HQ prior to being entered.</a:t>
            </a:r>
            <a:r>
              <a:rPr lang="en-CA" dirty="0" smtClean="0"/>
              <a:t> </a:t>
            </a:r>
          </a:p>
          <a:p>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Role of the approver at the HQ Level</a:t>
            </a:r>
            <a:r>
              <a:rPr lang="en-CA" dirty="0" smtClean="0"/>
              <a:t> </a:t>
            </a: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Responsibilities - Running daily reports for the roll up of provincial costs.  Reviewing roll up reports.  Follow up  with the RC level if costs have not been reported.  Follow up with the RC Level if they have questions on submitted costs.  Approves adjustments being entered into system.</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8</a:t>
            </a:fld>
            <a:endParaRPr lang="en-CA"/>
          </a:p>
        </p:txBody>
      </p:sp>
    </p:spTree>
    <p:extLst>
      <p:ext uri="{BB962C8B-B14F-4D97-AF65-F5344CB8AC3E}">
        <p14:creationId xmlns:p14="http://schemas.microsoft.com/office/powerpoint/2010/main" val="1271423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smtClean="0">
                <a:solidFill>
                  <a:schemeClr val="tx1"/>
                </a:solidFill>
                <a:effectLst/>
                <a:latin typeface="+mn-lt"/>
                <a:ea typeface="+mn-ea"/>
                <a:cs typeface="+mn-cs"/>
              </a:rPr>
              <a:t>Role of administrator(s)</a:t>
            </a:r>
            <a:r>
              <a:rPr lang="en-CA" dirty="0" smtClean="0"/>
              <a:t> </a:t>
            </a: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Responsibilities - HQ level, ability to create and maintain templates and set rates within the program. </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9</a:t>
            </a:fld>
            <a:endParaRPr lang="en-CA"/>
          </a:p>
        </p:txBody>
      </p:sp>
    </p:spTree>
    <p:extLst>
      <p:ext uri="{BB962C8B-B14F-4D97-AF65-F5344CB8AC3E}">
        <p14:creationId xmlns:p14="http://schemas.microsoft.com/office/powerpoint/2010/main" val="1271423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10</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In this section:</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a:t>
            </a:r>
            <a:r>
              <a:rPr lang="en-CA" dirty="0" smtClean="0"/>
              <a:t>video “Starting a New</a:t>
            </a:r>
            <a:r>
              <a:rPr lang="en-CA" baseline="0" dirty="0" smtClean="0"/>
              <a:t> DEC” [4:37]</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“Filling out a DEC” [3:19]</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“Finding a DEC using the Dashboard” [3:29]</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“Submitting a DEC” [2:22]</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“Using the Nothing to Report field” [2:02]</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11</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“Starting a New</a:t>
            </a:r>
            <a:r>
              <a:rPr lang="en-CA" baseline="0" dirty="0" smtClean="0"/>
              <a:t> DEC” [4:37]</a:t>
            </a:r>
          </a:p>
          <a:p>
            <a:endParaRPr lang="en-CA" baseline="0" dirty="0" smtClean="0"/>
          </a:p>
          <a:p>
            <a:r>
              <a:rPr lang="en-CA" sz="1200" kern="1200" dirty="0" smtClean="0">
                <a:solidFill>
                  <a:schemeClr val="tx1"/>
                </a:solidFill>
                <a:effectLst/>
                <a:latin typeface="+mn-lt"/>
                <a:ea typeface="+mn-ea"/>
                <a:cs typeface="+mn-cs"/>
              </a:rPr>
              <a:t>In this video for Wildfire Costing, I will show you how to get set up to record a new DEC, or Daily Estimate of Costs.  You will do this any time you need to report estimated Direct Fire costs for a project or incident.</a:t>
            </a:r>
          </a:p>
          <a:p>
            <a:r>
              <a:rPr lang="en-CA" sz="1200" kern="1200" dirty="0" smtClean="0">
                <a:solidFill>
                  <a:schemeClr val="tx1"/>
                </a:solidFill>
                <a:effectLst/>
                <a:latin typeface="+mn-lt"/>
                <a:ea typeface="+mn-ea"/>
                <a:cs typeface="+mn-cs"/>
              </a:rPr>
              <a:t>I am viewing a DEC that was created earlier.  The screen has three sections.  The first section of the screen is the DEC Summary, and it identifies the responsibility centre that is reporting the costs, which project or incident the costs are associated with, and for which day.  This is also where you select which area of the organization you are submitting these costs </a:t>
            </a:r>
            <a:r>
              <a:rPr lang="en-CA" sz="1200" u="sng" kern="1200" dirty="0" smtClean="0">
                <a:solidFill>
                  <a:schemeClr val="tx1"/>
                </a:solidFill>
                <a:effectLst/>
                <a:latin typeface="+mn-lt"/>
                <a:ea typeface="+mn-ea"/>
                <a:cs typeface="+mn-cs"/>
              </a:rPr>
              <a:t>to</a:t>
            </a:r>
            <a:r>
              <a:rPr lang="en-CA" sz="1200" kern="1200" dirty="0" smtClean="0">
                <a:solidFill>
                  <a:schemeClr val="tx1"/>
                </a:solidFill>
                <a:effectLst/>
                <a:latin typeface="+mn-lt"/>
                <a:ea typeface="+mn-ea"/>
                <a:cs typeface="+mn-cs"/>
              </a:rPr>
              <a:t> for review and approval, such as your fire centre.  This area also provides additional details about this DEC, such as who created it and when, and what its current status is.</a:t>
            </a:r>
          </a:p>
          <a:p>
            <a:r>
              <a:rPr lang="en-CA" sz="1200" kern="1200" dirty="0" smtClean="0">
                <a:solidFill>
                  <a:schemeClr val="tx1"/>
                </a:solidFill>
                <a:effectLst/>
                <a:latin typeface="+mn-lt"/>
                <a:ea typeface="+mn-ea"/>
                <a:cs typeface="+mn-cs"/>
              </a:rPr>
              <a:t>The second section of the screen is the Cost Expenditure List, where you will record your Direct Fire expenditures and provide comments for each line item.</a:t>
            </a:r>
          </a:p>
          <a:p>
            <a:r>
              <a:rPr lang="en-CA" sz="1200" kern="1200" dirty="0" smtClean="0">
                <a:solidFill>
                  <a:schemeClr val="tx1"/>
                </a:solidFill>
                <a:effectLst/>
                <a:latin typeface="+mn-lt"/>
                <a:ea typeface="+mn-ea"/>
                <a:cs typeface="+mn-cs"/>
              </a:rPr>
              <a:t>The final section of the screen, at the very bottom, is the Comments and History Log, where you can add comments that aren’t specific to individual line items; as well as review any previous comments entered by users, or events automatically captured by the system, such as when the DEC was verified as correct.  </a:t>
            </a:r>
            <a:r>
              <a:rPr lang="en-CA" sz="1200" i="1" kern="1200" dirty="0" smtClean="0">
                <a:solidFill>
                  <a:schemeClr val="tx1"/>
                </a:solidFill>
                <a:effectLst/>
                <a:latin typeface="+mn-lt"/>
                <a:ea typeface="+mn-ea"/>
                <a:cs typeface="+mn-cs"/>
              </a:rPr>
              <a:t>See the video “Using the Comments and History log” for more information.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To begin a new DEC, select the Daily Cost Estimate menu and click on New DEC Report.  The Cost Estimate Date is for the day the costs were actually incurred.  It defaults to yesterday if the current time is before 5 pm, or today if it is after 5 pm.  I have previously set up defaults in my responsibility centre and reviewing org unit fields.  See the video titled “Using defaults when recording a DEC” for more information.  In the Cost Expenditure List section, the DEC Template drop down box is currently greyed-out because I have not yet filled out all of the required fields, indicated by the red asterisk.</a:t>
            </a:r>
          </a:p>
          <a:p>
            <a:r>
              <a:rPr lang="en-CA" sz="1200" kern="1200" dirty="0" smtClean="0">
                <a:solidFill>
                  <a:schemeClr val="tx1"/>
                </a:solidFill>
                <a:effectLst/>
                <a:latin typeface="+mn-lt"/>
                <a:ea typeface="+mn-ea"/>
                <a:cs typeface="+mn-cs"/>
              </a:rPr>
              <a:t>I need to report costs for an incident that were incurred yesterday.  [Hover over the date] It is currently the morning of the 7</a:t>
            </a:r>
            <a:r>
              <a:rPr lang="en-CA" sz="1200" kern="1200" baseline="30000" dirty="0" smtClean="0">
                <a:solidFill>
                  <a:schemeClr val="tx1"/>
                </a:solidFill>
                <a:effectLst/>
                <a:latin typeface="+mn-lt"/>
                <a:ea typeface="+mn-ea"/>
                <a:cs typeface="+mn-cs"/>
              </a:rPr>
              <a:t>th</a:t>
            </a:r>
            <a:r>
              <a:rPr lang="en-CA" sz="1200" kern="1200" dirty="0" smtClean="0">
                <a:solidFill>
                  <a:schemeClr val="tx1"/>
                </a:solidFill>
                <a:effectLst/>
                <a:latin typeface="+mn-lt"/>
                <a:ea typeface="+mn-ea"/>
                <a:cs typeface="+mn-cs"/>
              </a:rPr>
              <a:t>, so the default date of yesterday, the 6</a:t>
            </a:r>
            <a:r>
              <a:rPr lang="en-CA" sz="1200" kern="1200" baseline="30000" dirty="0" smtClean="0">
                <a:solidFill>
                  <a:schemeClr val="tx1"/>
                </a:solidFill>
                <a:effectLst/>
                <a:latin typeface="+mn-lt"/>
                <a:ea typeface="+mn-ea"/>
                <a:cs typeface="+mn-cs"/>
              </a:rPr>
              <a:t>th</a:t>
            </a:r>
            <a:r>
              <a:rPr lang="en-CA" sz="1200" kern="1200" dirty="0" smtClean="0">
                <a:solidFill>
                  <a:schemeClr val="tx1"/>
                </a:solidFill>
                <a:effectLst/>
                <a:latin typeface="+mn-lt"/>
                <a:ea typeface="+mn-ea"/>
                <a:cs typeface="+mn-cs"/>
              </a:rPr>
              <a:t> is correct.  The defaults I set up previously [hover over RC and Rev Org Unit] are correct for this DEC so I won’t change them.  I am recording costs for an Incident, not a Project so I will change that.</a:t>
            </a:r>
          </a:p>
          <a:p>
            <a:r>
              <a:rPr lang="en-CA" sz="1200" kern="1200" dirty="0" smtClean="0">
                <a:solidFill>
                  <a:schemeClr val="tx1"/>
                </a:solidFill>
                <a:effectLst/>
                <a:latin typeface="+mn-lt"/>
                <a:ea typeface="+mn-ea"/>
                <a:cs typeface="+mn-cs"/>
              </a:rPr>
              <a:t>If I drop down the incident list without typing anything, I’ll get a random selection of incidents, and the one I want is unlikely to be on this list.  </a:t>
            </a:r>
          </a:p>
          <a:p>
            <a:r>
              <a:rPr lang="en-CA" sz="1200" kern="1200" dirty="0" smtClean="0">
                <a:solidFill>
                  <a:schemeClr val="tx1"/>
                </a:solidFill>
                <a:effectLst/>
                <a:latin typeface="+mn-lt"/>
                <a:ea typeface="+mn-ea"/>
                <a:cs typeface="+mn-cs"/>
              </a:rPr>
              <a:t>Instead, I will start typing in the incident number.  [Type 005] When you have typed at least three characters, the system will give you a list of incidents that includes those characters somewhere in the incident number.  It will only return a certain amount of rows, so keep typing more characters of the incident number if you don’t see the one you want.  Note that there are fires in the list from previous years to allow for fires that span multiple fire seasons such as due to being spring fires or rehab fires, so be sure you select the one from the fire season you intend.  </a:t>
            </a:r>
          </a:p>
          <a:p>
            <a:r>
              <a:rPr lang="en-CA" sz="1200" kern="1200" dirty="0" smtClean="0">
                <a:solidFill>
                  <a:schemeClr val="tx1"/>
                </a:solidFill>
                <a:effectLst/>
                <a:latin typeface="+mn-lt"/>
                <a:ea typeface="+mn-ea"/>
                <a:cs typeface="+mn-cs"/>
              </a:rPr>
              <a:t>I’m going to type a fourth number in this box to further shorten the list, and then select the incident I’m looking for either using the keyboard or the mouse.  [Type 3 so it is now 0053]</a:t>
            </a:r>
          </a:p>
          <a:p>
            <a:r>
              <a:rPr lang="en-CA" sz="1200" kern="1200" dirty="0" smtClean="0">
                <a:solidFill>
                  <a:schemeClr val="tx1"/>
                </a:solidFill>
                <a:effectLst/>
                <a:latin typeface="+mn-lt"/>
                <a:ea typeface="+mn-ea"/>
                <a:cs typeface="+mn-cs"/>
              </a:rPr>
              <a:t>If I didn’t have a default org unit already saved, the system would now automatically set the reviewing org unit to the zone this fire belongs to, and the response centre to the fire centre for this fire.  If that is not correct for the DEC you are recording, you can change it.  For example, if you were at a fire in a different fire centre than the one you normally work in, and are charging the costs of equipment repair to the fire you would select your home response centre, but the reviewing org unit would be the zone the fire was in.</a:t>
            </a:r>
          </a:p>
          <a:p>
            <a:r>
              <a:rPr lang="en-CA" sz="1200" kern="1200" dirty="0" smtClean="0">
                <a:solidFill>
                  <a:schemeClr val="tx1"/>
                </a:solidFill>
                <a:effectLst/>
                <a:latin typeface="+mn-lt"/>
                <a:ea typeface="+mn-ea"/>
                <a:cs typeface="+mn-cs"/>
              </a:rPr>
              <a:t>Now that I have filled out all of the required fields in the DEC Summary section with the red asterisks, I am now able to choose a DEC template; you can see the template box [hover over template box] is no longer greyed out.</a:t>
            </a:r>
          </a:p>
          <a:p>
            <a:r>
              <a:rPr lang="en-CA" sz="1200" kern="1200" dirty="0" smtClean="0">
                <a:solidFill>
                  <a:schemeClr val="tx1"/>
                </a:solidFill>
                <a:effectLst/>
                <a:latin typeface="+mn-lt"/>
                <a:ea typeface="+mn-ea"/>
                <a:cs typeface="+mn-cs"/>
              </a:rPr>
              <a:t>Before you select a template, take a moment to verify the DEC Summary section correct, as it is a bit tricky to change it later if you’ve made a mistake.  See the video “Fixing a mistake in the DEC Summary” for more information.</a:t>
            </a:r>
          </a:p>
          <a:p>
            <a:r>
              <a:rPr lang="en-CA" sz="1200" kern="1200" dirty="0" smtClean="0">
                <a:solidFill>
                  <a:schemeClr val="tx1"/>
                </a:solidFill>
                <a:effectLst/>
                <a:latin typeface="+mn-lt"/>
                <a:ea typeface="+mn-ea"/>
                <a:cs typeface="+mn-cs"/>
              </a:rPr>
              <a:t>Templates are related to the selected reviewing org unit, as well as the cost estimate date, so depending on where you are sending your DEC for approval, you may have a different list of templates available to you.  I will select the Incident template.  [Click it] Now that I have selected a template, the date and reviewing org unit are greyed out and I can’t change them.  I can still change the incident number and the response centre at this point.  In the video “Submitting a DEC” you will see at what point these fields become greyed-out. I am now ready to record my daily estimate of costs.  See the video “Filling out a DEC” to find out what to do next.</a:t>
            </a:r>
          </a:p>
          <a:p>
            <a:endParaRPr lang="en-CA" baseline="0"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12</a:t>
            </a:fld>
            <a:endParaRPr lang="en-CA"/>
          </a:p>
        </p:txBody>
      </p:sp>
    </p:spTree>
    <p:extLst>
      <p:ext uri="{BB962C8B-B14F-4D97-AF65-F5344CB8AC3E}">
        <p14:creationId xmlns:p14="http://schemas.microsoft.com/office/powerpoint/2010/main" val="711621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13</a:t>
            </a:fld>
            <a:endParaRPr lang="en-CA"/>
          </a:p>
        </p:txBody>
      </p:sp>
    </p:spTree>
    <p:extLst>
      <p:ext uri="{BB962C8B-B14F-4D97-AF65-F5344CB8AC3E}">
        <p14:creationId xmlns:p14="http://schemas.microsoft.com/office/powerpoint/2010/main" val="494101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“Filling out a DEC” [3:19]</a:t>
            </a:r>
          </a:p>
          <a:p>
            <a:endParaRPr lang="en-CA" dirty="0" smtClean="0"/>
          </a:p>
          <a:p>
            <a:r>
              <a:rPr lang="en-CA" sz="1200" kern="1200" dirty="0" smtClean="0">
                <a:solidFill>
                  <a:schemeClr val="tx1"/>
                </a:solidFill>
                <a:effectLst/>
                <a:latin typeface="+mn-lt"/>
                <a:ea typeface="+mn-ea"/>
                <a:cs typeface="+mn-cs"/>
              </a:rPr>
              <a:t>In this video for Wildfire Costing, I will show you how to fill out a DEC and save it to continue working on later.  In the previous video, “Starting a new DEC” I filled out the DEC Summary information.  I am now ready to record the costs for my fire.   Notice that the ID and Status are both showing as “Unsaved” to remind me that I have not yet saved any of my work on this DEC.  </a:t>
            </a:r>
          </a:p>
          <a:p>
            <a:r>
              <a:rPr lang="en-CA" sz="1200" kern="1200" dirty="0" smtClean="0">
                <a:solidFill>
                  <a:schemeClr val="tx1"/>
                </a:solidFill>
                <a:effectLst/>
                <a:latin typeface="+mn-lt"/>
                <a:ea typeface="+mn-ea"/>
                <a:cs typeface="+mn-cs"/>
              </a:rPr>
              <a:t>I will scroll down to the Cost Expenditure List section to begin entering my costs.  [Scroll down a couple of clicks so entire Ministry Staff section is showing.]  Take a moment to be sure that you have selected the correct template.  If I start to fill out my DEC [enter a 2 in the top line], and then realize I should have selected a different template [select 2015 FACE], I am given a warning that all of the data I have entered in the Cost Expenditure List section will be deleted and I’ll have to redo the Cost Expenditure List section.  [Click OK on the error.]  I was actually on the right template already, so I will go back to the correct one [Select Incident 2015, click ok], but the information I entered a moment ago is gone.</a:t>
            </a:r>
          </a:p>
          <a:p>
            <a:r>
              <a:rPr lang="en-CA" sz="1200" kern="1200" dirty="0" smtClean="0">
                <a:solidFill>
                  <a:schemeClr val="tx1"/>
                </a:solidFill>
                <a:effectLst/>
                <a:latin typeface="+mn-lt"/>
                <a:ea typeface="+mn-ea"/>
                <a:cs typeface="+mn-cs"/>
              </a:rPr>
              <a:t>The layout of the Cost Expenditure List section is similar to the old Excel DEC template format that was used to record Incident costs prior to this system being created.  As I hover over various parts of the screen, a window pops up to explain what that section is for.  In most cases, such as the Number of Units box, the same information is presented regardless of which Units box I hover over.  However, there are some special cases.  If I hover over the STOB number, the description of that STOB is displayed.  If I hover over the name of the line, detailed instructions are given to assist me in filling out the specific line I am looking at.</a:t>
            </a:r>
          </a:p>
          <a:p>
            <a:r>
              <a:rPr lang="en-CA" sz="1200" kern="1200" dirty="0" smtClean="0">
                <a:solidFill>
                  <a:schemeClr val="tx1"/>
                </a:solidFill>
                <a:effectLst/>
                <a:latin typeface="+mn-lt"/>
                <a:ea typeface="+mn-ea"/>
                <a:cs typeface="+mn-cs"/>
              </a:rPr>
              <a:t>I have 2 Ministry staff incurring overtime at my fire, so I will put a 2 in the # of Units box.  [Enter 2 in top line.]  The Total Daily Cost for this line is automatically calculated and displayed.  See the video “Types of DEC line items” for more information on the units, rate, and cost columns.  I will enter a comment providing more detail about this line item.  [Enter “Smith, Jones” in comments box.]  The information that appeared when I hovered over the name of this line item may provide guidance on what sort of details to include in the comments box. </a:t>
            </a:r>
          </a:p>
          <a:p>
            <a:r>
              <a:rPr lang="en-CA" sz="1200" kern="1200" dirty="0" smtClean="0">
                <a:solidFill>
                  <a:schemeClr val="tx1"/>
                </a:solidFill>
                <a:effectLst/>
                <a:latin typeface="+mn-lt"/>
                <a:ea typeface="+mn-ea"/>
                <a:cs typeface="+mn-cs"/>
              </a:rPr>
              <a:t>I don’t need to enter anything else in the Ministry Staff section, so if I wish, I can click on the header of this section to close it and display only a total for this section. [Close Ministry Staff section.]  I don’t have any stat hires at my fire, so I will close that section as well.  [Close Stat Hires section.]</a:t>
            </a:r>
          </a:p>
          <a:p>
            <a:r>
              <a:rPr lang="en-CA" sz="1200" kern="1200" dirty="0" smtClean="0">
                <a:solidFill>
                  <a:schemeClr val="tx1"/>
                </a:solidFill>
                <a:effectLst/>
                <a:latin typeface="+mn-lt"/>
                <a:ea typeface="+mn-ea"/>
                <a:cs typeface="+mn-cs"/>
              </a:rPr>
              <a:t>Now I’m going to save my DEC.  It is important to save regularly, because the application will eventually time out and you will lose your work.  I will go to the very bottom of the page and click the Save button.  [Press </a:t>
            </a:r>
            <a:r>
              <a:rPr lang="en-CA" sz="1200" kern="1200" dirty="0" err="1" smtClean="0">
                <a:solidFill>
                  <a:schemeClr val="tx1"/>
                </a:solidFill>
                <a:effectLst/>
                <a:latin typeface="+mn-lt"/>
                <a:ea typeface="+mn-ea"/>
                <a:cs typeface="+mn-cs"/>
              </a:rPr>
              <a:t>Ctrl+End</a:t>
            </a:r>
            <a:r>
              <a:rPr lang="en-CA" sz="1200" kern="1200" dirty="0" smtClean="0">
                <a:solidFill>
                  <a:schemeClr val="tx1"/>
                </a:solidFill>
                <a:effectLst/>
                <a:latin typeface="+mn-lt"/>
                <a:ea typeface="+mn-ea"/>
                <a:cs typeface="+mn-cs"/>
              </a:rPr>
              <a:t>, save.]  After a moment, I am automatically scrolled back up to the top</a:t>
            </a:r>
            <a:r>
              <a:rPr lang="en-CA" sz="1200" i="1" kern="1200" dirty="0" smtClean="0">
                <a:solidFill>
                  <a:schemeClr val="tx1"/>
                </a:solidFill>
                <a:effectLst/>
                <a:latin typeface="+mn-lt"/>
                <a:ea typeface="+mn-ea"/>
                <a:cs typeface="+mn-cs"/>
              </a:rPr>
              <a:t>, and a success message is displayed</a:t>
            </a:r>
            <a:r>
              <a:rPr lang="en-CA" sz="1200" kern="1200" dirty="0" smtClean="0">
                <a:solidFill>
                  <a:schemeClr val="tx1"/>
                </a:solidFill>
                <a:effectLst/>
                <a:latin typeface="+mn-lt"/>
                <a:ea typeface="+mn-ea"/>
                <a:cs typeface="+mn-cs"/>
              </a:rPr>
              <a:t>.  The ID field now shows this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unique number, and the Status field now says Draft.  I can use that information later to find this DEC again if I was to close the system at this point.  See the video “Finding a DEC using the dashboard” to learn more.</a:t>
            </a:r>
          </a:p>
          <a:p>
            <a:r>
              <a:rPr lang="en-CA" sz="1200" kern="1200" dirty="0" smtClean="0">
                <a:solidFill>
                  <a:schemeClr val="tx1"/>
                </a:solidFill>
                <a:effectLst/>
                <a:latin typeface="+mn-lt"/>
                <a:ea typeface="+mn-ea"/>
                <a:cs typeface="+mn-cs"/>
              </a:rPr>
              <a:t>I could now continue working on this DEC, saving it regularly, until it is ready to be submitted.  See the video “Submitting a DEC” to learn about finishing a DEC and sending it in for approval.</a:t>
            </a:r>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14</a:t>
            </a:fld>
            <a:endParaRPr lang="en-CA"/>
          </a:p>
        </p:txBody>
      </p:sp>
    </p:spTree>
    <p:extLst>
      <p:ext uri="{BB962C8B-B14F-4D97-AF65-F5344CB8AC3E}">
        <p14:creationId xmlns:p14="http://schemas.microsoft.com/office/powerpoint/2010/main" val="3623720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Renee has comments at this point:</a:t>
            </a:r>
          </a:p>
          <a:p>
            <a:r>
              <a:rPr lang="en-CA" dirty="0" smtClean="0"/>
              <a:t>* Remember that the templates you’ll see in the videos aren’t real.  For example, Ministry Staff incurring overtime</a:t>
            </a:r>
            <a:r>
              <a:rPr lang="en-CA" baseline="0" dirty="0" smtClean="0"/>
              <a:t> </a:t>
            </a:r>
            <a:r>
              <a:rPr lang="en-CA" dirty="0" smtClean="0"/>
              <a:t>is split into regular day versus day of rest.</a:t>
            </a:r>
          </a:p>
        </p:txBody>
      </p:sp>
      <p:sp>
        <p:nvSpPr>
          <p:cNvPr id="4" name="Slide Number Placeholder 3"/>
          <p:cNvSpPr>
            <a:spLocks noGrp="1"/>
          </p:cNvSpPr>
          <p:nvPr>
            <p:ph type="sldNum" sz="quarter" idx="10"/>
          </p:nvPr>
        </p:nvSpPr>
        <p:spPr/>
        <p:txBody>
          <a:bodyPr/>
          <a:lstStyle/>
          <a:p>
            <a:fld id="{5C9E1516-27F0-4633-9173-BA6F51CFE389}" type="slidenum">
              <a:rPr lang="en-CA" smtClean="0"/>
              <a:t>15</a:t>
            </a:fld>
            <a:endParaRPr lang="en-CA"/>
          </a:p>
        </p:txBody>
      </p:sp>
    </p:spTree>
    <p:extLst>
      <p:ext uri="{BB962C8B-B14F-4D97-AF65-F5344CB8AC3E}">
        <p14:creationId xmlns:p14="http://schemas.microsoft.com/office/powerpoint/2010/main" val="494101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“Finding a DEC using the Dashboard” [3:29]</a:t>
            </a:r>
          </a:p>
          <a:p>
            <a:endParaRPr lang="en-CA" dirty="0" smtClean="0"/>
          </a:p>
          <a:p>
            <a:r>
              <a:rPr lang="en-CA" sz="1200" kern="1200" dirty="0" smtClean="0">
                <a:solidFill>
                  <a:schemeClr val="tx1"/>
                </a:solidFill>
                <a:effectLst/>
                <a:latin typeface="+mn-lt"/>
                <a:ea typeface="+mn-ea"/>
                <a:cs typeface="+mn-cs"/>
              </a:rPr>
              <a:t>In this video for Wildfire Costing, I will show you how to find a DEC using the dashboard.  I can use any combination of fields to look for what I want to find right now, with the exception of the DEC Report ID which is a special case.  If you fill out an ID number, all other fields are ignored.  </a:t>
            </a:r>
          </a:p>
          <a:p>
            <a:r>
              <a:rPr lang="en-CA" sz="1200" kern="1200" dirty="0" smtClean="0">
                <a:solidFill>
                  <a:schemeClr val="tx1"/>
                </a:solidFill>
                <a:effectLst/>
                <a:latin typeface="+mn-lt"/>
                <a:ea typeface="+mn-ea"/>
                <a:cs typeface="+mn-cs"/>
              </a:rPr>
              <a:t>When I first open the dashboard, it has a default in the Cost Estimate Date field only.  It defaults to yesterday’s date if today is before 5 pm, or today if it is after 5 pm.  Since I’m not only looking for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for yesterday, I will clear that default that by clicking into the field and clicking the small x button.  [Do it.]</a:t>
            </a:r>
          </a:p>
          <a:p>
            <a:r>
              <a:rPr lang="en-CA" sz="1200" kern="1200" dirty="0" smtClean="0">
                <a:solidFill>
                  <a:schemeClr val="tx1"/>
                </a:solidFill>
                <a:effectLst/>
                <a:latin typeface="+mn-lt"/>
                <a:ea typeface="+mn-ea"/>
                <a:cs typeface="+mn-cs"/>
              </a:rPr>
              <a:t>The DEC Dashboard can be thought of as a search screen.  If I am a recorder, I might want to search for all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that I have previously started, but are still in Draft status.  I am logged in as a recorder using the </a:t>
            </a:r>
            <a:r>
              <a:rPr lang="en-CA" sz="1200" kern="1200" dirty="0" err="1" smtClean="0">
                <a:solidFill>
                  <a:schemeClr val="tx1"/>
                </a:solidFill>
                <a:effectLst/>
                <a:latin typeface="+mn-lt"/>
                <a:ea typeface="+mn-ea"/>
                <a:cs typeface="+mn-cs"/>
              </a:rPr>
              <a:t>WMBTEST3</a:t>
            </a:r>
            <a:r>
              <a:rPr lang="en-CA" sz="1200" kern="1200" dirty="0" smtClean="0">
                <a:solidFill>
                  <a:schemeClr val="tx1"/>
                </a:solidFill>
                <a:effectLst/>
                <a:latin typeface="+mn-lt"/>
                <a:ea typeface="+mn-ea"/>
                <a:cs typeface="+mn-cs"/>
              </a:rPr>
              <a:t> IDIR account, so I will search for all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created using that account.  [Choose my ID from the list.]  At this moment, I am only trying to find the one I created earlier today that is in Draft status, so to avoid having all of the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I ever created returned, I will just search for the ones with a status of Draft.  [Select Draft.]  I could also search for that DEC using the Cost Estimate Date, but by using the Status field, I’ll also quickly see if there are any other drafts in the system I may have forgotten to go back to.  When I have selected all of the fields I am interested in, I will use the Update Dashboard button to search for everything that matches what I’ve selected.  [Click it]  All of the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that match all of the criteria I’ve selected are shown below.</a:t>
            </a:r>
          </a:p>
          <a:p>
            <a:r>
              <a:rPr lang="en-CA" sz="1200" kern="1200" dirty="0" smtClean="0">
                <a:solidFill>
                  <a:schemeClr val="tx1"/>
                </a:solidFill>
                <a:effectLst/>
                <a:latin typeface="+mn-lt"/>
                <a:ea typeface="+mn-ea"/>
                <a:cs typeface="+mn-cs"/>
              </a:rPr>
              <a:t>Now that I’ve searched for something, I might want to search for something else.  I can, of course, delete or change the values from each box that I’ve previously filled out, or I can quickly clear the entire screen using the Reset button.  </a:t>
            </a:r>
          </a:p>
          <a:p>
            <a:r>
              <a:rPr lang="en-CA" sz="1200" kern="1200" dirty="0" smtClean="0">
                <a:solidFill>
                  <a:schemeClr val="tx1"/>
                </a:solidFill>
                <a:effectLst/>
                <a:latin typeface="+mn-lt"/>
                <a:ea typeface="+mn-ea"/>
                <a:cs typeface="+mn-cs"/>
              </a:rPr>
              <a:t>If I was an approver, I might want to search for all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that have been submitted to my reviewing org unit and have not yet been reviewed and verified; they’re still in the Submitted status.  I definitely don’t want to include the cost estimate date filter, because I want to see all of the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that are waiting for me to approve, regardless of what day the costs were incurred.  I will set the </a:t>
            </a:r>
            <a:r>
              <a:rPr lang="en-CA" sz="1200" i="1" kern="1200" dirty="0" smtClean="0">
                <a:solidFill>
                  <a:schemeClr val="tx1"/>
                </a:solidFill>
                <a:effectLst/>
                <a:latin typeface="+mn-lt"/>
                <a:ea typeface="+mn-ea"/>
                <a:cs typeface="+mn-cs"/>
              </a:rPr>
              <a:t>Reviewing Org Unit</a:t>
            </a:r>
            <a:r>
              <a:rPr lang="en-CA" sz="1200" kern="1200" dirty="0" smtClean="0">
                <a:solidFill>
                  <a:schemeClr val="tx1"/>
                </a:solidFill>
                <a:effectLst/>
                <a:latin typeface="+mn-lt"/>
                <a:ea typeface="+mn-ea"/>
                <a:cs typeface="+mn-cs"/>
              </a:rPr>
              <a:t>  to my fire centre [Select Prince George] and the status to Submitted.  </a:t>
            </a:r>
          </a:p>
          <a:p>
            <a:r>
              <a:rPr lang="en-CA" sz="1200" kern="1200" dirty="0" smtClean="0">
                <a:solidFill>
                  <a:schemeClr val="tx1"/>
                </a:solidFill>
                <a:effectLst/>
                <a:latin typeface="+mn-lt"/>
                <a:ea typeface="+mn-ea"/>
                <a:cs typeface="+mn-cs"/>
              </a:rPr>
              <a:t>I could click the Update Dashboard button to search for that now, but if this is a search I’m going to want to do all the time, I can save it.  I will click the Save Filter button to save this search to the database, and search for it now.  [Do it] I am automatically scrolled back to the top, and a success message is displayed </a:t>
            </a:r>
            <a:r>
              <a:rPr lang="en-CA" sz="1200" i="1" kern="1200" dirty="0" smtClean="0">
                <a:solidFill>
                  <a:schemeClr val="tx1"/>
                </a:solidFill>
                <a:effectLst/>
                <a:latin typeface="+mn-lt"/>
                <a:ea typeface="+mn-ea"/>
                <a:cs typeface="+mn-cs"/>
              </a:rPr>
              <a:t>along with a count of how many </a:t>
            </a:r>
            <a:r>
              <a:rPr lang="en-CA" sz="1200" i="1" kern="1200" dirty="0" err="1" smtClean="0">
                <a:solidFill>
                  <a:schemeClr val="tx1"/>
                </a:solidFill>
                <a:effectLst/>
                <a:latin typeface="+mn-lt"/>
                <a:ea typeface="+mn-ea"/>
                <a:cs typeface="+mn-cs"/>
              </a:rPr>
              <a:t>DECs</a:t>
            </a:r>
            <a:r>
              <a:rPr lang="en-CA" sz="1200" i="1" kern="1200" dirty="0" smtClean="0">
                <a:solidFill>
                  <a:schemeClr val="tx1"/>
                </a:solidFill>
                <a:effectLst/>
                <a:latin typeface="+mn-lt"/>
                <a:ea typeface="+mn-ea"/>
                <a:cs typeface="+mn-cs"/>
              </a:rPr>
              <a:t> were found</a:t>
            </a:r>
            <a:r>
              <a:rPr lang="en-CA" sz="1200" kern="1200" dirty="0" smtClean="0">
                <a:solidFill>
                  <a:schemeClr val="tx1"/>
                </a:solidFill>
                <a:effectLst/>
                <a:latin typeface="+mn-lt"/>
                <a:ea typeface="+mn-ea"/>
                <a:cs typeface="+mn-cs"/>
              </a:rPr>
              <a:t>.  I can click on the Filter Information header to close up the section so I can see the results without scrolling down.</a:t>
            </a:r>
          </a:p>
          <a:p>
            <a:r>
              <a:rPr lang="en-CA" sz="1200" kern="1200" dirty="0" smtClean="0">
                <a:solidFill>
                  <a:schemeClr val="tx1"/>
                </a:solidFill>
                <a:effectLst/>
                <a:latin typeface="+mn-lt"/>
                <a:ea typeface="+mn-ea"/>
                <a:cs typeface="+mn-cs"/>
              </a:rPr>
              <a:t>Now any time I want to look for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waiting for my action, I can click on Reload Filter to do this this same search again.  I can only save one search Filter at a time, so if I save a new filter, the previous one is lost.  It is not necessary to save a filter to perform a search; I can always just use the Update Dashboard button to do a one-time search or to refresh my screen to see if anything new has come in since I last searched.</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16</a:t>
            </a:fld>
            <a:endParaRPr lang="en-CA"/>
          </a:p>
        </p:txBody>
      </p:sp>
    </p:spTree>
    <p:extLst>
      <p:ext uri="{BB962C8B-B14F-4D97-AF65-F5344CB8AC3E}">
        <p14:creationId xmlns:p14="http://schemas.microsoft.com/office/powerpoint/2010/main" val="1380232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“Submitting a DEC” [2:22]</a:t>
            </a:r>
          </a:p>
          <a:p>
            <a:endParaRPr lang="en-CA" dirty="0" smtClean="0"/>
          </a:p>
          <a:p>
            <a:r>
              <a:rPr lang="en-CA" sz="1200" kern="1200" dirty="0" smtClean="0">
                <a:solidFill>
                  <a:schemeClr val="tx1"/>
                </a:solidFill>
                <a:effectLst/>
                <a:latin typeface="+mn-lt"/>
                <a:ea typeface="+mn-ea"/>
                <a:cs typeface="+mn-cs"/>
              </a:rPr>
              <a:t>In this video for Wildfire Costing, I will show you how to open a DEC you started previously, and submit it for review and approval.  In the video “Finding a DEC using the dashboard” I showed you how to save a filter.  I have previously saved a filter that searches for all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I have created that are in Draft Status.  I will reload my filter [Click Reload Filter] and hide the Filter Information section [click title bar], and here’s the DEC I am interested in.  I will click on its ID number to open this DEC in a new tab. </a:t>
            </a:r>
          </a:p>
          <a:p>
            <a:r>
              <a:rPr lang="en-CA" sz="1200" kern="1200" dirty="0" smtClean="0">
                <a:solidFill>
                  <a:schemeClr val="tx1"/>
                </a:solidFill>
                <a:effectLst/>
                <a:latin typeface="+mn-lt"/>
                <a:ea typeface="+mn-ea"/>
                <a:cs typeface="+mn-cs"/>
              </a:rPr>
              <a:t>As you can see, this DEC is still in Draft status.  I need to add a stat hire that is on standby, so I will enter a 1 in the standby units field.  [Do it] That’s all I needed to add, so I will click out of this field, and then use my page down button to get to the bottom of the page.  [Use page down button]</a:t>
            </a:r>
          </a:p>
          <a:p>
            <a:r>
              <a:rPr lang="en-CA" sz="1200" kern="1200" dirty="0" smtClean="0">
                <a:solidFill>
                  <a:schemeClr val="tx1"/>
                </a:solidFill>
                <a:effectLst/>
                <a:latin typeface="+mn-lt"/>
                <a:ea typeface="+mn-ea"/>
                <a:cs typeface="+mn-cs"/>
              </a:rPr>
              <a:t>Now I will click the Submit for Review button.  A message is displayed confirming this is what I wish to do and reminding me that only corrections can be performed after a DEC is submitted.  See the video “Making corrections to a DEC” for more information.  I will click OK on this warning to confirm that I am ready to submit my DEC.</a:t>
            </a:r>
          </a:p>
          <a:p>
            <a:r>
              <a:rPr lang="en-CA" sz="1200" kern="1200" dirty="0" smtClean="0">
                <a:solidFill>
                  <a:schemeClr val="tx1"/>
                </a:solidFill>
                <a:effectLst/>
                <a:latin typeface="+mn-lt"/>
                <a:ea typeface="+mn-ea"/>
                <a:cs typeface="+mn-cs"/>
              </a:rPr>
              <a:t>The system now checks for required fields.  Comments aren’t required when the DEC is in Draft status, but they are required when you submit, so this message is telling me I’ve missed entering a comment on one or more items.  I forgot to add a comment to my new Stat Hires line, so I will add a meaningful comment to provide more details for the person reviewing my DEC.  [Add Brown to comments box]</a:t>
            </a:r>
          </a:p>
          <a:p>
            <a:r>
              <a:rPr lang="en-CA" sz="1200" kern="1200" dirty="0" smtClean="0">
                <a:solidFill>
                  <a:schemeClr val="tx1"/>
                </a:solidFill>
                <a:effectLst/>
                <a:latin typeface="+mn-lt"/>
                <a:ea typeface="+mn-ea"/>
                <a:cs typeface="+mn-cs"/>
              </a:rPr>
              <a:t>I will try again to submit this DEC.  I’ll click OK on the confirmation message, and I am automatically scrolled back up to the top.  [Do it] This time I have filled out all of the required fields and passed the validation checks, so a success message is shown, and the status has been changed from Draft to Submitted.</a:t>
            </a:r>
          </a:p>
          <a:p>
            <a:r>
              <a:rPr lang="en-CA" sz="1200" kern="1200" dirty="0" smtClean="0">
                <a:solidFill>
                  <a:schemeClr val="tx1"/>
                </a:solidFill>
                <a:effectLst/>
                <a:latin typeface="+mn-lt"/>
                <a:ea typeface="+mn-ea"/>
                <a:cs typeface="+mn-cs"/>
              </a:rPr>
              <a:t>I am now finished entering this very simple DEC and it is ready for an Approver to verify it.  If, however, I realize I have made a mistake, I can still fix it.  See the video “Fixing a mistake in the DEC Summary” to learn what to do if you’ve made a mistake in the top section, or the video “Making corrections to a DEC” if you’ve made a mistake or have missed recording something in the Cost Expenditure List section.</a:t>
            </a:r>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17</a:t>
            </a:fld>
            <a:endParaRPr lang="en-CA"/>
          </a:p>
        </p:txBody>
      </p:sp>
    </p:spTree>
    <p:extLst>
      <p:ext uri="{BB962C8B-B14F-4D97-AF65-F5344CB8AC3E}">
        <p14:creationId xmlns:p14="http://schemas.microsoft.com/office/powerpoint/2010/main" val="888188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18</a:t>
            </a:fld>
            <a:endParaRPr lang="en-CA"/>
          </a:p>
        </p:txBody>
      </p:sp>
    </p:spTree>
    <p:extLst>
      <p:ext uri="{BB962C8B-B14F-4D97-AF65-F5344CB8AC3E}">
        <p14:creationId xmlns:p14="http://schemas.microsoft.com/office/powerpoint/2010/main" val="494101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“Using the Nothing to Report field” [2:02]</a:t>
            </a:r>
          </a:p>
          <a:p>
            <a:endParaRPr lang="en-CA" dirty="0" smtClean="0"/>
          </a:p>
          <a:p>
            <a:r>
              <a:rPr lang="en-CA" sz="1200" kern="1200" dirty="0" smtClean="0">
                <a:solidFill>
                  <a:schemeClr val="tx1"/>
                </a:solidFill>
                <a:effectLst/>
                <a:latin typeface="+mn-lt"/>
                <a:ea typeface="+mn-ea"/>
                <a:cs typeface="+mn-cs"/>
              </a:rPr>
              <a:t>In this video for Wildfire Costing, I will show you how to use the Nothing to Report field.  You will use this field any time you have a day in which you did not incur any Direct Fire costs, but you still need to submit a DEC by the cut-off time</a:t>
            </a:r>
          </a:p>
          <a:p>
            <a:r>
              <a:rPr lang="en-CA" sz="1200" kern="1200" dirty="0" smtClean="0">
                <a:solidFill>
                  <a:schemeClr val="tx1"/>
                </a:solidFill>
                <a:effectLst/>
                <a:latin typeface="+mn-lt"/>
                <a:ea typeface="+mn-ea"/>
                <a:cs typeface="+mn-cs"/>
              </a:rPr>
              <a:t>I work in the Cariboo Fire Centre in the Logistics section, so I have previously set my defaults accordingly.  See the video “Using defaults when recording a DEC” for more information.  </a:t>
            </a:r>
          </a:p>
          <a:p>
            <a:r>
              <a:rPr lang="en-CA" sz="1200" kern="1200" dirty="0" smtClean="0">
                <a:solidFill>
                  <a:schemeClr val="tx1"/>
                </a:solidFill>
                <a:effectLst/>
                <a:latin typeface="+mn-lt"/>
                <a:ea typeface="+mn-ea"/>
                <a:cs typeface="+mn-cs"/>
              </a:rPr>
              <a:t>I’m doing my DEC for yesterday, so this default date is correct.  The template I use every day to report my direct fire costs is called “Office.”  [Select it from the list.]  I am going to review what is on the “Office” template.  If you are very familiar with the template you don’t need to do this, but it doesn’t hurt to review it and make sure you haven’t missed something.  I’ve reviewed the template and determined that we haven’t incurred any direct fire costs in my section for this date, so I will click the Nothing to Report box.  I get a confirmation message reminding me that doing this will delete everything I have entered in the Cost Expenditure List section.  That’s fine, because I haven’t entered anything, so I’ll click OK.  </a:t>
            </a:r>
          </a:p>
          <a:p>
            <a:r>
              <a:rPr lang="en-CA" sz="1200" kern="1200" dirty="0" smtClean="0">
                <a:solidFill>
                  <a:schemeClr val="tx1"/>
                </a:solidFill>
                <a:effectLst/>
                <a:latin typeface="+mn-lt"/>
                <a:ea typeface="+mn-ea"/>
                <a:cs typeface="+mn-cs"/>
              </a:rPr>
              <a:t>The Cost Expenditure List section disappears, and all I need to do now is submit this DEC for review.  [Click Submit for Review]  I’ll confirm that’s what I want to do.  [Click OK.] Now that the DEC has been saved to the database, I get the Comments and History log section.  I could now add a comment so the person who reviews and verifies my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knows why I’m reporting nothing for this day.  See the video “Using the comments and history log” for more information.</a:t>
            </a:r>
          </a:p>
          <a:p>
            <a:r>
              <a:rPr lang="en-CA" sz="1200" kern="1200" dirty="0" smtClean="0">
                <a:solidFill>
                  <a:schemeClr val="tx1"/>
                </a:solidFill>
                <a:effectLst/>
                <a:latin typeface="+mn-lt"/>
                <a:ea typeface="+mn-ea"/>
                <a:cs typeface="+mn-cs"/>
              </a:rPr>
              <a:t>If I later discovered that I did, in fact, need to report costs for this day, I would not be able to make a correction to this DEC as shown in the video “Making corrections to a DEC” because there is no Cost Expenditure List section to make corrections to.  Instead, I would withdraw this DEC, as shown in the video “Withdrawing a DEC” and then submit a new one using the appropriate template.</a:t>
            </a:r>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19</a:t>
            </a:fld>
            <a:endParaRPr lang="en-CA"/>
          </a:p>
        </p:txBody>
      </p:sp>
    </p:spTree>
    <p:extLst>
      <p:ext uri="{BB962C8B-B14F-4D97-AF65-F5344CB8AC3E}">
        <p14:creationId xmlns:p14="http://schemas.microsoft.com/office/powerpoint/2010/main" val="888188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Renee to talk </a:t>
            </a:r>
            <a:r>
              <a:rPr lang="en-CA" dirty="0" smtClean="0"/>
              <a:t>about processes related to standard DEC </a:t>
            </a:r>
            <a:r>
              <a:rPr lang="en-CA" dirty="0" smtClean="0"/>
              <a:t>submissions.</a:t>
            </a:r>
          </a:p>
          <a:p>
            <a:endParaRPr lang="en-CA" dirty="0" smtClean="0"/>
          </a:p>
          <a:p>
            <a:pPr marL="171450" indent="-171450">
              <a:buFont typeface="Arial" charset="0"/>
              <a:buChar char="•"/>
            </a:pPr>
            <a:r>
              <a:rPr lang="en-CA" dirty="0" smtClean="0"/>
              <a:t>Nothing has changed for timelines for reporting</a:t>
            </a:r>
            <a:r>
              <a:rPr lang="en-CA" baseline="0" dirty="0" smtClean="0"/>
              <a:t> costs, it is still midnight for the previous 24 hours.  Your RC may choose to change this depending on fire load.</a:t>
            </a:r>
          </a:p>
          <a:p>
            <a:pPr marL="171450" indent="-171450">
              <a:buFont typeface="Arial" charset="0"/>
              <a:buChar char="•"/>
            </a:pPr>
            <a:r>
              <a:rPr lang="en-CA" baseline="0" dirty="0" smtClean="0"/>
              <a:t>For resources that work multiple fires </a:t>
            </a:r>
            <a:r>
              <a:rPr lang="en-CA" baseline="0" dirty="0" smtClean="0"/>
              <a:t>in one day</a:t>
            </a:r>
            <a:r>
              <a:rPr lang="en-CA" baseline="0" dirty="0" smtClean="0"/>
              <a:t>.  </a:t>
            </a:r>
            <a:r>
              <a:rPr lang="en-CA" sz="1200" b="0" i="0" u="none" strike="noStrike" kern="1200" dirty="0" smtClean="0">
                <a:solidFill>
                  <a:schemeClr val="tx1"/>
                </a:solidFill>
                <a:effectLst/>
                <a:latin typeface="+mn-lt"/>
                <a:ea typeface="+mn-ea"/>
                <a:cs typeface="+mn-cs"/>
              </a:rPr>
              <a:t>You </a:t>
            </a:r>
            <a:r>
              <a:rPr lang="en-CA" sz="1200" b="0" i="0" u="none" strike="noStrike" kern="1200" dirty="0" smtClean="0">
                <a:solidFill>
                  <a:schemeClr val="tx1"/>
                </a:solidFill>
                <a:effectLst/>
                <a:latin typeface="+mn-lt"/>
                <a:ea typeface="+mn-ea"/>
                <a:cs typeface="+mn-cs"/>
              </a:rPr>
              <a:t>can only report for a resource once a day.  Record cost and number of resources to the incident where they spent the most </a:t>
            </a:r>
            <a:r>
              <a:rPr lang="en-CA" sz="1200" b="0" i="0" u="none" strike="noStrike" kern="1200" dirty="0" smtClean="0">
                <a:solidFill>
                  <a:schemeClr val="tx1"/>
                </a:solidFill>
                <a:effectLst/>
                <a:latin typeface="+mn-lt"/>
                <a:ea typeface="+mn-ea"/>
                <a:cs typeface="+mn-cs"/>
              </a:rPr>
              <a:t>time,</a:t>
            </a:r>
            <a:r>
              <a:rPr lang="en-CA" sz="1200" b="0" i="0" u="none" strike="noStrike" kern="1200" baseline="0" dirty="0" smtClean="0">
                <a:solidFill>
                  <a:schemeClr val="tx1"/>
                </a:solidFill>
                <a:effectLst/>
                <a:latin typeface="+mn-lt"/>
                <a:ea typeface="+mn-ea"/>
                <a:cs typeface="+mn-cs"/>
              </a:rPr>
              <a:t> unless you know for sure a fire is a recovery.</a:t>
            </a:r>
          </a:p>
          <a:p>
            <a:pPr marL="171450" indent="-171450">
              <a:buFont typeface="Arial" charset="0"/>
              <a:buChar char="•"/>
            </a:pPr>
            <a:r>
              <a:rPr lang="en-CA" sz="1200" b="0" i="0" u="none" strike="noStrike" kern="1200" baseline="0" dirty="0" smtClean="0">
                <a:solidFill>
                  <a:schemeClr val="tx1"/>
                </a:solidFill>
                <a:effectLst/>
                <a:latin typeface="+mn-lt"/>
                <a:ea typeface="+mn-ea"/>
                <a:cs typeface="+mn-cs"/>
              </a:rPr>
              <a:t>Incidents might use “nothing to report” if there is a day they are rained out or cannot get to the fire, so that the RC isn’t waiting for those costs.</a:t>
            </a:r>
          </a:p>
          <a:p>
            <a:pPr marL="0" indent="0">
              <a:buFont typeface="Arial" charset="0"/>
              <a:buNone/>
            </a:pPr>
            <a:endParaRPr lang="en-CA" sz="1200" b="0" i="0" u="none" strike="noStrike" kern="1200" baseline="0" dirty="0" smtClean="0">
              <a:solidFill>
                <a:schemeClr val="tx1"/>
              </a:solidFill>
              <a:effectLst/>
              <a:latin typeface="+mn-lt"/>
              <a:ea typeface="+mn-ea"/>
              <a:cs typeface="+mn-cs"/>
            </a:endParaRPr>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20</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Any questions on this section?</a:t>
            </a:r>
          </a:p>
        </p:txBody>
      </p:sp>
      <p:sp>
        <p:nvSpPr>
          <p:cNvPr id="4" name="Slide Number Placeholder 3"/>
          <p:cNvSpPr>
            <a:spLocks noGrp="1"/>
          </p:cNvSpPr>
          <p:nvPr>
            <p:ph type="sldNum" sz="quarter" idx="10"/>
          </p:nvPr>
        </p:nvSpPr>
        <p:spPr/>
        <p:txBody>
          <a:bodyPr/>
          <a:lstStyle/>
          <a:p>
            <a:fld id="{5C9E1516-27F0-4633-9173-BA6F51CFE389}" type="slidenum">
              <a:rPr lang="en-CA" smtClean="0"/>
              <a:t>21</a:t>
            </a:fld>
            <a:endParaRPr lang="en-CA"/>
          </a:p>
        </p:txBody>
      </p:sp>
    </p:spTree>
    <p:extLst>
      <p:ext uri="{BB962C8B-B14F-4D97-AF65-F5344CB8AC3E}">
        <p14:creationId xmlns:p14="http://schemas.microsoft.com/office/powerpoint/2010/main" val="167739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a:t>
            </a:r>
            <a:r>
              <a:rPr lang="en-CA" sz="1200" kern="1200" dirty="0" smtClean="0">
                <a:solidFill>
                  <a:schemeClr val="tx1"/>
                </a:solidFill>
                <a:effectLst/>
                <a:latin typeface="+mn-lt"/>
                <a:ea typeface="+mn-ea"/>
                <a:cs typeface="+mn-cs"/>
              </a:rPr>
              <a:t>Fixing a mistake in the DEC Summary</a:t>
            </a:r>
            <a:r>
              <a:rPr lang="en-CA" dirty="0" smtClean="0"/>
              <a:t>” [1:57]</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a:t>
            </a:r>
            <a:r>
              <a:rPr lang="en-CA" sz="1200" kern="1200" dirty="0" smtClean="0">
                <a:solidFill>
                  <a:schemeClr val="tx1"/>
                </a:solidFill>
                <a:effectLst/>
                <a:latin typeface="+mn-lt"/>
                <a:ea typeface="+mn-ea"/>
                <a:cs typeface="+mn-cs"/>
              </a:rPr>
              <a:t>Making corrections to a DEC</a:t>
            </a:r>
            <a:r>
              <a:rPr lang="en-CA" dirty="0" smtClean="0"/>
              <a:t>” [3:43]</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“Withdrawing a DEC” [3:11]</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22</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23</a:t>
            </a:fld>
            <a:endParaRPr lang="en-CA"/>
          </a:p>
        </p:txBody>
      </p:sp>
    </p:spTree>
    <p:extLst>
      <p:ext uri="{BB962C8B-B14F-4D97-AF65-F5344CB8AC3E}">
        <p14:creationId xmlns:p14="http://schemas.microsoft.com/office/powerpoint/2010/main" val="2275331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a:t>
            </a:r>
            <a:r>
              <a:rPr lang="en-CA" sz="1200" kern="1200" dirty="0" smtClean="0">
                <a:solidFill>
                  <a:schemeClr val="tx1"/>
                </a:solidFill>
                <a:effectLst/>
                <a:latin typeface="+mn-lt"/>
                <a:ea typeface="+mn-ea"/>
                <a:cs typeface="+mn-cs"/>
              </a:rPr>
              <a:t>Fixing a mistake in the DEC Summary</a:t>
            </a:r>
            <a:r>
              <a:rPr lang="en-CA" dirty="0" smtClean="0"/>
              <a:t>” [1:57]</a:t>
            </a:r>
          </a:p>
          <a:p>
            <a:endParaRPr lang="en-CA" dirty="0" smtClean="0"/>
          </a:p>
          <a:p>
            <a:r>
              <a:rPr lang="en-CA" sz="1200" kern="1200" dirty="0" smtClean="0">
                <a:solidFill>
                  <a:schemeClr val="tx1"/>
                </a:solidFill>
                <a:effectLst/>
                <a:latin typeface="+mn-lt"/>
                <a:ea typeface="+mn-ea"/>
                <a:cs typeface="+mn-cs"/>
              </a:rPr>
              <a:t>In this video for Wildfire Costing, I will show you how to fix a mistake in the DEC Summary section.</a:t>
            </a:r>
          </a:p>
          <a:p>
            <a:r>
              <a:rPr lang="en-CA" sz="1200" kern="1200" dirty="0" smtClean="0">
                <a:solidFill>
                  <a:schemeClr val="tx1"/>
                </a:solidFill>
                <a:effectLst/>
                <a:latin typeface="+mn-lt"/>
                <a:ea typeface="+mn-ea"/>
                <a:cs typeface="+mn-cs"/>
              </a:rPr>
              <a:t>The current status of the DEC affects which fields can be edited in the DEC Summary section.</a:t>
            </a:r>
          </a:p>
          <a:p>
            <a:r>
              <a:rPr lang="en-CA" sz="1200" kern="1200" dirty="0" smtClean="0">
                <a:solidFill>
                  <a:schemeClr val="tx1"/>
                </a:solidFill>
                <a:effectLst/>
                <a:latin typeface="+mn-lt"/>
                <a:ea typeface="+mn-ea"/>
                <a:cs typeface="+mn-cs"/>
              </a:rPr>
              <a:t>I’ve just started working on this DEC so it is still in the Unsaved status.  I have not yet selected a template, so I can edit all five of the fields in the DEC Summary section.  If I select a template [do it], the Cost Estimate Date and Reviewing Org Unit fields become greyed out, and I can only edit the other three fields.  In order to make these two fields be editable again, I will have to select the blank line in the Template box, and lose any work I may have done in the Cost Expenditure List section.</a:t>
            </a:r>
          </a:p>
          <a:p>
            <a:r>
              <a:rPr lang="en-CA" sz="1200" kern="1200" dirty="0" smtClean="0">
                <a:solidFill>
                  <a:schemeClr val="tx1"/>
                </a:solidFill>
                <a:effectLst/>
                <a:latin typeface="+mn-lt"/>
                <a:ea typeface="+mn-ea"/>
                <a:cs typeface="+mn-cs"/>
              </a:rPr>
              <a:t>[Click into second tab]  This DEC has been saved in Draft status.  It behaves exactly the same way as the Unsaved DEC, so I can still edit the Responsibility Centre, Reported For, and Nothing to Report boxes.</a:t>
            </a:r>
          </a:p>
          <a:p>
            <a:r>
              <a:rPr lang="en-CA" sz="1200" kern="1200" dirty="0" smtClean="0">
                <a:solidFill>
                  <a:schemeClr val="tx1"/>
                </a:solidFill>
                <a:effectLst/>
                <a:latin typeface="+mn-lt"/>
                <a:ea typeface="+mn-ea"/>
                <a:cs typeface="+mn-cs"/>
              </a:rPr>
              <a:t>[Click into third tab]  This DEC has been Submitted.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that have been Verified will behave the same way.  All five fields are greyed-out and I cannot change them.  The DEC Template field is also greyed out, so I cannot even set it back to the blank line the way I could in the Unsaved or Draft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a:t>
            </a:r>
          </a:p>
          <a:p>
            <a:r>
              <a:rPr lang="en-CA" sz="1200" kern="1200" dirty="0" smtClean="0">
                <a:solidFill>
                  <a:schemeClr val="tx1"/>
                </a:solidFill>
                <a:effectLst/>
                <a:latin typeface="+mn-lt"/>
                <a:ea typeface="+mn-ea"/>
                <a:cs typeface="+mn-cs"/>
              </a:rPr>
              <a:t>At this point, if I needed to make a change to one of these fields, an Approver could make a copy of the DEC.  An Approver can change the Reviewing Org Unit or the Cost Estimate date field when creating the new copy.  The new copy will then be in an Unsaved status, so the Responsibility Centre, Reported For, and Nothing to Report fields will be editable as long as that DEC is unsaved or is in Draft status. This original, incorrect DEC could then be withdrawn.  See the video “Withdrawing a DEC” for more information.</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24</a:t>
            </a:fld>
            <a:endParaRPr lang="en-CA"/>
          </a:p>
        </p:txBody>
      </p:sp>
    </p:spTree>
    <p:extLst>
      <p:ext uri="{BB962C8B-B14F-4D97-AF65-F5344CB8AC3E}">
        <p14:creationId xmlns:p14="http://schemas.microsoft.com/office/powerpoint/2010/main" val="2911928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a:t>
            </a:r>
            <a:r>
              <a:rPr lang="en-CA" sz="1200" kern="1200" dirty="0" smtClean="0">
                <a:solidFill>
                  <a:schemeClr val="tx1"/>
                </a:solidFill>
                <a:effectLst/>
                <a:latin typeface="+mn-lt"/>
                <a:ea typeface="+mn-ea"/>
                <a:cs typeface="+mn-cs"/>
              </a:rPr>
              <a:t>Making corrections to a DEC</a:t>
            </a:r>
            <a:r>
              <a:rPr lang="en-CA" dirty="0" smtClean="0"/>
              <a:t>” [3:43]</a:t>
            </a:r>
          </a:p>
          <a:p>
            <a:endParaRPr lang="en-CA" dirty="0" smtClean="0"/>
          </a:p>
          <a:p>
            <a:r>
              <a:rPr lang="en-CA" sz="1200" kern="1200" dirty="0" smtClean="0">
                <a:solidFill>
                  <a:schemeClr val="tx1"/>
                </a:solidFill>
                <a:effectLst/>
                <a:latin typeface="+mn-lt"/>
                <a:ea typeface="+mn-ea"/>
                <a:cs typeface="+mn-cs"/>
              </a:rPr>
              <a:t>In this video for Wildfire Costing, I will show you how to make corrections to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when you know exactly where you’ve made a mistake.  </a:t>
            </a:r>
          </a:p>
          <a:p>
            <a:r>
              <a:rPr lang="en-CA" sz="1200" kern="1200" dirty="0" smtClean="0">
                <a:solidFill>
                  <a:schemeClr val="tx1"/>
                </a:solidFill>
                <a:effectLst/>
                <a:latin typeface="+mn-lt"/>
                <a:ea typeface="+mn-ea"/>
                <a:cs typeface="+mn-cs"/>
              </a:rPr>
              <a:t>I have just realized we have missed reporting a First Aid contractor the past two days, so I need to update those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I have set the Incident number, and the Cost Estimate Date to the first date the mistake was made.  I’ll use the Update Dashboard button to search, then hide the Filter Information section, and now I can see the two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for this fire.  </a:t>
            </a:r>
          </a:p>
          <a:p>
            <a:r>
              <a:rPr lang="en-CA" sz="1200" kern="1200" dirty="0" smtClean="0">
                <a:solidFill>
                  <a:schemeClr val="tx1"/>
                </a:solidFill>
                <a:effectLst/>
                <a:latin typeface="+mn-lt"/>
                <a:ea typeface="+mn-ea"/>
                <a:cs typeface="+mn-cs"/>
              </a:rPr>
              <a:t>I’m logged in as Rebecca Recorder using the </a:t>
            </a:r>
            <a:r>
              <a:rPr lang="en-CA" sz="1200" kern="1200" dirty="0" err="1" smtClean="0">
                <a:solidFill>
                  <a:schemeClr val="tx1"/>
                </a:solidFill>
                <a:effectLst/>
                <a:latin typeface="+mn-lt"/>
                <a:ea typeface="+mn-ea"/>
                <a:cs typeface="+mn-cs"/>
              </a:rPr>
              <a:t>WMBTest3</a:t>
            </a:r>
            <a:r>
              <a:rPr lang="en-CA" sz="1200" kern="1200" dirty="0" smtClean="0">
                <a:solidFill>
                  <a:schemeClr val="tx1"/>
                </a:solidFill>
                <a:effectLst/>
                <a:latin typeface="+mn-lt"/>
                <a:ea typeface="+mn-ea"/>
                <a:cs typeface="+mn-cs"/>
              </a:rPr>
              <a:t> IDIR account, and I submitted one of the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but the other one was submitted by </a:t>
            </a:r>
            <a:r>
              <a:rPr lang="en-CA" sz="1200" kern="1200" dirty="0" err="1" smtClean="0">
                <a:solidFill>
                  <a:schemeClr val="tx1"/>
                </a:solidFill>
                <a:effectLst/>
                <a:latin typeface="+mn-lt"/>
                <a:ea typeface="+mn-ea"/>
                <a:cs typeface="+mn-cs"/>
              </a:rPr>
              <a:t>WMBTest2</a:t>
            </a:r>
            <a:r>
              <a:rPr lang="en-CA" sz="1200" kern="1200" dirty="0" smtClean="0">
                <a:solidFill>
                  <a:schemeClr val="tx1"/>
                </a:solidFill>
                <a:effectLst/>
                <a:latin typeface="+mn-lt"/>
                <a:ea typeface="+mn-ea"/>
                <a:cs typeface="+mn-cs"/>
              </a:rPr>
              <a:t>.  This is the IDIR account for April Approver. You’ll see that I am able to make corrections to either DEC.</a:t>
            </a:r>
          </a:p>
          <a:p>
            <a:r>
              <a:rPr lang="en-CA" sz="1200" kern="1200" dirty="0" smtClean="0">
                <a:solidFill>
                  <a:schemeClr val="tx1"/>
                </a:solidFill>
                <a:effectLst/>
                <a:latin typeface="+mn-lt"/>
                <a:ea typeface="+mn-ea"/>
                <a:cs typeface="+mn-cs"/>
              </a:rPr>
              <a:t>This DEC [point to the white one] has not yet been verified, it is still in the Submitted status.  I’ll click on its ID [do it].  Notice that it opens in a new tab, so my dashboard is still open.  I’ll add my missing contractor [Put 1 in First Aid Line, enter comment of “First Aid </a:t>
            </a:r>
            <a:r>
              <a:rPr lang="en-CA" sz="1200" kern="1200" dirty="0" err="1" smtClean="0">
                <a:solidFill>
                  <a:schemeClr val="tx1"/>
                </a:solidFill>
                <a:effectLst/>
                <a:latin typeface="+mn-lt"/>
                <a:ea typeface="+mn-ea"/>
                <a:cs typeface="+mn-cs"/>
              </a:rPr>
              <a:t>Inc</a:t>
            </a:r>
            <a:r>
              <a:rPr lang="en-CA" sz="1200" kern="1200" dirty="0" smtClean="0">
                <a:solidFill>
                  <a:schemeClr val="tx1"/>
                </a:solidFill>
                <a:effectLst/>
                <a:latin typeface="+mn-lt"/>
                <a:ea typeface="+mn-ea"/>
                <a:cs typeface="+mn-cs"/>
              </a:rPr>
              <a:t>”].  Now when I go to the bottom, I will see that since this has already been submitted, I only have a save button, the Submit For Review button is greyed out.  I’ll click the save button [do it] and close this tab to return to the dashboard.</a:t>
            </a:r>
          </a:p>
          <a:p>
            <a:r>
              <a:rPr lang="en-CA" sz="1200" kern="1200" dirty="0" smtClean="0">
                <a:solidFill>
                  <a:schemeClr val="tx1"/>
                </a:solidFill>
                <a:effectLst/>
                <a:latin typeface="+mn-lt"/>
                <a:ea typeface="+mn-ea"/>
                <a:cs typeface="+mn-cs"/>
              </a:rPr>
              <a:t>Tabs are independent so if I want to see the changes I just made, I can click Update Dashboard.  The Updated Timestamp shows the current date and time.  </a:t>
            </a:r>
          </a:p>
          <a:p>
            <a:r>
              <a:rPr lang="en-CA" sz="1200" kern="1200" dirty="0" smtClean="0">
                <a:solidFill>
                  <a:schemeClr val="tx1"/>
                </a:solidFill>
                <a:effectLst/>
                <a:latin typeface="+mn-lt"/>
                <a:ea typeface="+mn-ea"/>
                <a:cs typeface="+mn-cs"/>
              </a:rPr>
              <a:t>This other DEC [point to the green one] has already been Verified.  I’ll open it and add my missing contractor in again.   [Put 1 in First Aid Line, enter comment of “First Aid </a:t>
            </a:r>
            <a:r>
              <a:rPr lang="en-CA" sz="1200" kern="1200" dirty="0" err="1" smtClean="0">
                <a:solidFill>
                  <a:schemeClr val="tx1"/>
                </a:solidFill>
                <a:effectLst/>
                <a:latin typeface="+mn-lt"/>
                <a:ea typeface="+mn-ea"/>
                <a:cs typeface="+mn-cs"/>
              </a:rPr>
              <a:t>Inc</a:t>
            </a:r>
            <a:r>
              <a:rPr lang="en-CA" sz="1200" kern="1200" dirty="0" smtClean="0">
                <a:solidFill>
                  <a:schemeClr val="tx1"/>
                </a:solidFill>
                <a:effectLst/>
                <a:latin typeface="+mn-lt"/>
                <a:ea typeface="+mn-ea"/>
                <a:cs typeface="+mn-cs"/>
              </a:rPr>
              <a:t>”].  When I save this one, I will get a warning to let me know that this is going to undo the Verified status, and set it back to Submitted.  This is because it has previously been verified, and now it needs to be verified again because I’ve made this change.  I’ll click OK on that and I see the status is now Submitted.  </a:t>
            </a:r>
          </a:p>
          <a:p>
            <a:r>
              <a:rPr lang="en-CA" sz="1200" kern="1200" dirty="0" smtClean="0">
                <a:solidFill>
                  <a:schemeClr val="tx1"/>
                </a:solidFill>
                <a:effectLst/>
                <a:latin typeface="+mn-lt"/>
                <a:ea typeface="+mn-ea"/>
                <a:cs typeface="+mn-cs"/>
              </a:rPr>
              <a:t>If I scroll down to where I made the change, I can see that the row is highlighted in yellow.  It shows who made the change and when.  If I go to the very bottom of the page to the comments and history log, I can see an Event that shows the same information, along with the new and original values.  This is a bit cryptic, so it’s a good idea to add a comment as well to let the approver know why you’ve made this change to a DEC they’ve already verified.  [Add comment “Added missing First Aid contractor.”]  I’ll click the Add Comment button to save that Comment, and now I can close this tab; it’s not necessary to save again after only adding a comment.  </a:t>
            </a:r>
            <a:r>
              <a:rPr lang="en-CA" sz="1200" i="1" kern="1200" dirty="0" smtClean="0">
                <a:solidFill>
                  <a:schemeClr val="tx1"/>
                </a:solidFill>
                <a:effectLst/>
                <a:latin typeface="+mn-lt"/>
                <a:ea typeface="+mn-ea"/>
                <a:cs typeface="+mn-cs"/>
              </a:rPr>
              <a:t>See the video “Using the comments and history log” for more information.</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I’ll Update my dashboard again, and now I can see that both of these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were updated and are ready to be verified by an approver. </a:t>
            </a:r>
          </a:p>
          <a:p>
            <a:r>
              <a:rPr lang="en-CA" sz="1200" kern="1200" dirty="0" smtClean="0">
                <a:solidFill>
                  <a:schemeClr val="tx1"/>
                </a:solidFill>
                <a:effectLst/>
                <a:latin typeface="+mn-lt"/>
                <a:ea typeface="+mn-ea"/>
                <a:cs typeface="+mn-cs"/>
              </a:rPr>
              <a:t>If I didn’t know exactly where my error was, but I knew that my estimates were significantly too high or too low in a particular area of the DEC when compared with actuals, I could contact an approver to have them perform an adjustment.  Adjustments modify the total cost spent against a line item without knowing exactly where and when the estimates have gone off track, while corrections, as shown in this video, are used when you do know exactly what was reported incorrectly.</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25</a:t>
            </a:fld>
            <a:endParaRPr lang="en-CA"/>
          </a:p>
        </p:txBody>
      </p:sp>
    </p:spTree>
    <p:extLst>
      <p:ext uri="{BB962C8B-B14F-4D97-AF65-F5344CB8AC3E}">
        <p14:creationId xmlns:p14="http://schemas.microsoft.com/office/powerpoint/2010/main" val="1430959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Speak to </a:t>
            </a:r>
            <a:r>
              <a:rPr lang="en-CA" dirty="0" err="1" smtClean="0"/>
              <a:t>CWS</a:t>
            </a:r>
            <a:r>
              <a:rPr lang="en-CA" dirty="0" smtClean="0"/>
              <a:t> staff prior to initiating a</a:t>
            </a:r>
            <a:r>
              <a:rPr lang="en-CA" baseline="0" dirty="0" smtClean="0"/>
              <a:t>n adjustment</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26</a:t>
            </a:fld>
            <a:endParaRPr lang="en-CA"/>
          </a:p>
        </p:txBody>
      </p:sp>
    </p:spTree>
    <p:extLst>
      <p:ext uri="{BB962C8B-B14F-4D97-AF65-F5344CB8AC3E}">
        <p14:creationId xmlns:p14="http://schemas.microsoft.com/office/powerpoint/2010/main" val="1271423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“Withdrawing a DEC” [3:11]</a:t>
            </a:r>
          </a:p>
          <a:p>
            <a:endParaRPr lang="en-CA" dirty="0" smtClean="0"/>
          </a:p>
          <a:p>
            <a:r>
              <a:rPr lang="en-CA" sz="1200" kern="1200" dirty="0" smtClean="0">
                <a:solidFill>
                  <a:schemeClr val="tx1"/>
                </a:solidFill>
                <a:effectLst/>
                <a:latin typeface="+mn-lt"/>
                <a:ea typeface="+mn-ea"/>
                <a:cs typeface="+mn-cs"/>
              </a:rPr>
              <a:t>In this video for Wildfire Costing, I will show you how to withdraw a DEC that has been created in error.  This is essentially the same as deleting the DEC, although a record of it remains in the database rather than disappearing entirely.</a:t>
            </a:r>
          </a:p>
          <a:p>
            <a:r>
              <a:rPr lang="en-CA" sz="1200" kern="1200" dirty="0" smtClean="0">
                <a:solidFill>
                  <a:schemeClr val="tx1"/>
                </a:solidFill>
                <a:effectLst/>
                <a:latin typeface="+mn-lt"/>
                <a:ea typeface="+mn-ea"/>
                <a:cs typeface="+mn-cs"/>
              </a:rPr>
              <a:t>You might be tempted to withdraw a DEC if you realize that you’ve made an error in the DEC Summary section.  This may not be necessary; see the video “Fixing a mistake in the DEC Summary section” for more information.</a:t>
            </a:r>
          </a:p>
          <a:p>
            <a:r>
              <a:rPr lang="en-CA" sz="1200" kern="1200" dirty="0" smtClean="0">
                <a:solidFill>
                  <a:schemeClr val="tx1"/>
                </a:solidFill>
                <a:effectLst/>
                <a:latin typeface="+mn-lt"/>
                <a:ea typeface="+mn-ea"/>
                <a:cs typeface="+mn-cs"/>
              </a:rPr>
              <a:t>There are different reasons for withdrawing a DEC.  One reason is if you submitted a DEC as shown in the video “Using the Nothing to Report field”, and then later found out you did, in fact, have something to report.  In that case, you would withdraw the “Nothing to Report” DEC and submit a new one using the appropriate template.</a:t>
            </a:r>
          </a:p>
          <a:p>
            <a:r>
              <a:rPr lang="en-CA" sz="1200" kern="1200" dirty="0" smtClean="0">
                <a:solidFill>
                  <a:schemeClr val="tx1"/>
                </a:solidFill>
                <a:effectLst/>
                <a:latin typeface="+mn-lt"/>
                <a:ea typeface="+mn-ea"/>
                <a:cs typeface="+mn-cs"/>
              </a:rPr>
              <a:t>Another reason is if two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are accidentally created with the same information in the DEC Summary section, for example the same day and incident.  It may be valid to have multiple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with the same DEC Summary information, but if this is an accidental duplicate, you can withdraw one of the copies.  </a:t>
            </a:r>
          </a:p>
          <a:p>
            <a:r>
              <a:rPr lang="en-CA" sz="1200" kern="1200" dirty="0" smtClean="0">
                <a:solidFill>
                  <a:schemeClr val="tx1"/>
                </a:solidFill>
                <a:effectLst/>
                <a:latin typeface="+mn-lt"/>
                <a:ea typeface="+mn-ea"/>
                <a:cs typeface="+mn-cs"/>
              </a:rPr>
              <a:t>That’s what has happened in this case.  Two different people accidentally both submitted costs for the same day for the same incident.  I’ve set my dashboard to search for those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and you can see one was entered by Rebecca Recorder using the </a:t>
            </a:r>
            <a:r>
              <a:rPr lang="en-CA" sz="1200" kern="1200" dirty="0" err="1" smtClean="0">
                <a:solidFill>
                  <a:schemeClr val="tx1"/>
                </a:solidFill>
                <a:effectLst/>
                <a:latin typeface="+mn-lt"/>
                <a:ea typeface="+mn-ea"/>
                <a:cs typeface="+mn-cs"/>
              </a:rPr>
              <a:t>WMBTest3</a:t>
            </a:r>
            <a:r>
              <a:rPr lang="en-CA" sz="1200" kern="1200" dirty="0" smtClean="0">
                <a:solidFill>
                  <a:schemeClr val="tx1"/>
                </a:solidFill>
                <a:effectLst/>
                <a:latin typeface="+mn-lt"/>
                <a:ea typeface="+mn-ea"/>
                <a:cs typeface="+mn-cs"/>
              </a:rPr>
              <a:t> account, and the other was entered by me, using my </a:t>
            </a:r>
            <a:r>
              <a:rPr lang="en-CA" sz="1200" kern="1200" dirty="0" err="1" smtClean="0">
                <a:solidFill>
                  <a:schemeClr val="tx1"/>
                </a:solidFill>
                <a:effectLst/>
                <a:latin typeface="+mn-lt"/>
                <a:ea typeface="+mn-ea"/>
                <a:cs typeface="+mn-cs"/>
              </a:rPr>
              <a:t>BMOYSEY</a:t>
            </a:r>
            <a:r>
              <a:rPr lang="en-CA" sz="1200" kern="1200" dirty="0" smtClean="0">
                <a:solidFill>
                  <a:schemeClr val="tx1"/>
                </a:solidFill>
                <a:effectLst/>
                <a:latin typeface="+mn-lt"/>
                <a:ea typeface="+mn-ea"/>
                <a:cs typeface="+mn-cs"/>
              </a:rPr>
              <a:t> account.  The Total Cost of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field is showing a number twice as high as it should be.  Rebecca and I have spoken and figured out what’s happened, and have decided that I’m going to withdraw mine.  </a:t>
            </a:r>
          </a:p>
          <a:p>
            <a:r>
              <a:rPr lang="en-CA" sz="1200" kern="1200" dirty="0" smtClean="0">
                <a:solidFill>
                  <a:schemeClr val="tx1"/>
                </a:solidFill>
                <a:effectLst/>
                <a:latin typeface="+mn-lt"/>
                <a:ea typeface="+mn-ea"/>
                <a:cs typeface="+mn-cs"/>
              </a:rPr>
              <a:t>First I’m going to copy the ID number of her DEC because I want to put that into a comment stating why I’m withdrawing mine.  [Use right-click, copy method]  Now, I’ll click on the ID number of my DEC to open it in a new tab [do it] and then use my Ctrl and End keys to go to the very bottom where the buttons are.  I’ll click the Withdraw Report button and I’m given a chance to cancel out if that’s not what I meant to do.  I really do want to withdraw this DEC, so I’ll write a comment.  [Type “Duplicate of ”]  and I’ll paste in ID number I copied. [use right-click, paste method] I’ll click on the “Withdraw DEC” button to complete the process.  </a:t>
            </a:r>
          </a:p>
          <a:p>
            <a:r>
              <a:rPr lang="en-CA" sz="1200" kern="1200" dirty="0" smtClean="0">
                <a:solidFill>
                  <a:schemeClr val="tx1"/>
                </a:solidFill>
                <a:effectLst/>
                <a:latin typeface="+mn-lt"/>
                <a:ea typeface="+mn-ea"/>
                <a:cs typeface="+mn-cs"/>
              </a:rPr>
              <a:t>I can now see in the Comments and History log that a comment has been added with the reason I typed, and an Event has been added with the fact that I have withdrawn this report.</a:t>
            </a:r>
          </a:p>
          <a:p>
            <a:r>
              <a:rPr lang="en-CA" sz="1200" kern="1200" dirty="0" smtClean="0">
                <a:solidFill>
                  <a:schemeClr val="tx1"/>
                </a:solidFill>
                <a:effectLst/>
                <a:latin typeface="+mn-lt"/>
                <a:ea typeface="+mn-ea"/>
                <a:cs typeface="+mn-cs"/>
              </a:rPr>
              <a:t>If I use my Control and Home keys to go back up to the top, I can see that the status of this DEC is now “Withdrawn”.  Once a DEC has been withdrawn, it is not possible to “unwithdrawn” it.  However, if it was withdrawn in error, an Approver can make a copy of it into a new DEC.</a:t>
            </a:r>
          </a:p>
          <a:p>
            <a:r>
              <a:rPr lang="en-CA" sz="1200" kern="1200" dirty="0" smtClean="0">
                <a:solidFill>
                  <a:schemeClr val="tx1"/>
                </a:solidFill>
                <a:effectLst/>
                <a:latin typeface="+mn-lt"/>
                <a:ea typeface="+mn-ea"/>
                <a:cs typeface="+mn-cs"/>
              </a:rPr>
              <a:t>Now, If I go back to my dashboard and click Update Dashboard to refresh it, I can see that my DEC is now shown in the grey colour, and has a status of Withdrawn.  The cost of the withdrawn DEC is not included in the Total Cost of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field, and the information in this DEC will no longer show up in any reports.</a:t>
            </a: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27</a:t>
            </a:fld>
            <a:endParaRPr lang="en-CA"/>
          </a:p>
        </p:txBody>
      </p:sp>
    </p:spTree>
    <p:extLst>
      <p:ext uri="{BB962C8B-B14F-4D97-AF65-F5344CB8AC3E}">
        <p14:creationId xmlns:p14="http://schemas.microsoft.com/office/powerpoint/2010/main" val="246186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Renee has comments at this point:</a:t>
            </a:r>
          </a:p>
          <a:p>
            <a:pPr marL="171450" indent="-171450">
              <a:buFont typeface="Arial" charset="0"/>
              <a:buChar char="•"/>
            </a:pPr>
            <a:r>
              <a:rPr lang="en-CA" dirty="0" smtClean="0"/>
              <a:t>“Significant” correction threshold will be defined by each RC.  </a:t>
            </a:r>
          </a:p>
          <a:p>
            <a:pPr marL="171450" indent="-171450">
              <a:buFont typeface="Arial" charset="0"/>
              <a:buChar char="•"/>
            </a:pPr>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28</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Any questions on this section?</a:t>
            </a:r>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29</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a:t>
            </a:r>
            <a:r>
              <a:rPr lang="en-CA" sz="1200" kern="1200" dirty="0" smtClean="0">
                <a:solidFill>
                  <a:schemeClr val="tx1"/>
                </a:solidFill>
                <a:effectLst/>
                <a:latin typeface="+mn-lt"/>
                <a:ea typeface="+mn-ea"/>
                <a:cs typeface="+mn-cs"/>
              </a:rPr>
              <a:t>Using defaults when recording a DEC</a:t>
            </a:r>
            <a:r>
              <a:rPr lang="en-CA" dirty="0" smtClean="0"/>
              <a:t>” [2:50]</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video “Types of DEC line items” [4:33]</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30</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Play video “</a:t>
            </a:r>
            <a:r>
              <a:rPr lang="en-CA" sz="1200" kern="1200" dirty="0" smtClean="0">
                <a:solidFill>
                  <a:schemeClr val="tx1"/>
                </a:solidFill>
                <a:effectLst/>
                <a:latin typeface="+mn-lt"/>
                <a:ea typeface="+mn-ea"/>
                <a:cs typeface="+mn-cs"/>
              </a:rPr>
              <a:t>Using defaults when recording a DEC</a:t>
            </a:r>
            <a:r>
              <a:rPr lang="en-CA" dirty="0" smtClean="0"/>
              <a:t>” [2:50]</a:t>
            </a:r>
          </a:p>
          <a:p>
            <a:endParaRPr lang="en-CA" dirty="0" smtClean="0"/>
          </a:p>
          <a:p>
            <a:r>
              <a:rPr lang="en-CA" sz="1200" kern="1200" dirty="0" smtClean="0">
                <a:solidFill>
                  <a:schemeClr val="tx1"/>
                </a:solidFill>
                <a:effectLst/>
                <a:latin typeface="+mn-lt"/>
                <a:ea typeface="+mn-ea"/>
                <a:cs typeface="+mn-cs"/>
              </a:rPr>
              <a:t>In this video for Wildfire Costing, I will show you how to set your preferred defaults on the New DEC Report screen.  This is not something you NEED to do, but it can speed up the process of entering a DEC if you always report costs with the same information in the DEC Summary section.</a:t>
            </a:r>
          </a:p>
          <a:p>
            <a:r>
              <a:rPr lang="en-CA" sz="1200" kern="1200" dirty="0" smtClean="0">
                <a:solidFill>
                  <a:schemeClr val="tx1"/>
                </a:solidFill>
                <a:effectLst/>
                <a:latin typeface="+mn-lt"/>
                <a:ea typeface="+mn-ea"/>
                <a:cs typeface="+mn-cs"/>
              </a:rPr>
              <a:t>To begin, go to the New DEC Report screen.  If you have not previously set any defaults, everything will be blank except for the date which has its own default of yesterday if it is currently before 5 pm, or today if it is after 5 pm.  I currently don’t have any defaults for my Response Centre, Reported For, or Reviewing Org unit.   I can set defaults for any combination of those three fields.  In the Reported For field, you can choose to set your default to either Incident or Project, and then you can select a specific Incident or Project as well, if you like.</a:t>
            </a:r>
          </a:p>
          <a:p>
            <a:r>
              <a:rPr lang="en-CA" sz="1200" kern="1200" dirty="0" smtClean="0">
                <a:solidFill>
                  <a:schemeClr val="tx1"/>
                </a:solidFill>
                <a:effectLst/>
                <a:latin typeface="+mn-lt"/>
                <a:ea typeface="+mn-ea"/>
                <a:cs typeface="+mn-cs"/>
              </a:rPr>
              <a:t>If I work in the South Island Zone, for example, and will always need to use the same reviewing org unit and Response Centre, I can set defaults on those fields and save them.  I will set my reviewing org unit to South Island Zone, and my response centre to 71482 – Coastal.  I have not set a default for the project or incident, because I report costs for several different projects and incidents, however I mostly report costs for Incidents so I will change that box to Incident.  I will click on the Save Defaults button, and I get a success message.  Now if I close this window, and then start another new DEC, those same values are automatically filled out.  If I no longer want to have a default in a particular box, I can clear it out, for example by selecting the blank line at the top of the response centre box.  [Select blank line]  I can then save defaults again, and the next time I create a DEC, this field would no longer be filled out.  </a:t>
            </a:r>
          </a:p>
          <a:p>
            <a:r>
              <a:rPr lang="en-CA" sz="1200" kern="1200" dirty="0" smtClean="0">
                <a:solidFill>
                  <a:schemeClr val="tx1"/>
                </a:solidFill>
                <a:effectLst/>
                <a:latin typeface="+mn-lt"/>
                <a:ea typeface="+mn-ea"/>
                <a:cs typeface="+mn-cs"/>
              </a:rPr>
              <a:t>I can also temporarily override my defaults if I normally report costs for a particular project, or to a particular reviewing org unit, for example, but this time I need to do something different.  In that case, I would just change the values on my screen, and I would NOT save those defaults.  My original saved defaults would come back again the next time I started a new DEC.</a:t>
            </a:r>
          </a:p>
          <a:p>
            <a:r>
              <a:rPr lang="en-CA" sz="1200" kern="1200" dirty="0" smtClean="0">
                <a:solidFill>
                  <a:schemeClr val="tx1"/>
                </a:solidFill>
                <a:effectLst/>
                <a:latin typeface="+mn-lt"/>
                <a:ea typeface="+mn-ea"/>
                <a:cs typeface="+mn-cs"/>
              </a:rPr>
              <a:t>Having saved defaults can make it very fast to report costs at an office, particularly if you have a day in which you have nothing to report.  See the video “Using the Nothing to Report field” for more information.</a:t>
            </a:r>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31</a:t>
            </a:fld>
            <a:endParaRPr lang="en-CA"/>
          </a:p>
        </p:txBody>
      </p:sp>
    </p:spTree>
    <p:extLst>
      <p:ext uri="{BB962C8B-B14F-4D97-AF65-F5344CB8AC3E}">
        <p14:creationId xmlns:p14="http://schemas.microsoft.com/office/powerpoint/2010/main" val="8881880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Be aware that the line items shown in this video are examples</a:t>
            </a:r>
            <a:r>
              <a:rPr lang="en-CA" baseline="0" dirty="0" smtClean="0"/>
              <a:t> from the test system, and are likely different in the production environment.</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Play </a:t>
            </a:r>
            <a:r>
              <a:rPr lang="en-CA" dirty="0" smtClean="0"/>
              <a:t>video “Types of DEC line items” [4:33]</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r>
              <a:rPr lang="en-CA" sz="1200" kern="1200" dirty="0" smtClean="0">
                <a:solidFill>
                  <a:schemeClr val="tx1"/>
                </a:solidFill>
                <a:effectLst/>
                <a:latin typeface="+mn-lt"/>
                <a:ea typeface="+mn-ea"/>
                <a:cs typeface="+mn-cs"/>
              </a:rPr>
              <a:t>In this video for Wildfire Costing, I will show you the different types of line items you might encounter when using the system.</a:t>
            </a:r>
          </a:p>
          <a:p>
            <a:r>
              <a:rPr lang="en-CA" sz="1200" kern="1200" dirty="0" smtClean="0">
                <a:solidFill>
                  <a:schemeClr val="tx1"/>
                </a:solidFill>
                <a:effectLst/>
                <a:latin typeface="+mn-lt"/>
                <a:ea typeface="+mn-ea"/>
                <a:cs typeface="+mn-cs"/>
              </a:rPr>
              <a:t>[open Equipment and Vehicles section.]  All lines have a STOB and a name.  I can hover over the STOB number to see its full name.  If I hover over the name of the line item, I can see the instructions the administrator has provided to guide me in reporting costs against this line item.  All lines items have a units field.  In some cases, this units field may not actually make sense, so review the instructions displayed for the line item to determine whether you need to enter a value in this field or not.  All line items also have a comments field, which is optional when you’re first entering a DEC and it is still in Draft status, but you must fill it out before you submit your DEC for review.</a:t>
            </a:r>
          </a:p>
          <a:p>
            <a:r>
              <a:rPr lang="en-CA" sz="1200" kern="1200" dirty="0" smtClean="0">
                <a:solidFill>
                  <a:schemeClr val="tx1"/>
                </a:solidFill>
                <a:effectLst/>
                <a:latin typeface="+mn-lt"/>
                <a:ea typeface="+mn-ea"/>
                <a:cs typeface="+mn-cs"/>
              </a:rPr>
              <a:t>There are four different configurations of line items you might see on a DEC template.  The simplest possibility is one like # of Vehicles on </a:t>
            </a:r>
            <a:r>
              <a:rPr lang="en-CA" sz="1200" kern="1200" dirty="0" err="1" smtClean="0">
                <a:solidFill>
                  <a:schemeClr val="tx1"/>
                </a:solidFill>
                <a:effectLst/>
                <a:latin typeface="+mn-lt"/>
                <a:ea typeface="+mn-ea"/>
                <a:cs typeface="+mn-cs"/>
              </a:rPr>
              <a:t>VRA</a:t>
            </a:r>
            <a:r>
              <a:rPr lang="en-CA" sz="1200" kern="1200" dirty="0" smtClean="0">
                <a:solidFill>
                  <a:schemeClr val="tx1"/>
                </a:solidFill>
                <a:effectLst/>
                <a:latin typeface="+mn-lt"/>
                <a:ea typeface="+mn-ea"/>
                <a:cs typeface="+mn-cs"/>
              </a:rPr>
              <a:t>. [2</a:t>
            </a:r>
            <a:r>
              <a:rPr lang="en-CA" sz="1200" kern="1200" baseline="30000" dirty="0" smtClean="0">
                <a:solidFill>
                  <a:schemeClr val="tx1"/>
                </a:solidFill>
                <a:effectLst/>
                <a:latin typeface="+mn-lt"/>
                <a:ea typeface="+mn-ea"/>
                <a:cs typeface="+mn-cs"/>
              </a:rPr>
              <a:t>nd</a:t>
            </a:r>
            <a:r>
              <a:rPr lang="en-CA" sz="1200" kern="1200" dirty="0" smtClean="0">
                <a:solidFill>
                  <a:schemeClr val="tx1"/>
                </a:solidFill>
                <a:effectLst/>
                <a:latin typeface="+mn-lt"/>
                <a:ea typeface="+mn-ea"/>
                <a:cs typeface="+mn-cs"/>
              </a:rPr>
              <a:t> line down in Equip &amp; Vehicles section]  It has a units box, there is no standby units box, and there is a default rate already entered by the system administrator.   All I need to do is enter the number of vehicles I have on </a:t>
            </a:r>
            <a:r>
              <a:rPr lang="en-CA" sz="1200" kern="1200" dirty="0" err="1" smtClean="0">
                <a:solidFill>
                  <a:schemeClr val="tx1"/>
                </a:solidFill>
                <a:effectLst/>
                <a:latin typeface="+mn-lt"/>
                <a:ea typeface="+mn-ea"/>
                <a:cs typeface="+mn-cs"/>
              </a:rPr>
              <a:t>VRA</a:t>
            </a:r>
            <a:r>
              <a:rPr lang="en-CA" sz="1200" kern="1200" dirty="0" smtClean="0">
                <a:solidFill>
                  <a:schemeClr val="tx1"/>
                </a:solidFill>
                <a:effectLst/>
                <a:latin typeface="+mn-lt"/>
                <a:ea typeface="+mn-ea"/>
                <a:cs typeface="+mn-cs"/>
              </a:rPr>
              <a:t> [type a 1 in the units box] and the Total Daily Cost is automatically calculated.  </a:t>
            </a:r>
          </a:p>
          <a:p>
            <a:r>
              <a:rPr lang="en-CA" sz="1200" kern="1200" dirty="0" smtClean="0">
                <a:solidFill>
                  <a:schemeClr val="tx1"/>
                </a:solidFill>
                <a:effectLst/>
                <a:latin typeface="+mn-lt"/>
                <a:ea typeface="+mn-ea"/>
                <a:cs typeface="+mn-cs"/>
              </a:rPr>
              <a:t>[Collapse Equipment and Vehicles Section, open Contract and Contract Personnel section.]  The next possibility adds the Standby Units field.  The standby rate is not displayed on the screen, but it is also set by the system administrator.  The First Aid Services line is an example of this.  [2</a:t>
            </a:r>
            <a:r>
              <a:rPr lang="en-CA" sz="1200" kern="1200" baseline="30000" dirty="0" smtClean="0">
                <a:solidFill>
                  <a:schemeClr val="tx1"/>
                </a:solidFill>
                <a:effectLst/>
                <a:latin typeface="+mn-lt"/>
                <a:ea typeface="+mn-ea"/>
                <a:cs typeface="+mn-cs"/>
              </a:rPr>
              <a:t>nd</a:t>
            </a:r>
            <a:r>
              <a:rPr lang="en-CA" sz="1200" kern="1200" dirty="0" smtClean="0">
                <a:solidFill>
                  <a:schemeClr val="tx1"/>
                </a:solidFill>
                <a:effectLst/>
                <a:latin typeface="+mn-lt"/>
                <a:ea typeface="+mn-ea"/>
                <a:cs typeface="+mn-cs"/>
              </a:rPr>
              <a:t> line in Contracts section.]  As before, I enter the total number of units, personnel in this case, that I have working in the units box.  [Enter 3 in # units.]  I enter the number of units I have on standby only in the standby units box.  [Enter a 1 in # standby.]  The Total Daily Cost is automatically calculated.</a:t>
            </a:r>
          </a:p>
          <a:p>
            <a:r>
              <a:rPr lang="en-CA" sz="1200" kern="1200" dirty="0" smtClean="0">
                <a:solidFill>
                  <a:schemeClr val="tx1"/>
                </a:solidFill>
                <a:effectLst/>
                <a:latin typeface="+mn-lt"/>
                <a:ea typeface="+mn-ea"/>
                <a:cs typeface="+mn-cs"/>
              </a:rPr>
              <a:t>[Collapse Contract and Contract Personnel section; open Equipment and Vehicles section.]  The third possibility is when a default rate has not been entered by the system administrator.  The # standby units field may or may not be displayed.  The Ministry Vehicles line is an example of this.  [1</a:t>
            </a:r>
            <a:r>
              <a:rPr lang="en-CA" sz="1200" kern="1200" baseline="30000" dirty="0" smtClean="0">
                <a:solidFill>
                  <a:schemeClr val="tx1"/>
                </a:solidFill>
                <a:effectLst/>
                <a:latin typeface="+mn-lt"/>
                <a:ea typeface="+mn-ea"/>
                <a:cs typeface="+mn-cs"/>
              </a:rPr>
              <a:t>st</a:t>
            </a:r>
            <a:r>
              <a:rPr lang="en-CA" sz="1200" kern="1200" dirty="0" smtClean="0">
                <a:solidFill>
                  <a:schemeClr val="tx1"/>
                </a:solidFill>
                <a:effectLst/>
                <a:latin typeface="+mn-lt"/>
                <a:ea typeface="+mn-ea"/>
                <a:cs typeface="+mn-cs"/>
              </a:rPr>
              <a:t> line in Equipment section.]  There is now a box available in the Average Rate field, so I can enter the average rate per unit for this line item.   The standby rate will automatically be set to half of the average rate.  I’ll enter 100 in the Average Rate field [do it] and then a 1 in the standby units field [do it], and now the total daily cost for this item is calculated as $50.</a:t>
            </a:r>
          </a:p>
          <a:p>
            <a:r>
              <a:rPr lang="en-CA" sz="1200" kern="1200" dirty="0" smtClean="0">
                <a:solidFill>
                  <a:schemeClr val="tx1"/>
                </a:solidFill>
                <a:effectLst/>
                <a:latin typeface="+mn-lt"/>
                <a:ea typeface="+mn-ea"/>
                <a:cs typeface="+mn-cs"/>
              </a:rPr>
              <a:t>[Collapse Equipment and Vehicles Section, open Contract and Contract Personnel section.]  The fourth possibility occurs when a line item doesn’t use a rate field; it just has a Total Daily Cost.  # standby units field may or may not be displayed.  The </a:t>
            </a:r>
            <a:r>
              <a:rPr lang="en-CA" sz="1200" kern="1200" dirty="0" err="1" smtClean="0">
                <a:solidFill>
                  <a:schemeClr val="tx1"/>
                </a:solidFill>
                <a:effectLst/>
                <a:latin typeface="+mn-lt"/>
                <a:ea typeface="+mn-ea"/>
                <a:cs typeface="+mn-cs"/>
              </a:rPr>
              <a:t>OFC</a:t>
            </a:r>
            <a:r>
              <a:rPr lang="en-CA" sz="1200" kern="1200" dirty="0" smtClean="0">
                <a:solidFill>
                  <a:schemeClr val="tx1"/>
                </a:solidFill>
                <a:effectLst/>
                <a:latin typeface="+mn-lt"/>
                <a:ea typeface="+mn-ea"/>
                <a:cs typeface="+mn-cs"/>
              </a:rPr>
              <a:t> Structure Protection Agreement field is an example of this.  Since rates are not used for this line, entering units or standby units does not cause an automatic calculation to be done.  [Enter a 1 in the # units field]  I must manually enter the total daily cost for this line item.  [Enter 1234 in the Total Daily Cost box]</a:t>
            </a:r>
          </a:p>
          <a:p>
            <a:r>
              <a:rPr lang="en-CA" sz="1200" kern="1200" dirty="0" smtClean="0">
                <a:solidFill>
                  <a:schemeClr val="tx1"/>
                </a:solidFill>
                <a:effectLst/>
                <a:latin typeface="+mn-lt"/>
                <a:ea typeface="+mn-ea"/>
                <a:cs typeface="+mn-cs"/>
              </a:rPr>
              <a:t>[Collapse Contract and Contract Personnel section; open Equipment and Vehicles section.] On top of these four different configurations, there are also Shadow Costs.  Shadow Costs are used for calculating the total cost of an incident or project when the line item in question is also being </a:t>
            </a:r>
            <a:r>
              <a:rPr lang="en-CA" sz="1200" kern="1200" dirty="0" err="1" smtClean="0">
                <a:solidFill>
                  <a:schemeClr val="tx1"/>
                </a:solidFill>
                <a:effectLst/>
                <a:latin typeface="+mn-lt"/>
                <a:ea typeface="+mn-ea"/>
                <a:cs typeface="+mn-cs"/>
              </a:rPr>
              <a:t>costed</a:t>
            </a:r>
            <a:r>
              <a:rPr lang="en-CA" sz="1200" kern="1200" dirty="0" smtClean="0">
                <a:solidFill>
                  <a:schemeClr val="tx1"/>
                </a:solidFill>
                <a:effectLst/>
                <a:latin typeface="+mn-lt"/>
                <a:ea typeface="+mn-ea"/>
                <a:cs typeface="+mn-cs"/>
              </a:rPr>
              <a:t> at the fire centre or provincial level.  For each Shadow Cost line, there will be a corresponding regular cost line on a template being used at a higher level.  Shadow Costs can be configured in any of the four ways previously mentioned, but can be distinguished because of their darker grey background colour.  The Ministry Vehicles line I filled out earlier is actually a shadow costs, as are all of these other lines.  [Point to other dark grey ones]  The administrator may choose to put the words “Shadowed Cost” into the name of the line to make it more obvious, as they have done here.</a:t>
            </a:r>
          </a:p>
          <a:p>
            <a:r>
              <a:rPr lang="en-CA" sz="1200" kern="1200" dirty="0" smtClean="0">
                <a:solidFill>
                  <a:schemeClr val="tx1"/>
                </a:solidFill>
                <a:effectLst/>
                <a:latin typeface="+mn-lt"/>
                <a:ea typeface="+mn-ea"/>
                <a:cs typeface="+mn-cs"/>
              </a:rPr>
              <a:t>Shadow Costs are used in some of the reports.  The Project or Incident Total Costs report [hover over the name] is a report for a specific project or incident, so it includes the shadow costs.  In other reports such as the Total Costs Summary report, [hover over the name] the report provides a roll-up of several projects or incidents, so to avoid double-counting that line item, Shadow Costs are not included.  </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32</a:t>
            </a:fld>
            <a:endParaRPr lang="en-CA"/>
          </a:p>
        </p:txBody>
      </p:sp>
    </p:spTree>
    <p:extLst>
      <p:ext uri="{BB962C8B-B14F-4D97-AF65-F5344CB8AC3E}">
        <p14:creationId xmlns:p14="http://schemas.microsoft.com/office/powerpoint/2010/main" val="9275989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Renee has comments at this point:</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mn-lt"/>
                <a:ea typeface="+mn-ea"/>
                <a:cs typeface="+mn-cs"/>
              </a:rPr>
              <a:t>The Daily Activity Cost Report (which</a:t>
            </a:r>
            <a:r>
              <a:rPr lang="en-CA" sz="1200" kern="1200" baseline="0" dirty="0" smtClean="0">
                <a:solidFill>
                  <a:schemeClr val="tx1"/>
                </a:solidFill>
                <a:effectLst/>
                <a:latin typeface="+mn-lt"/>
                <a:ea typeface="+mn-ea"/>
                <a:cs typeface="+mn-cs"/>
              </a:rPr>
              <a:t> replaces the </a:t>
            </a:r>
            <a:r>
              <a:rPr lang="en-CA" sz="1200" kern="1200" baseline="0" dirty="0" err="1" smtClean="0">
                <a:solidFill>
                  <a:schemeClr val="tx1"/>
                </a:solidFill>
                <a:effectLst/>
                <a:latin typeface="+mn-lt"/>
                <a:ea typeface="+mn-ea"/>
                <a:cs typeface="+mn-cs"/>
              </a:rPr>
              <a:t>FS60</a:t>
            </a:r>
            <a:r>
              <a:rPr lang="en-CA" sz="1200" kern="1200" baseline="0" dirty="0" smtClean="0">
                <a:solidFill>
                  <a:schemeClr val="tx1"/>
                </a:solidFill>
                <a:effectLst/>
                <a:latin typeface="+mn-lt"/>
                <a:ea typeface="+mn-ea"/>
                <a:cs typeface="+mn-cs"/>
              </a:rPr>
              <a:t>) has been set up both as a stand-alone template, and is also incorporated into the Incident template</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baseline="0" dirty="0" smtClean="0">
                <a:solidFill>
                  <a:schemeClr val="tx1"/>
                </a:solidFill>
                <a:effectLst/>
                <a:latin typeface="+mn-lt"/>
                <a:ea typeface="+mn-ea"/>
                <a:cs typeface="+mn-cs"/>
              </a:rPr>
              <a:t>This template is the only one where you are permitted to do bulk data entry.  Use the comments field if you do so, e.g. Consumables – 14, comment = Apr 1 -14 for John Doe</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endParaRPr lang="en-CA"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C9E1516-27F0-4633-9173-BA6F51CFE389}" type="slidenum">
              <a:rPr lang="en-CA" smtClean="0"/>
              <a:t>33</a:t>
            </a:fld>
            <a:endParaRPr lang="en-CA"/>
          </a:p>
        </p:txBody>
      </p:sp>
    </p:spTree>
    <p:extLst>
      <p:ext uri="{BB962C8B-B14F-4D97-AF65-F5344CB8AC3E}">
        <p14:creationId xmlns:p14="http://schemas.microsoft.com/office/powerpoint/2010/main" val="494101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Imagine this section has red flashing warning lights on it</a:t>
            </a:r>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34</a:t>
            </a:fld>
            <a:endParaRPr lang="en-CA"/>
          </a:p>
        </p:txBody>
      </p:sp>
    </p:spTree>
    <p:extLst>
      <p:ext uri="{BB962C8B-B14F-4D97-AF65-F5344CB8AC3E}">
        <p14:creationId xmlns:p14="http://schemas.microsoft.com/office/powerpoint/2010/main" val="9275989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In this video for Wildfire Costing, I will show you how to add a new line item to a DEC.  You can do this any time you wish to report costs for an item that does not appear on the template you are using, but has already been set up by an administrator as a possible line item to report costs against.</a:t>
            </a:r>
          </a:p>
          <a:p>
            <a:r>
              <a:rPr lang="en-CA" sz="1200" kern="1200" dirty="0" smtClean="0">
                <a:solidFill>
                  <a:schemeClr val="tx1"/>
                </a:solidFill>
                <a:effectLst/>
                <a:latin typeface="+mn-lt"/>
                <a:ea typeface="+mn-ea"/>
                <a:cs typeface="+mn-cs"/>
              </a:rPr>
              <a:t>I am doing a DEC for my office, so I will select the Office template.  I normally would only need to report on the items shown in this template, but today an unusual situation has occurred, and I need to report on something that does not appear on this template.  I could, of course, submit two </a:t>
            </a:r>
            <a:r>
              <a:rPr lang="en-CA" sz="1200" kern="1200" dirty="0" err="1" smtClean="0">
                <a:solidFill>
                  <a:schemeClr val="tx1"/>
                </a:solidFill>
                <a:effectLst/>
                <a:latin typeface="+mn-lt"/>
                <a:ea typeface="+mn-ea"/>
                <a:cs typeface="+mn-cs"/>
              </a:rPr>
              <a:t>DECs</a:t>
            </a:r>
            <a:r>
              <a:rPr lang="en-CA" sz="1200" kern="1200" dirty="0" smtClean="0">
                <a:solidFill>
                  <a:schemeClr val="tx1"/>
                </a:solidFill>
                <a:effectLst/>
                <a:latin typeface="+mn-lt"/>
                <a:ea typeface="+mn-ea"/>
                <a:cs typeface="+mn-cs"/>
              </a:rPr>
              <a:t> – one using this template, and a second one using another template that has the line item I want on it, or I can just add the extra line items to this DEC.  This does not affect the template, it is just a modification to the specific DEC I am working on at the moment.  If it made sense for this change to be made permanently to the template,  an administrator could do so.</a:t>
            </a:r>
          </a:p>
          <a:p>
            <a:r>
              <a:rPr lang="en-CA" sz="1200" kern="1200" dirty="0" smtClean="0">
                <a:solidFill>
                  <a:schemeClr val="tx1"/>
                </a:solidFill>
                <a:effectLst/>
                <a:latin typeface="+mn-lt"/>
                <a:ea typeface="+mn-ea"/>
                <a:cs typeface="+mn-cs"/>
              </a:rPr>
              <a:t>I need to report a cost for meals for people on per diems.  This is not on the Office template, so I will go to the bottom of the Cost Expenditure List section to the “New DEC Item” section.  I will start to type in the name of the line item I am looking for.  As soon as I have typed at least 3 characters, I will get a list of everything that includes the characters I have typed.  [Type “per”]  I can continue typing to shorten the list further. [Type “ d”]  Now I see the one I am looking for, under the Miscellaneous heading.  I will click on in, and then press the “Add DEC Item” button.  This new DEC line item is now available in the Miscellaneous section above, so I can enter my costs.</a:t>
            </a:r>
          </a:p>
          <a:p>
            <a:r>
              <a:rPr lang="en-CA" sz="1200" kern="1200" dirty="0" smtClean="0">
                <a:solidFill>
                  <a:schemeClr val="tx1"/>
                </a:solidFill>
                <a:effectLst/>
                <a:latin typeface="+mn-lt"/>
                <a:ea typeface="+mn-ea"/>
                <a:cs typeface="+mn-cs"/>
              </a:rPr>
              <a:t>It is possible to enter a DEC item that already is present on the DEC you’re working on.  I could add another copy of the same line I just added, or another copy of a line already on the template, such as Travel Expenses.  This isn’t something that will make sense to do most of the time, but if there is a situation where it does make sense, the system will allow it.  I might wish to do this, for example, for a line where I need to enter both units and an average rate because the administrator has not provided a default rate, and I have two units with very different rates.  However, on lines where the administrator has provided a default rate, or where I am simply entering a total cost, then one copy of the line will usually suffice.  See the video “Types of DEC line items” for more information.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35</a:t>
            </a:fld>
            <a:endParaRPr lang="en-CA"/>
          </a:p>
        </p:txBody>
      </p:sp>
    </p:spTree>
    <p:extLst>
      <p:ext uri="{BB962C8B-B14F-4D97-AF65-F5344CB8AC3E}">
        <p14:creationId xmlns:p14="http://schemas.microsoft.com/office/powerpoint/2010/main" val="927598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CA" dirty="0" smtClean="0"/>
              <a:t>The system doesn’t know which line items can be used with which service lines.</a:t>
            </a:r>
          </a:p>
          <a:p>
            <a:pPr marL="628650" lvl="1" indent="-171450">
              <a:buFont typeface="Arial" charset="0"/>
              <a:buChar char="•"/>
            </a:pPr>
            <a:r>
              <a:rPr lang="en-CA" dirty="0" smtClean="0"/>
              <a:t>For example, aircraft costs use 42003 or 42004,</a:t>
            </a:r>
            <a:r>
              <a:rPr lang="en-CA" baseline="0" dirty="0" smtClean="0"/>
              <a:t> but the Incident template uses 42000 so no aircraft costs can be added to this template</a:t>
            </a:r>
          </a:p>
          <a:p>
            <a:pPr marL="171450" lvl="0" indent="-171450">
              <a:buFont typeface="Arial" charset="0"/>
              <a:buChar char="•"/>
            </a:pPr>
            <a:r>
              <a:rPr lang="en-CA" baseline="0" dirty="0" smtClean="0"/>
              <a:t>For shadow costs, there will be a regular and a shadow line item for the same thing; ensure you select the right one</a:t>
            </a:r>
          </a:p>
          <a:p>
            <a:pPr marL="171450" lvl="0" indent="-171450">
              <a:buFont typeface="Arial" charset="0"/>
              <a:buChar char="•"/>
            </a:pPr>
            <a:r>
              <a:rPr lang="en-CA" baseline="0" dirty="0" smtClean="0"/>
              <a:t>Talk to </a:t>
            </a:r>
            <a:r>
              <a:rPr lang="en-CA" baseline="0" dirty="0" err="1" smtClean="0"/>
              <a:t>CWS</a:t>
            </a:r>
            <a:r>
              <a:rPr lang="en-CA" baseline="0" dirty="0" smtClean="0"/>
              <a:t> staff before you use this feature.  </a:t>
            </a:r>
          </a:p>
          <a:p>
            <a:pPr marL="171450" indent="-171450">
              <a:buFont typeface="Arial" charset="0"/>
              <a:buChar char="•"/>
            </a:pPr>
            <a:endParaRPr lang="en-CA" baseline="0" dirty="0" smtClean="0"/>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36</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Other processes that don’t fit anywhere else.</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What to do if you don’t have internet access at your site.</a:t>
            </a:r>
          </a:p>
          <a:p>
            <a:pPr marL="171450" indent="-171450">
              <a:buFont typeface="Arial" charset="0"/>
              <a:buChar char="•"/>
            </a:pPr>
            <a:r>
              <a:rPr lang="en-CA" sz="1200" b="0" i="0" u="none" strike="noStrike" kern="1200" baseline="0" dirty="0" smtClean="0">
                <a:solidFill>
                  <a:schemeClr val="tx1"/>
                </a:solidFill>
                <a:effectLst/>
                <a:latin typeface="+mn-lt"/>
                <a:ea typeface="+mn-ea"/>
                <a:cs typeface="+mn-cs"/>
              </a:rPr>
              <a:t>Use Excel/paper form, record when back at the office.  Or, RC may ask to have them called in</a:t>
            </a:r>
            <a:r>
              <a:rPr lang="en-CA" sz="1200" b="0" i="0" u="none" strike="noStrike" kern="1200" dirty="0" smtClean="0">
                <a:solidFill>
                  <a:schemeClr val="tx1"/>
                </a:solidFill>
                <a:effectLst/>
                <a:latin typeface="+mn-lt"/>
                <a:ea typeface="+mn-ea"/>
                <a:cs typeface="+mn-cs"/>
              </a:rPr>
              <a:t>; be sure to mark on form that it has already been entered so it doesn’t get entered again.</a:t>
            </a:r>
          </a:p>
          <a:p>
            <a:pPr marL="171450" indent="-171450">
              <a:buFont typeface="Arial" charset="0"/>
              <a:buChar cha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How </a:t>
            </a:r>
            <a:r>
              <a:rPr lang="en-CA" dirty="0" smtClean="0"/>
              <a:t>to report costs for </a:t>
            </a:r>
            <a:r>
              <a:rPr lang="en-CA" dirty="0" err="1" smtClean="0"/>
              <a:t>MZOCs</a:t>
            </a:r>
            <a:endParaRPr lang="en-CA"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No changes to basic process.  RC may have instructions on particular </a:t>
            </a:r>
            <a:r>
              <a:rPr lang="en-CA" dirty="0" err="1" smtClean="0"/>
              <a:t>MZOCs</a:t>
            </a:r>
            <a:r>
              <a:rPr lang="en-CA" dirty="0" smtClean="0"/>
              <a:t>.</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Report</a:t>
            </a:r>
            <a:r>
              <a:rPr lang="en-CA" baseline="0" dirty="0" smtClean="0"/>
              <a:t> to </a:t>
            </a:r>
            <a:r>
              <a:rPr lang="en-CA" dirty="0" smtClean="0"/>
              <a:t>MZOC </a:t>
            </a:r>
            <a:r>
              <a:rPr lang="en-CA" dirty="0" smtClean="0"/>
              <a:t>project number unless costs can be attributed to incident with a Fire Analysis Plan</a:t>
            </a:r>
          </a:p>
          <a:p>
            <a:endParaRPr lang="en-CA" dirty="0" smtClean="0"/>
          </a:p>
          <a:p>
            <a:r>
              <a:rPr lang="en-CA" sz="1200" b="0" i="0" u="none" strike="noStrike" kern="1200" dirty="0" smtClean="0">
                <a:solidFill>
                  <a:schemeClr val="tx1"/>
                </a:solidFill>
                <a:effectLst/>
                <a:latin typeface="+mn-lt"/>
                <a:ea typeface="+mn-ea"/>
                <a:cs typeface="+mn-cs"/>
              </a:rPr>
              <a:t>How to deal with Rehab Costs</a:t>
            </a:r>
            <a:r>
              <a:rPr lang="en-CA" dirty="0" smtClean="0"/>
              <a:t> </a:t>
            </a:r>
            <a:endParaRPr lang="en-CA" sz="1200" b="0" i="0" u="none" strike="noStrike" kern="1200" dirty="0" smtClean="0">
              <a:solidFill>
                <a:schemeClr val="tx1"/>
              </a:solidFill>
              <a:effectLst/>
              <a:latin typeface="+mn-lt"/>
              <a:ea typeface="+mn-ea"/>
              <a:cs typeface="+mn-cs"/>
            </a:endParaRPr>
          </a:p>
          <a:p>
            <a:r>
              <a:rPr lang="en-CA" sz="1200" b="0" i="0" u="none" strike="noStrike" kern="1200" dirty="0" smtClean="0">
                <a:solidFill>
                  <a:schemeClr val="tx1"/>
                </a:solidFill>
                <a:effectLst/>
                <a:latin typeface="+mn-lt"/>
                <a:ea typeface="+mn-ea"/>
                <a:cs typeface="+mn-cs"/>
              </a:rPr>
              <a:t>* Be</a:t>
            </a:r>
            <a:r>
              <a:rPr lang="en-CA" sz="1200" b="0" i="0" u="none" strike="noStrike" kern="1200" baseline="0" dirty="0" smtClean="0">
                <a:solidFill>
                  <a:schemeClr val="tx1"/>
                </a:solidFill>
                <a:effectLst/>
                <a:latin typeface="+mn-lt"/>
                <a:ea typeface="+mn-ea"/>
                <a:cs typeface="+mn-cs"/>
              </a:rPr>
              <a:t> sure you are choosing the correct fire year</a:t>
            </a:r>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37</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Any questions on this section?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38</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You may not have access to all 5 reports.</a:t>
            </a:r>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39</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Does NOT include Shadow Costs</a:t>
            </a:r>
          </a:p>
          <a:p>
            <a:pPr marL="171450" indent="-171450">
              <a:buFont typeface="Arial" charset="0"/>
              <a:buChar char="•"/>
            </a:pPr>
            <a:endParaRPr lang="en-CA" dirty="0" smtClean="0"/>
          </a:p>
          <a:p>
            <a:pPr marL="171450" indent="-171450">
              <a:buFont typeface="Arial" charset="0"/>
              <a:buChar char="•"/>
            </a:pPr>
            <a:r>
              <a:rPr lang="en-CA" dirty="0" smtClean="0"/>
              <a:t>Start and End dates default to the current fiscal</a:t>
            </a:r>
          </a:p>
          <a:p>
            <a:pPr marL="171450" indent="-171450">
              <a:buFont typeface="Arial" charset="0"/>
              <a:buChar char="•"/>
            </a:pPr>
            <a:r>
              <a:rPr lang="en-CA" dirty="0" smtClean="0"/>
              <a:t>Can choose to filter by service line, responsibility</a:t>
            </a:r>
            <a:r>
              <a:rPr lang="en-CA" baseline="0" dirty="0" smtClean="0"/>
              <a:t> centre, category (single), or STOB (multi).</a:t>
            </a:r>
          </a:p>
          <a:p>
            <a:pPr marL="171450" indent="-171450">
              <a:buFont typeface="Arial" charset="0"/>
              <a:buChar char="•"/>
            </a:pPr>
            <a:r>
              <a:rPr lang="en-CA" baseline="0" dirty="0" smtClean="0"/>
              <a:t>Must choose how to group the results</a:t>
            </a:r>
          </a:p>
          <a:p>
            <a:pPr marL="171450" indent="-171450">
              <a:buFont typeface="Arial" charset="0"/>
              <a:buChar char="•"/>
            </a:pPr>
            <a:r>
              <a:rPr lang="en-CA" baseline="0" dirty="0" smtClean="0"/>
              <a:t>Can save Filter if you always run this report in the same way.</a:t>
            </a:r>
          </a:p>
          <a:p>
            <a:pPr marL="171450" indent="-171450">
              <a:buFont typeface="Arial" charset="0"/>
              <a:buChar char="•"/>
            </a:pPr>
            <a:r>
              <a:rPr lang="en-CA" baseline="0" dirty="0" smtClean="0"/>
              <a:t>Click on a line to see the specific transactions (DEC entries) that created it.</a:t>
            </a:r>
          </a:p>
          <a:p>
            <a:pPr marL="171450" indent="-171450">
              <a:buFont typeface="Arial" charset="0"/>
              <a:buChar char="•"/>
            </a:pPr>
            <a:endParaRPr lang="en-CA" dirty="0" smtClean="0"/>
          </a:p>
          <a:p>
            <a:pPr marL="171450" indent="-171450">
              <a:buFont typeface="Arial" charset="0"/>
              <a:buChar char="•"/>
            </a:pP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40</a:t>
            </a:fld>
            <a:endParaRPr lang="en-CA"/>
          </a:p>
        </p:txBody>
      </p:sp>
    </p:spTree>
    <p:extLst>
      <p:ext uri="{BB962C8B-B14F-4D97-AF65-F5344CB8AC3E}">
        <p14:creationId xmlns:p14="http://schemas.microsoft.com/office/powerpoint/2010/main" val="27285836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Does NOT include Shadow Costs</a:t>
            </a:r>
          </a:p>
          <a:p>
            <a:pPr marL="171450" indent="-171450">
              <a:buFont typeface="Arial" charset="0"/>
              <a:buChar char="•"/>
            </a:pPr>
            <a:endParaRPr lang="en-CA" dirty="0" smtClean="0"/>
          </a:p>
          <a:p>
            <a:pPr marL="171450" indent="-171450">
              <a:buFont typeface="Arial" charset="0"/>
              <a:buChar char="•"/>
            </a:pPr>
            <a:r>
              <a:rPr lang="en-CA" dirty="0" smtClean="0"/>
              <a:t>Gives the Gross Costs, Net Costs, or Recoveries for each fire centre, starting in the selected year and going up to the “As of date” in each year.</a:t>
            </a:r>
          </a:p>
          <a:p>
            <a:pPr marL="171450" indent="-171450">
              <a:buFont typeface="Arial" charset="0"/>
              <a:buChar char="•"/>
            </a:pPr>
            <a:endParaRPr lang="en-CA" dirty="0" smtClean="0"/>
          </a:p>
          <a:p>
            <a:pPr marL="171450" indent="-171450">
              <a:buFont typeface="Arial" charset="0"/>
              <a:buChar char="•"/>
            </a:pPr>
            <a:r>
              <a:rPr lang="en-CA" dirty="0" smtClean="0"/>
              <a:t>Can be sorted on screen.</a:t>
            </a:r>
          </a:p>
          <a:p>
            <a:pPr marL="171450" indent="-171450">
              <a:buFont typeface="Arial" charset="0"/>
              <a:buChar char="•"/>
            </a:pPr>
            <a:r>
              <a:rPr lang="en-CA" dirty="0" smtClean="0"/>
              <a:t>Can</a:t>
            </a:r>
            <a:r>
              <a:rPr lang="en-CA" baseline="0" dirty="0" smtClean="0"/>
              <a:t> be exported to PDF or Excel (but does not keep screen sort order)</a:t>
            </a:r>
            <a:endParaRPr lang="en-CA" dirty="0" smtClean="0"/>
          </a:p>
          <a:p>
            <a:pPr marL="171450" indent="-171450">
              <a:buFont typeface="Arial" charset="0"/>
              <a:buChar char="•"/>
            </a:pPr>
            <a:endParaRPr lang="en-CA" dirty="0" smtClean="0"/>
          </a:p>
          <a:p>
            <a:pPr marL="171450" indent="-171450">
              <a:buFont typeface="Arial" charset="0"/>
              <a:buChar char="•"/>
            </a:pPr>
            <a:r>
              <a:rPr lang="en-CA" dirty="0" smtClean="0"/>
              <a:t>Replaces report by same name in Web Reports</a:t>
            </a:r>
          </a:p>
        </p:txBody>
      </p:sp>
      <p:sp>
        <p:nvSpPr>
          <p:cNvPr id="4" name="Slide Number Placeholder 3"/>
          <p:cNvSpPr>
            <a:spLocks noGrp="1"/>
          </p:cNvSpPr>
          <p:nvPr>
            <p:ph type="sldNum" sz="quarter" idx="10"/>
          </p:nvPr>
        </p:nvSpPr>
        <p:spPr/>
        <p:txBody>
          <a:bodyPr/>
          <a:lstStyle/>
          <a:p>
            <a:fld id="{5C9E1516-27F0-4633-9173-BA6F51CFE389}" type="slidenum">
              <a:rPr lang="en-CA" smtClean="0"/>
              <a:t>41</a:t>
            </a:fld>
            <a:endParaRPr lang="en-CA"/>
          </a:p>
        </p:txBody>
      </p:sp>
    </p:spTree>
    <p:extLst>
      <p:ext uri="{BB962C8B-B14F-4D97-AF65-F5344CB8AC3E}">
        <p14:creationId xmlns:p14="http://schemas.microsoft.com/office/powerpoint/2010/main" val="3980214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Does NOT include Shadow Costs</a:t>
            </a:r>
          </a:p>
          <a:p>
            <a:pPr marL="171450" indent="-171450">
              <a:buFont typeface="Arial" charset="0"/>
              <a:buChar char="•"/>
            </a:pPr>
            <a:endParaRPr lang="en-CA" dirty="0" smtClean="0"/>
          </a:p>
          <a:p>
            <a:pPr marL="171450" indent="-171450">
              <a:buFont typeface="Arial" charset="0"/>
              <a:buChar char="•"/>
            </a:pPr>
            <a:r>
              <a:rPr lang="en-CA" dirty="0" smtClean="0"/>
              <a:t>Can only be generated into</a:t>
            </a:r>
            <a:r>
              <a:rPr lang="en-CA" baseline="0" dirty="0" smtClean="0"/>
              <a:t> PDF format (no on-screen or Excel formats)</a:t>
            </a:r>
          </a:p>
          <a:p>
            <a:pPr marL="171450" indent="-171450">
              <a:buFont typeface="Arial" charset="0"/>
              <a:buChar char="•"/>
            </a:pPr>
            <a:endParaRPr lang="en-CA" baseline="0" dirty="0" smtClean="0"/>
          </a:p>
          <a:p>
            <a:pPr marL="171450" indent="-171450">
              <a:buFont typeface="Arial" charset="0"/>
              <a:buChar char="•"/>
            </a:pPr>
            <a:r>
              <a:rPr lang="en-CA" baseline="0" dirty="0" smtClean="0"/>
              <a:t>Replaces report by same name in Web </a:t>
            </a:r>
            <a:r>
              <a:rPr lang="en-CA" baseline="0" dirty="0" smtClean="0"/>
              <a:t>Reports</a:t>
            </a:r>
          </a:p>
          <a:p>
            <a:pPr marL="171450" indent="-171450">
              <a:buFont typeface="Arial" charset="0"/>
              <a:buChar char="•"/>
            </a:pPr>
            <a:r>
              <a:rPr lang="en-CA" baseline="0" dirty="0" smtClean="0"/>
              <a:t>Primarily used by Information Officers</a:t>
            </a:r>
            <a:endParaRPr lang="en-CA" baseline="0" dirty="0" smtClean="0"/>
          </a:p>
          <a:p>
            <a:pPr marL="171450" indent="-171450">
              <a:buFont typeface="Arial" charset="0"/>
              <a:buChar char="•"/>
            </a:pPr>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42</a:t>
            </a:fld>
            <a:endParaRPr lang="en-CA"/>
          </a:p>
        </p:txBody>
      </p:sp>
    </p:spTree>
    <p:extLst>
      <p:ext uri="{BB962C8B-B14F-4D97-AF65-F5344CB8AC3E}">
        <p14:creationId xmlns:p14="http://schemas.microsoft.com/office/powerpoint/2010/main" val="36915974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Includes Shadow Costs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endParaRPr lang="en-CA"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Can use the Org Unit box to shorten the list of Incidents available – also DOES affect results.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endParaRPr lang="en-CA" dirty="0" smtClean="0"/>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43</a:t>
            </a:fld>
            <a:endParaRPr lang="en-CA"/>
          </a:p>
        </p:txBody>
      </p:sp>
    </p:spTree>
    <p:extLst>
      <p:ext uri="{BB962C8B-B14F-4D97-AF65-F5344CB8AC3E}">
        <p14:creationId xmlns:p14="http://schemas.microsoft.com/office/powerpoint/2010/main" val="41705743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CA" dirty="0" smtClean="0"/>
              <a:t>Includes Shadow Costs</a:t>
            </a:r>
          </a:p>
          <a:p>
            <a:pPr marL="171450" indent="-171450">
              <a:buFont typeface="Arial" charset="0"/>
              <a:buChar char="•"/>
            </a:pPr>
            <a:endParaRPr lang="en-CA" dirty="0" smtClean="0"/>
          </a:p>
          <a:p>
            <a:pPr marL="171450" indent="-171450">
              <a:buFont typeface="Arial" charset="0"/>
              <a:buChar char="•"/>
            </a:pPr>
            <a:r>
              <a:rPr lang="en-CA" dirty="0" smtClean="0"/>
              <a:t>Report is incident-specific – must select one incident.  Can’t be run for a project.</a:t>
            </a:r>
          </a:p>
          <a:p>
            <a:pPr marL="171450" indent="-171450">
              <a:buFont typeface="Arial" charset="0"/>
              <a:buChar char="•"/>
            </a:pPr>
            <a:r>
              <a:rPr lang="en-CA" dirty="0" smtClean="0"/>
              <a:t>Can use the Org Unit box to shorten the list of Incidents available – doesn’t affect results.</a:t>
            </a:r>
          </a:p>
          <a:p>
            <a:pPr marL="171450" indent="-171450">
              <a:buFont typeface="Arial" charset="0"/>
              <a:buChar char="•"/>
            </a:pPr>
            <a:r>
              <a:rPr lang="en-CA" dirty="0" smtClean="0"/>
              <a:t>Can choose to reduce the results to a specific time frame.</a:t>
            </a:r>
          </a:p>
          <a:p>
            <a:pPr marL="171450" indent="-171450">
              <a:buFont typeface="Arial" charset="0"/>
              <a:buChar char="•"/>
            </a:pPr>
            <a:r>
              <a:rPr lang="en-CA" dirty="0" smtClean="0"/>
              <a:t>Shows the number of units (people) in specific categories.</a:t>
            </a:r>
          </a:p>
          <a:p>
            <a:pPr marL="171450" indent="-171450">
              <a:buFont typeface="Arial" charset="0"/>
              <a:buChar char="•"/>
            </a:pPr>
            <a:r>
              <a:rPr lang="en-CA" dirty="0" smtClean="0"/>
              <a:t>Hours are estimated based on standard 12 hour days.</a:t>
            </a:r>
          </a:p>
          <a:p>
            <a:pPr marL="171450" indent="-171450">
              <a:buFont typeface="Arial" charset="0"/>
              <a:buChar char="•"/>
            </a:pPr>
            <a:endParaRPr lang="en-CA" dirty="0" smtClean="0"/>
          </a:p>
          <a:p>
            <a:pPr marL="171450" indent="-171450">
              <a:buFont typeface="Arial" charset="0"/>
              <a:buChar char="•"/>
            </a:pPr>
            <a:r>
              <a:rPr lang="en-CA" dirty="0" smtClean="0"/>
              <a:t>Can be sorted on screen.</a:t>
            </a:r>
          </a:p>
          <a:p>
            <a:pPr marL="171450" indent="-171450">
              <a:buFont typeface="Arial" charset="0"/>
              <a:buChar char="•"/>
            </a:pPr>
            <a:r>
              <a:rPr lang="en-CA" dirty="0" smtClean="0"/>
              <a:t>Can</a:t>
            </a:r>
            <a:r>
              <a:rPr lang="en-CA" baseline="0" dirty="0" smtClean="0"/>
              <a:t> be exported to PDF or Excel (but does not keep screen sort order)</a:t>
            </a:r>
          </a:p>
          <a:p>
            <a:pPr marL="171450" indent="-171450">
              <a:buFont typeface="Arial" charset="0"/>
              <a:buChar char="•"/>
            </a:pPr>
            <a:endParaRPr lang="en-CA" baseline="0" dirty="0" smtClean="0"/>
          </a:p>
          <a:p>
            <a:pPr marL="171450" indent="-171450">
              <a:buFont typeface="Arial" charset="0"/>
              <a:buChar char="•"/>
            </a:pPr>
            <a:r>
              <a:rPr lang="en-CA" baseline="0" dirty="0" smtClean="0"/>
              <a:t>Replaces report by same name previously found in FACE Excel file </a:t>
            </a:r>
            <a:endParaRPr lang="en-CA" baseline="0" dirty="0" smtClean="0"/>
          </a:p>
          <a:p>
            <a:pPr marL="171450" indent="-171450">
              <a:buFont typeface="Arial" charset="0"/>
              <a:buChar char="•"/>
            </a:pPr>
            <a:r>
              <a:rPr lang="en-CA" baseline="0" dirty="0" smtClean="0"/>
              <a:t>Primarily used by Safety Officers</a:t>
            </a:r>
            <a:endParaRPr lang="en-CA" dirty="0" smtClean="0"/>
          </a:p>
          <a:p>
            <a:pPr marL="171450" indent="-171450">
              <a:buFont typeface="Arial" charset="0"/>
              <a:buChar char="•"/>
            </a:pPr>
            <a:endParaRPr lang="en-CA" dirty="0" smtClean="0"/>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44</a:t>
            </a:fld>
            <a:endParaRPr lang="en-CA"/>
          </a:p>
        </p:txBody>
      </p:sp>
    </p:spTree>
    <p:extLst>
      <p:ext uri="{BB962C8B-B14F-4D97-AF65-F5344CB8AC3E}">
        <p14:creationId xmlns:p14="http://schemas.microsoft.com/office/powerpoint/2010/main" val="9096972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Any questions on this section?</a:t>
            </a:r>
          </a:p>
          <a:p>
            <a:endParaRPr lang="en-CA"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45</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Templates are being developed for specific needs.  </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You</a:t>
            </a:r>
            <a:r>
              <a:rPr lang="en-CA" baseline="0" dirty="0" smtClean="0"/>
              <a:t> may need to fill out two different templates if you report costs for two different service lines.</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Green </a:t>
            </a:r>
            <a:r>
              <a:rPr lang="en-CA" dirty="0" smtClean="0"/>
              <a:t>Book</a:t>
            </a:r>
            <a:r>
              <a:rPr lang="en-CA" baseline="0" dirty="0" smtClean="0"/>
              <a:t> has help specific to Incident template and Daily Activity Costs</a:t>
            </a:r>
            <a:r>
              <a:rPr lang="en-CA" baseline="0" dirty="0" smtClean="0"/>
              <a:t>.</a:t>
            </a:r>
            <a:endParaRPr lang="en-CA" baseline="0" dirty="0" smtClean="0"/>
          </a:p>
        </p:txBody>
      </p:sp>
      <p:sp>
        <p:nvSpPr>
          <p:cNvPr id="4" name="Slide Number Placeholder 3"/>
          <p:cNvSpPr>
            <a:spLocks noGrp="1"/>
          </p:cNvSpPr>
          <p:nvPr>
            <p:ph type="sldNum" sz="quarter" idx="10"/>
          </p:nvPr>
        </p:nvSpPr>
        <p:spPr/>
        <p:txBody>
          <a:bodyPr/>
          <a:lstStyle/>
          <a:p>
            <a:fld id="{5C9E1516-27F0-4633-9173-BA6F51CFE389}" type="slidenum">
              <a:rPr lang="en-CA" smtClean="0"/>
              <a:t>46</a:t>
            </a:fld>
            <a:endParaRPr lang="en-CA"/>
          </a:p>
        </p:txBody>
      </p:sp>
    </p:spTree>
    <p:extLst>
      <p:ext uri="{BB962C8B-B14F-4D97-AF65-F5344CB8AC3E}">
        <p14:creationId xmlns:p14="http://schemas.microsoft.com/office/powerpoint/2010/main" val="19302858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Any </a:t>
            </a:r>
            <a:r>
              <a:rPr lang="en-CA" smtClean="0"/>
              <a:t>other questions?</a:t>
            </a:r>
            <a:endParaRPr lang="en-CA" dirty="0" smtClean="0"/>
          </a:p>
          <a:p>
            <a:endParaRPr lang="en-CA" dirty="0"/>
          </a:p>
        </p:txBody>
      </p:sp>
      <p:sp>
        <p:nvSpPr>
          <p:cNvPr id="4" name="Slide Number Placeholder 3"/>
          <p:cNvSpPr>
            <a:spLocks noGrp="1"/>
          </p:cNvSpPr>
          <p:nvPr>
            <p:ph type="sldNum" sz="quarter" idx="10"/>
          </p:nvPr>
        </p:nvSpPr>
        <p:spPr/>
        <p:txBody>
          <a:bodyPr/>
          <a:lstStyle/>
          <a:p>
            <a:fld id="{5C9E1516-27F0-4633-9173-BA6F51CFE389}" type="slidenum">
              <a:rPr lang="en-CA" smtClean="0"/>
              <a:t>47</a:t>
            </a:fld>
            <a:endParaRPr lang="en-CA"/>
          </a:p>
        </p:txBody>
      </p:sp>
    </p:spTree>
    <p:extLst>
      <p:ext uri="{BB962C8B-B14F-4D97-AF65-F5344CB8AC3E}">
        <p14:creationId xmlns:p14="http://schemas.microsoft.com/office/powerpoint/2010/main" val="1070359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574E1E0F-528B-4F1D-A0B5-5F8EC7BA8417}" type="datetime1">
              <a:rPr lang="en-CA" smtClean="0"/>
              <a:t>2016-04-28</a:t>
            </a:fld>
            <a:endParaRPr lang="en-CA"/>
          </a:p>
        </p:txBody>
      </p:sp>
      <p:sp>
        <p:nvSpPr>
          <p:cNvPr id="5" name="Footer Placeholder 4"/>
          <p:cNvSpPr>
            <a:spLocks noGrp="1"/>
          </p:cNvSpPr>
          <p:nvPr>
            <p:ph type="ftr" sz="quarter" idx="11"/>
          </p:nvPr>
        </p:nvSpPr>
        <p:spPr/>
        <p:txBody>
          <a:bodyPr/>
          <a:lstStyle/>
          <a:p>
            <a:r>
              <a:rPr lang="en-CA" dirty="0" smtClean="0"/>
              <a:t>Intro to WFCST for Recorders</a:t>
            </a:r>
            <a:endParaRPr lang="en-CA" dirty="0"/>
          </a:p>
        </p:txBody>
      </p:sp>
      <p:sp>
        <p:nvSpPr>
          <p:cNvPr id="6" name="Slide Number Placeholder 5"/>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2371377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321DE032-0071-419F-9577-551799A9D066}" type="datetime1">
              <a:rPr lang="en-CA" smtClean="0"/>
              <a:t>2016-04-28</a:t>
            </a:fld>
            <a:endParaRPr lang="en-CA" dirty="0"/>
          </a:p>
        </p:txBody>
      </p:sp>
      <p:sp>
        <p:nvSpPr>
          <p:cNvPr id="5" name="Footer Placeholder 4"/>
          <p:cNvSpPr>
            <a:spLocks noGrp="1"/>
          </p:cNvSpPr>
          <p:nvPr>
            <p:ph type="ftr" sz="quarter" idx="11"/>
          </p:nvPr>
        </p:nvSpPr>
        <p:spPr/>
        <p:txBody>
          <a:bodyPr/>
          <a:lstStyle/>
          <a:p>
            <a:r>
              <a:rPr lang="en-CA" dirty="0" smtClean="0"/>
              <a:t>Intro to WFCST for Recorders</a:t>
            </a:r>
            <a:endParaRPr lang="en-CA" dirty="0"/>
          </a:p>
        </p:txBody>
      </p:sp>
      <p:sp>
        <p:nvSpPr>
          <p:cNvPr id="6" name="Slide Number Placeholder 5"/>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461230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33556A-698B-427A-8B4C-1F699A2A1CC0}" type="datetime1">
              <a:rPr lang="en-CA" smtClean="0"/>
              <a:t>2016-04-28</a:t>
            </a:fld>
            <a:endParaRPr lang="en-CA"/>
          </a:p>
        </p:txBody>
      </p:sp>
      <p:sp>
        <p:nvSpPr>
          <p:cNvPr id="5" name="Footer Placeholder 4"/>
          <p:cNvSpPr>
            <a:spLocks noGrp="1"/>
          </p:cNvSpPr>
          <p:nvPr>
            <p:ph type="ftr" sz="quarter" idx="11"/>
          </p:nvPr>
        </p:nvSpPr>
        <p:spPr/>
        <p:txBody>
          <a:bodyPr/>
          <a:lstStyle/>
          <a:p>
            <a:r>
              <a:rPr lang="en-CA" dirty="0" smtClean="0"/>
              <a:t>Intro to WFCST for Recorders</a:t>
            </a:r>
            <a:endParaRPr lang="en-CA" dirty="0"/>
          </a:p>
        </p:txBody>
      </p:sp>
      <p:sp>
        <p:nvSpPr>
          <p:cNvPr id="6" name="Slide Number Placeholder 5"/>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4073238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60F96BCC-F585-4E9F-A831-8ABD90D9C32C}" type="datetime1">
              <a:rPr lang="en-CA" smtClean="0"/>
              <a:t>2016-04-28</a:t>
            </a:fld>
            <a:endParaRPr lang="en-CA"/>
          </a:p>
        </p:txBody>
      </p:sp>
      <p:sp>
        <p:nvSpPr>
          <p:cNvPr id="6" name="Footer Placeholder 5"/>
          <p:cNvSpPr>
            <a:spLocks noGrp="1"/>
          </p:cNvSpPr>
          <p:nvPr>
            <p:ph type="ftr" sz="quarter" idx="11"/>
          </p:nvPr>
        </p:nvSpPr>
        <p:spPr/>
        <p:txBody>
          <a:bodyPr/>
          <a:lstStyle/>
          <a:p>
            <a:r>
              <a:rPr lang="en-CA" dirty="0" smtClean="0"/>
              <a:t>Intro to WFCST for Recorders</a:t>
            </a:r>
            <a:endParaRPr lang="en-CA" dirty="0"/>
          </a:p>
        </p:txBody>
      </p:sp>
      <p:sp>
        <p:nvSpPr>
          <p:cNvPr id="7" name="Slide Number Placeholder 6"/>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1034535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915A46B-6EEB-4763-9441-607D5E4A4E66}" type="datetime1">
              <a:rPr lang="en-CA" smtClean="0"/>
              <a:t>2016-04-28</a:t>
            </a:fld>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a:t>
            </a:fld>
            <a:endParaRPr lang="en-CA" dirty="0"/>
          </a:p>
        </p:txBody>
      </p:sp>
    </p:spTree>
    <p:extLst>
      <p:ext uri="{BB962C8B-B14F-4D97-AF65-F5344CB8AC3E}">
        <p14:creationId xmlns:p14="http://schemas.microsoft.com/office/powerpoint/2010/main" val="375997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887EFDF-E27A-417F-8AE2-363C6661D69B}" type="datetime1">
              <a:rPr lang="en-CA" smtClean="0"/>
              <a:t>2016-04-28</a:t>
            </a:fld>
            <a:endParaRPr lang="en-CA"/>
          </a:p>
        </p:txBody>
      </p:sp>
      <p:sp>
        <p:nvSpPr>
          <p:cNvPr id="8" name="Footer Placeholder 7"/>
          <p:cNvSpPr>
            <a:spLocks noGrp="1"/>
          </p:cNvSpPr>
          <p:nvPr>
            <p:ph type="ftr" sz="quarter" idx="11"/>
          </p:nvPr>
        </p:nvSpPr>
        <p:spPr/>
        <p:txBody>
          <a:bodyPr/>
          <a:lstStyle/>
          <a:p>
            <a:r>
              <a:rPr lang="en-CA" dirty="0" smtClean="0"/>
              <a:t>Intro to WFCST for Recorders</a:t>
            </a:r>
            <a:endParaRPr lang="en-CA" dirty="0"/>
          </a:p>
        </p:txBody>
      </p:sp>
      <p:sp>
        <p:nvSpPr>
          <p:cNvPr id="9" name="Slide Number Placeholder 8"/>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2796056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946A19EC-09A2-41E2-8827-7C2E4191FD26}" type="datetime1">
              <a:rPr lang="en-CA" smtClean="0"/>
              <a:t>2016-04-28</a:t>
            </a:fld>
            <a:endParaRPr lang="en-CA"/>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2157820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84E7E-B00C-48E8-88F6-551DDBD8A314}" type="datetime1">
              <a:rPr lang="en-CA" smtClean="0"/>
              <a:t>2016-04-28</a:t>
            </a:fld>
            <a:endParaRPr lang="en-CA"/>
          </a:p>
        </p:txBody>
      </p:sp>
      <p:sp>
        <p:nvSpPr>
          <p:cNvPr id="3" name="Footer Placeholder 2"/>
          <p:cNvSpPr>
            <a:spLocks noGrp="1"/>
          </p:cNvSpPr>
          <p:nvPr>
            <p:ph type="ftr" sz="quarter" idx="11"/>
          </p:nvPr>
        </p:nvSpPr>
        <p:spPr/>
        <p:txBody>
          <a:bodyPr/>
          <a:lstStyle/>
          <a:p>
            <a:r>
              <a:rPr lang="en-CA" dirty="0" smtClean="0"/>
              <a:t>Intro to WFCST for Recorders</a:t>
            </a:r>
            <a:endParaRPr lang="en-CA" dirty="0"/>
          </a:p>
        </p:txBody>
      </p:sp>
      <p:sp>
        <p:nvSpPr>
          <p:cNvPr id="4" name="Slide Number Placeholder 3"/>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1166167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72312B-4A3D-4F3B-97D2-6C844EB735CF}" type="datetime1">
              <a:rPr lang="en-CA" smtClean="0"/>
              <a:t>2016-04-28</a:t>
            </a:fld>
            <a:endParaRPr lang="en-CA"/>
          </a:p>
        </p:txBody>
      </p:sp>
      <p:sp>
        <p:nvSpPr>
          <p:cNvPr id="6" name="Footer Placeholder 5"/>
          <p:cNvSpPr>
            <a:spLocks noGrp="1"/>
          </p:cNvSpPr>
          <p:nvPr>
            <p:ph type="ftr" sz="quarter" idx="11"/>
          </p:nvPr>
        </p:nvSpPr>
        <p:spPr/>
        <p:txBody>
          <a:bodyPr/>
          <a:lstStyle/>
          <a:p>
            <a:r>
              <a:rPr lang="en-CA" dirty="0" smtClean="0"/>
              <a:t>Intro to WFCST for Recorders</a:t>
            </a:r>
            <a:endParaRPr lang="en-CA" dirty="0"/>
          </a:p>
        </p:txBody>
      </p:sp>
      <p:sp>
        <p:nvSpPr>
          <p:cNvPr id="7" name="Slide Number Placeholder 6"/>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2611847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730F93F-D6AE-40E4-AF4C-357DB5BC1F9A}" type="datetime1">
              <a:rPr lang="en-CA" smtClean="0"/>
              <a:t>2016-04-28</a:t>
            </a:fld>
            <a:endParaRPr lang="en-CA"/>
          </a:p>
        </p:txBody>
      </p:sp>
      <p:sp>
        <p:nvSpPr>
          <p:cNvPr id="6" name="Footer Placeholder 5"/>
          <p:cNvSpPr>
            <a:spLocks noGrp="1"/>
          </p:cNvSpPr>
          <p:nvPr>
            <p:ph type="ftr" sz="quarter" idx="11"/>
          </p:nvPr>
        </p:nvSpPr>
        <p:spPr/>
        <p:txBody>
          <a:bodyPr/>
          <a:lstStyle/>
          <a:p>
            <a:r>
              <a:rPr lang="en-CA" dirty="0" smtClean="0"/>
              <a:t>Intro to WFCST for Recorders</a:t>
            </a:r>
            <a:endParaRPr lang="en-CA" dirty="0"/>
          </a:p>
        </p:txBody>
      </p:sp>
      <p:sp>
        <p:nvSpPr>
          <p:cNvPr id="7" name="Slide Number Placeholder 6"/>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1024015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B516F1CF-F3A2-4CFF-985A-321342C4B68C}" type="datetime1">
              <a:rPr lang="en-CA" smtClean="0"/>
              <a:t>2016-04-28</a:t>
            </a:fld>
            <a:endParaRPr lang="en-CA"/>
          </a:p>
        </p:txBody>
      </p:sp>
      <p:sp>
        <p:nvSpPr>
          <p:cNvPr id="5" name="Footer Placeholder 4"/>
          <p:cNvSpPr>
            <a:spLocks noGrp="1"/>
          </p:cNvSpPr>
          <p:nvPr>
            <p:ph type="ftr" sz="quarter" idx="11"/>
          </p:nvPr>
        </p:nvSpPr>
        <p:spPr/>
        <p:txBody>
          <a:bodyPr/>
          <a:lstStyle/>
          <a:p>
            <a:r>
              <a:rPr lang="en-CA" dirty="0" smtClean="0"/>
              <a:t>Intro to WFCST for Recorders</a:t>
            </a:r>
            <a:endParaRPr lang="en-CA" dirty="0"/>
          </a:p>
        </p:txBody>
      </p:sp>
      <p:sp>
        <p:nvSpPr>
          <p:cNvPr id="6" name="Slide Number Placeholder 5"/>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1925371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6FE30E6-2121-4E65-9009-2143A8F91EA2}" type="datetime1">
              <a:rPr lang="en-CA" smtClean="0"/>
              <a:t>2016-04-28</a:t>
            </a:fld>
            <a:endParaRPr lang="en-CA"/>
          </a:p>
        </p:txBody>
      </p:sp>
      <p:sp>
        <p:nvSpPr>
          <p:cNvPr id="5" name="Footer Placeholder 4"/>
          <p:cNvSpPr>
            <a:spLocks noGrp="1"/>
          </p:cNvSpPr>
          <p:nvPr>
            <p:ph type="ftr" sz="quarter" idx="11"/>
          </p:nvPr>
        </p:nvSpPr>
        <p:spPr/>
        <p:txBody>
          <a:bodyPr/>
          <a:lstStyle/>
          <a:p>
            <a:r>
              <a:rPr lang="en-CA" dirty="0" smtClean="0"/>
              <a:t>Intro to WFCST for Recorders</a:t>
            </a:r>
            <a:endParaRPr lang="en-CA" dirty="0"/>
          </a:p>
        </p:txBody>
      </p:sp>
      <p:sp>
        <p:nvSpPr>
          <p:cNvPr id="6" name="Slide Number Placeholder 5"/>
          <p:cNvSpPr>
            <a:spLocks noGrp="1"/>
          </p:cNvSpPr>
          <p:nvPr>
            <p:ph type="sldNum" sz="quarter" idx="12"/>
          </p:nvPr>
        </p:nvSpPr>
        <p:spPr/>
        <p:txBody>
          <a:bodyPr/>
          <a:lstStyle/>
          <a:p>
            <a:fld id="{038F8909-E79A-4D56-A955-47E8700EBCDF}" type="slidenum">
              <a:rPr lang="en-CA" smtClean="0"/>
              <a:t>‹#›</a:t>
            </a:fld>
            <a:endParaRPr lang="en-CA"/>
          </a:p>
        </p:txBody>
      </p:sp>
    </p:spTree>
    <p:extLst>
      <p:ext uri="{BB962C8B-B14F-4D97-AF65-F5344CB8AC3E}">
        <p14:creationId xmlns:p14="http://schemas.microsoft.com/office/powerpoint/2010/main" val="3440201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1DEA1F-D22D-43DE-822D-26F6379CACF8}" type="datetime1">
              <a:rPr lang="en-CA" smtClean="0"/>
              <a:t>2016-04-28</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CA" dirty="0" smtClean="0"/>
              <a:t>Intro to WFCST for Recorders</a:t>
            </a:r>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8F8909-E79A-4D56-A955-47E8700EBCDF}" type="slidenum">
              <a:rPr lang="en-CA" smtClean="0"/>
              <a:t>‹#›</a:t>
            </a:fld>
            <a:endParaRPr lang="en-CA" dirty="0"/>
          </a:p>
        </p:txBody>
      </p:sp>
    </p:spTree>
    <p:extLst>
      <p:ext uri="{BB962C8B-B14F-4D97-AF65-F5344CB8AC3E}">
        <p14:creationId xmlns:p14="http://schemas.microsoft.com/office/powerpoint/2010/main" val="332938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3" r:id="rId6"/>
    <p:sldLayoutId id="2147483654" r:id="rId7"/>
    <p:sldLayoutId id="2147483655" r:id="rId8"/>
    <p:sldLayoutId id="2147483656" r:id="rId9"/>
    <p:sldLayoutId id="2147483657" r:id="rId10"/>
    <p:sldLayoutId id="2147483658" r:id="rId11"/>
    <p:sldLayoutId id="2147483659"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gww.nrs.gov.bc.ca/flnr/wildfire-management/production-application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001%20Starting%20a%20new%20DEC.mp4"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003%20Filling%20out%20a%20DEC.mp4"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005%20Finding%20a%20DEC%20using%20the%20dashboard.mp4"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hyperlink" Target="006%20Submitting%20a%20DEC.mp4"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hyperlink" Target="010%20Using%20the%20Nothing%20to%20Report%20field.mp4"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008%20Fixing%20a%20mistake%20in%20the%20DEC%20Summary.mp4"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hyperlink" Target="011%20Making%20corrections%20to%20a%20DEC.mp4"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012%20Withdrawing%20a%20DEC.mp4"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002%20Using%20defaults%20when%20recording%20a%20DEC.mp4"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004%20Types%20of%20DEC%20line%20items.mp4"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007%20Adding%20a%20new%20line%20item%20not%20on%20the%20template.mp4"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tinyurl.com/WF1Train"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jpg"/><Relationship Id="rId5" Type="http://schemas.openxmlformats.org/officeDocument/2006/relationships/hyperlink" Target="http://tinyurl.com/WF1TrainFeedback" TargetMode="External"/><Relationship Id="rId4" Type="http://schemas.openxmlformats.org/officeDocument/2006/relationships/hyperlink" Target="mailto:CBSWildfireApps@gov.b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CA" dirty="0" smtClean="0"/>
              <a:t>Wildfire Costing</a:t>
            </a:r>
            <a:br>
              <a:rPr lang="en-CA" dirty="0" smtClean="0"/>
            </a:br>
            <a:r>
              <a:rPr lang="en-CA" dirty="0" smtClean="0"/>
              <a:t>(WFCST)</a:t>
            </a:r>
            <a:br>
              <a:rPr lang="en-CA" dirty="0" smtClean="0"/>
            </a:br>
            <a:r>
              <a:rPr lang="en-CA" sz="3600" dirty="0" smtClean="0"/>
              <a:t>for Recorders</a:t>
            </a:r>
            <a:endParaRPr lang="en-CA" dirty="0"/>
          </a:p>
        </p:txBody>
      </p:sp>
      <p:sp>
        <p:nvSpPr>
          <p:cNvPr id="6" name="Subtitle 5"/>
          <p:cNvSpPr>
            <a:spLocks noGrp="1"/>
          </p:cNvSpPr>
          <p:nvPr>
            <p:ph type="subTitle" idx="1"/>
          </p:nvPr>
        </p:nvSpPr>
        <p:spPr/>
        <p:txBody>
          <a:bodyPr/>
          <a:lstStyle/>
          <a:p>
            <a:r>
              <a:rPr lang="en-CA" dirty="0" smtClean="0"/>
              <a:t>A component of Wildfire One</a:t>
            </a:r>
          </a:p>
          <a:p>
            <a:r>
              <a:rPr lang="en-CA" dirty="0" smtClean="0"/>
              <a:t>Fire Season 2016</a:t>
            </a:r>
            <a:endParaRPr lang="en-CA" dirty="0"/>
          </a:p>
        </p:txBody>
      </p:sp>
      <p:pic>
        <p:nvPicPr>
          <p:cNvPr id="5" name="Content Placeholder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457200" y="476672"/>
            <a:ext cx="8229600" cy="1595437"/>
          </a:xfrm>
        </p:spPr>
      </p:pic>
    </p:spTree>
    <p:extLst>
      <p:ext uri="{BB962C8B-B14F-4D97-AF65-F5344CB8AC3E}">
        <p14:creationId xmlns:p14="http://schemas.microsoft.com/office/powerpoint/2010/main" val="8551495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Wildfire One and WFCST?</a:t>
            </a:r>
            <a:endParaRPr lang="en-CA" dirty="0"/>
          </a:p>
        </p:txBody>
      </p:sp>
      <p:sp>
        <p:nvSpPr>
          <p:cNvPr id="3" name="Content Placeholder 2"/>
          <p:cNvSpPr>
            <a:spLocks noGrp="1"/>
          </p:cNvSpPr>
          <p:nvPr>
            <p:ph idx="1"/>
          </p:nvPr>
        </p:nvSpPr>
        <p:spPr>
          <a:xfrm>
            <a:off x="457200" y="1600200"/>
            <a:ext cx="8229600" cy="4781128"/>
          </a:xfrm>
        </p:spPr>
        <p:txBody>
          <a:bodyPr>
            <a:normAutofit fontScale="92500" lnSpcReduction="10000"/>
          </a:bodyPr>
          <a:lstStyle/>
          <a:p>
            <a:pPr marL="0" indent="0">
              <a:buNone/>
            </a:pPr>
            <a:r>
              <a:rPr lang="en-CA" b="1" dirty="0" smtClean="0"/>
              <a:t>Wildfire One</a:t>
            </a:r>
          </a:p>
          <a:p>
            <a:r>
              <a:rPr lang="en-CA" sz="2800" dirty="0" smtClean="0"/>
              <a:t>Replace BCWS systems</a:t>
            </a:r>
          </a:p>
          <a:p>
            <a:r>
              <a:rPr lang="en-CA" sz="2800" dirty="0" smtClean="0"/>
              <a:t>Enter </a:t>
            </a:r>
            <a:r>
              <a:rPr lang="en-CA" sz="2800" u="sng" dirty="0" smtClean="0">
                <a:solidFill>
                  <a:srgbClr val="FF0000"/>
                </a:solidFill>
              </a:rPr>
              <a:t>one</a:t>
            </a:r>
            <a:r>
              <a:rPr lang="en-CA" sz="2800" dirty="0" smtClean="0"/>
              <a:t> time, </a:t>
            </a:r>
            <a:r>
              <a:rPr lang="en-CA" sz="2800" u="sng" dirty="0">
                <a:solidFill>
                  <a:srgbClr val="FF0000"/>
                </a:solidFill>
              </a:rPr>
              <a:t>one</a:t>
            </a:r>
            <a:r>
              <a:rPr lang="en-CA" sz="2800" dirty="0" smtClean="0"/>
              <a:t> source of information</a:t>
            </a:r>
          </a:p>
          <a:p>
            <a:endParaRPr lang="en-CA" sz="1800" dirty="0"/>
          </a:p>
          <a:p>
            <a:pPr marL="0" indent="0">
              <a:buNone/>
            </a:pPr>
            <a:r>
              <a:rPr lang="en-CA" b="1" dirty="0" smtClean="0"/>
              <a:t>Wildfire Costing system</a:t>
            </a:r>
            <a:endParaRPr lang="en-CA" b="1" dirty="0"/>
          </a:p>
          <a:p>
            <a:r>
              <a:rPr lang="en-CA" sz="2800" u="sng" dirty="0">
                <a:solidFill>
                  <a:srgbClr val="FF0000"/>
                </a:solidFill>
              </a:rPr>
              <a:t>One</a:t>
            </a:r>
            <a:r>
              <a:rPr lang="en-CA" sz="2800" dirty="0" smtClean="0"/>
              <a:t> place for all direct fire cost estimates</a:t>
            </a:r>
          </a:p>
          <a:p>
            <a:pPr lvl="1"/>
            <a:r>
              <a:rPr lang="en-CA" sz="2400" i="1" dirty="0" smtClean="0"/>
              <a:t>Ability to enter estimated costs where they are incurred</a:t>
            </a:r>
          </a:p>
          <a:p>
            <a:pPr lvl="1"/>
            <a:r>
              <a:rPr lang="en-CA" sz="2400" i="1" dirty="0"/>
              <a:t>Ability to advise Treasure Board of best estimates of spending on a daily basis through fire season, and for budget purposes in fall</a:t>
            </a:r>
          </a:p>
          <a:p>
            <a:pPr lvl="1"/>
            <a:r>
              <a:rPr lang="en-CA" sz="2400" i="1" dirty="0" smtClean="0"/>
              <a:t>Ability to report on estimated costs in different ways</a:t>
            </a:r>
          </a:p>
          <a:p>
            <a:pPr lvl="1"/>
            <a:r>
              <a:rPr lang="en-CA" sz="2400" i="1" dirty="0" smtClean="0"/>
              <a:t>Ability to compare estimates with CAS actuals</a:t>
            </a:r>
          </a:p>
          <a:p>
            <a:pPr lvl="1"/>
            <a:r>
              <a:rPr lang="en-CA" sz="2400" i="1" dirty="0" smtClean="0"/>
              <a:t>No more manual roll-ups!</a:t>
            </a:r>
          </a:p>
          <a:p>
            <a:pPr lvl="1"/>
            <a:endParaRPr lang="en-CA" sz="2400" i="1" dirty="0" smtClean="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2</a:t>
            </a:fld>
            <a:endParaRPr lang="en-CA"/>
          </a:p>
        </p:txBody>
      </p:sp>
    </p:spTree>
    <p:extLst>
      <p:ext uri="{BB962C8B-B14F-4D97-AF65-F5344CB8AC3E}">
        <p14:creationId xmlns:p14="http://schemas.microsoft.com/office/powerpoint/2010/main" val="26026821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Purpose of this training</a:t>
            </a:r>
            <a:endParaRPr lang="en-CA" dirty="0"/>
          </a:p>
        </p:txBody>
      </p:sp>
      <p:sp>
        <p:nvSpPr>
          <p:cNvPr id="3" name="Content Placeholder 2"/>
          <p:cNvSpPr>
            <a:spLocks noGrp="1"/>
          </p:cNvSpPr>
          <p:nvPr>
            <p:ph idx="1"/>
          </p:nvPr>
        </p:nvSpPr>
        <p:spPr/>
        <p:txBody>
          <a:bodyPr>
            <a:normAutofit/>
          </a:bodyPr>
          <a:lstStyle/>
          <a:p>
            <a:r>
              <a:rPr lang="en-CA" dirty="0"/>
              <a:t>Understand new </a:t>
            </a:r>
            <a:r>
              <a:rPr lang="en-CA" dirty="0" smtClean="0"/>
              <a:t>terminology</a:t>
            </a:r>
            <a:endParaRPr lang="en-CA" dirty="0"/>
          </a:p>
          <a:p>
            <a:r>
              <a:rPr lang="en-CA" dirty="0" smtClean="0"/>
              <a:t>Learn how to: </a:t>
            </a:r>
          </a:p>
          <a:p>
            <a:pPr lvl="1"/>
            <a:r>
              <a:rPr lang="en-CA" dirty="0" smtClean="0"/>
              <a:t>Access the system</a:t>
            </a:r>
          </a:p>
          <a:p>
            <a:pPr lvl="1"/>
            <a:r>
              <a:rPr lang="en-CA" dirty="0" smtClean="0"/>
              <a:t>Find online training</a:t>
            </a:r>
          </a:p>
          <a:p>
            <a:pPr lvl="1"/>
            <a:r>
              <a:rPr lang="en-CA" dirty="0" smtClean="0"/>
              <a:t>Create and correct cost estimates</a:t>
            </a:r>
            <a:endParaRPr lang="en-CA" dirty="0"/>
          </a:p>
          <a:p>
            <a:pPr lvl="1"/>
            <a:r>
              <a:rPr lang="en-CA" dirty="0" smtClean="0"/>
              <a:t>Find existing cost estimates</a:t>
            </a:r>
          </a:p>
          <a:p>
            <a:pPr lvl="1"/>
            <a:r>
              <a:rPr lang="en-CA" dirty="0" smtClean="0"/>
              <a:t>Run reports</a:t>
            </a:r>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3</a:t>
            </a:fld>
            <a:endParaRPr lang="en-CA"/>
          </a:p>
        </p:txBody>
      </p:sp>
    </p:spTree>
    <p:extLst>
      <p:ext uri="{BB962C8B-B14F-4D97-AF65-F5344CB8AC3E}">
        <p14:creationId xmlns:p14="http://schemas.microsoft.com/office/powerpoint/2010/main" val="16436465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32935" y="1600200"/>
            <a:ext cx="407813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CA" dirty="0" smtClean="0"/>
              <a:t>Getting started &amp; training</a:t>
            </a:r>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4</a:t>
            </a:fld>
            <a:endParaRPr lang="en-CA"/>
          </a:p>
        </p:txBody>
      </p:sp>
      <p:sp>
        <p:nvSpPr>
          <p:cNvPr id="7" name="Right Arrow 6"/>
          <p:cNvSpPr/>
          <p:nvPr/>
        </p:nvSpPr>
        <p:spPr>
          <a:xfrm>
            <a:off x="840396" y="3796680"/>
            <a:ext cx="1908212"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t>WFCST</a:t>
            </a:r>
            <a:endParaRPr lang="en-CA" sz="1400" b="1" dirty="0"/>
          </a:p>
        </p:txBody>
      </p:sp>
      <p:sp>
        <p:nvSpPr>
          <p:cNvPr id="8" name="Right Arrow 7"/>
          <p:cNvSpPr/>
          <p:nvPr/>
        </p:nvSpPr>
        <p:spPr>
          <a:xfrm>
            <a:off x="840396" y="5517232"/>
            <a:ext cx="1931404" cy="8046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t>WFCST Test</a:t>
            </a:r>
            <a:endParaRPr lang="en-CA" b="1" dirty="0"/>
          </a:p>
        </p:txBody>
      </p:sp>
      <p:sp>
        <p:nvSpPr>
          <p:cNvPr id="3" name="TextBox 2"/>
          <p:cNvSpPr txBox="1"/>
          <p:nvPr/>
        </p:nvSpPr>
        <p:spPr>
          <a:xfrm>
            <a:off x="179512" y="1196752"/>
            <a:ext cx="8784976" cy="400110"/>
          </a:xfrm>
          <a:prstGeom prst="rect">
            <a:avLst/>
          </a:prstGeom>
          <a:noFill/>
        </p:spPr>
        <p:txBody>
          <a:bodyPr wrap="square" rtlCol="0">
            <a:spAutoFit/>
          </a:bodyPr>
          <a:lstStyle/>
          <a:p>
            <a:pPr algn="ctr"/>
            <a:r>
              <a:rPr lang="en-CA" sz="2000" dirty="0">
                <a:hlinkClick r:id="rId4"/>
              </a:rPr>
              <a:t>https://gww.nrs.gov.bc.ca/flnr/wildfire-management/production-applications</a:t>
            </a:r>
            <a:r>
              <a:rPr lang="en-CA" sz="2000" dirty="0"/>
              <a:t> </a:t>
            </a:r>
          </a:p>
        </p:txBody>
      </p:sp>
      <p:sp>
        <p:nvSpPr>
          <p:cNvPr id="9" name="Right Arrow 8"/>
          <p:cNvSpPr/>
          <p:nvPr/>
        </p:nvSpPr>
        <p:spPr>
          <a:xfrm flipH="1">
            <a:off x="4283968" y="3789040"/>
            <a:ext cx="2016224" cy="8640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t>Training Material</a:t>
            </a:r>
            <a:endParaRPr lang="en-CA" b="1" dirty="0"/>
          </a:p>
        </p:txBody>
      </p:sp>
      <p:pic>
        <p:nvPicPr>
          <p:cNvPr id="10" name="Picture 3" descr="C:\Users\bmoysey\AppData\Local\Microsoft\Windows\Temporary Internet Files\Content.IE5\QD761UV6\15446212-demo-icon-on-glossy-blu[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000" y="2708920"/>
            <a:ext cx="846720"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176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299906"/>
            <a:ext cx="8640960" cy="1291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CA" dirty="0" smtClean="0"/>
              <a:t>Which system are you using?</a:t>
            </a:r>
            <a:endParaRPr lang="en-CA" dirty="0"/>
          </a:p>
        </p:txBody>
      </p:sp>
      <p:sp>
        <p:nvSpPr>
          <p:cNvPr id="3" name="Content Placeholder 2"/>
          <p:cNvSpPr>
            <a:spLocks noGrp="1"/>
          </p:cNvSpPr>
          <p:nvPr>
            <p:ph idx="1"/>
          </p:nvPr>
        </p:nvSpPr>
        <p:spPr>
          <a:xfrm>
            <a:off x="522036" y="1459611"/>
            <a:ext cx="8229600" cy="2821823"/>
          </a:xfrm>
        </p:spPr>
        <p:txBody>
          <a:bodyPr>
            <a:normAutofit/>
          </a:bodyPr>
          <a:lstStyle/>
          <a:p>
            <a:pPr marL="0" indent="0">
              <a:buNone/>
            </a:pPr>
            <a:r>
              <a:rPr lang="en-CA" b="1" dirty="0" smtClean="0"/>
              <a:t>We have several WFCST systems running</a:t>
            </a:r>
          </a:p>
          <a:p>
            <a:pPr marL="0" indent="0">
              <a:buNone/>
            </a:pPr>
            <a:endParaRPr lang="en-CA" sz="1600" b="1" dirty="0" smtClean="0"/>
          </a:p>
          <a:p>
            <a:pPr marL="400050" lvl="1" indent="0">
              <a:buNone/>
            </a:pPr>
            <a:r>
              <a:rPr lang="en-CA" b="1" dirty="0" smtClean="0">
                <a:solidFill>
                  <a:srgbClr val="FF0000"/>
                </a:solidFill>
              </a:rPr>
              <a:t>DLVR</a:t>
            </a:r>
            <a:r>
              <a:rPr lang="en-CA" dirty="0" smtClean="0"/>
              <a:t>: Testing a new version of the system</a:t>
            </a:r>
          </a:p>
          <a:p>
            <a:pPr marL="400050" lvl="1" indent="0">
              <a:buNone/>
            </a:pPr>
            <a:r>
              <a:rPr lang="en-CA" b="1" dirty="0">
                <a:solidFill>
                  <a:srgbClr val="FF0000"/>
                </a:solidFill>
              </a:rPr>
              <a:t>TEST</a:t>
            </a:r>
            <a:r>
              <a:rPr lang="en-CA" dirty="0" smtClean="0"/>
              <a:t>: Training a new person to use the system</a:t>
            </a:r>
          </a:p>
          <a:p>
            <a:pPr marL="400050" lvl="1" indent="0">
              <a:buNone/>
            </a:pPr>
            <a:r>
              <a:rPr lang="en-CA" b="1" dirty="0" smtClean="0">
                <a:solidFill>
                  <a:srgbClr val="FF0000"/>
                </a:solidFill>
              </a:rPr>
              <a:t>PROD</a:t>
            </a:r>
            <a:r>
              <a:rPr lang="en-CA" dirty="0" smtClean="0"/>
              <a:t>: Real cost estimates only</a:t>
            </a:r>
          </a:p>
          <a:p>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5</a:t>
            </a:fld>
            <a:endParaRPr lang="en-CA"/>
          </a:p>
        </p:txBody>
      </p:sp>
      <p:sp>
        <p:nvSpPr>
          <p:cNvPr id="7" name="Oval 6"/>
          <p:cNvSpPr/>
          <p:nvPr/>
        </p:nvSpPr>
        <p:spPr>
          <a:xfrm>
            <a:off x="7898882" y="4763995"/>
            <a:ext cx="79208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33642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Accessing WFCST</a:t>
            </a:r>
            <a:endParaRPr lang="en-CA" dirty="0"/>
          </a:p>
        </p:txBody>
      </p:sp>
      <p:sp>
        <p:nvSpPr>
          <p:cNvPr id="5" name="Content Placeholder 4"/>
          <p:cNvSpPr>
            <a:spLocks noGrp="1"/>
          </p:cNvSpPr>
          <p:nvPr>
            <p:ph idx="1"/>
          </p:nvPr>
        </p:nvSpPr>
        <p:spPr/>
        <p:txBody>
          <a:bodyPr/>
          <a:lstStyle/>
          <a:p>
            <a:pPr marL="0" indent="0">
              <a:buNone/>
            </a:pPr>
            <a:r>
              <a:rPr lang="en-CA" dirty="0" smtClean="0"/>
              <a:t>To access WFCST (either TEST or PROD) you need to be added as a user.</a:t>
            </a:r>
          </a:p>
          <a:p>
            <a:pPr marL="0" indent="0">
              <a:buNone/>
            </a:pPr>
            <a:endParaRPr lang="en-CA" dirty="0"/>
          </a:p>
          <a:p>
            <a:pPr marL="0" indent="0">
              <a:buNone/>
            </a:pPr>
            <a:r>
              <a:rPr lang="en-CA" dirty="0" smtClean="0"/>
              <a:t>If you do not have access you will see:</a:t>
            </a:r>
          </a:p>
          <a:p>
            <a:endParaRPr lang="en-CA" dirty="0"/>
          </a:p>
        </p:txBody>
      </p:sp>
      <p:sp>
        <p:nvSpPr>
          <p:cNvPr id="7" name="Footer Placeholder 6"/>
          <p:cNvSpPr>
            <a:spLocks noGrp="1"/>
          </p:cNvSpPr>
          <p:nvPr>
            <p:ph type="ftr" sz="quarter" idx="11"/>
          </p:nvPr>
        </p:nvSpPr>
        <p:spPr/>
        <p:txBody>
          <a:bodyPr/>
          <a:lstStyle/>
          <a:p>
            <a:r>
              <a:rPr lang="en-CA" dirty="0" smtClean="0"/>
              <a:t>Intro to WFCST for Recorders</a:t>
            </a:r>
            <a:endParaRPr lang="en-CA" dirty="0"/>
          </a:p>
        </p:txBody>
      </p:sp>
      <p:sp>
        <p:nvSpPr>
          <p:cNvPr id="8" name="Slide Number Placeholder 7"/>
          <p:cNvSpPr>
            <a:spLocks noGrp="1"/>
          </p:cNvSpPr>
          <p:nvPr>
            <p:ph type="sldNum" sz="quarter" idx="12"/>
          </p:nvPr>
        </p:nvSpPr>
        <p:spPr/>
        <p:txBody>
          <a:bodyPr/>
          <a:lstStyle/>
          <a:p>
            <a:fld id="{038F8909-E79A-4D56-A955-47E8700EBCDF}" type="slidenum">
              <a:rPr lang="en-CA" smtClean="0"/>
              <a:t>6</a:t>
            </a:fld>
            <a:endParaRPr lang="en-CA"/>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149080"/>
            <a:ext cx="8640960" cy="19240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430620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User Permissions - Recorders</a:t>
            </a:r>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7</a:t>
            </a:fld>
            <a:endParaRPr lang="en-CA"/>
          </a:p>
        </p:txBody>
      </p:sp>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Content Placeholder 4"/>
          <p:cNvSpPr>
            <a:spLocks noGrp="1"/>
          </p:cNvSpPr>
          <p:nvPr>
            <p:ph idx="1"/>
          </p:nvPr>
        </p:nvSpPr>
        <p:spPr>
          <a:xfrm>
            <a:off x="1907704" y="1600200"/>
            <a:ext cx="6408712" cy="4525963"/>
          </a:xfrm>
        </p:spPr>
        <p:txBody>
          <a:bodyPr>
            <a:normAutofit/>
          </a:bodyPr>
          <a:lstStyle/>
          <a:p>
            <a:r>
              <a:rPr lang="en-CA" dirty="0" smtClean="0"/>
              <a:t>Most users will be Recorders</a:t>
            </a:r>
          </a:p>
          <a:p>
            <a:endParaRPr lang="en-CA" dirty="0" smtClean="0"/>
          </a:p>
          <a:p>
            <a:r>
              <a:rPr lang="en-CA" dirty="0" smtClean="0"/>
              <a:t>Enter new </a:t>
            </a:r>
            <a:r>
              <a:rPr lang="en-CA" dirty="0" err="1" smtClean="0"/>
              <a:t>DECs</a:t>
            </a:r>
            <a:r>
              <a:rPr lang="en-CA" dirty="0" smtClean="0"/>
              <a:t> (Daily Estimate of Costs)</a:t>
            </a:r>
            <a:endParaRPr lang="en-CA" dirty="0"/>
          </a:p>
          <a:p>
            <a:r>
              <a:rPr lang="en-CA" dirty="0" smtClean="0"/>
              <a:t>Make corrections to existing </a:t>
            </a:r>
            <a:r>
              <a:rPr lang="en-CA" dirty="0" err="1" smtClean="0"/>
              <a:t>DECs</a:t>
            </a:r>
            <a:endParaRPr lang="en-CA" dirty="0"/>
          </a:p>
        </p:txBody>
      </p:sp>
    </p:spTree>
    <p:extLst>
      <p:ext uri="{BB962C8B-B14F-4D97-AF65-F5344CB8AC3E}">
        <p14:creationId xmlns:p14="http://schemas.microsoft.com/office/powerpoint/2010/main" val="30762949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CA" dirty="0" smtClean="0"/>
              <a:t>User Permissions - Approvers</a:t>
            </a:r>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8</a:t>
            </a:fld>
            <a:endParaRPr lang="en-CA"/>
          </a:p>
        </p:txBody>
      </p:sp>
      <p:sp>
        <p:nvSpPr>
          <p:cNvPr id="14" name="Content Placeholder 4"/>
          <p:cNvSpPr>
            <a:spLocks noGrp="1"/>
          </p:cNvSpPr>
          <p:nvPr>
            <p:ph idx="1"/>
          </p:nvPr>
        </p:nvSpPr>
        <p:spPr>
          <a:xfrm>
            <a:off x="1907704" y="1600200"/>
            <a:ext cx="6408712" cy="4525963"/>
          </a:xfrm>
        </p:spPr>
        <p:txBody>
          <a:bodyPr>
            <a:normAutofit/>
          </a:bodyPr>
          <a:lstStyle/>
          <a:p>
            <a:r>
              <a:rPr lang="en-CA" dirty="0" smtClean="0"/>
              <a:t>Typically Fire Centre </a:t>
            </a:r>
            <a:r>
              <a:rPr lang="en-CA" dirty="0"/>
              <a:t>Finance </a:t>
            </a:r>
            <a:r>
              <a:rPr lang="en-CA" dirty="0" smtClean="0"/>
              <a:t>staff, or Zone staff (e.g. </a:t>
            </a:r>
            <a:r>
              <a:rPr lang="en-CA" dirty="0" err="1" smtClean="0"/>
              <a:t>FPO</a:t>
            </a:r>
            <a:r>
              <a:rPr lang="en-CA" dirty="0" smtClean="0"/>
              <a:t>)</a:t>
            </a:r>
          </a:p>
          <a:p>
            <a:endParaRPr lang="en-CA" dirty="0" smtClean="0"/>
          </a:p>
          <a:p>
            <a:r>
              <a:rPr lang="en-CA" dirty="0" smtClean="0"/>
              <a:t>Verify submitted </a:t>
            </a:r>
            <a:r>
              <a:rPr lang="en-CA" dirty="0" err="1" smtClean="0"/>
              <a:t>DECs</a:t>
            </a:r>
            <a:r>
              <a:rPr lang="en-CA" dirty="0" smtClean="0"/>
              <a:t> are correct</a:t>
            </a:r>
          </a:p>
          <a:p>
            <a:r>
              <a:rPr lang="en-CA" dirty="0" smtClean="0"/>
              <a:t>Confirm all expected </a:t>
            </a:r>
            <a:r>
              <a:rPr lang="en-CA" dirty="0" err="1" smtClean="0"/>
              <a:t>DECs</a:t>
            </a:r>
            <a:r>
              <a:rPr lang="en-CA" dirty="0" smtClean="0"/>
              <a:t> have been submitted</a:t>
            </a:r>
          </a:p>
          <a:p>
            <a:r>
              <a:rPr lang="en-CA" dirty="0" smtClean="0"/>
              <a:t>Enter adjustments</a:t>
            </a:r>
            <a:endParaRPr lang="en-CA" dirty="0"/>
          </a:p>
        </p:txBody>
      </p:sp>
    </p:spTree>
    <p:extLst>
      <p:ext uri="{BB962C8B-B14F-4D97-AF65-F5344CB8AC3E}">
        <p14:creationId xmlns:p14="http://schemas.microsoft.com/office/powerpoint/2010/main" val="2634763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1" y="1412775"/>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CA" dirty="0" smtClean="0"/>
              <a:t>User Permissions - Administrators</a:t>
            </a:r>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9</a:t>
            </a:fld>
            <a:endParaRPr lang="en-CA"/>
          </a:p>
        </p:txBody>
      </p:sp>
      <p:sp>
        <p:nvSpPr>
          <p:cNvPr id="14" name="Content Placeholder 4"/>
          <p:cNvSpPr>
            <a:spLocks noGrp="1"/>
          </p:cNvSpPr>
          <p:nvPr>
            <p:ph idx="1"/>
          </p:nvPr>
        </p:nvSpPr>
        <p:spPr>
          <a:xfrm>
            <a:off x="1907704" y="1600200"/>
            <a:ext cx="6408712" cy="4525963"/>
          </a:xfrm>
        </p:spPr>
        <p:txBody>
          <a:bodyPr>
            <a:normAutofit/>
          </a:bodyPr>
          <a:lstStyle/>
          <a:p>
            <a:r>
              <a:rPr lang="en-CA" dirty="0" smtClean="0"/>
              <a:t>Headquarters Finance staff</a:t>
            </a:r>
          </a:p>
          <a:p>
            <a:endParaRPr lang="en-CA" dirty="0"/>
          </a:p>
          <a:p>
            <a:r>
              <a:rPr lang="en-CA" dirty="0" smtClean="0"/>
              <a:t>Enter default rates at start of year</a:t>
            </a:r>
          </a:p>
          <a:p>
            <a:r>
              <a:rPr lang="en-CA" dirty="0" smtClean="0"/>
              <a:t>Maintain list of project numbers, STOBs, etc.</a:t>
            </a:r>
          </a:p>
          <a:p>
            <a:r>
              <a:rPr lang="en-CA" dirty="0" smtClean="0"/>
              <a:t>Maintain DEC </a:t>
            </a:r>
            <a:r>
              <a:rPr lang="en-CA" dirty="0"/>
              <a:t>Templates</a:t>
            </a:r>
          </a:p>
          <a:p>
            <a:endParaRPr lang="en-CA" dirty="0"/>
          </a:p>
        </p:txBody>
      </p:sp>
    </p:spTree>
    <p:extLst>
      <p:ext uri="{BB962C8B-B14F-4D97-AF65-F5344CB8AC3E}">
        <p14:creationId xmlns:p14="http://schemas.microsoft.com/office/powerpoint/2010/main" val="3401206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Menus &amp; Permissions</a:t>
            </a:r>
            <a:endParaRPr lang="en-CA" dirty="0"/>
          </a:p>
        </p:txBody>
      </p:sp>
      <p:sp>
        <p:nvSpPr>
          <p:cNvPr id="6" name="Content Placeholder 5"/>
          <p:cNvSpPr>
            <a:spLocks noGrp="1"/>
          </p:cNvSpPr>
          <p:nvPr>
            <p:ph idx="1"/>
          </p:nvPr>
        </p:nvSpPr>
        <p:spPr>
          <a:xfrm>
            <a:off x="539552" y="1600200"/>
            <a:ext cx="8147248" cy="4525963"/>
          </a:xfrm>
        </p:spPr>
        <p:txBody>
          <a:bodyPr/>
          <a:lstStyle/>
          <a:p>
            <a:r>
              <a:rPr lang="en-CA" dirty="0" smtClean="0"/>
              <a:t>Menus adjust based on your permissions; not all options are available to all users.</a:t>
            </a:r>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10</a:t>
            </a:fld>
            <a:endParaRPr lang="en-CA"/>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429000"/>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3344991"/>
            <a:ext cx="5472608" cy="2460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9765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Creating a new DEC</a:t>
            </a:r>
            <a:endParaRPr lang="en-CA" dirty="0"/>
          </a:p>
        </p:txBody>
      </p:sp>
      <p:sp>
        <p:nvSpPr>
          <p:cNvPr id="6" name="Content Placeholder 5"/>
          <p:cNvSpPr>
            <a:spLocks noGrp="1"/>
          </p:cNvSpPr>
          <p:nvPr>
            <p:ph idx="1"/>
          </p:nvPr>
        </p:nvSpPr>
        <p:spPr>
          <a:xfrm>
            <a:off x="1907704" y="1600200"/>
            <a:ext cx="6779096" cy="4525963"/>
          </a:xfrm>
        </p:spPr>
        <p:txBody>
          <a:bodyPr/>
          <a:lstStyle/>
          <a:p>
            <a:r>
              <a:rPr lang="en-CA" dirty="0" smtClean="0"/>
              <a:t>Create a new Daily Estimate of Costs (DEC) and save it in Draft status</a:t>
            </a:r>
          </a:p>
          <a:p>
            <a:r>
              <a:rPr lang="en-CA" dirty="0" smtClean="0"/>
              <a:t>Search for the DEC on the dashboard</a:t>
            </a:r>
          </a:p>
          <a:p>
            <a:r>
              <a:rPr lang="en-CA" dirty="0" smtClean="0"/>
              <a:t>Finish filling it out and Submit it</a:t>
            </a:r>
          </a:p>
          <a:p>
            <a:r>
              <a:rPr lang="en-CA" dirty="0" smtClean="0"/>
              <a:t>Using the “Nothing </a:t>
            </a:r>
            <a:r>
              <a:rPr lang="en-CA" dirty="0"/>
              <a:t>to </a:t>
            </a:r>
            <a:r>
              <a:rPr lang="en-CA" dirty="0" smtClean="0"/>
              <a:t>Report” field.</a:t>
            </a:r>
            <a:endParaRPr lang="en-CA" dirty="0"/>
          </a:p>
          <a:p>
            <a:endParaRPr lang="en-CA" dirty="0" smtClean="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11</a:t>
            </a:fld>
            <a:endParaRPr lang="en-CA"/>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27586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Starting a new DEC</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12</a:t>
            </a:fld>
            <a:endParaRPr lang="en-CA"/>
          </a:p>
        </p:txBody>
      </p:sp>
      <p:sp>
        <p:nvSpPr>
          <p:cNvPr id="3" name="Content Placeholder 2"/>
          <p:cNvSpPr>
            <a:spLocks noGrp="1"/>
          </p:cNvSpPr>
          <p:nvPr>
            <p:ph idx="1"/>
          </p:nvPr>
        </p:nvSpPr>
        <p:spPr/>
        <p:txBody>
          <a:bodyPr/>
          <a:lstStyle/>
          <a:p>
            <a:r>
              <a:rPr lang="en-CA" dirty="0" smtClean="0"/>
              <a:t>How </a:t>
            </a:r>
            <a:r>
              <a:rPr lang="en-CA" dirty="0"/>
              <a:t>to get set up to record a new DEC, or Daily Estimate of Costs.  You will do this any time you need to report estimated Direct Fire costs for a project or incident.</a:t>
            </a:r>
          </a:p>
          <a:p>
            <a:r>
              <a:rPr lang="en-CA" dirty="0" smtClean="0">
                <a:hlinkClick r:id="rId3" action="ppaction://hlinkfile"/>
              </a:rPr>
              <a:t>Play video</a:t>
            </a:r>
            <a:endParaRPr lang="en-CA" dirty="0" smtClean="0"/>
          </a:p>
          <a:p>
            <a:endParaRPr lang="en-CA" dirty="0" smtClean="0"/>
          </a:p>
          <a:p>
            <a:endParaRPr lang="en-CA" dirty="0"/>
          </a:p>
        </p:txBody>
      </p:sp>
      <p:pic>
        <p:nvPicPr>
          <p:cNvPr id="102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9597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bmoysey\AppData\Local\Microsoft\Windows\Temporary Internet Files\Content.IE5\ENJ0ADUU\1024px-Commons-emblem-notice.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000" y="540000"/>
            <a:ext cx="1058400" cy="105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Of Note</a:t>
            </a:r>
            <a:endParaRPr lang="en-CA" dirty="0"/>
          </a:p>
        </p:txBody>
      </p:sp>
      <p:sp>
        <p:nvSpPr>
          <p:cNvPr id="3" name="Content Placeholder 2"/>
          <p:cNvSpPr>
            <a:spLocks noGrp="1"/>
          </p:cNvSpPr>
          <p:nvPr>
            <p:ph idx="1"/>
          </p:nvPr>
        </p:nvSpPr>
        <p:spPr/>
        <p:txBody>
          <a:bodyPr>
            <a:normAutofit/>
          </a:bodyPr>
          <a:lstStyle/>
          <a:p>
            <a:r>
              <a:rPr lang="en-CA" dirty="0" smtClean="0"/>
              <a:t>Incident numbers include the fire season in which they began</a:t>
            </a:r>
          </a:p>
          <a:p>
            <a:pPr lvl="1"/>
            <a:r>
              <a:rPr lang="en-CA" dirty="0" smtClean="0"/>
              <a:t>New fire season begins on April 1, so </a:t>
            </a:r>
            <a:r>
              <a:rPr lang="en-CA" dirty="0"/>
              <a:t>incidents </a:t>
            </a:r>
            <a:r>
              <a:rPr lang="en-CA" dirty="0" smtClean="0"/>
              <a:t>that were discovered in March 2016 have a 2015 fire year</a:t>
            </a:r>
          </a:p>
          <a:p>
            <a:r>
              <a:rPr lang="en-CA" dirty="0" smtClean="0"/>
              <a:t>Old zones are used due to integration with legacy systems such as Fire Chart and Dispatch</a:t>
            </a:r>
          </a:p>
          <a:p>
            <a:pPr lvl="1"/>
            <a:r>
              <a:rPr lang="en-CA" dirty="0" smtClean="0"/>
              <a:t>WFCST will be updated with the current zones after legacy systems are replaced and retired</a:t>
            </a:r>
          </a:p>
          <a:p>
            <a:pPr lvl="1"/>
            <a:endParaRPr lang="en-CA" dirty="0" smtClean="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13</a:t>
            </a:fld>
            <a:endParaRPr lang="en-CA"/>
          </a:p>
        </p:txBody>
      </p:sp>
    </p:spTree>
    <p:extLst>
      <p:ext uri="{BB962C8B-B14F-4D97-AF65-F5344CB8AC3E}">
        <p14:creationId xmlns:p14="http://schemas.microsoft.com/office/powerpoint/2010/main" val="3516728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Filling out a DEC</a:t>
            </a:r>
            <a:endParaRPr lang="en-CA" dirty="0"/>
          </a:p>
        </p:txBody>
      </p:sp>
      <p:sp>
        <p:nvSpPr>
          <p:cNvPr id="3" name="Content Placeholder 2"/>
          <p:cNvSpPr>
            <a:spLocks noGrp="1"/>
          </p:cNvSpPr>
          <p:nvPr>
            <p:ph idx="1"/>
          </p:nvPr>
        </p:nvSpPr>
        <p:spPr/>
        <p:txBody>
          <a:bodyPr/>
          <a:lstStyle/>
          <a:p>
            <a:r>
              <a:rPr lang="en-CA" dirty="0" smtClean="0"/>
              <a:t>How </a:t>
            </a:r>
            <a:r>
              <a:rPr lang="en-CA" dirty="0"/>
              <a:t>to fill out a DEC and save it to continue working on later. </a:t>
            </a:r>
            <a:endParaRPr lang="en-CA" dirty="0" smtClean="0"/>
          </a:p>
          <a:p>
            <a:r>
              <a:rPr lang="en-CA" dirty="0" smtClean="0">
                <a:hlinkClick r:id="rId3" action="ppaction://hlinkfile"/>
              </a:rPr>
              <a:t>Play video</a:t>
            </a:r>
            <a:endParaRPr lang="en-CA" dirty="0" smtClean="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14</a:t>
            </a:fld>
            <a:endParaRPr lang="en-CA"/>
          </a:p>
        </p:txBody>
      </p:sp>
      <p:pic>
        <p:nvPicPr>
          <p:cNvPr id="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480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bmoysey\AppData\Local\Microsoft\Windows\Temporary Internet Files\Content.IE5\ENJ0ADUU\1024px-Commons-emblem-notice.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000" y="540000"/>
            <a:ext cx="1058400" cy="105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Of Note</a:t>
            </a:r>
            <a:endParaRPr lang="en-CA" dirty="0"/>
          </a:p>
        </p:txBody>
      </p:sp>
      <p:sp>
        <p:nvSpPr>
          <p:cNvPr id="3" name="Content Placeholder 2"/>
          <p:cNvSpPr>
            <a:spLocks noGrp="1"/>
          </p:cNvSpPr>
          <p:nvPr>
            <p:ph idx="1"/>
          </p:nvPr>
        </p:nvSpPr>
        <p:spPr/>
        <p:txBody>
          <a:bodyPr>
            <a:normAutofit fontScale="92500" lnSpcReduction="10000"/>
          </a:bodyPr>
          <a:lstStyle/>
          <a:p>
            <a:r>
              <a:rPr lang="en-CA" dirty="0"/>
              <a:t>Comments and History Log doesn’t appear until DEC is saved to database.</a:t>
            </a:r>
          </a:p>
          <a:p>
            <a:r>
              <a:rPr lang="en-CA" dirty="0" smtClean="0"/>
              <a:t>90-minute </a:t>
            </a:r>
            <a:r>
              <a:rPr lang="en-CA" dirty="0" smtClean="0"/>
              <a:t>(or less) system </a:t>
            </a:r>
            <a:r>
              <a:rPr lang="en-CA" dirty="0"/>
              <a:t>timeout – save frequently!</a:t>
            </a:r>
          </a:p>
          <a:p>
            <a:r>
              <a:rPr lang="en-CA" dirty="0" smtClean="0"/>
              <a:t>DEC Statuses</a:t>
            </a:r>
          </a:p>
          <a:p>
            <a:pPr lvl="1"/>
            <a:r>
              <a:rPr lang="en-CA" dirty="0" smtClean="0"/>
              <a:t>Unsaved – not in database yet, on screen only</a:t>
            </a:r>
          </a:p>
          <a:p>
            <a:pPr lvl="1"/>
            <a:r>
              <a:rPr lang="en-CA" dirty="0" smtClean="0"/>
              <a:t>Draft – in database, but not finished</a:t>
            </a:r>
          </a:p>
          <a:p>
            <a:pPr lvl="1"/>
            <a:r>
              <a:rPr lang="en-CA" dirty="0" smtClean="0"/>
              <a:t>Submitted – finished and ready for review</a:t>
            </a:r>
          </a:p>
          <a:p>
            <a:pPr lvl="1"/>
            <a:r>
              <a:rPr lang="en-CA" dirty="0" smtClean="0"/>
              <a:t>Verified – reviewed by Approver</a:t>
            </a:r>
          </a:p>
          <a:p>
            <a:pPr lvl="1"/>
            <a:r>
              <a:rPr lang="en-CA" dirty="0" smtClean="0"/>
              <a:t>Withdrawn – deleted</a:t>
            </a:r>
          </a:p>
          <a:p>
            <a:endParaRPr lang="en-CA" dirty="0" smtClean="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15</a:t>
            </a:fld>
            <a:endParaRPr lang="en-CA"/>
          </a:p>
        </p:txBody>
      </p:sp>
    </p:spTree>
    <p:extLst>
      <p:ext uri="{BB962C8B-B14F-4D97-AF65-F5344CB8AC3E}">
        <p14:creationId xmlns:p14="http://schemas.microsoft.com/office/powerpoint/2010/main" val="3799961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Finding a DEC </a:t>
            </a:r>
            <a:br>
              <a:rPr lang="en-CA" dirty="0" smtClean="0"/>
            </a:br>
            <a:r>
              <a:rPr lang="en-CA" dirty="0" smtClean="0"/>
              <a:t>using the Dashboard</a:t>
            </a:r>
            <a:endParaRPr lang="en-CA" dirty="0"/>
          </a:p>
        </p:txBody>
      </p:sp>
      <p:sp>
        <p:nvSpPr>
          <p:cNvPr id="3" name="Content Placeholder 2"/>
          <p:cNvSpPr>
            <a:spLocks noGrp="1"/>
          </p:cNvSpPr>
          <p:nvPr>
            <p:ph idx="1"/>
          </p:nvPr>
        </p:nvSpPr>
        <p:spPr/>
        <p:txBody>
          <a:bodyPr/>
          <a:lstStyle/>
          <a:p>
            <a:r>
              <a:rPr lang="en-CA" dirty="0" smtClean="0"/>
              <a:t>How </a:t>
            </a:r>
            <a:r>
              <a:rPr lang="en-CA" dirty="0"/>
              <a:t>to find a DEC using the </a:t>
            </a:r>
            <a:r>
              <a:rPr lang="en-CA" dirty="0" smtClean="0"/>
              <a:t>dashboard.</a:t>
            </a:r>
          </a:p>
          <a:p>
            <a:r>
              <a:rPr lang="en-CA" dirty="0" smtClean="0">
                <a:hlinkClick r:id="rId3" action="ppaction://hlinkfile"/>
              </a:rPr>
              <a:t>Play video</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16</a:t>
            </a:fld>
            <a:endParaRPr lang="en-CA"/>
          </a:p>
        </p:txBody>
      </p:sp>
      <p:pic>
        <p:nvPicPr>
          <p:cNvPr id="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8259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Submitting a DEC</a:t>
            </a:r>
            <a:endParaRPr lang="en-CA" dirty="0"/>
          </a:p>
        </p:txBody>
      </p:sp>
      <p:sp>
        <p:nvSpPr>
          <p:cNvPr id="3" name="Content Placeholder 2"/>
          <p:cNvSpPr>
            <a:spLocks noGrp="1"/>
          </p:cNvSpPr>
          <p:nvPr>
            <p:ph idx="1"/>
          </p:nvPr>
        </p:nvSpPr>
        <p:spPr/>
        <p:txBody>
          <a:bodyPr/>
          <a:lstStyle/>
          <a:p>
            <a:r>
              <a:rPr lang="en-CA" dirty="0" smtClean="0"/>
              <a:t>How </a:t>
            </a:r>
            <a:r>
              <a:rPr lang="en-CA" dirty="0"/>
              <a:t>to open a DEC </a:t>
            </a:r>
            <a:r>
              <a:rPr lang="en-CA" dirty="0" smtClean="0"/>
              <a:t>started </a:t>
            </a:r>
            <a:r>
              <a:rPr lang="en-CA" dirty="0"/>
              <a:t>previously, and submit it for review and approval</a:t>
            </a:r>
            <a:r>
              <a:rPr lang="en-CA" dirty="0" smtClean="0"/>
              <a:t>.</a:t>
            </a:r>
          </a:p>
          <a:p>
            <a:r>
              <a:rPr lang="en-CA" dirty="0" smtClean="0">
                <a:hlinkClick r:id="rId3" action="ppaction://hlinkfile"/>
              </a:rPr>
              <a:t>Play video</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17</a:t>
            </a:fld>
            <a:endParaRPr lang="en-CA"/>
          </a:p>
        </p:txBody>
      </p:sp>
      <p:pic>
        <p:nvPicPr>
          <p:cNvPr id="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830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bmoysey\AppData\Local\Microsoft\Windows\Temporary Internet Files\Content.IE5\ENJ0ADUU\1024px-Commons-emblem-notice.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000" y="540000"/>
            <a:ext cx="1058400" cy="105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Of Note</a:t>
            </a:r>
            <a:endParaRPr lang="en-CA" dirty="0"/>
          </a:p>
        </p:txBody>
      </p:sp>
      <p:sp>
        <p:nvSpPr>
          <p:cNvPr id="3" name="Content Placeholder 2"/>
          <p:cNvSpPr>
            <a:spLocks noGrp="1"/>
          </p:cNvSpPr>
          <p:nvPr>
            <p:ph idx="1"/>
          </p:nvPr>
        </p:nvSpPr>
        <p:spPr/>
        <p:txBody>
          <a:bodyPr>
            <a:normAutofit/>
          </a:bodyPr>
          <a:lstStyle/>
          <a:p>
            <a:r>
              <a:rPr lang="en-CA" dirty="0" smtClean="0"/>
              <a:t>Multiple </a:t>
            </a:r>
            <a:r>
              <a:rPr lang="en-CA" dirty="0"/>
              <a:t>people can work on the same DEC at </a:t>
            </a:r>
            <a:r>
              <a:rPr lang="en-CA" u="sng" dirty="0"/>
              <a:t>different</a:t>
            </a:r>
            <a:r>
              <a:rPr lang="en-CA" dirty="0"/>
              <a:t> times</a:t>
            </a:r>
            <a:r>
              <a:rPr lang="en-CA" dirty="0" smtClean="0"/>
              <a:t>.  If two people try to edit the same DEC simultaneously, the second one will get an error when they save.</a:t>
            </a:r>
            <a:endParaRPr lang="en-CA" dirty="0"/>
          </a:p>
          <a:p>
            <a:endParaRPr lang="en-CA" dirty="0"/>
          </a:p>
          <a:p>
            <a:endParaRPr lang="en-CA" dirty="0" smtClean="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18</a:t>
            </a:fld>
            <a:endParaRPr lang="en-CA"/>
          </a:p>
        </p:txBody>
      </p:sp>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30571"/>
          <a:stretch/>
        </p:blipFill>
        <p:spPr bwMode="auto">
          <a:xfrm>
            <a:off x="1268745" y="3789040"/>
            <a:ext cx="6606510" cy="22288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886754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Using the Nothing to </a:t>
            </a:r>
            <a:br>
              <a:rPr lang="en-CA" dirty="0" smtClean="0"/>
            </a:br>
            <a:r>
              <a:rPr lang="en-CA" dirty="0" smtClean="0"/>
              <a:t>Report field</a:t>
            </a:r>
            <a:endParaRPr lang="en-CA" dirty="0"/>
          </a:p>
        </p:txBody>
      </p:sp>
      <p:sp>
        <p:nvSpPr>
          <p:cNvPr id="3" name="Content Placeholder 2"/>
          <p:cNvSpPr>
            <a:spLocks noGrp="1"/>
          </p:cNvSpPr>
          <p:nvPr>
            <p:ph idx="1"/>
          </p:nvPr>
        </p:nvSpPr>
        <p:spPr/>
        <p:txBody>
          <a:bodyPr>
            <a:normAutofit/>
          </a:bodyPr>
          <a:lstStyle/>
          <a:p>
            <a:r>
              <a:rPr lang="en-CA" dirty="0"/>
              <a:t>You will use this field any time you have a day in which you did not incur any Direct Fire costs, but you still need to submit a DEC by the cut-off </a:t>
            </a:r>
            <a:r>
              <a:rPr lang="en-CA" dirty="0" smtClean="0"/>
              <a:t>time.</a:t>
            </a:r>
            <a:endParaRPr lang="en-CA" dirty="0"/>
          </a:p>
          <a:p>
            <a:r>
              <a:rPr lang="en-CA" dirty="0" smtClean="0">
                <a:hlinkClick r:id="rId3" action="ppaction://hlinkfile"/>
              </a:rPr>
              <a:t>Play video</a:t>
            </a:r>
            <a:endParaRPr lang="en-CA" dirty="0" smtClean="0"/>
          </a:p>
          <a:p>
            <a:endParaRPr lang="en-CA" dirty="0"/>
          </a:p>
          <a:p>
            <a:endParaRPr lang="en-CA" dirty="0" smtClean="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19</a:t>
            </a:fld>
            <a:endParaRPr lang="en-CA"/>
          </a:p>
        </p:txBody>
      </p:sp>
      <p:pic>
        <p:nvPicPr>
          <p:cNvPr id="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326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Processes</a:t>
            </a:r>
            <a:endParaRPr lang="en-CA" dirty="0"/>
          </a:p>
        </p:txBody>
      </p:sp>
      <p:sp>
        <p:nvSpPr>
          <p:cNvPr id="6" name="Content Placeholder 5"/>
          <p:cNvSpPr>
            <a:spLocks noGrp="1"/>
          </p:cNvSpPr>
          <p:nvPr>
            <p:ph idx="1"/>
          </p:nvPr>
        </p:nvSpPr>
        <p:spPr>
          <a:xfrm>
            <a:off x="457200" y="1600200"/>
            <a:ext cx="8229600" cy="4525963"/>
          </a:xfrm>
        </p:spPr>
        <p:txBody>
          <a:bodyPr>
            <a:normAutofit fontScale="85000" lnSpcReduction="20000"/>
          </a:bodyPr>
          <a:lstStyle/>
          <a:p>
            <a:r>
              <a:rPr lang="en-CA" dirty="0"/>
              <a:t>Timelines for reporting costs</a:t>
            </a:r>
          </a:p>
          <a:p>
            <a:pPr lvl="1"/>
            <a:r>
              <a:rPr lang="en-CA" dirty="0"/>
              <a:t>What to do if you miss the daily deadline</a:t>
            </a:r>
          </a:p>
          <a:p>
            <a:pPr lvl="1"/>
            <a:r>
              <a:rPr lang="en-CA" dirty="0"/>
              <a:t>How long costs must be submitted for an incident</a:t>
            </a:r>
          </a:p>
          <a:p>
            <a:r>
              <a:rPr lang="en-CA" dirty="0"/>
              <a:t>Resources that work multiple incidents in one day</a:t>
            </a:r>
          </a:p>
          <a:p>
            <a:pPr lvl="1"/>
            <a:r>
              <a:rPr lang="en-CA" dirty="0"/>
              <a:t>Report on incident where they spent the most time</a:t>
            </a:r>
          </a:p>
          <a:p>
            <a:r>
              <a:rPr lang="en-CA" dirty="0"/>
              <a:t>When to use the Nothing to Report field.</a:t>
            </a:r>
          </a:p>
          <a:p>
            <a:pPr lvl="1"/>
            <a:r>
              <a:rPr lang="en-CA" dirty="0"/>
              <a:t>Primarily used at the office level</a:t>
            </a:r>
          </a:p>
          <a:p>
            <a:pPr lvl="1"/>
            <a:r>
              <a:rPr lang="en-CA" dirty="0"/>
              <a:t>Incidents will not typically need to submit a “nothing to report” DEC.</a:t>
            </a:r>
          </a:p>
          <a:p>
            <a:r>
              <a:rPr lang="en-CA" dirty="0"/>
              <a:t>Costing to the project level</a:t>
            </a:r>
          </a:p>
          <a:p>
            <a:pPr lvl="1"/>
            <a:r>
              <a:rPr lang="en-CA" dirty="0"/>
              <a:t>Use of project codes versus incident </a:t>
            </a:r>
            <a:r>
              <a:rPr lang="en-CA" dirty="0" smtClean="0"/>
              <a:t>numbers</a:t>
            </a:r>
            <a:endParaRPr lang="en-CA" dirty="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20</a:t>
            </a:fld>
            <a:endParaRPr lang="en-CA"/>
          </a:p>
        </p:txBody>
      </p:sp>
      <p:pic>
        <p:nvPicPr>
          <p:cNvPr id="13"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9552" y="540000"/>
            <a:ext cx="981075" cy="1058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39849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moysey\AppData\Local\Microsoft\Windows\Temporary Internet Files\Content.IE5\J5PXOGH4\1298569779[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892"/>
          <a:stretch/>
        </p:blipFill>
        <p:spPr bwMode="auto">
          <a:xfrm>
            <a:off x="540000" y="540000"/>
            <a:ext cx="1129200" cy="11667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CA" dirty="0" smtClean="0"/>
              <a:t>Questions?</a:t>
            </a:r>
            <a:endParaRPr lang="en-CA" dirty="0"/>
          </a:p>
        </p:txBody>
      </p:sp>
      <p:sp>
        <p:nvSpPr>
          <p:cNvPr id="3" name="Content Placeholder 2"/>
          <p:cNvSpPr>
            <a:spLocks noGrp="1"/>
          </p:cNvSpPr>
          <p:nvPr>
            <p:ph idx="1"/>
          </p:nvPr>
        </p:nvSpPr>
        <p:spPr/>
        <p:txBody>
          <a:bodyPr/>
          <a:lstStyle/>
          <a:p>
            <a:pPr marL="0" indent="0">
              <a:buNone/>
            </a:pPr>
            <a:r>
              <a:rPr lang="en-CA" b="1" dirty="0"/>
              <a:t>Creating a new </a:t>
            </a:r>
            <a:r>
              <a:rPr lang="en-CA" b="1" dirty="0" smtClean="0"/>
              <a:t>DEC</a:t>
            </a:r>
          </a:p>
          <a:p>
            <a:r>
              <a:rPr lang="en-CA" dirty="0" smtClean="0"/>
              <a:t>Create </a:t>
            </a:r>
            <a:r>
              <a:rPr lang="en-CA" dirty="0"/>
              <a:t>a new Daily Estimate of Costs (DEC) and save it in Draft status</a:t>
            </a:r>
          </a:p>
          <a:p>
            <a:r>
              <a:rPr lang="en-CA" dirty="0"/>
              <a:t>Search for the DEC on the dashboard</a:t>
            </a:r>
          </a:p>
          <a:p>
            <a:r>
              <a:rPr lang="en-CA" dirty="0"/>
              <a:t>Finish filling it out and Submit it</a:t>
            </a:r>
          </a:p>
          <a:p>
            <a:r>
              <a:rPr lang="en-CA" dirty="0"/>
              <a:t>Using the “Nothing to Report” field.</a:t>
            </a:r>
          </a:p>
          <a:p>
            <a:pPr lvl="1"/>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21</a:t>
            </a:fld>
            <a:endParaRPr lang="en-CA"/>
          </a:p>
        </p:txBody>
      </p:sp>
    </p:spTree>
    <p:extLst>
      <p:ext uri="{BB962C8B-B14F-4D97-AF65-F5344CB8AC3E}">
        <p14:creationId xmlns:p14="http://schemas.microsoft.com/office/powerpoint/2010/main" val="11707920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Fixing mistakes</a:t>
            </a:r>
            <a:endParaRPr lang="en-CA" dirty="0"/>
          </a:p>
        </p:txBody>
      </p:sp>
      <p:sp>
        <p:nvSpPr>
          <p:cNvPr id="6" name="Content Placeholder 5"/>
          <p:cNvSpPr>
            <a:spLocks noGrp="1"/>
          </p:cNvSpPr>
          <p:nvPr>
            <p:ph idx="1"/>
          </p:nvPr>
        </p:nvSpPr>
        <p:spPr>
          <a:xfrm>
            <a:off x="1907704" y="1600200"/>
            <a:ext cx="6779096" cy="4525963"/>
          </a:xfrm>
        </p:spPr>
        <p:txBody>
          <a:bodyPr/>
          <a:lstStyle/>
          <a:p>
            <a:r>
              <a:rPr lang="en-CA" dirty="0" smtClean="0"/>
              <a:t>Make changes to a DEC that is in Draft Status</a:t>
            </a:r>
          </a:p>
          <a:p>
            <a:r>
              <a:rPr lang="en-CA" dirty="0"/>
              <a:t>Fixing a mistake in the DEC Summary section</a:t>
            </a:r>
          </a:p>
          <a:p>
            <a:r>
              <a:rPr lang="en-CA" dirty="0" smtClean="0"/>
              <a:t>Make corrections to a DEC that has been Submitted or Verified</a:t>
            </a:r>
          </a:p>
          <a:p>
            <a:r>
              <a:rPr lang="en-CA" dirty="0" smtClean="0"/>
              <a:t>Adjustments</a:t>
            </a:r>
          </a:p>
          <a:p>
            <a:r>
              <a:rPr lang="en-CA" dirty="0" smtClean="0"/>
              <a:t>Withdrawing </a:t>
            </a:r>
            <a:r>
              <a:rPr lang="en-CA" dirty="0"/>
              <a:t>a DEC</a:t>
            </a:r>
          </a:p>
          <a:p>
            <a:endParaRPr lang="en-CA" dirty="0" smtClean="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22</a:t>
            </a:fld>
            <a:endParaRPr lang="en-CA"/>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19662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Making changes to a DEC</a:t>
            </a:r>
            <a:endParaRPr lang="en-CA" dirty="0"/>
          </a:p>
        </p:txBody>
      </p:sp>
      <p:sp>
        <p:nvSpPr>
          <p:cNvPr id="3" name="Content Placeholder 2"/>
          <p:cNvSpPr>
            <a:spLocks noGrp="1"/>
          </p:cNvSpPr>
          <p:nvPr>
            <p:ph idx="1"/>
          </p:nvPr>
        </p:nvSpPr>
        <p:spPr/>
        <p:txBody>
          <a:bodyPr/>
          <a:lstStyle/>
          <a:p>
            <a:r>
              <a:rPr lang="en-CA" dirty="0" smtClean="0"/>
              <a:t>If a DEC is still in Draft status (or Unsaved) you can make as many changes to it as needed; they are not considered “corrections” until the DEC has been Submitted.</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23</a:t>
            </a:fld>
            <a:endParaRPr lang="en-CA"/>
          </a:p>
        </p:txBody>
      </p:sp>
    </p:spTree>
    <p:extLst>
      <p:ext uri="{BB962C8B-B14F-4D97-AF65-F5344CB8AC3E}">
        <p14:creationId xmlns:p14="http://schemas.microsoft.com/office/powerpoint/2010/main" val="2814133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Fixing a mistake </a:t>
            </a:r>
            <a:r>
              <a:rPr lang="en-CA" dirty="0" smtClean="0"/>
              <a:t/>
            </a:r>
            <a:br>
              <a:rPr lang="en-CA" dirty="0" smtClean="0"/>
            </a:br>
            <a:r>
              <a:rPr lang="en-CA" dirty="0" smtClean="0"/>
              <a:t>in </a:t>
            </a:r>
            <a:r>
              <a:rPr lang="en-CA" dirty="0"/>
              <a:t>the DEC </a:t>
            </a:r>
            <a:r>
              <a:rPr lang="en-CA" dirty="0" smtClean="0"/>
              <a:t>Summary</a:t>
            </a:r>
            <a:endParaRPr lang="en-CA" dirty="0"/>
          </a:p>
        </p:txBody>
      </p:sp>
      <p:sp>
        <p:nvSpPr>
          <p:cNvPr id="3" name="Content Placeholder 2"/>
          <p:cNvSpPr>
            <a:spLocks noGrp="1"/>
          </p:cNvSpPr>
          <p:nvPr>
            <p:ph idx="1"/>
          </p:nvPr>
        </p:nvSpPr>
        <p:spPr/>
        <p:txBody>
          <a:bodyPr/>
          <a:lstStyle/>
          <a:p>
            <a:r>
              <a:rPr lang="en-CA" dirty="0" smtClean="0"/>
              <a:t>How </a:t>
            </a:r>
            <a:r>
              <a:rPr lang="en-CA" dirty="0"/>
              <a:t>to fix a mistake in the DEC Summary section.</a:t>
            </a:r>
          </a:p>
          <a:p>
            <a:r>
              <a:rPr lang="en-CA" dirty="0" smtClean="0">
                <a:hlinkClick r:id="rId3" action="ppaction://hlinkfile"/>
              </a:rPr>
              <a:t>Play video</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24</a:t>
            </a:fld>
            <a:endParaRPr lang="en-CA"/>
          </a:p>
        </p:txBody>
      </p:sp>
      <p:pic>
        <p:nvPicPr>
          <p:cNvPr id="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040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Making corrections to a DEC</a:t>
            </a:r>
          </a:p>
        </p:txBody>
      </p:sp>
      <p:sp>
        <p:nvSpPr>
          <p:cNvPr id="3" name="Content Placeholder 2"/>
          <p:cNvSpPr>
            <a:spLocks noGrp="1"/>
          </p:cNvSpPr>
          <p:nvPr>
            <p:ph idx="1"/>
          </p:nvPr>
        </p:nvSpPr>
        <p:spPr/>
        <p:txBody>
          <a:bodyPr/>
          <a:lstStyle/>
          <a:p>
            <a:r>
              <a:rPr lang="en-CA" dirty="0" smtClean="0"/>
              <a:t>How </a:t>
            </a:r>
            <a:r>
              <a:rPr lang="en-CA" dirty="0"/>
              <a:t>to make corrections to </a:t>
            </a:r>
            <a:r>
              <a:rPr lang="en-CA" dirty="0" smtClean="0"/>
              <a:t>a DEC when </a:t>
            </a:r>
            <a:r>
              <a:rPr lang="en-CA" dirty="0"/>
              <a:t>you know exactly where you’ve made a mistake. </a:t>
            </a:r>
            <a:endParaRPr lang="en-CA" dirty="0" smtClean="0"/>
          </a:p>
          <a:p>
            <a:r>
              <a:rPr lang="en-CA" dirty="0" smtClean="0">
                <a:hlinkClick r:id="rId3" action="ppaction://hlinkfile"/>
              </a:rPr>
              <a:t>Play video</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25</a:t>
            </a:fld>
            <a:endParaRPr lang="en-CA"/>
          </a:p>
        </p:txBody>
      </p:sp>
      <p:pic>
        <p:nvPicPr>
          <p:cNvPr id="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6899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4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CA" dirty="0" smtClean="0"/>
              <a:t>Adjustments</a:t>
            </a:r>
            <a:endParaRPr lang="en-CA" dirty="0"/>
          </a:p>
        </p:txBody>
      </p:sp>
      <p:sp>
        <p:nvSpPr>
          <p:cNvPr id="4" name="Footer Placeholder 3"/>
          <p:cNvSpPr>
            <a:spLocks noGrp="1"/>
          </p:cNvSpPr>
          <p:nvPr>
            <p:ph type="ftr" sz="quarter" idx="11"/>
          </p:nvPr>
        </p:nvSpPr>
        <p:spPr/>
        <p:txBody>
          <a:bodyPr/>
          <a:lstStyle/>
          <a:p>
            <a:r>
              <a:rPr lang="en-CA" dirty="0"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26</a:t>
            </a:fld>
            <a:endParaRPr lang="en-CA"/>
          </a:p>
        </p:txBody>
      </p:sp>
      <p:sp>
        <p:nvSpPr>
          <p:cNvPr id="14" name="Content Placeholder 4"/>
          <p:cNvSpPr>
            <a:spLocks noGrp="1"/>
          </p:cNvSpPr>
          <p:nvPr>
            <p:ph idx="1"/>
          </p:nvPr>
        </p:nvSpPr>
        <p:spPr>
          <a:xfrm>
            <a:off x="1907704" y="1600200"/>
            <a:ext cx="6408712" cy="4525963"/>
          </a:xfrm>
        </p:spPr>
        <p:txBody>
          <a:bodyPr>
            <a:normAutofit/>
          </a:bodyPr>
          <a:lstStyle/>
          <a:p>
            <a:r>
              <a:rPr lang="en-CA" dirty="0" smtClean="0"/>
              <a:t>Only approvers can create adjustments</a:t>
            </a:r>
          </a:p>
          <a:p>
            <a:r>
              <a:rPr lang="en-CA" dirty="0" smtClean="0"/>
              <a:t>Similar to corrections, but done when source of error is not </a:t>
            </a:r>
            <a:r>
              <a:rPr lang="en-CA" dirty="0" smtClean="0"/>
              <a:t>known</a:t>
            </a:r>
          </a:p>
          <a:p>
            <a:r>
              <a:rPr lang="en-CA" dirty="0" smtClean="0"/>
              <a:t>Typically done at the RC level, not zone</a:t>
            </a:r>
          </a:p>
          <a:p>
            <a:r>
              <a:rPr lang="en-CA" dirty="0" smtClean="0"/>
              <a:t>Adjustments will be very rare; corrections </a:t>
            </a:r>
            <a:r>
              <a:rPr lang="en-CA" dirty="0" smtClean="0"/>
              <a:t>are preferred</a:t>
            </a:r>
            <a:endParaRPr lang="en-CA" dirty="0"/>
          </a:p>
        </p:txBody>
      </p:sp>
    </p:spTree>
    <p:extLst>
      <p:ext uri="{BB962C8B-B14F-4D97-AF65-F5344CB8AC3E}">
        <p14:creationId xmlns:p14="http://schemas.microsoft.com/office/powerpoint/2010/main" val="10666610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Withdrawing a DEC</a:t>
            </a:r>
            <a:endParaRPr lang="en-CA" dirty="0"/>
          </a:p>
        </p:txBody>
      </p:sp>
      <p:sp>
        <p:nvSpPr>
          <p:cNvPr id="3" name="Content Placeholder 2"/>
          <p:cNvSpPr>
            <a:spLocks noGrp="1"/>
          </p:cNvSpPr>
          <p:nvPr>
            <p:ph idx="1"/>
          </p:nvPr>
        </p:nvSpPr>
        <p:spPr/>
        <p:txBody>
          <a:bodyPr/>
          <a:lstStyle/>
          <a:p>
            <a:r>
              <a:rPr lang="en-CA" dirty="0" smtClean="0"/>
              <a:t>How </a:t>
            </a:r>
            <a:r>
              <a:rPr lang="en-CA" dirty="0"/>
              <a:t>to withdraw a DEC that has been created in error.  This is essentially the same as deleting the </a:t>
            </a:r>
            <a:r>
              <a:rPr lang="en-CA" dirty="0" smtClean="0"/>
              <a:t>DEC.</a:t>
            </a:r>
          </a:p>
          <a:p>
            <a:r>
              <a:rPr lang="en-CA" dirty="0" smtClean="0">
                <a:hlinkClick r:id="rId3" action="ppaction://hlinkfile"/>
              </a:rPr>
              <a:t>Play video</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27</a:t>
            </a:fld>
            <a:endParaRPr lang="en-CA"/>
          </a:p>
        </p:txBody>
      </p:sp>
      <p:pic>
        <p:nvPicPr>
          <p:cNvPr id="6"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7083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Processes</a:t>
            </a:r>
            <a:endParaRPr lang="en-CA" dirty="0"/>
          </a:p>
        </p:txBody>
      </p:sp>
      <p:sp>
        <p:nvSpPr>
          <p:cNvPr id="6" name="Content Placeholder 5"/>
          <p:cNvSpPr>
            <a:spLocks noGrp="1"/>
          </p:cNvSpPr>
          <p:nvPr>
            <p:ph idx="1"/>
          </p:nvPr>
        </p:nvSpPr>
        <p:spPr>
          <a:xfrm>
            <a:off x="457200" y="1600200"/>
            <a:ext cx="8229600" cy="4525963"/>
          </a:xfrm>
        </p:spPr>
        <p:txBody>
          <a:bodyPr>
            <a:normAutofit fontScale="92500" lnSpcReduction="10000"/>
          </a:bodyPr>
          <a:lstStyle/>
          <a:p>
            <a:r>
              <a:rPr lang="en-CA" dirty="0"/>
              <a:t>Enter meaningful comments to assist approvers and others to understand why you’ve made </a:t>
            </a:r>
            <a:r>
              <a:rPr lang="en-CA" dirty="0" smtClean="0"/>
              <a:t>a correction</a:t>
            </a:r>
            <a:r>
              <a:rPr lang="en-CA" dirty="0"/>
              <a:t>.</a:t>
            </a:r>
          </a:p>
          <a:p>
            <a:r>
              <a:rPr lang="en-CA" dirty="0" smtClean="0"/>
              <a:t>After making a significant correction, notify the RC (response centre) that you have done so.</a:t>
            </a:r>
          </a:p>
          <a:p>
            <a:r>
              <a:rPr lang="en-CA" dirty="0" smtClean="0"/>
              <a:t>Withdraw a DEC if:</a:t>
            </a:r>
          </a:p>
          <a:p>
            <a:pPr lvl="1"/>
            <a:r>
              <a:rPr lang="en-CA" dirty="0" smtClean="0"/>
              <a:t>duplicate </a:t>
            </a:r>
            <a:r>
              <a:rPr lang="en-CA" dirty="0" err="1" smtClean="0"/>
              <a:t>DECs</a:t>
            </a:r>
            <a:r>
              <a:rPr lang="en-CA" dirty="0" smtClean="0"/>
              <a:t> were submitted for the same project/incident on the same day, or</a:t>
            </a:r>
          </a:p>
          <a:p>
            <a:pPr lvl="1"/>
            <a:r>
              <a:rPr lang="en-CA" dirty="0" smtClean="0"/>
              <a:t>you need to replace a Nothing To Report DEC with one that uses a template.</a:t>
            </a:r>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28</a:t>
            </a:fld>
            <a:endParaRPr lang="en-CA"/>
          </a:p>
        </p:txBody>
      </p:sp>
      <p:pic>
        <p:nvPicPr>
          <p:cNvPr id="13"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9552" y="540000"/>
            <a:ext cx="981075" cy="1058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239819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Questions?</a:t>
            </a:r>
            <a:endParaRPr lang="en-CA" dirty="0"/>
          </a:p>
        </p:txBody>
      </p:sp>
      <p:sp>
        <p:nvSpPr>
          <p:cNvPr id="6" name="Content Placeholder 5"/>
          <p:cNvSpPr>
            <a:spLocks noGrp="1"/>
          </p:cNvSpPr>
          <p:nvPr>
            <p:ph idx="1"/>
          </p:nvPr>
        </p:nvSpPr>
        <p:spPr>
          <a:xfrm>
            <a:off x="457200" y="1600200"/>
            <a:ext cx="8229600" cy="4525963"/>
          </a:xfrm>
        </p:spPr>
        <p:txBody>
          <a:bodyPr>
            <a:normAutofit/>
          </a:bodyPr>
          <a:lstStyle/>
          <a:p>
            <a:pPr marL="0" indent="0">
              <a:buNone/>
            </a:pPr>
            <a:r>
              <a:rPr lang="en-CA" b="1" dirty="0" smtClean="0"/>
              <a:t>Fixing mistakes</a:t>
            </a:r>
          </a:p>
          <a:p>
            <a:r>
              <a:rPr lang="en-CA" dirty="0" smtClean="0"/>
              <a:t>Make changes to a DEC that is in Draft Status</a:t>
            </a:r>
          </a:p>
          <a:p>
            <a:r>
              <a:rPr lang="en-CA" dirty="0"/>
              <a:t>Fixing a mistake in the DEC Summary section</a:t>
            </a:r>
          </a:p>
          <a:p>
            <a:r>
              <a:rPr lang="en-CA" dirty="0" smtClean="0"/>
              <a:t>Make corrections to a DEC that has been Submitted or Verified</a:t>
            </a:r>
          </a:p>
          <a:p>
            <a:r>
              <a:rPr lang="en-CA" dirty="0" smtClean="0"/>
              <a:t>Adjustments</a:t>
            </a:r>
          </a:p>
          <a:p>
            <a:r>
              <a:rPr lang="en-CA" dirty="0" smtClean="0"/>
              <a:t>Withdrawing </a:t>
            </a:r>
            <a:r>
              <a:rPr lang="en-CA" dirty="0"/>
              <a:t>a DEC</a:t>
            </a:r>
          </a:p>
          <a:p>
            <a:endParaRPr lang="en-CA" dirty="0" smtClean="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29</a:t>
            </a:fld>
            <a:endParaRPr lang="en-CA"/>
          </a:p>
        </p:txBody>
      </p:sp>
      <p:pic>
        <p:nvPicPr>
          <p:cNvPr id="7" name="Picture 2" descr="C:\Users\bmoysey\AppData\Local\Microsoft\Windows\Temporary Internet Files\Content.IE5\J5PXOGH4\1298569779[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892"/>
          <a:stretch/>
        </p:blipFill>
        <p:spPr bwMode="auto">
          <a:xfrm>
            <a:off x="540000" y="540000"/>
            <a:ext cx="1129200" cy="1166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4487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Beyond the basics</a:t>
            </a:r>
            <a:endParaRPr lang="en-CA" dirty="0"/>
          </a:p>
        </p:txBody>
      </p:sp>
      <p:sp>
        <p:nvSpPr>
          <p:cNvPr id="6" name="Content Placeholder 5"/>
          <p:cNvSpPr>
            <a:spLocks noGrp="1"/>
          </p:cNvSpPr>
          <p:nvPr>
            <p:ph idx="1"/>
          </p:nvPr>
        </p:nvSpPr>
        <p:spPr>
          <a:xfrm>
            <a:off x="1907704" y="1600200"/>
            <a:ext cx="6779096" cy="4525963"/>
          </a:xfrm>
        </p:spPr>
        <p:txBody>
          <a:bodyPr/>
          <a:lstStyle/>
          <a:p>
            <a:r>
              <a:rPr lang="en-CA" dirty="0" smtClean="0"/>
              <a:t>Using defaults</a:t>
            </a:r>
          </a:p>
          <a:p>
            <a:r>
              <a:rPr lang="en-CA" dirty="0" smtClean="0"/>
              <a:t>Types of DEC line items</a:t>
            </a:r>
          </a:p>
          <a:p>
            <a:r>
              <a:rPr lang="en-CA" dirty="0" smtClean="0"/>
              <a:t>Adding line items to a DEC</a:t>
            </a:r>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30</a:t>
            </a:fld>
            <a:endParaRPr lang="en-CA"/>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92399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Using defaults when recording a DEC </a:t>
            </a:r>
          </a:p>
        </p:txBody>
      </p:sp>
      <p:sp>
        <p:nvSpPr>
          <p:cNvPr id="3" name="Content Placeholder 2"/>
          <p:cNvSpPr>
            <a:spLocks noGrp="1"/>
          </p:cNvSpPr>
          <p:nvPr>
            <p:ph idx="1"/>
          </p:nvPr>
        </p:nvSpPr>
        <p:spPr/>
        <p:txBody>
          <a:bodyPr/>
          <a:lstStyle/>
          <a:p>
            <a:r>
              <a:rPr lang="en-CA" dirty="0" smtClean="0"/>
              <a:t>How </a:t>
            </a:r>
            <a:r>
              <a:rPr lang="en-CA" dirty="0"/>
              <a:t>to set your preferred defaults on the New DEC Report screen.  </a:t>
            </a:r>
            <a:endParaRPr lang="en-CA" dirty="0" smtClean="0"/>
          </a:p>
          <a:p>
            <a:r>
              <a:rPr lang="en-CA" dirty="0" smtClean="0"/>
              <a:t>Speeds </a:t>
            </a:r>
            <a:r>
              <a:rPr lang="en-CA" dirty="0"/>
              <a:t>up the process of entering a DEC if you always report costs with the same information in the DEC Summary section.</a:t>
            </a:r>
          </a:p>
          <a:p>
            <a:r>
              <a:rPr lang="en-CA" dirty="0" smtClean="0">
                <a:hlinkClick r:id="rId3" action="ppaction://hlinkfile"/>
              </a:rPr>
              <a:t>Play video</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31</a:t>
            </a:fld>
            <a:endParaRPr lang="en-CA"/>
          </a:p>
        </p:txBody>
      </p:sp>
    </p:spTree>
    <p:extLst>
      <p:ext uri="{BB962C8B-B14F-4D97-AF65-F5344CB8AC3E}">
        <p14:creationId xmlns:p14="http://schemas.microsoft.com/office/powerpoint/2010/main" val="41209086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Types of DEC line </a:t>
            </a:r>
            <a:r>
              <a:rPr lang="en-CA" dirty="0" smtClean="0"/>
              <a:t>items</a:t>
            </a:r>
            <a:endParaRPr lang="en-CA" dirty="0"/>
          </a:p>
        </p:txBody>
      </p:sp>
      <p:sp>
        <p:nvSpPr>
          <p:cNvPr id="3" name="Content Placeholder 2"/>
          <p:cNvSpPr>
            <a:spLocks noGrp="1"/>
          </p:cNvSpPr>
          <p:nvPr>
            <p:ph idx="1"/>
          </p:nvPr>
        </p:nvSpPr>
        <p:spPr/>
        <p:txBody>
          <a:bodyPr/>
          <a:lstStyle/>
          <a:p>
            <a:r>
              <a:rPr lang="en-CA" dirty="0" smtClean="0"/>
              <a:t>The </a:t>
            </a:r>
            <a:r>
              <a:rPr lang="en-CA" dirty="0"/>
              <a:t>different types of line items you might encounter when using the system.</a:t>
            </a:r>
          </a:p>
          <a:p>
            <a:r>
              <a:rPr lang="en-CA" dirty="0" smtClean="0">
                <a:hlinkClick r:id="rId3" action="ppaction://hlinkfile"/>
              </a:rPr>
              <a:t>Play video</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32</a:t>
            </a:fld>
            <a:endParaRPr lang="en-CA"/>
          </a:p>
        </p:txBody>
      </p:sp>
    </p:spTree>
    <p:extLst>
      <p:ext uri="{BB962C8B-B14F-4D97-AF65-F5344CB8AC3E}">
        <p14:creationId xmlns:p14="http://schemas.microsoft.com/office/powerpoint/2010/main" val="6822868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bmoysey\AppData\Local\Microsoft\Windows\Temporary Internet Files\Content.IE5\ENJ0ADUU\1024px-Commons-emblem-notice.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000" y="540000"/>
            <a:ext cx="1058400" cy="1058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CA" dirty="0" smtClean="0"/>
              <a:t>Of Note</a:t>
            </a:r>
            <a:endParaRPr lang="en-CA" dirty="0"/>
          </a:p>
        </p:txBody>
      </p:sp>
      <p:sp>
        <p:nvSpPr>
          <p:cNvPr id="3" name="Content Placeholder 2"/>
          <p:cNvSpPr>
            <a:spLocks noGrp="1"/>
          </p:cNvSpPr>
          <p:nvPr>
            <p:ph idx="1"/>
          </p:nvPr>
        </p:nvSpPr>
        <p:spPr/>
        <p:txBody>
          <a:bodyPr/>
          <a:lstStyle/>
          <a:p>
            <a:r>
              <a:rPr lang="en-CA" dirty="0" smtClean="0"/>
              <a:t>In the video, Ministry Vehicles was an example; this line has a different configuration in the production system.</a:t>
            </a:r>
          </a:p>
          <a:p>
            <a:r>
              <a:rPr lang="en-CA" dirty="0" smtClean="0"/>
              <a:t>Shadow Costs</a:t>
            </a:r>
          </a:p>
          <a:p>
            <a:pPr lvl="1"/>
            <a:r>
              <a:rPr lang="en-CA" dirty="0" smtClean="0"/>
              <a:t>Used </a:t>
            </a:r>
            <a:r>
              <a:rPr lang="en-CA" dirty="0"/>
              <a:t>for calculating the total cost of an incident or project when the line item </a:t>
            </a:r>
            <a:r>
              <a:rPr lang="en-CA" dirty="0" smtClean="0"/>
              <a:t>is </a:t>
            </a:r>
            <a:r>
              <a:rPr lang="en-CA" dirty="0"/>
              <a:t>also being </a:t>
            </a:r>
            <a:r>
              <a:rPr lang="en-CA" dirty="0" err="1"/>
              <a:t>costed</a:t>
            </a:r>
            <a:r>
              <a:rPr lang="en-CA" dirty="0"/>
              <a:t> at the fire centre or provincial </a:t>
            </a:r>
            <a:r>
              <a:rPr lang="en-CA" dirty="0" smtClean="0"/>
              <a:t>level.</a:t>
            </a:r>
          </a:p>
          <a:p>
            <a:pPr lvl="1"/>
            <a:r>
              <a:rPr lang="en-CA" dirty="0" smtClean="0"/>
              <a:t>There </a:t>
            </a:r>
            <a:r>
              <a:rPr lang="en-CA" dirty="0"/>
              <a:t>will be a corresponding </a:t>
            </a:r>
            <a:r>
              <a:rPr lang="en-CA" dirty="0" smtClean="0"/>
              <a:t>(regular) </a:t>
            </a:r>
            <a:r>
              <a:rPr lang="en-CA" dirty="0"/>
              <a:t>cost line on a template being used at a higher </a:t>
            </a:r>
            <a:r>
              <a:rPr lang="en-CA" dirty="0" smtClean="0"/>
              <a:t>level.</a:t>
            </a:r>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33</a:t>
            </a:fld>
            <a:endParaRPr lang="en-CA"/>
          </a:p>
        </p:txBody>
      </p:sp>
    </p:spTree>
    <p:extLst>
      <p:ext uri="{BB962C8B-B14F-4D97-AF65-F5344CB8AC3E}">
        <p14:creationId xmlns:p14="http://schemas.microsoft.com/office/powerpoint/2010/main" val="234194295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Adding line items</a:t>
            </a:r>
            <a:endParaRPr lang="en-CA" dirty="0"/>
          </a:p>
        </p:txBody>
      </p:sp>
      <p:sp>
        <p:nvSpPr>
          <p:cNvPr id="3" name="Content Placeholder 2"/>
          <p:cNvSpPr>
            <a:spLocks noGrp="1"/>
          </p:cNvSpPr>
          <p:nvPr>
            <p:ph idx="1"/>
          </p:nvPr>
        </p:nvSpPr>
        <p:spPr/>
        <p:txBody>
          <a:bodyPr/>
          <a:lstStyle/>
          <a:p>
            <a:r>
              <a:rPr lang="en-CA" dirty="0" smtClean="0"/>
              <a:t>Line items can be added to a DEC even if they’re not on the selected template</a:t>
            </a:r>
          </a:p>
          <a:p>
            <a:pPr lvl="1"/>
            <a:r>
              <a:rPr lang="en-CA" dirty="0" smtClean="0"/>
              <a:t>Each t</a:t>
            </a:r>
            <a:r>
              <a:rPr lang="en-CA" dirty="0" smtClean="0"/>
              <a:t>emplate </a:t>
            </a:r>
            <a:r>
              <a:rPr lang="en-CA" dirty="0" smtClean="0"/>
              <a:t>is for a specific service line, so it may not be valid to add the item you want to </a:t>
            </a:r>
            <a:r>
              <a:rPr lang="en-CA" dirty="0" smtClean="0"/>
              <a:t>your current template</a:t>
            </a:r>
          </a:p>
          <a:p>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34</a:t>
            </a:fld>
            <a:endParaRPr lang="en-CA"/>
          </a:p>
        </p:txBody>
      </p:sp>
    </p:spTree>
    <p:extLst>
      <p:ext uri="{BB962C8B-B14F-4D97-AF65-F5344CB8AC3E}">
        <p14:creationId xmlns:p14="http://schemas.microsoft.com/office/powerpoint/2010/main" val="4501912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Adding line items</a:t>
            </a:r>
            <a:endParaRPr lang="en-CA" dirty="0"/>
          </a:p>
        </p:txBody>
      </p:sp>
      <p:sp>
        <p:nvSpPr>
          <p:cNvPr id="3" name="Content Placeholder 2"/>
          <p:cNvSpPr>
            <a:spLocks noGrp="1"/>
          </p:cNvSpPr>
          <p:nvPr>
            <p:ph idx="1"/>
          </p:nvPr>
        </p:nvSpPr>
        <p:spPr/>
        <p:txBody>
          <a:bodyPr/>
          <a:lstStyle/>
          <a:p>
            <a:r>
              <a:rPr lang="en-CA" dirty="0" smtClean="0"/>
              <a:t>How </a:t>
            </a:r>
            <a:r>
              <a:rPr lang="en-CA" dirty="0"/>
              <a:t>to add a new line item to a </a:t>
            </a:r>
            <a:r>
              <a:rPr lang="en-CA" dirty="0" smtClean="0"/>
              <a:t>DEC that uses the same service line as the current template.  </a:t>
            </a:r>
            <a:endParaRPr lang="en-CA" dirty="0"/>
          </a:p>
          <a:p>
            <a:r>
              <a:rPr lang="en-CA" dirty="0" smtClean="0">
                <a:hlinkClick r:id="rId3" action="ppaction://hlinkfile"/>
              </a:rPr>
              <a:t>Play </a:t>
            </a:r>
            <a:r>
              <a:rPr lang="en-CA" dirty="0">
                <a:hlinkClick r:id="rId3" action="ppaction://hlinkfile"/>
              </a:rPr>
              <a:t>video</a:t>
            </a:r>
            <a:endParaRPr lang="en-CA" dirty="0"/>
          </a:p>
          <a:p>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35</a:t>
            </a:fld>
            <a:endParaRPr lang="en-CA"/>
          </a:p>
        </p:txBody>
      </p:sp>
      <p:pic>
        <p:nvPicPr>
          <p:cNvPr id="7" name="Picture 2" descr="C:\Users\bmoysey\AppData\Local\Microsoft\Windows\Temporary Internet Files\Content.IE5\QWP1SMN7\Movie-audio.sv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0000" y="540000"/>
            <a:ext cx="862017"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2743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Of Note</a:t>
            </a:r>
            <a:endParaRPr lang="en-CA" dirty="0"/>
          </a:p>
        </p:txBody>
      </p:sp>
      <p:sp>
        <p:nvSpPr>
          <p:cNvPr id="6" name="Content Placeholder 5"/>
          <p:cNvSpPr>
            <a:spLocks noGrp="1"/>
          </p:cNvSpPr>
          <p:nvPr>
            <p:ph idx="1"/>
          </p:nvPr>
        </p:nvSpPr>
        <p:spPr>
          <a:xfrm>
            <a:off x="457200" y="1600200"/>
            <a:ext cx="8229600" cy="4525963"/>
          </a:xfrm>
        </p:spPr>
        <p:txBody>
          <a:bodyPr>
            <a:normAutofit/>
          </a:bodyPr>
          <a:lstStyle/>
          <a:p>
            <a:r>
              <a:rPr lang="en-CA" dirty="0" smtClean="0"/>
              <a:t>When adding line items to a DEC beyond what is on the template</a:t>
            </a:r>
          </a:p>
          <a:p>
            <a:pPr lvl="1"/>
            <a:r>
              <a:rPr lang="en-CA" dirty="0" smtClean="0"/>
              <a:t>Use caution!  </a:t>
            </a:r>
          </a:p>
          <a:p>
            <a:pPr lvl="1"/>
            <a:r>
              <a:rPr lang="en-CA" dirty="0" smtClean="0"/>
              <a:t>Ensure your template has the correct Service Line for the new item</a:t>
            </a:r>
          </a:p>
          <a:p>
            <a:pPr lvl="1"/>
            <a:r>
              <a:rPr lang="en-CA" dirty="0" smtClean="0"/>
              <a:t>Be careful of items with Shadow Costs</a:t>
            </a:r>
            <a:endParaRPr lang="en-CA" dirty="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36</a:t>
            </a:fld>
            <a:endParaRPr lang="en-CA"/>
          </a:p>
        </p:txBody>
      </p:sp>
      <p:pic>
        <p:nvPicPr>
          <p:cNvPr id="7" name="Picture 4" descr="C:\Users\bmoysey\AppData\Local\Microsoft\Windows\Temporary Internet Files\Content.IE5\ENJ0ADUU\1024px-Commons-emblem-notice.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000" y="540000"/>
            <a:ext cx="1058400" cy="105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9759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Processes</a:t>
            </a:r>
            <a:endParaRPr lang="en-CA" dirty="0"/>
          </a:p>
        </p:txBody>
      </p:sp>
      <p:sp>
        <p:nvSpPr>
          <p:cNvPr id="6" name="Content Placeholder 5"/>
          <p:cNvSpPr>
            <a:spLocks noGrp="1"/>
          </p:cNvSpPr>
          <p:nvPr>
            <p:ph idx="1"/>
          </p:nvPr>
        </p:nvSpPr>
        <p:spPr>
          <a:xfrm>
            <a:off x="457200" y="1600200"/>
            <a:ext cx="8229600" cy="4525963"/>
          </a:xfrm>
        </p:spPr>
        <p:txBody>
          <a:bodyPr/>
          <a:lstStyle/>
          <a:p>
            <a:r>
              <a:rPr lang="en-CA" dirty="0" smtClean="0"/>
              <a:t>What to do if you don’t have internet access at your </a:t>
            </a:r>
            <a:r>
              <a:rPr lang="en-CA" dirty="0" smtClean="0"/>
              <a:t>site</a:t>
            </a:r>
          </a:p>
          <a:p>
            <a:r>
              <a:rPr lang="en-CA" dirty="0" smtClean="0"/>
              <a:t>How </a:t>
            </a:r>
            <a:r>
              <a:rPr lang="en-CA" dirty="0" smtClean="0"/>
              <a:t>to report costs for </a:t>
            </a:r>
            <a:r>
              <a:rPr lang="en-CA" dirty="0" err="1" smtClean="0"/>
              <a:t>MZOCs</a:t>
            </a:r>
            <a:endParaRPr lang="en-CA" dirty="0" smtClean="0"/>
          </a:p>
          <a:p>
            <a:r>
              <a:rPr lang="en-CA" dirty="0" smtClean="0"/>
              <a:t>How to deal with Rehab costs</a:t>
            </a:r>
          </a:p>
          <a:p>
            <a:endParaRPr lang="en-CA" dirty="0" smtClean="0"/>
          </a:p>
          <a:p>
            <a:endParaRPr lang="en-CA" dirty="0" smtClean="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37</a:t>
            </a:fld>
            <a:endParaRPr lang="en-CA"/>
          </a:p>
        </p:txBody>
      </p:sp>
      <p:pic>
        <p:nvPicPr>
          <p:cNvPr id="13"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9552" y="540000"/>
            <a:ext cx="981075" cy="1058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132051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Questions?</a:t>
            </a:r>
            <a:endParaRPr lang="en-CA" dirty="0"/>
          </a:p>
        </p:txBody>
      </p:sp>
      <p:sp>
        <p:nvSpPr>
          <p:cNvPr id="6" name="Content Placeholder 5"/>
          <p:cNvSpPr>
            <a:spLocks noGrp="1"/>
          </p:cNvSpPr>
          <p:nvPr>
            <p:ph idx="1"/>
          </p:nvPr>
        </p:nvSpPr>
        <p:spPr>
          <a:xfrm>
            <a:off x="457200" y="1600200"/>
            <a:ext cx="8229600" cy="4525963"/>
          </a:xfrm>
        </p:spPr>
        <p:txBody>
          <a:bodyPr/>
          <a:lstStyle/>
          <a:p>
            <a:pPr marL="0" indent="0">
              <a:buNone/>
            </a:pPr>
            <a:r>
              <a:rPr lang="en-CA" b="1" dirty="0"/>
              <a:t>Beyond the </a:t>
            </a:r>
            <a:r>
              <a:rPr lang="en-CA" b="1" dirty="0" smtClean="0"/>
              <a:t>basics</a:t>
            </a:r>
          </a:p>
          <a:p>
            <a:r>
              <a:rPr lang="en-CA" dirty="0" smtClean="0"/>
              <a:t>Using defaults</a:t>
            </a:r>
          </a:p>
          <a:p>
            <a:r>
              <a:rPr lang="en-CA" dirty="0" smtClean="0"/>
              <a:t>Types of DEC line items</a:t>
            </a:r>
          </a:p>
          <a:p>
            <a:r>
              <a:rPr lang="en-CA" dirty="0" smtClean="0"/>
              <a:t>Adding line items to a DEC</a:t>
            </a:r>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38</a:t>
            </a:fld>
            <a:endParaRPr lang="en-CA"/>
          </a:p>
        </p:txBody>
      </p:sp>
      <p:pic>
        <p:nvPicPr>
          <p:cNvPr id="7" name="Picture 2" descr="C:\Users\bmoysey\AppData\Local\Microsoft\Windows\Temporary Internet Files\Content.IE5\J5PXOGH4\1298569779[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892"/>
          <a:stretch/>
        </p:blipFill>
        <p:spPr bwMode="auto">
          <a:xfrm>
            <a:off x="540000" y="540000"/>
            <a:ext cx="1129200" cy="1166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0133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Reports</a:t>
            </a:r>
            <a:endParaRPr lang="en-CA" dirty="0"/>
          </a:p>
        </p:txBody>
      </p:sp>
      <p:sp>
        <p:nvSpPr>
          <p:cNvPr id="6" name="Content Placeholder 5"/>
          <p:cNvSpPr>
            <a:spLocks noGrp="1"/>
          </p:cNvSpPr>
          <p:nvPr>
            <p:ph idx="1"/>
          </p:nvPr>
        </p:nvSpPr>
        <p:spPr>
          <a:xfrm>
            <a:off x="1907704" y="1600200"/>
            <a:ext cx="6779096" cy="4525963"/>
          </a:xfrm>
        </p:spPr>
        <p:txBody>
          <a:bodyPr>
            <a:normAutofit/>
          </a:bodyPr>
          <a:lstStyle/>
          <a:p>
            <a:r>
              <a:rPr lang="en-CA" dirty="0" smtClean="0"/>
              <a:t>No shadow cost entries</a:t>
            </a:r>
          </a:p>
          <a:p>
            <a:pPr lvl="1"/>
            <a:r>
              <a:rPr lang="en-CA" dirty="0" smtClean="0"/>
              <a:t>Total </a:t>
            </a:r>
            <a:r>
              <a:rPr lang="en-CA" dirty="0"/>
              <a:t>Costs Summary </a:t>
            </a:r>
            <a:r>
              <a:rPr lang="en-CA" dirty="0" smtClean="0"/>
              <a:t>Report</a:t>
            </a:r>
          </a:p>
          <a:p>
            <a:pPr lvl="1"/>
            <a:r>
              <a:rPr lang="en-CA" dirty="0"/>
              <a:t>Costs To Date By Fire Centre</a:t>
            </a:r>
          </a:p>
          <a:p>
            <a:pPr lvl="1"/>
            <a:r>
              <a:rPr lang="en-CA" dirty="0"/>
              <a:t>Weekly Fire Situation Report</a:t>
            </a:r>
          </a:p>
          <a:p>
            <a:pPr lvl="1"/>
            <a:endParaRPr lang="en-CA" dirty="0"/>
          </a:p>
          <a:p>
            <a:r>
              <a:rPr lang="en-CA" dirty="0" smtClean="0"/>
              <a:t>Shadow cost entries included</a:t>
            </a:r>
          </a:p>
          <a:p>
            <a:pPr lvl="1"/>
            <a:r>
              <a:rPr lang="en-CA" dirty="0"/>
              <a:t>Project/Incident Cost </a:t>
            </a:r>
            <a:r>
              <a:rPr lang="en-CA" dirty="0" smtClean="0"/>
              <a:t>Summary</a:t>
            </a:r>
          </a:p>
          <a:p>
            <a:pPr lvl="1"/>
            <a:r>
              <a:rPr lang="en-CA" dirty="0"/>
              <a:t>Man Hours vs Time Loss</a:t>
            </a:r>
          </a:p>
          <a:p>
            <a:pPr lvl="1"/>
            <a:endParaRPr lang="en-CA" dirty="0" smtClean="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39</a:t>
            </a:fld>
            <a:endParaRPr lang="en-CA"/>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90911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Total Costs Summary Report</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40</a:t>
            </a:fld>
            <a:endParaRPr lang="en-CA"/>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67216" y="1600200"/>
            <a:ext cx="5609567"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40436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Costs To Date By Fire </a:t>
            </a:r>
            <a:r>
              <a:rPr lang="en-CA" dirty="0" smtClean="0"/>
              <a:t>Centre</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41</a:t>
            </a:fld>
            <a:endParaRPr lang="en-CA"/>
          </a:p>
        </p:txBody>
      </p:sp>
      <p:pic>
        <p:nvPicPr>
          <p:cNvPr id="2055"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20280" y="1600200"/>
            <a:ext cx="690344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36854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Weekly </a:t>
            </a:r>
            <a:r>
              <a:rPr lang="en-CA" dirty="0" smtClean="0"/>
              <a:t>Fire Situation Report</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42</a:t>
            </a:fld>
            <a:endParaRPr lang="en-CA"/>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767644"/>
            <a:ext cx="8229600" cy="4191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1124744"/>
            <a:ext cx="4032448" cy="5218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503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dirty="0" smtClean="0"/>
              <a:t>Project/Incident Cost Summary</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43</a:t>
            </a:fld>
            <a:endParaRPr lang="en-CA"/>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62238" y="1600200"/>
            <a:ext cx="541952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02800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Man </a:t>
            </a:r>
            <a:r>
              <a:rPr lang="en-CA" dirty="0"/>
              <a:t>Hours</a:t>
            </a:r>
            <a:r>
              <a:rPr lang="en-CA" dirty="0" smtClean="0"/>
              <a:t> vs. Time Loss</a:t>
            </a:r>
            <a:endParaRPr lang="en-CA" dirty="0"/>
          </a:p>
        </p:txBody>
      </p:sp>
      <p:sp>
        <p:nvSpPr>
          <p:cNvPr id="4" name="Footer Placeholder 3"/>
          <p:cNvSpPr>
            <a:spLocks noGrp="1"/>
          </p:cNvSpPr>
          <p:nvPr>
            <p:ph type="ftr" sz="quarter" idx="11"/>
          </p:nvPr>
        </p:nvSpPr>
        <p:spPr/>
        <p:txBody>
          <a:bodyPr/>
          <a:lstStyle/>
          <a:p>
            <a:r>
              <a:rPr lang="en-CA" smtClean="0"/>
              <a:t>Intro to WFCST for Recorders</a:t>
            </a:r>
            <a:endParaRPr lang="en-CA" dirty="0"/>
          </a:p>
        </p:txBody>
      </p:sp>
      <p:sp>
        <p:nvSpPr>
          <p:cNvPr id="5" name="Slide Number Placeholder 4"/>
          <p:cNvSpPr>
            <a:spLocks noGrp="1"/>
          </p:cNvSpPr>
          <p:nvPr>
            <p:ph type="sldNum" sz="quarter" idx="12"/>
          </p:nvPr>
        </p:nvSpPr>
        <p:spPr/>
        <p:txBody>
          <a:bodyPr/>
          <a:lstStyle/>
          <a:p>
            <a:fld id="{038F8909-E79A-4D56-A955-47E8700EBCDF}" type="slidenum">
              <a:rPr lang="en-CA" smtClean="0"/>
              <a:t>44</a:t>
            </a:fld>
            <a:endParaRPr lang="en-CA"/>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50156" y="1600200"/>
            <a:ext cx="5643688"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62501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Questions?</a:t>
            </a:r>
            <a:endParaRPr lang="en-CA" dirty="0"/>
          </a:p>
        </p:txBody>
      </p:sp>
      <p:sp>
        <p:nvSpPr>
          <p:cNvPr id="6" name="Content Placeholder 5"/>
          <p:cNvSpPr>
            <a:spLocks noGrp="1"/>
          </p:cNvSpPr>
          <p:nvPr>
            <p:ph idx="1"/>
          </p:nvPr>
        </p:nvSpPr>
        <p:spPr>
          <a:xfrm>
            <a:off x="457200" y="1600200"/>
            <a:ext cx="8218800" cy="4525963"/>
          </a:xfrm>
        </p:spPr>
        <p:txBody>
          <a:bodyPr>
            <a:normAutofit lnSpcReduction="10000"/>
          </a:bodyPr>
          <a:lstStyle/>
          <a:p>
            <a:pPr marL="0" indent="0">
              <a:buNone/>
            </a:pPr>
            <a:r>
              <a:rPr lang="en-CA" b="1" dirty="0" smtClean="0"/>
              <a:t>Reports</a:t>
            </a:r>
          </a:p>
          <a:p>
            <a:r>
              <a:rPr lang="en-CA" dirty="0" smtClean="0"/>
              <a:t>No shadow cost entries</a:t>
            </a:r>
          </a:p>
          <a:p>
            <a:pPr lvl="1"/>
            <a:r>
              <a:rPr lang="en-CA" dirty="0" smtClean="0"/>
              <a:t>Total </a:t>
            </a:r>
            <a:r>
              <a:rPr lang="en-CA" dirty="0"/>
              <a:t>Costs Summary </a:t>
            </a:r>
            <a:r>
              <a:rPr lang="en-CA" dirty="0" smtClean="0"/>
              <a:t>Report</a:t>
            </a:r>
          </a:p>
          <a:p>
            <a:pPr lvl="1"/>
            <a:r>
              <a:rPr lang="en-CA" dirty="0"/>
              <a:t>Costs To Date By Fire Centre</a:t>
            </a:r>
          </a:p>
          <a:p>
            <a:pPr lvl="1"/>
            <a:r>
              <a:rPr lang="en-CA" dirty="0"/>
              <a:t>Weekly Fire Situation Report</a:t>
            </a:r>
          </a:p>
          <a:p>
            <a:pPr lvl="1"/>
            <a:endParaRPr lang="en-CA" dirty="0"/>
          </a:p>
          <a:p>
            <a:r>
              <a:rPr lang="en-CA" dirty="0" smtClean="0"/>
              <a:t>Shadow cost entries included</a:t>
            </a:r>
          </a:p>
          <a:p>
            <a:pPr lvl="1"/>
            <a:r>
              <a:rPr lang="en-CA" dirty="0"/>
              <a:t>Project/Incident Cost </a:t>
            </a:r>
            <a:r>
              <a:rPr lang="en-CA" dirty="0" smtClean="0"/>
              <a:t>Summary</a:t>
            </a:r>
          </a:p>
          <a:p>
            <a:pPr lvl="1"/>
            <a:r>
              <a:rPr lang="en-CA" dirty="0"/>
              <a:t>Man Hours vs Time Loss</a:t>
            </a:r>
          </a:p>
          <a:p>
            <a:pPr lvl="1"/>
            <a:endParaRPr lang="en-CA" dirty="0" smtClean="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45</a:t>
            </a:fld>
            <a:endParaRPr lang="en-CA"/>
          </a:p>
        </p:txBody>
      </p:sp>
      <p:pic>
        <p:nvPicPr>
          <p:cNvPr id="7" name="Picture 2" descr="C:\Users\bmoysey\AppData\Local\Microsoft\Windows\Temporary Internet Files\Content.IE5\J5PXOGH4\1298569779[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892"/>
          <a:stretch/>
        </p:blipFill>
        <p:spPr bwMode="auto">
          <a:xfrm>
            <a:off x="540000" y="540000"/>
            <a:ext cx="1129200" cy="1166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6731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Using Templates</a:t>
            </a:r>
            <a:endParaRPr lang="en-CA" dirty="0"/>
          </a:p>
        </p:txBody>
      </p:sp>
      <p:sp>
        <p:nvSpPr>
          <p:cNvPr id="6" name="Content Placeholder 5"/>
          <p:cNvSpPr>
            <a:spLocks noGrp="1"/>
          </p:cNvSpPr>
          <p:nvPr>
            <p:ph idx="1"/>
          </p:nvPr>
        </p:nvSpPr>
        <p:spPr>
          <a:xfrm>
            <a:off x="1907704" y="1600200"/>
            <a:ext cx="6779096" cy="4525963"/>
          </a:xfrm>
        </p:spPr>
        <p:txBody>
          <a:bodyPr/>
          <a:lstStyle/>
          <a:p>
            <a:r>
              <a:rPr lang="en-CA" dirty="0" smtClean="0"/>
              <a:t>Incident DEC</a:t>
            </a:r>
          </a:p>
          <a:p>
            <a:r>
              <a:rPr lang="en-CA" dirty="0" smtClean="0"/>
              <a:t>Daily Activity Cost Report</a:t>
            </a:r>
          </a:p>
          <a:p>
            <a:r>
              <a:rPr lang="en-CA" dirty="0" smtClean="0"/>
              <a:t>Aviation costs</a:t>
            </a:r>
          </a:p>
          <a:p>
            <a:pPr lvl="1"/>
            <a:r>
              <a:rPr lang="en-CA" dirty="0" smtClean="0"/>
              <a:t>Air Tankers</a:t>
            </a:r>
          </a:p>
          <a:p>
            <a:pPr lvl="1"/>
            <a:r>
              <a:rPr lang="en-CA" dirty="0" smtClean="0"/>
              <a:t>Rotary Wing</a:t>
            </a:r>
          </a:p>
          <a:p>
            <a:r>
              <a:rPr lang="en-CA" dirty="0" smtClean="0"/>
              <a:t>Depot costs</a:t>
            </a:r>
          </a:p>
          <a:p>
            <a:endParaRPr lang="en-CA" dirty="0" smtClean="0"/>
          </a:p>
          <a:p>
            <a:pPr lvl="1"/>
            <a:endParaRPr lang="en-CA" dirty="0" smtClean="0"/>
          </a:p>
          <a:p>
            <a:endParaRPr lang="en-CA" dirty="0" smtClean="0"/>
          </a:p>
        </p:txBody>
      </p:sp>
      <p:sp>
        <p:nvSpPr>
          <p:cNvPr id="11" name="Footer Placeholder 10"/>
          <p:cNvSpPr>
            <a:spLocks noGrp="1"/>
          </p:cNvSpPr>
          <p:nvPr>
            <p:ph type="ftr" sz="quarter" idx="11"/>
          </p:nvPr>
        </p:nvSpPr>
        <p:spPr/>
        <p:txBody>
          <a:bodyPr/>
          <a:lstStyle/>
          <a:p>
            <a:r>
              <a:rPr lang="en-CA" dirty="0" smtClean="0"/>
              <a:t>Intro to WFCST for Recorders</a:t>
            </a:r>
            <a:endParaRPr lang="en-CA" dirty="0"/>
          </a:p>
        </p:txBody>
      </p:sp>
      <p:sp>
        <p:nvSpPr>
          <p:cNvPr id="12" name="Slide Number Placeholder 11"/>
          <p:cNvSpPr>
            <a:spLocks noGrp="1"/>
          </p:cNvSpPr>
          <p:nvPr>
            <p:ph type="sldNum" sz="quarter" idx="12"/>
          </p:nvPr>
        </p:nvSpPr>
        <p:spPr/>
        <p:txBody>
          <a:bodyPr/>
          <a:lstStyle/>
          <a:p>
            <a:fld id="{038F8909-E79A-4D56-A955-47E8700EBCDF}" type="slidenum">
              <a:rPr lang="en-CA" smtClean="0"/>
              <a:t>46</a:t>
            </a:fld>
            <a:endParaRPr lang="en-CA"/>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2776"/>
            <a:ext cx="98107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51528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CA" dirty="0"/>
          </a:p>
        </p:txBody>
      </p:sp>
      <p:sp>
        <p:nvSpPr>
          <p:cNvPr id="3" name="Content Placeholder 2"/>
          <p:cNvSpPr>
            <a:spLocks noGrp="1"/>
          </p:cNvSpPr>
          <p:nvPr>
            <p:ph idx="1"/>
          </p:nvPr>
        </p:nvSpPr>
        <p:spPr>
          <a:xfrm>
            <a:off x="457200" y="2072109"/>
            <a:ext cx="8229600" cy="4054054"/>
          </a:xfrm>
        </p:spPr>
        <p:txBody>
          <a:bodyPr anchor="ctr">
            <a:normAutofit fontScale="92500" lnSpcReduction="10000"/>
          </a:bodyPr>
          <a:lstStyle/>
          <a:p>
            <a:pPr marL="0" indent="0" algn="ctr">
              <a:buNone/>
            </a:pPr>
            <a:r>
              <a:rPr lang="en-CA" sz="4400" dirty="0"/>
              <a:t>Questions?</a:t>
            </a:r>
            <a:r>
              <a:rPr lang="en-CA" dirty="0"/>
              <a:t/>
            </a:r>
            <a:br>
              <a:rPr lang="en-CA" dirty="0"/>
            </a:br>
            <a:endParaRPr lang="en-CA" dirty="0" smtClean="0"/>
          </a:p>
          <a:p>
            <a:pPr marL="0" indent="0" algn="ctr">
              <a:buNone/>
            </a:pPr>
            <a:r>
              <a:rPr lang="en-CA" sz="2600" dirty="0"/>
              <a:t>Send list of attendees to Glenna Tomlins</a:t>
            </a:r>
          </a:p>
          <a:p>
            <a:pPr marL="0" indent="0" algn="ctr">
              <a:buNone/>
            </a:pPr>
            <a:r>
              <a:rPr lang="en-CA" sz="2600" dirty="0"/>
              <a:t>Or: </a:t>
            </a:r>
            <a:r>
              <a:rPr lang="en-CA" sz="2600" dirty="0">
                <a:hlinkClick r:id="rId3"/>
              </a:rPr>
              <a:t>http://tinyurl.com/WF1Train</a:t>
            </a:r>
            <a:r>
              <a:rPr lang="en-CA" sz="2600" dirty="0"/>
              <a:t> </a:t>
            </a:r>
          </a:p>
          <a:p>
            <a:pPr marL="0" indent="0" algn="ctr">
              <a:buNone/>
            </a:pPr>
            <a:r>
              <a:rPr lang="en-CA" dirty="0"/>
              <a:t/>
            </a:r>
            <a:br>
              <a:rPr lang="en-CA" dirty="0"/>
            </a:br>
            <a:r>
              <a:rPr lang="en-CA" sz="2600" dirty="0"/>
              <a:t>Please send </a:t>
            </a:r>
            <a:r>
              <a:rPr lang="en-CA" sz="2600" dirty="0" smtClean="0"/>
              <a:t>any feedback </a:t>
            </a:r>
            <a:r>
              <a:rPr lang="en-CA" sz="2600" dirty="0"/>
              <a:t>on this training </a:t>
            </a:r>
            <a:r>
              <a:rPr lang="en-CA" sz="2600" dirty="0" smtClean="0"/>
              <a:t>session to </a:t>
            </a:r>
            <a:r>
              <a:rPr lang="en-CA" sz="2600" dirty="0" smtClean="0">
                <a:hlinkClick r:id="rId4"/>
              </a:rPr>
              <a:t>CBSWildfireApps@gov.bc.ca</a:t>
            </a:r>
            <a:r>
              <a:rPr lang="en-CA" sz="2600" dirty="0" smtClean="0"/>
              <a:t> </a:t>
            </a:r>
          </a:p>
          <a:p>
            <a:pPr marL="0" indent="0" algn="ctr">
              <a:buNone/>
            </a:pPr>
            <a:r>
              <a:rPr lang="en-CA" sz="2600" dirty="0" smtClean="0"/>
              <a:t>or fill out anonymous survey at</a:t>
            </a:r>
          </a:p>
          <a:p>
            <a:pPr marL="0" indent="0" algn="ctr">
              <a:buNone/>
            </a:pPr>
            <a:r>
              <a:rPr lang="en-CA" sz="2600" dirty="0">
                <a:hlinkClick r:id="rId5"/>
              </a:rPr>
              <a:t>http://</a:t>
            </a:r>
            <a:r>
              <a:rPr lang="en-CA" sz="2600" dirty="0" smtClean="0">
                <a:hlinkClick r:id="rId5"/>
              </a:rPr>
              <a:t>tinyurl.com/WF1TrainFeedback</a:t>
            </a:r>
            <a:r>
              <a:rPr lang="en-CA" sz="2600" dirty="0" smtClean="0"/>
              <a:t> </a:t>
            </a:r>
          </a:p>
        </p:txBody>
      </p:sp>
      <p:pic>
        <p:nvPicPr>
          <p:cNvPr id="6" name="Content Placeholder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 y="476672"/>
            <a:ext cx="8229600" cy="1595437"/>
          </a:xfrm>
          <a:prstGeom prst="rect">
            <a:avLst/>
          </a:prstGeom>
        </p:spPr>
      </p:pic>
    </p:spTree>
    <p:extLst>
      <p:ext uri="{BB962C8B-B14F-4D97-AF65-F5344CB8AC3E}">
        <p14:creationId xmlns:p14="http://schemas.microsoft.com/office/powerpoint/2010/main" val="2879515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2212</TotalTime>
  <Words>10389</Words>
  <Application>Microsoft Office PowerPoint</Application>
  <PresentationFormat>On-screen Show (4:3)</PresentationFormat>
  <Paragraphs>572</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Wildfire Costing (WFCST) for Recorders</vt:lpstr>
      <vt:lpstr>Why Wildfire One and WFCST?</vt:lpstr>
      <vt:lpstr>Purpose of this training</vt:lpstr>
      <vt:lpstr>Getting started &amp; training</vt:lpstr>
      <vt:lpstr>Which system are you using?</vt:lpstr>
      <vt:lpstr>Accessing WFCST</vt:lpstr>
      <vt:lpstr>User Permissions - Recorders</vt:lpstr>
      <vt:lpstr>User Permissions - Approvers</vt:lpstr>
      <vt:lpstr>User Permissions - Administrators</vt:lpstr>
      <vt:lpstr>Menus &amp; Permissions</vt:lpstr>
      <vt:lpstr>Creating a new DEC</vt:lpstr>
      <vt:lpstr>Starting a new DEC</vt:lpstr>
      <vt:lpstr>Of Note</vt:lpstr>
      <vt:lpstr>Filling out a DEC</vt:lpstr>
      <vt:lpstr>Of Note</vt:lpstr>
      <vt:lpstr>Finding a DEC  using the Dashboard</vt:lpstr>
      <vt:lpstr>Submitting a DEC</vt:lpstr>
      <vt:lpstr>Of Note</vt:lpstr>
      <vt:lpstr>Using the Nothing to  Report field</vt:lpstr>
      <vt:lpstr>Processes</vt:lpstr>
      <vt:lpstr>Questions?</vt:lpstr>
      <vt:lpstr>Fixing mistakes</vt:lpstr>
      <vt:lpstr>Making changes to a DEC</vt:lpstr>
      <vt:lpstr>Fixing a mistake  in the DEC Summary</vt:lpstr>
      <vt:lpstr>Making corrections to a DEC</vt:lpstr>
      <vt:lpstr>Adjustments</vt:lpstr>
      <vt:lpstr>Withdrawing a DEC</vt:lpstr>
      <vt:lpstr>Processes</vt:lpstr>
      <vt:lpstr>Questions?</vt:lpstr>
      <vt:lpstr>Beyond the basics</vt:lpstr>
      <vt:lpstr>Using defaults when recording a DEC </vt:lpstr>
      <vt:lpstr>Types of DEC line items</vt:lpstr>
      <vt:lpstr>Of Note</vt:lpstr>
      <vt:lpstr>Adding line items</vt:lpstr>
      <vt:lpstr>Adding line items</vt:lpstr>
      <vt:lpstr>Of Note</vt:lpstr>
      <vt:lpstr>Processes</vt:lpstr>
      <vt:lpstr>Questions?</vt:lpstr>
      <vt:lpstr>Reports</vt:lpstr>
      <vt:lpstr>Total Costs Summary Report</vt:lpstr>
      <vt:lpstr>Costs To Date By Fire Centre</vt:lpstr>
      <vt:lpstr>Weekly Fire Situation Report</vt:lpstr>
      <vt:lpstr>Project/Incident Cost Summary</vt:lpstr>
      <vt:lpstr>Man Hours vs. Time Loss</vt:lpstr>
      <vt:lpstr>Questions?</vt:lpstr>
      <vt:lpstr>Using Templates</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Resource Request Tracking (RRT)</dc:title>
  <dc:creator>Moysey, Beverley CSNR:EX</dc:creator>
  <cp:lastModifiedBy>Beverley Moysey</cp:lastModifiedBy>
  <cp:revision>119</cp:revision>
  <cp:lastPrinted>2016-03-30T21:25:49Z</cp:lastPrinted>
  <dcterms:created xsi:type="dcterms:W3CDTF">2015-06-09T03:58:19Z</dcterms:created>
  <dcterms:modified xsi:type="dcterms:W3CDTF">2016-04-28T19:02:22Z</dcterms:modified>
</cp:coreProperties>
</file>