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7" r:id="rId2"/>
    <p:sldId id="278" r:id="rId3"/>
    <p:sldId id="279" r:id="rId4"/>
    <p:sldId id="281" r:id="rId5"/>
    <p:sldId id="283" r:id="rId6"/>
    <p:sldId id="282" r:id="rId7"/>
    <p:sldId id="284" r:id="rId8"/>
    <p:sldId id="285" r:id="rId9"/>
    <p:sldId id="264" r:id="rId10"/>
    <p:sldId id="270" r:id="rId11"/>
    <p:sldId id="271" r:id="rId12"/>
    <p:sldId id="262" r:id="rId13"/>
    <p:sldId id="272" r:id="rId14"/>
    <p:sldId id="259" r:id="rId15"/>
    <p:sldId id="265" r:id="rId16"/>
    <p:sldId id="266" r:id="rId17"/>
    <p:sldId id="263" r:id="rId18"/>
    <p:sldId id="274" r:id="rId19"/>
    <p:sldId id="286" r:id="rId20"/>
    <p:sldId id="269" r:id="rId21"/>
    <p:sldId id="275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51" autoAdjust="0"/>
    <p:restoredTop sz="83481" autoAdjust="0"/>
  </p:normalViewPr>
  <p:slideViewPr>
    <p:cSldViewPr>
      <p:cViewPr>
        <p:scale>
          <a:sx n="66" d="100"/>
          <a:sy n="66" d="100"/>
        </p:scale>
        <p:origin x="-1560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5584A3F-0473-4DA6-92D1-F94D06837132}" type="datetimeFigureOut">
              <a:rPr lang="en-CA" smtClean="0"/>
              <a:t>2015-06-15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9E1516-27F0-4633-9173-BA6F51CFE3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388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0359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Please</a:t>
            </a:r>
            <a:r>
              <a:rPr lang="en-CA" baseline="0" dirty="0" smtClean="0"/>
              <a:t> use Mute (*6) not Hold during the call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9922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3181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Show Training page</a:t>
            </a:r>
          </a:p>
          <a:p>
            <a:pPr marL="171450" indent="-171450">
              <a:buFont typeface="Arial" charset="0"/>
              <a:buChar char="•"/>
            </a:pPr>
            <a:r>
              <a:rPr lang="en-CA" dirty="0" smtClean="0"/>
              <a:t>Introduce </a:t>
            </a:r>
            <a:r>
              <a:rPr lang="en-CA" dirty="0" smtClean="0"/>
              <a:t>the videos </a:t>
            </a:r>
            <a:endParaRPr lang="en-CA" dirty="0" smtClean="0"/>
          </a:p>
          <a:p>
            <a:pPr marL="171450" indent="-171450">
              <a:buFont typeface="Arial" charset="0"/>
              <a:buChar char="•"/>
            </a:pPr>
            <a:r>
              <a:rPr lang="en-CA" dirty="0" smtClean="0"/>
              <a:t>Walk </a:t>
            </a:r>
            <a:r>
              <a:rPr lang="en-CA" dirty="0" smtClean="0"/>
              <a:t>through Quick Reference </a:t>
            </a:r>
            <a:r>
              <a:rPr lang="en-CA" dirty="0" smtClean="0"/>
              <a:t>Sheet</a:t>
            </a:r>
          </a:p>
          <a:p>
            <a:pPr marL="171450" indent="-171450">
              <a:buFont typeface="Arial" charset="0"/>
              <a:buChar char="•"/>
            </a:pPr>
            <a:r>
              <a:rPr lang="en-CA" dirty="0" smtClean="0"/>
              <a:t>Support </a:t>
            </a:r>
            <a:r>
              <a:rPr lang="en-CA" dirty="0" smtClean="0"/>
              <a:t>contacts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8656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Note that there are no links to Delivery – only the people who were involved in testing the system are in that environment.  Normal</a:t>
            </a:r>
            <a:r>
              <a:rPr lang="en-CA" baseline="0" dirty="0" smtClean="0"/>
              <a:t> users will be in only test or prod.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7416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2302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8170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423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** Walk</a:t>
            </a:r>
            <a:r>
              <a:rPr lang="en-CA" baseline="0" dirty="0" smtClean="0"/>
              <a:t> through </a:t>
            </a:r>
            <a:r>
              <a:rPr lang="en-CA" dirty="0" smtClean="0"/>
              <a:t>“Demo 1” script **</a:t>
            </a:r>
          </a:p>
          <a:p>
            <a:endParaRPr lang="en-CA" dirty="0" smtClean="0"/>
          </a:p>
          <a:p>
            <a:r>
              <a:rPr lang="en-CA" dirty="0" smtClean="0"/>
              <a:t>Create a new resource request for three items (not linked) by and for a</a:t>
            </a:r>
            <a:r>
              <a:rPr lang="en-CA" baseline="0" dirty="0" smtClean="0"/>
              <a:t> fire. Submit to a zone.</a:t>
            </a:r>
          </a:p>
          <a:p>
            <a:r>
              <a:rPr lang="en-CA" baseline="0" dirty="0" smtClean="0"/>
              <a:t> * </a:t>
            </a:r>
            <a:r>
              <a:rPr lang="en-CA" dirty="0" err="1" smtClean="0"/>
              <a:t>PWCC</a:t>
            </a:r>
            <a:r>
              <a:rPr lang="en-CA" dirty="0" smtClean="0"/>
              <a:t> decision to only do Quantity</a:t>
            </a:r>
            <a:r>
              <a:rPr lang="en-CA" baseline="0" dirty="0" smtClean="0"/>
              <a:t> of one</a:t>
            </a:r>
            <a:r>
              <a:rPr lang="en-CA" dirty="0" smtClean="0"/>
              <a:t> for</a:t>
            </a:r>
            <a:r>
              <a:rPr lang="en-CA" baseline="0" dirty="0" smtClean="0"/>
              <a:t> each request, and do two identical lines for 1 each of something, plus a third line for something else.  </a:t>
            </a:r>
          </a:p>
          <a:p>
            <a:r>
              <a:rPr lang="en-CA" baseline="0" dirty="0" smtClean="0"/>
              <a:t> * Fires show up within 5 minutes of being created in Fire Chart.</a:t>
            </a:r>
          </a:p>
          <a:p>
            <a:r>
              <a:rPr lang="en-CA" baseline="0" dirty="0" smtClean="0"/>
              <a:t> * Only system users show up in the Authorized By box</a:t>
            </a:r>
          </a:p>
          <a:p>
            <a:endParaRPr lang="en-CA" baseline="0" dirty="0" smtClean="0"/>
          </a:p>
          <a:p>
            <a:r>
              <a:rPr lang="en-CA" baseline="0" dirty="0" smtClean="0"/>
              <a:t>Create a new resource request for two linked items.  Create it by the zone on behalf of the same fire.  Submit to fire centre.</a:t>
            </a:r>
          </a:p>
          <a:p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0285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7839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8142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CA" baseline="0" dirty="0" smtClean="0"/>
              <a:t>** Walk through “Demo 2” and “Demo 7” scripts **</a:t>
            </a:r>
          </a:p>
          <a:p>
            <a:pPr defTabSz="931774">
              <a:defRPr/>
            </a:pPr>
            <a:endParaRPr lang="en-CA" baseline="0" dirty="0" smtClean="0"/>
          </a:p>
          <a:p>
            <a:pPr defTabSz="931774">
              <a:defRPr/>
            </a:pPr>
            <a:r>
              <a:rPr lang="en-CA" baseline="0" dirty="0" smtClean="0"/>
              <a:t>Find the two resource requests created in previous demo.  </a:t>
            </a:r>
          </a:p>
          <a:p>
            <a:pPr defTabSz="931774">
              <a:defRPr/>
            </a:pPr>
            <a:r>
              <a:rPr lang="en-CA" baseline="0" dirty="0" smtClean="0"/>
              <a:t>* Filter by “Requested For” and “Requested By” and search for the fire used in previous demo</a:t>
            </a:r>
          </a:p>
          <a:p>
            <a:pPr defTabSz="931774">
              <a:defRPr/>
            </a:pPr>
            <a:r>
              <a:rPr lang="en-CA" baseline="0" dirty="0" smtClean="0"/>
              <a:t>* Filter by “Current Reviewer” and look for the RRs at the Zone and Fire Centre used in previous demo</a:t>
            </a:r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The “Unfilled” status is a roll-up of multiple status codes including Open, Pending, Unable To Fill, and others.</a:t>
            </a:r>
          </a:p>
          <a:p>
            <a:r>
              <a:rPr lang="en-CA" dirty="0" smtClean="0"/>
              <a:t>The results may be displayed over several pages.  Click on column headers to sort. (Click again to sort the opposite</a:t>
            </a:r>
            <a:r>
              <a:rPr lang="en-CA" baseline="0" dirty="0" smtClean="0"/>
              <a:t> way.)  Hold the Ctrl key and click on multiple columns if desired.</a:t>
            </a:r>
          </a:p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0029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96883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“Dashboard” is fixed width and has navigation buttons to get to the other parts of the application.  This screen is launched when first accessing the application.</a:t>
            </a:r>
          </a:p>
          <a:p>
            <a:endParaRPr lang="en-CA" dirty="0" smtClean="0"/>
          </a:p>
          <a:p>
            <a:r>
              <a:rPr lang="en-CA" dirty="0" smtClean="0"/>
              <a:t>“New Dashboard” is 100% width and does not have menus.  </a:t>
            </a:r>
          </a:p>
          <a:p>
            <a:endParaRPr lang="en-CA" dirty="0" smtClean="0"/>
          </a:p>
          <a:p>
            <a:r>
              <a:rPr lang="en-CA" dirty="0" smtClean="0"/>
              <a:t>You can open multiple copies</a:t>
            </a:r>
            <a:r>
              <a:rPr lang="en-CA" baseline="0" dirty="0" smtClean="0"/>
              <a:t> of either.  </a:t>
            </a:r>
            <a:r>
              <a:rPr lang="en-CA" dirty="0" smtClean="0"/>
              <a:t>Function is identical between the two windows.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0664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* Open the RRs just created</a:t>
            </a:r>
          </a:p>
          <a:p>
            <a:r>
              <a:rPr lang="en-CA" dirty="0" smtClean="0"/>
              <a:t>* Demonstrate how linked items are displayed</a:t>
            </a:r>
          </a:p>
          <a:p>
            <a:r>
              <a:rPr lang="en-CA" dirty="0" smtClean="0"/>
              <a:t>* Assign one of the RRs to someone to process –</a:t>
            </a:r>
            <a:r>
              <a:rPr lang="en-CA" baseline="0" dirty="0" smtClean="0"/>
              <a:t> save – note that the status is now Pending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2304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CA" dirty="0" smtClean="0"/>
              <a:t>** Walkthrough “Demo 3” script (also covers “Demo 4” script) **</a:t>
            </a:r>
          </a:p>
          <a:p>
            <a:endParaRPr lang="en-CA" dirty="0" smtClean="0"/>
          </a:p>
          <a:p>
            <a:r>
              <a:rPr lang="en-CA" dirty="0" smtClean="0"/>
              <a:t>* Assign a person to the RR</a:t>
            </a:r>
          </a:p>
          <a:p>
            <a:r>
              <a:rPr lang="en-CA" dirty="0" smtClean="0"/>
              <a:t>* Add the response – save – not</a:t>
            </a:r>
            <a:r>
              <a:rPr lang="en-CA" baseline="0" dirty="0" smtClean="0"/>
              <a:t>e that status is now Partial and show dashboard</a:t>
            </a:r>
          </a:p>
          <a:p>
            <a:r>
              <a:rPr lang="en-CA" baseline="0" dirty="0" smtClean="0"/>
              <a:t>* Mark the request as filled – note that the status is now Filled and show dashboard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29357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4542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** Walk through “Demo 5” script **</a:t>
            </a:r>
          </a:p>
          <a:p>
            <a:endParaRPr lang="en-CA" dirty="0" smtClean="0"/>
          </a:p>
          <a:p>
            <a:r>
              <a:rPr lang="en-CA" dirty="0" smtClean="0"/>
              <a:t>This is a new step for WMB, similar to signing for a parcel.  Sometimes filled &lt;&gt; arrived</a:t>
            </a:r>
            <a:r>
              <a:rPr lang="en-CA" baseline="0" dirty="0" smtClean="0"/>
              <a:t> if a higher priority request diverted your item.</a:t>
            </a:r>
          </a:p>
          <a:p>
            <a:endParaRPr lang="en-CA" baseline="0" dirty="0" smtClean="0"/>
          </a:p>
          <a:p>
            <a:r>
              <a:rPr lang="en-CA" baseline="0" dirty="0" smtClean="0"/>
              <a:t>Must receive both the response and the request as a whole (e.g. request for 1 unit crew is filled by </a:t>
            </a:r>
            <a:r>
              <a:rPr lang="en-CA" baseline="0" smtClean="0"/>
              <a:t>two 10-packs)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00795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90689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“Send To Fill” can be used to escalate whether the request came up to you from below (e.g. a fire sent it to you at the zone) or down from above (e.g. your fire centre sent it to you at the zone).  If you cannot fill it, send</a:t>
            </a:r>
            <a:r>
              <a:rPr lang="en-CA" baseline="0" dirty="0" smtClean="0"/>
              <a:t> it back up to your fire centre using the same Send To Fill action</a:t>
            </a:r>
            <a:r>
              <a:rPr lang="en-CA" baseline="0" dirty="0" smtClean="0"/>
              <a:t>.</a:t>
            </a:r>
          </a:p>
          <a:p>
            <a:endParaRPr lang="en-CA" baseline="0" dirty="0" smtClean="0"/>
          </a:p>
          <a:p>
            <a:r>
              <a:rPr lang="en-CA" dirty="0" smtClean="0"/>
              <a:t>** Walk through “Demo 6” script **</a:t>
            </a:r>
          </a:p>
          <a:p>
            <a:pPr marL="174708" indent="-174708">
              <a:buFont typeface="Arial" charset="0"/>
              <a:buChar char="•"/>
            </a:pPr>
            <a:endParaRPr lang="en-CA" dirty="0" smtClean="0"/>
          </a:p>
          <a:p>
            <a:pPr marL="174708" indent="-174708">
              <a:buFont typeface="Arial" charset="0"/>
              <a:buChar char="•"/>
            </a:pPr>
            <a:r>
              <a:rPr lang="en-CA" dirty="0" smtClean="0"/>
              <a:t>Send a RR to PWCC to fill</a:t>
            </a:r>
          </a:p>
          <a:p>
            <a:pPr marL="174708" indent="-174708">
              <a:buFont typeface="Arial" charset="0"/>
              <a:buChar char="•"/>
            </a:pPr>
            <a:r>
              <a:rPr lang="en-CA" dirty="0" smtClean="0"/>
              <a:t>Decline a RR</a:t>
            </a:r>
          </a:p>
          <a:p>
            <a:pPr marL="174708" indent="-174708">
              <a:buFont typeface="Arial" charset="0"/>
              <a:buChar char="•"/>
            </a:pPr>
            <a:r>
              <a:rPr lang="en-CA" dirty="0" smtClean="0"/>
              <a:t>Put an RR on hold</a:t>
            </a:r>
            <a:r>
              <a:rPr lang="en-CA" baseline="0" dirty="0" smtClean="0"/>
              <a:t> and then re-open</a:t>
            </a:r>
          </a:p>
          <a:p>
            <a:pPr marL="174708" indent="-174708" defTabSz="931774">
              <a:buFont typeface="Arial" charset="0"/>
              <a:buChar char="•"/>
              <a:defRPr/>
            </a:pPr>
            <a:r>
              <a:rPr lang="en-CA" dirty="0" smtClean="0"/>
              <a:t>Cancel a RR</a:t>
            </a:r>
          </a:p>
          <a:p>
            <a:pPr marL="174708" indent="-174708" defTabSz="931774">
              <a:buFont typeface="Arial" charset="0"/>
              <a:buChar char="•"/>
              <a:defRPr/>
            </a:pPr>
            <a:endParaRPr lang="en-CA" dirty="0" smtClean="0"/>
          </a:p>
          <a:p>
            <a:pPr marL="174708" indent="-174708" defTabSz="931774">
              <a:buFont typeface="Arial" charset="0"/>
              <a:buChar char="•"/>
              <a:defRPr/>
            </a:pPr>
            <a:r>
              <a:rPr lang="en-CA" dirty="0" smtClean="0"/>
              <a:t>If a request has been “Put on Hold” it has an additional “Re-Open” action that returns it to the Open status.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9944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E1516-27F0-4633-9173-BA6F51CFE389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0359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1E0F-528B-4F1D-A0B5-5F8EC7BA8417}" type="datetime1">
              <a:rPr lang="en-CA" smtClean="0"/>
              <a:t>2015-06-15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137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DE032-0071-419F-9577-551799A9D066}" type="datetime1">
              <a:rPr lang="en-CA" smtClean="0"/>
              <a:t>2015-06-15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1230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3556A-698B-427A-8B4C-1F699A2A1CC0}" type="datetime1">
              <a:rPr lang="en-CA" smtClean="0"/>
              <a:t>2015-06-15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323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6BCC-F585-4E9F-A831-8ABD90D9C32C}" type="datetime1">
              <a:rPr lang="en-CA" smtClean="0"/>
              <a:t>2015-06-15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4535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5A46B-6EEB-4763-9441-607D5E4A4E66}" type="datetime1">
              <a:rPr lang="en-CA" smtClean="0"/>
              <a:t>2015-06-15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997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7EFDF-E27A-417F-8AE2-363C6661D69B}" type="datetime1">
              <a:rPr lang="en-CA" smtClean="0"/>
              <a:t>2015-06-15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605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A19EC-09A2-41E2-8827-7C2E4191FD26}" type="datetime1">
              <a:rPr lang="en-CA" smtClean="0"/>
              <a:t>2015-06-15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782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84E7E-B00C-48E8-88F6-551DDBD8A314}" type="datetime1">
              <a:rPr lang="en-CA" smtClean="0"/>
              <a:t>2015-06-15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6167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2312B-4A3D-4F3B-97D2-6C844EB735CF}" type="datetime1">
              <a:rPr lang="en-CA" smtClean="0"/>
              <a:t>2015-06-15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1847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F93F-D6AE-40E4-AF4C-357DB5BC1F9A}" type="datetime1">
              <a:rPr lang="en-CA" smtClean="0"/>
              <a:t>2015-06-15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401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F1CF-F3A2-4CFF-985A-321342C4B68C}" type="datetime1">
              <a:rPr lang="en-CA" smtClean="0"/>
              <a:t>2015-06-15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5371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E30E6-2121-4E65-9009-2143A8F91EA2}" type="datetime1">
              <a:rPr lang="en-CA" smtClean="0"/>
              <a:t>2015-06-15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020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DEA1F-D22D-43DE-822D-26F6379CACF8}" type="datetime1">
              <a:rPr lang="en-CA" smtClean="0"/>
              <a:t>2015-06-15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F8909-E79A-4D56-A955-47E8700EBCDF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93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ww.nrs.gov.bc.ca/flnr/wildfire-management/production-application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Resource Request Tracking</a:t>
            </a:r>
            <a:br>
              <a:rPr lang="en-CA" dirty="0" smtClean="0"/>
            </a:br>
            <a:r>
              <a:rPr lang="en-CA" dirty="0" smtClean="0"/>
              <a:t>(RRT)</a:t>
            </a:r>
            <a:endParaRPr lang="en-CA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The first component of Wildfire One</a:t>
            </a:r>
          </a:p>
          <a:p>
            <a:r>
              <a:rPr lang="en-CA" smtClean="0"/>
              <a:t>June 2015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6672"/>
            <a:ext cx="8229600" cy="1595437"/>
          </a:xfrm>
        </p:spPr>
      </p:pic>
    </p:spTree>
    <p:extLst>
      <p:ext uri="{BB962C8B-B14F-4D97-AF65-F5344CB8AC3E}">
        <p14:creationId xmlns:p14="http://schemas.microsoft.com/office/powerpoint/2010/main" val="85514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Purpose of this training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 smtClean="0"/>
              <a:t>Learn how to:</a:t>
            </a:r>
            <a:r>
              <a:rPr lang="en-CA" dirty="0" smtClean="0"/>
              <a:t> </a:t>
            </a:r>
          </a:p>
          <a:p>
            <a:r>
              <a:rPr lang="en-CA" dirty="0" smtClean="0"/>
              <a:t>Access the system</a:t>
            </a:r>
          </a:p>
          <a:p>
            <a:r>
              <a:rPr lang="en-CA" dirty="0" smtClean="0"/>
              <a:t>Find online training</a:t>
            </a:r>
          </a:p>
          <a:p>
            <a:r>
              <a:rPr lang="en-CA" dirty="0" smtClean="0"/>
              <a:t>Create </a:t>
            </a:r>
            <a:r>
              <a:rPr lang="en-CA" dirty="0"/>
              <a:t>a Resource Request</a:t>
            </a:r>
          </a:p>
          <a:p>
            <a:r>
              <a:rPr lang="en-CA" dirty="0" smtClean="0"/>
              <a:t>Find a Resource Request</a:t>
            </a:r>
            <a:endParaRPr lang="en-CA" dirty="0"/>
          </a:p>
          <a:p>
            <a:r>
              <a:rPr lang="en-CA" dirty="0" smtClean="0"/>
              <a:t>Respond </a:t>
            </a:r>
            <a:r>
              <a:rPr lang="en-CA" dirty="0"/>
              <a:t>to a Resource </a:t>
            </a:r>
            <a:r>
              <a:rPr lang="en-CA" dirty="0" smtClean="0"/>
              <a:t>Request</a:t>
            </a:r>
          </a:p>
          <a:p>
            <a:r>
              <a:rPr lang="en-CA" dirty="0" smtClean="0"/>
              <a:t>Receive a resource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364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Why Wildfire One and RRT?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 smtClean="0"/>
              <a:t>Wildfire One</a:t>
            </a:r>
          </a:p>
          <a:p>
            <a:r>
              <a:rPr lang="en-CA" sz="2800" dirty="0" smtClean="0"/>
              <a:t>Replace WMB systems</a:t>
            </a:r>
          </a:p>
          <a:p>
            <a:r>
              <a:rPr lang="en-CA" sz="2800" dirty="0" smtClean="0"/>
              <a:t>Enter </a:t>
            </a:r>
            <a:r>
              <a:rPr lang="en-CA" sz="2800" u="sng" dirty="0" smtClean="0">
                <a:solidFill>
                  <a:srgbClr val="FF0000"/>
                </a:solidFill>
              </a:rPr>
              <a:t>one</a:t>
            </a:r>
            <a:r>
              <a:rPr lang="en-CA" sz="2800" dirty="0" smtClean="0"/>
              <a:t> time, </a:t>
            </a:r>
            <a:r>
              <a:rPr lang="en-CA" sz="2800" u="sng" dirty="0">
                <a:solidFill>
                  <a:srgbClr val="FF0000"/>
                </a:solidFill>
              </a:rPr>
              <a:t>one</a:t>
            </a:r>
            <a:r>
              <a:rPr lang="en-CA" sz="2800" dirty="0" smtClean="0"/>
              <a:t> source of information</a:t>
            </a:r>
          </a:p>
          <a:p>
            <a:endParaRPr lang="en-CA" sz="1800" dirty="0"/>
          </a:p>
          <a:p>
            <a:pPr marL="0" indent="0">
              <a:buNone/>
            </a:pPr>
            <a:r>
              <a:rPr lang="en-CA" b="1" dirty="0"/>
              <a:t>Resource Request Tracking system</a:t>
            </a:r>
          </a:p>
          <a:p>
            <a:r>
              <a:rPr lang="en-CA" sz="2800" u="sng" dirty="0">
                <a:solidFill>
                  <a:srgbClr val="FF0000"/>
                </a:solidFill>
              </a:rPr>
              <a:t>One</a:t>
            </a:r>
            <a:r>
              <a:rPr lang="en-CA" sz="2800" dirty="0" smtClean="0"/>
              <a:t> place for all Requests</a:t>
            </a:r>
          </a:p>
          <a:p>
            <a:pPr lvl="1"/>
            <a:r>
              <a:rPr lang="en-CA" sz="2400" i="1" dirty="0" smtClean="0"/>
              <a:t>No more lost Requests!</a:t>
            </a:r>
          </a:p>
          <a:p>
            <a:pPr lvl="1"/>
            <a:r>
              <a:rPr lang="en-CA" sz="2400" i="1" dirty="0" smtClean="0"/>
              <a:t>No more spreadsheets or local copies</a:t>
            </a:r>
            <a:r>
              <a:rPr lang="en-CA" sz="2400" i="1" dirty="0"/>
              <a:t> </a:t>
            </a:r>
            <a:r>
              <a:rPr lang="en-CA" sz="2400" i="1" dirty="0" smtClean="0"/>
              <a:t>of Requests!</a:t>
            </a:r>
          </a:p>
          <a:p>
            <a:pPr lvl="1"/>
            <a:r>
              <a:rPr lang="en-CA" sz="2400" i="1" dirty="0" smtClean="0"/>
              <a:t>No more calls to find your Request!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Intro to RRT for WMB staff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268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Demo – Getting started &amp; Training</a:t>
            </a:r>
            <a:endParaRPr lang="en-C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835" y="1680386"/>
            <a:ext cx="4885445" cy="467437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4</a:t>
            </a:fld>
            <a:endParaRPr lang="en-CA"/>
          </a:p>
        </p:txBody>
      </p:sp>
      <p:sp>
        <p:nvSpPr>
          <p:cNvPr id="7" name="Right Arrow 6"/>
          <p:cNvSpPr/>
          <p:nvPr/>
        </p:nvSpPr>
        <p:spPr>
          <a:xfrm>
            <a:off x="444352" y="4138032"/>
            <a:ext cx="1908212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RRT</a:t>
            </a:r>
            <a:endParaRPr lang="en-CA" sz="1400" b="1" dirty="0"/>
          </a:p>
        </p:txBody>
      </p:sp>
      <p:sp>
        <p:nvSpPr>
          <p:cNvPr id="8" name="Right Arrow 7"/>
          <p:cNvSpPr/>
          <p:nvPr/>
        </p:nvSpPr>
        <p:spPr>
          <a:xfrm>
            <a:off x="444352" y="5589240"/>
            <a:ext cx="1931404" cy="804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RRT Test</a:t>
            </a:r>
            <a:endParaRPr lang="en-C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1196752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>
                <a:hlinkClick r:id="rId4"/>
              </a:rPr>
              <a:t>https://gww.nrs.gov.bc.ca/flnr/wildfire-management/production-applications</a:t>
            </a:r>
            <a:r>
              <a:rPr lang="en-CA" sz="2000" dirty="0"/>
              <a:t> </a:t>
            </a:r>
          </a:p>
        </p:txBody>
      </p:sp>
      <p:sp>
        <p:nvSpPr>
          <p:cNvPr id="9" name="Right Arrow 8"/>
          <p:cNvSpPr/>
          <p:nvPr/>
        </p:nvSpPr>
        <p:spPr>
          <a:xfrm flipH="1">
            <a:off x="4283968" y="4130392"/>
            <a:ext cx="2016224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Training Material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335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Which RRT are you using?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036" y="1459611"/>
            <a:ext cx="8229600" cy="28218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 smtClean="0"/>
              <a:t>We have several RRT systems running</a:t>
            </a:r>
          </a:p>
          <a:p>
            <a:pPr marL="0" indent="0">
              <a:buNone/>
            </a:pPr>
            <a:endParaRPr lang="en-CA" sz="1600" b="1" dirty="0" smtClean="0"/>
          </a:p>
          <a:p>
            <a:pPr marL="400050" lvl="1" indent="0">
              <a:buNone/>
            </a:pPr>
            <a:r>
              <a:rPr lang="en-CA" b="1" dirty="0" smtClean="0">
                <a:solidFill>
                  <a:srgbClr val="FF0000"/>
                </a:solidFill>
              </a:rPr>
              <a:t>DLVR</a:t>
            </a:r>
            <a:r>
              <a:rPr lang="en-CA" dirty="0" smtClean="0"/>
              <a:t>: Testing a new version of the system</a:t>
            </a:r>
          </a:p>
          <a:p>
            <a:pPr marL="400050" lvl="1" indent="0">
              <a:buNone/>
            </a:pPr>
            <a:r>
              <a:rPr lang="en-CA" b="1" dirty="0">
                <a:solidFill>
                  <a:srgbClr val="FF0000"/>
                </a:solidFill>
              </a:rPr>
              <a:t>TEST</a:t>
            </a:r>
            <a:r>
              <a:rPr lang="en-CA" dirty="0" smtClean="0"/>
              <a:t>: Training a new person to use the system</a:t>
            </a:r>
          </a:p>
          <a:p>
            <a:pPr marL="400050" lvl="1" indent="0">
              <a:buNone/>
            </a:pPr>
            <a:r>
              <a:rPr lang="en-CA" b="1" dirty="0" smtClean="0">
                <a:solidFill>
                  <a:srgbClr val="FF0000"/>
                </a:solidFill>
              </a:rPr>
              <a:t>PROD</a:t>
            </a:r>
            <a:r>
              <a:rPr lang="en-CA" dirty="0" smtClean="0"/>
              <a:t>: Real resource requests only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5</a:t>
            </a:fld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84" y="4281434"/>
            <a:ext cx="8640960" cy="1642937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172400" y="4930100"/>
            <a:ext cx="79208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364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Accessing RRT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To access RRT (either TEST or PROD) you need to be added as a user.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smtClean="0"/>
              <a:t>If you do not have access you will see:</a:t>
            </a: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0645"/>
          <a:stretch/>
        </p:blipFill>
        <p:spPr>
          <a:xfrm>
            <a:off x="409209" y="3841576"/>
            <a:ext cx="8411263" cy="2107704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062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 Basic Scenario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7</a:t>
            </a:fld>
            <a:endParaRPr lang="en-C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06" y="1484784"/>
            <a:ext cx="9158495" cy="323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77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3 screens in RRT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8</a:t>
            </a:fld>
            <a:endParaRPr lang="en-CA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84608"/>
            <a:ext cx="4824811" cy="3384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06122"/>
            <a:ext cx="5400600" cy="3373003"/>
          </a:xfrm>
          <a:prstGeom prst="rect">
            <a:avLst/>
          </a:prstGeom>
          <a:noFill/>
          <a:ln>
            <a:noFill/>
          </a:ln>
          <a:effectLst>
            <a:glow rad="990600">
              <a:schemeClr val="bg1">
                <a:alpha val="46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184673"/>
            <a:ext cx="5112568" cy="3582147"/>
          </a:xfrm>
          <a:prstGeom prst="rect">
            <a:avLst/>
          </a:prstGeom>
          <a:noFill/>
          <a:ln>
            <a:noFill/>
          </a:ln>
          <a:effectLst>
            <a:glow rad="990600">
              <a:schemeClr val="bg1">
                <a:alpha val="46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29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Demo - New Resource Request</a:t>
            </a:r>
            <a:endParaRPr lang="en-CA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73"/>
          <a:stretch/>
        </p:blipFill>
        <p:spPr>
          <a:xfrm>
            <a:off x="323528" y="1196752"/>
            <a:ext cx="4793175" cy="378883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4"/>
          <a:stretch/>
        </p:blipFill>
        <p:spPr>
          <a:xfrm>
            <a:off x="4499992" y="2132856"/>
            <a:ext cx="4209826" cy="341259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319102"/>
            <a:ext cx="4385616" cy="57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275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New Resource Request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Click on “New Resource Request” button</a:t>
            </a:r>
          </a:p>
          <a:p>
            <a:r>
              <a:rPr lang="en-CA" dirty="0" smtClean="0"/>
              <a:t>Form is based upon the old paper/PDF forms so should be mostly familiar, with some nuances</a:t>
            </a:r>
          </a:p>
          <a:p>
            <a:pPr lvl="1"/>
            <a:r>
              <a:rPr lang="en-CA" dirty="0" smtClean="0"/>
              <a:t>Requested By and Requested For can be the same organization, or different</a:t>
            </a:r>
          </a:p>
          <a:p>
            <a:r>
              <a:rPr lang="en-CA" dirty="0" smtClean="0"/>
              <a:t>“Authorized By” is who has signed the RR.  </a:t>
            </a:r>
          </a:p>
          <a:p>
            <a:pPr lvl="1"/>
            <a:r>
              <a:rPr lang="en-CA" dirty="0" smtClean="0"/>
              <a:t>List contains all users of the system.</a:t>
            </a:r>
          </a:p>
          <a:p>
            <a:r>
              <a:rPr lang="en-CA" dirty="0" smtClean="0"/>
              <a:t>Use “Link Requested Items” if it makes sense to acquire </a:t>
            </a:r>
            <a:r>
              <a:rPr lang="en-CA" u="sng" dirty="0" smtClean="0"/>
              <a:t>all</a:t>
            </a:r>
            <a:r>
              <a:rPr lang="en-CA" dirty="0" smtClean="0"/>
              <a:t> items being requested, or none.  </a:t>
            </a:r>
          </a:p>
          <a:p>
            <a:pPr lvl="1"/>
            <a:r>
              <a:rPr lang="en-CA" dirty="0" smtClean="0"/>
              <a:t>e.g. Radio Technician + Radio Repeater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90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New </a:t>
            </a:r>
            <a:r>
              <a:rPr lang="en-CA" dirty="0"/>
              <a:t>Resource </a:t>
            </a:r>
            <a:r>
              <a:rPr lang="en-CA" dirty="0" smtClean="0"/>
              <a:t>Request (</a:t>
            </a:r>
            <a:r>
              <a:rPr lang="en-CA" dirty="0" err="1" smtClean="0"/>
              <a:t>con’t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Destination fields can be filled out at time of creation, or later if not known yet.</a:t>
            </a:r>
          </a:p>
          <a:p>
            <a:r>
              <a:rPr lang="en-CA" dirty="0" smtClean="0"/>
              <a:t>System allows for multiple of same item to be requested using Quantity field; </a:t>
            </a:r>
            <a:r>
              <a:rPr lang="en-CA" dirty="0" err="1" smtClean="0"/>
              <a:t>PWCC</a:t>
            </a:r>
            <a:r>
              <a:rPr lang="en-CA" dirty="0" smtClean="0"/>
              <a:t> has requested that people only order 1 item per line.  (Can enter multiple lines for same item type.)</a:t>
            </a:r>
          </a:p>
          <a:p>
            <a:r>
              <a:rPr lang="en-CA" dirty="0"/>
              <a:t>RR lines are </a:t>
            </a:r>
            <a:r>
              <a:rPr lang="en-CA" dirty="0" smtClean="0"/>
              <a:t>treated </a:t>
            </a:r>
            <a:r>
              <a:rPr lang="en-CA" dirty="0"/>
              <a:t>as separate requests throughout the </a:t>
            </a:r>
            <a:r>
              <a:rPr lang="en-CA" dirty="0" smtClean="0"/>
              <a:t>system upon creation.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645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Demo – Using the Dashboard</a:t>
            </a:r>
            <a:endParaRPr lang="en-C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638" y="1181972"/>
            <a:ext cx="5709706" cy="4944191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12</a:t>
            </a:fld>
            <a:endParaRPr lang="en-CA"/>
          </a:p>
        </p:txBody>
      </p:sp>
      <p:sp>
        <p:nvSpPr>
          <p:cNvPr id="9" name="Right Arrow 8"/>
          <p:cNvSpPr/>
          <p:nvPr/>
        </p:nvSpPr>
        <p:spPr>
          <a:xfrm>
            <a:off x="179512" y="1268760"/>
            <a:ext cx="1944216" cy="180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Special “Unfilled” status</a:t>
            </a:r>
            <a:endParaRPr lang="en-CA" b="1" dirty="0"/>
          </a:p>
        </p:txBody>
      </p:sp>
      <p:sp>
        <p:nvSpPr>
          <p:cNvPr id="11" name="Right Arrow 10"/>
          <p:cNvSpPr/>
          <p:nvPr/>
        </p:nvSpPr>
        <p:spPr>
          <a:xfrm>
            <a:off x="179512" y="3933056"/>
            <a:ext cx="1944216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Multiple pages</a:t>
            </a:r>
            <a:endParaRPr lang="en-CA" b="1" dirty="0"/>
          </a:p>
        </p:txBody>
      </p:sp>
      <p:sp>
        <p:nvSpPr>
          <p:cNvPr id="12" name="Right Arrow 11"/>
          <p:cNvSpPr/>
          <p:nvPr/>
        </p:nvSpPr>
        <p:spPr>
          <a:xfrm flipH="1">
            <a:off x="7092280" y="3861048"/>
            <a:ext cx="1944000" cy="16561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Ctrl + Click to sort multiple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426077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Dashboard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Set filters to display only those RRs you are interested in</a:t>
            </a:r>
          </a:p>
          <a:p>
            <a:pPr lvl="1"/>
            <a:r>
              <a:rPr lang="en-CA" dirty="0"/>
              <a:t>Incoming requests: </a:t>
            </a:r>
            <a:r>
              <a:rPr lang="en-CA" dirty="0" smtClean="0"/>
              <a:t>Current </a:t>
            </a:r>
            <a:r>
              <a:rPr lang="en-CA" dirty="0"/>
              <a:t>Reviewer</a:t>
            </a:r>
          </a:p>
          <a:p>
            <a:pPr lvl="1"/>
            <a:r>
              <a:rPr lang="en-CA" dirty="0" smtClean="0"/>
              <a:t>Outgoing requests: Requested By or Requested For</a:t>
            </a:r>
          </a:p>
          <a:p>
            <a:pPr lvl="1"/>
            <a:r>
              <a:rPr lang="en-CA" dirty="0" smtClean="0"/>
              <a:t>Requests that were passed along: Sent By</a:t>
            </a:r>
          </a:p>
          <a:p>
            <a:pPr lvl="1"/>
            <a:r>
              <a:rPr lang="en-CA" dirty="0" smtClean="0"/>
              <a:t>Special status of “Unfilled”</a:t>
            </a:r>
          </a:p>
          <a:p>
            <a:r>
              <a:rPr lang="en-CA" dirty="0"/>
              <a:t>Save filter if desired, or simply “Update Dashboard” to see results without saving</a:t>
            </a:r>
          </a:p>
          <a:p>
            <a:r>
              <a:rPr lang="en-CA" dirty="0"/>
              <a:t>You may collapse the filter section by clicking on its header after you’ve set it. </a:t>
            </a:r>
          </a:p>
          <a:p>
            <a:r>
              <a:rPr lang="en-CA" dirty="0" smtClean="0"/>
              <a:t>Dashboard automatically refreshes every 5 minutes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41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Two ways to display the Dashboard</a:t>
            </a:r>
            <a:endParaRPr lang="en-CA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10405"/>
            <a:ext cx="5400000" cy="2766667"/>
          </a:xfrm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14</a:t>
            </a:fld>
            <a:endParaRPr lang="en-CA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429000"/>
            <a:ext cx="5400000" cy="276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9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Demo – Review the RRs just created and assign to a person</a:t>
            </a:r>
            <a:endParaRPr lang="en-CA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45" y="1600200"/>
            <a:ext cx="6720987" cy="4525963"/>
          </a:xfrm>
        </p:spPr>
      </p:pic>
      <p:sp>
        <p:nvSpPr>
          <p:cNvPr id="8" name="Right Arrow 7"/>
          <p:cNvSpPr/>
          <p:nvPr/>
        </p:nvSpPr>
        <p:spPr>
          <a:xfrm>
            <a:off x="107504" y="3789040"/>
            <a:ext cx="1944000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/>
              <a:t>Note linked items</a:t>
            </a:r>
            <a:endParaRPr lang="en-CA" b="1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998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Demo – Adding a response </a:t>
            </a:r>
            <a:br>
              <a:rPr lang="en-CA" dirty="0" smtClean="0"/>
            </a:br>
            <a:r>
              <a:rPr lang="en-CA" dirty="0" smtClean="0"/>
              <a:t>and marking the request as filled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79808"/>
            <a:ext cx="5616691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5301208"/>
            <a:ext cx="4885817" cy="112109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446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Responding to a Resource Request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Click on the RR number on the Dashboard to open the Process Request screen</a:t>
            </a:r>
          </a:p>
          <a:p>
            <a:r>
              <a:rPr lang="en-CA" dirty="0" smtClean="0"/>
              <a:t>Optionally, claim the RR by entering your name in the “Assigned To” box and clicking Save.  This sets the RR to “Pending” state.</a:t>
            </a:r>
          </a:p>
          <a:p>
            <a:r>
              <a:rPr lang="en-CA" dirty="0" smtClean="0"/>
              <a:t>When ready to process the RR, add a Response.</a:t>
            </a:r>
          </a:p>
          <a:p>
            <a:r>
              <a:rPr lang="en-CA" dirty="0" smtClean="0"/>
              <a:t>If request is now fully filled, select the action “Mark Filled” and click “Take Action” button.  Otherwise it will be in a “Partial” status.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247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Receiving a Resource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1468759"/>
          </a:xfrm>
        </p:spPr>
        <p:txBody>
          <a:bodyPr>
            <a:normAutofit fontScale="85000" lnSpcReduction="20000"/>
          </a:bodyPr>
          <a:lstStyle/>
          <a:p>
            <a:r>
              <a:rPr lang="en-CA" dirty="0" smtClean="0"/>
              <a:t>When the requesting organization physically receives the resource, they mark the response as received in the system, along with the request as a whole if appropriate.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18</a:t>
            </a:fld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1"/>
          <a:stretch/>
        </p:blipFill>
        <p:spPr>
          <a:xfrm>
            <a:off x="232310" y="2878535"/>
            <a:ext cx="7003223" cy="11534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09" y="3455965"/>
            <a:ext cx="7304490" cy="11521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573016"/>
            <a:ext cx="3701540" cy="28083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205" y="4509120"/>
            <a:ext cx="3739857" cy="151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Escalating a Request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19</a:t>
            </a:fld>
            <a:endParaRPr lang="en-C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4382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57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Demo - Not </a:t>
            </a:r>
            <a:r>
              <a:rPr lang="en-CA" dirty="0" smtClean="0"/>
              <a:t>able to fill a request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you are unable to fill a request, use the “Unable to fill” action </a:t>
            </a:r>
            <a:r>
              <a:rPr lang="en-CA" u="sng" dirty="0" smtClean="0"/>
              <a:t>only</a:t>
            </a:r>
            <a:r>
              <a:rPr lang="en-CA" dirty="0" smtClean="0"/>
              <a:t> if you are the end of the line</a:t>
            </a:r>
            <a:r>
              <a:rPr lang="en-CA" dirty="0"/>
              <a:t> </a:t>
            </a:r>
            <a:r>
              <a:rPr lang="en-CA" dirty="0" smtClean="0"/>
              <a:t>(i.e. </a:t>
            </a:r>
            <a:r>
              <a:rPr lang="en-CA" dirty="0" err="1" smtClean="0"/>
              <a:t>PWCC</a:t>
            </a:r>
            <a:r>
              <a:rPr lang="en-CA" dirty="0" smtClean="0"/>
              <a:t>) but still hope to fill it</a:t>
            </a:r>
          </a:p>
          <a:p>
            <a:pPr lvl="1"/>
            <a:r>
              <a:rPr lang="en-CA" dirty="0" smtClean="0"/>
              <a:t>Re-open the request if you later start working on it again, or Decline it if it will not be filled.</a:t>
            </a:r>
          </a:p>
          <a:p>
            <a:r>
              <a:rPr lang="en-CA" dirty="0" smtClean="0"/>
              <a:t>Otherwise, escalate it to the next level of the organization (e.g. your fire centre, or </a:t>
            </a:r>
            <a:r>
              <a:rPr lang="en-CA" dirty="0" err="1" smtClean="0"/>
              <a:t>PWCC</a:t>
            </a:r>
            <a:r>
              <a:rPr lang="en-CA" dirty="0" smtClean="0"/>
              <a:t>) using the “Send to fill” action.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Intro to RRT for WMB staff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F8909-E79A-4D56-A955-47E8700EBCDF}" type="slidenum">
              <a:rPr lang="en-CA" smtClean="0"/>
              <a:t>20</a:t>
            </a:fld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118" y="5094114"/>
            <a:ext cx="2731646" cy="12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7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Questions?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6672"/>
            <a:ext cx="8229600" cy="1595437"/>
          </a:xfrm>
        </p:spPr>
      </p:pic>
    </p:spTree>
    <p:extLst>
      <p:ext uri="{BB962C8B-B14F-4D97-AF65-F5344CB8AC3E}">
        <p14:creationId xmlns:p14="http://schemas.microsoft.com/office/powerpoint/2010/main" val="33521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1492</Words>
  <Application>Microsoft Office PowerPoint</Application>
  <PresentationFormat>On-screen Show (4:3)</PresentationFormat>
  <Paragraphs>190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Resource Request Tracking (RRT)</vt:lpstr>
      <vt:lpstr>Purpose of this training</vt:lpstr>
      <vt:lpstr>Why Wildfire One and RRT?</vt:lpstr>
      <vt:lpstr>Demo – Getting started &amp; Training</vt:lpstr>
      <vt:lpstr>Which RRT are you using?</vt:lpstr>
      <vt:lpstr>Accessing RRT</vt:lpstr>
      <vt:lpstr>A Basic Scenario</vt:lpstr>
      <vt:lpstr>The 3 screens in RRT </vt:lpstr>
      <vt:lpstr>Demo - New Resource Request</vt:lpstr>
      <vt:lpstr>New Resource Request</vt:lpstr>
      <vt:lpstr>New Resource Request (con’t)</vt:lpstr>
      <vt:lpstr>Demo – Using the Dashboard</vt:lpstr>
      <vt:lpstr>Dashboard</vt:lpstr>
      <vt:lpstr>Two ways to display the Dashboard</vt:lpstr>
      <vt:lpstr>Demo – Review the RRs just created and assign to a person</vt:lpstr>
      <vt:lpstr>Demo – Adding a response  and marking the request as filled</vt:lpstr>
      <vt:lpstr>Responding to a Resource Request</vt:lpstr>
      <vt:lpstr>Receiving a Resource</vt:lpstr>
      <vt:lpstr>Escalating a Request</vt:lpstr>
      <vt:lpstr>Demo - Not able to fill a request</vt:lpstr>
      <vt:lpstr>Questions?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 Request Tracking (RRT)</dc:title>
  <dc:creator>Moysey, Beverley CSNR:EX</dc:creator>
  <cp:lastModifiedBy>Moysey, Beverley</cp:lastModifiedBy>
  <cp:revision>36</cp:revision>
  <dcterms:created xsi:type="dcterms:W3CDTF">2015-06-09T03:58:19Z</dcterms:created>
  <dcterms:modified xsi:type="dcterms:W3CDTF">2015-06-15T22:25:07Z</dcterms:modified>
</cp:coreProperties>
</file>