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2"/>
  </p:notesMasterIdLst>
  <p:handoutMasterIdLst>
    <p:handoutMasterId r:id="rId43"/>
  </p:handoutMasterIdLst>
  <p:sldIdLst>
    <p:sldId id="374" r:id="rId2"/>
    <p:sldId id="341" r:id="rId3"/>
    <p:sldId id="266" r:id="rId4"/>
    <p:sldId id="268" r:id="rId5"/>
    <p:sldId id="271" r:id="rId6"/>
    <p:sldId id="286" r:id="rId7"/>
    <p:sldId id="267" r:id="rId8"/>
    <p:sldId id="339" r:id="rId9"/>
    <p:sldId id="272" r:id="rId10"/>
    <p:sldId id="265" r:id="rId11"/>
    <p:sldId id="308" r:id="rId12"/>
    <p:sldId id="344" r:id="rId13"/>
    <p:sldId id="392" r:id="rId14"/>
    <p:sldId id="393" r:id="rId15"/>
    <p:sldId id="394" r:id="rId16"/>
    <p:sldId id="395" r:id="rId17"/>
    <p:sldId id="351" r:id="rId18"/>
    <p:sldId id="381" r:id="rId19"/>
    <p:sldId id="388" r:id="rId20"/>
    <p:sldId id="377" r:id="rId21"/>
    <p:sldId id="382" r:id="rId22"/>
    <p:sldId id="383" r:id="rId23"/>
    <p:sldId id="360" r:id="rId24"/>
    <p:sldId id="378" r:id="rId25"/>
    <p:sldId id="400" r:id="rId26"/>
    <p:sldId id="390" r:id="rId27"/>
    <p:sldId id="396" r:id="rId28"/>
    <p:sldId id="397" r:id="rId29"/>
    <p:sldId id="401" r:id="rId30"/>
    <p:sldId id="402" r:id="rId31"/>
    <p:sldId id="403" r:id="rId32"/>
    <p:sldId id="362" r:id="rId33"/>
    <p:sldId id="363" r:id="rId34"/>
    <p:sldId id="364" r:id="rId35"/>
    <p:sldId id="366" r:id="rId36"/>
    <p:sldId id="367" r:id="rId37"/>
    <p:sldId id="368" r:id="rId38"/>
    <p:sldId id="369" r:id="rId39"/>
    <p:sldId id="370" r:id="rId40"/>
    <p:sldId id="391"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FFFFFF"/>
    <a:srgbClr val="17375E"/>
    <a:srgbClr val="95B3D7"/>
    <a:srgbClr val="B9CDE5"/>
    <a:srgbClr val="254061"/>
    <a:srgbClr val="7F7F7F"/>
    <a:srgbClr val="A6A6A6"/>
    <a:srgbClr val="FF00FF"/>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17" autoAdjust="0"/>
    <p:restoredTop sz="86743" autoAdjust="0"/>
  </p:normalViewPr>
  <p:slideViewPr>
    <p:cSldViewPr snapToGrid="0">
      <p:cViewPr>
        <p:scale>
          <a:sx n="120" d="100"/>
          <a:sy n="120" d="100"/>
        </p:scale>
        <p:origin x="-1554" y="96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98" d="100"/>
          <a:sy n="98" d="100"/>
        </p:scale>
        <p:origin x="-356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SFP.IDIR.BCGOV\S165\S65002\!Workgrp\Media%20Communications\Stats\Historical%20Comparisons\Consolidated%20Historical%20Data%20-%20Updated%20August%2022%202017.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41"/>
    </mc:Choice>
    <mc:Fallback>
      <c:style val="41"/>
    </mc:Fallback>
  </mc:AlternateContent>
  <c:pivotSource>
    <c:name>[Consolidated Historical Data - Updated August 22 2017.xlsx]Sheet2!PivotTable2</c:name>
    <c:fmtId val="-1"/>
  </c:pivotSource>
  <c:chart>
    <c:autoTitleDeleted val="1"/>
    <c:pivotFmts>
      <c:pivotFmt>
        <c:idx val="0"/>
        <c:marker>
          <c:symbol val="none"/>
        </c:marker>
      </c:pivotFmt>
      <c:pivotFmt>
        <c:idx val="1"/>
        <c:spPr>
          <a:ln>
            <a:solidFill>
              <a:schemeClr val="accent2"/>
            </a:solidFill>
          </a:ln>
        </c:spPr>
        <c:marker>
          <c:symbol val="none"/>
        </c:marker>
      </c:pivotFmt>
      <c:pivotFmt>
        <c:idx val="2"/>
        <c:spPr>
          <a:ln>
            <a:solidFill>
              <a:schemeClr val="accent2"/>
            </a:solidFill>
          </a:ln>
        </c:spPr>
        <c:marker>
          <c:symbol val="none"/>
        </c:marker>
      </c:pivotFmt>
      <c:pivotFmt>
        <c:idx val="3"/>
        <c:spPr>
          <a:ln>
            <a:solidFill>
              <a:schemeClr val="accent2"/>
            </a:solidFill>
          </a:ln>
        </c:spPr>
        <c:marker>
          <c:symbol val="none"/>
        </c:marker>
      </c:pivotFmt>
    </c:pivotFmts>
    <c:plotArea>
      <c:layout/>
      <c:areaChart>
        <c:grouping val="standard"/>
        <c:varyColors val="0"/>
        <c:ser>
          <c:idx val="0"/>
          <c:order val="0"/>
          <c:tx>
            <c:strRef>
              <c:f>Sheet2!$B$3</c:f>
              <c:strCache>
                <c:ptCount val="1"/>
                <c:pt idx="0">
                  <c:v>Total</c:v>
                </c:pt>
              </c:strCache>
            </c:strRef>
          </c:tx>
          <c:spPr>
            <a:solidFill>
              <a:srgbClr val="FFC000">
                <a:alpha val="49020"/>
              </a:srgbClr>
            </a:solidFill>
            <a:ln>
              <a:solidFill>
                <a:srgbClr val="FFC000"/>
              </a:solidFill>
            </a:ln>
            <a:scene3d>
              <a:camera prst="orthographicFront"/>
              <a:lightRig rig="threePt" dir="t">
                <a:rot lat="0" lon="0" rev="1200000"/>
              </a:lightRig>
            </a:scene3d>
            <a:sp3d/>
          </c:spPr>
          <c:cat>
            <c:strRef>
              <c:f>Sheet2!$A$4:$A$164</c:f>
              <c:strCache>
                <c:ptCount val="160"/>
                <c:pt idx="0">
                  <c:v>01-Apr</c:v>
                </c:pt>
                <c:pt idx="1">
                  <c:v>03-Apr</c:v>
                </c:pt>
                <c:pt idx="2">
                  <c:v>04-Apr</c:v>
                </c:pt>
                <c:pt idx="3">
                  <c:v>05-Apr</c:v>
                </c:pt>
                <c:pt idx="4">
                  <c:v>06-Apr</c:v>
                </c:pt>
                <c:pt idx="5">
                  <c:v>09-Apr</c:v>
                </c:pt>
                <c:pt idx="6">
                  <c:v>10-Apr</c:v>
                </c:pt>
                <c:pt idx="7">
                  <c:v>11-Apr</c:v>
                </c:pt>
                <c:pt idx="8">
                  <c:v>14-Apr</c:v>
                </c:pt>
                <c:pt idx="9">
                  <c:v>16-Apr</c:v>
                </c:pt>
                <c:pt idx="10">
                  <c:v>17-Apr</c:v>
                </c:pt>
                <c:pt idx="11">
                  <c:v>18-Apr</c:v>
                </c:pt>
                <c:pt idx="12">
                  <c:v>19-Apr</c:v>
                </c:pt>
                <c:pt idx="13">
                  <c:v>21-Apr</c:v>
                </c:pt>
                <c:pt idx="14">
                  <c:v>22-Apr</c:v>
                </c:pt>
                <c:pt idx="15">
                  <c:v>23-Apr</c:v>
                </c:pt>
                <c:pt idx="16">
                  <c:v>24-Apr</c:v>
                </c:pt>
                <c:pt idx="17">
                  <c:v>25-Apr</c:v>
                </c:pt>
                <c:pt idx="18">
                  <c:v>27-Apr</c:v>
                </c:pt>
                <c:pt idx="19">
                  <c:v>28-Apr</c:v>
                </c:pt>
                <c:pt idx="20">
                  <c:v>29-Apr</c:v>
                </c:pt>
                <c:pt idx="21">
                  <c:v>30-Apr</c:v>
                </c:pt>
                <c:pt idx="22">
                  <c:v>01-May</c:v>
                </c:pt>
                <c:pt idx="23">
                  <c:v>02-May</c:v>
                </c:pt>
                <c:pt idx="24">
                  <c:v>04-May</c:v>
                </c:pt>
                <c:pt idx="25">
                  <c:v>05-May</c:v>
                </c:pt>
                <c:pt idx="26">
                  <c:v>06-May</c:v>
                </c:pt>
                <c:pt idx="27">
                  <c:v>07-May</c:v>
                </c:pt>
                <c:pt idx="28">
                  <c:v>08-May</c:v>
                </c:pt>
                <c:pt idx="29">
                  <c:v>12-May</c:v>
                </c:pt>
                <c:pt idx="30">
                  <c:v>13-May</c:v>
                </c:pt>
                <c:pt idx="31">
                  <c:v>15-May</c:v>
                </c:pt>
                <c:pt idx="32">
                  <c:v>16-May</c:v>
                </c:pt>
                <c:pt idx="33">
                  <c:v>18-May</c:v>
                </c:pt>
                <c:pt idx="34">
                  <c:v>19-May</c:v>
                </c:pt>
                <c:pt idx="35">
                  <c:v>20-May</c:v>
                </c:pt>
                <c:pt idx="36">
                  <c:v>21-May</c:v>
                </c:pt>
                <c:pt idx="37">
                  <c:v>22-May</c:v>
                </c:pt>
                <c:pt idx="38">
                  <c:v>23-May</c:v>
                </c:pt>
                <c:pt idx="39">
                  <c:v>24-May</c:v>
                </c:pt>
                <c:pt idx="40">
                  <c:v>25-May</c:v>
                </c:pt>
                <c:pt idx="41">
                  <c:v>26-May</c:v>
                </c:pt>
                <c:pt idx="42">
                  <c:v>27-May</c:v>
                </c:pt>
                <c:pt idx="43">
                  <c:v>28-May</c:v>
                </c:pt>
                <c:pt idx="44">
                  <c:v>29-May</c:v>
                </c:pt>
                <c:pt idx="45">
                  <c:v>30-May</c:v>
                </c:pt>
                <c:pt idx="46">
                  <c:v>31-May</c:v>
                </c:pt>
                <c:pt idx="47">
                  <c:v>01-Jun</c:v>
                </c:pt>
                <c:pt idx="48">
                  <c:v>02-Jun</c:v>
                </c:pt>
                <c:pt idx="49">
                  <c:v>03-Jun</c:v>
                </c:pt>
                <c:pt idx="50">
                  <c:v>04-Jun</c:v>
                </c:pt>
                <c:pt idx="51">
                  <c:v>05-Jun</c:v>
                </c:pt>
                <c:pt idx="52">
                  <c:v>06-Jun</c:v>
                </c:pt>
                <c:pt idx="53">
                  <c:v>07-Jun</c:v>
                </c:pt>
                <c:pt idx="54">
                  <c:v>08-Jun</c:v>
                </c:pt>
                <c:pt idx="55">
                  <c:v>10-Jun</c:v>
                </c:pt>
                <c:pt idx="56">
                  <c:v>11-Jun</c:v>
                </c:pt>
                <c:pt idx="57">
                  <c:v>12-Jun</c:v>
                </c:pt>
                <c:pt idx="58">
                  <c:v>13-Jun</c:v>
                </c:pt>
                <c:pt idx="59">
                  <c:v>15-Jun</c:v>
                </c:pt>
                <c:pt idx="60">
                  <c:v>16-Jun</c:v>
                </c:pt>
                <c:pt idx="61">
                  <c:v>17-Jun</c:v>
                </c:pt>
                <c:pt idx="62">
                  <c:v>18-Jun</c:v>
                </c:pt>
                <c:pt idx="63">
                  <c:v>20-Jun</c:v>
                </c:pt>
                <c:pt idx="64">
                  <c:v>21-Jun</c:v>
                </c:pt>
                <c:pt idx="65">
                  <c:v>22-Jun</c:v>
                </c:pt>
                <c:pt idx="66">
                  <c:v>23-Jun</c:v>
                </c:pt>
                <c:pt idx="67">
                  <c:v>24-Jun</c:v>
                </c:pt>
                <c:pt idx="68">
                  <c:v>25-Jun</c:v>
                </c:pt>
                <c:pt idx="69">
                  <c:v>26-Jun</c:v>
                </c:pt>
                <c:pt idx="70">
                  <c:v>27-Jun</c:v>
                </c:pt>
                <c:pt idx="71">
                  <c:v>28-Jun</c:v>
                </c:pt>
                <c:pt idx="72">
                  <c:v>29-Jun</c:v>
                </c:pt>
                <c:pt idx="73">
                  <c:v>30-Jun</c:v>
                </c:pt>
                <c:pt idx="74">
                  <c:v>01-Jul</c:v>
                </c:pt>
                <c:pt idx="75">
                  <c:v>02-Jul</c:v>
                </c:pt>
                <c:pt idx="76">
                  <c:v>03-Jul</c:v>
                </c:pt>
                <c:pt idx="77">
                  <c:v>04-Jul</c:v>
                </c:pt>
                <c:pt idx="78">
                  <c:v>05-Jul</c:v>
                </c:pt>
                <c:pt idx="79">
                  <c:v>06-Jul</c:v>
                </c:pt>
                <c:pt idx="80">
                  <c:v>07-Jul</c:v>
                </c:pt>
                <c:pt idx="81">
                  <c:v>08-Jul</c:v>
                </c:pt>
                <c:pt idx="82">
                  <c:v>09-Jul</c:v>
                </c:pt>
                <c:pt idx="83">
                  <c:v>10-Jul</c:v>
                </c:pt>
                <c:pt idx="84">
                  <c:v>11-Jul</c:v>
                </c:pt>
                <c:pt idx="85">
                  <c:v>12-Jul</c:v>
                </c:pt>
                <c:pt idx="86">
                  <c:v>13-Jul</c:v>
                </c:pt>
                <c:pt idx="87">
                  <c:v>14-Jul</c:v>
                </c:pt>
                <c:pt idx="88">
                  <c:v>15-Jul</c:v>
                </c:pt>
                <c:pt idx="89">
                  <c:v>16-Jul</c:v>
                </c:pt>
                <c:pt idx="90">
                  <c:v>17-Jul</c:v>
                </c:pt>
                <c:pt idx="91">
                  <c:v>18-Jul</c:v>
                </c:pt>
                <c:pt idx="92">
                  <c:v>19-Jul</c:v>
                </c:pt>
                <c:pt idx="93">
                  <c:v>20-Jul</c:v>
                </c:pt>
                <c:pt idx="94">
                  <c:v>21-Jul</c:v>
                </c:pt>
                <c:pt idx="95">
                  <c:v>22-Jul</c:v>
                </c:pt>
                <c:pt idx="96">
                  <c:v>23-Jul</c:v>
                </c:pt>
                <c:pt idx="97">
                  <c:v>24-Jul</c:v>
                </c:pt>
                <c:pt idx="98">
                  <c:v>25-Jul</c:v>
                </c:pt>
                <c:pt idx="99">
                  <c:v>26-Jul</c:v>
                </c:pt>
                <c:pt idx="100">
                  <c:v>27-Jul</c:v>
                </c:pt>
                <c:pt idx="101">
                  <c:v>28-Jul</c:v>
                </c:pt>
                <c:pt idx="102">
                  <c:v>29-Jul</c:v>
                </c:pt>
                <c:pt idx="103">
                  <c:v>30-Jul</c:v>
                </c:pt>
                <c:pt idx="104">
                  <c:v>31-Jul</c:v>
                </c:pt>
                <c:pt idx="105">
                  <c:v>01-Aug</c:v>
                </c:pt>
                <c:pt idx="106">
                  <c:v>02-Aug</c:v>
                </c:pt>
                <c:pt idx="107">
                  <c:v>03-Aug</c:v>
                </c:pt>
                <c:pt idx="108">
                  <c:v>04-Aug</c:v>
                </c:pt>
                <c:pt idx="109">
                  <c:v>05-Aug</c:v>
                </c:pt>
                <c:pt idx="110">
                  <c:v>06-Aug</c:v>
                </c:pt>
                <c:pt idx="111">
                  <c:v>07-Aug</c:v>
                </c:pt>
                <c:pt idx="112">
                  <c:v>08-Aug</c:v>
                </c:pt>
                <c:pt idx="113">
                  <c:v>09-Aug</c:v>
                </c:pt>
                <c:pt idx="114">
                  <c:v>10-Aug</c:v>
                </c:pt>
                <c:pt idx="115">
                  <c:v>11-Aug</c:v>
                </c:pt>
                <c:pt idx="116">
                  <c:v>12-Aug</c:v>
                </c:pt>
                <c:pt idx="117">
                  <c:v>13-Aug</c:v>
                </c:pt>
                <c:pt idx="118">
                  <c:v>14-Aug</c:v>
                </c:pt>
                <c:pt idx="119">
                  <c:v>15-Aug</c:v>
                </c:pt>
                <c:pt idx="120">
                  <c:v>16-Aug</c:v>
                </c:pt>
                <c:pt idx="121">
                  <c:v>17-Aug</c:v>
                </c:pt>
                <c:pt idx="122">
                  <c:v>18-Aug</c:v>
                </c:pt>
                <c:pt idx="123">
                  <c:v>19-Aug</c:v>
                </c:pt>
                <c:pt idx="124">
                  <c:v>20-Aug</c:v>
                </c:pt>
                <c:pt idx="125">
                  <c:v>21-Aug</c:v>
                </c:pt>
                <c:pt idx="126">
                  <c:v>22-Aug</c:v>
                </c:pt>
                <c:pt idx="127">
                  <c:v>23-Aug</c:v>
                </c:pt>
                <c:pt idx="128">
                  <c:v>24-Aug</c:v>
                </c:pt>
                <c:pt idx="129">
                  <c:v>25-Aug</c:v>
                </c:pt>
                <c:pt idx="130">
                  <c:v>26-Aug</c:v>
                </c:pt>
                <c:pt idx="131">
                  <c:v>27-Aug</c:v>
                </c:pt>
                <c:pt idx="132">
                  <c:v>28-Aug</c:v>
                </c:pt>
                <c:pt idx="133">
                  <c:v>29-Aug</c:v>
                </c:pt>
                <c:pt idx="134">
                  <c:v>30-Aug</c:v>
                </c:pt>
                <c:pt idx="135">
                  <c:v>31-Aug</c:v>
                </c:pt>
                <c:pt idx="136">
                  <c:v>01-Sep</c:v>
                </c:pt>
                <c:pt idx="137">
                  <c:v>02-Sep</c:v>
                </c:pt>
                <c:pt idx="138">
                  <c:v>03-Sep</c:v>
                </c:pt>
                <c:pt idx="139">
                  <c:v>04-Sep</c:v>
                </c:pt>
                <c:pt idx="140">
                  <c:v>05-Sep</c:v>
                </c:pt>
                <c:pt idx="141">
                  <c:v>06-Sep</c:v>
                </c:pt>
                <c:pt idx="142">
                  <c:v>07-Sep</c:v>
                </c:pt>
                <c:pt idx="143">
                  <c:v>08-Sep</c:v>
                </c:pt>
                <c:pt idx="144">
                  <c:v>09-Sep</c:v>
                </c:pt>
                <c:pt idx="145">
                  <c:v>10-Sep</c:v>
                </c:pt>
                <c:pt idx="146">
                  <c:v>11-Sep</c:v>
                </c:pt>
                <c:pt idx="147">
                  <c:v>12-Sep</c:v>
                </c:pt>
                <c:pt idx="148">
                  <c:v>13-Sep</c:v>
                </c:pt>
                <c:pt idx="149">
                  <c:v>14-Sep</c:v>
                </c:pt>
                <c:pt idx="150">
                  <c:v>15-Sep</c:v>
                </c:pt>
                <c:pt idx="151">
                  <c:v>16-Sep</c:v>
                </c:pt>
                <c:pt idx="152">
                  <c:v>18-Sep</c:v>
                </c:pt>
                <c:pt idx="153">
                  <c:v>19-Sep</c:v>
                </c:pt>
                <c:pt idx="154">
                  <c:v>20-Sep</c:v>
                </c:pt>
                <c:pt idx="155">
                  <c:v>21-Sep</c:v>
                </c:pt>
                <c:pt idx="156">
                  <c:v>22-Sep</c:v>
                </c:pt>
                <c:pt idx="157">
                  <c:v>23-Sep</c:v>
                </c:pt>
                <c:pt idx="158">
                  <c:v>24-Sep</c:v>
                </c:pt>
                <c:pt idx="159">
                  <c:v>25-Sep</c:v>
                </c:pt>
              </c:strCache>
            </c:strRef>
          </c:cat>
          <c:val>
            <c:numRef>
              <c:f>Sheet2!$B$4:$B$164</c:f>
              <c:numCache>
                <c:formatCode>General</c:formatCode>
                <c:ptCount val="160"/>
                <c:pt idx="0">
                  <c:v>1</c:v>
                </c:pt>
                <c:pt idx="1">
                  <c:v>2</c:v>
                </c:pt>
                <c:pt idx="2">
                  <c:v>1</c:v>
                </c:pt>
                <c:pt idx="3">
                  <c:v>3</c:v>
                </c:pt>
                <c:pt idx="4">
                  <c:v>1</c:v>
                </c:pt>
                <c:pt idx="5">
                  <c:v>3</c:v>
                </c:pt>
                <c:pt idx="6">
                  <c:v>1</c:v>
                </c:pt>
                <c:pt idx="7">
                  <c:v>2</c:v>
                </c:pt>
                <c:pt idx="8">
                  <c:v>1</c:v>
                </c:pt>
                <c:pt idx="9">
                  <c:v>1</c:v>
                </c:pt>
                <c:pt idx="10">
                  <c:v>4</c:v>
                </c:pt>
                <c:pt idx="11">
                  <c:v>2</c:v>
                </c:pt>
                <c:pt idx="12">
                  <c:v>1</c:v>
                </c:pt>
                <c:pt idx="13">
                  <c:v>1</c:v>
                </c:pt>
                <c:pt idx="14">
                  <c:v>2</c:v>
                </c:pt>
                <c:pt idx="15">
                  <c:v>2</c:v>
                </c:pt>
                <c:pt idx="16">
                  <c:v>2</c:v>
                </c:pt>
                <c:pt idx="17">
                  <c:v>1</c:v>
                </c:pt>
                <c:pt idx="18">
                  <c:v>2</c:v>
                </c:pt>
                <c:pt idx="19">
                  <c:v>2</c:v>
                </c:pt>
                <c:pt idx="20">
                  <c:v>1</c:v>
                </c:pt>
                <c:pt idx="21">
                  <c:v>1</c:v>
                </c:pt>
                <c:pt idx="22">
                  <c:v>2</c:v>
                </c:pt>
                <c:pt idx="23">
                  <c:v>1</c:v>
                </c:pt>
                <c:pt idx="24">
                  <c:v>1</c:v>
                </c:pt>
                <c:pt idx="25">
                  <c:v>2</c:v>
                </c:pt>
                <c:pt idx="26">
                  <c:v>4</c:v>
                </c:pt>
                <c:pt idx="27">
                  <c:v>4</c:v>
                </c:pt>
                <c:pt idx="28">
                  <c:v>1</c:v>
                </c:pt>
                <c:pt idx="29">
                  <c:v>1</c:v>
                </c:pt>
                <c:pt idx="30">
                  <c:v>1</c:v>
                </c:pt>
                <c:pt idx="31">
                  <c:v>1</c:v>
                </c:pt>
                <c:pt idx="32">
                  <c:v>1</c:v>
                </c:pt>
                <c:pt idx="33">
                  <c:v>2</c:v>
                </c:pt>
                <c:pt idx="34">
                  <c:v>1</c:v>
                </c:pt>
                <c:pt idx="35">
                  <c:v>6</c:v>
                </c:pt>
                <c:pt idx="36">
                  <c:v>2</c:v>
                </c:pt>
                <c:pt idx="37">
                  <c:v>1</c:v>
                </c:pt>
                <c:pt idx="38">
                  <c:v>10</c:v>
                </c:pt>
                <c:pt idx="39">
                  <c:v>3</c:v>
                </c:pt>
                <c:pt idx="40">
                  <c:v>2</c:v>
                </c:pt>
                <c:pt idx="41">
                  <c:v>2</c:v>
                </c:pt>
                <c:pt idx="42">
                  <c:v>5</c:v>
                </c:pt>
                <c:pt idx="43">
                  <c:v>4</c:v>
                </c:pt>
                <c:pt idx="44">
                  <c:v>4</c:v>
                </c:pt>
                <c:pt idx="45">
                  <c:v>19</c:v>
                </c:pt>
                <c:pt idx="46">
                  <c:v>7</c:v>
                </c:pt>
                <c:pt idx="47">
                  <c:v>1</c:v>
                </c:pt>
                <c:pt idx="48">
                  <c:v>2</c:v>
                </c:pt>
                <c:pt idx="49">
                  <c:v>3</c:v>
                </c:pt>
                <c:pt idx="50">
                  <c:v>4</c:v>
                </c:pt>
                <c:pt idx="51">
                  <c:v>6</c:v>
                </c:pt>
                <c:pt idx="52">
                  <c:v>3</c:v>
                </c:pt>
                <c:pt idx="53">
                  <c:v>3</c:v>
                </c:pt>
                <c:pt idx="54">
                  <c:v>4</c:v>
                </c:pt>
                <c:pt idx="55">
                  <c:v>1</c:v>
                </c:pt>
                <c:pt idx="56">
                  <c:v>2</c:v>
                </c:pt>
                <c:pt idx="57">
                  <c:v>1</c:v>
                </c:pt>
                <c:pt idx="58">
                  <c:v>2</c:v>
                </c:pt>
                <c:pt idx="59">
                  <c:v>1</c:v>
                </c:pt>
                <c:pt idx="60">
                  <c:v>3</c:v>
                </c:pt>
                <c:pt idx="61">
                  <c:v>1</c:v>
                </c:pt>
                <c:pt idx="62">
                  <c:v>3</c:v>
                </c:pt>
                <c:pt idx="63">
                  <c:v>2</c:v>
                </c:pt>
                <c:pt idx="64">
                  <c:v>5</c:v>
                </c:pt>
                <c:pt idx="65">
                  <c:v>5</c:v>
                </c:pt>
                <c:pt idx="66">
                  <c:v>9</c:v>
                </c:pt>
                <c:pt idx="67">
                  <c:v>7</c:v>
                </c:pt>
                <c:pt idx="68">
                  <c:v>11</c:v>
                </c:pt>
                <c:pt idx="69">
                  <c:v>18</c:v>
                </c:pt>
                <c:pt idx="70">
                  <c:v>13</c:v>
                </c:pt>
                <c:pt idx="71">
                  <c:v>6</c:v>
                </c:pt>
                <c:pt idx="72">
                  <c:v>5</c:v>
                </c:pt>
                <c:pt idx="73">
                  <c:v>6</c:v>
                </c:pt>
                <c:pt idx="74">
                  <c:v>9</c:v>
                </c:pt>
                <c:pt idx="75">
                  <c:v>15</c:v>
                </c:pt>
                <c:pt idx="76">
                  <c:v>8</c:v>
                </c:pt>
                <c:pt idx="77">
                  <c:v>12</c:v>
                </c:pt>
                <c:pt idx="78">
                  <c:v>9</c:v>
                </c:pt>
                <c:pt idx="79">
                  <c:v>10</c:v>
                </c:pt>
                <c:pt idx="80">
                  <c:v>101</c:v>
                </c:pt>
                <c:pt idx="81">
                  <c:v>80</c:v>
                </c:pt>
                <c:pt idx="82">
                  <c:v>25</c:v>
                </c:pt>
                <c:pt idx="83">
                  <c:v>32</c:v>
                </c:pt>
                <c:pt idx="84">
                  <c:v>11</c:v>
                </c:pt>
                <c:pt idx="85">
                  <c:v>14</c:v>
                </c:pt>
                <c:pt idx="86">
                  <c:v>21</c:v>
                </c:pt>
                <c:pt idx="87">
                  <c:v>13</c:v>
                </c:pt>
                <c:pt idx="88">
                  <c:v>17</c:v>
                </c:pt>
                <c:pt idx="89">
                  <c:v>15</c:v>
                </c:pt>
                <c:pt idx="90">
                  <c:v>9</c:v>
                </c:pt>
                <c:pt idx="91">
                  <c:v>4</c:v>
                </c:pt>
                <c:pt idx="92">
                  <c:v>12</c:v>
                </c:pt>
                <c:pt idx="93">
                  <c:v>30</c:v>
                </c:pt>
                <c:pt idx="94">
                  <c:v>15</c:v>
                </c:pt>
                <c:pt idx="95">
                  <c:v>8</c:v>
                </c:pt>
                <c:pt idx="96">
                  <c:v>18</c:v>
                </c:pt>
                <c:pt idx="97">
                  <c:v>11</c:v>
                </c:pt>
                <c:pt idx="98">
                  <c:v>14</c:v>
                </c:pt>
                <c:pt idx="99">
                  <c:v>14</c:v>
                </c:pt>
                <c:pt idx="100">
                  <c:v>11</c:v>
                </c:pt>
                <c:pt idx="101">
                  <c:v>6</c:v>
                </c:pt>
                <c:pt idx="102">
                  <c:v>12</c:v>
                </c:pt>
                <c:pt idx="103">
                  <c:v>6</c:v>
                </c:pt>
                <c:pt idx="104">
                  <c:v>16</c:v>
                </c:pt>
                <c:pt idx="105">
                  <c:v>10</c:v>
                </c:pt>
                <c:pt idx="106">
                  <c:v>8</c:v>
                </c:pt>
                <c:pt idx="107">
                  <c:v>9</c:v>
                </c:pt>
                <c:pt idx="108">
                  <c:v>15</c:v>
                </c:pt>
                <c:pt idx="109">
                  <c:v>5</c:v>
                </c:pt>
                <c:pt idx="110">
                  <c:v>12</c:v>
                </c:pt>
                <c:pt idx="111">
                  <c:v>20</c:v>
                </c:pt>
                <c:pt idx="112">
                  <c:v>19</c:v>
                </c:pt>
                <c:pt idx="113">
                  <c:v>16</c:v>
                </c:pt>
                <c:pt idx="114">
                  <c:v>10</c:v>
                </c:pt>
                <c:pt idx="115">
                  <c:v>5</c:v>
                </c:pt>
                <c:pt idx="116">
                  <c:v>23</c:v>
                </c:pt>
                <c:pt idx="117">
                  <c:v>14</c:v>
                </c:pt>
                <c:pt idx="118">
                  <c:v>8</c:v>
                </c:pt>
                <c:pt idx="119">
                  <c:v>10</c:v>
                </c:pt>
                <c:pt idx="120">
                  <c:v>3</c:v>
                </c:pt>
                <c:pt idx="121">
                  <c:v>4</c:v>
                </c:pt>
                <c:pt idx="122">
                  <c:v>12</c:v>
                </c:pt>
                <c:pt idx="123">
                  <c:v>11</c:v>
                </c:pt>
                <c:pt idx="124">
                  <c:v>7</c:v>
                </c:pt>
                <c:pt idx="125">
                  <c:v>4</c:v>
                </c:pt>
                <c:pt idx="126">
                  <c:v>5</c:v>
                </c:pt>
                <c:pt idx="127">
                  <c:v>3</c:v>
                </c:pt>
                <c:pt idx="128">
                  <c:v>29</c:v>
                </c:pt>
                <c:pt idx="129">
                  <c:v>9</c:v>
                </c:pt>
                <c:pt idx="130">
                  <c:v>6</c:v>
                </c:pt>
                <c:pt idx="131">
                  <c:v>7</c:v>
                </c:pt>
                <c:pt idx="132">
                  <c:v>5</c:v>
                </c:pt>
                <c:pt idx="133">
                  <c:v>15</c:v>
                </c:pt>
                <c:pt idx="134">
                  <c:v>9</c:v>
                </c:pt>
                <c:pt idx="135">
                  <c:v>23</c:v>
                </c:pt>
                <c:pt idx="136">
                  <c:v>12</c:v>
                </c:pt>
                <c:pt idx="137">
                  <c:v>7</c:v>
                </c:pt>
                <c:pt idx="138">
                  <c:v>7</c:v>
                </c:pt>
                <c:pt idx="139">
                  <c:v>4</c:v>
                </c:pt>
                <c:pt idx="140">
                  <c:v>1</c:v>
                </c:pt>
                <c:pt idx="141">
                  <c:v>2</c:v>
                </c:pt>
                <c:pt idx="142">
                  <c:v>5</c:v>
                </c:pt>
                <c:pt idx="143">
                  <c:v>3</c:v>
                </c:pt>
                <c:pt idx="144">
                  <c:v>6</c:v>
                </c:pt>
                <c:pt idx="145">
                  <c:v>10</c:v>
                </c:pt>
                <c:pt idx="146">
                  <c:v>10</c:v>
                </c:pt>
                <c:pt idx="147">
                  <c:v>3</c:v>
                </c:pt>
                <c:pt idx="148">
                  <c:v>7</c:v>
                </c:pt>
                <c:pt idx="149">
                  <c:v>3</c:v>
                </c:pt>
                <c:pt idx="150">
                  <c:v>3</c:v>
                </c:pt>
                <c:pt idx="151">
                  <c:v>6</c:v>
                </c:pt>
                <c:pt idx="152">
                  <c:v>3</c:v>
                </c:pt>
                <c:pt idx="153">
                  <c:v>2</c:v>
                </c:pt>
                <c:pt idx="154">
                  <c:v>1</c:v>
                </c:pt>
                <c:pt idx="155">
                  <c:v>3</c:v>
                </c:pt>
                <c:pt idx="156">
                  <c:v>1</c:v>
                </c:pt>
                <c:pt idx="157">
                  <c:v>5</c:v>
                </c:pt>
                <c:pt idx="158">
                  <c:v>4</c:v>
                </c:pt>
                <c:pt idx="159">
                  <c:v>1</c:v>
                </c:pt>
              </c:numCache>
            </c:numRef>
          </c:val>
        </c:ser>
        <c:dLbls>
          <c:showLegendKey val="0"/>
          <c:showVal val="0"/>
          <c:showCatName val="0"/>
          <c:showSerName val="0"/>
          <c:showPercent val="0"/>
          <c:showBubbleSize val="0"/>
        </c:dLbls>
        <c:axId val="43851136"/>
        <c:axId val="43857024"/>
      </c:areaChart>
      <c:catAx>
        <c:axId val="43851136"/>
        <c:scaling>
          <c:orientation val="minMax"/>
        </c:scaling>
        <c:delete val="0"/>
        <c:axPos val="b"/>
        <c:majorTickMark val="out"/>
        <c:minorTickMark val="none"/>
        <c:tickLblPos val="nextTo"/>
        <c:txPr>
          <a:bodyPr/>
          <a:lstStyle/>
          <a:p>
            <a:pPr>
              <a:defRPr sz="1600"/>
            </a:pPr>
            <a:endParaRPr lang="en-US"/>
          </a:p>
        </c:txPr>
        <c:crossAx val="43857024"/>
        <c:crosses val="autoZero"/>
        <c:auto val="1"/>
        <c:lblAlgn val="ctr"/>
        <c:lblOffset val="100"/>
        <c:noMultiLvlLbl val="0"/>
      </c:catAx>
      <c:valAx>
        <c:axId val="43857024"/>
        <c:scaling>
          <c:orientation val="minMax"/>
        </c:scaling>
        <c:delete val="0"/>
        <c:axPos val="l"/>
        <c:majorGridlines/>
        <c:title>
          <c:tx>
            <c:rich>
              <a:bodyPr rot="-5400000" vert="horz"/>
              <a:lstStyle/>
              <a:p>
                <a:pPr>
                  <a:defRPr sz="1400">
                    <a:solidFill>
                      <a:schemeClr val="tx1"/>
                    </a:solidFill>
                  </a:defRPr>
                </a:pPr>
                <a:r>
                  <a:rPr lang="en-CA" sz="1800" b="0" dirty="0">
                    <a:solidFill>
                      <a:schemeClr val="tx1"/>
                    </a:solidFill>
                  </a:rPr>
                  <a:t>Number of New Fires</a:t>
                </a:r>
              </a:p>
            </c:rich>
          </c:tx>
          <c:layout/>
          <c:overlay val="0"/>
        </c:title>
        <c:numFmt formatCode="General" sourceLinked="1"/>
        <c:majorTickMark val="out"/>
        <c:minorTickMark val="none"/>
        <c:tickLblPos val="nextTo"/>
        <c:txPr>
          <a:bodyPr/>
          <a:lstStyle/>
          <a:p>
            <a:pPr>
              <a:defRPr sz="1800"/>
            </a:pPr>
            <a:endParaRPr lang="en-US"/>
          </a:p>
        </c:txPr>
        <c:crossAx val="43851136"/>
        <c:crosses val="autoZero"/>
        <c:crossBetween val="midCat"/>
      </c:valAx>
      <c:spPr>
        <a:noFill/>
      </c:spPr>
    </c:plotArea>
    <c:plotVisOnly val="1"/>
    <c:dispBlanksAs val="gap"/>
    <c:showDLblsOverMax val="0"/>
  </c:chart>
  <c:spPr>
    <a:noFill/>
  </c:spPr>
  <c:txPr>
    <a:bodyPr/>
    <a:lstStyle/>
    <a:p>
      <a:pPr>
        <a:defRPr sz="1800"/>
      </a:pPr>
      <a:endParaRPr lang="en-US"/>
    </a:p>
  </c:txPr>
  <c:externalData r:id="rId1">
    <c:autoUpdate val="0"/>
  </c:externalData>
  <c:extLst>
    <c:ext xmlns:c14="http://schemas.microsoft.com/office/drawing/2007/8/2/chart" uri="{781A3756-C4B2-4CAC-9D66-4F8BD8637D16}">
      <c14:pivotOptions>
        <c14:dropZoneFilter val="1"/>
        <c14:dropZoneCategories val="1"/>
        <c14:dropZoneData val="1"/>
        <c14:dropZonesVisible val="1"/>
      </c14:pivotOptions>
    </c:ext>
  </c:extLst>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1"/>
          <c:order val="0"/>
          <c:spPr>
            <a:solidFill>
              <a:srgbClr val="95B3D7">
                <a:alpha val="38824"/>
              </a:srgbClr>
            </a:solidFill>
            <a:ln>
              <a:solidFill>
                <a:schemeClr val="accent1">
                  <a:lumMod val="60000"/>
                  <a:lumOff val="40000"/>
                </a:schemeClr>
              </a:solidFill>
            </a:ln>
          </c:spPr>
          <c:invertIfNegative val="0"/>
          <c:dPt>
            <c:idx val="4"/>
            <c:invertIfNegative val="0"/>
            <c:bubble3D val="0"/>
            <c:spPr>
              <a:solidFill>
                <a:srgbClr val="FFC000">
                  <a:alpha val="38824"/>
                </a:srgbClr>
              </a:solidFill>
              <a:ln>
                <a:solidFill>
                  <a:srgbClr val="FFC000"/>
                </a:solidFill>
              </a:ln>
            </c:spPr>
          </c:dPt>
          <c:cat>
            <c:numRef>
              <c:f>'D - Yearly Stats, 1912-2017'!$A$105:$A$109</c:f>
              <c:numCache>
                <c:formatCode>General</c:formatCode>
                <c:ptCount val="5"/>
                <c:pt idx="0">
                  <c:v>1925</c:v>
                </c:pt>
                <c:pt idx="1">
                  <c:v>1961</c:v>
                </c:pt>
                <c:pt idx="2">
                  <c:v>1922</c:v>
                </c:pt>
                <c:pt idx="3">
                  <c:v>1958</c:v>
                </c:pt>
                <c:pt idx="4">
                  <c:v>2017</c:v>
                </c:pt>
              </c:numCache>
            </c:numRef>
          </c:cat>
          <c:val>
            <c:numRef>
              <c:f>'D - Yearly Stats, 1912-2017'!$B$105:$B$109</c:f>
              <c:numCache>
                <c:formatCode>_-* #,##0_-;\-* #,##0_-;_-* "-"??_-;_-@_-</c:formatCode>
                <c:ptCount val="5"/>
                <c:pt idx="0">
                  <c:v>414000</c:v>
                </c:pt>
                <c:pt idx="1">
                  <c:v>483000</c:v>
                </c:pt>
                <c:pt idx="2">
                  <c:v>634000</c:v>
                </c:pt>
                <c:pt idx="3">
                  <c:v>855000</c:v>
                </c:pt>
                <c:pt idx="4">
                  <c:v>1212000</c:v>
                </c:pt>
              </c:numCache>
            </c:numRef>
          </c:val>
        </c:ser>
        <c:dLbls>
          <c:showLegendKey val="0"/>
          <c:showVal val="0"/>
          <c:showCatName val="0"/>
          <c:showSerName val="0"/>
          <c:showPercent val="0"/>
          <c:showBubbleSize val="0"/>
        </c:dLbls>
        <c:gapWidth val="150"/>
        <c:axId val="93947392"/>
        <c:axId val="93948928"/>
      </c:barChart>
      <c:catAx>
        <c:axId val="93947392"/>
        <c:scaling>
          <c:orientation val="minMax"/>
        </c:scaling>
        <c:delete val="0"/>
        <c:axPos val="l"/>
        <c:numFmt formatCode="General" sourceLinked="1"/>
        <c:majorTickMark val="out"/>
        <c:minorTickMark val="none"/>
        <c:tickLblPos val="nextTo"/>
        <c:crossAx val="93948928"/>
        <c:crosses val="autoZero"/>
        <c:auto val="1"/>
        <c:lblAlgn val="ctr"/>
        <c:lblOffset val="100"/>
        <c:noMultiLvlLbl val="0"/>
      </c:catAx>
      <c:valAx>
        <c:axId val="93948928"/>
        <c:scaling>
          <c:orientation val="minMax"/>
        </c:scaling>
        <c:delete val="0"/>
        <c:axPos val="b"/>
        <c:majorGridlines/>
        <c:numFmt formatCode="_-* #,##0_-;\-* #,##0_-;_-* &quot;-&quot;??_-;_-@_-" sourceLinked="1"/>
        <c:majorTickMark val="out"/>
        <c:minorTickMark val="none"/>
        <c:tickLblPos val="nextTo"/>
        <c:crossAx val="9394739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stacked"/>
        <c:varyColors val="0"/>
        <c:ser>
          <c:idx val="0"/>
          <c:order val="0"/>
          <c:tx>
            <c:v>Unadjusted Costs</c:v>
          </c:tx>
          <c:spPr>
            <a:solidFill>
              <a:srgbClr val="95B3D7">
                <a:alpha val="38824"/>
              </a:srgbClr>
            </a:solidFill>
            <a:ln>
              <a:solidFill>
                <a:srgbClr val="95B3D7"/>
              </a:solidFill>
            </a:ln>
          </c:spPr>
          <c:invertIfNegative val="0"/>
          <c:dPt>
            <c:idx val="4"/>
            <c:invertIfNegative val="0"/>
            <c:bubble3D val="0"/>
            <c:spPr>
              <a:solidFill>
                <a:srgbClr val="FFC000">
                  <a:alpha val="38824"/>
                </a:srgbClr>
              </a:solidFill>
              <a:ln>
                <a:solidFill>
                  <a:srgbClr val="FFC000"/>
                </a:solidFill>
              </a:ln>
            </c:spPr>
          </c:dPt>
          <c:cat>
            <c:numRef>
              <c:f>'D - Yearly Stats, 1912-2017'!$A$26:$A$30</c:f>
              <c:numCache>
                <c:formatCode>General</c:formatCode>
                <c:ptCount val="5"/>
                <c:pt idx="0">
                  <c:v>2015</c:v>
                </c:pt>
                <c:pt idx="1">
                  <c:v>2014</c:v>
                </c:pt>
                <c:pt idx="2">
                  <c:v>2003</c:v>
                </c:pt>
                <c:pt idx="3">
                  <c:v>2009</c:v>
                </c:pt>
                <c:pt idx="4">
                  <c:v>2017</c:v>
                </c:pt>
              </c:numCache>
            </c:numRef>
          </c:cat>
          <c:val>
            <c:numRef>
              <c:f>'D - Yearly Stats, 1912-2017'!$H$26:$H$30</c:f>
              <c:numCache>
                <c:formatCode>_("$"* #,##0.00_);_("$"* \(#,##0.00\);_("$"* "-"??_);_(@_)</c:formatCode>
                <c:ptCount val="5"/>
                <c:pt idx="0">
                  <c:v>277100000</c:v>
                </c:pt>
                <c:pt idx="1">
                  <c:v>297900000</c:v>
                </c:pt>
                <c:pt idx="2">
                  <c:v>376647219.57999998</c:v>
                </c:pt>
                <c:pt idx="3">
                  <c:v>382100000</c:v>
                </c:pt>
                <c:pt idx="4">
                  <c:v>546383111.62</c:v>
                </c:pt>
              </c:numCache>
            </c:numRef>
          </c:val>
        </c:ser>
        <c:ser>
          <c:idx val="1"/>
          <c:order val="1"/>
          <c:tx>
            <c:v>Adjusted for Inflation, 2017 CAD</c:v>
          </c:tx>
          <c:spPr>
            <a:solidFill>
              <a:srgbClr val="95B3D7"/>
            </a:solidFill>
            <a:ln>
              <a:solidFill>
                <a:srgbClr val="95B3D7"/>
              </a:solidFill>
            </a:ln>
          </c:spPr>
          <c:invertIfNegative val="0"/>
          <c:cat>
            <c:numRef>
              <c:f>'D - Yearly Stats, 1912-2017'!$A$26:$A$30</c:f>
              <c:numCache>
                <c:formatCode>General</c:formatCode>
                <c:ptCount val="5"/>
                <c:pt idx="0">
                  <c:v>2015</c:v>
                </c:pt>
                <c:pt idx="1">
                  <c:v>2014</c:v>
                </c:pt>
                <c:pt idx="2">
                  <c:v>2003</c:v>
                </c:pt>
                <c:pt idx="3">
                  <c:v>2009</c:v>
                </c:pt>
                <c:pt idx="4">
                  <c:v>2017</c:v>
                </c:pt>
              </c:numCache>
            </c:numRef>
          </c:cat>
          <c:val>
            <c:numRef>
              <c:f>'D - Yearly Stats, 1912-2017'!$I$26:$I$30</c:f>
              <c:numCache>
                <c:formatCode>_("$"* #,##0.00_);_("$"* \(#,##0.00\);_("$"* "-"??_);_(@_)</c:formatCode>
                <c:ptCount val="5"/>
                <c:pt idx="0">
                  <c:v>6965593.0899999738</c:v>
                </c:pt>
                <c:pt idx="1">
                  <c:v>11375656.319999993</c:v>
                </c:pt>
                <c:pt idx="2">
                  <c:v>51883400.780000031</c:v>
                </c:pt>
                <c:pt idx="3">
                  <c:v>52634524.850000024</c:v>
                </c:pt>
                <c:pt idx="4">
                  <c:v>0</c:v>
                </c:pt>
              </c:numCache>
            </c:numRef>
          </c:val>
        </c:ser>
        <c:dLbls>
          <c:showLegendKey val="0"/>
          <c:showVal val="0"/>
          <c:showCatName val="0"/>
          <c:showSerName val="0"/>
          <c:showPercent val="0"/>
          <c:showBubbleSize val="0"/>
        </c:dLbls>
        <c:gapWidth val="150"/>
        <c:overlap val="100"/>
        <c:axId val="95336704"/>
        <c:axId val="96141312"/>
      </c:barChart>
      <c:catAx>
        <c:axId val="95336704"/>
        <c:scaling>
          <c:orientation val="minMax"/>
        </c:scaling>
        <c:delete val="0"/>
        <c:axPos val="l"/>
        <c:numFmt formatCode="General" sourceLinked="1"/>
        <c:majorTickMark val="out"/>
        <c:minorTickMark val="none"/>
        <c:tickLblPos val="nextTo"/>
        <c:crossAx val="96141312"/>
        <c:crosses val="autoZero"/>
        <c:auto val="1"/>
        <c:lblAlgn val="ctr"/>
        <c:lblOffset val="100"/>
        <c:noMultiLvlLbl val="0"/>
      </c:catAx>
      <c:valAx>
        <c:axId val="96141312"/>
        <c:scaling>
          <c:orientation val="minMax"/>
        </c:scaling>
        <c:delete val="0"/>
        <c:axPos val="b"/>
        <c:majorGridlines/>
        <c:numFmt formatCode="_(&quot;$&quot;* #,##0_);_(&quot;$&quot;* \(#,##0\);_(&quot;$&quot;* &quot;-&quot;_);_(@_)" sourceLinked="0"/>
        <c:majorTickMark val="out"/>
        <c:minorTickMark val="none"/>
        <c:tickLblPos val="nextTo"/>
        <c:txPr>
          <a:bodyPr/>
          <a:lstStyle/>
          <a:p>
            <a:pPr>
              <a:defRPr sz="1400"/>
            </a:pPr>
            <a:endParaRPr lang="en-US"/>
          </a:p>
        </c:txPr>
        <c:crossAx val="95336704"/>
        <c:crosses val="autoZero"/>
        <c:crossBetween val="between"/>
      </c:valAx>
    </c:plotArea>
    <c:legend>
      <c:legendPos val="b"/>
      <c:layout/>
      <c:overlay val="0"/>
    </c:legend>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CCDE8BE-DEC6-4AAA-BEF6-3E11598DE8D4}" type="datetimeFigureOut">
              <a:rPr lang="en-CA" smtClean="0"/>
              <a:t>2018-07-10</a:t>
            </a:fld>
            <a:endParaRPr lang="en-CA"/>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51950BC-1087-406A-98D4-9454FCDD8618}" type="slidenum">
              <a:rPr lang="en-CA" smtClean="0"/>
              <a:t>‹#›</a:t>
            </a:fld>
            <a:endParaRPr lang="en-CA"/>
          </a:p>
        </p:txBody>
      </p:sp>
    </p:spTree>
    <p:extLst>
      <p:ext uri="{BB962C8B-B14F-4D97-AF65-F5344CB8AC3E}">
        <p14:creationId xmlns:p14="http://schemas.microsoft.com/office/powerpoint/2010/main" val="34258767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65C3BA-CD1E-494A-B8CF-EBF079F68535}" type="datetimeFigureOut">
              <a:rPr lang="en-CA" smtClean="0"/>
              <a:t>2018-07-10</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67C3B1-A8AF-4200-B169-6695A1985649}" type="slidenum">
              <a:rPr lang="en-CA" smtClean="0"/>
              <a:t>‹#›</a:t>
            </a:fld>
            <a:endParaRPr lang="en-CA"/>
          </a:p>
        </p:txBody>
      </p:sp>
    </p:spTree>
    <p:extLst>
      <p:ext uri="{BB962C8B-B14F-4D97-AF65-F5344CB8AC3E}">
        <p14:creationId xmlns:p14="http://schemas.microsoft.com/office/powerpoint/2010/main" val="4168387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CA" b="1" u="sng" dirty="0" smtClean="0">
                <a:solidFill>
                  <a:srgbClr val="FF0000"/>
                </a:solidFill>
              </a:rPr>
              <a:t>NOTE for presenter: </a:t>
            </a:r>
            <a:r>
              <a:rPr lang="en-CA" i="1" baseline="0" dirty="0" smtClean="0"/>
              <a:t>Please do not change the key messaging in this presentation.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CA" i="1" baseline="0" dirty="0" smtClean="0"/>
          </a:p>
          <a:p>
            <a:r>
              <a:rPr lang="en-CA" i="1" baseline="0" dirty="0" smtClean="0"/>
              <a:t>If there is a prevention topic that you would like added to this presentation please contact BCWS.PreventionComms@gov.bc.ca.</a:t>
            </a:r>
          </a:p>
          <a:p>
            <a:r>
              <a:rPr lang="en-CA" i="1" baseline="0" dirty="0" smtClean="0"/>
              <a:t>Feedback is always welcome!</a:t>
            </a:r>
          </a:p>
          <a:p>
            <a:endParaRPr lang="en-US" i="1" u="sng" dirty="0"/>
          </a:p>
        </p:txBody>
      </p:sp>
      <p:sp>
        <p:nvSpPr>
          <p:cNvPr id="4" name="Slide Number Placeholder 3"/>
          <p:cNvSpPr>
            <a:spLocks noGrp="1"/>
          </p:cNvSpPr>
          <p:nvPr>
            <p:ph type="sldNum" sz="quarter" idx="10"/>
          </p:nvPr>
        </p:nvSpPr>
        <p:spPr/>
        <p:txBody>
          <a:bodyPr/>
          <a:lstStyle/>
          <a:p>
            <a:fld id="{FB67C3B1-A8AF-4200-B169-6695A1985649}" type="slidenum">
              <a:rPr lang="en-CA" smtClean="0"/>
              <a:t>1</a:t>
            </a:fld>
            <a:endParaRPr lang="en-CA"/>
          </a:p>
        </p:txBody>
      </p:sp>
    </p:spTree>
    <p:extLst>
      <p:ext uri="{BB962C8B-B14F-4D97-AF65-F5344CB8AC3E}">
        <p14:creationId xmlns:p14="http://schemas.microsoft.com/office/powerpoint/2010/main" val="1104724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FB67C3B1-A8AF-4200-B169-6695A1985649}" type="slidenum">
              <a:rPr lang="en-CA" smtClean="0"/>
              <a:t>2</a:t>
            </a:fld>
            <a:endParaRPr lang="en-CA"/>
          </a:p>
        </p:txBody>
      </p:sp>
    </p:spTree>
    <p:extLst>
      <p:ext uri="{BB962C8B-B14F-4D97-AF65-F5344CB8AC3E}">
        <p14:creationId xmlns:p14="http://schemas.microsoft.com/office/powerpoint/2010/main" val="28757381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CA" dirty="0" smtClean="0"/>
              <a:t>In 2018 about 1.2 </a:t>
            </a:r>
            <a:r>
              <a:rPr lang="en-CA" dirty="0" err="1" smtClean="0"/>
              <a:t>milllion</a:t>
            </a:r>
            <a:r>
              <a:rPr lang="en-CA" dirty="0" smtClean="0"/>
              <a:t> hectares of the province was burned during what the BC</a:t>
            </a:r>
            <a:r>
              <a:rPr lang="en-CA" baseline="0" dirty="0" smtClean="0"/>
              <a:t> Wildfire Service has called an ‘unprecedented’ season that cost $568 million and displaced roughly 65,000 people. </a:t>
            </a:r>
            <a:endParaRPr lang="en-CA" dirty="0"/>
          </a:p>
        </p:txBody>
      </p:sp>
      <p:sp>
        <p:nvSpPr>
          <p:cNvPr id="4" name="Slide Number Placeholder 3"/>
          <p:cNvSpPr>
            <a:spLocks noGrp="1"/>
          </p:cNvSpPr>
          <p:nvPr>
            <p:ph type="sldNum" sz="quarter" idx="10"/>
          </p:nvPr>
        </p:nvSpPr>
        <p:spPr/>
        <p:txBody>
          <a:bodyPr/>
          <a:lstStyle/>
          <a:p>
            <a:fld id="{FB67C3B1-A8AF-4200-B169-6695A1985649}" type="slidenum">
              <a:rPr lang="en-CA" smtClean="0"/>
              <a:t>3</a:t>
            </a:fld>
            <a:endParaRPr lang="en-CA"/>
          </a:p>
        </p:txBody>
      </p:sp>
    </p:spTree>
    <p:extLst>
      <p:ext uri="{BB962C8B-B14F-4D97-AF65-F5344CB8AC3E}">
        <p14:creationId xmlns:p14="http://schemas.microsoft.com/office/powerpoint/2010/main" val="1568966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2017 there were 1352 fires in the Province. 781 fires were lightning-caused while 571 were human-caused fires. </a:t>
            </a:r>
            <a:endParaRPr lang="en-US" dirty="0"/>
          </a:p>
        </p:txBody>
      </p:sp>
      <p:sp>
        <p:nvSpPr>
          <p:cNvPr id="4" name="Slide Number Placeholder 3"/>
          <p:cNvSpPr>
            <a:spLocks noGrp="1"/>
          </p:cNvSpPr>
          <p:nvPr>
            <p:ph type="sldNum" sz="quarter" idx="10"/>
          </p:nvPr>
        </p:nvSpPr>
        <p:spPr/>
        <p:txBody>
          <a:bodyPr/>
          <a:lstStyle/>
          <a:p>
            <a:fld id="{FB67C3B1-A8AF-4200-B169-6695A1985649}" type="slidenum">
              <a:rPr lang="en-CA" smtClean="0"/>
              <a:t>4</a:t>
            </a:fld>
            <a:endParaRPr lang="en-CA"/>
          </a:p>
        </p:txBody>
      </p:sp>
    </p:spTree>
    <p:extLst>
      <p:ext uri="{BB962C8B-B14F-4D97-AF65-F5344CB8AC3E}">
        <p14:creationId xmlns:p14="http://schemas.microsoft.com/office/powerpoint/2010/main" val="1563520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FB67C3B1-A8AF-4200-B169-6695A1985649}" type="slidenum">
              <a:rPr lang="en-CA" smtClean="0"/>
              <a:t>5</a:t>
            </a:fld>
            <a:endParaRPr lang="en-CA"/>
          </a:p>
        </p:txBody>
      </p:sp>
    </p:spTree>
    <p:extLst>
      <p:ext uri="{BB962C8B-B14F-4D97-AF65-F5344CB8AC3E}">
        <p14:creationId xmlns:p14="http://schemas.microsoft.com/office/powerpoint/2010/main" val="40731905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CA" sz="1200" kern="1200" dirty="0" smtClean="0">
                <a:solidFill>
                  <a:schemeClr val="tx1"/>
                </a:solidFill>
                <a:effectLst/>
                <a:latin typeface="+mn-lt"/>
                <a:ea typeface="+mn-ea"/>
                <a:cs typeface="+mn-cs"/>
              </a:rPr>
              <a:t>At peak capacity, BCWS was utilizing:</a:t>
            </a:r>
          </a:p>
          <a:p>
            <a:pPr rtl="0"/>
            <a:r>
              <a:rPr lang="en-CA" sz="1200" kern="1200" dirty="0" smtClean="0">
                <a:solidFill>
                  <a:schemeClr val="tx1"/>
                </a:solidFill>
                <a:effectLst/>
                <a:latin typeface="+mn-lt"/>
                <a:ea typeface="+mn-ea"/>
                <a:cs typeface="+mn-cs"/>
              </a:rPr>
              <a:t>•4,700+ personnel total</a:t>
            </a:r>
          </a:p>
          <a:p>
            <a:pPr rtl="0"/>
            <a:r>
              <a:rPr lang="en-CA" sz="1200" kern="1200" dirty="0" smtClean="0">
                <a:solidFill>
                  <a:schemeClr val="tx1"/>
                </a:solidFill>
                <a:effectLst/>
                <a:latin typeface="+mn-lt"/>
                <a:ea typeface="+mn-ea"/>
                <a:cs typeface="+mn-cs"/>
              </a:rPr>
              <a:t>•1,200+ out-of-province personnel</a:t>
            </a:r>
          </a:p>
          <a:p>
            <a:pPr rtl="0"/>
            <a:r>
              <a:rPr lang="en-CA" sz="1200" kern="1200" dirty="0" smtClean="0">
                <a:solidFill>
                  <a:schemeClr val="tx1"/>
                </a:solidFill>
                <a:effectLst/>
                <a:latin typeface="+mn-lt"/>
                <a:ea typeface="+mn-ea"/>
                <a:cs typeface="+mn-cs"/>
              </a:rPr>
              <a:t>•2,000+ contract personnel</a:t>
            </a:r>
          </a:p>
          <a:p>
            <a:pPr rtl="0"/>
            <a:r>
              <a:rPr lang="en-CA" sz="1200" kern="1200" dirty="0" smtClean="0">
                <a:solidFill>
                  <a:schemeClr val="tx1"/>
                </a:solidFill>
                <a:effectLst/>
                <a:latin typeface="+mn-lt"/>
                <a:ea typeface="+mn-ea"/>
                <a:cs typeface="+mn-cs"/>
              </a:rPr>
              <a:t>•236 aircraft</a:t>
            </a:r>
          </a:p>
          <a:p>
            <a:pPr rtl="0"/>
            <a:r>
              <a:rPr lang="en-CA" sz="1200" kern="1200" dirty="0" smtClean="0">
                <a:solidFill>
                  <a:schemeClr val="tx1"/>
                </a:solidFill>
                <a:effectLst/>
                <a:latin typeface="+mn-lt"/>
                <a:ea typeface="+mn-ea"/>
                <a:cs typeface="+mn-cs"/>
              </a:rPr>
              <a:t>•300+ personnel from the Canadian Armed Forced </a:t>
            </a:r>
          </a:p>
          <a:p>
            <a:pPr rtl="0"/>
            <a:r>
              <a:rPr lang="en-CA" sz="1200" kern="1200" dirty="0" smtClean="0">
                <a:solidFill>
                  <a:schemeClr val="tx1"/>
                </a:solidFill>
                <a:effectLst/>
                <a:latin typeface="+mn-lt"/>
                <a:ea typeface="+mn-ea"/>
                <a:cs typeface="+mn-cs"/>
              </a:rPr>
              <a:t>Out-of-province personnel came from every province and territory in BC (except Nunavut), as well as from the following countries:</a:t>
            </a:r>
          </a:p>
          <a:p>
            <a:pPr rtl="0"/>
            <a:r>
              <a:rPr lang="en-CA" sz="1200" kern="1200" dirty="0" smtClean="0">
                <a:solidFill>
                  <a:schemeClr val="tx1"/>
                </a:solidFill>
                <a:effectLst/>
                <a:latin typeface="+mn-lt"/>
                <a:ea typeface="+mn-ea"/>
                <a:cs typeface="+mn-cs"/>
              </a:rPr>
              <a:t>•Mexico</a:t>
            </a:r>
          </a:p>
          <a:p>
            <a:pPr rtl="0"/>
            <a:r>
              <a:rPr lang="en-CA" sz="1200" kern="1200" dirty="0" smtClean="0">
                <a:solidFill>
                  <a:schemeClr val="tx1"/>
                </a:solidFill>
                <a:effectLst/>
                <a:latin typeface="+mn-lt"/>
                <a:ea typeface="+mn-ea"/>
                <a:cs typeface="+mn-cs"/>
              </a:rPr>
              <a:t>•Australia</a:t>
            </a:r>
          </a:p>
          <a:p>
            <a:pPr rtl="0"/>
            <a:r>
              <a:rPr lang="en-CA" sz="1200" kern="1200" dirty="0" smtClean="0">
                <a:solidFill>
                  <a:schemeClr val="tx1"/>
                </a:solidFill>
                <a:effectLst/>
                <a:latin typeface="+mn-lt"/>
                <a:ea typeface="+mn-ea"/>
                <a:cs typeface="+mn-cs"/>
              </a:rPr>
              <a:t>•New Zealand</a:t>
            </a:r>
          </a:p>
          <a:p>
            <a:endParaRPr lang="en-CA" dirty="0"/>
          </a:p>
        </p:txBody>
      </p:sp>
      <p:sp>
        <p:nvSpPr>
          <p:cNvPr id="4" name="Slide Number Placeholder 3"/>
          <p:cNvSpPr>
            <a:spLocks noGrp="1"/>
          </p:cNvSpPr>
          <p:nvPr>
            <p:ph type="sldNum" sz="quarter" idx="10"/>
          </p:nvPr>
        </p:nvSpPr>
        <p:spPr/>
        <p:txBody>
          <a:bodyPr/>
          <a:lstStyle/>
          <a:p>
            <a:fld id="{FB67C3B1-A8AF-4200-B169-6695A1985649}" type="slidenum">
              <a:rPr lang="en-CA" smtClean="0"/>
              <a:t>6</a:t>
            </a:fld>
            <a:endParaRPr lang="en-CA"/>
          </a:p>
        </p:txBody>
      </p:sp>
    </p:spTree>
    <p:extLst>
      <p:ext uri="{BB962C8B-B14F-4D97-AF65-F5344CB8AC3E}">
        <p14:creationId xmlns:p14="http://schemas.microsoft.com/office/powerpoint/2010/main" val="29101275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smtClean="0">
                <a:solidFill>
                  <a:schemeClr val="tx1"/>
                </a:solidFill>
                <a:effectLst/>
                <a:latin typeface="+mn-lt"/>
                <a:ea typeface="+mn-ea"/>
                <a:cs typeface="+mn-cs"/>
              </a:rPr>
              <a:t>BC Wildfire Service recognizes the challenges that will </a:t>
            </a:r>
            <a:r>
              <a:rPr lang="en-US" sz="1200" kern="1200" dirty="0" smtClean="0">
                <a:solidFill>
                  <a:schemeClr val="tx1"/>
                </a:solidFill>
                <a:effectLst/>
                <a:latin typeface="+mn-lt"/>
                <a:ea typeface="+mn-ea"/>
                <a:cs typeface="+mn-cs"/>
              </a:rPr>
              <a:t>hamper their ability to respond effectively to escalating wildfire situations in the future: </a:t>
            </a:r>
          </a:p>
          <a:p>
            <a:pPr marL="171450" lvl="0" indent="-171450">
              <a:buFont typeface="Arial" panose="020B0604020202020204" pitchFamily="34" charset="0"/>
              <a:buChar char="•"/>
            </a:pPr>
            <a:r>
              <a:rPr lang="en-CA" sz="1200" kern="1200" dirty="0" smtClean="0">
                <a:solidFill>
                  <a:schemeClr val="tx1"/>
                </a:solidFill>
                <a:effectLst/>
                <a:latin typeface="+mn-lt"/>
                <a:ea typeface="+mn-ea"/>
                <a:cs typeface="+mn-cs"/>
              </a:rPr>
              <a:t>Continued population expansion into remote areas; </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CA" sz="1200" kern="1200" dirty="0" smtClean="0">
                <a:solidFill>
                  <a:schemeClr val="tx1"/>
                </a:solidFill>
                <a:effectLst/>
                <a:latin typeface="+mn-lt"/>
                <a:ea typeface="+mn-ea"/>
                <a:cs typeface="+mn-cs"/>
              </a:rPr>
              <a:t>Expanded industrial activity;  </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CA" sz="1200" kern="1200" dirty="0" smtClean="0">
                <a:solidFill>
                  <a:schemeClr val="tx1"/>
                </a:solidFill>
                <a:effectLst/>
                <a:latin typeface="+mn-lt"/>
                <a:ea typeface="+mn-ea"/>
                <a:cs typeface="+mn-cs"/>
              </a:rPr>
              <a:t>Climate change causing increased temperatures and a higher incidence of drought-like conditions; and</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CA" sz="1200" kern="1200" dirty="0" smtClean="0">
                <a:solidFill>
                  <a:schemeClr val="tx1"/>
                </a:solidFill>
                <a:effectLst/>
                <a:latin typeface="+mn-lt"/>
                <a:ea typeface="+mn-ea"/>
                <a:cs typeface="+mn-cs"/>
              </a:rPr>
              <a:t>Forest stand conditions have shifted as well as areas of high fuel load due to past suppression efforts</a:t>
            </a:r>
          </a:p>
          <a:p>
            <a:pPr marL="171450" lvl="0" indent="-171450">
              <a:buFont typeface="Arial" panose="020B0604020202020204" pitchFamily="34" charset="0"/>
              <a:buChar char="•"/>
            </a:pPr>
            <a:endParaRPr lang="en-CA" sz="1200" kern="1200" dirty="0" smtClean="0">
              <a:solidFill>
                <a:schemeClr val="tx1"/>
              </a:solidFill>
              <a:effectLst/>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FB67C3B1-A8AF-4200-B169-6695A1985649}" type="slidenum">
              <a:rPr lang="en-CA" smtClean="0"/>
              <a:t>7</a:t>
            </a:fld>
            <a:endParaRPr lang="en-CA"/>
          </a:p>
        </p:txBody>
      </p:sp>
    </p:spTree>
    <p:extLst>
      <p:ext uri="{BB962C8B-B14F-4D97-AF65-F5344CB8AC3E}">
        <p14:creationId xmlns:p14="http://schemas.microsoft.com/office/powerpoint/2010/main" val="1381949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In</a:t>
            </a:r>
            <a:r>
              <a:rPr lang="en-US" baseline="0" dirty="0" smtClean="0"/>
              <a:t> 2017 there were 1352 fires in the Province. 781 fires were lightning-caused and 571 were human-caused fires.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While we can do nothing about the weather, we can mitigate the hazard through Prevention programs such as FireSmart. </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latin typeface="+mn-lt"/>
                <a:ea typeface="+mn-ea"/>
                <a:cs typeface="+mn-cs"/>
              </a:rPr>
              <a:t>People who live</a:t>
            </a:r>
            <a:r>
              <a:rPr lang="en-CA" sz="1200" kern="1200" baseline="0" dirty="0" smtClean="0">
                <a:solidFill>
                  <a:schemeClr val="tx1"/>
                </a:solidFill>
                <a:effectLst/>
                <a:latin typeface="+mn-lt"/>
                <a:ea typeface="+mn-ea"/>
                <a:cs typeface="+mn-cs"/>
              </a:rPr>
              <a:t> in areas adjacent to forested lands represent serious problems for fire risk management.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baseline="0" dirty="0" smtClean="0">
                <a:solidFill>
                  <a:schemeClr val="tx1"/>
                </a:solidFill>
                <a:effectLst/>
                <a:latin typeface="+mn-lt"/>
                <a:ea typeface="+mn-ea"/>
                <a:cs typeface="+mn-cs"/>
              </a:rPr>
              <a:t>First, fire ignition sources, generated by the presence of people, increase the probability of wildfires starting near urban structures; and second, populated wildlands are areas where fires can have disastrous social and economic consequences altering people’s homes, livelihoods, safety, even recreational space. And when a community is impacted it can take decades to recover. </a:t>
            </a:r>
            <a:endParaRPr lang="en-US" sz="1200" kern="1200" dirty="0" smtClean="0">
              <a:solidFill>
                <a:schemeClr val="tx1"/>
              </a:solidFill>
              <a:effectLst/>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FB67C3B1-A8AF-4200-B169-6695A1985649}" type="slidenum">
              <a:rPr lang="en-CA" smtClean="0"/>
              <a:t>8</a:t>
            </a:fld>
            <a:endParaRPr lang="en-CA"/>
          </a:p>
        </p:txBody>
      </p:sp>
    </p:spTree>
    <p:extLst>
      <p:ext uri="{BB962C8B-B14F-4D97-AF65-F5344CB8AC3E}">
        <p14:creationId xmlns:p14="http://schemas.microsoft.com/office/powerpoint/2010/main" val="2989901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B67C3B1-A8AF-4200-B169-6695A1985649}" type="slidenum">
              <a:rPr lang="en-CA" smtClean="0"/>
              <a:t>9</a:t>
            </a:fld>
            <a:endParaRPr lang="en-CA"/>
          </a:p>
        </p:txBody>
      </p:sp>
    </p:spTree>
    <p:extLst>
      <p:ext uri="{BB962C8B-B14F-4D97-AF65-F5344CB8AC3E}">
        <p14:creationId xmlns:p14="http://schemas.microsoft.com/office/powerpoint/2010/main" val="1602046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Increasing fuel loads have made today’s wildland fires harder to control, expensive to suppress,</a:t>
            </a:r>
            <a:r>
              <a:rPr lang="en-CA" baseline="0" dirty="0" smtClean="0"/>
              <a:t> and a threat to the lives of firefighters and the public. That is why prevention is so important. </a:t>
            </a:r>
            <a:endParaRPr lang="en-CA" dirty="0"/>
          </a:p>
        </p:txBody>
      </p:sp>
      <p:sp>
        <p:nvSpPr>
          <p:cNvPr id="4" name="Slide Number Placeholder 3"/>
          <p:cNvSpPr>
            <a:spLocks noGrp="1"/>
          </p:cNvSpPr>
          <p:nvPr>
            <p:ph type="sldNum" sz="quarter" idx="10"/>
          </p:nvPr>
        </p:nvSpPr>
        <p:spPr/>
        <p:txBody>
          <a:bodyPr/>
          <a:lstStyle/>
          <a:p>
            <a:fld id="{FB67C3B1-A8AF-4200-B169-6695A1985649}" type="slidenum">
              <a:rPr lang="en-CA" smtClean="0"/>
              <a:t>10</a:t>
            </a:fld>
            <a:endParaRPr lang="en-CA"/>
          </a:p>
        </p:txBody>
      </p:sp>
    </p:spTree>
    <p:extLst>
      <p:ext uri="{BB962C8B-B14F-4D97-AF65-F5344CB8AC3E}">
        <p14:creationId xmlns:p14="http://schemas.microsoft.com/office/powerpoint/2010/main" val="22705870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FB67C3B1-A8AF-4200-B169-6695A1985649}" type="slidenum">
              <a:rPr lang="en-CA" smtClean="0"/>
              <a:t>11</a:t>
            </a:fld>
            <a:endParaRPr lang="en-CA"/>
          </a:p>
        </p:txBody>
      </p:sp>
    </p:spTree>
    <p:extLst>
      <p:ext uri="{BB962C8B-B14F-4D97-AF65-F5344CB8AC3E}">
        <p14:creationId xmlns:p14="http://schemas.microsoft.com/office/powerpoint/2010/main" val="15689666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The latest guidance from BCWS</a:t>
            </a:r>
            <a:r>
              <a:rPr lang="en-CA" baseline="0" dirty="0" smtClean="0"/>
              <a:t> weather techs and Environment Canada </a:t>
            </a:r>
            <a:r>
              <a:rPr lang="en-CA" dirty="0" smtClean="0"/>
              <a:t>favours</a:t>
            </a:r>
            <a:r>
              <a:rPr lang="en-CA" baseline="0" dirty="0" smtClean="0"/>
              <a:t> warmer than average temperatures this spring.  </a:t>
            </a:r>
          </a:p>
          <a:p>
            <a:pPr marL="0" marR="0" indent="0" algn="l" defTabSz="914400" rtl="0" eaLnBrk="1" fontAlgn="auto" latinLnBrk="0" hangingPunct="1">
              <a:lnSpc>
                <a:spcPct val="100000"/>
              </a:lnSpc>
              <a:spcBef>
                <a:spcPts val="0"/>
              </a:spcBef>
              <a:spcAft>
                <a:spcPts val="0"/>
              </a:spcAft>
              <a:buClrTx/>
              <a:buSzTx/>
              <a:buFontTx/>
              <a:buNone/>
              <a:tabLst/>
              <a:defRPr/>
            </a:pPr>
            <a:r>
              <a:rPr lang="en-CA" baseline="0" dirty="0" smtClean="0"/>
              <a:t>A relative ‘cool’ region offshore could mean an upper low/trough may remain the dominant feature off the west coast of North America.  </a:t>
            </a:r>
          </a:p>
          <a:p>
            <a:pPr marL="0" marR="0" indent="0" algn="l" defTabSz="914400" rtl="0" eaLnBrk="1" fontAlgn="auto" latinLnBrk="0" hangingPunct="1">
              <a:lnSpc>
                <a:spcPct val="100000"/>
              </a:lnSpc>
              <a:spcBef>
                <a:spcPts val="0"/>
              </a:spcBef>
              <a:spcAft>
                <a:spcPts val="0"/>
              </a:spcAft>
              <a:buClrTx/>
              <a:buSzTx/>
              <a:buFontTx/>
              <a:buNone/>
              <a:tabLst/>
              <a:defRPr/>
            </a:pPr>
            <a:r>
              <a:rPr lang="en-CA" baseline="0" dirty="0" smtClean="0"/>
              <a:t>This is a possible sign that Pacific storms will be able to continue to bring spring rains to BC and 2018 may not be as busy as 2017 as a result.  (If this model showed warmer temperatures offshore we’d be talking about a blocking ridge and the potential for a dry spring)</a:t>
            </a:r>
            <a:endParaRPr lang="en-CA" dirty="0" smtClean="0"/>
          </a:p>
          <a:p>
            <a:endParaRPr lang="en-CA" dirty="0"/>
          </a:p>
        </p:txBody>
      </p:sp>
      <p:sp>
        <p:nvSpPr>
          <p:cNvPr id="4" name="Slide Number Placeholder 3"/>
          <p:cNvSpPr>
            <a:spLocks noGrp="1"/>
          </p:cNvSpPr>
          <p:nvPr>
            <p:ph type="sldNum" sz="quarter" idx="10"/>
          </p:nvPr>
        </p:nvSpPr>
        <p:spPr/>
        <p:txBody>
          <a:bodyPr/>
          <a:lstStyle/>
          <a:p>
            <a:fld id="{FB67C3B1-A8AF-4200-B169-6695A1985649}" type="slidenum">
              <a:rPr lang="en-CA" smtClean="0"/>
              <a:t>12</a:t>
            </a:fld>
            <a:endParaRPr lang="en-CA"/>
          </a:p>
        </p:txBody>
      </p:sp>
    </p:spTree>
    <p:extLst>
      <p:ext uri="{BB962C8B-B14F-4D97-AF65-F5344CB8AC3E}">
        <p14:creationId xmlns:p14="http://schemas.microsoft.com/office/powerpoint/2010/main" val="32656118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67C3B1-A8AF-4200-B169-6695A1985649}" type="slidenum">
              <a:rPr lang="en-CA" smtClean="0"/>
              <a:t>13</a:t>
            </a:fld>
            <a:endParaRPr lang="en-CA"/>
          </a:p>
        </p:txBody>
      </p:sp>
    </p:spTree>
    <p:extLst>
      <p:ext uri="{BB962C8B-B14F-4D97-AF65-F5344CB8AC3E}">
        <p14:creationId xmlns:p14="http://schemas.microsoft.com/office/powerpoint/2010/main" val="29525407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08720" y="4343400"/>
            <a:ext cx="5549312" cy="4194942"/>
          </a:xfrm>
        </p:spPr>
        <p:txBody>
          <a:bodyPr/>
          <a:lstStyle/>
          <a:p>
            <a:endParaRPr lang="en-CA" dirty="0"/>
          </a:p>
        </p:txBody>
      </p:sp>
    </p:spTree>
    <p:extLst>
      <p:ext uri="{BB962C8B-B14F-4D97-AF65-F5344CB8AC3E}">
        <p14:creationId xmlns:p14="http://schemas.microsoft.com/office/powerpoint/2010/main" val="32676124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CA" dirty="0" smtClean="0">
                <a:latin typeface="Arial" pitchFamily="34" charset="0"/>
                <a:cs typeface="Arial" pitchFamily="34" charset="0"/>
              </a:rPr>
              <a:t>SO, WHAT is a Wildland Urban Interface</a:t>
            </a:r>
            <a:r>
              <a:rPr lang="en-CA" baseline="0" dirty="0" smtClean="0">
                <a:latin typeface="Arial" pitchFamily="34" charset="0"/>
                <a:cs typeface="Arial" pitchFamily="34" charset="0"/>
              </a:rPr>
              <a:t> (WUI)</a:t>
            </a:r>
            <a:r>
              <a:rPr lang="en-CA" dirty="0" smtClean="0">
                <a:latin typeface="Arial" pitchFamily="34" charset="0"/>
                <a:cs typeface="Arial" pitchFamily="34" charset="0"/>
              </a:rPr>
              <a:t> </a:t>
            </a:r>
            <a:r>
              <a:rPr lang="en-CA" b="0" u="none" dirty="0" smtClean="0">
                <a:latin typeface="Arial" pitchFamily="34" charset="0"/>
                <a:cs typeface="Arial" pitchFamily="34" charset="0"/>
              </a:rPr>
              <a:t>fire</a:t>
            </a:r>
            <a:r>
              <a:rPr lang="en-CA" dirty="0" smtClean="0">
                <a:latin typeface="Arial" pitchFamily="34" charset="0"/>
                <a:cs typeface="Arial" pitchFamily="34" charset="0"/>
              </a:rPr>
              <a:t>?</a:t>
            </a:r>
          </a:p>
          <a:p>
            <a:pPr marL="168631" indent="-168631">
              <a:lnSpc>
                <a:spcPct val="150000"/>
              </a:lnSpc>
              <a:buFontTx/>
              <a:buChar char="-"/>
            </a:pPr>
            <a:r>
              <a:rPr lang="en-CA" dirty="0" smtClean="0">
                <a:latin typeface="Arial" pitchFamily="34" charset="0"/>
                <a:cs typeface="Arial" pitchFamily="34" charset="0"/>
              </a:rPr>
              <a:t>A WUI fire </a:t>
            </a:r>
            <a:r>
              <a:rPr lang="en-CA" dirty="0">
                <a:latin typeface="Arial" pitchFamily="34" charset="0"/>
                <a:cs typeface="Arial" pitchFamily="34" charset="0"/>
              </a:rPr>
              <a:t>is where the fuel being consumed </a:t>
            </a:r>
            <a:r>
              <a:rPr lang="en-CA" dirty="0" smtClean="0">
                <a:latin typeface="Arial" pitchFamily="34" charset="0"/>
                <a:cs typeface="Arial" pitchFamily="34" charset="0"/>
              </a:rPr>
              <a:t>by a wildfire changes from wildland </a:t>
            </a:r>
            <a:r>
              <a:rPr lang="en-CA" dirty="0">
                <a:latin typeface="Arial" pitchFamily="34" charset="0"/>
                <a:cs typeface="Arial" pitchFamily="34" charset="0"/>
              </a:rPr>
              <a:t>to urban fuel. </a:t>
            </a:r>
            <a:endParaRPr lang="en-CA" dirty="0" smtClean="0">
              <a:latin typeface="Arial" pitchFamily="34" charset="0"/>
              <a:cs typeface="Arial" pitchFamily="34" charset="0"/>
            </a:endParaRPr>
          </a:p>
          <a:p>
            <a:pPr marL="168631" indent="-168631">
              <a:lnSpc>
                <a:spcPct val="150000"/>
              </a:lnSpc>
              <a:buFontTx/>
              <a:buChar char="-"/>
            </a:pPr>
            <a:r>
              <a:rPr lang="en-CA" dirty="0" smtClean="0">
                <a:latin typeface="Arial" pitchFamily="34" charset="0"/>
                <a:cs typeface="Arial" pitchFamily="34" charset="0"/>
              </a:rPr>
              <a:t>It does not matter to a fire, </a:t>
            </a:r>
            <a:r>
              <a:rPr lang="en-CA" u="sng" dirty="0" smtClean="0">
                <a:latin typeface="Arial" pitchFamily="34" charset="0"/>
                <a:cs typeface="Arial" pitchFamily="34" charset="0"/>
              </a:rPr>
              <a:t>it’s all fuel</a:t>
            </a:r>
            <a:r>
              <a:rPr lang="en-CA" dirty="0" smtClean="0">
                <a:latin typeface="Arial" pitchFamily="34" charset="0"/>
                <a:cs typeface="Arial" pitchFamily="34" charset="0"/>
              </a:rPr>
              <a:t>! But it does matter to us!</a:t>
            </a:r>
          </a:p>
          <a:p>
            <a:pPr marL="168631" indent="-168631">
              <a:lnSpc>
                <a:spcPct val="150000"/>
              </a:lnSpc>
              <a:buFontTx/>
              <a:buChar char="-"/>
            </a:pPr>
            <a:r>
              <a:rPr lang="en-CA" dirty="0" smtClean="0">
                <a:latin typeface="Arial" pitchFamily="34" charset="0"/>
                <a:cs typeface="Arial" pitchFamily="34" charset="0"/>
              </a:rPr>
              <a:t>WUI fire occurs when wildland </a:t>
            </a:r>
            <a:r>
              <a:rPr lang="en-CA" dirty="0">
                <a:latin typeface="Arial" pitchFamily="34" charset="0"/>
                <a:cs typeface="Arial" pitchFamily="34" charset="0"/>
              </a:rPr>
              <a:t>fire </a:t>
            </a:r>
            <a:r>
              <a:rPr lang="en-CA" dirty="0" smtClean="0">
                <a:latin typeface="Arial" pitchFamily="34" charset="0"/>
                <a:cs typeface="Arial" pitchFamily="34" charset="0"/>
              </a:rPr>
              <a:t>embers or </a:t>
            </a:r>
            <a:r>
              <a:rPr lang="en-CA" dirty="0">
                <a:latin typeface="Arial" pitchFamily="34" charset="0"/>
                <a:cs typeface="Arial" pitchFamily="34" charset="0"/>
              </a:rPr>
              <a:t>flames c</a:t>
            </a:r>
            <a:r>
              <a:rPr lang="en-CA" dirty="0" smtClean="0">
                <a:latin typeface="Arial" pitchFamily="34" charset="0"/>
                <a:cs typeface="Arial" pitchFamily="34" charset="0"/>
              </a:rPr>
              <a:t>ontact the ignitable </a:t>
            </a:r>
            <a:r>
              <a:rPr lang="en-CA" dirty="0">
                <a:latin typeface="Arial" pitchFamily="34" charset="0"/>
                <a:cs typeface="Arial" pitchFamily="34" charset="0"/>
              </a:rPr>
              <a:t>parts of </a:t>
            </a:r>
            <a:r>
              <a:rPr lang="en-CA" dirty="0" smtClean="0">
                <a:latin typeface="Arial" pitchFamily="34" charset="0"/>
                <a:cs typeface="Arial" pitchFamily="34" charset="0"/>
              </a:rPr>
              <a:t>a structure. </a:t>
            </a:r>
            <a:endParaRPr lang="en-CA" dirty="0">
              <a:latin typeface="Arial" pitchFamily="34" charset="0"/>
              <a:cs typeface="Arial" pitchFamily="34" charset="0"/>
            </a:endParaRPr>
          </a:p>
          <a:p>
            <a:pPr marL="168631" indent="-168631">
              <a:lnSpc>
                <a:spcPct val="150000"/>
              </a:lnSpc>
              <a:buFontTx/>
              <a:buChar char="-"/>
            </a:pPr>
            <a:r>
              <a:rPr lang="en-CA" dirty="0" smtClean="0">
                <a:latin typeface="Arial" pitchFamily="34" charset="0"/>
                <a:cs typeface="Arial" pitchFamily="34" charset="0"/>
              </a:rPr>
              <a:t>Note that the trees surrounding this home are not burning, but the home is. How could that be – in the midst of an intense forest fire?</a:t>
            </a:r>
            <a:endParaRPr lang="en-CA" dirty="0" smtClean="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20459491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CA" dirty="0" smtClean="0"/>
              <a:t>This is the WUI disaster sequence. The pattern of how wildfires turn into urban disasters is well known and documented. This diagram shows how a catastrophic wildfire disaster occurs in which numerous homes are lost. </a:t>
            </a:r>
          </a:p>
          <a:p>
            <a:endParaRPr lang="en-CA" sz="1200" kern="1200" dirty="0" smtClean="0">
              <a:solidFill>
                <a:schemeClr val="tx1"/>
              </a:solidFill>
              <a:latin typeface="+mn-lt"/>
              <a:ea typeface="+mn-ea"/>
              <a:cs typeface="+mn-cs"/>
            </a:endParaRPr>
          </a:p>
          <a:p>
            <a:r>
              <a:rPr lang="en-CA" sz="1200" kern="1200" dirty="0" smtClean="0">
                <a:solidFill>
                  <a:schemeClr val="tx1"/>
                </a:solidFill>
                <a:latin typeface="+mn-lt"/>
                <a:ea typeface="+mn-ea"/>
                <a:cs typeface="+mn-cs"/>
              </a:rPr>
              <a:t>In order to break the cycle and prevent future disasters we need to address the point where the wildfire event makes the transition from forest fuel to structural fuels in the WUI, that is by preventing the ignition of homes, and this is where </a:t>
            </a:r>
            <a:r>
              <a:rPr lang="en-CA" sz="1200" kern="1200" dirty="0" err="1" smtClean="0">
                <a:solidFill>
                  <a:schemeClr val="tx1"/>
                </a:solidFill>
                <a:latin typeface="+mn-lt"/>
                <a:ea typeface="+mn-ea"/>
                <a:cs typeface="+mn-cs"/>
              </a:rPr>
              <a:t>FireSmart</a:t>
            </a:r>
            <a:r>
              <a:rPr lang="en-CA" sz="1200" kern="1200" dirty="0" smtClean="0">
                <a:solidFill>
                  <a:schemeClr val="tx1"/>
                </a:solidFill>
                <a:latin typeface="+mn-lt"/>
                <a:ea typeface="+mn-ea"/>
                <a:cs typeface="+mn-cs"/>
              </a:rPr>
              <a:t> comes into play.</a:t>
            </a:r>
          </a:p>
          <a:p>
            <a:endParaRPr lang="en-CA" sz="1200" kern="1200" dirty="0" smtClean="0">
              <a:solidFill>
                <a:schemeClr val="tx1"/>
              </a:solidFill>
              <a:latin typeface="+mn-lt"/>
              <a:ea typeface="+mn-ea"/>
              <a:cs typeface="Arial" pitchFamily="34" charset="0"/>
            </a:endParaRPr>
          </a:p>
          <a:p>
            <a:r>
              <a:rPr lang="en-CA" sz="1200" kern="1200" dirty="0" smtClean="0">
                <a:solidFill>
                  <a:schemeClr val="tx1"/>
                </a:solidFill>
                <a:latin typeface="+mn-lt"/>
                <a:ea typeface="+mn-ea"/>
                <a:cs typeface="Arial" pitchFamily="34" charset="0"/>
              </a:rPr>
              <a:t>“ If a home does not ignite, it cannot burn… if homes don’t burn, then there is no disaster” – Jack Cohen</a:t>
            </a:r>
          </a:p>
          <a:p>
            <a:endParaRPr lang="en-CA" dirty="0"/>
          </a:p>
        </p:txBody>
      </p:sp>
      <p:sp>
        <p:nvSpPr>
          <p:cNvPr id="4" name="Slide Number Placeholder 3"/>
          <p:cNvSpPr>
            <a:spLocks noGrp="1"/>
          </p:cNvSpPr>
          <p:nvPr>
            <p:ph type="sldNum" sz="quarter" idx="10"/>
          </p:nvPr>
        </p:nvSpPr>
        <p:spPr/>
        <p:txBody>
          <a:bodyPr/>
          <a:lstStyle/>
          <a:p>
            <a:fld id="{FB67C3B1-A8AF-4200-B169-6695A1985649}" type="slidenum">
              <a:rPr lang="en-CA" smtClean="0"/>
              <a:t>16</a:t>
            </a:fld>
            <a:endParaRPr lang="en-CA"/>
          </a:p>
        </p:txBody>
      </p:sp>
    </p:spTree>
    <p:extLst>
      <p:ext uri="{BB962C8B-B14F-4D97-AF65-F5344CB8AC3E}">
        <p14:creationId xmlns:p14="http://schemas.microsoft.com/office/powerpoint/2010/main" val="21851354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err="1" smtClean="0"/>
              <a:t>FireSmart</a:t>
            </a:r>
            <a:r>
              <a:rPr lang="en-CA" dirty="0" smtClean="0"/>
              <a:t> is a brand owned by </a:t>
            </a:r>
            <a:r>
              <a:rPr lang="en-CA" dirty="0" err="1" smtClean="0"/>
              <a:t>FireSmart</a:t>
            </a:r>
            <a:r>
              <a:rPr lang="en-CA" dirty="0" smtClean="0"/>
              <a:t> Canada that includes a comprehensive set of tools and guidance on how to undertake and implement community based wildfire prevention and mitigation initiatives.  </a:t>
            </a:r>
          </a:p>
          <a:p>
            <a:pPr marL="0" marR="0" indent="0" algn="l" defTabSz="914400" rtl="0" eaLnBrk="1" fontAlgn="auto" latinLnBrk="0" hangingPunct="1">
              <a:lnSpc>
                <a:spcPct val="100000"/>
              </a:lnSpc>
              <a:spcBef>
                <a:spcPts val="0"/>
              </a:spcBef>
              <a:spcAft>
                <a:spcPts val="0"/>
              </a:spcAft>
              <a:buClrTx/>
              <a:buSzTx/>
              <a:buFontTx/>
              <a:buNone/>
              <a:tabLst/>
              <a:defRPr/>
            </a:pPr>
            <a:endParaRPr lang="en-CA"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dirty="0" err="1" smtClean="0"/>
              <a:t>FireSmart</a:t>
            </a:r>
            <a:r>
              <a:rPr lang="en-CA" dirty="0" smtClean="0"/>
              <a:t> is based on the premise of shared responsibility and promoting integration and collaboration on wildfire prevention and mitigation. It is founded on seven disciplines that are under the responsibility or mandate of different organizations and/or levels of government. </a:t>
            </a:r>
          </a:p>
          <a:p>
            <a:pPr marL="0" marR="0" indent="0" algn="l" defTabSz="914400" rtl="0" eaLnBrk="1" fontAlgn="auto" latinLnBrk="0" hangingPunct="1">
              <a:lnSpc>
                <a:spcPct val="100000"/>
              </a:lnSpc>
              <a:spcBef>
                <a:spcPts val="0"/>
              </a:spcBef>
              <a:spcAft>
                <a:spcPts val="0"/>
              </a:spcAft>
              <a:buClrTx/>
              <a:buSzTx/>
              <a:buFontTx/>
              <a:buNone/>
              <a:tabLst/>
              <a:defRPr/>
            </a:pPr>
            <a:endParaRPr lang="en-CA"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Leadership and cooperation between the responsible agencies is necessary to fully realize the benefits of implementing FireSmart principles. </a:t>
            </a:r>
          </a:p>
          <a:p>
            <a:endParaRPr lang="en-CA" dirty="0"/>
          </a:p>
        </p:txBody>
      </p:sp>
      <p:sp>
        <p:nvSpPr>
          <p:cNvPr id="4" name="Slide Number Placeholder 3"/>
          <p:cNvSpPr>
            <a:spLocks noGrp="1"/>
          </p:cNvSpPr>
          <p:nvPr>
            <p:ph type="sldNum" sz="quarter" idx="10"/>
          </p:nvPr>
        </p:nvSpPr>
        <p:spPr/>
        <p:txBody>
          <a:bodyPr/>
          <a:lstStyle/>
          <a:p>
            <a:fld id="{FB67C3B1-A8AF-4200-B169-6695A1985649}" type="slidenum">
              <a:rPr lang="en-CA" smtClean="0"/>
              <a:t>17</a:t>
            </a:fld>
            <a:endParaRPr lang="en-CA"/>
          </a:p>
        </p:txBody>
      </p:sp>
    </p:spTree>
    <p:extLst>
      <p:ext uri="{BB962C8B-B14F-4D97-AF65-F5344CB8AC3E}">
        <p14:creationId xmlns:p14="http://schemas.microsoft.com/office/powerpoint/2010/main" val="21851354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 science behind the FireSmart principles is</a:t>
            </a:r>
            <a:r>
              <a:rPr lang="en-CA" baseline="0" dirty="0" smtClean="0"/>
              <a:t> indisputable.  </a:t>
            </a:r>
            <a:endParaRPr lang="en-CA" dirty="0"/>
          </a:p>
        </p:txBody>
      </p:sp>
      <p:sp>
        <p:nvSpPr>
          <p:cNvPr id="4" name="Slide Number Placeholder 3"/>
          <p:cNvSpPr>
            <a:spLocks noGrp="1"/>
          </p:cNvSpPr>
          <p:nvPr>
            <p:ph type="sldNum" sz="quarter" idx="10"/>
          </p:nvPr>
        </p:nvSpPr>
        <p:spPr/>
        <p:txBody>
          <a:bodyPr/>
          <a:lstStyle/>
          <a:p>
            <a:fld id="{FB67C3B1-A8AF-4200-B169-6695A1985649}" type="slidenum">
              <a:rPr lang="en-CA" smtClean="0"/>
              <a:t>18</a:t>
            </a:fld>
            <a:endParaRPr lang="en-CA"/>
          </a:p>
        </p:txBody>
      </p:sp>
    </p:spTree>
    <p:extLst>
      <p:ext uri="{BB962C8B-B14F-4D97-AF65-F5344CB8AC3E}">
        <p14:creationId xmlns:p14="http://schemas.microsoft.com/office/powerpoint/2010/main" val="21851354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err="1" smtClean="0"/>
              <a:t>FireSmart</a:t>
            </a:r>
            <a:r>
              <a:rPr lang="en-CA" dirty="0" smtClean="0"/>
              <a:t> utilizes</a:t>
            </a:r>
            <a:r>
              <a:rPr lang="en-CA" baseline="0" dirty="0" smtClean="0"/>
              <a:t> seven disciplines. In order to ensure that communities are as prepared as possible for the eventuality of wildfire, they need to consider each of the seven disciplines. </a:t>
            </a:r>
          </a:p>
          <a:p>
            <a:pPr marL="0" marR="0" indent="0" algn="l" defTabSz="914400" rtl="0" eaLnBrk="1" fontAlgn="auto" latinLnBrk="0" hangingPunct="1">
              <a:lnSpc>
                <a:spcPct val="100000"/>
              </a:lnSpc>
              <a:spcBef>
                <a:spcPts val="0"/>
              </a:spcBef>
              <a:spcAft>
                <a:spcPts val="0"/>
              </a:spcAft>
              <a:buClrTx/>
              <a:buSzTx/>
              <a:buFontTx/>
              <a:buNone/>
              <a:tabLst/>
              <a:defRPr/>
            </a:pPr>
            <a:endParaRPr lang="en-CA"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b="0" baseline="0" dirty="0" smtClean="0"/>
              <a:t>The definition of the </a:t>
            </a:r>
            <a:r>
              <a:rPr lang="en-CA" b="0" baseline="0" dirty="0" err="1" smtClean="0"/>
              <a:t>FireSmart</a:t>
            </a:r>
            <a:r>
              <a:rPr lang="en-CA" b="0" baseline="0" dirty="0" smtClean="0"/>
              <a:t> disciplines are: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CA" sz="1200" b="1" dirty="0" smtClean="0">
                <a:solidFill>
                  <a:srgbClr val="FF0000"/>
                </a:solidFill>
              </a:rPr>
              <a:t>Education:</a:t>
            </a:r>
            <a:r>
              <a:rPr lang="en-CA" sz="1200" b="1" baseline="0" dirty="0" smtClean="0">
                <a:solidFill>
                  <a:srgbClr val="FF0000"/>
                </a:solidFill>
              </a:rPr>
              <a:t> </a:t>
            </a:r>
            <a:r>
              <a:rPr lang="en-CA" sz="1200" dirty="0" smtClean="0">
                <a:solidFill>
                  <a:schemeClr val="bg1"/>
                </a:solidFill>
              </a:rPr>
              <a:t>Raising awareness of wildfire risks while teaching about prevention and mitigation. </a:t>
            </a:r>
          </a:p>
          <a:p>
            <a:pPr marL="0" marR="0" indent="0" algn="l" defTabSz="914400" rtl="0" eaLnBrk="1" fontAlgn="auto" latinLnBrk="0" hangingPunct="1">
              <a:lnSpc>
                <a:spcPct val="100000"/>
              </a:lnSpc>
              <a:spcBef>
                <a:spcPts val="0"/>
              </a:spcBef>
              <a:spcAft>
                <a:spcPts val="0"/>
              </a:spcAft>
              <a:buClrTx/>
              <a:buSzTx/>
              <a:buFontTx/>
              <a:buNone/>
              <a:tabLst/>
              <a:defRPr/>
            </a:pPr>
            <a:r>
              <a:rPr lang="en-CA" b="1" baseline="0" dirty="0" smtClean="0"/>
              <a:t>2) Emergency Planning: </a:t>
            </a:r>
            <a:r>
              <a:rPr lang="en-CA" sz="1200" dirty="0" smtClean="0">
                <a:solidFill>
                  <a:schemeClr val="bg1"/>
                </a:solidFill>
              </a:rPr>
              <a:t>Participating and encouraging emergency planning by combining local knowledge with expertise in wildfire management. </a:t>
            </a:r>
          </a:p>
          <a:p>
            <a:pPr marL="0" marR="0" indent="0" algn="l" defTabSz="914400" rtl="0" eaLnBrk="1" fontAlgn="auto" latinLnBrk="0" hangingPunct="1">
              <a:lnSpc>
                <a:spcPct val="100000"/>
              </a:lnSpc>
              <a:spcBef>
                <a:spcPts val="0"/>
              </a:spcBef>
              <a:spcAft>
                <a:spcPts val="0"/>
              </a:spcAft>
              <a:buClrTx/>
              <a:buSzTx/>
              <a:buFontTx/>
              <a:buNone/>
              <a:tabLst/>
              <a:defRPr/>
            </a:pPr>
            <a:r>
              <a:rPr lang="en-CA" sz="1200" b="1" dirty="0" smtClean="0">
                <a:solidFill>
                  <a:schemeClr val="bg1"/>
                </a:solidFill>
              </a:rPr>
              <a:t>3) Interagency Cooperation:</a:t>
            </a:r>
            <a:r>
              <a:rPr lang="en-CA" sz="1200" b="1" baseline="0" dirty="0" smtClean="0">
                <a:solidFill>
                  <a:schemeClr val="bg1"/>
                </a:solidFill>
              </a:rPr>
              <a:t> </a:t>
            </a:r>
            <a:r>
              <a:rPr lang="en-CA" sz="1200" dirty="0" smtClean="0">
                <a:solidFill>
                  <a:schemeClr val="bg1"/>
                </a:solidFill>
              </a:rPr>
              <a:t>Promoting collaboration between government departments and the different levels of government to better support wildfire preparedness, prevention, response, and recovery. </a:t>
            </a:r>
          </a:p>
          <a:p>
            <a:pPr marL="0" marR="0" indent="0" algn="l" defTabSz="914400" rtl="0" eaLnBrk="1" fontAlgn="auto" latinLnBrk="0" hangingPunct="1">
              <a:lnSpc>
                <a:spcPct val="100000"/>
              </a:lnSpc>
              <a:spcBef>
                <a:spcPts val="0"/>
              </a:spcBef>
              <a:spcAft>
                <a:spcPts val="0"/>
              </a:spcAft>
              <a:buClrTx/>
              <a:buSzTx/>
              <a:buFontTx/>
              <a:buNone/>
              <a:tabLst/>
              <a:defRPr/>
            </a:pPr>
            <a:r>
              <a:rPr lang="en-CA" sz="1200" b="1" dirty="0" smtClean="0">
                <a:solidFill>
                  <a:schemeClr val="bg1"/>
                </a:solidFill>
              </a:rPr>
              <a:t>4) </a:t>
            </a:r>
            <a:r>
              <a:rPr lang="en-CA" b="1" baseline="0" dirty="0" smtClean="0"/>
              <a:t>Cross training: </a:t>
            </a:r>
            <a:r>
              <a:rPr lang="en-CA" sz="1200" dirty="0" smtClean="0">
                <a:solidFill>
                  <a:schemeClr val="bg1"/>
                </a:solidFill>
              </a:rPr>
              <a:t>Participating</a:t>
            </a:r>
            <a:r>
              <a:rPr lang="en-CA" sz="1200" baseline="0" dirty="0" smtClean="0">
                <a:solidFill>
                  <a:schemeClr val="bg1"/>
                </a:solidFill>
              </a:rPr>
              <a:t> </a:t>
            </a:r>
            <a:r>
              <a:rPr lang="en-CA" sz="1200" dirty="0" smtClean="0">
                <a:solidFill>
                  <a:schemeClr val="bg1"/>
                </a:solidFill>
              </a:rPr>
              <a:t>and promoting cross-training opportunities that support the delivery of the FireSmart program.  For example, training with fire departments to improve fighting fires in the Wildland Urban Interface.  </a:t>
            </a:r>
          </a:p>
          <a:p>
            <a:pPr marL="0" marR="0" indent="0" algn="l" defTabSz="914400" rtl="0" eaLnBrk="1" fontAlgn="auto" latinLnBrk="0" hangingPunct="1">
              <a:lnSpc>
                <a:spcPct val="100000"/>
              </a:lnSpc>
              <a:spcBef>
                <a:spcPts val="0"/>
              </a:spcBef>
              <a:spcAft>
                <a:spcPts val="0"/>
              </a:spcAft>
              <a:buClrTx/>
              <a:buSzTx/>
              <a:buFontTx/>
              <a:buNone/>
              <a:tabLst/>
              <a:defRPr/>
            </a:pPr>
            <a:r>
              <a:rPr lang="en-CA" sz="1200" b="1" dirty="0" smtClean="0">
                <a:solidFill>
                  <a:schemeClr val="bg1"/>
                </a:solidFill>
              </a:rPr>
              <a:t>5) Fuels</a:t>
            </a:r>
            <a:r>
              <a:rPr lang="en-CA" sz="1200" b="1" baseline="0" dirty="0" smtClean="0">
                <a:solidFill>
                  <a:schemeClr val="bg1"/>
                </a:solidFill>
              </a:rPr>
              <a:t> Management: </a:t>
            </a:r>
            <a:r>
              <a:rPr lang="en-CA" sz="1200" dirty="0" smtClean="0">
                <a:solidFill>
                  <a:schemeClr val="bg1"/>
                </a:solidFill>
              </a:rPr>
              <a:t>Managing fuels on the landscape through effective treatments using the best available science. </a:t>
            </a:r>
          </a:p>
          <a:p>
            <a:pPr marL="0" marR="0" indent="0" algn="l" defTabSz="914400" rtl="0" eaLnBrk="1" fontAlgn="auto" latinLnBrk="0" hangingPunct="1">
              <a:lnSpc>
                <a:spcPct val="100000"/>
              </a:lnSpc>
              <a:spcBef>
                <a:spcPts val="0"/>
              </a:spcBef>
              <a:spcAft>
                <a:spcPts val="0"/>
              </a:spcAft>
              <a:buClrTx/>
              <a:buSzTx/>
              <a:buFontTx/>
              <a:buNone/>
              <a:tabLst/>
              <a:defRPr/>
            </a:pPr>
            <a:r>
              <a:rPr lang="en-CA" sz="1200" b="1" dirty="0" smtClean="0">
                <a:solidFill>
                  <a:schemeClr val="bg1"/>
                </a:solidFill>
              </a:rPr>
              <a:t>6) Legislation</a:t>
            </a:r>
            <a:r>
              <a:rPr lang="en-CA" sz="1200" b="1" baseline="0" dirty="0" smtClean="0">
                <a:solidFill>
                  <a:schemeClr val="bg1"/>
                </a:solidFill>
              </a:rPr>
              <a:t> and planning: </a:t>
            </a:r>
            <a:r>
              <a:rPr lang="en-CA" sz="1200" b="0" baseline="0" dirty="0" smtClean="0">
                <a:solidFill>
                  <a:schemeClr val="bg1"/>
                </a:solidFill>
              </a:rPr>
              <a:t>Development </a:t>
            </a:r>
            <a:r>
              <a:rPr lang="en-CA" sz="1200" dirty="0" smtClean="0">
                <a:solidFill>
                  <a:schemeClr val="bg1"/>
                </a:solidFill>
              </a:rPr>
              <a:t>of policy and legislation related to: forestry management practices; integrated land use planning; compliance and enforcement programs; and legal orders. </a:t>
            </a:r>
          </a:p>
          <a:p>
            <a:pPr marL="0" marR="0" indent="0" algn="l" defTabSz="914400" rtl="0" eaLnBrk="1" fontAlgn="auto" latinLnBrk="0" hangingPunct="1">
              <a:lnSpc>
                <a:spcPct val="100000"/>
              </a:lnSpc>
              <a:spcBef>
                <a:spcPts val="0"/>
              </a:spcBef>
              <a:spcAft>
                <a:spcPts val="0"/>
              </a:spcAft>
              <a:buClrTx/>
              <a:buSzTx/>
              <a:buFontTx/>
              <a:buNone/>
              <a:tabLst/>
              <a:defRPr/>
            </a:pPr>
            <a:r>
              <a:rPr lang="en-CA" sz="1200" b="1" dirty="0" smtClean="0">
                <a:solidFill>
                  <a:schemeClr val="bg1"/>
                </a:solidFill>
              </a:rPr>
              <a:t>7) Development</a:t>
            </a:r>
            <a:r>
              <a:rPr lang="en-CA" sz="1200" b="1" baseline="0" dirty="0" smtClean="0">
                <a:solidFill>
                  <a:schemeClr val="bg1"/>
                </a:solidFill>
              </a:rPr>
              <a:t> considerations: </a:t>
            </a:r>
            <a:r>
              <a:rPr lang="en-CA" sz="1200" b="0" baseline="0" dirty="0" smtClean="0">
                <a:solidFill>
                  <a:schemeClr val="bg1"/>
                </a:solidFill>
              </a:rPr>
              <a:t>Using b</a:t>
            </a:r>
            <a:r>
              <a:rPr lang="en-CA" sz="1200" dirty="0" smtClean="0">
                <a:solidFill>
                  <a:schemeClr val="bg1"/>
                </a:solidFill>
              </a:rPr>
              <a:t>est available science and technology to promote effective local government and land use planning that supports  community wildfire resiliency and infrastructure survivability. </a:t>
            </a:r>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dirty="0" smtClean="0">
              <a:solidFill>
                <a:schemeClr val="bg1"/>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dirty="0" smtClean="0">
              <a:solidFill>
                <a:schemeClr val="bg1"/>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CA"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CA"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CA" baseline="0" dirty="0" smtClean="0"/>
          </a:p>
        </p:txBody>
      </p:sp>
      <p:sp>
        <p:nvSpPr>
          <p:cNvPr id="4" name="Slide Number Placeholder 3"/>
          <p:cNvSpPr>
            <a:spLocks noGrp="1"/>
          </p:cNvSpPr>
          <p:nvPr>
            <p:ph type="sldNum" sz="quarter" idx="10"/>
          </p:nvPr>
        </p:nvSpPr>
        <p:spPr/>
        <p:txBody>
          <a:bodyPr/>
          <a:lstStyle/>
          <a:p>
            <a:fld id="{FB67C3B1-A8AF-4200-B169-6695A1985649}" type="slidenum">
              <a:rPr lang="en-CA" smtClean="0"/>
              <a:t>19</a:t>
            </a:fld>
            <a:endParaRPr lang="en-CA"/>
          </a:p>
        </p:txBody>
      </p:sp>
    </p:spTree>
    <p:extLst>
      <p:ext uri="{BB962C8B-B14F-4D97-AF65-F5344CB8AC3E}">
        <p14:creationId xmlns:p14="http://schemas.microsoft.com/office/powerpoint/2010/main" val="32130764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latin typeface="+mn-lt"/>
                <a:ea typeface="+mn-ea"/>
                <a:cs typeface="+mn-cs"/>
              </a:rPr>
              <a:t>The delivery of a successful and effective FireSmart program in BC was previously hindered by a lack of stable funding and resourcing, inconsistent application of FireSmart principles and disciplines, and no overarching authority to ensure consistent participation.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latin typeface="+mn-lt"/>
                <a:ea typeface="+mn-ea"/>
                <a:cs typeface="+mn-cs"/>
              </a:rPr>
              <a:t>To help overcome these challenges and ensure greater direction and integration of the seven FireSmart disciplines* across the province, a new BC FireSmart Committee (BCFSC) was established in May 2017.</a:t>
            </a:r>
            <a:endParaRPr lang="en-CA" baseline="0" dirty="0" smtClean="0"/>
          </a:p>
        </p:txBody>
      </p:sp>
      <p:sp>
        <p:nvSpPr>
          <p:cNvPr id="4" name="Slide Number Placeholder 3"/>
          <p:cNvSpPr>
            <a:spLocks noGrp="1"/>
          </p:cNvSpPr>
          <p:nvPr>
            <p:ph type="sldNum" sz="quarter" idx="10"/>
          </p:nvPr>
        </p:nvSpPr>
        <p:spPr/>
        <p:txBody>
          <a:bodyPr/>
          <a:lstStyle/>
          <a:p>
            <a:fld id="{FB67C3B1-A8AF-4200-B169-6695A1985649}" type="slidenum">
              <a:rPr lang="en-CA" smtClean="0"/>
              <a:t>20</a:t>
            </a:fld>
            <a:endParaRPr lang="en-CA"/>
          </a:p>
        </p:txBody>
      </p:sp>
    </p:spTree>
    <p:extLst>
      <p:ext uri="{BB962C8B-B14F-4D97-AF65-F5344CB8AC3E}">
        <p14:creationId xmlns:p14="http://schemas.microsoft.com/office/powerpoint/2010/main" val="32130764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FB67C3B1-A8AF-4200-B169-6695A1985649}" type="slidenum">
              <a:rPr lang="en-CA" smtClean="0"/>
              <a:t>21</a:t>
            </a:fld>
            <a:endParaRPr lang="en-CA"/>
          </a:p>
        </p:txBody>
      </p:sp>
    </p:spTree>
    <p:extLst>
      <p:ext uri="{BB962C8B-B14F-4D97-AF65-F5344CB8AC3E}">
        <p14:creationId xmlns:p14="http://schemas.microsoft.com/office/powerpoint/2010/main" val="21851354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0000"/>
              </a:lnSpc>
            </a:pPr>
            <a:r>
              <a:rPr lang="en-CA" altLang="en-US" sz="1200" dirty="0" smtClean="0"/>
              <a:t>Wildfire is a threat to our community and its neighbourhoods. </a:t>
            </a:r>
          </a:p>
          <a:p>
            <a:pPr>
              <a:lnSpc>
                <a:spcPct val="110000"/>
              </a:lnSpc>
            </a:pPr>
            <a:r>
              <a:rPr lang="en-CA" altLang="en-US" sz="1200" dirty="0" smtClean="0"/>
              <a:t>This threat cannot be solved by firefighters or more equipment. </a:t>
            </a:r>
          </a:p>
          <a:p>
            <a:pPr>
              <a:lnSpc>
                <a:spcPct val="110000"/>
              </a:lnSpc>
            </a:pPr>
            <a:r>
              <a:rPr lang="en-CA" altLang="en-US" sz="1200" dirty="0" smtClean="0"/>
              <a:t>Solving the problem depends on what happens </a:t>
            </a:r>
            <a:r>
              <a:rPr lang="en-CA" altLang="en-US" sz="1200" b="1" dirty="0" smtClean="0">
                <a:solidFill>
                  <a:srgbClr val="FFC000"/>
                </a:solidFill>
              </a:rPr>
              <a:t>BEFORE</a:t>
            </a:r>
            <a:r>
              <a:rPr lang="en-CA" altLang="en-US" sz="1200" dirty="0" smtClean="0"/>
              <a:t> the fire occurs and in our own </a:t>
            </a:r>
            <a:r>
              <a:rPr lang="en-CA" altLang="en-US" sz="1200" b="1" dirty="0" smtClean="0">
                <a:solidFill>
                  <a:srgbClr val="FFC000"/>
                </a:solidFill>
              </a:rPr>
              <a:t>BACKYARDS.</a:t>
            </a:r>
            <a:endParaRPr lang="en-CA" dirty="0"/>
          </a:p>
        </p:txBody>
      </p:sp>
    </p:spTree>
    <p:extLst>
      <p:ext uri="{BB962C8B-B14F-4D97-AF65-F5344CB8AC3E}">
        <p14:creationId xmlns:p14="http://schemas.microsoft.com/office/powerpoint/2010/main" val="40152630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 main focus to</a:t>
            </a:r>
            <a:r>
              <a:rPr lang="en-CA" baseline="0" dirty="0" smtClean="0"/>
              <a:t> reduce WUI wildfire disasters is within the home ignition zone, which is the home plus three priority zones spanning outwards from the structure, as shown in this image.</a:t>
            </a:r>
          </a:p>
          <a:p>
            <a:endParaRPr lang="en-CA" dirty="0" smtClean="0"/>
          </a:p>
          <a:p>
            <a:pPr marL="0" marR="0" lvl="0" indent="0" defTabSz="914400" eaLnBrk="1" fontAlgn="auto" latinLnBrk="0" hangingPunct="1">
              <a:lnSpc>
                <a:spcPct val="100000"/>
              </a:lnSpc>
              <a:spcBef>
                <a:spcPts val="0"/>
              </a:spcBef>
              <a:spcAft>
                <a:spcPts val="1200"/>
              </a:spcAft>
              <a:buClrTx/>
              <a:buSzTx/>
              <a:buFontTx/>
              <a:buNone/>
              <a:tabLst/>
              <a:defRPr/>
            </a:pPr>
            <a:r>
              <a:rPr kumimoji="0" lang="en-CA" sz="1200" b="1" i="0" u="none" strike="noStrike" kern="0" cap="none" spc="0" normalizeH="0" baseline="0" noProof="0" dirty="0" smtClean="0">
                <a:ln>
                  <a:noFill/>
                </a:ln>
                <a:solidFill>
                  <a:prstClr val="white"/>
                </a:solidFill>
                <a:effectLst/>
                <a:uLnTx/>
                <a:uFillTx/>
              </a:rPr>
              <a:t>The goal is to protect homes from:</a:t>
            </a: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200" b="0" i="0" u="none" strike="noStrike" kern="0" cap="none" spc="0" normalizeH="0" baseline="0" noProof="0" dirty="0" smtClean="0">
                <a:ln>
                  <a:noFill/>
                </a:ln>
                <a:solidFill>
                  <a:prstClr val="white"/>
                </a:solidFill>
                <a:effectLst/>
                <a:uLnTx/>
                <a:uFillTx/>
              </a:rPr>
              <a:t>Convective heat or direct flame</a:t>
            </a: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200" b="0" i="0" u="none" strike="noStrike" kern="0" cap="none" spc="0" normalizeH="0" baseline="0" noProof="0" dirty="0" smtClean="0">
                <a:ln>
                  <a:noFill/>
                </a:ln>
                <a:solidFill>
                  <a:prstClr val="white"/>
                </a:solidFill>
                <a:effectLst/>
                <a:uLnTx/>
                <a:uFillTx/>
              </a:rPr>
              <a:t>Radiant heat from the flame front or from other homes</a:t>
            </a: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200" b="0" i="0" u="none" strike="noStrike" kern="0" cap="none" spc="0" normalizeH="0" baseline="0" noProof="0" dirty="0" smtClean="0">
                <a:ln>
                  <a:noFill/>
                </a:ln>
                <a:solidFill>
                  <a:prstClr val="white"/>
                </a:solidFill>
                <a:effectLst/>
                <a:uLnTx/>
                <a:uFillTx/>
              </a:rPr>
              <a:t>Embers </a:t>
            </a:r>
          </a:p>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tabLst/>
              <a:defRPr/>
            </a:pPr>
            <a:endParaRPr lang="en-CA" dirty="0" smtClean="0"/>
          </a:p>
          <a:p>
            <a:r>
              <a:rPr lang="en-CA" b="1" u="sng" dirty="0" smtClean="0">
                <a:solidFill>
                  <a:srgbClr val="FF0000"/>
                </a:solidFill>
              </a:rPr>
              <a:t>NOTE for presenter</a:t>
            </a:r>
            <a:r>
              <a:rPr lang="en-CA" b="0" u="none" dirty="0" smtClean="0">
                <a:solidFill>
                  <a:srgbClr val="FF0000"/>
                </a:solidFill>
              </a:rPr>
              <a:t>:</a:t>
            </a:r>
            <a:r>
              <a:rPr lang="en-CA" b="0" u="none" baseline="0" dirty="0" smtClean="0">
                <a:solidFill>
                  <a:srgbClr val="FF0000"/>
                </a:solidFill>
              </a:rPr>
              <a:t> </a:t>
            </a:r>
            <a:r>
              <a:rPr lang="en-CA" dirty="0" smtClean="0"/>
              <a:t>If</a:t>
            </a:r>
            <a:r>
              <a:rPr lang="en-CA" baseline="0" dirty="0" smtClean="0"/>
              <a:t> time this video demonstrates ember risk very well:  https://www.youtube.com/watch?v=_Vh4cQdH26g </a:t>
            </a:r>
            <a:endParaRPr lang="en-CA" dirty="0" smtClean="0"/>
          </a:p>
          <a:p>
            <a:endParaRPr lang="en-US" dirty="0"/>
          </a:p>
        </p:txBody>
      </p:sp>
      <p:sp>
        <p:nvSpPr>
          <p:cNvPr id="4" name="Slide Number Placeholder 3"/>
          <p:cNvSpPr>
            <a:spLocks noGrp="1"/>
          </p:cNvSpPr>
          <p:nvPr>
            <p:ph type="sldNum" sz="quarter" idx="10"/>
          </p:nvPr>
        </p:nvSpPr>
        <p:spPr/>
        <p:txBody>
          <a:bodyPr/>
          <a:lstStyle/>
          <a:p>
            <a:fld id="{FB67C3B1-A8AF-4200-B169-6695A1985649}" type="slidenum">
              <a:rPr lang="en-CA" smtClean="0"/>
              <a:t>23</a:t>
            </a:fld>
            <a:endParaRPr lang="en-CA"/>
          </a:p>
        </p:txBody>
      </p:sp>
    </p:spTree>
    <p:extLst>
      <p:ext uri="{BB962C8B-B14F-4D97-AF65-F5344CB8AC3E}">
        <p14:creationId xmlns:p14="http://schemas.microsoft.com/office/powerpoint/2010/main" val="39009969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FB67C3B1-A8AF-4200-B169-6695A1985649}" type="slidenum">
              <a:rPr lang="en-CA" smtClean="0"/>
              <a:t>24</a:t>
            </a:fld>
            <a:endParaRPr lang="en-CA"/>
          </a:p>
        </p:txBody>
      </p:sp>
    </p:spTree>
    <p:extLst>
      <p:ext uri="{BB962C8B-B14F-4D97-AF65-F5344CB8AC3E}">
        <p14:creationId xmlns:p14="http://schemas.microsoft.com/office/powerpoint/2010/main" val="14508783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FB67C3B1-A8AF-4200-B169-6695A1985649}" type="slidenum">
              <a:rPr lang="en-CA" smtClean="0"/>
              <a:t>25</a:t>
            </a:fld>
            <a:endParaRPr lang="en-CA"/>
          </a:p>
        </p:txBody>
      </p:sp>
    </p:spTree>
    <p:extLst>
      <p:ext uri="{BB962C8B-B14F-4D97-AF65-F5344CB8AC3E}">
        <p14:creationId xmlns:p14="http://schemas.microsoft.com/office/powerpoint/2010/main" val="14508783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Avoid planting coniferous trees (cones and needles) as they are highly flammable and should not be within 10 metres of your home.</a:t>
            </a:r>
          </a:p>
          <a:p>
            <a:endParaRPr lang="en-CA" dirty="0" smtClean="0"/>
          </a:p>
          <a:p>
            <a:r>
              <a:rPr lang="en-CA" dirty="0" smtClean="0"/>
              <a:t>Trees to plant are deciduous (leafy) trees are resistant to wildfire and include:</a:t>
            </a:r>
          </a:p>
          <a:p>
            <a:r>
              <a:rPr lang="en-CA" dirty="0" smtClean="0"/>
              <a:t>• poplar</a:t>
            </a:r>
          </a:p>
          <a:p>
            <a:r>
              <a:rPr lang="en-CA" dirty="0" smtClean="0"/>
              <a:t>• birch</a:t>
            </a:r>
          </a:p>
          <a:p>
            <a:r>
              <a:rPr lang="en-CA" dirty="0" smtClean="0"/>
              <a:t>• aspen</a:t>
            </a:r>
          </a:p>
          <a:p>
            <a:r>
              <a:rPr lang="en-CA" dirty="0" smtClean="0"/>
              <a:t>• cottonwood</a:t>
            </a:r>
          </a:p>
          <a:p>
            <a:r>
              <a:rPr lang="en-CA" dirty="0" smtClean="0"/>
              <a:t>• maple</a:t>
            </a:r>
          </a:p>
          <a:p>
            <a:r>
              <a:rPr lang="en-CA" dirty="0" smtClean="0"/>
              <a:t>• alder</a:t>
            </a:r>
          </a:p>
          <a:p>
            <a:r>
              <a:rPr lang="en-CA" dirty="0" smtClean="0"/>
              <a:t>• ash</a:t>
            </a:r>
          </a:p>
          <a:p>
            <a:r>
              <a:rPr lang="en-CA" dirty="0" smtClean="0"/>
              <a:t>• cherry</a:t>
            </a:r>
          </a:p>
          <a:p>
            <a:endParaRPr lang="en-CA" dirty="0" smtClean="0"/>
          </a:p>
          <a:p>
            <a:endParaRPr lang="en-CA" dirty="0"/>
          </a:p>
        </p:txBody>
      </p:sp>
      <p:sp>
        <p:nvSpPr>
          <p:cNvPr id="4" name="Slide Number Placeholder 3"/>
          <p:cNvSpPr>
            <a:spLocks noGrp="1"/>
          </p:cNvSpPr>
          <p:nvPr>
            <p:ph type="sldNum" sz="quarter" idx="10"/>
          </p:nvPr>
        </p:nvSpPr>
        <p:spPr/>
        <p:txBody>
          <a:bodyPr/>
          <a:lstStyle/>
          <a:p>
            <a:fld id="{FB67C3B1-A8AF-4200-B169-6695A1985649}" type="slidenum">
              <a:rPr lang="en-CA" smtClean="0"/>
              <a:t>26</a:t>
            </a:fld>
            <a:endParaRPr lang="en-CA"/>
          </a:p>
        </p:txBody>
      </p:sp>
    </p:spTree>
    <p:extLst>
      <p:ext uri="{BB962C8B-B14F-4D97-AF65-F5344CB8AC3E}">
        <p14:creationId xmlns:p14="http://schemas.microsoft.com/office/powerpoint/2010/main" val="14508783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Avoid planting coniferous trees (cones and needles) as they are highly flammable and should not be within 10 metres of your home.</a:t>
            </a:r>
          </a:p>
          <a:p>
            <a:endParaRPr lang="en-CA" dirty="0" smtClean="0"/>
          </a:p>
          <a:p>
            <a:r>
              <a:rPr lang="en-CA" dirty="0" smtClean="0"/>
              <a:t>Trees to plant are deciduous (leafy) trees are resistant to wildfire and include:</a:t>
            </a:r>
          </a:p>
          <a:p>
            <a:r>
              <a:rPr lang="en-CA" dirty="0" smtClean="0"/>
              <a:t>• poplar</a:t>
            </a:r>
          </a:p>
          <a:p>
            <a:r>
              <a:rPr lang="en-CA" dirty="0" smtClean="0"/>
              <a:t>• birch</a:t>
            </a:r>
          </a:p>
          <a:p>
            <a:r>
              <a:rPr lang="en-CA" dirty="0" smtClean="0"/>
              <a:t>• aspen</a:t>
            </a:r>
          </a:p>
          <a:p>
            <a:r>
              <a:rPr lang="en-CA" dirty="0" smtClean="0"/>
              <a:t>• cottonwood</a:t>
            </a:r>
          </a:p>
          <a:p>
            <a:r>
              <a:rPr lang="en-CA" dirty="0" smtClean="0"/>
              <a:t>• maple</a:t>
            </a:r>
          </a:p>
          <a:p>
            <a:r>
              <a:rPr lang="en-CA" dirty="0" smtClean="0"/>
              <a:t>• alder</a:t>
            </a:r>
          </a:p>
          <a:p>
            <a:r>
              <a:rPr lang="en-CA" dirty="0" smtClean="0"/>
              <a:t>• ash</a:t>
            </a:r>
          </a:p>
          <a:p>
            <a:r>
              <a:rPr lang="en-CA" dirty="0" smtClean="0"/>
              <a:t>• cherry</a:t>
            </a:r>
          </a:p>
          <a:p>
            <a:endParaRPr lang="en-CA" dirty="0" smtClean="0"/>
          </a:p>
          <a:p>
            <a:endParaRPr lang="en-CA" dirty="0"/>
          </a:p>
        </p:txBody>
      </p:sp>
      <p:sp>
        <p:nvSpPr>
          <p:cNvPr id="4" name="Slide Number Placeholder 3"/>
          <p:cNvSpPr>
            <a:spLocks noGrp="1"/>
          </p:cNvSpPr>
          <p:nvPr>
            <p:ph type="sldNum" sz="quarter" idx="10"/>
          </p:nvPr>
        </p:nvSpPr>
        <p:spPr/>
        <p:txBody>
          <a:bodyPr/>
          <a:lstStyle/>
          <a:p>
            <a:fld id="{FB67C3B1-A8AF-4200-B169-6695A1985649}" type="slidenum">
              <a:rPr lang="en-CA" smtClean="0"/>
              <a:t>27</a:t>
            </a:fld>
            <a:endParaRPr lang="en-CA"/>
          </a:p>
        </p:txBody>
      </p:sp>
    </p:spTree>
    <p:extLst>
      <p:ext uri="{BB962C8B-B14F-4D97-AF65-F5344CB8AC3E}">
        <p14:creationId xmlns:p14="http://schemas.microsoft.com/office/powerpoint/2010/main" val="14508783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Avoid planting coniferous trees (cones and needles) as they are highly flammable and should not be within 10 metres of your home.</a:t>
            </a:r>
          </a:p>
          <a:p>
            <a:endParaRPr lang="en-CA" dirty="0" smtClean="0"/>
          </a:p>
          <a:p>
            <a:r>
              <a:rPr lang="en-CA" dirty="0" smtClean="0"/>
              <a:t>Trees to plant are deciduous (leafy) trees are resistant to wildfire and include:</a:t>
            </a:r>
          </a:p>
          <a:p>
            <a:r>
              <a:rPr lang="en-CA" dirty="0" smtClean="0"/>
              <a:t>• poplar</a:t>
            </a:r>
          </a:p>
          <a:p>
            <a:r>
              <a:rPr lang="en-CA" dirty="0" smtClean="0"/>
              <a:t>• birch</a:t>
            </a:r>
          </a:p>
          <a:p>
            <a:r>
              <a:rPr lang="en-CA" dirty="0" smtClean="0"/>
              <a:t>• aspen</a:t>
            </a:r>
          </a:p>
          <a:p>
            <a:r>
              <a:rPr lang="en-CA" dirty="0" smtClean="0"/>
              <a:t>• cottonwood</a:t>
            </a:r>
          </a:p>
          <a:p>
            <a:r>
              <a:rPr lang="en-CA" dirty="0" smtClean="0"/>
              <a:t>• maple</a:t>
            </a:r>
          </a:p>
          <a:p>
            <a:r>
              <a:rPr lang="en-CA" dirty="0" smtClean="0"/>
              <a:t>• alder</a:t>
            </a:r>
          </a:p>
          <a:p>
            <a:r>
              <a:rPr lang="en-CA" dirty="0" smtClean="0"/>
              <a:t>• ash</a:t>
            </a:r>
          </a:p>
          <a:p>
            <a:r>
              <a:rPr lang="en-CA" dirty="0" smtClean="0"/>
              <a:t>• cherry</a:t>
            </a:r>
          </a:p>
          <a:p>
            <a:endParaRPr lang="en-CA" dirty="0" smtClean="0"/>
          </a:p>
          <a:p>
            <a:endParaRPr lang="en-CA" dirty="0"/>
          </a:p>
        </p:txBody>
      </p:sp>
      <p:sp>
        <p:nvSpPr>
          <p:cNvPr id="4" name="Slide Number Placeholder 3"/>
          <p:cNvSpPr>
            <a:spLocks noGrp="1"/>
          </p:cNvSpPr>
          <p:nvPr>
            <p:ph type="sldNum" sz="quarter" idx="10"/>
          </p:nvPr>
        </p:nvSpPr>
        <p:spPr/>
        <p:txBody>
          <a:bodyPr/>
          <a:lstStyle/>
          <a:p>
            <a:fld id="{FB67C3B1-A8AF-4200-B169-6695A1985649}" type="slidenum">
              <a:rPr lang="en-CA" smtClean="0"/>
              <a:t>28</a:t>
            </a:fld>
            <a:endParaRPr lang="en-CA"/>
          </a:p>
        </p:txBody>
      </p:sp>
    </p:spTree>
    <p:extLst>
      <p:ext uri="{BB962C8B-B14F-4D97-AF65-F5344CB8AC3E}">
        <p14:creationId xmlns:p14="http://schemas.microsoft.com/office/powerpoint/2010/main" val="14508783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CA" sz="1200" b="0" i="0" u="none" strike="noStrike" kern="1200" baseline="0" dirty="0" smtClean="0">
                <a:solidFill>
                  <a:schemeClr val="tx1"/>
                </a:solidFill>
                <a:latin typeface="+mn-lt"/>
                <a:ea typeface="+mn-ea"/>
                <a:cs typeface="+mn-cs"/>
              </a:rPr>
              <a:t>Unscreened vents can allow heat and embers to enter a building and ignite.</a:t>
            </a:r>
          </a:p>
          <a:p>
            <a:pPr marL="171450" indent="-171450">
              <a:buFont typeface="Arial" pitchFamily="34" charset="0"/>
              <a:buChar char="•"/>
            </a:pPr>
            <a:r>
              <a:rPr lang="en-CA" sz="1200" b="0" i="0" u="none" strike="noStrike" kern="1200" baseline="0" dirty="0" smtClean="0">
                <a:solidFill>
                  <a:schemeClr val="tx1"/>
                </a:solidFill>
                <a:latin typeface="+mn-lt"/>
                <a:ea typeface="+mn-ea"/>
                <a:cs typeface="+mn-cs"/>
              </a:rPr>
              <a:t>With inadequate ground-to-siding clearance, accumulated embers can ignite combustible siding directly. 15 centimetres of ground-to-siding non-combustible clearance is recommended.</a:t>
            </a:r>
          </a:p>
          <a:p>
            <a:pPr marL="171450" indent="-171450">
              <a:buFont typeface="Arial" pitchFamily="34" charset="0"/>
              <a:buChar char="•"/>
            </a:pPr>
            <a:r>
              <a:rPr lang="en-CA" sz="1200" b="0" i="0" u="none" strike="noStrike" kern="1200" baseline="0" dirty="0" smtClean="0">
                <a:solidFill>
                  <a:schemeClr val="tx1"/>
                </a:solidFill>
                <a:latin typeface="+mn-lt"/>
                <a:ea typeface="+mn-ea"/>
                <a:cs typeface="+mn-cs"/>
              </a:rPr>
              <a:t>Install non-combustible material for all vents. Should be 3 millimetre screening or ASTM (American rating system) fire rated vents. Metal products are recommended for vents and vent flashing.</a:t>
            </a:r>
          </a:p>
          <a:p>
            <a:pPr marL="0" indent="0">
              <a:buFont typeface="Arial" pitchFamily="34" charset="0"/>
              <a:buNone/>
            </a:pPr>
            <a:endParaRPr lang="en-CA" dirty="0" smtClean="0"/>
          </a:p>
          <a:p>
            <a:pPr marL="0" indent="0">
              <a:buFont typeface="Arial" pitchFamily="34" charset="0"/>
              <a:buNone/>
            </a:pPr>
            <a:endParaRPr lang="en-CA" dirty="0"/>
          </a:p>
        </p:txBody>
      </p:sp>
      <p:sp>
        <p:nvSpPr>
          <p:cNvPr id="4" name="Slide Number Placeholder 3"/>
          <p:cNvSpPr>
            <a:spLocks noGrp="1"/>
          </p:cNvSpPr>
          <p:nvPr>
            <p:ph type="sldNum" sz="quarter" idx="10"/>
          </p:nvPr>
        </p:nvSpPr>
        <p:spPr/>
        <p:txBody>
          <a:bodyPr/>
          <a:lstStyle/>
          <a:p>
            <a:fld id="{FB67C3B1-A8AF-4200-B169-6695A1985649}" type="slidenum">
              <a:rPr lang="en-CA" smtClean="0"/>
              <a:t>29</a:t>
            </a:fld>
            <a:endParaRPr lang="en-CA"/>
          </a:p>
        </p:txBody>
      </p:sp>
    </p:spTree>
    <p:extLst>
      <p:ext uri="{BB962C8B-B14F-4D97-AF65-F5344CB8AC3E}">
        <p14:creationId xmlns:p14="http://schemas.microsoft.com/office/powerpoint/2010/main" val="35240496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 fire</a:t>
            </a:r>
            <a:r>
              <a:rPr lang="en-CA" baseline="0" dirty="0" smtClean="0"/>
              <a:t> rating of roof covering relies on the entire roof assembly (sheeting, drip edges and end caps) to offer the rated protection.</a:t>
            </a:r>
          </a:p>
          <a:p>
            <a:endParaRPr lang="en-CA" baseline="0" dirty="0" smtClean="0"/>
          </a:p>
          <a:p>
            <a:r>
              <a:rPr lang="en-CA" sz="1200" b="1" i="0" u="none" strike="noStrike" kern="1200" baseline="0" dirty="0" smtClean="0">
                <a:solidFill>
                  <a:schemeClr val="tx1"/>
                </a:solidFill>
                <a:latin typeface="+mn-lt"/>
                <a:ea typeface="+mn-ea"/>
                <a:cs typeface="+mn-cs"/>
              </a:rPr>
              <a:t>Class A </a:t>
            </a:r>
            <a:r>
              <a:rPr lang="en-CA" sz="1200" b="0" i="0" u="none" strike="noStrike" kern="1200" baseline="0" dirty="0" smtClean="0">
                <a:solidFill>
                  <a:schemeClr val="tx1"/>
                </a:solidFill>
                <a:latin typeface="+mn-lt"/>
                <a:ea typeface="+mn-ea"/>
                <a:cs typeface="+mn-cs"/>
              </a:rPr>
              <a:t>fire-rated roof assembly offers the best protection. Examples of Class A roofing material include clay tile, concrete tile,</a:t>
            </a:r>
          </a:p>
          <a:p>
            <a:r>
              <a:rPr lang="en-CA" sz="1200" b="0" i="0" u="none" strike="noStrike" kern="1200" baseline="0" dirty="0" smtClean="0">
                <a:solidFill>
                  <a:schemeClr val="tx1"/>
                </a:solidFill>
                <a:latin typeface="+mn-lt"/>
                <a:ea typeface="+mn-ea"/>
                <a:cs typeface="+mn-cs"/>
              </a:rPr>
              <a:t>metal and asphalt shingles.</a:t>
            </a:r>
          </a:p>
          <a:p>
            <a:endParaRPr lang="en-CA" sz="1200" b="0" i="0" u="none" strike="noStrike" kern="1200" baseline="0" dirty="0" smtClean="0">
              <a:solidFill>
                <a:schemeClr val="tx1"/>
              </a:solidFill>
              <a:latin typeface="+mn-lt"/>
              <a:ea typeface="+mn-ea"/>
              <a:cs typeface="+mn-cs"/>
            </a:endParaRPr>
          </a:p>
          <a:p>
            <a:r>
              <a:rPr lang="en-CA" sz="1200" b="1" i="0" u="none" strike="noStrike" kern="1200" baseline="0" dirty="0" smtClean="0">
                <a:solidFill>
                  <a:schemeClr val="tx1"/>
                </a:solidFill>
                <a:latin typeface="+mn-lt"/>
                <a:ea typeface="+mn-ea"/>
                <a:cs typeface="+mn-cs"/>
              </a:rPr>
              <a:t>Class C </a:t>
            </a:r>
            <a:r>
              <a:rPr lang="en-CA" sz="1200" b="0" i="0" u="none" strike="noStrike" kern="1200" baseline="0" dirty="0" smtClean="0">
                <a:solidFill>
                  <a:schemeClr val="tx1"/>
                </a:solidFill>
                <a:latin typeface="+mn-lt"/>
                <a:ea typeface="+mn-ea"/>
                <a:cs typeface="+mn-cs"/>
              </a:rPr>
              <a:t>roofing has the lowest resistance to fire. Untreated wood shakes are a Class C because they create a dangerous combination of combustible material and crevices for embers or sparks to enter.</a:t>
            </a:r>
          </a:p>
          <a:p>
            <a:endParaRPr lang="en-CA" sz="1200" b="0" i="0" u="none" strike="noStrike" kern="1200" baseline="0" dirty="0" smtClean="0">
              <a:solidFill>
                <a:schemeClr val="tx1"/>
              </a:solidFill>
              <a:latin typeface="+mn-lt"/>
              <a:ea typeface="+mn-ea"/>
              <a:cs typeface="+mn-cs"/>
            </a:endParaRPr>
          </a:p>
          <a:p>
            <a:r>
              <a:rPr lang="en-CA" sz="1200" b="0" i="0" u="none" strike="noStrike" kern="1200" baseline="0" dirty="0" smtClean="0">
                <a:solidFill>
                  <a:schemeClr val="tx1"/>
                </a:solidFill>
                <a:latin typeface="+mn-lt"/>
                <a:ea typeface="+mn-ea"/>
                <a:cs typeface="+mn-cs"/>
              </a:rPr>
              <a:t>Roof features such as skylights and solar panels, could be an entry or accumulation point for wind-blown embers. Keep these features clear of combustible debris and properly maintained.</a:t>
            </a:r>
            <a:endParaRPr lang="en-CA" dirty="0"/>
          </a:p>
        </p:txBody>
      </p:sp>
      <p:sp>
        <p:nvSpPr>
          <p:cNvPr id="4" name="Slide Number Placeholder 3"/>
          <p:cNvSpPr>
            <a:spLocks noGrp="1"/>
          </p:cNvSpPr>
          <p:nvPr>
            <p:ph type="sldNum" sz="quarter" idx="10"/>
          </p:nvPr>
        </p:nvSpPr>
        <p:spPr/>
        <p:txBody>
          <a:bodyPr/>
          <a:lstStyle/>
          <a:p>
            <a:fld id="{FB67C3B1-A8AF-4200-B169-6695A1985649}" type="slidenum">
              <a:rPr lang="en-CA" smtClean="0"/>
              <a:t>30</a:t>
            </a:fld>
            <a:endParaRPr lang="en-CA"/>
          </a:p>
        </p:txBody>
      </p:sp>
    </p:spTree>
    <p:extLst>
      <p:ext uri="{BB962C8B-B14F-4D97-AF65-F5344CB8AC3E}">
        <p14:creationId xmlns:p14="http://schemas.microsoft.com/office/powerpoint/2010/main" val="14897367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u="none" strike="noStrike" kern="1200" baseline="0" dirty="0" smtClean="0">
                <a:solidFill>
                  <a:schemeClr val="tx1"/>
                </a:solidFill>
                <a:latin typeface="+mn-lt"/>
                <a:ea typeface="+mn-ea"/>
                <a:cs typeface="+mn-cs"/>
              </a:rPr>
              <a:t>Siding is vulnerable when it ignites and when flames or embers get into the cavity behind the siding. With inadequate ground-to-siding clearance, accumulated embers can ignite combustible siding directly. 15 centimetres of ground-to-siding non-combustible clearance is recommended.</a:t>
            </a:r>
          </a:p>
          <a:p>
            <a:endParaRPr lang="en-CA" sz="1200" b="0" i="0" u="none" strike="noStrike" kern="1200" baseline="0" dirty="0" smtClean="0">
              <a:solidFill>
                <a:schemeClr val="tx1"/>
              </a:solidFill>
              <a:latin typeface="+mn-lt"/>
              <a:ea typeface="+mn-ea"/>
              <a:cs typeface="+mn-cs"/>
            </a:endParaRPr>
          </a:p>
          <a:p>
            <a:r>
              <a:rPr lang="en-CA" sz="1200" b="0" i="0" u="none" strike="noStrike" kern="1200" baseline="0" dirty="0" smtClean="0">
                <a:solidFill>
                  <a:schemeClr val="tx1"/>
                </a:solidFill>
                <a:latin typeface="+mn-lt"/>
                <a:ea typeface="+mn-ea"/>
                <a:cs typeface="+mn-cs"/>
              </a:rPr>
              <a:t>Examine your siding for locations where embers could accumulate or lodge. Maintaining and removing combustible debris (such as lumber, stored vehicles, branches, grass and leaves) and firewood near the exterior walls will reduce a building’s vulnerability to ignition during a wildfire.</a:t>
            </a:r>
            <a:endParaRPr lang="en-CA" dirty="0"/>
          </a:p>
        </p:txBody>
      </p:sp>
      <p:sp>
        <p:nvSpPr>
          <p:cNvPr id="4" name="Slide Number Placeholder 3"/>
          <p:cNvSpPr>
            <a:spLocks noGrp="1"/>
          </p:cNvSpPr>
          <p:nvPr>
            <p:ph type="sldNum" sz="quarter" idx="10"/>
          </p:nvPr>
        </p:nvSpPr>
        <p:spPr/>
        <p:txBody>
          <a:bodyPr/>
          <a:lstStyle/>
          <a:p>
            <a:fld id="{FB67C3B1-A8AF-4200-B169-6695A1985649}" type="slidenum">
              <a:rPr lang="en-CA" smtClean="0"/>
              <a:t>31</a:t>
            </a:fld>
            <a:endParaRPr lang="en-CA"/>
          </a:p>
        </p:txBody>
      </p:sp>
    </p:spTree>
    <p:extLst>
      <p:ext uri="{BB962C8B-B14F-4D97-AF65-F5344CB8AC3E}">
        <p14:creationId xmlns:p14="http://schemas.microsoft.com/office/powerpoint/2010/main" val="27642025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45720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effectLst/>
                <a:uLnTx/>
                <a:uFillTx/>
                <a:latin typeface="+mn-lt"/>
                <a:ea typeface="+mn-ea"/>
                <a:cs typeface="+mn-cs"/>
              </a:rPr>
              <a:t>4% survival in homes with flammable roof, no treatment and no defensive action</a:t>
            </a:r>
          </a:p>
          <a:p>
            <a:pPr marL="457200" marR="0" lvl="0" indent="-45720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effectLst/>
                <a:uLnTx/>
                <a:uFillTx/>
                <a:latin typeface="+mn-lt"/>
                <a:ea typeface="+mn-ea"/>
                <a:cs typeface="+mn-cs"/>
              </a:rPr>
              <a:t>20% survival of homes with flammable roof</a:t>
            </a:r>
          </a:p>
          <a:p>
            <a:pPr marL="457200" marR="0" lvl="0" indent="-45720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effectLst/>
                <a:uLnTx/>
                <a:uFillTx/>
                <a:latin typeface="+mn-lt"/>
                <a:ea typeface="+mn-ea"/>
                <a:cs typeface="+mn-cs"/>
              </a:rPr>
              <a:t>70% survival of homes with non-flammable roof</a:t>
            </a:r>
          </a:p>
          <a:p>
            <a:pPr marL="457200" marR="0" lvl="0" indent="-45720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smtClean="0">
                <a:ln>
                  <a:noFill/>
                </a:ln>
                <a:effectLst/>
                <a:uLnTx/>
                <a:uFillTx/>
                <a:latin typeface="+mn-lt"/>
                <a:ea typeface="+mn-ea"/>
                <a:cs typeface="+mn-cs"/>
              </a:rPr>
              <a:t>90% survival if 10 </a:t>
            </a:r>
            <a:r>
              <a:rPr kumimoji="0" lang="en-US" sz="1200" b="0" i="0" u="none" strike="noStrike" kern="1200" cap="none" spc="0" normalizeH="0" baseline="0" noProof="0" dirty="0" err="1" smtClean="0">
                <a:ln>
                  <a:noFill/>
                </a:ln>
                <a:effectLst/>
                <a:uLnTx/>
                <a:uFillTx/>
                <a:latin typeface="+mn-lt"/>
                <a:ea typeface="+mn-ea"/>
                <a:cs typeface="+mn-cs"/>
              </a:rPr>
              <a:t>metres</a:t>
            </a:r>
            <a:r>
              <a:rPr kumimoji="0" lang="en-US" sz="1200" b="0" i="0" u="none" strike="noStrike" kern="1200" cap="none" spc="0" normalizeH="0" baseline="0" noProof="0" dirty="0" smtClean="0">
                <a:ln>
                  <a:noFill/>
                </a:ln>
                <a:effectLst/>
                <a:uLnTx/>
                <a:uFillTx/>
                <a:latin typeface="+mn-lt"/>
                <a:ea typeface="+mn-ea"/>
                <a:cs typeface="+mn-cs"/>
              </a:rPr>
              <a:t> (Zone 1) or more of vegetation is treated</a:t>
            </a:r>
            <a:endParaRPr kumimoji="0" lang="en-US" sz="1200" b="0" i="0" u="none" strike="noStrike" kern="1200" cap="none" spc="0" normalizeH="0" baseline="0" noProof="0" dirty="0">
              <a:ln>
                <a:noFill/>
              </a:ln>
              <a:effectLst/>
              <a:uLnTx/>
              <a:uFillTx/>
              <a:latin typeface="+mn-lt"/>
              <a:ea typeface="+mn-ea"/>
              <a:cs typeface="+mn-cs"/>
            </a:endParaRPr>
          </a:p>
        </p:txBody>
      </p:sp>
      <p:sp>
        <p:nvSpPr>
          <p:cNvPr id="4" name="Slide Number Placeholder 3"/>
          <p:cNvSpPr>
            <a:spLocks noGrp="1"/>
          </p:cNvSpPr>
          <p:nvPr>
            <p:ph type="sldNum" sz="quarter" idx="10"/>
          </p:nvPr>
        </p:nvSpPr>
        <p:spPr/>
        <p:txBody>
          <a:bodyPr/>
          <a:lstStyle/>
          <a:p>
            <a:fld id="{FB67C3B1-A8AF-4200-B169-6695A1985649}" type="slidenum">
              <a:rPr lang="en-CA" smtClean="0"/>
              <a:t>32</a:t>
            </a:fld>
            <a:endParaRPr lang="en-CA"/>
          </a:p>
        </p:txBody>
      </p:sp>
    </p:spTree>
    <p:extLst>
      <p:ext uri="{BB962C8B-B14F-4D97-AF65-F5344CB8AC3E}">
        <p14:creationId xmlns:p14="http://schemas.microsoft.com/office/powerpoint/2010/main" val="38295792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u="none" strike="noStrike" kern="1200" baseline="0" dirty="0" smtClean="0">
                <a:solidFill>
                  <a:schemeClr val="tx1"/>
                </a:solidFill>
                <a:latin typeface="+mn-lt"/>
                <a:ea typeface="+mn-ea"/>
                <a:cs typeface="+mn-cs"/>
              </a:rPr>
              <a:t>An investigative study prepared b</a:t>
            </a:r>
            <a:r>
              <a:rPr lang="en-CA" dirty="0" smtClean="0"/>
              <a:t>y Alan </a:t>
            </a:r>
            <a:r>
              <a:rPr lang="en-CA" dirty="0" err="1" smtClean="0"/>
              <a:t>Westhaver</a:t>
            </a:r>
            <a:r>
              <a:rPr lang="en-CA" sz="1200" b="0" i="0" u="none" strike="noStrike" kern="1200" baseline="0" dirty="0" smtClean="0">
                <a:solidFill>
                  <a:schemeClr val="tx1"/>
                </a:solidFill>
                <a:latin typeface="+mn-lt"/>
                <a:ea typeface="+mn-ea"/>
                <a:cs typeface="+mn-cs"/>
              </a:rPr>
              <a:t> for the Institute for Catastrophic Loss Reduction found homes in Fort McMurray that were rated "low" to "moderate“ hazard using </a:t>
            </a:r>
            <a:r>
              <a:rPr lang="en-CA" sz="1200" b="0" i="0" u="none" strike="noStrike" kern="1200" baseline="0" dirty="0" err="1" smtClean="0">
                <a:solidFill>
                  <a:schemeClr val="tx1"/>
                </a:solidFill>
                <a:latin typeface="+mn-lt"/>
                <a:ea typeface="+mn-ea"/>
                <a:cs typeface="+mn-cs"/>
              </a:rPr>
              <a:t>FireSmart</a:t>
            </a:r>
            <a:r>
              <a:rPr lang="en-CA" sz="1200" b="0" i="0" u="none" strike="noStrike" kern="1200" baseline="0" dirty="0" smtClean="0">
                <a:solidFill>
                  <a:schemeClr val="tx1"/>
                </a:solidFill>
                <a:latin typeface="+mn-lt"/>
                <a:ea typeface="+mn-ea"/>
                <a:cs typeface="+mn-cs"/>
              </a:rPr>
              <a:t> criteria survived much more frequently than homes that had higher hazard ratings. </a:t>
            </a:r>
          </a:p>
          <a:p>
            <a:endParaRPr lang="en-CA" sz="1200" b="0" i="0" u="none" strike="noStrike" kern="1200" baseline="0" dirty="0" smtClean="0">
              <a:solidFill>
                <a:schemeClr val="tx1"/>
              </a:solidFill>
              <a:latin typeface="+mn-lt"/>
              <a:ea typeface="+mn-ea"/>
              <a:cs typeface="+mn-cs"/>
            </a:endParaRPr>
          </a:p>
          <a:p>
            <a:r>
              <a:rPr lang="en-CA" dirty="0" smtClean="0"/>
              <a:t>Some of the other early results and conclusions presented in this interim report include: </a:t>
            </a:r>
          </a:p>
          <a:p>
            <a:r>
              <a:rPr lang="en-CA" dirty="0" smtClean="0"/>
              <a:t>• On average, surviving homes in urban and country residential areas rated with ‘Low’ to ‘Moderate’ hazard using </a:t>
            </a:r>
            <a:r>
              <a:rPr lang="en-CA" dirty="0" err="1" smtClean="0"/>
              <a:t>FireSmart</a:t>
            </a:r>
            <a:r>
              <a:rPr lang="en-CA" dirty="0" smtClean="0"/>
              <a:t>® criteria, whereas homes destroyed rated ‘High’ to ‘Extreme’ hazard. </a:t>
            </a:r>
          </a:p>
          <a:p>
            <a:r>
              <a:rPr lang="en-CA" dirty="0" smtClean="0"/>
              <a:t>• In 89% of the side-by-side comparisons conducted (where one home survived and the other did not), the surviving home rated with substantially lower risk. </a:t>
            </a:r>
          </a:p>
          <a:p>
            <a:r>
              <a:rPr lang="en-CA" dirty="0" smtClean="0"/>
              <a:t>• 100% of homes/home groups that survived extreme exposure without igniting rated ‘Low’ hazard. </a:t>
            </a:r>
          </a:p>
          <a:p>
            <a:r>
              <a:rPr lang="en-CA" dirty="0" smtClean="0"/>
              <a:t>• 81% of all assessed homes that survived had a FireSmart rating of ‘Low’ – ‘Moderate’ whereas 56% of homes that were destroyed had a FireSmart rating of ‘High’ to ‘Extreme’. </a:t>
            </a:r>
          </a:p>
          <a:p>
            <a:r>
              <a:rPr lang="en-CA" dirty="0" smtClean="0"/>
              <a:t>• All of the isolated homes that survived amidst heavily damaged urban neighbourhoods rated with ‘Low’ hazard when vegetation further than 30m from the home was discounted. </a:t>
            </a:r>
          </a:p>
          <a:p>
            <a:r>
              <a:rPr lang="en-CA" dirty="0" smtClean="0"/>
              <a:t>• All of the isolated homes that ignited amidst otherwise undamaged neighbourhoods were either rated with ‘Extreme’ hazard, or had critical weaknesses making them immediately vulnerable.</a:t>
            </a:r>
          </a:p>
          <a:p>
            <a:endParaRPr lang="en-CA" dirty="0" smtClean="0"/>
          </a:p>
          <a:p>
            <a:r>
              <a:rPr lang="en-CA" dirty="0" smtClean="0"/>
              <a:t>From these, and other interim results, some clear patterns and conclusions are already emerging: </a:t>
            </a:r>
          </a:p>
          <a:p>
            <a:r>
              <a:rPr lang="en-CA" dirty="0" smtClean="0"/>
              <a:t>• In all neighbourhoods studied, homes whose owners had adopted </a:t>
            </a:r>
            <a:r>
              <a:rPr lang="en-CA" dirty="0" err="1" smtClean="0"/>
              <a:t>FireSmart</a:t>
            </a:r>
            <a:r>
              <a:rPr lang="en-CA" dirty="0" smtClean="0"/>
              <a:t> guidelines survived much more frequently than homes where they had not, despite the extraordinarily harsh conditions. </a:t>
            </a:r>
          </a:p>
          <a:p>
            <a:r>
              <a:rPr lang="en-CA" dirty="0" smtClean="0"/>
              <a:t>• Recommended </a:t>
            </a:r>
            <a:r>
              <a:rPr lang="en-CA" dirty="0" err="1" smtClean="0"/>
              <a:t>FireSmart</a:t>
            </a:r>
            <a:r>
              <a:rPr lang="en-CA" dirty="0" smtClean="0"/>
              <a:t> guidelines work. They are effective in reducing the probability of home ignition and wildfire losses. Home survival does not appear to be random or a matter of luck. </a:t>
            </a:r>
          </a:p>
          <a:p>
            <a:r>
              <a:rPr lang="en-CA" dirty="0" smtClean="0"/>
              <a:t>• Home survival depends on conditions in the home ignition zone, for which owners are responsible. </a:t>
            </a:r>
          </a:p>
          <a:p>
            <a:r>
              <a:rPr lang="en-CA" dirty="0" smtClean="0"/>
              <a:t>• While low total hazard rating is important, a single critical weakness can lead to home loss.</a:t>
            </a:r>
          </a:p>
          <a:p>
            <a:endParaRPr lang="en-CA" dirty="0" smtClean="0"/>
          </a:p>
          <a:p>
            <a:r>
              <a:rPr lang="en-CA" dirty="0" smtClean="0"/>
              <a:t>It was also concluded that this fire fits a pattern widely recognized as the ‘wildland/urban interface disaster sequence.’ That sequence can be broken, and catastrophic home losses can be prevented; however this depends on widespread adoption of risk mitigations within the home ignition zone. Therefore, it is speculated that if homeowners became more aware of how homes ignite and better understood how and why simple </a:t>
            </a:r>
            <a:r>
              <a:rPr lang="en-CA" dirty="0" err="1" smtClean="0"/>
              <a:t>FireSmart</a:t>
            </a:r>
            <a:r>
              <a:rPr lang="en-CA" dirty="0" smtClean="0"/>
              <a:t> measures work, they may be better motivated to correct weaknesses in wildfire defences. </a:t>
            </a:r>
          </a:p>
          <a:p>
            <a:endParaRPr lang="en-CA" dirty="0"/>
          </a:p>
        </p:txBody>
      </p:sp>
      <p:sp>
        <p:nvSpPr>
          <p:cNvPr id="4" name="Slide Number Placeholder 3"/>
          <p:cNvSpPr>
            <a:spLocks noGrp="1"/>
          </p:cNvSpPr>
          <p:nvPr>
            <p:ph type="sldNum" sz="quarter" idx="10"/>
          </p:nvPr>
        </p:nvSpPr>
        <p:spPr/>
        <p:txBody>
          <a:bodyPr/>
          <a:lstStyle/>
          <a:p>
            <a:fld id="{FB67C3B1-A8AF-4200-B169-6695A1985649}" type="slidenum">
              <a:rPr lang="en-CA" smtClean="0"/>
              <a:t>33</a:t>
            </a:fld>
            <a:endParaRPr lang="en-CA"/>
          </a:p>
        </p:txBody>
      </p:sp>
    </p:spTree>
    <p:extLst>
      <p:ext uri="{BB962C8B-B14F-4D97-AF65-F5344CB8AC3E}">
        <p14:creationId xmlns:p14="http://schemas.microsoft.com/office/powerpoint/2010/main" val="24908655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FB67C3B1-A8AF-4200-B169-6695A1985649}" type="slidenum">
              <a:rPr lang="en-CA" smtClean="0"/>
              <a:t>40</a:t>
            </a:fld>
            <a:endParaRPr lang="en-CA"/>
          </a:p>
        </p:txBody>
      </p:sp>
    </p:spTree>
    <p:extLst>
      <p:ext uri="{BB962C8B-B14F-4D97-AF65-F5344CB8AC3E}">
        <p14:creationId xmlns:p14="http://schemas.microsoft.com/office/powerpoint/2010/main" val="15577340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255564"/>
            <a:ext cx="2133600" cy="365125"/>
          </a:xfrm>
        </p:spPr>
        <p:txBody>
          <a:bodyPr/>
          <a:lstStyle/>
          <a:p>
            <a:fld id="{5C4AB325-1839-43C0-B011-A89A93850E0D}" type="datetimeFigureOut">
              <a:rPr lang="en-CA" smtClean="0"/>
              <a:t>2018-07-10</a:t>
            </a:fld>
            <a:endParaRPr lang="en-CA"/>
          </a:p>
        </p:txBody>
      </p:sp>
      <p:sp>
        <p:nvSpPr>
          <p:cNvPr id="5" name="Footer Placeholder 4"/>
          <p:cNvSpPr>
            <a:spLocks noGrp="1"/>
          </p:cNvSpPr>
          <p:nvPr>
            <p:ph type="ftr" sz="quarter" idx="11"/>
          </p:nvPr>
        </p:nvSpPr>
        <p:spPr>
          <a:xfrm>
            <a:off x="3124200" y="255564"/>
            <a:ext cx="2895600" cy="365125"/>
          </a:xfrm>
        </p:spPr>
        <p:txBody>
          <a:bodyPr/>
          <a:lstStyle/>
          <a:p>
            <a:endParaRPr lang="en-CA"/>
          </a:p>
        </p:txBody>
      </p:sp>
      <p:sp>
        <p:nvSpPr>
          <p:cNvPr id="6" name="Slide Number Placeholder 5"/>
          <p:cNvSpPr>
            <a:spLocks noGrp="1"/>
          </p:cNvSpPr>
          <p:nvPr>
            <p:ph type="sldNum" sz="quarter" idx="12"/>
          </p:nvPr>
        </p:nvSpPr>
        <p:spPr>
          <a:xfrm>
            <a:off x="6553200" y="255564"/>
            <a:ext cx="2133600" cy="365125"/>
          </a:xfrm>
        </p:spPr>
        <p:txBody>
          <a:bodyPr/>
          <a:lstStyle/>
          <a:p>
            <a:fld id="{D97022BC-22FB-4C31-A81A-4496F7C8B801}" type="slidenum">
              <a:rPr lang="en-CA" smtClean="0"/>
              <a:t>‹#›</a:t>
            </a:fld>
            <a:endParaRPr lang="en-CA"/>
          </a:p>
        </p:txBody>
      </p:sp>
      <p:sp>
        <p:nvSpPr>
          <p:cNvPr id="7" name="Rectangle 6"/>
          <p:cNvSpPr/>
          <p:nvPr userDrawn="1"/>
        </p:nvSpPr>
        <p:spPr>
          <a:xfrm>
            <a:off x="0" y="5211599"/>
            <a:ext cx="9144000" cy="1656184"/>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1" name="Straight Connector 10"/>
          <p:cNvCxnSpPr/>
          <p:nvPr userDrawn="1"/>
        </p:nvCxnSpPr>
        <p:spPr>
          <a:xfrm>
            <a:off x="0" y="5211599"/>
            <a:ext cx="9144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Picture 5" descr="G:\!Workgrp\Media Communications\Logos &amp; Graphics\Logos &amp; Branding\BC Sunrise Logo\BCID_V_rgb_rev.png"/>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395536" y="5517232"/>
            <a:ext cx="1289372" cy="999625"/>
          </a:xfrm>
          <a:prstGeom prst="rect">
            <a:avLst/>
          </a:prstGeom>
          <a:noFill/>
          <a:extLst>
            <a:ext uri="{909E8E84-426E-40DD-AFC4-6F175D3DCCD1}">
              <a14:hiddenFill xmlns:a14="http://schemas.microsoft.com/office/drawing/2010/main">
                <a:solidFill>
                  <a:srgbClr val="FFFFFF"/>
                </a:solidFill>
              </a14:hiddenFill>
            </a:ext>
          </a:extLst>
        </p:spPr>
      </p:pic>
      <p:sp>
        <p:nvSpPr>
          <p:cNvPr id="3" name="Picture Placeholder 2"/>
          <p:cNvSpPr>
            <a:spLocks noGrp="1"/>
          </p:cNvSpPr>
          <p:nvPr>
            <p:ph type="pic" sz="quarter" idx="13" hasCustomPrompt="1"/>
          </p:nvPr>
        </p:nvSpPr>
        <p:spPr>
          <a:xfrm>
            <a:off x="0" y="-1"/>
            <a:ext cx="9144000" cy="5205600"/>
          </a:xfrm>
          <a:noFill/>
        </p:spPr>
        <p:txBody>
          <a:bodyPr anchor="ctr">
            <a:normAutofit/>
          </a:bodyPr>
          <a:lstStyle>
            <a:lvl1pPr marL="0" indent="0" algn="ctr">
              <a:buNone/>
              <a:defRPr sz="2400" baseline="0">
                <a:solidFill>
                  <a:schemeClr val="tx1"/>
                </a:solidFill>
              </a:defRPr>
            </a:lvl1pPr>
          </a:lstStyle>
          <a:p>
            <a:r>
              <a:rPr lang="en-CA" dirty="0" smtClean="0"/>
              <a:t/>
            </a:r>
            <a:br>
              <a:rPr lang="en-CA" dirty="0" smtClean="0"/>
            </a:br>
            <a:r>
              <a:rPr lang="en-CA" dirty="0" smtClean="0"/>
              <a:t/>
            </a:r>
            <a:br>
              <a:rPr lang="en-CA" dirty="0" smtClean="0"/>
            </a:br>
            <a:r>
              <a:rPr lang="en-CA" dirty="0" smtClean="0"/>
              <a:t>Click icon to insert background image</a:t>
            </a:r>
            <a:endParaRPr lang="en-CA" dirty="0"/>
          </a:p>
        </p:txBody>
      </p:sp>
      <p:sp>
        <p:nvSpPr>
          <p:cNvPr id="10" name="TextBox 9"/>
          <p:cNvSpPr txBox="1"/>
          <p:nvPr userDrawn="1"/>
        </p:nvSpPr>
        <p:spPr>
          <a:xfrm>
            <a:off x="-3781490" y="610829"/>
            <a:ext cx="3096344" cy="5439951"/>
          </a:xfrm>
          <a:prstGeom prst="rect">
            <a:avLst/>
          </a:prstGeom>
          <a:noFill/>
          <a:ln>
            <a:noFill/>
          </a:ln>
        </p:spPr>
        <p:txBody>
          <a:bodyPr wrap="square" rtlCol="0">
            <a:spAutoFit/>
          </a:bodyPr>
          <a:lstStyle/>
          <a:p>
            <a:pPr>
              <a:spcAft>
                <a:spcPts val="900"/>
              </a:spcAft>
            </a:pPr>
            <a:r>
              <a:rPr lang="en-CA" b="1" dirty="0" smtClean="0">
                <a:solidFill>
                  <a:schemeClr val="tx1">
                    <a:lumMod val="50000"/>
                  </a:schemeClr>
                </a:solidFill>
              </a:rPr>
              <a:t>How to change the background image:</a:t>
            </a:r>
          </a:p>
          <a:p>
            <a:pPr marL="285750" indent="-285750">
              <a:buFont typeface="Arial" panose="020B0604020202020204" pitchFamily="34" charset="0"/>
              <a:buChar char="•"/>
            </a:pPr>
            <a:r>
              <a:rPr lang="en-CA" sz="1600" dirty="0" smtClean="0">
                <a:solidFill>
                  <a:schemeClr val="tx1">
                    <a:lumMod val="50000"/>
                  </a:schemeClr>
                </a:solidFill>
              </a:rPr>
              <a:t>Delete the current photo.</a:t>
            </a:r>
          </a:p>
          <a:p>
            <a:pPr marL="285750" indent="-285750">
              <a:buFont typeface="Arial" panose="020B0604020202020204" pitchFamily="34" charset="0"/>
              <a:buChar char="•"/>
            </a:pPr>
            <a:r>
              <a:rPr lang="en-CA" sz="1600" dirty="0" smtClean="0">
                <a:solidFill>
                  <a:schemeClr val="tx1">
                    <a:lumMod val="50000"/>
                  </a:schemeClr>
                </a:solidFill>
              </a:rPr>
              <a:t>Click the “Image” icon at the centre that displays in the centre of the screen</a:t>
            </a:r>
          </a:p>
          <a:p>
            <a:pPr marL="285750" indent="-285750">
              <a:buFont typeface="Arial" panose="020B0604020202020204" pitchFamily="34" charset="0"/>
              <a:buChar char="•"/>
            </a:pPr>
            <a:r>
              <a:rPr lang="en-CA" sz="1600" dirty="0" smtClean="0">
                <a:solidFill>
                  <a:schemeClr val="tx1">
                    <a:lumMod val="50000"/>
                  </a:schemeClr>
                </a:solidFill>
              </a:rPr>
              <a:t>Select the file you wish to use</a:t>
            </a:r>
          </a:p>
          <a:p>
            <a:pPr marL="285750" indent="-285750">
              <a:buFont typeface="Arial" panose="020B0604020202020204" pitchFamily="34" charset="0"/>
              <a:buChar char="•"/>
            </a:pPr>
            <a:r>
              <a:rPr lang="en-CA" sz="1600" dirty="0" smtClean="0">
                <a:solidFill>
                  <a:schemeClr val="tx1">
                    <a:lumMod val="50000"/>
                  </a:schemeClr>
                </a:solidFill>
              </a:rPr>
              <a:t>(If necessary): navigate to the “Format” tab on the Ribbon Menu, then use the Crop Tool to reposition or resize the image</a:t>
            </a:r>
          </a:p>
          <a:p>
            <a:pPr marL="285750" indent="-285750">
              <a:buFont typeface="Arial" panose="020B0604020202020204" pitchFamily="34" charset="0"/>
              <a:buChar char="•"/>
            </a:pPr>
            <a:r>
              <a:rPr lang="en-CA" sz="1600" b="1" dirty="0" smtClean="0">
                <a:solidFill>
                  <a:schemeClr val="tx1">
                    <a:lumMod val="50000"/>
                  </a:schemeClr>
                </a:solidFill>
              </a:rPr>
              <a:t>IMPORTANT:</a:t>
            </a:r>
            <a:r>
              <a:rPr lang="en-CA" sz="1600" dirty="0" smtClean="0">
                <a:solidFill>
                  <a:schemeClr val="tx1">
                    <a:lumMod val="50000"/>
                  </a:schemeClr>
                </a:solidFill>
              </a:rPr>
              <a:t> After you’ve inserted the image, navigate to the “Format” tab on the Ribbon Menu, then under the “Adjust” section, click “Compress Images.” Compress the image to 150 dpi. This will help to reduce the file size of your presentation.</a:t>
            </a:r>
            <a:endParaRPr lang="en-CA" sz="1600" b="1" dirty="0" smtClean="0">
              <a:solidFill>
                <a:schemeClr val="tx1">
                  <a:lumMod val="50000"/>
                </a:schemeClr>
              </a:solidFill>
            </a:endParaRPr>
          </a:p>
        </p:txBody>
      </p:sp>
      <p:sp>
        <p:nvSpPr>
          <p:cNvPr id="12" name="Right Arrow 11"/>
          <p:cNvSpPr/>
          <p:nvPr userDrawn="1"/>
        </p:nvSpPr>
        <p:spPr>
          <a:xfrm>
            <a:off x="-657206" y="3084251"/>
            <a:ext cx="403546" cy="399776"/>
          </a:xfrm>
          <a:prstGeom prst="rightArrow">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18" name="Group 17"/>
          <p:cNvGrpSpPr/>
          <p:nvPr userDrawn="1"/>
        </p:nvGrpSpPr>
        <p:grpSpPr>
          <a:xfrm>
            <a:off x="2562072" y="-873501"/>
            <a:ext cx="4019859" cy="461665"/>
            <a:chOff x="2038041" y="-873501"/>
            <a:chExt cx="4019859" cy="461665"/>
          </a:xfrm>
        </p:grpSpPr>
        <p:sp>
          <p:nvSpPr>
            <p:cNvPr id="13" name="TextBox 12"/>
            <p:cNvSpPr txBox="1"/>
            <p:nvPr userDrawn="1"/>
          </p:nvSpPr>
          <p:spPr>
            <a:xfrm>
              <a:off x="2628900" y="-873501"/>
              <a:ext cx="3429000" cy="461665"/>
            </a:xfrm>
            <a:prstGeom prst="rect">
              <a:avLst/>
            </a:prstGeom>
            <a:noFill/>
            <a:ln>
              <a:noFill/>
            </a:ln>
          </p:spPr>
          <p:txBody>
            <a:bodyPr wrap="square" rtlCol="0">
              <a:spAutoFit/>
            </a:bodyPr>
            <a:lstStyle/>
            <a:p>
              <a:pPr algn="ctr"/>
              <a:r>
                <a:rPr lang="en-CA" sz="2400" b="1" dirty="0" smtClean="0">
                  <a:solidFill>
                    <a:schemeClr val="bg1">
                      <a:lumMod val="50000"/>
                      <a:lumOff val="50000"/>
                    </a:schemeClr>
                  </a:solidFill>
                </a:rPr>
                <a:t>Current Layout:</a:t>
              </a:r>
              <a:r>
                <a:rPr lang="en-CA" sz="2400" dirty="0" smtClean="0">
                  <a:solidFill>
                    <a:schemeClr val="bg1">
                      <a:lumMod val="50000"/>
                      <a:lumOff val="50000"/>
                    </a:schemeClr>
                  </a:solidFill>
                </a:rPr>
                <a:t> Title Slide</a:t>
              </a:r>
              <a:endParaRPr lang="en-CA" sz="2000" dirty="0" smtClean="0">
                <a:solidFill>
                  <a:schemeClr val="bg1">
                    <a:lumMod val="50000"/>
                    <a:lumOff val="50000"/>
                  </a:schemeClr>
                </a:solidFill>
              </a:endParaRPr>
            </a:p>
          </p:txBody>
        </p:sp>
        <p:sp>
          <p:nvSpPr>
            <p:cNvPr id="9" name="Rectangle 8"/>
            <p:cNvSpPr/>
            <p:nvPr userDrawn="1"/>
          </p:nvSpPr>
          <p:spPr>
            <a:xfrm>
              <a:off x="2038041" y="-810663"/>
              <a:ext cx="447984" cy="335988"/>
            </a:xfrm>
            <a:prstGeom prst="rect">
              <a:avLst/>
            </a:pr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p:cNvSpPr/>
            <p:nvPr userDrawn="1"/>
          </p:nvSpPr>
          <p:spPr>
            <a:xfrm>
              <a:off x="2038041" y="-571499"/>
              <a:ext cx="447984" cy="96824"/>
            </a:xfrm>
            <a:prstGeom prst="rect">
              <a:avLst/>
            </a:prstGeom>
            <a:solidFill>
              <a:schemeClr val="tx1">
                <a:lumMod val="50000"/>
              </a:schemeClr>
            </a:solid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cxnSp>
        <p:nvCxnSpPr>
          <p:cNvPr id="20" name="Straight Connector 19"/>
          <p:cNvCxnSpPr/>
          <p:nvPr userDrawn="1"/>
        </p:nvCxnSpPr>
        <p:spPr>
          <a:xfrm>
            <a:off x="0" y="-254000"/>
            <a:ext cx="9144000" cy="0"/>
          </a:xfrm>
          <a:prstGeom prst="line">
            <a:avLst/>
          </a:prstGeom>
          <a:ln>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userDrawn="1"/>
        </p:nvSpPr>
        <p:spPr>
          <a:xfrm>
            <a:off x="9642410" y="598857"/>
            <a:ext cx="3096344" cy="5032147"/>
          </a:xfrm>
          <a:prstGeom prst="rect">
            <a:avLst/>
          </a:prstGeom>
          <a:noFill/>
          <a:ln>
            <a:noFill/>
          </a:ln>
        </p:spPr>
        <p:txBody>
          <a:bodyPr wrap="square" rtlCol="0">
            <a:spAutoFit/>
          </a:bodyPr>
          <a:lstStyle/>
          <a:p>
            <a:pPr>
              <a:spcAft>
                <a:spcPts val="900"/>
              </a:spcAft>
            </a:pPr>
            <a:r>
              <a:rPr lang="en-CA" b="1" dirty="0" smtClean="0">
                <a:solidFill>
                  <a:schemeClr val="tx1">
                    <a:lumMod val="50000"/>
                  </a:schemeClr>
                </a:solidFill>
              </a:rPr>
              <a:t>Make a strong first impression!</a:t>
            </a:r>
          </a:p>
          <a:p>
            <a:pPr>
              <a:spcAft>
                <a:spcPts val="900"/>
              </a:spcAft>
            </a:pPr>
            <a:r>
              <a:rPr lang="en-CA" b="0" dirty="0" smtClean="0">
                <a:solidFill>
                  <a:schemeClr val="tx1">
                    <a:lumMod val="50000"/>
                  </a:schemeClr>
                </a:solidFill>
              </a:rPr>
              <a:t>The amount of polish and professionalism that goes into your title slide will set your audience’s expectation for what’s to come in the rest of your presentation.</a:t>
            </a:r>
          </a:p>
          <a:p>
            <a:pPr>
              <a:spcAft>
                <a:spcPts val="900"/>
              </a:spcAft>
            </a:pPr>
            <a:r>
              <a:rPr lang="en-CA" b="0" dirty="0" smtClean="0">
                <a:solidFill>
                  <a:schemeClr val="tx1">
                    <a:lumMod val="50000"/>
                  </a:schemeClr>
                </a:solidFill>
              </a:rPr>
              <a:t>Try to use a high-quality background</a:t>
            </a:r>
            <a:r>
              <a:rPr lang="en-CA" b="0" baseline="0" dirty="0" smtClean="0">
                <a:solidFill>
                  <a:schemeClr val="tx1">
                    <a:lumMod val="50000"/>
                  </a:schemeClr>
                </a:solidFill>
              </a:rPr>
              <a:t> </a:t>
            </a:r>
            <a:r>
              <a:rPr lang="en-CA" b="0" dirty="0" smtClean="0">
                <a:solidFill>
                  <a:schemeClr val="tx1">
                    <a:lumMod val="50000"/>
                  </a:schemeClr>
                </a:solidFill>
              </a:rPr>
              <a:t>photo or image that is visually striking and/or that sends a clear message on the topic of your presentation. Avoid using generic “clip art” images</a:t>
            </a:r>
            <a:r>
              <a:rPr lang="en-CA" b="0" baseline="0" dirty="0" smtClean="0">
                <a:solidFill>
                  <a:schemeClr val="tx1">
                    <a:lumMod val="50000"/>
                  </a:schemeClr>
                </a:solidFill>
              </a:rPr>
              <a:t> or low-quality photos (e.g. blurry or pixilated images).</a:t>
            </a:r>
            <a:endParaRPr lang="en-CA" b="0" dirty="0" smtClean="0">
              <a:solidFill>
                <a:schemeClr val="tx1">
                  <a:lumMod val="50000"/>
                </a:schemeClr>
              </a:solidFill>
            </a:endParaRPr>
          </a:p>
        </p:txBody>
      </p:sp>
    </p:spTree>
    <p:extLst>
      <p:ext uri="{BB962C8B-B14F-4D97-AF65-F5344CB8AC3E}">
        <p14:creationId xmlns:p14="http://schemas.microsoft.com/office/powerpoint/2010/main" val="1041206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5C4AB325-1839-43C0-B011-A89A93850E0D}" type="datetimeFigureOut">
              <a:rPr lang="en-CA" smtClean="0"/>
              <a:t>2018-07-10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97022BC-22FB-4C31-A81A-4496F7C8B801}" type="slidenum">
              <a:rPr lang="en-CA" smtClean="0"/>
              <a:t>‹#›</a:t>
            </a:fld>
            <a:endParaRPr lang="en-CA"/>
          </a:p>
        </p:txBody>
      </p:sp>
      <p:sp>
        <p:nvSpPr>
          <p:cNvPr id="7" name="Rectangle 6"/>
          <p:cNvSpPr/>
          <p:nvPr userDrawn="1"/>
        </p:nvSpPr>
        <p:spPr>
          <a:xfrm>
            <a:off x="0" y="1"/>
            <a:ext cx="9144000" cy="1160475"/>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8" name="Straight Connector 7"/>
          <p:cNvCxnSpPr/>
          <p:nvPr userDrawn="1"/>
        </p:nvCxnSpPr>
        <p:spPr>
          <a:xfrm>
            <a:off x="0" y="1160475"/>
            <a:ext cx="9144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1"/>
            <a:ext cx="5915000" cy="1160475"/>
          </a:xfrm>
        </p:spPr>
        <p:txBody>
          <a:bodyPr>
            <a:normAutofit/>
          </a:bodyPr>
          <a:lstStyle>
            <a:lvl1pPr algn="l">
              <a:defRPr sz="3200" b="1"/>
            </a:lvl1pPr>
          </a:lstStyle>
          <a:p>
            <a:r>
              <a:rPr lang="en-US" dirty="0" smtClean="0"/>
              <a:t>Click to edit Master title style</a:t>
            </a:r>
            <a:endParaRPr lang="en-CA" dirty="0"/>
          </a:p>
        </p:txBody>
      </p:sp>
      <p:pic>
        <p:nvPicPr>
          <p:cNvPr id="10" name="Picture 2" descr="G:\!Workgrp\Media Communications\Logos &amp; Graphics\Logos &amp; Branding\BC Sunrise Logo\BCID_H_rgb_rev.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516216" y="122079"/>
            <a:ext cx="2376264" cy="916319"/>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userDrawn="1"/>
        </p:nvGrpSpPr>
        <p:grpSpPr>
          <a:xfrm>
            <a:off x="2074785" y="-873501"/>
            <a:ext cx="4994430" cy="461665"/>
            <a:chOff x="2038041" y="-873501"/>
            <a:chExt cx="4994430" cy="461665"/>
          </a:xfrm>
        </p:grpSpPr>
        <p:sp>
          <p:nvSpPr>
            <p:cNvPr id="12" name="TextBox 11"/>
            <p:cNvSpPr txBox="1"/>
            <p:nvPr userDrawn="1"/>
          </p:nvSpPr>
          <p:spPr>
            <a:xfrm>
              <a:off x="2628899" y="-873501"/>
              <a:ext cx="4403572" cy="461665"/>
            </a:xfrm>
            <a:prstGeom prst="rect">
              <a:avLst/>
            </a:prstGeom>
            <a:noFill/>
            <a:ln>
              <a:noFill/>
            </a:ln>
          </p:spPr>
          <p:txBody>
            <a:bodyPr wrap="square" rtlCol="0">
              <a:spAutoFit/>
            </a:bodyPr>
            <a:lstStyle/>
            <a:p>
              <a:pPr algn="ctr"/>
              <a:r>
                <a:rPr lang="en-CA" sz="2400" b="1" dirty="0" smtClean="0">
                  <a:solidFill>
                    <a:schemeClr val="bg1">
                      <a:lumMod val="50000"/>
                      <a:lumOff val="50000"/>
                    </a:schemeClr>
                  </a:solidFill>
                </a:rPr>
                <a:t>Current Layout:</a:t>
              </a:r>
              <a:r>
                <a:rPr lang="en-CA" sz="2400" dirty="0" smtClean="0">
                  <a:solidFill>
                    <a:schemeClr val="bg1">
                      <a:lumMod val="50000"/>
                      <a:lumOff val="50000"/>
                    </a:schemeClr>
                  </a:solidFill>
                </a:rPr>
                <a:t> Title and Content</a:t>
              </a:r>
              <a:endParaRPr lang="en-CA" sz="2000" dirty="0" smtClean="0">
                <a:solidFill>
                  <a:schemeClr val="bg1">
                    <a:lumMod val="50000"/>
                    <a:lumOff val="50000"/>
                  </a:schemeClr>
                </a:solidFill>
              </a:endParaRPr>
            </a:p>
          </p:txBody>
        </p:sp>
        <p:sp>
          <p:nvSpPr>
            <p:cNvPr id="13" name="Rectangle 12"/>
            <p:cNvSpPr/>
            <p:nvPr userDrawn="1"/>
          </p:nvSpPr>
          <p:spPr>
            <a:xfrm>
              <a:off x="2038041" y="-810663"/>
              <a:ext cx="447984" cy="335988"/>
            </a:xfrm>
            <a:prstGeom prst="rect">
              <a:avLst/>
            </a:pr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ectangle 13"/>
            <p:cNvSpPr/>
            <p:nvPr userDrawn="1"/>
          </p:nvSpPr>
          <p:spPr>
            <a:xfrm>
              <a:off x="2038041" y="-800350"/>
              <a:ext cx="447984" cy="48412"/>
            </a:xfrm>
            <a:prstGeom prst="rect">
              <a:avLst/>
            </a:prstGeom>
            <a:solidFill>
              <a:schemeClr val="tx1">
                <a:lumMod val="50000"/>
              </a:schemeClr>
            </a:solid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cxnSp>
        <p:nvCxnSpPr>
          <p:cNvPr id="15" name="Straight Connector 14"/>
          <p:cNvCxnSpPr/>
          <p:nvPr userDrawn="1"/>
        </p:nvCxnSpPr>
        <p:spPr>
          <a:xfrm>
            <a:off x="0" y="-254000"/>
            <a:ext cx="9144000" cy="0"/>
          </a:xfrm>
          <a:prstGeom prst="line">
            <a:avLst/>
          </a:prstGeom>
          <a:ln>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2118909" y="-644904"/>
            <a:ext cx="6858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2217969" y="-644904"/>
            <a:ext cx="25908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2118909" y="-578913"/>
            <a:ext cx="6858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2217969" y="-578913"/>
            <a:ext cx="25908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userDrawn="1"/>
        </p:nvSpPr>
        <p:spPr>
          <a:xfrm>
            <a:off x="-3340100" y="1529807"/>
            <a:ext cx="2769254" cy="4278094"/>
          </a:xfrm>
          <a:prstGeom prst="rect">
            <a:avLst/>
          </a:prstGeom>
          <a:noFill/>
          <a:ln>
            <a:noFill/>
          </a:ln>
        </p:spPr>
        <p:txBody>
          <a:bodyPr wrap="square" rtlCol="0">
            <a:spAutoFit/>
          </a:bodyPr>
          <a:lstStyle/>
          <a:p>
            <a:pPr marL="0" indent="0">
              <a:buFont typeface="Arial" panose="020B0604020202020204" pitchFamily="34" charset="0"/>
              <a:buNone/>
            </a:pPr>
            <a:r>
              <a:rPr lang="en-CA" sz="1600" b="1" dirty="0" smtClean="0">
                <a:solidFill>
                  <a:schemeClr val="tx1">
                    <a:lumMod val="50000"/>
                  </a:schemeClr>
                </a:solidFill>
              </a:rPr>
              <a:t>Make full use of the features in this</a:t>
            </a:r>
            <a:r>
              <a:rPr lang="en-CA" sz="1600" b="1" baseline="0" dirty="0" smtClean="0">
                <a:solidFill>
                  <a:schemeClr val="tx1">
                    <a:lumMod val="50000"/>
                  </a:schemeClr>
                </a:solidFill>
              </a:rPr>
              <a:t> template!</a:t>
            </a:r>
            <a:endParaRPr lang="en-CA" sz="1600" b="1" dirty="0" smtClean="0">
              <a:solidFill>
                <a:schemeClr val="tx1">
                  <a:lumMod val="50000"/>
                </a:schemeClr>
              </a:solidFill>
            </a:endParaRPr>
          </a:p>
          <a:p>
            <a:pPr marL="0" indent="0">
              <a:buFont typeface="Arial" panose="020B0604020202020204" pitchFamily="34" charset="0"/>
              <a:buNone/>
            </a:pPr>
            <a:endParaRPr lang="en-CA" sz="1600" dirty="0" smtClean="0">
              <a:solidFill>
                <a:schemeClr val="tx1">
                  <a:lumMod val="50000"/>
                </a:schemeClr>
              </a:solidFill>
            </a:endParaRPr>
          </a:p>
          <a:p>
            <a:pPr marL="0" indent="0">
              <a:buFont typeface="Arial" panose="020B0604020202020204" pitchFamily="34" charset="0"/>
              <a:buNone/>
            </a:pPr>
            <a:r>
              <a:rPr lang="en-CA" sz="1600" dirty="0" smtClean="0">
                <a:solidFill>
                  <a:schemeClr val="tx1">
                    <a:lumMod val="50000"/>
                  </a:schemeClr>
                </a:solidFill>
              </a:rPr>
              <a:t>There</a:t>
            </a:r>
            <a:r>
              <a:rPr lang="en-CA" sz="1600" baseline="0" dirty="0" smtClean="0">
                <a:solidFill>
                  <a:schemeClr val="tx1">
                    <a:lumMod val="50000"/>
                  </a:schemeClr>
                </a:solidFill>
              </a:rPr>
              <a:t> are a number of pre-made slide layouts included in this PowerPoint template that are designed to add more visual appeal and variety to your presentation. </a:t>
            </a:r>
          </a:p>
          <a:p>
            <a:pPr marL="0" indent="0">
              <a:buFont typeface="Arial" panose="020B0604020202020204" pitchFamily="34" charset="0"/>
              <a:buNone/>
            </a:pPr>
            <a:endParaRPr lang="en-CA" sz="1600" baseline="0" dirty="0" smtClean="0">
              <a:solidFill>
                <a:schemeClr val="tx1">
                  <a:lumMod val="50000"/>
                </a:schemeClr>
              </a:solidFill>
            </a:endParaRPr>
          </a:p>
          <a:p>
            <a:pPr marL="0" indent="0">
              <a:buFont typeface="Arial" panose="020B0604020202020204" pitchFamily="34" charset="0"/>
              <a:buNone/>
            </a:pPr>
            <a:r>
              <a:rPr lang="en-CA" sz="1600" baseline="0" dirty="0" smtClean="0">
                <a:solidFill>
                  <a:schemeClr val="tx1">
                    <a:lumMod val="50000"/>
                  </a:schemeClr>
                </a:solidFill>
              </a:rPr>
              <a:t>Try them out! On the “Home” tab of the ribbon menu, navigate to the “Slides” section. Select the “New Slide” dropdown menu to access a selection of different layout options for your new slides.</a:t>
            </a:r>
          </a:p>
        </p:txBody>
      </p:sp>
      <p:sp>
        <p:nvSpPr>
          <p:cNvPr id="30" name="TextBox 29"/>
          <p:cNvSpPr txBox="1"/>
          <p:nvPr userDrawn="1"/>
        </p:nvSpPr>
        <p:spPr>
          <a:xfrm>
            <a:off x="9702800" y="330200"/>
            <a:ext cx="2769254" cy="6247864"/>
          </a:xfrm>
          <a:prstGeom prst="rect">
            <a:avLst/>
          </a:prstGeom>
          <a:noFill/>
          <a:ln>
            <a:noFill/>
          </a:ln>
        </p:spPr>
        <p:txBody>
          <a:bodyPr wrap="square" rtlCol="0">
            <a:spAutoFit/>
          </a:bodyPr>
          <a:lstStyle/>
          <a:p>
            <a:pPr marL="0" indent="0">
              <a:buFont typeface="Arial" panose="020B0604020202020204" pitchFamily="34" charset="0"/>
              <a:buNone/>
            </a:pPr>
            <a:r>
              <a:rPr lang="en-CA" sz="1600" b="1" dirty="0" smtClean="0">
                <a:solidFill>
                  <a:schemeClr val="tx1">
                    <a:lumMod val="50000"/>
                  </a:schemeClr>
                </a:solidFill>
              </a:rPr>
              <a:t>Advice:</a:t>
            </a:r>
            <a:r>
              <a:rPr lang="en-CA" sz="1600" b="1" baseline="0" dirty="0" smtClean="0">
                <a:solidFill>
                  <a:schemeClr val="tx1">
                    <a:lumMod val="50000"/>
                  </a:schemeClr>
                </a:solidFill>
              </a:rPr>
              <a:t> less is more when it comes to presentation slides!</a:t>
            </a:r>
            <a:endParaRPr lang="en-CA" sz="1600" b="1" dirty="0" smtClean="0">
              <a:solidFill>
                <a:schemeClr val="tx1">
                  <a:lumMod val="50000"/>
                </a:schemeClr>
              </a:solidFill>
            </a:endParaRPr>
          </a:p>
          <a:p>
            <a:pPr marL="0" indent="0">
              <a:buFont typeface="Arial" panose="020B0604020202020204" pitchFamily="34" charset="0"/>
              <a:buNone/>
            </a:pPr>
            <a:endParaRPr lang="en-CA" sz="1600" dirty="0" smtClean="0">
              <a:solidFill>
                <a:schemeClr val="tx1">
                  <a:lumMod val="50000"/>
                </a:schemeClr>
              </a:solidFill>
            </a:endParaRPr>
          </a:p>
          <a:p>
            <a:pPr marL="285750" indent="-285750">
              <a:buFont typeface="Arial" panose="020B0604020202020204" pitchFamily="34" charset="0"/>
              <a:buChar char="•"/>
            </a:pPr>
            <a:r>
              <a:rPr lang="en-CA" sz="1600" dirty="0" smtClean="0">
                <a:solidFill>
                  <a:schemeClr val="tx1">
                    <a:lumMod val="50000"/>
                  </a:schemeClr>
                </a:solidFill>
              </a:rPr>
              <a:t>Try</a:t>
            </a:r>
            <a:r>
              <a:rPr lang="en-CA" sz="1600" baseline="0" dirty="0" smtClean="0">
                <a:solidFill>
                  <a:schemeClr val="tx1">
                    <a:lumMod val="50000"/>
                  </a:schemeClr>
                </a:solidFill>
              </a:rPr>
              <a:t> to avoid adding more than a few brief, memorable bullets or sentences to each slide.</a:t>
            </a:r>
          </a:p>
          <a:p>
            <a:pPr marL="285750" indent="-285750">
              <a:buFont typeface="Arial" panose="020B0604020202020204" pitchFamily="34" charset="0"/>
              <a:buChar char="•"/>
            </a:pPr>
            <a:endParaRPr lang="en-CA" sz="1600" baseline="0" dirty="0" smtClean="0">
              <a:solidFill>
                <a:schemeClr val="tx1">
                  <a:lumMod val="50000"/>
                </a:schemeClr>
              </a:solidFill>
            </a:endParaRPr>
          </a:p>
          <a:p>
            <a:pPr marL="285750" indent="-285750">
              <a:buFont typeface="Arial" panose="020B0604020202020204" pitchFamily="34" charset="0"/>
              <a:buChar char="•"/>
            </a:pPr>
            <a:r>
              <a:rPr lang="en-CA" sz="1600" baseline="0" dirty="0" smtClean="0">
                <a:solidFill>
                  <a:schemeClr val="tx1">
                    <a:lumMod val="50000"/>
                  </a:schemeClr>
                </a:solidFill>
              </a:rPr>
              <a:t>Too much text can be overwhelming for the viewer - you can always expand on the slide’s bullets when you speak to them in your presentation.</a:t>
            </a:r>
          </a:p>
          <a:p>
            <a:pPr marL="285750" indent="-285750">
              <a:buFont typeface="Arial" panose="020B0604020202020204" pitchFamily="34" charset="0"/>
              <a:buChar char="•"/>
            </a:pPr>
            <a:endParaRPr lang="en-CA" sz="1600" baseline="0" dirty="0" smtClean="0">
              <a:solidFill>
                <a:schemeClr val="tx1">
                  <a:lumMod val="50000"/>
                </a:schemeClr>
              </a:solidFill>
            </a:endParaRPr>
          </a:p>
          <a:p>
            <a:pPr marL="285750" indent="-285750">
              <a:buFont typeface="Arial" panose="020B0604020202020204" pitchFamily="34" charset="0"/>
              <a:buChar char="•"/>
            </a:pPr>
            <a:r>
              <a:rPr lang="en-CA" sz="1600" baseline="0" dirty="0" smtClean="0">
                <a:solidFill>
                  <a:schemeClr val="tx1">
                    <a:lumMod val="50000"/>
                  </a:schemeClr>
                </a:solidFill>
              </a:rPr>
              <a:t>If the slide is starting to feel text-heavy, consider breaking the content up into two or more slides. Your presentation will take the same amount of time to run through regardless of whether your bullets are all crammed on to one slide or split up into multiple!</a:t>
            </a:r>
            <a:endParaRPr lang="en-CA" sz="1600" dirty="0" smtClean="0">
              <a:solidFill>
                <a:schemeClr val="tx1">
                  <a:lumMod val="50000"/>
                </a:schemeClr>
              </a:solidFill>
            </a:endParaRPr>
          </a:p>
        </p:txBody>
      </p:sp>
    </p:spTree>
    <p:extLst>
      <p:ext uri="{BB962C8B-B14F-4D97-AF65-F5344CB8AC3E}">
        <p14:creationId xmlns:p14="http://schemas.microsoft.com/office/powerpoint/2010/main" val="127910379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 Image (Right)">
    <p:spTree>
      <p:nvGrpSpPr>
        <p:cNvPr id="1" name=""/>
        <p:cNvGrpSpPr/>
        <p:nvPr/>
      </p:nvGrpSpPr>
      <p:grpSpPr>
        <a:xfrm>
          <a:off x="0" y="0"/>
          <a:ext cx="0" cy="0"/>
          <a:chOff x="0" y="0"/>
          <a:chExt cx="0" cy="0"/>
        </a:xfrm>
      </p:grpSpPr>
      <p:sp>
        <p:nvSpPr>
          <p:cNvPr id="12" name="Picture Placeholder 11"/>
          <p:cNvSpPr>
            <a:spLocks noGrp="1"/>
          </p:cNvSpPr>
          <p:nvPr>
            <p:ph type="pic" sz="quarter" idx="13" hasCustomPrompt="1"/>
          </p:nvPr>
        </p:nvSpPr>
        <p:spPr>
          <a:xfrm>
            <a:off x="6017421" y="1164431"/>
            <a:ext cx="3124745" cy="5702045"/>
          </a:xfrm>
          <a:noFill/>
        </p:spPr>
        <p:txBody>
          <a:bodyPr anchor="ctr">
            <a:normAutofit/>
          </a:bodyPr>
          <a:lstStyle>
            <a:lvl1pPr marL="0" indent="0" algn="ctr">
              <a:buNone/>
              <a:defRPr sz="2000"/>
            </a:lvl1pPr>
          </a:lstStyle>
          <a:p>
            <a:r>
              <a:rPr lang="en-CA" dirty="0" smtClean="0"/>
              <a:t/>
            </a:r>
            <a:br>
              <a:rPr lang="en-CA" dirty="0" smtClean="0"/>
            </a:br>
            <a:r>
              <a:rPr lang="en-CA" dirty="0" smtClean="0"/>
              <a:t/>
            </a:r>
            <a:br>
              <a:rPr lang="en-CA" dirty="0" smtClean="0"/>
            </a:br>
            <a:r>
              <a:rPr lang="en-CA" dirty="0" smtClean="0"/>
              <a:t>Click icon to insert photo</a:t>
            </a:r>
            <a:endParaRPr lang="en-CA" dirty="0"/>
          </a:p>
        </p:txBody>
      </p:sp>
      <p:sp>
        <p:nvSpPr>
          <p:cNvPr id="3" name="Content Placeholder 2"/>
          <p:cNvSpPr>
            <a:spLocks noGrp="1"/>
          </p:cNvSpPr>
          <p:nvPr>
            <p:ph idx="1"/>
          </p:nvPr>
        </p:nvSpPr>
        <p:spPr>
          <a:xfrm>
            <a:off x="457200" y="1600201"/>
            <a:ext cx="5122912" cy="4525963"/>
          </a:xfrm>
        </p:spPr>
        <p:txBody>
          <a:bodyPr>
            <a:normAutofit/>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Date Placeholder 3"/>
          <p:cNvSpPr>
            <a:spLocks noGrp="1"/>
          </p:cNvSpPr>
          <p:nvPr>
            <p:ph type="dt" sz="half" idx="10"/>
          </p:nvPr>
        </p:nvSpPr>
        <p:spPr/>
        <p:txBody>
          <a:bodyPr/>
          <a:lstStyle/>
          <a:p>
            <a:fld id="{5C4AB325-1839-43C0-B011-A89A93850E0D}" type="datetimeFigureOut">
              <a:rPr lang="en-CA" smtClean="0"/>
              <a:t>2018-07-10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97022BC-22FB-4C31-A81A-4496F7C8B801}" type="slidenum">
              <a:rPr lang="en-CA" smtClean="0"/>
              <a:t>‹#›</a:t>
            </a:fld>
            <a:endParaRPr lang="en-CA"/>
          </a:p>
        </p:txBody>
      </p:sp>
      <p:sp>
        <p:nvSpPr>
          <p:cNvPr id="7" name="Rectangle 6"/>
          <p:cNvSpPr/>
          <p:nvPr userDrawn="1"/>
        </p:nvSpPr>
        <p:spPr>
          <a:xfrm>
            <a:off x="0" y="1"/>
            <a:ext cx="9144000" cy="1160475"/>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8" name="Straight Connector 7"/>
          <p:cNvCxnSpPr/>
          <p:nvPr userDrawn="1"/>
        </p:nvCxnSpPr>
        <p:spPr>
          <a:xfrm>
            <a:off x="0" y="1160475"/>
            <a:ext cx="9144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1"/>
            <a:ext cx="5915000" cy="1160475"/>
          </a:xfrm>
        </p:spPr>
        <p:txBody>
          <a:bodyPr>
            <a:normAutofit/>
          </a:bodyPr>
          <a:lstStyle>
            <a:lvl1pPr algn="l">
              <a:defRPr sz="3200" b="1"/>
            </a:lvl1pPr>
          </a:lstStyle>
          <a:p>
            <a:r>
              <a:rPr lang="en-US" dirty="0" smtClean="0"/>
              <a:t>Click to edit Master title style</a:t>
            </a:r>
            <a:endParaRPr lang="en-CA" dirty="0"/>
          </a:p>
        </p:txBody>
      </p:sp>
      <p:pic>
        <p:nvPicPr>
          <p:cNvPr id="10" name="Picture 2" descr="G:\!Workgrp\Media Communications\Logos &amp; Graphics\Logos &amp; Branding\BC Sunrise Logo\BCID_H_rgb_rev.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516216" y="122079"/>
            <a:ext cx="2376264" cy="916319"/>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12"/>
          <p:cNvCxnSpPr/>
          <p:nvPr userDrawn="1"/>
        </p:nvCxnSpPr>
        <p:spPr>
          <a:xfrm flipV="1">
            <a:off x="6012160" y="1160477"/>
            <a:ext cx="0" cy="5697524"/>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userDrawn="1"/>
        </p:nvSpPr>
        <p:spPr>
          <a:xfrm>
            <a:off x="9909110" y="1554178"/>
            <a:ext cx="3096344" cy="4916731"/>
          </a:xfrm>
          <a:prstGeom prst="rect">
            <a:avLst/>
          </a:prstGeom>
          <a:noFill/>
          <a:ln>
            <a:noFill/>
          </a:ln>
        </p:spPr>
        <p:txBody>
          <a:bodyPr wrap="square" rtlCol="0">
            <a:spAutoFit/>
          </a:bodyPr>
          <a:lstStyle/>
          <a:p>
            <a:pPr>
              <a:spcAft>
                <a:spcPts val="900"/>
              </a:spcAft>
            </a:pPr>
            <a:r>
              <a:rPr lang="en-CA" b="1" dirty="0" smtClean="0">
                <a:solidFill>
                  <a:schemeClr val="tx1">
                    <a:lumMod val="50000"/>
                  </a:schemeClr>
                </a:solidFill>
              </a:rPr>
              <a:t>How to add an image:</a:t>
            </a:r>
          </a:p>
          <a:p>
            <a:pPr marL="285750" indent="-285750">
              <a:buFont typeface="Arial" panose="020B0604020202020204" pitchFamily="34" charset="0"/>
              <a:buChar char="•"/>
            </a:pPr>
            <a:r>
              <a:rPr lang="en-CA" sz="1600" dirty="0" smtClean="0">
                <a:solidFill>
                  <a:schemeClr val="tx1">
                    <a:lumMod val="50000"/>
                  </a:schemeClr>
                </a:solidFill>
              </a:rPr>
              <a:t>Click the “Image” icon at the centre that displays in the centre of the screen</a:t>
            </a:r>
          </a:p>
          <a:p>
            <a:pPr marL="285750" indent="-285750">
              <a:buFont typeface="Arial" panose="020B0604020202020204" pitchFamily="34" charset="0"/>
              <a:buChar char="•"/>
            </a:pPr>
            <a:r>
              <a:rPr lang="en-CA" sz="1600" dirty="0" smtClean="0">
                <a:solidFill>
                  <a:schemeClr val="tx1">
                    <a:lumMod val="50000"/>
                  </a:schemeClr>
                </a:solidFill>
              </a:rPr>
              <a:t>Select the file you wish to use</a:t>
            </a:r>
          </a:p>
          <a:p>
            <a:pPr marL="285750" indent="-285750">
              <a:buFont typeface="Arial" panose="020B0604020202020204" pitchFamily="34" charset="0"/>
              <a:buChar char="•"/>
            </a:pPr>
            <a:r>
              <a:rPr lang="en-CA" sz="1600" dirty="0" smtClean="0">
                <a:solidFill>
                  <a:schemeClr val="tx1">
                    <a:lumMod val="50000"/>
                  </a:schemeClr>
                </a:solidFill>
              </a:rPr>
              <a:t>(If necessary): navigate to the “Format” tab on the Ribbon Menu, then use the Crop Tool to reposition or resize the image</a:t>
            </a:r>
          </a:p>
          <a:p>
            <a:pPr marL="285750" indent="-285750">
              <a:buFont typeface="Arial" panose="020B0604020202020204" pitchFamily="34" charset="0"/>
              <a:buChar char="•"/>
            </a:pPr>
            <a:r>
              <a:rPr lang="en-CA" sz="1600" b="1" dirty="0" smtClean="0">
                <a:solidFill>
                  <a:schemeClr val="tx1">
                    <a:lumMod val="50000"/>
                  </a:schemeClr>
                </a:solidFill>
              </a:rPr>
              <a:t>IMPORTANT:</a:t>
            </a:r>
            <a:r>
              <a:rPr lang="en-CA" sz="1600" dirty="0" smtClean="0">
                <a:solidFill>
                  <a:schemeClr val="tx1">
                    <a:lumMod val="50000"/>
                  </a:schemeClr>
                </a:solidFill>
              </a:rPr>
              <a:t> After you’ve inserted the image, navigate to the “Format” tab on the Ribbon Menu, then under the “Adjust” section, click “Compress Images.” Compress the image to 150 dpi. This will help to reduce the file size of your presentation.</a:t>
            </a:r>
            <a:endParaRPr lang="en-CA" sz="1600" b="1" dirty="0" smtClean="0">
              <a:solidFill>
                <a:schemeClr val="tx1">
                  <a:lumMod val="50000"/>
                </a:schemeClr>
              </a:solidFill>
            </a:endParaRPr>
          </a:p>
        </p:txBody>
      </p:sp>
      <p:sp>
        <p:nvSpPr>
          <p:cNvPr id="19" name="Right Arrow 18"/>
          <p:cNvSpPr/>
          <p:nvPr userDrawn="1"/>
        </p:nvSpPr>
        <p:spPr>
          <a:xfrm flipH="1">
            <a:off x="9375794" y="3570400"/>
            <a:ext cx="403546" cy="399776"/>
          </a:xfrm>
          <a:prstGeom prst="rightArrow">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5" name="TextBox 14"/>
          <p:cNvSpPr txBox="1"/>
          <p:nvPr userDrawn="1"/>
        </p:nvSpPr>
        <p:spPr>
          <a:xfrm>
            <a:off x="2294999" y="-873501"/>
            <a:ext cx="5144858" cy="461665"/>
          </a:xfrm>
          <a:prstGeom prst="rect">
            <a:avLst/>
          </a:prstGeom>
          <a:noFill/>
          <a:ln>
            <a:noFill/>
          </a:ln>
        </p:spPr>
        <p:txBody>
          <a:bodyPr wrap="square" rtlCol="0">
            <a:spAutoFit/>
          </a:bodyPr>
          <a:lstStyle/>
          <a:p>
            <a:pPr algn="ctr"/>
            <a:r>
              <a:rPr lang="en-CA" sz="2400" b="1" dirty="0" smtClean="0">
                <a:solidFill>
                  <a:schemeClr val="bg1">
                    <a:lumMod val="50000"/>
                    <a:lumOff val="50000"/>
                  </a:schemeClr>
                </a:solidFill>
              </a:rPr>
              <a:t>Current Layout:</a:t>
            </a:r>
            <a:r>
              <a:rPr lang="en-CA" sz="2400" dirty="0" smtClean="0">
                <a:solidFill>
                  <a:schemeClr val="bg1">
                    <a:lumMod val="50000"/>
                    <a:lumOff val="50000"/>
                  </a:schemeClr>
                </a:solidFill>
              </a:rPr>
              <a:t> Content + Image (Right)</a:t>
            </a:r>
            <a:endParaRPr lang="en-CA" sz="2000" dirty="0" smtClean="0">
              <a:solidFill>
                <a:schemeClr val="bg1">
                  <a:lumMod val="50000"/>
                  <a:lumOff val="50000"/>
                </a:schemeClr>
              </a:solidFill>
            </a:endParaRPr>
          </a:p>
        </p:txBody>
      </p:sp>
      <p:sp>
        <p:nvSpPr>
          <p:cNvPr id="16" name="Rectangle 15"/>
          <p:cNvSpPr/>
          <p:nvPr userDrawn="1"/>
        </p:nvSpPr>
        <p:spPr>
          <a:xfrm>
            <a:off x="1704142" y="-810662"/>
            <a:ext cx="447984" cy="335988"/>
          </a:xfrm>
          <a:prstGeom prst="rect">
            <a:avLst/>
          </a:pr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0" name="Straight Connector 19"/>
          <p:cNvCxnSpPr/>
          <p:nvPr userDrawn="1"/>
        </p:nvCxnSpPr>
        <p:spPr>
          <a:xfrm>
            <a:off x="0" y="-254000"/>
            <a:ext cx="9144000" cy="0"/>
          </a:xfrm>
          <a:prstGeom prst="line">
            <a:avLst/>
          </a:prstGeom>
          <a:ln>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Rectangle 20"/>
          <p:cNvSpPr/>
          <p:nvPr userDrawn="1"/>
        </p:nvSpPr>
        <p:spPr>
          <a:xfrm>
            <a:off x="1998923" y="-711527"/>
            <a:ext cx="113629" cy="198000"/>
          </a:xfrm>
          <a:prstGeom prst="rect">
            <a:avLst/>
          </a:prstGeom>
          <a:solidFill>
            <a:schemeClr val="tx1">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p:cNvSpPr/>
          <p:nvPr userDrawn="1"/>
        </p:nvSpPr>
        <p:spPr>
          <a:xfrm>
            <a:off x="1704142" y="-800350"/>
            <a:ext cx="447984" cy="48412"/>
          </a:xfrm>
          <a:prstGeom prst="rect">
            <a:avLst/>
          </a:prstGeom>
          <a:solidFill>
            <a:schemeClr val="tx1">
              <a:lumMod val="50000"/>
            </a:schemeClr>
          </a:solid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2" name="Straight Connector 21"/>
          <p:cNvCxnSpPr/>
          <p:nvPr userDrawn="1"/>
        </p:nvCxnSpPr>
        <p:spPr>
          <a:xfrm>
            <a:off x="1756958" y="-644904"/>
            <a:ext cx="19800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1756958" y="-578913"/>
            <a:ext cx="19800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769008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Image (Left)">
    <p:spTree>
      <p:nvGrpSpPr>
        <p:cNvPr id="1" name=""/>
        <p:cNvGrpSpPr/>
        <p:nvPr/>
      </p:nvGrpSpPr>
      <p:grpSpPr>
        <a:xfrm>
          <a:off x="0" y="0"/>
          <a:ext cx="0" cy="0"/>
          <a:chOff x="0" y="0"/>
          <a:chExt cx="0" cy="0"/>
        </a:xfrm>
      </p:grpSpPr>
      <p:sp>
        <p:nvSpPr>
          <p:cNvPr id="12" name="Picture Placeholder 11"/>
          <p:cNvSpPr>
            <a:spLocks noGrp="1"/>
          </p:cNvSpPr>
          <p:nvPr>
            <p:ph type="pic" sz="quarter" idx="13" hasCustomPrompt="1"/>
          </p:nvPr>
        </p:nvSpPr>
        <p:spPr>
          <a:xfrm>
            <a:off x="0" y="1164431"/>
            <a:ext cx="3124745" cy="5702045"/>
          </a:xfrm>
          <a:noFill/>
        </p:spPr>
        <p:txBody>
          <a:bodyPr anchor="ctr">
            <a:normAutofit/>
          </a:bodyPr>
          <a:lstStyle>
            <a:lvl1pPr marL="0" indent="0" algn="ctr">
              <a:buNone/>
              <a:defRPr sz="2000"/>
            </a:lvl1pPr>
          </a:lstStyle>
          <a:p>
            <a:r>
              <a:rPr lang="en-CA" dirty="0" smtClean="0"/>
              <a:t/>
            </a:r>
            <a:br>
              <a:rPr lang="en-CA" dirty="0" smtClean="0"/>
            </a:br>
            <a:r>
              <a:rPr lang="en-CA" dirty="0" smtClean="0"/>
              <a:t/>
            </a:r>
            <a:br>
              <a:rPr lang="en-CA" dirty="0" smtClean="0"/>
            </a:br>
            <a:r>
              <a:rPr lang="en-CA" dirty="0" smtClean="0"/>
              <a:t>Click icon to insert photo</a:t>
            </a:r>
            <a:endParaRPr lang="en-CA" dirty="0"/>
          </a:p>
        </p:txBody>
      </p:sp>
      <p:sp>
        <p:nvSpPr>
          <p:cNvPr id="3" name="Content Placeholder 2"/>
          <p:cNvSpPr>
            <a:spLocks noGrp="1"/>
          </p:cNvSpPr>
          <p:nvPr>
            <p:ph idx="1"/>
          </p:nvPr>
        </p:nvSpPr>
        <p:spPr>
          <a:xfrm>
            <a:off x="3563257" y="1600201"/>
            <a:ext cx="5122912" cy="4525963"/>
          </a:xfrm>
        </p:spPr>
        <p:txBody>
          <a:bodyPr>
            <a:normAutofit/>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Date Placeholder 3"/>
          <p:cNvSpPr>
            <a:spLocks noGrp="1"/>
          </p:cNvSpPr>
          <p:nvPr>
            <p:ph type="dt" sz="half" idx="10"/>
          </p:nvPr>
        </p:nvSpPr>
        <p:spPr/>
        <p:txBody>
          <a:bodyPr/>
          <a:lstStyle/>
          <a:p>
            <a:fld id="{5C4AB325-1839-43C0-B011-A89A93850E0D}" type="datetimeFigureOut">
              <a:rPr lang="en-CA" smtClean="0"/>
              <a:t>2018-07-10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97022BC-22FB-4C31-A81A-4496F7C8B801}" type="slidenum">
              <a:rPr lang="en-CA" smtClean="0"/>
              <a:t>‹#›</a:t>
            </a:fld>
            <a:endParaRPr lang="en-CA"/>
          </a:p>
        </p:txBody>
      </p:sp>
      <p:sp>
        <p:nvSpPr>
          <p:cNvPr id="7" name="Rectangle 6"/>
          <p:cNvSpPr/>
          <p:nvPr userDrawn="1"/>
        </p:nvSpPr>
        <p:spPr>
          <a:xfrm>
            <a:off x="0" y="1"/>
            <a:ext cx="9144000" cy="1160475"/>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8" name="Straight Connector 7"/>
          <p:cNvCxnSpPr/>
          <p:nvPr userDrawn="1"/>
        </p:nvCxnSpPr>
        <p:spPr>
          <a:xfrm>
            <a:off x="0" y="1160475"/>
            <a:ext cx="9144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1"/>
            <a:ext cx="5915000" cy="1160475"/>
          </a:xfrm>
        </p:spPr>
        <p:txBody>
          <a:bodyPr>
            <a:normAutofit/>
          </a:bodyPr>
          <a:lstStyle>
            <a:lvl1pPr algn="l">
              <a:defRPr sz="3200" b="1"/>
            </a:lvl1pPr>
          </a:lstStyle>
          <a:p>
            <a:r>
              <a:rPr lang="en-US" dirty="0" smtClean="0"/>
              <a:t>Click to edit Master title style</a:t>
            </a:r>
            <a:endParaRPr lang="en-CA" dirty="0"/>
          </a:p>
        </p:txBody>
      </p:sp>
      <p:pic>
        <p:nvPicPr>
          <p:cNvPr id="10" name="Picture 2" descr="G:\!Workgrp\Media Communications\Logos &amp; Graphics\Logos &amp; Branding\BC Sunrise Logo\BCID_H_rgb_rev.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516216" y="122079"/>
            <a:ext cx="2376264" cy="916319"/>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12"/>
          <p:cNvCxnSpPr/>
          <p:nvPr userDrawn="1"/>
        </p:nvCxnSpPr>
        <p:spPr>
          <a:xfrm flipV="1">
            <a:off x="3129940" y="1160477"/>
            <a:ext cx="0" cy="5697524"/>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a:xfrm>
            <a:off x="-3781490" y="1592278"/>
            <a:ext cx="3096344" cy="4916731"/>
          </a:xfrm>
          <a:prstGeom prst="rect">
            <a:avLst/>
          </a:prstGeom>
          <a:noFill/>
          <a:ln>
            <a:noFill/>
          </a:ln>
        </p:spPr>
        <p:txBody>
          <a:bodyPr wrap="square" rtlCol="0">
            <a:spAutoFit/>
          </a:bodyPr>
          <a:lstStyle/>
          <a:p>
            <a:pPr>
              <a:spcAft>
                <a:spcPts val="900"/>
              </a:spcAft>
            </a:pPr>
            <a:r>
              <a:rPr lang="en-CA" b="1" dirty="0" smtClean="0">
                <a:solidFill>
                  <a:schemeClr val="tx1">
                    <a:lumMod val="50000"/>
                  </a:schemeClr>
                </a:solidFill>
              </a:rPr>
              <a:t>How to add an image:</a:t>
            </a:r>
          </a:p>
          <a:p>
            <a:pPr marL="285750" indent="-285750">
              <a:buFont typeface="Arial" panose="020B0604020202020204" pitchFamily="34" charset="0"/>
              <a:buChar char="•"/>
            </a:pPr>
            <a:r>
              <a:rPr lang="en-CA" sz="1600" dirty="0" smtClean="0">
                <a:solidFill>
                  <a:schemeClr val="tx1">
                    <a:lumMod val="50000"/>
                  </a:schemeClr>
                </a:solidFill>
              </a:rPr>
              <a:t>Click the “Image” icon at the centre that displays in the centre of the screen</a:t>
            </a:r>
          </a:p>
          <a:p>
            <a:pPr marL="285750" indent="-285750">
              <a:buFont typeface="Arial" panose="020B0604020202020204" pitchFamily="34" charset="0"/>
              <a:buChar char="•"/>
            </a:pPr>
            <a:r>
              <a:rPr lang="en-CA" sz="1600" dirty="0" smtClean="0">
                <a:solidFill>
                  <a:schemeClr val="tx1">
                    <a:lumMod val="50000"/>
                  </a:schemeClr>
                </a:solidFill>
              </a:rPr>
              <a:t>Select the file you wish to use</a:t>
            </a:r>
          </a:p>
          <a:p>
            <a:pPr marL="285750" indent="-285750">
              <a:buFont typeface="Arial" panose="020B0604020202020204" pitchFamily="34" charset="0"/>
              <a:buChar char="•"/>
            </a:pPr>
            <a:r>
              <a:rPr lang="en-CA" sz="1600" dirty="0" smtClean="0">
                <a:solidFill>
                  <a:schemeClr val="tx1">
                    <a:lumMod val="50000"/>
                  </a:schemeClr>
                </a:solidFill>
              </a:rPr>
              <a:t>(If necessary): navigate to the “Format” tab on the Ribbon Menu, then use the Crop Tool to reposition or resize the image</a:t>
            </a:r>
          </a:p>
          <a:p>
            <a:pPr marL="285750" indent="-285750">
              <a:buFont typeface="Arial" panose="020B0604020202020204" pitchFamily="34" charset="0"/>
              <a:buChar char="•"/>
            </a:pPr>
            <a:r>
              <a:rPr lang="en-CA" sz="1600" b="1" dirty="0" smtClean="0">
                <a:solidFill>
                  <a:schemeClr val="tx1">
                    <a:lumMod val="50000"/>
                  </a:schemeClr>
                </a:solidFill>
              </a:rPr>
              <a:t>IMPORTANT:</a:t>
            </a:r>
            <a:r>
              <a:rPr lang="en-CA" sz="1600" dirty="0" smtClean="0">
                <a:solidFill>
                  <a:schemeClr val="tx1">
                    <a:lumMod val="50000"/>
                  </a:schemeClr>
                </a:solidFill>
              </a:rPr>
              <a:t> After you’ve inserted the image, navigate to the “Format” tab on the Ribbon Menu, then under the “Adjust” section, click “Compress Images.” Compress the image to 150 dpi. This will help to reduce the file size of your presentation.</a:t>
            </a:r>
            <a:endParaRPr lang="en-CA" sz="1600" b="1" dirty="0" smtClean="0">
              <a:solidFill>
                <a:schemeClr val="tx1">
                  <a:lumMod val="50000"/>
                </a:schemeClr>
              </a:solidFill>
            </a:endParaRPr>
          </a:p>
        </p:txBody>
      </p:sp>
      <p:sp>
        <p:nvSpPr>
          <p:cNvPr id="15" name="Right Arrow 14"/>
          <p:cNvSpPr/>
          <p:nvPr userDrawn="1"/>
        </p:nvSpPr>
        <p:spPr>
          <a:xfrm>
            <a:off x="-657206" y="3811700"/>
            <a:ext cx="403546" cy="399776"/>
          </a:xfrm>
          <a:prstGeom prst="rightArrow">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8" name="Straight Connector 17"/>
          <p:cNvCxnSpPr/>
          <p:nvPr userDrawn="1"/>
        </p:nvCxnSpPr>
        <p:spPr>
          <a:xfrm>
            <a:off x="0" y="-254000"/>
            <a:ext cx="9144000" cy="0"/>
          </a:xfrm>
          <a:prstGeom prst="line">
            <a:avLst/>
          </a:prstGeom>
          <a:ln>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 name="Group 8"/>
          <p:cNvGrpSpPr/>
          <p:nvPr userDrawn="1"/>
        </p:nvGrpSpPr>
        <p:grpSpPr>
          <a:xfrm>
            <a:off x="1766471" y="-873501"/>
            <a:ext cx="5611058" cy="461665"/>
            <a:chOff x="1704142" y="-873501"/>
            <a:chExt cx="5611058" cy="461665"/>
          </a:xfrm>
        </p:grpSpPr>
        <p:sp>
          <p:nvSpPr>
            <p:cNvPr id="16" name="TextBox 15"/>
            <p:cNvSpPr txBox="1"/>
            <p:nvPr userDrawn="1"/>
          </p:nvSpPr>
          <p:spPr>
            <a:xfrm>
              <a:off x="2294999" y="-873501"/>
              <a:ext cx="5020201" cy="461665"/>
            </a:xfrm>
            <a:prstGeom prst="rect">
              <a:avLst/>
            </a:prstGeom>
            <a:noFill/>
            <a:ln>
              <a:noFill/>
            </a:ln>
          </p:spPr>
          <p:txBody>
            <a:bodyPr wrap="square" rtlCol="0">
              <a:spAutoFit/>
            </a:bodyPr>
            <a:lstStyle/>
            <a:p>
              <a:pPr algn="ctr"/>
              <a:r>
                <a:rPr lang="en-CA" sz="2400" b="1" dirty="0" smtClean="0">
                  <a:solidFill>
                    <a:schemeClr val="bg1">
                      <a:lumMod val="50000"/>
                      <a:lumOff val="50000"/>
                    </a:schemeClr>
                  </a:solidFill>
                </a:rPr>
                <a:t>Current Layout:</a:t>
              </a:r>
              <a:r>
                <a:rPr lang="en-CA" sz="2400" dirty="0" smtClean="0">
                  <a:solidFill>
                    <a:schemeClr val="bg1">
                      <a:lumMod val="50000"/>
                      <a:lumOff val="50000"/>
                    </a:schemeClr>
                  </a:solidFill>
                </a:rPr>
                <a:t> Content + Image (Left)</a:t>
              </a:r>
              <a:endParaRPr lang="en-CA" sz="2000" dirty="0" smtClean="0">
                <a:solidFill>
                  <a:schemeClr val="bg1">
                    <a:lumMod val="50000"/>
                    <a:lumOff val="50000"/>
                  </a:schemeClr>
                </a:solidFill>
              </a:endParaRPr>
            </a:p>
          </p:txBody>
        </p:sp>
        <p:sp>
          <p:nvSpPr>
            <p:cNvPr id="17" name="Rectangle 16"/>
            <p:cNvSpPr/>
            <p:nvPr userDrawn="1"/>
          </p:nvSpPr>
          <p:spPr>
            <a:xfrm>
              <a:off x="1704142" y="-810663"/>
              <a:ext cx="447984" cy="335988"/>
            </a:xfrm>
            <a:prstGeom prst="rect">
              <a:avLst/>
            </a:pr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Rectangle 18"/>
            <p:cNvSpPr/>
            <p:nvPr userDrawn="1"/>
          </p:nvSpPr>
          <p:spPr>
            <a:xfrm>
              <a:off x="1744921" y="-711527"/>
              <a:ext cx="113629" cy="198000"/>
            </a:xfrm>
            <a:prstGeom prst="rect">
              <a:avLst/>
            </a:prstGeom>
            <a:solidFill>
              <a:schemeClr val="tx1">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Rectangle 19"/>
            <p:cNvSpPr/>
            <p:nvPr userDrawn="1"/>
          </p:nvSpPr>
          <p:spPr>
            <a:xfrm>
              <a:off x="1704142" y="-800350"/>
              <a:ext cx="447984" cy="48412"/>
            </a:xfrm>
            <a:prstGeom prst="rect">
              <a:avLst/>
            </a:prstGeom>
            <a:solidFill>
              <a:schemeClr val="tx1">
                <a:lumMod val="50000"/>
              </a:schemeClr>
            </a:solid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cxnSp>
        <p:nvCxnSpPr>
          <p:cNvPr id="21" name="Straight Connector 20"/>
          <p:cNvCxnSpPr/>
          <p:nvPr userDrawn="1"/>
        </p:nvCxnSpPr>
        <p:spPr>
          <a:xfrm>
            <a:off x="1966648" y="-644904"/>
            <a:ext cx="19800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1966648" y="-578913"/>
            <a:ext cx="19800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784912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Screen Image">
    <p:spTree>
      <p:nvGrpSpPr>
        <p:cNvPr id="1" name=""/>
        <p:cNvGrpSpPr/>
        <p:nvPr/>
      </p:nvGrpSpPr>
      <p:grpSpPr>
        <a:xfrm>
          <a:off x="0" y="0"/>
          <a:ext cx="0" cy="0"/>
          <a:chOff x="0" y="0"/>
          <a:chExt cx="0" cy="0"/>
        </a:xfrm>
      </p:grpSpPr>
      <p:sp>
        <p:nvSpPr>
          <p:cNvPr id="12" name="Picture Placeholder 11"/>
          <p:cNvSpPr>
            <a:spLocks noGrp="1"/>
          </p:cNvSpPr>
          <p:nvPr>
            <p:ph type="pic" sz="quarter" idx="13" hasCustomPrompt="1"/>
          </p:nvPr>
        </p:nvSpPr>
        <p:spPr>
          <a:xfrm>
            <a:off x="0" y="1164431"/>
            <a:ext cx="9144000" cy="5702045"/>
          </a:xfrm>
          <a:noFill/>
        </p:spPr>
        <p:txBody>
          <a:bodyPr anchor="ctr">
            <a:normAutofit/>
          </a:bodyPr>
          <a:lstStyle>
            <a:lvl1pPr marL="0" indent="0" algn="ctr">
              <a:buNone/>
              <a:defRPr sz="2000"/>
            </a:lvl1pPr>
          </a:lstStyle>
          <a:p>
            <a:r>
              <a:rPr lang="en-CA" dirty="0" smtClean="0"/>
              <a:t/>
            </a:r>
            <a:br>
              <a:rPr lang="en-CA" dirty="0" smtClean="0"/>
            </a:br>
            <a:r>
              <a:rPr lang="en-CA" dirty="0" smtClean="0"/>
              <a:t/>
            </a:r>
            <a:br>
              <a:rPr lang="en-CA" dirty="0" smtClean="0"/>
            </a:br>
            <a:r>
              <a:rPr lang="en-CA" dirty="0" smtClean="0"/>
              <a:t>Click icon to insert photo</a:t>
            </a:r>
            <a:endParaRPr lang="en-CA" dirty="0"/>
          </a:p>
        </p:txBody>
      </p:sp>
      <p:sp>
        <p:nvSpPr>
          <p:cNvPr id="4" name="Date Placeholder 3"/>
          <p:cNvSpPr>
            <a:spLocks noGrp="1"/>
          </p:cNvSpPr>
          <p:nvPr>
            <p:ph type="dt" sz="half" idx="10"/>
          </p:nvPr>
        </p:nvSpPr>
        <p:spPr/>
        <p:txBody>
          <a:bodyPr/>
          <a:lstStyle/>
          <a:p>
            <a:fld id="{5C4AB325-1839-43C0-B011-A89A93850E0D}" type="datetimeFigureOut">
              <a:rPr lang="en-CA" smtClean="0"/>
              <a:t>2018-07-10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97022BC-22FB-4C31-A81A-4496F7C8B801}" type="slidenum">
              <a:rPr lang="en-CA" smtClean="0"/>
              <a:t>‹#›</a:t>
            </a:fld>
            <a:endParaRPr lang="en-CA"/>
          </a:p>
        </p:txBody>
      </p:sp>
      <p:sp>
        <p:nvSpPr>
          <p:cNvPr id="7" name="Rectangle 6"/>
          <p:cNvSpPr/>
          <p:nvPr userDrawn="1"/>
        </p:nvSpPr>
        <p:spPr>
          <a:xfrm>
            <a:off x="0" y="1"/>
            <a:ext cx="9144000" cy="1160475"/>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8" name="Straight Connector 7"/>
          <p:cNvCxnSpPr/>
          <p:nvPr userDrawn="1"/>
        </p:nvCxnSpPr>
        <p:spPr>
          <a:xfrm>
            <a:off x="0" y="1160475"/>
            <a:ext cx="9144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1"/>
            <a:ext cx="5915000" cy="1160475"/>
          </a:xfrm>
        </p:spPr>
        <p:txBody>
          <a:bodyPr>
            <a:normAutofit/>
          </a:bodyPr>
          <a:lstStyle>
            <a:lvl1pPr algn="l">
              <a:defRPr sz="3200" b="1"/>
            </a:lvl1pPr>
          </a:lstStyle>
          <a:p>
            <a:r>
              <a:rPr lang="en-US" dirty="0" smtClean="0"/>
              <a:t>Click to edit Master title style</a:t>
            </a:r>
            <a:endParaRPr lang="en-CA" dirty="0"/>
          </a:p>
        </p:txBody>
      </p:sp>
      <p:pic>
        <p:nvPicPr>
          <p:cNvPr id="10" name="Picture 2" descr="G:\!Workgrp\Media Communications\Logos &amp; Graphics\Logos &amp; Branding\BC Sunrise Logo\BCID_H_rgb_rev.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516216" y="122079"/>
            <a:ext cx="2376264" cy="916319"/>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userDrawn="1"/>
        </p:nvSpPr>
        <p:spPr>
          <a:xfrm>
            <a:off x="-3781490" y="1592278"/>
            <a:ext cx="3096344" cy="4916731"/>
          </a:xfrm>
          <a:prstGeom prst="rect">
            <a:avLst/>
          </a:prstGeom>
          <a:noFill/>
          <a:ln>
            <a:noFill/>
          </a:ln>
        </p:spPr>
        <p:txBody>
          <a:bodyPr wrap="square" rtlCol="0">
            <a:spAutoFit/>
          </a:bodyPr>
          <a:lstStyle/>
          <a:p>
            <a:pPr>
              <a:spcAft>
                <a:spcPts val="900"/>
              </a:spcAft>
            </a:pPr>
            <a:r>
              <a:rPr lang="en-CA" b="1" dirty="0" smtClean="0">
                <a:solidFill>
                  <a:schemeClr val="tx1">
                    <a:lumMod val="50000"/>
                  </a:schemeClr>
                </a:solidFill>
              </a:rPr>
              <a:t>How to add an image:</a:t>
            </a:r>
          </a:p>
          <a:p>
            <a:pPr marL="285750" indent="-285750">
              <a:buFont typeface="Arial" panose="020B0604020202020204" pitchFamily="34" charset="0"/>
              <a:buChar char="•"/>
            </a:pPr>
            <a:r>
              <a:rPr lang="en-CA" sz="1600" dirty="0" smtClean="0">
                <a:solidFill>
                  <a:schemeClr val="tx1">
                    <a:lumMod val="50000"/>
                  </a:schemeClr>
                </a:solidFill>
              </a:rPr>
              <a:t>Click the “Image” icon at the centre that displays in the centre of the screen</a:t>
            </a:r>
          </a:p>
          <a:p>
            <a:pPr marL="285750" indent="-285750">
              <a:buFont typeface="Arial" panose="020B0604020202020204" pitchFamily="34" charset="0"/>
              <a:buChar char="•"/>
            </a:pPr>
            <a:r>
              <a:rPr lang="en-CA" sz="1600" dirty="0" smtClean="0">
                <a:solidFill>
                  <a:schemeClr val="tx1">
                    <a:lumMod val="50000"/>
                  </a:schemeClr>
                </a:solidFill>
              </a:rPr>
              <a:t>Select the file you wish to use</a:t>
            </a:r>
          </a:p>
          <a:p>
            <a:pPr marL="285750" indent="-285750">
              <a:buFont typeface="Arial" panose="020B0604020202020204" pitchFamily="34" charset="0"/>
              <a:buChar char="•"/>
            </a:pPr>
            <a:r>
              <a:rPr lang="en-CA" sz="1600" dirty="0" smtClean="0">
                <a:solidFill>
                  <a:schemeClr val="tx1">
                    <a:lumMod val="50000"/>
                  </a:schemeClr>
                </a:solidFill>
              </a:rPr>
              <a:t>(If necessary): navigate to the “Format” tab on the Ribbon Menu, then use the Crop Tool to reposition or resize the image</a:t>
            </a:r>
          </a:p>
          <a:p>
            <a:pPr marL="285750" indent="-285750">
              <a:buFont typeface="Arial" panose="020B0604020202020204" pitchFamily="34" charset="0"/>
              <a:buChar char="•"/>
            </a:pPr>
            <a:r>
              <a:rPr lang="en-CA" sz="1600" b="1" dirty="0" smtClean="0">
                <a:solidFill>
                  <a:schemeClr val="tx1">
                    <a:lumMod val="50000"/>
                  </a:schemeClr>
                </a:solidFill>
              </a:rPr>
              <a:t>IMPORTANT:</a:t>
            </a:r>
            <a:r>
              <a:rPr lang="en-CA" sz="1600" dirty="0" smtClean="0">
                <a:solidFill>
                  <a:schemeClr val="tx1">
                    <a:lumMod val="50000"/>
                  </a:schemeClr>
                </a:solidFill>
              </a:rPr>
              <a:t> After you’ve inserted the image, navigate to the “Format” tab on the Ribbon Menu, then under the “Adjust” section, click “Compress Images.” Compress the image to 150 dpi. This will help to reduce the file size of your presentation.</a:t>
            </a:r>
            <a:endParaRPr lang="en-CA" sz="1600" b="1" dirty="0" smtClean="0">
              <a:solidFill>
                <a:schemeClr val="tx1">
                  <a:lumMod val="50000"/>
                </a:schemeClr>
              </a:solidFill>
            </a:endParaRPr>
          </a:p>
        </p:txBody>
      </p:sp>
      <p:sp>
        <p:nvSpPr>
          <p:cNvPr id="15" name="Right Arrow 14"/>
          <p:cNvSpPr/>
          <p:nvPr userDrawn="1"/>
        </p:nvSpPr>
        <p:spPr>
          <a:xfrm>
            <a:off x="-657206" y="3811700"/>
            <a:ext cx="403546" cy="399776"/>
          </a:xfrm>
          <a:prstGeom prst="rightArrow">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8" name="Straight Connector 17"/>
          <p:cNvCxnSpPr/>
          <p:nvPr userDrawn="1"/>
        </p:nvCxnSpPr>
        <p:spPr>
          <a:xfrm>
            <a:off x="0" y="-254000"/>
            <a:ext cx="9144000" cy="0"/>
          </a:xfrm>
          <a:prstGeom prst="line">
            <a:avLst/>
          </a:prstGeom>
          <a:ln>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 name="Group 8"/>
          <p:cNvGrpSpPr/>
          <p:nvPr userDrawn="1"/>
        </p:nvGrpSpPr>
        <p:grpSpPr>
          <a:xfrm>
            <a:off x="1994487" y="-873501"/>
            <a:ext cx="5155029" cy="461665"/>
            <a:chOff x="1704142" y="-873501"/>
            <a:chExt cx="5155029" cy="461665"/>
          </a:xfrm>
        </p:grpSpPr>
        <p:sp>
          <p:nvSpPr>
            <p:cNvPr id="16" name="TextBox 15"/>
            <p:cNvSpPr txBox="1"/>
            <p:nvPr userDrawn="1"/>
          </p:nvSpPr>
          <p:spPr>
            <a:xfrm>
              <a:off x="2295000" y="-873501"/>
              <a:ext cx="4564171" cy="461665"/>
            </a:xfrm>
            <a:prstGeom prst="rect">
              <a:avLst/>
            </a:prstGeom>
            <a:noFill/>
            <a:ln>
              <a:noFill/>
            </a:ln>
          </p:spPr>
          <p:txBody>
            <a:bodyPr wrap="square" rtlCol="0">
              <a:spAutoFit/>
            </a:bodyPr>
            <a:lstStyle/>
            <a:p>
              <a:pPr algn="ctr"/>
              <a:r>
                <a:rPr lang="en-CA" sz="2400" b="1" dirty="0" smtClean="0">
                  <a:solidFill>
                    <a:schemeClr val="bg1">
                      <a:lumMod val="50000"/>
                      <a:lumOff val="50000"/>
                    </a:schemeClr>
                  </a:solidFill>
                </a:rPr>
                <a:t>Current Layout:</a:t>
              </a:r>
              <a:r>
                <a:rPr lang="en-CA" sz="2400" dirty="0" smtClean="0">
                  <a:solidFill>
                    <a:schemeClr val="bg1">
                      <a:lumMod val="50000"/>
                      <a:lumOff val="50000"/>
                    </a:schemeClr>
                  </a:solidFill>
                </a:rPr>
                <a:t> </a:t>
              </a:r>
              <a:r>
                <a:rPr lang="en-CA" sz="2400" baseline="0" dirty="0" smtClean="0">
                  <a:solidFill>
                    <a:schemeClr val="bg1">
                      <a:lumMod val="50000"/>
                      <a:lumOff val="50000"/>
                    </a:schemeClr>
                  </a:solidFill>
                </a:rPr>
                <a:t> Full-Screen </a:t>
              </a:r>
              <a:r>
                <a:rPr lang="en-CA" sz="2400" dirty="0" smtClean="0">
                  <a:solidFill>
                    <a:schemeClr val="bg1">
                      <a:lumMod val="50000"/>
                      <a:lumOff val="50000"/>
                    </a:schemeClr>
                  </a:solidFill>
                </a:rPr>
                <a:t>Image</a:t>
              </a:r>
              <a:endParaRPr lang="en-CA" sz="2000" dirty="0" smtClean="0">
                <a:solidFill>
                  <a:schemeClr val="bg1">
                    <a:lumMod val="50000"/>
                    <a:lumOff val="50000"/>
                  </a:schemeClr>
                </a:solidFill>
              </a:endParaRPr>
            </a:p>
          </p:txBody>
        </p:sp>
        <p:sp>
          <p:nvSpPr>
            <p:cNvPr id="17" name="Rectangle 16"/>
            <p:cNvSpPr/>
            <p:nvPr userDrawn="1"/>
          </p:nvSpPr>
          <p:spPr>
            <a:xfrm>
              <a:off x="1704142" y="-810663"/>
              <a:ext cx="447984" cy="335988"/>
            </a:xfrm>
            <a:prstGeom prst="rect">
              <a:avLst/>
            </a:pr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Rectangle 18"/>
            <p:cNvSpPr/>
            <p:nvPr userDrawn="1"/>
          </p:nvSpPr>
          <p:spPr>
            <a:xfrm>
              <a:off x="1744921" y="-711527"/>
              <a:ext cx="369799" cy="198000"/>
            </a:xfrm>
            <a:prstGeom prst="rect">
              <a:avLst/>
            </a:prstGeom>
            <a:solidFill>
              <a:schemeClr val="tx1">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Rectangle 19"/>
            <p:cNvSpPr/>
            <p:nvPr userDrawn="1"/>
          </p:nvSpPr>
          <p:spPr>
            <a:xfrm>
              <a:off x="1704142" y="-800350"/>
              <a:ext cx="447984" cy="48412"/>
            </a:xfrm>
            <a:prstGeom prst="rect">
              <a:avLst/>
            </a:prstGeom>
            <a:solidFill>
              <a:schemeClr val="tx1">
                <a:lumMod val="50000"/>
              </a:schemeClr>
            </a:solid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317525645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5C4AB325-1839-43C0-B011-A89A93850E0D}" type="datetimeFigureOut">
              <a:rPr lang="en-CA" smtClean="0"/>
              <a:t>2018-07-10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D97022BC-22FB-4C31-A81A-4496F7C8B801}" type="slidenum">
              <a:rPr lang="en-CA" smtClean="0"/>
              <a:t>‹#›</a:t>
            </a:fld>
            <a:endParaRPr lang="en-CA"/>
          </a:p>
        </p:txBody>
      </p:sp>
      <p:sp>
        <p:nvSpPr>
          <p:cNvPr id="16" name="Rectangle 15"/>
          <p:cNvSpPr/>
          <p:nvPr userDrawn="1"/>
        </p:nvSpPr>
        <p:spPr>
          <a:xfrm>
            <a:off x="0" y="1"/>
            <a:ext cx="9144000" cy="1160475"/>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7" name="Straight Connector 16"/>
          <p:cNvCxnSpPr/>
          <p:nvPr userDrawn="1"/>
        </p:nvCxnSpPr>
        <p:spPr>
          <a:xfrm>
            <a:off x="0" y="1160475"/>
            <a:ext cx="9144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Title 1"/>
          <p:cNvSpPr>
            <a:spLocks noGrp="1"/>
          </p:cNvSpPr>
          <p:nvPr>
            <p:ph type="title"/>
          </p:nvPr>
        </p:nvSpPr>
        <p:spPr>
          <a:xfrm>
            <a:off x="457200" y="1"/>
            <a:ext cx="5915000" cy="1160475"/>
          </a:xfrm>
        </p:spPr>
        <p:txBody>
          <a:bodyPr>
            <a:normAutofit/>
          </a:bodyPr>
          <a:lstStyle>
            <a:lvl1pPr algn="l">
              <a:defRPr sz="3200" b="1"/>
            </a:lvl1pPr>
          </a:lstStyle>
          <a:p>
            <a:r>
              <a:rPr lang="en-US" dirty="0" smtClean="0"/>
              <a:t>Click to edit Master title style</a:t>
            </a:r>
            <a:endParaRPr lang="en-CA" dirty="0"/>
          </a:p>
        </p:txBody>
      </p:sp>
      <p:pic>
        <p:nvPicPr>
          <p:cNvPr id="19" name="Picture 2" descr="G:\!Workgrp\Media Communications\Logos &amp; Graphics\Logos &amp; Branding\BC Sunrise Logo\BCID_H_rgb_rev.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516216" y="122079"/>
            <a:ext cx="2376264" cy="916319"/>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userDrawn="1"/>
        </p:nvGrpSpPr>
        <p:grpSpPr>
          <a:xfrm>
            <a:off x="2351286" y="-873501"/>
            <a:ext cx="4441431" cy="461665"/>
            <a:chOff x="2038041" y="-873501"/>
            <a:chExt cx="4441431" cy="461665"/>
          </a:xfrm>
        </p:grpSpPr>
        <p:sp>
          <p:nvSpPr>
            <p:cNvPr id="12" name="TextBox 11"/>
            <p:cNvSpPr txBox="1"/>
            <p:nvPr userDrawn="1"/>
          </p:nvSpPr>
          <p:spPr>
            <a:xfrm>
              <a:off x="2628899" y="-873501"/>
              <a:ext cx="3850573" cy="461665"/>
            </a:xfrm>
            <a:prstGeom prst="rect">
              <a:avLst/>
            </a:prstGeom>
            <a:noFill/>
            <a:ln>
              <a:noFill/>
            </a:ln>
          </p:spPr>
          <p:txBody>
            <a:bodyPr wrap="square" rtlCol="0">
              <a:spAutoFit/>
            </a:bodyPr>
            <a:lstStyle/>
            <a:p>
              <a:pPr algn="ctr"/>
              <a:r>
                <a:rPr lang="en-CA" sz="2400" b="1" dirty="0" smtClean="0">
                  <a:solidFill>
                    <a:schemeClr val="bg1">
                      <a:lumMod val="50000"/>
                      <a:lumOff val="50000"/>
                    </a:schemeClr>
                  </a:solidFill>
                </a:rPr>
                <a:t>Current Layout:</a:t>
              </a:r>
              <a:r>
                <a:rPr lang="en-CA" sz="2400" dirty="0" smtClean="0">
                  <a:solidFill>
                    <a:schemeClr val="bg1">
                      <a:lumMod val="50000"/>
                      <a:lumOff val="50000"/>
                    </a:schemeClr>
                  </a:solidFill>
                </a:rPr>
                <a:t> Two Content</a:t>
              </a:r>
              <a:endParaRPr lang="en-CA" sz="2000" dirty="0" smtClean="0">
                <a:solidFill>
                  <a:schemeClr val="bg1">
                    <a:lumMod val="50000"/>
                    <a:lumOff val="50000"/>
                  </a:schemeClr>
                </a:solidFill>
              </a:endParaRPr>
            </a:p>
          </p:txBody>
        </p:sp>
        <p:sp>
          <p:nvSpPr>
            <p:cNvPr id="13" name="Rectangle 12"/>
            <p:cNvSpPr/>
            <p:nvPr userDrawn="1"/>
          </p:nvSpPr>
          <p:spPr>
            <a:xfrm>
              <a:off x="2038041" y="-810663"/>
              <a:ext cx="447984" cy="335988"/>
            </a:xfrm>
            <a:prstGeom prst="rect">
              <a:avLst/>
            </a:pr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ectangle 13"/>
            <p:cNvSpPr/>
            <p:nvPr userDrawn="1"/>
          </p:nvSpPr>
          <p:spPr>
            <a:xfrm>
              <a:off x="2038041" y="-800350"/>
              <a:ext cx="447984" cy="48412"/>
            </a:xfrm>
            <a:prstGeom prst="rect">
              <a:avLst/>
            </a:prstGeom>
            <a:solidFill>
              <a:schemeClr val="tx1">
                <a:lumMod val="50000"/>
              </a:schemeClr>
            </a:solid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cxnSp>
        <p:nvCxnSpPr>
          <p:cNvPr id="15" name="Straight Connector 14"/>
          <p:cNvCxnSpPr/>
          <p:nvPr userDrawn="1"/>
        </p:nvCxnSpPr>
        <p:spPr>
          <a:xfrm>
            <a:off x="0" y="-254000"/>
            <a:ext cx="9144000" cy="0"/>
          </a:xfrm>
          <a:prstGeom prst="line">
            <a:avLst/>
          </a:prstGeom>
          <a:ln>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a:stCxn id="13" idx="2"/>
            <a:endCxn id="14" idx="2"/>
          </p:cNvCxnSpPr>
          <p:nvPr userDrawn="1"/>
        </p:nvCxnSpPr>
        <p:spPr>
          <a:xfrm flipV="1">
            <a:off x="2575276" y="-751937"/>
            <a:ext cx="0" cy="277263"/>
          </a:xfrm>
          <a:prstGeom prst="line">
            <a:avLst/>
          </a:prstGeom>
          <a:ln w="190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2398231" y="-644904"/>
            <a:ext cx="12600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2398231" y="-578913"/>
            <a:ext cx="12600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2620996" y="-644904"/>
            <a:ext cx="12600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2620996" y="-578913"/>
            <a:ext cx="12600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855914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5C4AB325-1839-43C0-B011-A89A93850E0D}" type="datetimeFigureOut">
              <a:rPr lang="en-CA" smtClean="0"/>
              <a:t>2018-07-10</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D97022BC-22FB-4C31-A81A-4496F7C8B801}" type="slidenum">
              <a:rPr lang="en-CA" smtClean="0"/>
              <a:t>‹#›</a:t>
            </a:fld>
            <a:endParaRPr lang="en-CA"/>
          </a:p>
        </p:txBody>
      </p:sp>
      <p:sp>
        <p:nvSpPr>
          <p:cNvPr id="14" name="Rectangle 13"/>
          <p:cNvSpPr/>
          <p:nvPr userDrawn="1"/>
        </p:nvSpPr>
        <p:spPr>
          <a:xfrm>
            <a:off x="0" y="1"/>
            <a:ext cx="9144000" cy="1160475"/>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5" name="Straight Connector 14"/>
          <p:cNvCxnSpPr/>
          <p:nvPr userDrawn="1"/>
        </p:nvCxnSpPr>
        <p:spPr>
          <a:xfrm>
            <a:off x="0" y="1160475"/>
            <a:ext cx="9144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Title 1"/>
          <p:cNvSpPr>
            <a:spLocks noGrp="1"/>
          </p:cNvSpPr>
          <p:nvPr>
            <p:ph type="title"/>
          </p:nvPr>
        </p:nvSpPr>
        <p:spPr>
          <a:xfrm>
            <a:off x="457200" y="1"/>
            <a:ext cx="5915000" cy="1160475"/>
          </a:xfrm>
        </p:spPr>
        <p:txBody>
          <a:bodyPr>
            <a:normAutofit/>
          </a:bodyPr>
          <a:lstStyle>
            <a:lvl1pPr algn="l">
              <a:defRPr sz="3200" b="1"/>
            </a:lvl1pPr>
          </a:lstStyle>
          <a:p>
            <a:r>
              <a:rPr lang="en-US" dirty="0" smtClean="0"/>
              <a:t>Click to edit Master title style</a:t>
            </a:r>
            <a:endParaRPr lang="en-CA" dirty="0"/>
          </a:p>
        </p:txBody>
      </p:sp>
      <p:pic>
        <p:nvPicPr>
          <p:cNvPr id="17" name="Picture 2" descr="G:\!Workgrp\Media Communications\Logos &amp; Graphics\Logos &amp; Branding\BC Sunrise Logo\BCID_H_rgb_rev.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516216" y="122079"/>
            <a:ext cx="2376264" cy="916319"/>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p:cNvGrpSpPr/>
          <p:nvPr userDrawn="1"/>
        </p:nvGrpSpPr>
        <p:grpSpPr>
          <a:xfrm>
            <a:off x="2351286" y="-873501"/>
            <a:ext cx="4441431" cy="461665"/>
            <a:chOff x="2038041" y="-873501"/>
            <a:chExt cx="4441431" cy="461665"/>
          </a:xfrm>
        </p:grpSpPr>
        <p:sp>
          <p:nvSpPr>
            <p:cNvPr id="18" name="TextBox 17"/>
            <p:cNvSpPr txBox="1"/>
            <p:nvPr userDrawn="1"/>
          </p:nvSpPr>
          <p:spPr>
            <a:xfrm>
              <a:off x="2628899" y="-873501"/>
              <a:ext cx="3850573" cy="461665"/>
            </a:xfrm>
            <a:prstGeom prst="rect">
              <a:avLst/>
            </a:prstGeom>
            <a:noFill/>
            <a:ln>
              <a:noFill/>
            </a:ln>
          </p:spPr>
          <p:txBody>
            <a:bodyPr wrap="square" rtlCol="0">
              <a:spAutoFit/>
            </a:bodyPr>
            <a:lstStyle/>
            <a:p>
              <a:pPr algn="ctr"/>
              <a:r>
                <a:rPr lang="en-CA" sz="2400" b="1" dirty="0" smtClean="0">
                  <a:solidFill>
                    <a:schemeClr val="bg1">
                      <a:lumMod val="50000"/>
                      <a:lumOff val="50000"/>
                    </a:schemeClr>
                  </a:solidFill>
                </a:rPr>
                <a:t>Current Layout:</a:t>
              </a:r>
              <a:r>
                <a:rPr lang="en-CA" sz="2400" dirty="0" smtClean="0">
                  <a:solidFill>
                    <a:schemeClr val="bg1">
                      <a:lumMod val="50000"/>
                      <a:lumOff val="50000"/>
                    </a:schemeClr>
                  </a:solidFill>
                </a:rPr>
                <a:t> Comparison</a:t>
              </a:r>
              <a:endParaRPr lang="en-CA" sz="2000" dirty="0" smtClean="0">
                <a:solidFill>
                  <a:schemeClr val="bg1">
                    <a:lumMod val="50000"/>
                    <a:lumOff val="50000"/>
                  </a:schemeClr>
                </a:solidFill>
              </a:endParaRPr>
            </a:p>
          </p:txBody>
        </p:sp>
        <p:sp>
          <p:nvSpPr>
            <p:cNvPr id="19" name="Rectangle 18"/>
            <p:cNvSpPr/>
            <p:nvPr userDrawn="1"/>
          </p:nvSpPr>
          <p:spPr>
            <a:xfrm>
              <a:off x="2038041" y="-810663"/>
              <a:ext cx="447984" cy="335988"/>
            </a:xfrm>
            <a:prstGeom prst="rect">
              <a:avLst/>
            </a:pr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Rectangle 19"/>
            <p:cNvSpPr/>
            <p:nvPr userDrawn="1"/>
          </p:nvSpPr>
          <p:spPr>
            <a:xfrm>
              <a:off x="2038041" y="-800350"/>
              <a:ext cx="447984" cy="48412"/>
            </a:xfrm>
            <a:prstGeom prst="rect">
              <a:avLst/>
            </a:prstGeom>
            <a:solidFill>
              <a:schemeClr val="tx1">
                <a:lumMod val="50000"/>
              </a:schemeClr>
            </a:solid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cxnSp>
        <p:nvCxnSpPr>
          <p:cNvPr id="21" name="Straight Connector 20"/>
          <p:cNvCxnSpPr/>
          <p:nvPr userDrawn="1"/>
        </p:nvCxnSpPr>
        <p:spPr>
          <a:xfrm>
            <a:off x="0" y="-254000"/>
            <a:ext cx="9144000" cy="0"/>
          </a:xfrm>
          <a:prstGeom prst="line">
            <a:avLst/>
          </a:prstGeom>
          <a:ln>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5" name="Group 34"/>
          <p:cNvGrpSpPr/>
          <p:nvPr userDrawn="1"/>
        </p:nvGrpSpPr>
        <p:grpSpPr>
          <a:xfrm>
            <a:off x="2463457" y="-689494"/>
            <a:ext cx="216603" cy="136075"/>
            <a:chOff x="2373421" y="-712870"/>
            <a:chExt cx="314460" cy="197552"/>
          </a:xfrm>
        </p:grpSpPr>
        <p:sp>
          <p:nvSpPr>
            <p:cNvPr id="33" name="Oval 32"/>
            <p:cNvSpPr/>
            <p:nvPr userDrawn="1"/>
          </p:nvSpPr>
          <p:spPr>
            <a:xfrm>
              <a:off x="2373421" y="-712870"/>
              <a:ext cx="197553" cy="197552"/>
            </a:xfrm>
            <a:prstGeom prst="ellipse">
              <a:avLst/>
            </a:pr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Oval 33"/>
            <p:cNvSpPr/>
            <p:nvPr userDrawn="1"/>
          </p:nvSpPr>
          <p:spPr>
            <a:xfrm>
              <a:off x="2490329" y="-712870"/>
              <a:ext cx="197552" cy="197552"/>
            </a:xfrm>
            <a:prstGeom prst="ellipse">
              <a:avLst/>
            </a:pr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396448449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C4AB325-1839-43C0-B011-A89A93850E0D}" type="datetimeFigureOut">
              <a:rPr lang="en-CA" smtClean="0"/>
              <a:t>2018-07-10</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D97022BC-22FB-4C31-A81A-4496F7C8B801}" type="slidenum">
              <a:rPr lang="en-CA" smtClean="0"/>
              <a:t>‹#›</a:t>
            </a:fld>
            <a:endParaRPr lang="en-CA"/>
          </a:p>
        </p:txBody>
      </p:sp>
      <p:sp>
        <p:nvSpPr>
          <p:cNvPr id="9" name="Rectangle 8"/>
          <p:cNvSpPr/>
          <p:nvPr userDrawn="1"/>
        </p:nvSpPr>
        <p:spPr>
          <a:xfrm>
            <a:off x="0" y="1"/>
            <a:ext cx="9144000" cy="1160475"/>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4" name="Straight Connector 13"/>
          <p:cNvCxnSpPr/>
          <p:nvPr userDrawn="1"/>
        </p:nvCxnSpPr>
        <p:spPr>
          <a:xfrm>
            <a:off x="0" y="1160475"/>
            <a:ext cx="9144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Title 1"/>
          <p:cNvSpPr>
            <a:spLocks noGrp="1"/>
          </p:cNvSpPr>
          <p:nvPr>
            <p:ph type="title"/>
          </p:nvPr>
        </p:nvSpPr>
        <p:spPr>
          <a:xfrm>
            <a:off x="457200" y="1"/>
            <a:ext cx="5915000" cy="1160475"/>
          </a:xfrm>
        </p:spPr>
        <p:txBody>
          <a:bodyPr>
            <a:normAutofit/>
          </a:bodyPr>
          <a:lstStyle>
            <a:lvl1pPr algn="l">
              <a:defRPr sz="3200" b="1"/>
            </a:lvl1pPr>
          </a:lstStyle>
          <a:p>
            <a:r>
              <a:rPr lang="en-US" dirty="0" smtClean="0"/>
              <a:t>Click to edit Master title style</a:t>
            </a:r>
            <a:endParaRPr lang="en-CA" dirty="0"/>
          </a:p>
        </p:txBody>
      </p:sp>
      <p:pic>
        <p:nvPicPr>
          <p:cNvPr id="16" name="Picture 2" descr="G:\!Workgrp\Media Communications\Logos &amp; Graphics\Logos &amp; Branding\BC Sunrise Logo\BCID_H_rgb_rev.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516216" y="122079"/>
            <a:ext cx="2376264" cy="916319"/>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p:cNvGrpSpPr/>
          <p:nvPr userDrawn="1"/>
        </p:nvGrpSpPr>
        <p:grpSpPr>
          <a:xfrm>
            <a:off x="2548694" y="-873501"/>
            <a:ext cx="4046615" cy="461665"/>
            <a:chOff x="2038041" y="-873501"/>
            <a:chExt cx="4046615" cy="461665"/>
          </a:xfrm>
        </p:grpSpPr>
        <p:sp>
          <p:nvSpPr>
            <p:cNvPr id="11" name="TextBox 10"/>
            <p:cNvSpPr txBox="1"/>
            <p:nvPr userDrawn="1"/>
          </p:nvSpPr>
          <p:spPr>
            <a:xfrm>
              <a:off x="2628899" y="-873501"/>
              <a:ext cx="3455757" cy="461665"/>
            </a:xfrm>
            <a:prstGeom prst="rect">
              <a:avLst/>
            </a:prstGeom>
            <a:noFill/>
            <a:ln>
              <a:noFill/>
            </a:ln>
          </p:spPr>
          <p:txBody>
            <a:bodyPr wrap="square" rtlCol="0">
              <a:spAutoFit/>
            </a:bodyPr>
            <a:lstStyle/>
            <a:p>
              <a:pPr algn="ctr"/>
              <a:r>
                <a:rPr lang="en-CA" sz="2400" b="1" dirty="0" smtClean="0">
                  <a:solidFill>
                    <a:schemeClr val="bg1">
                      <a:lumMod val="50000"/>
                      <a:lumOff val="50000"/>
                    </a:schemeClr>
                  </a:solidFill>
                </a:rPr>
                <a:t>Current Layout:</a:t>
              </a:r>
              <a:r>
                <a:rPr lang="en-CA" sz="2400" dirty="0" smtClean="0">
                  <a:solidFill>
                    <a:schemeClr val="bg1">
                      <a:lumMod val="50000"/>
                      <a:lumOff val="50000"/>
                    </a:schemeClr>
                  </a:solidFill>
                </a:rPr>
                <a:t> Title Only</a:t>
              </a:r>
              <a:endParaRPr lang="en-CA" sz="2000" dirty="0" smtClean="0">
                <a:solidFill>
                  <a:schemeClr val="bg1">
                    <a:lumMod val="50000"/>
                    <a:lumOff val="50000"/>
                  </a:schemeClr>
                </a:solidFill>
              </a:endParaRPr>
            </a:p>
          </p:txBody>
        </p:sp>
        <p:sp>
          <p:nvSpPr>
            <p:cNvPr id="12" name="Rectangle 11"/>
            <p:cNvSpPr/>
            <p:nvPr userDrawn="1"/>
          </p:nvSpPr>
          <p:spPr>
            <a:xfrm>
              <a:off x="2038041" y="-810663"/>
              <a:ext cx="447984" cy="335988"/>
            </a:xfrm>
            <a:prstGeom prst="rect">
              <a:avLst/>
            </a:pr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ectangle 12"/>
            <p:cNvSpPr/>
            <p:nvPr userDrawn="1"/>
          </p:nvSpPr>
          <p:spPr>
            <a:xfrm>
              <a:off x="2038041" y="-800350"/>
              <a:ext cx="447984" cy="48412"/>
            </a:xfrm>
            <a:prstGeom prst="rect">
              <a:avLst/>
            </a:prstGeom>
            <a:solidFill>
              <a:schemeClr val="tx1">
                <a:lumMod val="50000"/>
              </a:schemeClr>
            </a:solid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cxnSp>
        <p:nvCxnSpPr>
          <p:cNvPr id="17" name="Straight Connector 16"/>
          <p:cNvCxnSpPr/>
          <p:nvPr userDrawn="1"/>
        </p:nvCxnSpPr>
        <p:spPr>
          <a:xfrm>
            <a:off x="0" y="-254000"/>
            <a:ext cx="9144000" cy="0"/>
          </a:xfrm>
          <a:prstGeom prst="line">
            <a:avLst/>
          </a:prstGeom>
          <a:ln>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433080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4AB325-1839-43C0-B011-A89A93850E0D}" type="datetimeFigureOut">
              <a:rPr lang="en-CA" smtClean="0"/>
              <a:t>2018-07-10</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D97022BC-22FB-4C31-A81A-4496F7C8B801}" type="slidenum">
              <a:rPr lang="en-CA" smtClean="0"/>
              <a:t>‹#›</a:t>
            </a:fld>
            <a:endParaRPr lang="en-CA"/>
          </a:p>
        </p:txBody>
      </p:sp>
      <p:grpSp>
        <p:nvGrpSpPr>
          <p:cNvPr id="5" name="Group 4"/>
          <p:cNvGrpSpPr/>
          <p:nvPr userDrawn="1"/>
        </p:nvGrpSpPr>
        <p:grpSpPr>
          <a:xfrm>
            <a:off x="2493546" y="-873501"/>
            <a:ext cx="4156908" cy="461665"/>
            <a:chOff x="2038041" y="-873501"/>
            <a:chExt cx="4156908" cy="461665"/>
          </a:xfrm>
        </p:grpSpPr>
        <p:sp>
          <p:nvSpPr>
            <p:cNvPr id="6" name="TextBox 5"/>
            <p:cNvSpPr txBox="1"/>
            <p:nvPr userDrawn="1"/>
          </p:nvSpPr>
          <p:spPr>
            <a:xfrm>
              <a:off x="2628899" y="-873501"/>
              <a:ext cx="3566050" cy="461665"/>
            </a:xfrm>
            <a:prstGeom prst="rect">
              <a:avLst/>
            </a:prstGeom>
            <a:noFill/>
            <a:ln>
              <a:noFill/>
            </a:ln>
          </p:spPr>
          <p:txBody>
            <a:bodyPr wrap="square" rtlCol="0">
              <a:spAutoFit/>
            </a:bodyPr>
            <a:lstStyle/>
            <a:p>
              <a:pPr algn="ctr"/>
              <a:r>
                <a:rPr lang="en-CA" sz="2400" b="1" dirty="0" smtClean="0">
                  <a:solidFill>
                    <a:schemeClr val="bg1">
                      <a:lumMod val="50000"/>
                      <a:lumOff val="50000"/>
                    </a:schemeClr>
                  </a:solidFill>
                </a:rPr>
                <a:t>Current Layout:</a:t>
              </a:r>
              <a:r>
                <a:rPr lang="en-CA" sz="2400" dirty="0" smtClean="0">
                  <a:solidFill>
                    <a:schemeClr val="bg1">
                      <a:lumMod val="50000"/>
                      <a:lumOff val="50000"/>
                    </a:schemeClr>
                  </a:solidFill>
                </a:rPr>
                <a:t> Blank Slide</a:t>
              </a:r>
              <a:endParaRPr lang="en-CA" sz="2000" dirty="0" smtClean="0">
                <a:solidFill>
                  <a:schemeClr val="bg1">
                    <a:lumMod val="50000"/>
                    <a:lumOff val="50000"/>
                  </a:schemeClr>
                </a:solidFill>
              </a:endParaRPr>
            </a:p>
          </p:txBody>
        </p:sp>
        <p:sp>
          <p:nvSpPr>
            <p:cNvPr id="7" name="Rectangle 6"/>
            <p:cNvSpPr/>
            <p:nvPr userDrawn="1"/>
          </p:nvSpPr>
          <p:spPr>
            <a:xfrm>
              <a:off x="2038041" y="-810663"/>
              <a:ext cx="447984" cy="335988"/>
            </a:xfrm>
            <a:prstGeom prst="rect">
              <a:avLst/>
            </a:pr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cxnSp>
        <p:nvCxnSpPr>
          <p:cNvPr id="9" name="Straight Connector 8"/>
          <p:cNvCxnSpPr/>
          <p:nvPr userDrawn="1"/>
        </p:nvCxnSpPr>
        <p:spPr>
          <a:xfrm>
            <a:off x="0" y="-254000"/>
            <a:ext cx="9144000" cy="0"/>
          </a:xfrm>
          <a:prstGeom prst="line">
            <a:avLst/>
          </a:prstGeom>
          <a:ln>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userDrawn="1"/>
        </p:nvSpPr>
        <p:spPr>
          <a:xfrm>
            <a:off x="-3390900" y="1559982"/>
            <a:ext cx="2769254" cy="4278094"/>
          </a:xfrm>
          <a:prstGeom prst="rect">
            <a:avLst/>
          </a:prstGeom>
          <a:noFill/>
          <a:ln>
            <a:noFill/>
          </a:ln>
        </p:spPr>
        <p:txBody>
          <a:bodyPr wrap="square" rtlCol="0">
            <a:spAutoFit/>
          </a:bodyPr>
          <a:lstStyle/>
          <a:p>
            <a:pPr marL="0" indent="0">
              <a:buFont typeface="Arial" panose="020B0604020202020204" pitchFamily="34" charset="0"/>
              <a:buNone/>
            </a:pPr>
            <a:r>
              <a:rPr lang="en-CA" sz="1600" b="1" dirty="0" smtClean="0">
                <a:solidFill>
                  <a:schemeClr val="tx1">
                    <a:lumMod val="50000"/>
                  </a:schemeClr>
                </a:solidFill>
              </a:rPr>
              <a:t>Maintain</a:t>
            </a:r>
            <a:r>
              <a:rPr lang="en-CA" sz="1600" b="1" baseline="0" dirty="0" smtClean="0">
                <a:solidFill>
                  <a:schemeClr val="tx1">
                    <a:lumMod val="50000"/>
                  </a:schemeClr>
                </a:solidFill>
              </a:rPr>
              <a:t> the Government of British Columbia branding!</a:t>
            </a:r>
            <a:endParaRPr lang="en-CA" sz="1600" b="1" dirty="0" smtClean="0">
              <a:solidFill>
                <a:schemeClr val="tx1">
                  <a:lumMod val="50000"/>
                </a:schemeClr>
              </a:solidFill>
            </a:endParaRPr>
          </a:p>
          <a:p>
            <a:pPr marL="0" indent="0">
              <a:buFont typeface="Arial" panose="020B0604020202020204" pitchFamily="34" charset="0"/>
              <a:buNone/>
            </a:pPr>
            <a:endParaRPr lang="en-CA" sz="1600" dirty="0" smtClean="0">
              <a:solidFill>
                <a:schemeClr val="tx1">
                  <a:lumMod val="50000"/>
                </a:schemeClr>
              </a:solidFill>
            </a:endParaRPr>
          </a:p>
          <a:p>
            <a:pPr marL="0" indent="0">
              <a:buFont typeface="Arial" panose="020B0604020202020204" pitchFamily="34" charset="0"/>
              <a:buNone/>
            </a:pPr>
            <a:r>
              <a:rPr lang="en-CA" sz="1600" dirty="0" smtClean="0">
                <a:solidFill>
                  <a:schemeClr val="tx1">
                    <a:lumMod val="50000"/>
                  </a:schemeClr>
                </a:solidFill>
              </a:rPr>
              <a:t>By using this “Blank Slide” layout, you have complete freedom over every</a:t>
            </a:r>
            <a:r>
              <a:rPr lang="en-CA" sz="1600" baseline="0" dirty="0" smtClean="0">
                <a:solidFill>
                  <a:schemeClr val="tx1">
                    <a:lumMod val="50000"/>
                  </a:schemeClr>
                </a:solidFill>
              </a:rPr>
              <a:t> design element on this slide. That said, i</a:t>
            </a:r>
            <a:r>
              <a:rPr lang="en-CA" sz="1600" dirty="0" smtClean="0">
                <a:solidFill>
                  <a:schemeClr val="tx1">
                    <a:lumMod val="50000"/>
                  </a:schemeClr>
                </a:solidFill>
              </a:rPr>
              <a:t>f</a:t>
            </a:r>
            <a:r>
              <a:rPr lang="en-CA" sz="1600" baseline="0" dirty="0" smtClean="0">
                <a:solidFill>
                  <a:schemeClr val="tx1">
                    <a:lumMod val="50000"/>
                  </a:schemeClr>
                </a:solidFill>
              </a:rPr>
              <a:t> possible, try to incorporate the BC “sunrise” logo </a:t>
            </a:r>
            <a:r>
              <a:rPr lang="en-CA" sz="1600" i="1" baseline="0" dirty="0" smtClean="0">
                <a:solidFill>
                  <a:schemeClr val="tx1">
                    <a:lumMod val="50000"/>
                  </a:schemeClr>
                </a:solidFill>
              </a:rPr>
              <a:t>somewhere</a:t>
            </a:r>
            <a:r>
              <a:rPr lang="en-CA" sz="1600" baseline="0" dirty="0" smtClean="0">
                <a:solidFill>
                  <a:schemeClr val="tx1">
                    <a:lumMod val="50000"/>
                  </a:schemeClr>
                </a:solidFill>
              </a:rPr>
              <a:t> in this slide. It’s not absolutely necessary (e.g. if your intent is to use this slide to display a full-screen map or technical graphic), but as a general rule it’s ideal to maintain the brand’s presence throughout your presentation. </a:t>
            </a:r>
          </a:p>
        </p:txBody>
      </p:sp>
    </p:spTree>
    <p:extLst>
      <p:ext uri="{BB962C8B-B14F-4D97-AF65-F5344CB8AC3E}">
        <p14:creationId xmlns:p14="http://schemas.microsoft.com/office/powerpoint/2010/main" val="217060593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lumMod val="50000"/>
              </a:schemeClr>
            </a:gs>
            <a:gs pos="100000">
              <a:schemeClr val="bg2">
                <a:lumMod val="75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7"/>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4AB325-1839-43C0-B011-A89A93850E0D}" type="datetimeFigureOut">
              <a:rPr lang="en-CA" smtClean="0"/>
              <a:t>2018-07-10</a:t>
            </a:fld>
            <a:endParaRPr lang="en-CA"/>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7022BC-22FB-4C31-A81A-4496F7C8B801}" type="slidenum">
              <a:rPr lang="en-CA" smtClean="0"/>
              <a:t>‹#›</a:t>
            </a:fld>
            <a:endParaRPr lang="en-CA"/>
          </a:p>
        </p:txBody>
      </p:sp>
      <p:sp>
        <p:nvSpPr>
          <p:cNvPr id="7" name="TextBox 6"/>
          <p:cNvSpPr txBox="1"/>
          <p:nvPr userDrawn="1"/>
        </p:nvSpPr>
        <p:spPr>
          <a:xfrm>
            <a:off x="0" y="7080324"/>
            <a:ext cx="9144000" cy="338554"/>
          </a:xfrm>
          <a:prstGeom prst="rect">
            <a:avLst/>
          </a:prstGeom>
          <a:noFill/>
          <a:ln>
            <a:noFill/>
          </a:ln>
        </p:spPr>
        <p:txBody>
          <a:bodyPr wrap="square" rtlCol="0">
            <a:spAutoFit/>
          </a:bodyPr>
          <a:lstStyle/>
          <a:p>
            <a:pPr algn="ctr"/>
            <a:r>
              <a:rPr lang="en-CA" sz="1600" dirty="0" smtClean="0">
                <a:solidFill>
                  <a:schemeClr val="tx1">
                    <a:lumMod val="50000"/>
                  </a:schemeClr>
                </a:solidFill>
              </a:rPr>
              <a:t>Template by </a:t>
            </a:r>
            <a:r>
              <a:rPr lang="en-CA" sz="1600" b="1" dirty="0" smtClean="0">
                <a:solidFill>
                  <a:schemeClr val="tx1">
                    <a:lumMod val="50000"/>
                  </a:schemeClr>
                </a:solidFill>
              </a:rPr>
              <a:t>Ryan Turcot</a:t>
            </a:r>
            <a:r>
              <a:rPr lang="en-CA" sz="1600" dirty="0" smtClean="0">
                <a:solidFill>
                  <a:schemeClr val="tx1">
                    <a:lumMod val="50000"/>
                  </a:schemeClr>
                </a:solidFill>
              </a:rPr>
              <a:t> for use by Government of British Columbia staff.</a:t>
            </a:r>
            <a:endParaRPr lang="en-CA" sz="1400" dirty="0" smtClean="0">
              <a:solidFill>
                <a:schemeClr val="tx1">
                  <a:lumMod val="50000"/>
                </a:schemeClr>
              </a:solidFill>
            </a:endParaRPr>
          </a:p>
        </p:txBody>
      </p:sp>
    </p:spTree>
    <p:extLst>
      <p:ext uri="{BB962C8B-B14F-4D97-AF65-F5344CB8AC3E}">
        <p14:creationId xmlns:p14="http://schemas.microsoft.com/office/powerpoint/2010/main" val="262422230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8" r:id="rId3"/>
    <p:sldLayoutId id="2147483669" r:id="rId4"/>
    <p:sldLayoutId id="2147483670" r:id="rId5"/>
    <p:sldLayoutId id="2147483664" r:id="rId6"/>
    <p:sldLayoutId id="2147483665" r:id="rId7"/>
    <p:sldLayoutId id="2147483666" r:id="rId8"/>
    <p:sldLayoutId id="2147483667" r:id="rId9"/>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8.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hyperlink" Target="http://www.google.ca/url?sa=i&amp;rct=j&amp;q=&amp;esrc=s&amp;source=images&amp;cd=&amp;cad=rja&amp;uact=8&amp;ved=2ahUKEwj6xdSqiaXaAhUJx58KHTyJAXAQjRx6BAgAEAU&amp;url=http://weidmannfamily.com/pictures-2/&amp;psig=AOvVaw2BOfrVuKx8WtalWPxcv9Da&amp;ust=1523084289127094" TargetMode="External"/><Relationship Id="rId2" Type="http://schemas.openxmlformats.org/officeDocument/2006/relationships/notesSlide" Target="../notesSlides/notesSlide26.xml"/><Relationship Id="rId1" Type="http://schemas.openxmlformats.org/officeDocument/2006/relationships/slideLayout" Target="../slideLayouts/slideLayout8.xml"/><Relationship Id="rId4" Type="http://schemas.openxmlformats.org/officeDocument/2006/relationships/image" Target="../media/image24.jpeg"/></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hyperlink" Target="http://www.google.ca/url?sa=i&amp;rct=j&amp;q=&amp;esrc=s&amp;source=images&amp;cd=&amp;cad=rja&amp;uact=8&amp;ved=2ahUKEwiEkt_lmqXaAhUPCXwKHSvCBSUQjRx6BAgAEAU&amp;url=http://commercialroofingcontractorohio.com/asphalt-roofing-systems-columbus-ohio/&amp;psig=AOvVaw1JWVQ8AymVDNhIYqCOxovh&amp;ust=1523088993149076" TargetMode="External"/><Relationship Id="rId2" Type="http://schemas.openxmlformats.org/officeDocument/2006/relationships/notesSlide" Target="../notesSlides/notesSlide30.xml"/><Relationship Id="rId1" Type="http://schemas.openxmlformats.org/officeDocument/2006/relationships/slideLayout" Target="../slideLayouts/slideLayout8.xml"/><Relationship Id="rId4" Type="http://schemas.openxmlformats.org/officeDocument/2006/relationships/image" Target="../media/image28.jpeg"/></Relationships>
</file>

<file path=ppt/slides/_rels/slide31.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hyperlink" Target="http://www.google.ca/url?sa=i&amp;rct=j&amp;q=&amp;esrc=s&amp;source=images&amp;cd=&amp;cad=rja&amp;uact=8&amp;ved=2ahUKEwjEqqiekqXaAhVIxlQKHY9pBYoQjRx6BAgAEAU&amp;url=http://www.pghbricks.com.au/products/bricks/chisholm&amp;psig=AOvVaw1qZ_rAzS_L5mDW1wIPQKZZ&amp;ust=1523086695856655" TargetMode="External"/><Relationship Id="rId7" Type="http://schemas.openxmlformats.org/officeDocument/2006/relationships/hyperlink" Target="https://www.google.ca/url?sa=i&amp;rct=j&amp;q=&amp;esrc=s&amp;source=images&amp;cd=&amp;cad=rja&amp;uact=8&amp;ved=2ahUKEwi07uyrlaXaAhUhiVQKHZuJAogQjRx6BAgAEAU&amp;url=https://www.builddirect.com/Fiber-Cement-Siding&amp;psig=AOvVaw3T5J7qwGuv-fBgU5jD3Idr&amp;ust=1523087527840492" TargetMode="External"/><Relationship Id="rId2" Type="http://schemas.openxmlformats.org/officeDocument/2006/relationships/notesSlide" Target="../notesSlides/notesSlide31.xml"/><Relationship Id="rId1" Type="http://schemas.openxmlformats.org/officeDocument/2006/relationships/slideLayout" Target="../slideLayouts/slideLayout8.xml"/><Relationship Id="rId6" Type="http://schemas.openxmlformats.org/officeDocument/2006/relationships/image" Target="../media/image30.jpeg"/><Relationship Id="rId5" Type="http://schemas.openxmlformats.org/officeDocument/2006/relationships/hyperlink" Target="http://seamless-pixels.blogspot.com/2014/10/stucco-white-wall-plaster-detailed.html" TargetMode="External"/><Relationship Id="rId4" Type="http://schemas.openxmlformats.org/officeDocument/2006/relationships/image" Target="../media/image29.jpeg"/></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8.xml"/><Relationship Id="rId4" Type="http://schemas.openxmlformats.org/officeDocument/2006/relationships/image" Target="../media/image47.png"/></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053952" y="5673824"/>
            <a:ext cx="6353448" cy="74751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CA" sz="4000" b="1" cap="all" dirty="0" err="1" smtClean="0">
                <a:solidFill>
                  <a:sysClr val="window" lastClr="FFFFFF"/>
                </a:solidFill>
                <a:latin typeface="Calibri"/>
              </a:rPr>
              <a:t>FireSmart</a:t>
            </a:r>
            <a:r>
              <a:rPr lang="en-CA" sz="4000" b="1" cap="all" smtClean="0">
                <a:solidFill>
                  <a:sysClr val="window" lastClr="FFFFFF"/>
                </a:solidFill>
                <a:latin typeface="Calibri"/>
              </a:rPr>
              <a:t> 2018</a:t>
            </a:r>
            <a:endParaRPr kumimoji="0" lang="en-CA" sz="4000" b="1" i="0" u="none" strike="noStrike" kern="1200" cap="all" spc="0" normalizeH="0" noProof="0" dirty="0">
              <a:ln>
                <a:noFill/>
              </a:ln>
              <a:solidFill>
                <a:sysClr val="window" lastClr="FFFFFF"/>
              </a:solidFill>
              <a:effectLst/>
              <a:uLnTx/>
              <a:uFillTx/>
              <a:latin typeface="Calibri"/>
            </a:endParaRPr>
          </a:p>
        </p:txBody>
      </p:sp>
      <p:pic>
        <p:nvPicPr>
          <p:cNvPr id="7" name="Picture Placeholder 6" descr="\\SFP.IDIR.BCGOV\U165\ECATHERA$\Profile\Desktop\IMG_2667.JPG"/>
          <p:cNvPicPr>
            <a:picLocks noGrp="1" noChangeAspect="1" noChangeArrowheads="1"/>
          </p:cNvPicPr>
          <p:nvPr>
            <p:ph type="pic" sz="quarter" idx="13"/>
          </p:nvPr>
        </p:nvPicPr>
        <p:blipFill>
          <a:blip r:embed="rId3" cstate="print">
            <a:extLst>
              <a:ext uri="{28A0092B-C50C-407E-A947-70E740481C1C}">
                <a14:useLocalDpi xmlns:a14="http://schemas.microsoft.com/office/drawing/2010/main" val="0"/>
              </a:ext>
            </a:extLst>
          </a:blip>
          <a:srcRect t="12054" b="12054"/>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37460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35000" y="2070100"/>
            <a:ext cx="3886200" cy="4597400"/>
          </a:xfrm>
        </p:spPr>
        <p:txBody>
          <a:bodyPr>
            <a:normAutofit/>
          </a:bodyPr>
          <a:lstStyle/>
          <a:p>
            <a:pPr marL="514350" indent="-514350">
              <a:spcAft>
                <a:spcPts val="2400"/>
              </a:spcAft>
              <a:buFont typeface="+mj-lt"/>
              <a:buAutoNum type="arabicParenR"/>
            </a:pPr>
            <a:r>
              <a:rPr lang="en-CA" sz="2400" b="1" dirty="0" smtClean="0"/>
              <a:t>Review of the 2017 wildfire season</a:t>
            </a:r>
          </a:p>
          <a:p>
            <a:pPr marL="514350" indent="-514350">
              <a:spcAft>
                <a:spcPts val="2400"/>
              </a:spcAft>
              <a:buFont typeface="+mj-lt"/>
              <a:buAutoNum type="arabicParenR"/>
            </a:pPr>
            <a:r>
              <a:rPr lang="en-CA" sz="2400" b="1" dirty="0" smtClean="0"/>
              <a:t>Seasonal outlook for 2018</a:t>
            </a:r>
          </a:p>
          <a:p>
            <a:pPr marL="514350" indent="-514350">
              <a:spcAft>
                <a:spcPts val="2400"/>
              </a:spcAft>
              <a:buFont typeface="+mj-lt"/>
              <a:buAutoNum type="arabicParenR"/>
            </a:pPr>
            <a:r>
              <a:rPr lang="en-CA" sz="2400" b="1" dirty="0" smtClean="0"/>
              <a:t>Wildfires in B.C.</a:t>
            </a:r>
          </a:p>
          <a:p>
            <a:pPr marL="514350" indent="-514350">
              <a:spcAft>
                <a:spcPts val="2400"/>
              </a:spcAft>
              <a:buFont typeface="+mj-lt"/>
              <a:buAutoNum type="arabicParenR"/>
            </a:pPr>
            <a:r>
              <a:rPr lang="en-CA" sz="2400" b="1" dirty="0" smtClean="0"/>
              <a:t>Role of FireSmart</a:t>
            </a:r>
          </a:p>
        </p:txBody>
      </p:sp>
      <p:sp>
        <p:nvSpPr>
          <p:cNvPr id="4" name="Title 3"/>
          <p:cNvSpPr>
            <a:spLocks noGrp="1"/>
          </p:cNvSpPr>
          <p:nvPr>
            <p:ph type="title"/>
          </p:nvPr>
        </p:nvSpPr>
        <p:spPr/>
        <p:txBody>
          <a:bodyPr/>
          <a:lstStyle/>
          <a:p>
            <a:r>
              <a:rPr lang="en-CA" dirty="0" smtClean="0"/>
              <a:t>OVERVIEW</a:t>
            </a:r>
            <a:endParaRPr lang="en-CA" dirty="0"/>
          </a:p>
        </p:txBody>
      </p:sp>
      <p:sp>
        <p:nvSpPr>
          <p:cNvPr id="7" name="Content Placeholder 4"/>
          <p:cNvSpPr txBox="1">
            <a:spLocks/>
          </p:cNvSpPr>
          <p:nvPr/>
        </p:nvSpPr>
        <p:spPr>
          <a:xfrm>
            <a:off x="4889500" y="2070100"/>
            <a:ext cx="3543300" cy="309945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14350" indent="-514350">
              <a:spcAft>
                <a:spcPts val="2400"/>
              </a:spcAft>
              <a:buFont typeface="+mj-lt"/>
              <a:buAutoNum type="arabicParenR" startAt="5"/>
            </a:pPr>
            <a:r>
              <a:rPr lang="en-CA" sz="2400" b="1" dirty="0" smtClean="0"/>
              <a:t>A Case for FireSmart                      </a:t>
            </a:r>
            <a:endParaRPr lang="en-CA" sz="2400" b="1" dirty="0"/>
          </a:p>
          <a:p>
            <a:pPr marL="514350" indent="-514350">
              <a:spcAft>
                <a:spcPts val="2400"/>
              </a:spcAft>
              <a:buFont typeface="+mj-lt"/>
              <a:buAutoNum type="arabicParenR" startAt="5"/>
            </a:pPr>
            <a:r>
              <a:rPr lang="en-CA" sz="2400" b="1" dirty="0" smtClean="0"/>
              <a:t>FireSmart resources</a:t>
            </a:r>
            <a:endParaRPr lang="en-CA" sz="2400" b="1" dirty="0"/>
          </a:p>
          <a:p>
            <a:pPr marL="514350" indent="-514350">
              <a:spcAft>
                <a:spcPts val="2400"/>
              </a:spcAft>
              <a:buFont typeface="+mj-lt"/>
              <a:buAutoNum type="arabicParenR" startAt="5"/>
            </a:pPr>
            <a:r>
              <a:rPr lang="en-CA" sz="2400" b="1" dirty="0" smtClean="0"/>
              <a:t>Contact information</a:t>
            </a:r>
            <a:endParaRPr lang="en-CA" sz="2400" b="1" dirty="0"/>
          </a:p>
        </p:txBody>
      </p:sp>
      <p:cxnSp>
        <p:nvCxnSpPr>
          <p:cNvPr id="11" name="Straight Connector 10"/>
          <p:cNvCxnSpPr/>
          <p:nvPr/>
        </p:nvCxnSpPr>
        <p:spPr>
          <a:xfrm>
            <a:off x="4572000" y="2070100"/>
            <a:ext cx="0" cy="36322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07363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053952" y="5662600"/>
            <a:ext cx="6550496" cy="747515"/>
          </a:xfrm>
          <a:prstGeom prst="rect">
            <a:avLst/>
          </a:prstGeom>
        </p:spPr>
        <p:txBody>
          <a:bodyPr vert="horz" lIns="91440" tIns="45720" rIns="91440" bIns="45720" rtlCol="0" anchor="ctr">
            <a:normAutofit fontScale="7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CA" sz="3600" b="1" cap="all" dirty="0" smtClean="0">
                <a:solidFill>
                  <a:sysClr val="window" lastClr="FFFFFF"/>
                </a:solidFill>
                <a:latin typeface="Calibri"/>
              </a:rPr>
              <a:t>1. Review of the 2017 Wildfire Season</a:t>
            </a:r>
            <a:endParaRPr kumimoji="0" lang="en-CA" sz="3600" b="1" i="0" u="none" strike="noStrike" kern="1200" cap="all" spc="0" normalizeH="0" noProof="0" dirty="0">
              <a:ln>
                <a:noFill/>
              </a:ln>
              <a:solidFill>
                <a:sysClr val="window" lastClr="FFFFFF"/>
              </a:solidFill>
              <a:effectLst/>
              <a:uLnTx/>
              <a:uFillTx/>
              <a:latin typeface="Calibri"/>
            </a:endParaRPr>
          </a:p>
        </p:txBody>
      </p:sp>
      <p:sp>
        <p:nvSpPr>
          <p:cNvPr id="5" name="Subtitle 2"/>
          <p:cNvSpPr txBox="1">
            <a:spLocks/>
          </p:cNvSpPr>
          <p:nvPr/>
        </p:nvSpPr>
        <p:spPr>
          <a:xfrm>
            <a:off x="2051720" y="6098283"/>
            <a:ext cx="6554258" cy="553616"/>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CA" sz="2400" b="0" i="0" u="none" strike="noStrike" kern="1200" cap="none" spc="0" normalizeH="0" baseline="0" noProof="0" dirty="0">
              <a:ln>
                <a:noFill/>
              </a:ln>
              <a:solidFill>
                <a:sysClr val="window" lastClr="FFFFFF"/>
              </a:solidFill>
              <a:effectLst/>
              <a:uLnTx/>
              <a:uFillTx/>
              <a:latin typeface="Calibri"/>
              <a:ea typeface="+mn-ea"/>
              <a:cs typeface="+mn-cs"/>
            </a:endParaRPr>
          </a:p>
        </p:txBody>
      </p:sp>
      <p:pic>
        <p:nvPicPr>
          <p:cNvPr id="3" name="Picture Placeholder 2"/>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794085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smtClean="0"/>
              <a:t>JULY 6-8: THE TURNING POINT</a:t>
            </a:r>
            <a:endParaRPr lang="en-CA" dirty="0"/>
          </a:p>
        </p:txBody>
      </p:sp>
      <p:cxnSp>
        <p:nvCxnSpPr>
          <p:cNvPr id="4" name="Straight Connector 3"/>
          <p:cNvCxnSpPr/>
          <p:nvPr/>
        </p:nvCxnSpPr>
        <p:spPr>
          <a:xfrm>
            <a:off x="0" y="1160475"/>
            <a:ext cx="9144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 name="Title 1"/>
          <p:cNvSpPr txBox="1">
            <a:spLocks/>
          </p:cNvSpPr>
          <p:nvPr/>
        </p:nvSpPr>
        <p:spPr>
          <a:xfrm>
            <a:off x="469776" y="1412777"/>
            <a:ext cx="8278688" cy="9996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CA" sz="2600" dirty="0" smtClean="0"/>
              <a:t>Over 220 fires ignited between July 6 and July 8.</a:t>
            </a:r>
            <a:endParaRPr lang="en-CA" sz="2600" dirty="0"/>
          </a:p>
        </p:txBody>
      </p:sp>
      <p:graphicFrame>
        <p:nvGraphicFramePr>
          <p:cNvPr id="6" name="Chart 5"/>
          <p:cNvGraphicFramePr>
            <a:graphicFrameLocks noGrp="1"/>
          </p:cNvGraphicFramePr>
          <p:nvPr>
            <p:extLst>
              <p:ext uri="{D42A27DB-BD31-4B8C-83A1-F6EECF244321}">
                <p14:modId xmlns:p14="http://schemas.microsoft.com/office/powerpoint/2010/main" val="3490443031"/>
              </p:ext>
            </p:extLst>
          </p:nvPr>
        </p:nvGraphicFramePr>
        <p:xfrm>
          <a:off x="239550" y="2564904"/>
          <a:ext cx="8292891" cy="4032448"/>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ular Callout 6"/>
          <p:cNvSpPr/>
          <p:nvPr/>
        </p:nvSpPr>
        <p:spPr>
          <a:xfrm>
            <a:off x="4211961" y="2852936"/>
            <a:ext cx="611021" cy="288032"/>
          </a:xfrm>
          <a:prstGeom prst="wedgeRectCallout">
            <a:avLst>
              <a:gd name="adj1" fmla="val 50060"/>
              <a:gd name="adj2" fmla="val 72559"/>
            </a:avLst>
          </a:prstGeom>
          <a:solidFill>
            <a:schemeClr val="accent1">
              <a:lumMod val="40000"/>
              <a:lumOff val="60000"/>
              <a:alpha val="25098"/>
            </a:schemeClr>
          </a:solidFill>
          <a:ln w="635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b="1" dirty="0" smtClean="0">
                <a:solidFill>
                  <a:schemeClr val="tx1"/>
                </a:solidFill>
              </a:rPr>
              <a:t>July 7</a:t>
            </a:r>
            <a:endParaRPr lang="en-CA" sz="1400" b="1" dirty="0">
              <a:solidFill>
                <a:schemeClr val="tx1"/>
              </a:solidFill>
            </a:endParaRPr>
          </a:p>
        </p:txBody>
      </p:sp>
      <p:sp>
        <p:nvSpPr>
          <p:cNvPr id="8" name="Rectangular Callout 7"/>
          <p:cNvSpPr/>
          <p:nvPr/>
        </p:nvSpPr>
        <p:spPr>
          <a:xfrm>
            <a:off x="5076057" y="3356992"/>
            <a:ext cx="611021" cy="288032"/>
          </a:xfrm>
          <a:prstGeom prst="wedgeRectCallout">
            <a:avLst>
              <a:gd name="adj1" fmla="val -76001"/>
              <a:gd name="adj2" fmla="val 50953"/>
            </a:avLst>
          </a:prstGeom>
          <a:solidFill>
            <a:schemeClr val="accent1">
              <a:lumMod val="40000"/>
              <a:lumOff val="60000"/>
              <a:alpha val="25098"/>
            </a:schemeClr>
          </a:solidFill>
          <a:ln w="635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b="1" dirty="0" smtClean="0">
                <a:solidFill>
                  <a:schemeClr val="tx1"/>
                </a:solidFill>
              </a:rPr>
              <a:t>July 8</a:t>
            </a:r>
            <a:endParaRPr lang="en-CA" sz="1400" b="1" dirty="0">
              <a:solidFill>
                <a:schemeClr val="tx1"/>
              </a:solidFill>
            </a:endParaRPr>
          </a:p>
        </p:txBody>
      </p:sp>
    </p:spTree>
    <p:extLst>
      <p:ext uri="{BB962C8B-B14F-4D97-AF65-F5344CB8AC3E}">
        <p14:creationId xmlns:p14="http://schemas.microsoft.com/office/powerpoint/2010/main" val="30553230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smtClean="0"/>
              <a:t>HECTARES BURNED</a:t>
            </a:r>
            <a:endParaRPr lang="en-CA" dirty="0"/>
          </a:p>
        </p:txBody>
      </p:sp>
      <p:pic>
        <p:nvPicPr>
          <p:cNvPr id="6" name="Picture Placeholder 5"/>
          <p:cNvPicPr>
            <a:picLocks noGrp="1" noChangeAspect="1"/>
          </p:cNvPicPr>
          <p:nvPr>
            <p:ph type="pic" sz="quarter" idx="13"/>
          </p:nvPr>
        </p:nvPicPr>
        <p:blipFill rotWithShape="1">
          <a:blip r:embed="rId3" cstate="email">
            <a:extLst>
              <a:ext uri="{28A0092B-C50C-407E-A947-70E740481C1C}">
                <a14:useLocalDpi xmlns:a14="http://schemas.microsoft.com/office/drawing/2010/main"/>
              </a:ext>
            </a:extLst>
          </a:blip>
          <a:srcRect/>
          <a:stretch/>
        </p:blipFill>
        <p:spPr>
          <a:xfrm>
            <a:off x="0" y="1164433"/>
            <a:ext cx="9144000" cy="4296569"/>
          </a:xfrm>
        </p:spPr>
      </p:pic>
      <p:sp>
        <p:nvSpPr>
          <p:cNvPr id="7" name="Rectangle 6"/>
          <p:cNvSpPr/>
          <p:nvPr/>
        </p:nvSpPr>
        <p:spPr>
          <a:xfrm>
            <a:off x="0" y="5461000"/>
            <a:ext cx="9144000" cy="1397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b="1" dirty="0" smtClean="0">
                <a:solidFill>
                  <a:srgbClr val="FFC000"/>
                </a:solidFill>
              </a:rPr>
              <a:t>1,200,000</a:t>
            </a:r>
            <a:r>
              <a:rPr lang="en-CA" sz="4000" b="1" dirty="0" smtClean="0"/>
              <a:t> hectares</a:t>
            </a:r>
          </a:p>
          <a:p>
            <a:pPr algn="ctr"/>
            <a:r>
              <a:rPr lang="en-CA" sz="2400" dirty="0" smtClean="0"/>
              <a:t>of land were burned by the 1,347 wildfires in 2017</a:t>
            </a:r>
            <a:endParaRPr lang="en-CA" sz="2400" dirty="0"/>
          </a:p>
        </p:txBody>
      </p:sp>
    </p:spTree>
    <p:extLst>
      <p:ext uri="{BB962C8B-B14F-4D97-AF65-F5344CB8AC3E}">
        <p14:creationId xmlns:p14="http://schemas.microsoft.com/office/powerpoint/2010/main" val="33790986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6858000"/>
          </a:xfrm>
          <a:prstGeom prst="rect">
            <a:avLst/>
          </a:prstGeom>
        </p:spPr>
      </p:pic>
    </p:spTree>
    <p:extLst>
      <p:ext uri="{BB962C8B-B14F-4D97-AF65-F5344CB8AC3E}">
        <p14:creationId xmlns:p14="http://schemas.microsoft.com/office/powerpoint/2010/main" val="7788171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smtClean="0"/>
              <a:t>HECTARES BURNED</a:t>
            </a:r>
            <a:endParaRPr lang="en-CA" dirty="0"/>
          </a:p>
        </p:txBody>
      </p:sp>
      <p:graphicFrame>
        <p:nvGraphicFramePr>
          <p:cNvPr id="7" name="Chart 6"/>
          <p:cNvGraphicFramePr>
            <a:graphicFrameLocks/>
          </p:cNvGraphicFramePr>
          <p:nvPr>
            <p:extLst>
              <p:ext uri="{D42A27DB-BD31-4B8C-83A1-F6EECF244321}">
                <p14:modId xmlns:p14="http://schemas.microsoft.com/office/powerpoint/2010/main" val="4088106697"/>
              </p:ext>
            </p:extLst>
          </p:nvPr>
        </p:nvGraphicFramePr>
        <p:xfrm>
          <a:off x="325760" y="2044701"/>
          <a:ext cx="8278688" cy="4552652"/>
        </p:xfrm>
        <a:graphic>
          <a:graphicData uri="http://schemas.openxmlformats.org/drawingml/2006/chart">
            <c:chart xmlns:c="http://schemas.openxmlformats.org/drawingml/2006/chart" xmlns:r="http://schemas.openxmlformats.org/officeDocument/2006/relationships" r:id="rId3"/>
          </a:graphicData>
        </a:graphic>
      </p:graphicFrame>
      <p:sp>
        <p:nvSpPr>
          <p:cNvPr id="8" name="Title 1"/>
          <p:cNvSpPr txBox="1">
            <a:spLocks/>
          </p:cNvSpPr>
          <p:nvPr/>
        </p:nvSpPr>
        <p:spPr>
          <a:xfrm>
            <a:off x="469776" y="1180481"/>
            <a:ext cx="7990656" cy="9996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CA" sz="2000" i="1" dirty="0" smtClean="0">
                <a:solidFill>
                  <a:schemeClr val="accent1">
                    <a:lumMod val="60000"/>
                    <a:lumOff val="40000"/>
                  </a:schemeClr>
                </a:solidFill>
              </a:rPr>
              <a:t>Historical records (1912-2017): number of hectares burned</a:t>
            </a:r>
            <a:endParaRPr lang="en-CA" sz="2000" i="1" dirty="0">
              <a:solidFill>
                <a:schemeClr val="accent1">
                  <a:lumMod val="60000"/>
                  <a:lumOff val="40000"/>
                </a:schemeClr>
              </a:solidFill>
            </a:endParaRPr>
          </a:p>
        </p:txBody>
      </p:sp>
    </p:spTree>
    <p:extLst>
      <p:ext uri="{BB962C8B-B14F-4D97-AF65-F5344CB8AC3E}">
        <p14:creationId xmlns:p14="http://schemas.microsoft.com/office/powerpoint/2010/main" val="1307547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CA" dirty="0" smtClean="0">
                <a:solidFill>
                  <a:prstClr val="white"/>
                </a:solidFill>
              </a:rPr>
              <a:t>LARGEST WILDFIRES ON RECORD</a:t>
            </a:r>
            <a:endParaRPr lang="en-CA" dirty="0"/>
          </a:p>
        </p:txBody>
      </p:sp>
      <p:graphicFrame>
        <p:nvGraphicFramePr>
          <p:cNvPr id="5" name="Table 4"/>
          <p:cNvGraphicFramePr>
            <a:graphicFrameLocks noGrp="1"/>
          </p:cNvGraphicFramePr>
          <p:nvPr>
            <p:extLst>
              <p:ext uri="{D42A27DB-BD31-4B8C-83A1-F6EECF244321}">
                <p14:modId xmlns:p14="http://schemas.microsoft.com/office/powerpoint/2010/main" val="3594346451"/>
              </p:ext>
            </p:extLst>
          </p:nvPr>
        </p:nvGraphicFramePr>
        <p:xfrm>
          <a:off x="624115" y="1666717"/>
          <a:ext cx="8011884" cy="4677410"/>
        </p:xfrm>
        <a:graphic>
          <a:graphicData uri="http://schemas.openxmlformats.org/drawingml/2006/table">
            <a:tbl>
              <a:tblPr>
                <a:tableStyleId>{BC89EF96-8CEA-46FF-86C4-4CE0E7609802}</a:tableStyleId>
              </a:tblPr>
              <a:tblGrid>
                <a:gridCol w="899208"/>
                <a:gridCol w="1510795"/>
                <a:gridCol w="2983171"/>
                <a:gridCol w="1283396"/>
                <a:gridCol w="1335314"/>
              </a:tblGrid>
              <a:tr h="462280">
                <a:tc>
                  <a:txBody>
                    <a:bodyPr/>
                    <a:lstStyle/>
                    <a:p>
                      <a:pPr algn="ctr" fontAlgn="ctr">
                        <a:lnSpc>
                          <a:spcPct val="115000"/>
                        </a:lnSpc>
                        <a:spcAft>
                          <a:spcPts val="0"/>
                        </a:spcAft>
                      </a:pPr>
                      <a:r>
                        <a:rPr lang="en-CA" sz="1500" b="1" kern="1200" dirty="0">
                          <a:effectLst/>
                        </a:rPr>
                        <a:t>No.</a:t>
                      </a:r>
                      <a:endParaRPr lang="en-CA" sz="1900" b="1" dirty="0">
                        <a:effectLst/>
                        <a:latin typeface="Calibri"/>
                        <a:ea typeface="Calibri"/>
                        <a:cs typeface="Times New Roman"/>
                      </a:endParaRPr>
                    </a:p>
                  </a:txBody>
                  <a:tcPr marL="0" marR="0" marT="0" marB="0" anchor="ctr">
                    <a:solidFill>
                      <a:schemeClr val="bg2">
                        <a:lumMod val="50000"/>
                      </a:schemeClr>
                    </a:solidFill>
                  </a:tcPr>
                </a:tc>
                <a:tc>
                  <a:txBody>
                    <a:bodyPr/>
                    <a:lstStyle/>
                    <a:p>
                      <a:pPr algn="ctr" fontAlgn="ctr">
                        <a:lnSpc>
                          <a:spcPct val="115000"/>
                        </a:lnSpc>
                        <a:spcAft>
                          <a:spcPts val="0"/>
                        </a:spcAft>
                      </a:pPr>
                      <a:r>
                        <a:rPr lang="en-CA" sz="1500" b="1" kern="1200">
                          <a:effectLst/>
                        </a:rPr>
                        <a:t>Year</a:t>
                      </a:r>
                      <a:endParaRPr lang="en-CA" sz="1900" b="1">
                        <a:effectLst/>
                        <a:latin typeface="Calibri"/>
                        <a:ea typeface="Calibri"/>
                        <a:cs typeface="Times New Roman"/>
                      </a:endParaRPr>
                    </a:p>
                  </a:txBody>
                  <a:tcPr marL="0" marR="0" marT="0" marB="0" anchor="ctr">
                    <a:solidFill>
                      <a:schemeClr val="bg2">
                        <a:lumMod val="50000"/>
                      </a:schemeClr>
                    </a:solidFill>
                  </a:tcPr>
                </a:tc>
                <a:tc>
                  <a:txBody>
                    <a:bodyPr/>
                    <a:lstStyle/>
                    <a:p>
                      <a:pPr algn="ctr" fontAlgn="ctr">
                        <a:lnSpc>
                          <a:spcPct val="115000"/>
                        </a:lnSpc>
                        <a:spcAft>
                          <a:spcPts val="0"/>
                        </a:spcAft>
                      </a:pPr>
                      <a:r>
                        <a:rPr lang="en-CA" sz="1500" b="1" kern="1200" dirty="0">
                          <a:effectLst/>
                        </a:rPr>
                        <a:t>Name of </a:t>
                      </a:r>
                      <a:r>
                        <a:rPr lang="en-CA" sz="1500" b="1" kern="1200" dirty="0" smtClean="0">
                          <a:effectLst/>
                        </a:rPr>
                        <a:t>fire</a:t>
                      </a:r>
                      <a:endParaRPr lang="en-CA" sz="1900" b="1" dirty="0">
                        <a:effectLst/>
                        <a:latin typeface="Calibri"/>
                        <a:ea typeface="Calibri"/>
                        <a:cs typeface="Times New Roman"/>
                      </a:endParaRPr>
                    </a:p>
                  </a:txBody>
                  <a:tcPr marL="9525" marR="9525" marT="9525" marB="0" anchor="ctr">
                    <a:solidFill>
                      <a:schemeClr val="bg2">
                        <a:lumMod val="50000"/>
                      </a:schemeClr>
                    </a:solidFill>
                  </a:tcPr>
                </a:tc>
                <a:tc>
                  <a:txBody>
                    <a:bodyPr/>
                    <a:lstStyle/>
                    <a:p>
                      <a:pPr algn="ctr" fontAlgn="ctr">
                        <a:lnSpc>
                          <a:spcPct val="115000"/>
                        </a:lnSpc>
                        <a:spcAft>
                          <a:spcPts val="0"/>
                        </a:spcAft>
                      </a:pPr>
                      <a:r>
                        <a:rPr lang="en-CA" sz="1500" b="1" kern="1200" dirty="0">
                          <a:effectLst/>
                        </a:rPr>
                        <a:t>Size (</a:t>
                      </a:r>
                      <a:r>
                        <a:rPr lang="en-CA" sz="1500" b="1" kern="1200" dirty="0" smtClean="0">
                          <a:effectLst/>
                        </a:rPr>
                        <a:t>hectares)</a:t>
                      </a:r>
                      <a:endParaRPr lang="en-CA" sz="1900" b="1" dirty="0">
                        <a:effectLst/>
                        <a:latin typeface="Calibri"/>
                        <a:ea typeface="Calibri"/>
                        <a:cs typeface="Times New Roman"/>
                      </a:endParaRPr>
                    </a:p>
                  </a:txBody>
                  <a:tcPr marL="9525" marR="9525" marT="9525" marB="0" anchor="ctr">
                    <a:solidFill>
                      <a:schemeClr val="bg2">
                        <a:lumMod val="50000"/>
                      </a:schemeClr>
                    </a:solidFill>
                  </a:tcPr>
                </a:tc>
                <a:tc>
                  <a:txBody>
                    <a:bodyPr/>
                    <a:lstStyle/>
                    <a:p>
                      <a:pPr algn="ctr" fontAlgn="ctr">
                        <a:lnSpc>
                          <a:spcPct val="115000"/>
                        </a:lnSpc>
                        <a:spcAft>
                          <a:spcPts val="0"/>
                        </a:spcAft>
                      </a:pPr>
                      <a:r>
                        <a:rPr lang="en-CA" sz="1500" b="1" kern="1200" dirty="0">
                          <a:effectLst/>
                        </a:rPr>
                        <a:t>Cause</a:t>
                      </a:r>
                      <a:endParaRPr lang="en-CA" sz="1900" b="1" dirty="0">
                        <a:effectLst/>
                        <a:latin typeface="Calibri"/>
                        <a:ea typeface="Calibri"/>
                        <a:cs typeface="Times New Roman"/>
                      </a:endParaRPr>
                    </a:p>
                  </a:txBody>
                  <a:tcPr marL="9525" marR="9525" marT="9525" marB="0" anchor="ctr">
                    <a:solidFill>
                      <a:schemeClr val="bg2">
                        <a:lumMod val="50000"/>
                      </a:schemeClr>
                    </a:solidFill>
                  </a:tcPr>
                </a:tc>
              </a:tr>
              <a:tr h="393065">
                <a:tc>
                  <a:txBody>
                    <a:bodyPr/>
                    <a:lstStyle/>
                    <a:p>
                      <a:pPr algn="ctr" fontAlgn="ctr">
                        <a:lnSpc>
                          <a:spcPct val="115000"/>
                        </a:lnSpc>
                        <a:spcAft>
                          <a:spcPts val="0"/>
                        </a:spcAft>
                      </a:pPr>
                      <a:r>
                        <a:rPr lang="en-CA" sz="1500" kern="1200" dirty="0">
                          <a:effectLst/>
                        </a:rPr>
                        <a:t>1</a:t>
                      </a:r>
                      <a:endParaRPr lang="en-CA" sz="1900" dirty="0">
                        <a:effectLst/>
                        <a:latin typeface="Calibri"/>
                        <a:ea typeface="Calibri"/>
                        <a:cs typeface="Times New Roman"/>
                      </a:endParaRPr>
                    </a:p>
                  </a:txBody>
                  <a:tcPr marL="0" marR="0" marT="0" marB="0" anchor="ctr">
                    <a:solidFill>
                      <a:srgbClr val="FFC000">
                        <a:alpha val="38824"/>
                      </a:srgbClr>
                    </a:solidFill>
                  </a:tcPr>
                </a:tc>
                <a:tc>
                  <a:txBody>
                    <a:bodyPr/>
                    <a:lstStyle/>
                    <a:p>
                      <a:pPr algn="ctr" fontAlgn="ctr">
                        <a:lnSpc>
                          <a:spcPct val="115000"/>
                        </a:lnSpc>
                        <a:spcAft>
                          <a:spcPts val="0"/>
                        </a:spcAft>
                      </a:pPr>
                      <a:r>
                        <a:rPr lang="en-CA" sz="1500" kern="1200" dirty="0">
                          <a:effectLst/>
                        </a:rPr>
                        <a:t>2017</a:t>
                      </a:r>
                      <a:endParaRPr lang="en-CA" sz="1900" dirty="0">
                        <a:effectLst/>
                        <a:latin typeface="Calibri"/>
                        <a:ea typeface="Calibri"/>
                        <a:cs typeface="Times New Roman"/>
                      </a:endParaRPr>
                    </a:p>
                  </a:txBody>
                  <a:tcPr marL="0" marR="0" marT="0" marB="0" anchor="ctr">
                    <a:solidFill>
                      <a:srgbClr val="FFC000">
                        <a:alpha val="38824"/>
                      </a:srgbClr>
                    </a:solidFill>
                  </a:tcPr>
                </a:tc>
                <a:tc>
                  <a:txBody>
                    <a:bodyPr/>
                    <a:lstStyle/>
                    <a:p>
                      <a:pPr fontAlgn="ctr">
                        <a:lnSpc>
                          <a:spcPct val="115000"/>
                        </a:lnSpc>
                        <a:spcAft>
                          <a:spcPts val="0"/>
                        </a:spcAft>
                      </a:pPr>
                      <a:r>
                        <a:rPr lang="en-CA" sz="1500" kern="1200" dirty="0">
                          <a:effectLst/>
                        </a:rPr>
                        <a:t>Plateau Fire</a:t>
                      </a:r>
                      <a:endParaRPr lang="en-CA" sz="1900" dirty="0">
                        <a:effectLst/>
                        <a:latin typeface="Calibri"/>
                        <a:ea typeface="Calibri"/>
                        <a:cs typeface="Times New Roman"/>
                      </a:endParaRPr>
                    </a:p>
                  </a:txBody>
                  <a:tcPr marL="9525" marR="9525" marT="9525" marB="0" anchor="ctr">
                    <a:solidFill>
                      <a:srgbClr val="FFC000">
                        <a:alpha val="38824"/>
                      </a:srgbClr>
                    </a:solidFill>
                  </a:tcPr>
                </a:tc>
                <a:tc>
                  <a:txBody>
                    <a:bodyPr/>
                    <a:lstStyle/>
                    <a:p>
                      <a:pPr algn="ctr" fontAlgn="ctr">
                        <a:lnSpc>
                          <a:spcPct val="115000"/>
                        </a:lnSpc>
                        <a:spcAft>
                          <a:spcPts val="0"/>
                        </a:spcAft>
                      </a:pPr>
                      <a:r>
                        <a:rPr lang="en-CA" sz="1500" kern="1200" dirty="0">
                          <a:effectLst/>
                        </a:rPr>
                        <a:t>521,012</a:t>
                      </a:r>
                      <a:endParaRPr lang="en-CA" sz="1900" dirty="0">
                        <a:effectLst/>
                        <a:latin typeface="Calibri"/>
                        <a:ea typeface="Calibri"/>
                        <a:cs typeface="Times New Roman"/>
                      </a:endParaRPr>
                    </a:p>
                  </a:txBody>
                  <a:tcPr marL="9525" marR="9525" marT="9525" marB="0" anchor="ctr">
                    <a:solidFill>
                      <a:srgbClr val="FFC000">
                        <a:alpha val="38824"/>
                      </a:srgbClr>
                    </a:solidFill>
                  </a:tcPr>
                </a:tc>
                <a:tc>
                  <a:txBody>
                    <a:bodyPr/>
                    <a:lstStyle/>
                    <a:p>
                      <a:pPr algn="ctr" fontAlgn="ctr">
                        <a:lnSpc>
                          <a:spcPct val="115000"/>
                        </a:lnSpc>
                        <a:spcAft>
                          <a:spcPts val="0"/>
                        </a:spcAft>
                      </a:pPr>
                      <a:r>
                        <a:rPr lang="en-CA" sz="1500" kern="1200" dirty="0">
                          <a:effectLst/>
                        </a:rPr>
                        <a:t>Lightning</a:t>
                      </a:r>
                      <a:endParaRPr lang="en-CA" sz="1900" dirty="0">
                        <a:effectLst/>
                        <a:latin typeface="Calibri"/>
                        <a:ea typeface="Calibri"/>
                        <a:cs typeface="Times New Roman"/>
                      </a:endParaRPr>
                    </a:p>
                  </a:txBody>
                  <a:tcPr marL="9525" marR="9525" marT="9525" marB="0" anchor="ctr">
                    <a:solidFill>
                      <a:srgbClr val="FFC000">
                        <a:alpha val="38824"/>
                      </a:srgbClr>
                    </a:solidFill>
                  </a:tcPr>
                </a:tc>
              </a:tr>
              <a:tr h="393065">
                <a:tc>
                  <a:txBody>
                    <a:bodyPr/>
                    <a:lstStyle/>
                    <a:p>
                      <a:pPr algn="ctr" fontAlgn="ctr">
                        <a:lnSpc>
                          <a:spcPct val="115000"/>
                        </a:lnSpc>
                        <a:spcAft>
                          <a:spcPts val="0"/>
                        </a:spcAft>
                      </a:pPr>
                      <a:r>
                        <a:rPr lang="en-CA" sz="1500" kern="1200">
                          <a:effectLst/>
                        </a:rPr>
                        <a:t>2</a:t>
                      </a:r>
                      <a:endParaRPr lang="en-CA" sz="1900">
                        <a:effectLst/>
                        <a:latin typeface="Calibri"/>
                        <a:ea typeface="Calibri"/>
                        <a:cs typeface="Times New Roman"/>
                      </a:endParaRPr>
                    </a:p>
                  </a:txBody>
                  <a:tcPr marL="0" marR="0" marT="0" marB="0" anchor="ctr"/>
                </a:tc>
                <a:tc>
                  <a:txBody>
                    <a:bodyPr/>
                    <a:lstStyle/>
                    <a:p>
                      <a:pPr algn="ctr" fontAlgn="ctr">
                        <a:lnSpc>
                          <a:spcPct val="115000"/>
                        </a:lnSpc>
                        <a:spcAft>
                          <a:spcPts val="0"/>
                        </a:spcAft>
                      </a:pPr>
                      <a:r>
                        <a:rPr lang="en-CA" sz="1500" kern="1200">
                          <a:effectLst/>
                        </a:rPr>
                        <a:t>1958</a:t>
                      </a:r>
                      <a:endParaRPr lang="en-CA" sz="1900">
                        <a:effectLst/>
                        <a:latin typeface="Calibri"/>
                        <a:ea typeface="Calibri"/>
                        <a:cs typeface="Times New Roman"/>
                      </a:endParaRPr>
                    </a:p>
                  </a:txBody>
                  <a:tcPr marL="0" marR="0" marT="0" marB="0" anchor="ctr"/>
                </a:tc>
                <a:tc>
                  <a:txBody>
                    <a:bodyPr/>
                    <a:lstStyle/>
                    <a:p>
                      <a:pPr fontAlgn="ctr">
                        <a:lnSpc>
                          <a:spcPct val="115000"/>
                        </a:lnSpc>
                        <a:spcAft>
                          <a:spcPts val="0"/>
                        </a:spcAft>
                      </a:pPr>
                      <a:r>
                        <a:rPr lang="en-CA" sz="1500" kern="1200">
                          <a:effectLst/>
                        </a:rPr>
                        <a:t>Kechika River</a:t>
                      </a:r>
                      <a:endParaRPr lang="en-CA" sz="1900">
                        <a:effectLst/>
                        <a:latin typeface="Calibri"/>
                        <a:ea typeface="Calibri"/>
                        <a:cs typeface="Times New Roman"/>
                      </a:endParaRPr>
                    </a:p>
                  </a:txBody>
                  <a:tcPr marL="9525" marR="9525" marT="9525" marB="0" anchor="ctr"/>
                </a:tc>
                <a:tc>
                  <a:txBody>
                    <a:bodyPr/>
                    <a:lstStyle/>
                    <a:p>
                      <a:pPr algn="ctr" fontAlgn="ctr">
                        <a:lnSpc>
                          <a:spcPct val="115000"/>
                        </a:lnSpc>
                        <a:spcAft>
                          <a:spcPts val="0"/>
                        </a:spcAft>
                      </a:pPr>
                      <a:r>
                        <a:rPr lang="en-CA" sz="1500" kern="1200">
                          <a:effectLst/>
                        </a:rPr>
                        <a:t>285,935</a:t>
                      </a:r>
                      <a:endParaRPr lang="en-CA" sz="1900">
                        <a:effectLst/>
                        <a:latin typeface="Calibri"/>
                        <a:ea typeface="Calibri"/>
                        <a:cs typeface="Times New Roman"/>
                      </a:endParaRPr>
                    </a:p>
                  </a:txBody>
                  <a:tcPr marL="9525" marR="9525" marT="9525" marB="0" anchor="ctr"/>
                </a:tc>
                <a:tc>
                  <a:txBody>
                    <a:bodyPr/>
                    <a:lstStyle/>
                    <a:p>
                      <a:pPr algn="ctr" fontAlgn="ctr">
                        <a:lnSpc>
                          <a:spcPct val="115000"/>
                        </a:lnSpc>
                        <a:spcAft>
                          <a:spcPts val="0"/>
                        </a:spcAft>
                      </a:pPr>
                      <a:r>
                        <a:rPr lang="en-CA" sz="1500" kern="1200" dirty="0">
                          <a:effectLst/>
                        </a:rPr>
                        <a:t>Human</a:t>
                      </a:r>
                      <a:endParaRPr lang="en-CA" sz="1900" dirty="0">
                        <a:effectLst/>
                        <a:latin typeface="Calibri"/>
                        <a:ea typeface="Calibri"/>
                        <a:cs typeface="Times New Roman"/>
                      </a:endParaRPr>
                    </a:p>
                  </a:txBody>
                  <a:tcPr marL="9525" marR="9525" marT="9525" marB="0" anchor="ctr"/>
                </a:tc>
              </a:tr>
              <a:tr h="393065">
                <a:tc>
                  <a:txBody>
                    <a:bodyPr/>
                    <a:lstStyle/>
                    <a:p>
                      <a:pPr algn="ctr" fontAlgn="ctr">
                        <a:lnSpc>
                          <a:spcPct val="115000"/>
                        </a:lnSpc>
                        <a:spcAft>
                          <a:spcPts val="0"/>
                        </a:spcAft>
                      </a:pPr>
                      <a:r>
                        <a:rPr lang="en-CA" sz="1500" kern="1200" dirty="0">
                          <a:effectLst/>
                        </a:rPr>
                        <a:t>3</a:t>
                      </a:r>
                      <a:endParaRPr lang="en-CA" sz="1900" dirty="0">
                        <a:effectLst/>
                        <a:latin typeface="Calibri"/>
                        <a:ea typeface="Calibri"/>
                        <a:cs typeface="Times New Roman"/>
                      </a:endParaRPr>
                    </a:p>
                  </a:txBody>
                  <a:tcPr marL="0" marR="0" marT="0" marB="0" anchor="ctr">
                    <a:solidFill>
                      <a:srgbClr val="FFC000">
                        <a:alpha val="38824"/>
                      </a:srgbClr>
                    </a:solidFill>
                  </a:tcPr>
                </a:tc>
                <a:tc>
                  <a:txBody>
                    <a:bodyPr/>
                    <a:lstStyle/>
                    <a:p>
                      <a:pPr algn="ctr" fontAlgn="ctr">
                        <a:lnSpc>
                          <a:spcPct val="115000"/>
                        </a:lnSpc>
                        <a:spcAft>
                          <a:spcPts val="0"/>
                        </a:spcAft>
                      </a:pPr>
                      <a:r>
                        <a:rPr lang="en-CA" sz="1500" kern="1200" dirty="0">
                          <a:effectLst/>
                        </a:rPr>
                        <a:t>2017</a:t>
                      </a:r>
                      <a:endParaRPr lang="en-CA" sz="1900" dirty="0">
                        <a:effectLst/>
                        <a:latin typeface="Calibri"/>
                        <a:ea typeface="Calibri"/>
                        <a:cs typeface="Times New Roman"/>
                      </a:endParaRPr>
                    </a:p>
                  </a:txBody>
                  <a:tcPr marL="0" marR="0" marT="0" marB="0" anchor="ctr">
                    <a:solidFill>
                      <a:srgbClr val="FFC000">
                        <a:alpha val="38824"/>
                      </a:srgbClr>
                    </a:solidFill>
                  </a:tcPr>
                </a:tc>
                <a:tc>
                  <a:txBody>
                    <a:bodyPr/>
                    <a:lstStyle/>
                    <a:p>
                      <a:pPr fontAlgn="ctr">
                        <a:lnSpc>
                          <a:spcPct val="115000"/>
                        </a:lnSpc>
                        <a:spcAft>
                          <a:spcPts val="0"/>
                        </a:spcAft>
                      </a:pPr>
                      <a:r>
                        <a:rPr lang="en-CA" sz="1500" kern="1200" dirty="0">
                          <a:effectLst/>
                        </a:rPr>
                        <a:t>Hanceville/Riske Creek</a:t>
                      </a:r>
                      <a:endParaRPr lang="en-CA" sz="1900" dirty="0">
                        <a:effectLst/>
                        <a:latin typeface="Calibri"/>
                        <a:ea typeface="Calibri"/>
                        <a:cs typeface="Times New Roman"/>
                      </a:endParaRPr>
                    </a:p>
                  </a:txBody>
                  <a:tcPr marL="9525" marR="9525" marT="9525" marB="0" anchor="ctr">
                    <a:solidFill>
                      <a:srgbClr val="FFC000">
                        <a:alpha val="38824"/>
                      </a:srgbClr>
                    </a:solidFill>
                  </a:tcPr>
                </a:tc>
                <a:tc>
                  <a:txBody>
                    <a:bodyPr/>
                    <a:lstStyle/>
                    <a:p>
                      <a:pPr algn="ctr" fontAlgn="ctr">
                        <a:lnSpc>
                          <a:spcPct val="115000"/>
                        </a:lnSpc>
                        <a:spcAft>
                          <a:spcPts val="0"/>
                        </a:spcAft>
                      </a:pPr>
                      <a:r>
                        <a:rPr lang="en-CA" sz="1500" kern="1200" dirty="0">
                          <a:effectLst/>
                        </a:rPr>
                        <a:t>239,298</a:t>
                      </a:r>
                      <a:endParaRPr lang="en-CA" sz="1900" dirty="0">
                        <a:effectLst/>
                        <a:latin typeface="Calibri"/>
                        <a:ea typeface="Calibri"/>
                        <a:cs typeface="Times New Roman"/>
                      </a:endParaRPr>
                    </a:p>
                  </a:txBody>
                  <a:tcPr marL="9525" marR="9525" marT="9525" marB="0" anchor="ctr">
                    <a:solidFill>
                      <a:srgbClr val="FFC000">
                        <a:alpha val="38824"/>
                      </a:srgbClr>
                    </a:solidFill>
                  </a:tcPr>
                </a:tc>
                <a:tc>
                  <a:txBody>
                    <a:bodyPr/>
                    <a:lstStyle/>
                    <a:p>
                      <a:pPr algn="ctr" fontAlgn="ctr">
                        <a:lnSpc>
                          <a:spcPct val="115000"/>
                        </a:lnSpc>
                        <a:spcAft>
                          <a:spcPts val="0"/>
                        </a:spcAft>
                      </a:pPr>
                      <a:r>
                        <a:rPr lang="en-CA" sz="1500" kern="1200" dirty="0">
                          <a:effectLst/>
                        </a:rPr>
                        <a:t>Lightning</a:t>
                      </a:r>
                      <a:endParaRPr lang="en-CA" sz="1900" dirty="0">
                        <a:effectLst/>
                        <a:latin typeface="Calibri"/>
                        <a:ea typeface="Calibri"/>
                        <a:cs typeface="Times New Roman"/>
                      </a:endParaRPr>
                    </a:p>
                  </a:txBody>
                  <a:tcPr marL="9525" marR="9525" marT="9525" marB="0" anchor="ctr">
                    <a:solidFill>
                      <a:srgbClr val="FFC000">
                        <a:alpha val="38824"/>
                      </a:srgbClr>
                    </a:solidFill>
                  </a:tcPr>
                </a:tc>
              </a:tr>
              <a:tr h="393065">
                <a:tc>
                  <a:txBody>
                    <a:bodyPr/>
                    <a:lstStyle/>
                    <a:p>
                      <a:pPr algn="ctr" fontAlgn="ctr">
                        <a:lnSpc>
                          <a:spcPct val="115000"/>
                        </a:lnSpc>
                        <a:spcAft>
                          <a:spcPts val="0"/>
                        </a:spcAft>
                      </a:pPr>
                      <a:r>
                        <a:rPr lang="en-CA" sz="1500" kern="1200">
                          <a:effectLst/>
                        </a:rPr>
                        <a:t>4</a:t>
                      </a:r>
                      <a:endParaRPr lang="en-CA" sz="1900">
                        <a:effectLst/>
                        <a:latin typeface="Calibri"/>
                        <a:ea typeface="Calibri"/>
                        <a:cs typeface="Times New Roman"/>
                      </a:endParaRPr>
                    </a:p>
                  </a:txBody>
                  <a:tcPr marL="0" marR="0" marT="0" marB="0" anchor="ctr">
                    <a:solidFill>
                      <a:srgbClr val="FFC000">
                        <a:alpha val="38824"/>
                      </a:srgbClr>
                    </a:solidFill>
                  </a:tcPr>
                </a:tc>
                <a:tc>
                  <a:txBody>
                    <a:bodyPr/>
                    <a:lstStyle/>
                    <a:p>
                      <a:pPr algn="ctr" fontAlgn="ctr">
                        <a:lnSpc>
                          <a:spcPct val="115000"/>
                        </a:lnSpc>
                        <a:spcAft>
                          <a:spcPts val="0"/>
                        </a:spcAft>
                      </a:pPr>
                      <a:r>
                        <a:rPr lang="en-CA" sz="1500" kern="1200">
                          <a:effectLst/>
                        </a:rPr>
                        <a:t>2017</a:t>
                      </a:r>
                      <a:endParaRPr lang="en-CA" sz="1900">
                        <a:effectLst/>
                        <a:latin typeface="Calibri"/>
                        <a:ea typeface="Calibri"/>
                        <a:cs typeface="Times New Roman"/>
                      </a:endParaRPr>
                    </a:p>
                  </a:txBody>
                  <a:tcPr marL="0" marR="0" marT="0" marB="0" anchor="ctr">
                    <a:solidFill>
                      <a:srgbClr val="FFC000">
                        <a:alpha val="38824"/>
                      </a:srgbClr>
                    </a:solidFill>
                  </a:tcPr>
                </a:tc>
                <a:tc>
                  <a:txBody>
                    <a:bodyPr/>
                    <a:lstStyle/>
                    <a:p>
                      <a:pPr fontAlgn="ctr">
                        <a:lnSpc>
                          <a:spcPct val="115000"/>
                        </a:lnSpc>
                        <a:spcAft>
                          <a:spcPts val="0"/>
                        </a:spcAft>
                      </a:pPr>
                      <a:r>
                        <a:rPr lang="en-CA" sz="1500" kern="1200">
                          <a:effectLst/>
                        </a:rPr>
                        <a:t>Elephant Hill</a:t>
                      </a:r>
                      <a:endParaRPr lang="en-CA" sz="1900">
                        <a:effectLst/>
                        <a:latin typeface="Calibri"/>
                        <a:ea typeface="Calibri"/>
                        <a:cs typeface="Times New Roman"/>
                      </a:endParaRPr>
                    </a:p>
                  </a:txBody>
                  <a:tcPr marL="9525" marR="9525" marT="9525" marB="0" anchor="ctr">
                    <a:solidFill>
                      <a:srgbClr val="FFC000">
                        <a:alpha val="38824"/>
                      </a:srgbClr>
                    </a:solidFill>
                  </a:tcPr>
                </a:tc>
                <a:tc>
                  <a:txBody>
                    <a:bodyPr/>
                    <a:lstStyle/>
                    <a:p>
                      <a:pPr algn="ctr" fontAlgn="ctr">
                        <a:lnSpc>
                          <a:spcPct val="115000"/>
                        </a:lnSpc>
                        <a:spcAft>
                          <a:spcPts val="0"/>
                        </a:spcAft>
                      </a:pPr>
                      <a:r>
                        <a:rPr lang="en-CA" sz="1500" kern="1200" dirty="0">
                          <a:effectLst/>
                        </a:rPr>
                        <a:t>191,865</a:t>
                      </a:r>
                      <a:endParaRPr lang="en-CA" sz="1900" dirty="0">
                        <a:effectLst/>
                        <a:latin typeface="Calibri"/>
                        <a:ea typeface="Calibri"/>
                        <a:cs typeface="Times New Roman"/>
                      </a:endParaRPr>
                    </a:p>
                  </a:txBody>
                  <a:tcPr marL="9525" marR="9525" marT="9525" marB="0" anchor="ctr">
                    <a:solidFill>
                      <a:srgbClr val="FFC000">
                        <a:alpha val="38824"/>
                      </a:srgbClr>
                    </a:solidFill>
                  </a:tcPr>
                </a:tc>
                <a:tc>
                  <a:txBody>
                    <a:bodyPr/>
                    <a:lstStyle/>
                    <a:p>
                      <a:pPr algn="ctr" fontAlgn="ctr">
                        <a:lnSpc>
                          <a:spcPct val="115000"/>
                        </a:lnSpc>
                        <a:spcAft>
                          <a:spcPts val="0"/>
                        </a:spcAft>
                      </a:pPr>
                      <a:r>
                        <a:rPr lang="en-CA" sz="1500" kern="1200" dirty="0">
                          <a:effectLst/>
                        </a:rPr>
                        <a:t>Human</a:t>
                      </a:r>
                      <a:endParaRPr lang="en-CA" sz="1900" dirty="0">
                        <a:effectLst/>
                        <a:latin typeface="Calibri"/>
                        <a:ea typeface="Calibri"/>
                        <a:cs typeface="Times New Roman"/>
                      </a:endParaRPr>
                    </a:p>
                  </a:txBody>
                  <a:tcPr marL="9525" marR="9525" marT="9525" marB="0" anchor="ctr">
                    <a:solidFill>
                      <a:srgbClr val="FFC000">
                        <a:alpha val="38824"/>
                      </a:srgbClr>
                    </a:solidFill>
                  </a:tcPr>
                </a:tc>
              </a:tr>
              <a:tr h="393065">
                <a:tc>
                  <a:txBody>
                    <a:bodyPr/>
                    <a:lstStyle/>
                    <a:p>
                      <a:pPr algn="ctr" fontAlgn="ctr">
                        <a:lnSpc>
                          <a:spcPct val="115000"/>
                        </a:lnSpc>
                        <a:spcAft>
                          <a:spcPts val="0"/>
                        </a:spcAft>
                      </a:pPr>
                      <a:r>
                        <a:rPr lang="en-CA" sz="1500" kern="1200">
                          <a:effectLst/>
                        </a:rPr>
                        <a:t>5</a:t>
                      </a:r>
                      <a:endParaRPr lang="en-CA" sz="1900">
                        <a:effectLst/>
                        <a:latin typeface="Calibri"/>
                        <a:ea typeface="Calibri"/>
                        <a:cs typeface="Times New Roman"/>
                      </a:endParaRPr>
                    </a:p>
                  </a:txBody>
                  <a:tcPr marL="0" marR="0" marT="0" marB="0" anchor="ctr"/>
                </a:tc>
                <a:tc>
                  <a:txBody>
                    <a:bodyPr/>
                    <a:lstStyle/>
                    <a:p>
                      <a:pPr algn="ctr" fontAlgn="ctr">
                        <a:lnSpc>
                          <a:spcPct val="115000"/>
                        </a:lnSpc>
                        <a:spcAft>
                          <a:spcPts val="0"/>
                        </a:spcAft>
                      </a:pPr>
                      <a:r>
                        <a:rPr lang="en-CA" sz="1500" kern="1200">
                          <a:effectLst/>
                        </a:rPr>
                        <a:t>1982</a:t>
                      </a:r>
                      <a:endParaRPr lang="en-CA" sz="1900">
                        <a:effectLst/>
                        <a:latin typeface="Calibri"/>
                        <a:ea typeface="Calibri"/>
                        <a:cs typeface="Times New Roman"/>
                      </a:endParaRPr>
                    </a:p>
                  </a:txBody>
                  <a:tcPr marL="0" marR="0" marT="0" marB="0" anchor="ctr"/>
                </a:tc>
                <a:tc>
                  <a:txBody>
                    <a:bodyPr/>
                    <a:lstStyle/>
                    <a:p>
                      <a:pPr fontAlgn="ctr">
                        <a:lnSpc>
                          <a:spcPct val="115000"/>
                        </a:lnSpc>
                        <a:spcAft>
                          <a:spcPts val="0"/>
                        </a:spcAft>
                      </a:pPr>
                      <a:r>
                        <a:rPr lang="en-CA" sz="1500" kern="1200">
                          <a:effectLst/>
                        </a:rPr>
                        <a:t>Egnell Lake/Liard River</a:t>
                      </a:r>
                      <a:endParaRPr lang="en-CA" sz="1900">
                        <a:effectLst/>
                        <a:latin typeface="Calibri"/>
                        <a:ea typeface="Calibri"/>
                        <a:cs typeface="Times New Roman"/>
                      </a:endParaRPr>
                    </a:p>
                  </a:txBody>
                  <a:tcPr marL="9525" marR="9525" marT="9525" marB="0" anchor="ctr"/>
                </a:tc>
                <a:tc>
                  <a:txBody>
                    <a:bodyPr/>
                    <a:lstStyle/>
                    <a:p>
                      <a:pPr algn="ctr" fontAlgn="ctr">
                        <a:lnSpc>
                          <a:spcPct val="115000"/>
                        </a:lnSpc>
                        <a:spcAft>
                          <a:spcPts val="0"/>
                        </a:spcAft>
                      </a:pPr>
                      <a:r>
                        <a:rPr lang="en-CA" sz="1500" kern="1200">
                          <a:effectLst/>
                        </a:rPr>
                        <a:t>182,725</a:t>
                      </a:r>
                      <a:endParaRPr lang="en-CA" sz="1900">
                        <a:effectLst/>
                        <a:latin typeface="Calibri"/>
                        <a:ea typeface="Calibri"/>
                        <a:cs typeface="Times New Roman"/>
                      </a:endParaRPr>
                    </a:p>
                  </a:txBody>
                  <a:tcPr marL="9525" marR="9525" marT="9525" marB="0" anchor="ctr"/>
                </a:tc>
                <a:tc>
                  <a:txBody>
                    <a:bodyPr/>
                    <a:lstStyle/>
                    <a:p>
                      <a:pPr algn="ctr" fontAlgn="ctr">
                        <a:lnSpc>
                          <a:spcPct val="115000"/>
                        </a:lnSpc>
                        <a:spcAft>
                          <a:spcPts val="0"/>
                        </a:spcAft>
                      </a:pPr>
                      <a:r>
                        <a:rPr lang="en-CA" sz="1500" kern="1200">
                          <a:effectLst/>
                        </a:rPr>
                        <a:t>Lightning</a:t>
                      </a:r>
                      <a:endParaRPr lang="en-CA" sz="1900">
                        <a:effectLst/>
                        <a:latin typeface="Calibri"/>
                        <a:ea typeface="Calibri"/>
                        <a:cs typeface="Times New Roman"/>
                      </a:endParaRPr>
                    </a:p>
                  </a:txBody>
                  <a:tcPr marL="9525" marR="9525" marT="9525" marB="0" anchor="ctr"/>
                </a:tc>
              </a:tr>
              <a:tr h="393065">
                <a:tc>
                  <a:txBody>
                    <a:bodyPr/>
                    <a:lstStyle/>
                    <a:p>
                      <a:pPr algn="ctr" fontAlgn="ctr">
                        <a:lnSpc>
                          <a:spcPct val="115000"/>
                        </a:lnSpc>
                        <a:spcAft>
                          <a:spcPts val="0"/>
                        </a:spcAft>
                      </a:pPr>
                      <a:r>
                        <a:rPr lang="en-CA" sz="1500" kern="1200">
                          <a:effectLst/>
                        </a:rPr>
                        <a:t>6</a:t>
                      </a:r>
                      <a:endParaRPr lang="en-CA" sz="1900">
                        <a:effectLst/>
                        <a:latin typeface="Calibri"/>
                        <a:ea typeface="Calibri"/>
                        <a:cs typeface="Times New Roman"/>
                      </a:endParaRPr>
                    </a:p>
                  </a:txBody>
                  <a:tcPr marL="0" marR="0" marT="0" marB="0" anchor="ctr"/>
                </a:tc>
                <a:tc>
                  <a:txBody>
                    <a:bodyPr/>
                    <a:lstStyle/>
                    <a:p>
                      <a:pPr algn="ctr" fontAlgn="ctr">
                        <a:lnSpc>
                          <a:spcPct val="115000"/>
                        </a:lnSpc>
                        <a:spcAft>
                          <a:spcPts val="0"/>
                        </a:spcAft>
                      </a:pPr>
                      <a:r>
                        <a:rPr lang="en-CA" sz="1500" kern="1200">
                          <a:effectLst/>
                        </a:rPr>
                        <a:t>2014</a:t>
                      </a:r>
                      <a:endParaRPr lang="en-CA" sz="1900">
                        <a:effectLst/>
                        <a:latin typeface="Calibri"/>
                        <a:ea typeface="Calibri"/>
                        <a:cs typeface="Times New Roman"/>
                      </a:endParaRPr>
                    </a:p>
                  </a:txBody>
                  <a:tcPr marL="0" marR="0" marT="0" marB="0" anchor="ctr"/>
                </a:tc>
                <a:tc>
                  <a:txBody>
                    <a:bodyPr/>
                    <a:lstStyle/>
                    <a:p>
                      <a:pPr fontAlgn="ctr">
                        <a:lnSpc>
                          <a:spcPct val="115000"/>
                        </a:lnSpc>
                        <a:spcAft>
                          <a:spcPts val="0"/>
                        </a:spcAft>
                      </a:pPr>
                      <a:r>
                        <a:rPr lang="en-CA" sz="1500" kern="1200">
                          <a:effectLst/>
                        </a:rPr>
                        <a:t>Chelaslie</a:t>
                      </a:r>
                      <a:endParaRPr lang="en-CA" sz="1900">
                        <a:effectLst/>
                        <a:latin typeface="Calibri"/>
                        <a:ea typeface="Calibri"/>
                        <a:cs typeface="Times New Roman"/>
                      </a:endParaRPr>
                    </a:p>
                  </a:txBody>
                  <a:tcPr marL="9525" marR="9525" marT="9525" marB="0" anchor="ctr"/>
                </a:tc>
                <a:tc>
                  <a:txBody>
                    <a:bodyPr/>
                    <a:lstStyle/>
                    <a:p>
                      <a:pPr algn="ctr" fontAlgn="ctr">
                        <a:lnSpc>
                          <a:spcPct val="115000"/>
                        </a:lnSpc>
                        <a:spcAft>
                          <a:spcPts val="0"/>
                        </a:spcAft>
                      </a:pPr>
                      <a:r>
                        <a:rPr lang="en-CA" sz="1500" kern="1200">
                          <a:effectLst/>
                        </a:rPr>
                        <a:t>133,100</a:t>
                      </a:r>
                      <a:endParaRPr lang="en-CA" sz="1900">
                        <a:effectLst/>
                        <a:latin typeface="Calibri"/>
                        <a:ea typeface="Calibri"/>
                        <a:cs typeface="Times New Roman"/>
                      </a:endParaRPr>
                    </a:p>
                  </a:txBody>
                  <a:tcPr marL="9525" marR="9525" marT="9525" marB="0" anchor="ctr"/>
                </a:tc>
                <a:tc>
                  <a:txBody>
                    <a:bodyPr/>
                    <a:lstStyle/>
                    <a:p>
                      <a:pPr algn="ctr" fontAlgn="ctr">
                        <a:lnSpc>
                          <a:spcPct val="115000"/>
                        </a:lnSpc>
                        <a:spcAft>
                          <a:spcPts val="0"/>
                        </a:spcAft>
                      </a:pPr>
                      <a:r>
                        <a:rPr lang="en-CA" sz="1500" kern="1200">
                          <a:effectLst/>
                        </a:rPr>
                        <a:t>Lightning</a:t>
                      </a:r>
                      <a:endParaRPr lang="en-CA" sz="1900">
                        <a:effectLst/>
                        <a:latin typeface="Calibri"/>
                        <a:ea typeface="Calibri"/>
                        <a:cs typeface="Times New Roman"/>
                      </a:endParaRPr>
                    </a:p>
                  </a:txBody>
                  <a:tcPr marL="9525" marR="9525" marT="9525" marB="0" anchor="ctr"/>
                </a:tc>
              </a:tr>
              <a:tr h="393065">
                <a:tc>
                  <a:txBody>
                    <a:bodyPr/>
                    <a:lstStyle/>
                    <a:p>
                      <a:pPr algn="ctr" fontAlgn="ctr">
                        <a:lnSpc>
                          <a:spcPct val="115000"/>
                        </a:lnSpc>
                        <a:spcAft>
                          <a:spcPts val="0"/>
                        </a:spcAft>
                      </a:pPr>
                      <a:r>
                        <a:rPr lang="en-CA" sz="1500" kern="1200">
                          <a:effectLst/>
                        </a:rPr>
                        <a:t>7</a:t>
                      </a:r>
                      <a:endParaRPr lang="en-CA" sz="1900">
                        <a:effectLst/>
                        <a:latin typeface="Calibri"/>
                        <a:ea typeface="Calibri"/>
                        <a:cs typeface="Times New Roman"/>
                      </a:endParaRPr>
                    </a:p>
                  </a:txBody>
                  <a:tcPr marL="0" marR="0" marT="0" marB="0" anchor="ctr"/>
                </a:tc>
                <a:tc>
                  <a:txBody>
                    <a:bodyPr/>
                    <a:lstStyle/>
                    <a:p>
                      <a:pPr algn="ctr" fontAlgn="ctr">
                        <a:lnSpc>
                          <a:spcPct val="115000"/>
                        </a:lnSpc>
                        <a:spcAft>
                          <a:spcPts val="0"/>
                        </a:spcAft>
                      </a:pPr>
                      <a:r>
                        <a:rPr lang="en-CA" sz="1500" kern="1200">
                          <a:effectLst/>
                        </a:rPr>
                        <a:t>1948</a:t>
                      </a:r>
                      <a:endParaRPr lang="en-CA" sz="1900">
                        <a:effectLst/>
                        <a:latin typeface="Calibri"/>
                        <a:ea typeface="Calibri"/>
                        <a:cs typeface="Times New Roman"/>
                      </a:endParaRPr>
                    </a:p>
                  </a:txBody>
                  <a:tcPr marL="0" marR="0" marT="0" marB="0" anchor="ctr"/>
                </a:tc>
                <a:tc>
                  <a:txBody>
                    <a:bodyPr/>
                    <a:lstStyle/>
                    <a:p>
                      <a:pPr fontAlgn="ctr">
                        <a:lnSpc>
                          <a:spcPct val="115000"/>
                        </a:lnSpc>
                        <a:spcAft>
                          <a:spcPts val="0"/>
                        </a:spcAft>
                      </a:pPr>
                      <a:r>
                        <a:rPr lang="en-CA" sz="1500" kern="1200">
                          <a:effectLst/>
                        </a:rPr>
                        <a:t>Beatton River (East of Pink Mtn.)</a:t>
                      </a:r>
                      <a:endParaRPr lang="en-CA" sz="1900">
                        <a:effectLst/>
                        <a:latin typeface="Calibri"/>
                        <a:ea typeface="Calibri"/>
                        <a:cs typeface="Times New Roman"/>
                      </a:endParaRPr>
                    </a:p>
                  </a:txBody>
                  <a:tcPr marL="9525" marR="9525" marT="9525" marB="0" anchor="ctr"/>
                </a:tc>
                <a:tc>
                  <a:txBody>
                    <a:bodyPr/>
                    <a:lstStyle/>
                    <a:p>
                      <a:pPr algn="ctr" fontAlgn="ctr">
                        <a:lnSpc>
                          <a:spcPct val="115000"/>
                        </a:lnSpc>
                        <a:spcAft>
                          <a:spcPts val="0"/>
                        </a:spcAft>
                      </a:pPr>
                      <a:r>
                        <a:rPr lang="en-CA" sz="1500" kern="1200">
                          <a:effectLst/>
                        </a:rPr>
                        <a:t>132,261</a:t>
                      </a:r>
                      <a:endParaRPr lang="en-CA" sz="1900">
                        <a:effectLst/>
                        <a:latin typeface="Calibri"/>
                        <a:ea typeface="Calibri"/>
                        <a:cs typeface="Times New Roman"/>
                      </a:endParaRPr>
                    </a:p>
                  </a:txBody>
                  <a:tcPr marL="9525" marR="9525" marT="9525" marB="0" anchor="ctr"/>
                </a:tc>
                <a:tc>
                  <a:txBody>
                    <a:bodyPr/>
                    <a:lstStyle/>
                    <a:p>
                      <a:pPr algn="ctr" fontAlgn="ctr">
                        <a:lnSpc>
                          <a:spcPct val="115000"/>
                        </a:lnSpc>
                        <a:spcAft>
                          <a:spcPts val="0"/>
                        </a:spcAft>
                      </a:pPr>
                      <a:r>
                        <a:rPr lang="en-CA" sz="1500" kern="1200">
                          <a:effectLst/>
                        </a:rPr>
                        <a:t>Human</a:t>
                      </a:r>
                      <a:endParaRPr lang="en-CA" sz="1900">
                        <a:effectLst/>
                        <a:latin typeface="Calibri"/>
                        <a:ea typeface="Calibri"/>
                        <a:cs typeface="Times New Roman"/>
                      </a:endParaRPr>
                    </a:p>
                  </a:txBody>
                  <a:tcPr marL="9525" marR="9525" marT="9525" marB="0" anchor="ctr"/>
                </a:tc>
              </a:tr>
              <a:tr h="393065">
                <a:tc>
                  <a:txBody>
                    <a:bodyPr/>
                    <a:lstStyle/>
                    <a:p>
                      <a:pPr algn="ctr" fontAlgn="ctr">
                        <a:lnSpc>
                          <a:spcPct val="115000"/>
                        </a:lnSpc>
                        <a:spcAft>
                          <a:spcPts val="0"/>
                        </a:spcAft>
                      </a:pPr>
                      <a:r>
                        <a:rPr lang="en-CA" sz="1500" kern="1200">
                          <a:effectLst/>
                        </a:rPr>
                        <a:t>8</a:t>
                      </a:r>
                      <a:endParaRPr lang="en-CA" sz="1900">
                        <a:effectLst/>
                        <a:latin typeface="Calibri"/>
                        <a:ea typeface="Calibri"/>
                        <a:cs typeface="Times New Roman"/>
                      </a:endParaRPr>
                    </a:p>
                  </a:txBody>
                  <a:tcPr marL="0" marR="0" marT="0" marB="0" anchor="ctr"/>
                </a:tc>
                <a:tc>
                  <a:txBody>
                    <a:bodyPr/>
                    <a:lstStyle/>
                    <a:p>
                      <a:pPr algn="ctr" fontAlgn="ctr">
                        <a:lnSpc>
                          <a:spcPct val="115000"/>
                        </a:lnSpc>
                        <a:spcAft>
                          <a:spcPts val="0"/>
                        </a:spcAft>
                      </a:pPr>
                      <a:r>
                        <a:rPr lang="en-CA" sz="1500" kern="1200">
                          <a:effectLst/>
                        </a:rPr>
                        <a:t>1971</a:t>
                      </a:r>
                      <a:endParaRPr lang="en-CA" sz="1900">
                        <a:effectLst/>
                        <a:latin typeface="Calibri"/>
                        <a:ea typeface="Calibri"/>
                        <a:cs typeface="Times New Roman"/>
                      </a:endParaRPr>
                    </a:p>
                  </a:txBody>
                  <a:tcPr marL="0" marR="0" marT="0" marB="0" anchor="ctr"/>
                </a:tc>
                <a:tc>
                  <a:txBody>
                    <a:bodyPr/>
                    <a:lstStyle/>
                    <a:p>
                      <a:pPr fontAlgn="ctr">
                        <a:lnSpc>
                          <a:spcPct val="115000"/>
                        </a:lnSpc>
                        <a:spcAft>
                          <a:spcPts val="0"/>
                        </a:spcAft>
                      </a:pPr>
                      <a:r>
                        <a:rPr lang="en-CA" sz="1500" kern="1200">
                          <a:effectLst/>
                        </a:rPr>
                        <a:t>Teeter Creek/Liard River</a:t>
                      </a:r>
                      <a:endParaRPr lang="en-CA" sz="1900">
                        <a:effectLst/>
                        <a:latin typeface="Calibri"/>
                        <a:ea typeface="Calibri"/>
                        <a:cs typeface="Times New Roman"/>
                      </a:endParaRPr>
                    </a:p>
                  </a:txBody>
                  <a:tcPr marL="9525" marR="9525" marT="9525" marB="0" anchor="ctr"/>
                </a:tc>
                <a:tc>
                  <a:txBody>
                    <a:bodyPr/>
                    <a:lstStyle/>
                    <a:p>
                      <a:pPr algn="ctr" fontAlgn="ctr">
                        <a:lnSpc>
                          <a:spcPct val="115000"/>
                        </a:lnSpc>
                        <a:spcAft>
                          <a:spcPts val="0"/>
                        </a:spcAft>
                      </a:pPr>
                      <a:r>
                        <a:rPr lang="en-CA" sz="1500" kern="1200">
                          <a:effectLst/>
                        </a:rPr>
                        <a:t>110,334</a:t>
                      </a:r>
                      <a:endParaRPr lang="en-CA" sz="1900">
                        <a:effectLst/>
                        <a:latin typeface="Calibri"/>
                        <a:ea typeface="Calibri"/>
                        <a:cs typeface="Times New Roman"/>
                      </a:endParaRPr>
                    </a:p>
                  </a:txBody>
                  <a:tcPr marL="9525" marR="9525" marT="9525" marB="0" anchor="ctr"/>
                </a:tc>
                <a:tc>
                  <a:txBody>
                    <a:bodyPr/>
                    <a:lstStyle/>
                    <a:p>
                      <a:pPr algn="ctr" fontAlgn="ctr">
                        <a:lnSpc>
                          <a:spcPct val="115000"/>
                        </a:lnSpc>
                        <a:spcAft>
                          <a:spcPts val="0"/>
                        </a:spcAft>
                      </a:pPr>
                      <a:r>
                        <a:rPr lang="en-CA" sz="1500" kern="1200">
                          <a:effectLst/>
                        </a:rPr>
                        <a:t>Lightning</a:t>
                      </a:r>
                      <a:endParaRPr lang="en-CA" sz="1900">
                        <a:effectLst/>
                        <a:latin typeface="Calibri"/>
                        <a:ea typeface="Calibri"/>
                        <a:cs typeface="Times New Roman"/>
                      </a:endParaRPr>
                    </a:p>
                  </a:txBody>
                  <a:tcPr marL="9525" marR="9525" marT="9525" marB="0" anchor="ctr"/>
                </a:tc>
              </a:tr>
              <a:tr h="393065">
                <a:tc>
                  <a:txBody>
                    <a:bodyPr/>
                    <a:lstStyle/>
                    <a:p>
                      <a:pPr algn="ctr" fontAlgn="ctr">
                        <a:lnSpc>
                          <a:spcPct val="115000"/>
                        </a:lnSpc>
                        <a:spcAft>
                          <a:spcPts val="0"/>
                        </a:spcAft>
                      </a:pPr>
                      <a:r>
                        <a:rPr lang="en-CA" sz="1500" kern="1200">
                          <a:effectLst/>
                        </a:rPr>
                        <a:t>9</a:t>
                      </a:r>
                      <a:endParaRPr lang="en-CA" sz="1900">
                        <a:effectLst/>
                        <a:latin typeface="Calibri"/>
                        <a:ea typeface="Calibri"/>
                        <a:cs typeface="Times New Roman"/>
                      </a:endParaRPr>
                    </a:p>
                  </a:txBody>
                  <a:tcPr marL="0" marR="0" marT="0" marB="0" anchor="ctr"/>
                </a:tc>
                <a:tc>
                  <a:txBody>
                    <a:bodyPr/>
                    <a:lstStyle/>
                    <a:p>
                      <a:pPr algn="ctr" fontAlgn="ctr">
                        <a:lnSpc>
                          <a:spcPct val="115000"/>
                        </a:lnSpc>
                        <a:spcAft>
                          <a:spcPts val="0"/>
                        </a:spcAft>
                      </a:pPr>
                      <a:r>
                        <a:rPr lang="en-CA" sz="1500" kern="1200">
                          <a:effectLst/>
                        </a:rPr>
                        <a:t>1950</a:t>
                      </a:r>
                      <a:endParaRPr lang="en-CA" sz="1900">
                        <a:effectLst/>
                        <a:latin typeface="Calibri"/>
                        <a:ea typeface="Calibri"/>
                        <a:cs typeface="Times New Roman"/>
                      </a:endParaRPr>
                    </a:p>
                  </a:txBody>
                  <a:tcPr marL="0" marR="0" marT="0" marB="0" anchor="ctr"/>
                </a:tc>
                <a:tc>
                  <a:txBody>
                    <a:bodyPr/>
                    <a:lstStyle/>
                    <a:p>
                      <a:pPr fontAlgn="ctr">
                        <a:lnSpc>
                          <a:spcPct val="115000"/>
                        </a:lnSpc>
                        <a:spcAft>
                          <a:spcPts val="0"/>
                        </a:spcAft>
                      </a:pPr>
                      <a:r>
                        <a:rPr lang="en-CA" sz="1500" kern="1200">
                          <a:effectLst/>
                        </a:rPr>
                        <a:t>Gundy - Townsend Creek/Cameron River</a:t>
                      </a:r>
                      <a:endParaRPr lang="en-CA" sz="1900">
                        <a:effectLst/>
                        <a:latin typeface="Calibri"/>
                        <a:ea typeface="Calibri"/>
                        <a:cs typeface="Times New Roman"/>
                      </a:endParaRPr>
                    </a:p>
                  </a:txBody>
                  <a:tcPr marL="9525" marR="9525" marT="9525" marB="0" anchor="ctr"/>
                </a:tc>
                <a:tc>
                  <a:txBody>
                    <a:bodyPr/>
                    <a:lstStyle/>
                    <a:p>
                      <a:pPr algn="ctr" fontAlgn="ctr">
                        <a:lnSpc>
                          <a:spcPct val="115000"/>
                        </a:lnSpc>
                        <a:spcAft>
                          <a:spcPts val="0"/>
                        </a:spcAft>
                      </a:pPr>
                      <a:r>
                        <a:rPr lang="en-CA" sz="1500" kern="1200">
                          <a:effectLst/>
                        </a:rPr>
                        <a:t>99,767</a:t>
                      </a:r>
                      <a:endParaRPr lang="en-CA" sz="1900">
                        <a:effectLst/>
                        <a:latin typeface="Calibri"/>
                        <a:ea typeface="Calibri"/>
                        <a:cs typeface="Times New Roman"/>
                      </a:endParaRPr>
                    </a:p>
                  </a:txBody>
                  <a:tcPr marL="9525" marR="9525" marT="9525" marB="0" anchor="ctr"/>
                </a:tc>
                <a:tc>
                  <a:txBody>
                    <a:bodyPr/>
                    <a:lstStyle/>
                    <a:p>
                      <a:pPr algn="ctr" fontAlgn="ctr">
                        <a:lnSpc>
                          <a:spcPct val="115000"/>
                        </a:lnSpc>
                        <a:spcAft>
                          <a:spcPts val="0"/>
                        </a:spcAft>
                      </a:pPr>
                      <a:r>
                        <a:rPr lang="en-CA" sz="1500" kern="1200">
                          <a:effectLst/>
                        </a:rPr>
                        <a:t>Human</a:t>
                      </a:r>
                      <a:endParaRPr lang="en-CA" sz="1900">
                        <a:effectLst/>
                        <a:latin typeface="Calibri"/>
                        <a:ea typeface="Calibri"/>
                        <a:cs typeface="Times New Roman"/>
                      </a:endParaRPr>
                    </a:p>
                  </a:txBody>
                  <a:tcPr marL="9525" marR="9525" marT="9525" marB="0" anchor="ctr"/>
                </a:tc>
              </a:tr>
              <a:tr h="500253">
                <a:tc>
                  <a:txBody>
                    <a:bodyPr/>
                    <a:lstStyle/>
                    <a:p>
                      <a:pPr algn="ctr" fontAlgn="ctr">
                        <a:lnSpc>
                          <a:spcPct val="115000"/>
                        </a:lnSpc>
                        <a:spcAft>
                          <a:spcPts val="0"/>
                        </a:spcAft>
                      </a:pPr>
                      <a:r>
                        <a:rPr lang="en-CA" sz="1500" kern="1200">
                          <a:effectLst/>
                        </a:rPr>
                        <a:t>10</a:t>
                      </a:r>
                      <a:endParaRPr lang="en-CA" sz="1900">
                        <a:effectLst/>
                        <a:latin typeface="Calibri"/>
                        <a:ea typeface="Calibri"/>
                        <a:cs typeface="Times New Roman"/>
                      </a:endParaRPr>
                    </a:p>
                  </a:txBody>
                  <a:tcPr marL="0" marR="0" marT="0" marB="0" anchor="ctr"/>
                </a:tc>
                <a:tc>
                  <a:txBody>
                    <a:bodyPr/>
                    <a:lstStyle/>
                    <a:p>
                      <a:pPr algn="ctr" fontAlgn="ctr">
                        <a:lnSpc>
                          <a:spcPct val="115000"/>
                        </a:lnSpc>
                        <a:spcAft>
                          <a:spcPts val="0"/>
                        </a:spcAft>
                      </a:pPr>
                      <a:r>
                        <a:rPr lang="en-CA" sz="1500" kern="1200">
                          <a:effectLst/>
                        </a:rPr>
                        <a:t>1950</a:t>
                      </a:r>
                      <a:endParaRPr lang="en-CA" sz="1900">
                        <a:effectLst/>
                        <a:latin typeface="Calibri"/>
                        <a:ea typeface="Calibri"/>
                        <a:cs typeface="Times New Roman"/>
                      </a:endParaRPr>
                    </a:p>
                  </a:txBody>
                  <a:tcPr marL="0" marR="0" marT="0" marB="0" anchor="ctr"/>
                </a:tc>
                <a:tc>
                  <a:txBody>
                    <a:bodyPr/>
                    <a:lstStyle/>
                    <a:p>
                      <a:pPr fontAlgn="ctr">
                        <a:lnSpc>
                          <a:spcPct val="115000"/>
                        </a:lnSpc>
                        <a:spcAft>
                          <a:spcPts val="0"/>
                        </a:spcAft>
                      </a:pPr>
                      <a:r>
                        <a:rPr lang="en-CA" sz="1500" kern="1200">
                          <a:effectLst/>
                        </a:rPr>
                        <a:t>Chinchaga Fire - Blueberry and Beatton River</a:t>
                      </a:r>
                      <a:endParaRPr lang="en-CA" sz="1900">
                        <a:effectLst/>
                        <a:latin typeface="Calibri"/>
                        <a:ea typeface="Calibri"/>
                        <a:cs typeface="Times New Roman"/>
                      </a:endParaRPr>
                    </a:p>
                  </a:txBody>
                  <a:tcPr marL="9525" marR="9525" marT="9525" marB="0" anchor="ctr"/>
                </a:tc>
                <a:tc>
                  <a:txBody>
                    <a:bodyPr/>
                    <a:lstStyle/>
                    <a:p>
                      <a:pPr algn="ctr" fontAlgn="ctr">
                        <a:lnSpc>
                          <a:spcPct val="115000"/>
                        </a:lnSpc>
                        <a:spcAft>
                          <a:spcPts val="0"/>
                        </a:spcAft>
                      </a:pPr>
                      <a:r>
                        <a:rPr lang="en-CA" sz="1500" kern="1200">
                          <a:effectLst/>
                        </a:rPr>
                        <a:t>76,923</a:t>
                      </a:r>
                      <a:endParaRPr lang="en-CA" sz="1900">
                        <a:effectLst/>
                        <a:latin typeface="Calibri"/>
                        <a:ea typeface="Calibri"/>
                        <a:cs typeface="Times New Roman"/>
                      </a:endParaRPr>
                    </a:p>
                  </a:txBody>
                  <a:tcPr marL="9525" marR="9525" marT="9525" marB="0" anchor="ctr"/>
                </a:tc>
                <a:tc>
                  <a:txBody>
                    <a:bodyPr/>
                    <a:lstStyle/>
                    <a:p>
                      <a:pPr algn="ctr" fontAlgn="ctr">
                        <a:lnSpc>
                          <a:spcPct val="115000"/>
                        </a:lnSpc>
                        <a:spcAft>
                          <a:spcPts val="0"/>
                        </a:spcAft>
                      </a:pPr>
                      <a:r>
                        <a:rPr lang="en-CA" sz="1500" kern="1200" dirty="0">
                          <a:effectLst/>
                        </a:rPr>
                        <a:t>Human</a:t>
                      </a:r>
                      <a:endParaRPr lang="en-CA" sz="1900" dirty="0">
                        <a:effectLst/>
                        <a:latin typeface="Calibri"/>
                        <a:ea typeface="Calibri"/>
                        <a:cs typeface="Times New Roman"/>
                      </a:endParaRPr>
                    </a:p>
                  </a:txBody>
                  <a:tcPr marL="9525" marR="9525" marT="9525" marB="0" anchor="ctr"/>
                </a:tc>
              </a:tr>
            </a:tbl>
          </a:graphicData>
        </a:graphic>
      </p:graphicFrame>
    </p:spTree>
    <p:extLst>
      <p:ext uri="{BB962C8B-B14F-4D97-AF65-F5344CB8AC3E}">
        <p14:creationId xmlns:p14="http://schemas.microsoft.com/office/powerpoint/2010/main" val="15615161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p:cNvPicPr>
            <a:picLocks noGrp="1" noChangeAspect="1"/>
          </p:cNvPicPr>
          <p:nvPr>
            <p:ph type="pic" sz="quarter" idx="13"/>
          </p:nvPr>
        </p:nvPicPr>
        <p:blipFill rotWithShape="1">
          <a:blip r:embed="rId3" cstate="email">
            <a:extLst>
              <a:ext uri="{28A0092B-C50C-407E-A947-70E740481C1C}">
                <a14:useLocalDpi xmlns:a14="http://schemas.microsoft.com/office/drawing/2010/main"/>
              </a:ext>
            </a:extLst>
          </a:blip>
          <a:srcRect b="-15630"/>
          <a:stretch/>
        </p:blipFill>
        <p:spPr/>
      </p:pic>
      <p:sp>
        <p:nvSpPr>
          <p:cNvPr id="3" name="Title 2"/>
          <p:cNvSpPr>
            <a:spLocks noGrp="1"/>
          </p:cNvSpPr>
          <p:nvPr>
            <p:ph type="title"/>
          </p:nvPr>
        </p:nvSpPr>
        <p:spPr/>
        <p:txBody>
          <a:bodyPr/>
          <a:lstStyle/>
          <a:p>
            <a:r>
              <a:rPr lang="en-CA" dirty="0" smtClean="0"/>
              <a:t>FIRE SUPPRESSION COSTS</a:t>
            </a:r>
            <a:endParaRPr lang="en-CA" dirty="0"/>
          </a:p>
        </p:txBody>
      </p:sp>
      <p:sp>
        <p:nvSpPr>
          <p:cNvPr id="7" name="Rectangle 6"/>
          <p:cNvSpPr/>
          <p:nvPr/>
        </p:nvSpPr>
        <p:spPr>
          <a:xfrm>
            <a:off x="0" y="5473700"/>
            <a:ext cx="9144000" cy="1397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b="1" dirty="0" smtClean="0">
                <a:solidFill>
                  <a:schemeClr val="tx1"/>
                </a:solidFill>
              </a:rPr>
              <a:t>Total cost of </a:t>
            </a:r>
            <a:r>
              <a:rPr lang="en-CA" sz="4000" b="1" dirty="0" smtClean="0">
                <a:solidFill>
                  <a:srgbClr val="FFC000"/>
                </a:solidFill>
              </a:rPr>
              <a:t>$568,000,000</a:t>
            </a:r>
            <a:endParaRPr lang="en-CA" sz="4000" b="1" dirty="0"/>
          </a:p>
          <a:p>
            <a:pPr algn="ctr"/>
            <a:r>
              <a:rPr lang="en-CA" sz="2400" dirty="0"/>
              <a:t>f</a:t>
            </a:r>
            <a:r>
              <a:rPr lang="en-CA" sz="2400" dirty="0" smtClean="0"/>
              <a:t>or wildfire suppression to date in 2017-18</a:t>
            </a:r>
            <a:endParaRPr lang="en-CA" sz="2400" dirty="0"/>
          </a:p>
        </p:txBody>
      </p:sp>
    </p:spTree>
    <p:extLst>
      <p:ext uri="{BB962C8B-B14F-4D97-AF65-F5344CB8AC3E}">
        <p14:creationId xmlns:p14="http://schemas.microsoft.com/office/powerpoint/2010/main" val="21640666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smtClean="0"/>
              <a:t>FIRE SUPPRESSION COSTS</a:t>
            </a:r>
            <a:endParaRPr lang="en-CA" dirty="0"/>
          </a:p>
        </p:txBody>
      </p:sp>
      <p:sp>
        <p:nvSpPr>
          <p:cNvPr id="11" name="Title 1"/>
          <p:cNvSpPr txBox="1">
            <a:spLocks/>
          </p:cNvSpPr>
          <p:nvPr/>
        </p:nvSpPr>
        <p:spPr>
          <a:xfrm>
            <a:off x="469776" y="1231281"/>
            <a:ext cx="7990656" cy="9996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CA" sz="2000" i="1" dirty="0" smtClean="0">
                <a:solidFill>
                  <a:schemeClr val="accent1">
                    <a:lumMod val="60000"/>
                    <a:lumOff val="40000"/>
                  </a:schemeClr>
                </a:solidFill>
              </a:rPr>
              <a:t>Historical records (1991–2017): season costs</a:t>
            </a:r>
            <a:endParaRPr lang="en-CA" sz="2000" i="1" dirty="0">
              <a:solidFill>
                <a:schemeClr val="accent1">
                  <a:lumMod val="60000"/>
                  <a:lumOff val="40000"/>
                </a:schemeClr>
              </a:solidFill>
            </a:endParaRPr>
          </a:p>
        </p:txBody>
      </p:sp>
      <p:graphicFrame>
        <p:nvGraphicFramePr>
          <p:cNvPr id="13" name="Chart 12"/>
          <p:cNvGraphicFramePr>
            <a:graphicFrameLocks/>
          </p:cNvGraphicFramePr>
          <p:nvPr>
            <p:extLst>
              <p:ext uri="{D42A27DB-BD31-4B8C-83A1-F6EECF244321}">
                <p14:modId xmlns:p14="http://schemas.microsoft.com/office/powerpoint/2010/main" val="1409489826"/>
              </p:ext>
            </p:extLst>
          </p:nvPr>
        </p:nvGraphicFramePr>
        <p:xfrm>
          <a:off x="323528" y="2133600"/>
          <a:ext cx="8568952" cy="453576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318367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053952" y="5633905"/>
            <a:ext cx="6340748" cy="747515"/>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Aft>
                <a:spcPts val="2400"/>
              </a:spcAft>
            </a:pPr>
            <a:r>
              <a:rPr lang="en-CA" sz="3600" b="1" cap="all" dirty="0" smtClean="0"/>
              <a:t>2. Seasonal </a:t>
            </a:r>
            <a:r>
              <a:rPr lang="en-CA" sz="3600" b="1" cap="all" dirty="0"/>
              <a:t>Outlook for 2018</a:t>
            </a:r>
          </a:p>
        </p:txBody>
      </p:sp>
      <p:pic>
        <p:nvPicPr>
          <p:cNvPr id="5" name="Content Placeholder 3"/>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6286762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CA" sz="2800" cap="all" dirty="0" smtClean="0"/>
              <a:t>Spring temperature forecast </a:t>
            </a:r>
            <a:endParaRPr lang="en-CA" sz="2800" cap="all" dirty="0"/>
          </a:p>
        </p:txBody>
      </p:sp>
      <p:pic>
        <p:nvPicPr>
          <p:cNvPr id="4" name="Picture 2" descr="http://www.cpc.ncep.noaa.gov/products/NMME/current/images/NMME_ensemble_tmp2m_us_season3.png"/>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1103086" y="1355006"/>
            <a:ext cx="6898152" cy="53288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52639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p:cNvPicPr>
            <a:picLocks noGrp="1" noChangeAspect="1"/>
          </p:cNvPicPr>
          <p:nvPr>
            <p:ph type="pic" sz="quarter" idx="13"/>
          </p:nvPr>
        </p:nvPicPr>
        <p:blipFill rotWithShape="1">
          <a:blip r:embed="rId3" cstate="email">
            <a:extLst>
              <a:ext uri="{28A0092B-C50C-407E-A947-70E740481C1C}">
                <a14:useLocalDpi xmlns:a14="http://schemas.microsoft.com/office/drawing/2010/main"/>
              </a:ext>
            </a:extLst>
          </a:blip>
          <a:srcRect b="-15630"/>
          <a:stretch/>
        </p:blipFill>
        <p:spPr/>
      </p:pic>
      <p:sp>
        <p:nvSpPr>
          <p:cNvPr id="3" name="Title 2"/>
          <p:cNvSpPr>
            <a:spLocks noGrp="1"/>
          </p:cNvSpPr>
          <p:nvPr>
            <p:ph type="title"/>
          </p:nvPr>
        </p:nvSpPr>
        <p:spPr/>
        <p:txBody>
          <a:bodyPr/>
          <a:lstStyle/>
          <a:p>
            <a:r>
              <a:rPr lang="en-CA" dirty="0" smtClean="0"/>
              <a:t>3. WILDFIRES IN B.C.</a:t>
            </a:r>
            <a:endParaRPr lang="en-CA" dirty="0"/>
          </a:p>
        </p:txBody>
      </p:sp>
      <p:pic>
        <p:nvPicPr>
          <p:cNvPr id="6" name="Picture 5" descr="\\SFP.IDIR.BCGOV\U165\ECATHERA$\Profile\Desktop\Elephant Hill; Jul 23, 2017 (3); RT Edited.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30174" r="4045"/>
          <a:stretch/>
        </p:blipFill>
        <p:spPr bwMode="auto">
          <a:xfrm>
            <a:off x="-16140" y="1138686"/>
            <a:ext cx="9160140" cy="499900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4986068"/>
            <a:ext cx="9160140" cy="18719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p:cNvSpPr/>
          <p:nvPr/>
        </p:nvSpPr>
        <p:spPr>
          <a:xfrm>
            <a:off x="1446359" y="5106598"/>
            <a:ext cx="6469811" cy="173414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cs typeface="Arial" panose="020B0604020202020204" pitchFamily="34" charset="0"/>
              </a:rPr>
              <a:t>B.C. </a:t>
            </a:r>
            <a:r>
              <a:rPr lang="en-CA" sz="2400" dirty="0">
                <a:cs typeface="Arial" panose="020B0604020202020204" pitchFamily="34" charset="0"/>
              </a:rPr>
              <a:t>is </a:t>
            </a:r>
            <a:r>
              <a:rPr lang="en-CA" sz="2400" dirty="0" smtClean="0">
                <a:cs typeface="Arial" panose="020B0604020202020204" pitchFamily="34" charset="0"/>
              </a:rPr>
              <a:t>experiencing a serious and sustained </a:t>
            </a:r>
            <a:r>
              <a:rPr lang="en-CA" sz="2400" dirty="0">
                <a:cs typeface="Arial" panose="020B0604020202020204" pitchFamily="34" charset="0"/>
              </a:rPr>
              <a:t>increase in extreme wildfire </a:t>
            </a:r>
            <a:r>
              <a:rPr lang="en-CA" sz="2400" dirty="0" smtClean="0">
                <a:cs typeface="Arial" panose="020B0604020202020204" pitchFamily="34" charset="0"/>
              </a:rPr>
              <a:t>behaviour </a:t>
            </a:r>
            <a:r>
              <a:rPr lang="en-CA" sz="2400" dirty="0">
                <a:cs typeface="Arial" panose="020B0604020202020204" pitchFamily="34" charset="0"/>
              </a:rPr>
              <a:t>in the </a:t>
            </a:r>
          </a:p>
          <a:p>
            <a:pPr algn="ctr"/>
            <a:r>
              <a:rPr lang="en-CA" sz="2400" b="1" dirty="0" smtClean="0">
                <a:solidFill>
                  <a:srgbClr val="FFC000"/>
                </a:solidFill>
                <a:cs typeface="Arial" panose="020B0604020202020204" pitchFamily="34" charset="0"/>
              </a:rPr>
              <a:t>Wildland Urban </a:t>
            </a:r>
            <a:r>
              <a:rPr lang="en-CA" sz="2400" b="1" dirty="0">
                <a:solidFill>
                  <a:srgbClr val="FFC000"/>
                </a:solidFill>
                <a:cs typeface="Arial" panose="020B0604020202020204" pitchFamily="34" charset="0"/>
              </a:rPr>
              <a:t>Interface (WUI</a:t>
            </a:r>
            <a:r>
              <a:rPr lang="en-CA" sz="2400" b="1" dirty="0" smtClean="0">
                <a:solidFill>
                  <a:srgbClr val="FFC000"/>
                </a:solidFill>
                <a:cs typeface="Arial" panose="020B0604020202020204" pitchFamily="34" charset="0"/>
              </a:rPr>
              <a:t>).</a:t>
            </a:r>
            <a:endParaRPr lang="en-CA" sz="2400" b="1" dirty="0">
              <a:solidFill>
                <a:srgbClr val="FFC000"/>
              </a:solidFill>
              <a:cs typeface="Arial" panose="020B0604020202020204" pitchFamily="34" charset="0"/>
            </a:endParaRPr>
          </a:p>
        </p:txBody>
      </p:sp>
    </p:spTree>
    <p:extLst>
      <p:ext uri="{BB962C8B-B14F-4D97-AF65-F5344CB8AC3E}">
        <p14:creationId xmlns:p14="http://schemas.microsoft.com/office/powerpoint/2010/main" val="41529747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4207" y="1574045"/>
            <a:ext cx="4871844" cy="3771638"/>
          </a:xfrm>
        </p:spPr>
        <p:txBody>
          <a:bodyPr>
            <a:normAutofit/>
          </a:bodyPr>
          <a:lstStyle/>
          <a:p>
            <a:pPr marL="0" indent="0">
              <a:buNone/>
            </a:pPr>
            <a:r>
              <a:rPr lang="en-CA" b="1" dirty="0" smtClean="0"/>
              <a:t> </a:t>
            </a:r>
            <a:r>
              <a:rPr lang="en-CA" b="1" dirty="0" smtClean="0">
                <a:solidFill>
                  <a:srgbClr val="FFC000"/>
                </a:solidFill>
              </a:rPr>
              <a:t>What is the WUI?</a:t>
            </a:r>
          </a:p>
          <a:p>
            <a:pPr>
              <a:buFont typeface="Arial" charset="0"/>
              <a:buChar char="•"/>
            </a:pPr>
            <a:r>
              <a:rPr lang="en-CA" sz="2400" dirty="0" smtClean="0"/>
              <a:t>WUI refers to the “wildland urban interface”. </a:t>
            </a:r>
          </a:p>
          <a:p>
            <a:pPr>
              <a:buFont typeface="Arial" charset="0"/>
              <a:buChar char="•"/>
            </a:pPr>
            <a:r>
              <a:rPr lang="en-CA" sz="2400" dirty="0" smtClean="0"/>
              <a:t>It is the zone of transition between wildland forest and human development. </a:t>
            </a:r>
          </a:p>
          <a:p>
            <a:pPr>
              <a:buFont typeface="Arial" charset="0"/>
              <a:buChar char="•"/>
            </a:pPr>
            <a:r>
              <a:rPr lang="en-CA" sz="2400" dirty="0" smtClean="0"/>
              <a:t>The lands and communities next to and surrounded by wildlands are at risk of wildfires. </a:t>
            </a:r>
          </a:p>
          <a:p>
            <a:endParaRPr lang="en-CA" dirty="0"/>
          </a:p>
          <a:p>
            <a:endParaRPr lang="en-CA" dirty="0" smtClean="0"/>
          </a:p>
          <a:p>
            <a:endParaRPr lang="en-CA" dirty="0" smtClean="0"/>
          </a:p>
          <a:p>
            <a:endParaRPr lang="en-CA" dirty="0"/>
          </a:p>
        </p:txBody>
      </p:sp>
      <p:pic>
        <p:nvPicPr>
          <p:cNvPr id="9" name="Picture 5" descr="C:\My Documents\CD-RW\File  5.1 Interface Graphics\2 PIP CPM intrfc manual graphics\PIP Ch 1 FD photos\Fig 1- 3 intermix-interface sketch jme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22377" y="2060848"/>
            <a:ext cx="3131839" cy="4104456"/>
          </a:xfrm>
          <a:prstGeom prst="rect">
            <a:avLst/>
          </a:prstGeom>
          <a:noFill/>
          <a:ln w="28575">
            <a:solidFill>
              <a:srgbClr val="FFFFFF"/>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 name="Oval 11"/>
          <p:cNvSpPr/>
          <p:nvPr/>
        </p:nvSpPr>
        <p:spPr bwMode="auto">
          <a:xfrm>
            <a:off x="2250723" y="5318005"/>
            <a:ext cx="3273945" cy="1011954"/>
          </a:xfrm>
          <a:prstGeom prst="ellipse">
            <a:avLst/>
          </a:prstGeom>
          <a:solidFill>
            <a:srgbClr val="FFC0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CA" sz="2000" b="1" dirty="0" smtClean="0">
                <a:solidFill>
                  <a:schemeClr val="bg1"/>
                </a:solidFill>
                <a:latin typeface="Arial Black" pitchFamily="34" charset="0"/>
              </a:rPr>
              <a:t>Wildland Urban Interface</a:t>
            </a:r>
            <a:endParaRPr kumimoji="0" lang="en-CA" sz="2000" b="1" i="0" u="none" strike="noStrike" cap="none" normalizeH="0" baseline="0" dirty="0" smtClean="0">
              <a:ln>
                <a:noFill/>
              </a:ln>
              <a:solidFill>
                <a:schemeClr val="bg1"/>
              </a:solidFill>
              <a:effectLst/>
              <a:latin typeface="Arial Black" pitchFamily="34" charset="0"/>
            </a:endParaRPr>
          </a:p>
        </p:txBody>
      </p:sp>
      <p:cxnSp>
        <p:nvCxnSpPr>
          <p:cNvPr id="14" name="Straight Arrow Connector 13"/>
          <p:cNvCxnSpPr/>
          <p:nvPr/>
        </p:nvCxnSpPr>
        <p:spPr bwMode="auto">
          <a:xfrm flipV="1">
            <a:off x="4990688" y="3514874"/>
            <a:ext cx="1067961" cy="1915097"/>
          </a:xfrm>
          <a:prstGeom prst="straightConnector1">
            <a:avLst/>
          </a:prstGeom>
          <a:solidFill>
            <a:schemeClr val="accent1"/>
          </a:solidFill>
          <a:ln w="79375" cap="flat" cmpd="sng" algn="ctr">
            <a:solidFill>
              <a:srgbClr val="FF0000"/>
            </a:solidFill>
            <a:prstDash val="solid"/>
            <a:round/>
            <a:headEnd type="none" w="med" len="med"/>
            <a:tailEnd type="arrow"/>
          </a:ln>
          <a:effectLst/>
        </p:spPr>
      </p:cxnSp>
      <p:cxnSp>
        <p:nvCxnSpPr>
          <p:cNvPr id="15" name="Straight Arrow Connector 14"/>
          <p:cNvCxnSpPr/>
          <p:nvPr/>
        </p:nvCxnSpPr>
        <p:spPr bwMode="auto">
          <a:xfrm flipV="1">
            <a:off x="5025194" y="4739010"/>
            <a:ext cx="1355993" cy="690961"/>
          </a:xfrm>
          <a:prstGeom prst="straightConnector1">
            <a:avLst/>
          </a:prstGeom>
          <a:solidFill>
            <a:schemeClr val="accent1"/>
          </a:solidFill>
          <a:ln w="79375" cap="flat" cmpd="sng" algn="ctr">
            <a:solidFill>
              <a:srgbClr val="FF0000"/>
            </a:solidFill>
            <a:prstDash val="solid"/>
            <a:round/>
            <a:headEnd type="none" w="med" len="med"/>
            <a:tailEnd type="arrow"/>
          </a:ln>
          <a:effectLst/>
        </p:spPr>
      </p:cxnSp>
      <p:cxnSp>
        <p:nvCxnSpPr>
          <p:cNvPr id="18" name="Straight Arrow Connector 17"/>
          <p:cNvCxnSpPr/>
          <p:nvPr/>
        </p:nvCxnSpPr>
        <p:spPr bwMode="auto">
          <a:xfrm>
            <a:off x="5076953" y="5429971"/>
            <a:ext cx="3084185" cy="245142"/>
          </a:xfrm>
          <a:prstGeom prst="straightConnector1">
            <a:avLst/>
          </a:prstGeom>
          <a:solidFill>
            <a:schemeClr val="accent1"/>
          </a:solidFill>
          <a:ln w="79375" cap="flat" cmpd="sng" algn="ctr">
            <a:solidFill>
              <a:srgbClr val="FF0000"/>
            </a:solidFill>
            <a:prstDash val="solid"/>
            <a:round/>
            <a:headEnd type="none" w="med" len="med"/>
            <a:tailEnd type="arrow"/>
          </a:ln>
          <a:effectLst/>
        </p:spPr>
      </p:cxnSp>
      <p:sp>
        <p:nvSpPr>
          <p:cNvPr id="13" name="TextBox 12"/>
          <p:cNvSpPr txBox="1"/>
          <p:nvPr/>
        </p:nvSpPr>
        <p:spPr>
          <a:xfrm>
            <a:off x="395536" y="303143"/>
            <a:ext cx="5760640" cy="584775"/>
          </a:xfrm>
          <a:prstGeom prst="rect">
            <a:avLst/>
          </a:prstGeom>
          <a:noFill/>
        </p:spPr>
        <p:txBody>
          <a:bodyPr wrap="square" rtlCol="0">
            <a:spAutoFit/>
          </a:bodyPr>
          <a:lstStyle/>
          <a:p>
            <a:r>
              <a:rPr lang="en-CA" sz="3200" b="1" dirty="0" smtClean="0">
                <a:cs typeface="Arial Bold" panose="020B0704020202020204" pitchFamily="34" charset="0"/>
              </a:rPr>
              <a:t>WILDLAND URBAN INTERFACE</a:t>
            </a:r>
          </a:p>
        </p:txBody>
      </p:sp>
    </p:spTree>
    <p:extLst>
      <p:ext uri="{BB962C8B-B14F-4D97-AF65-F5344CB8AC3E}">
        <p14:creationId xmlns:p14="http://schemas.microsoft.com/office/powerpoint/2010/main" val="9393199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File  5 - Graphics\12 fire pics download\Prevent_your_fire_from_escap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7008" y="2618520"/>
            <a:ext cx="3727985" cy="2656468"/>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0" y="0"/>
            <a:ext cx="7452320" cy="1143000"/>
          </a:xfrm>
        </p:spPr>
        <p:txBody>
          <a:bodyPr>
            <a:normAutofit/>
          </a:bodyPr>
          <a:lstStyle/>
          <a:p>
            <a:r>
              <a:rPr lang="en-CA" b="1" dirty="0" smtClean="0">
                <a:solidFill>
                  <a:schemeClr val="tx1"/>
                </a:solidFill>
              </a:rPr>
              <a:t/>
            </a:r>
            <a:br>
              <a:rPr lang="en-CA" b="1" dirty="0" smtClean="0">
                <a:solidFill>
                  <a:schemeClr val="tx1"/>
                </a:solidFill>
              </a:rPr>
            </a:br>
            <a:endParaRPr lang="en-CA" b="1" dirty="0">
              <a:solidFill>
                <a:schemeClr val="tx1"/>
              </a:solidFill>
            </a:endParaRPr>
          </a:p>
        </p:txBody>
      </p:sp>
      <p:sp>
        <p:nvSpPr>
          <p:cNvPr id="7" name="Content Placeholder 1"/>
          <p:cNvSpPr txBox="1">
            <a:spLocks/>
          </p:cNvSpPr>
          <p:nvPr/>
        </p:nvSpPr>
        <p:spPr bwMode="auto">
          <a:xfrm>
            <a:off x="359436" y="1403367"/>
            <a:ext cx="4038600" cy="1052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0000"/>
              </a:buClr>
              <a:buSzPct val="65000"/>
              <a:buFont typeface="Wingdings" pitchFamily="2" charset="2"/>
              <a:buChar char="v"/>
              <a:defRPr sz="3200">
                <a:solidFill>
                  <a:srgbClr val="1F497D"/>
                </a:solidFill>
                <a:latin typeface="Constantia" pitchFamily="18" charset="0"/>
                <a:ea typeface="+mn-ea"/>
                <a:cs typeface="+mn-cs"/>
              </a:defRPr>
            </a:lvl1pPr>
            <a:lvl2pPr marL="863600" indent="-406400" algn="l" rtl="0" eaLnBrk="0" fontAlgn="base" hangingPunct="0">
              <a:spcBef>
                <a:spcPct val="20000"/>
              </a:spcBef>
              <a:spcAft>
                <a:spcPct val="0"/>
              </a:spcAft>
              <a:buClr>
                <a:srgbClr val="1F497D"/>
              </a:buClr>
              <a:buSzPct val="75000"/>
              <a:buFont typeface="Wingdings 3" pitchFamily="18" charset="2"/>
              <a:buChar char="c"/>
              <a:defRPr sz="2800">
                <a:solidFill>
                  <a:srgbClr val="1F497D"/>
                </a:solidFill>
                <a:latin typeface="Constantia" pitchFamily="18" charset="0"/>
              </a:defRPr>
            </a:lvl2pPr>
            <a:lvl3pPr marL="1312863" indent="-231775" algn="l" rtl="0" eaLnBrk="0" fontAlgn="base" hangingPunct="0">
              <a:spcBef>
                <a:spcPct val="20000"/>
              </a:spcBef>
              <a:spcAft>
                <a:spcPct val="0"/>
              </a:spcAft>
              <a:buClr>
                <a:srgbClr val="1F497D"/>
              </a:buClr>
              <a:buSzPct val="95000"/>
              <a:buFont typeface="Constantia" pitchFamily="18" charset="0"/>
              <a:buChar char="»"/>
              <a:defRPr sz="2400">
                <a:solidFill>
                  <a:srgbClr val="1F497D"/>
                </a:solidFill>
                <a:latin typeface="Constantia" pitchFamily="18" charset="0"/>
              </a:defRPr>
            </a:lvl3pPr>
            <a:lvl4pPr marL="1778000" indent="-231775" algn="l" rtl="0" eaLnBrk="0" fontAlgn="base" hangingPunct="0">
              <a:spcBef>
                <a:spcPct val="20000"/>
              </a:spcBef>
              <a:spcAft>
                <a:spcPct val="0"/>
              </a:spcAft>
              <a:buChar char="–"/>
              <a:defRPr sz="2000">
                <a:solidFill>
                  <a:srgbClr val="1F497D"/>
                </a:solidFill>
                <a:latin typeface="Constantia" pitchFamily="18" charset="0"/>
              </a:defRPr>
            </a:lvl4pPr>
            <a:lvl5pPr marL="2287588" indent="-228600" algn="l" rtl="0" eaLnBrk="0" fontAlgn="base" hangingPunct="0">
              <a:spcBef>
                <a:spcPct val="20000"/>
              </a:spcBef>
              <a:spcAft>
                <a:spcPct val="0"/>
              </a:spcAft>
              <a:buChar char="»"/>
              <a:defRPr sz="2000">
                <a:solidFill>
                  <a:schemeClr val="tx1"/>
                </a:solidFill>
                <a:latin typeface="Constantia" pitchFamily="18"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 typeface="Wingdings" pitchFamily="2" charset="2"/>
              <a:buNone/>
            </a:pPr>
            <a:r>
              <a:rPr lang="en-CA" sz="2600" b="1" dirty="0" smtClean="0">
                <a:solidFill>
                  <a:schemeClr val="tx1"/>
                </a:solidFill>
                <a:latin typeface="+mn-lt"/>
                <a:cs typeface="Arial" pitchFamily="34" charset="0"/>
              </a:rPr>
              <a:t>Where the fuel being consumed by a wildfire… </a:t>
            </a:r>
          </a:p>
        </p:txBody>
      </p:sp>
      <p:sp>
        <p:nvSpPr>
          <p:cNvPr id="8" name="Content Placeholder 1"/>
          <p:cNvSpPr txBox="1">
            <a:spLocks/>
          </p:cNvSpPr>
          <p:nvPr/>
        </p:nvSpPr>
        <p:spPr bwMode="auto">
          <a:xfrm>
            <a:off x="899948" y="5602795"/>
            <a:ext cx="7634452" cy="1007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0000"/>
              </a:buClr>
              <a:buSzPct val="65000"/>
              <a:buFont typeface="Wingdings" pitchFamily="2" charset="2"/>
              <a:buChar char="v"/>
              <a:defRPr sz="3200">
                <a:solidFill>
                  <a:srgbClr val="1F497D"/>
                </a:solidFill>
                <a:latin typeface="Constantia" pitchFamily="18" charset="0"/>
                <a:ea typeface="+mn-ea"/>
                <a:cs typeface="+mn-cs"/>
              </a:defRPr>
            </a:lvl1pPr>
            <a:lvl2pPr marL="863600" indent="-406400" algn="l" rtl="0" eaLnBrk="0" fontAlgn="base" hangingPunct="0">
              <a:spcBef>
                <a:spcPct val="20000"/>
              </a:spcBef>
              <a:spcAft>
                <a:spcPct val="0"/>
              </a:spcAft>
              <a:buClr>
                <a:srgbClr val="1F497D"/>
              </a:buClr>
              <a:buSzPct val="75000"/>
              <a:buFont typeface="Wingdings 3" pitchFamily="18" charset="2"/>
              <a:buChar char="c"/>
              <a:defRPr sz="2800">
                <a:solidFill>
                  <a:srgbClr val="1F497D"/>
                </a:solidFill>
                <a:latin typeface="Constantia" pitchFamily="18" charset="0"/>
              </a:defRPr>
            </a:lvl2pPr>
            <a:lvl3pPr marL="1312863" indent="-231775" algn="l" rtl="0" eaLnBrk="0" fontAlgn="base" hangingPunct="0">
              <a:spcBef>
                <a:spcPct val="20000"/>
              </a:spcBef>
              <a:spcAft>
                <a:spcPct val="0"/>
              </a:spcAft>
              <a:buClr>
                <a:srgbClr val="1F497D"/>
              </a:buClr>
              <a:buSzPct val="95000"/>
              <a:buFont typeface="Constantia" pitchFamily="18" charset="0"/>
              <a:buChar char="»"/>
              <a:defRPr sz="2400">
                <a:solidFill>
                  <a:srgbClr val="1F497D"/>
                </a:solidFill>
                <a:latin typeface="Constantia" pitchFamily="18" charset="0"/>
              </a:defRPr>
            </a:lvl3pPr>
            <a:lvl4pPr marL="1778000" indent="-231775" algn="l" rtl="0" eaLnBrk="0" fontAlgn="base" hangingPunct="0">
              <a:spcBef>
                <a:spcPct val="20000"/>
              </a:spcBef>
              <a:spcAft>
                <a:spcPct val="0"/>
              </a:spcAft>
              <a:buChar char="–"/>
              <a:defRPr sz="2000">
                <a:solidFill>
                  <a:srgbClr val="1F497D"/>
                </a:solidFill>
                <a:latin typeface="Constantia" pitchFamily="18" charset="0"/>
              </a:defRPr>
            </a:lvl4pPr>
            <a:lvl5pPr marL="2287588" indent="-228600" algn="l" rtl="0" eaLnBrk="0" fontAlgn="base" hangingPunct="0">
              <a:spcBef>
                <a:spcPct val="20000"/>
              </a:spcBef>
              <a:spcAft>
                <a:spcPct val="0"/>
              </a:spcAft>
              <a:buChar char="»"/>
              <a:defRPr sz="2000">
                <a:solidFill>
                  <a:schemeClr val="tx1"/>
                </a:solidFill>
                <a:latin typeface="Constantia" pitchFamily="18"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gn="ctr">
              <a:buFont typeface="Wingdings" pitchFamily="2" charset="2"/>
              <a:buNone/>
            </a:pPr>
            <a:r>
              <a:rPr lang="en-CA" sz="2600" dirty="0" smtClean="0">
                <a:solidFill>
                  <a:schemeClr val="tx1"/>
                </a:solidFill>
                <a:latin typeface="+mn-lt"/>
                <a:cs typeface="Arial" pitchFamily="34" charset="0"/>
              </a:rPr>
              <a:t>Structural ignition occurs when wildfire embers or flames kindle vulnerable parts of a structure. </a:t>
            </a:r>
          </a:p>
        </p:txBody>
      </p:sp>
      <p:pic>
        <p:nvPicPr>
          <p:cNvPr id="10" name="Picture 3" descr="C:\Users\Kelly\Pictures\NewHarmony.jpg"/>
          <p:cNvPicPr>
            <a:picLocks noGrp="1" noChangeAspect="1" noChangeArrowheads="1"/>
          </p:cNvPicPr>
          <p:nvPr>
            <p:ph idx="1"/>
          </p:nvPr>
        </p:nvPicPr>
        <p:blipFill rotWithShape="1">
          <a:blip r:embed="rId4" cstate="print">
            <a:extLst>
              <a:ext uri="{28A0092B-C50C-407E-A947-70E740481C1C}">
                <a14:useLocalDpi xmlns:a14="http://schemas.microsoft.com/office/drawing/2010/main" val="0"/>
              </a:ext>
            </a:extLst>
          </a:blip>
          <a:srcRect l="1539" t="1228" r="963"/>
          <a:stretch/>
        </p:blipFill>
        <p:spPr bwMode="auto">
          <a:xfrm>
            <a:off x="793634" y="2635773"/>
            <a:ext cx="3188354" cy="2656468"/>
          </a:xfrm>
          <a:prstGeom prst="rect">
            <a:avLst/>
          </a:prstGeom>
          <a:noFill/>
          <a:ln w="28575">
            <a:solidFill>
              <a:srgbClr val="FFFFFF"/>
            </a:solidFill>
          </a:ln>
          <a:extLst>
            <a:ext uri="{909E8E84-426E-40DD-AFC4-6F175D3DCCD1}">
              <a14:hiddenFill xmlns:a14="http://schemas.microsoft.com/office/drawing/2010/main">
                <a:solidFill>
                  <a:srgbClr val="FFFFFF"/>
                </a:solidFill>
              </a14:hiddenFill>
            </a:ext>
          </a:extLst>
        </p:spPr>
      </p:pic>
      <p:sp>
        <p:nvSpPr>
          <p:cNvPr id="11" name="Content Placeholder 1"/>
          <p:cNvSpPr txBox="1">
            <a:spLocks/>
          </p:cNvSpPr>
          <p:nvPr/>
        </p:nvSpPr>
        <p:spPr bwMode="auto">
          <a:xfrm>
            <a:off x="4427243" y="1403367"/>
            <a:ext cx="4145974" cy="1052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0000"/>
              </a:buClr>
              <a:buSzPct val="65000"/>
              <a:buFont typeface="Wingdings" pitchFamily="2" charset="2"/>
              <a:buChar char="v"/>
              <a:defRPr sz="3200">
                <a:solidFill>
                  <a:srgbClr val="1F497D"/>
                </a:solidFill>
                <a:latin typeface="Constantia" pitchFamily="18" charset="0"/>
                <a:ea typeface="+mn-ea"/>
                <a:cs typeface="+mn-cs"/>
              </a:defRPr>
            </a:lvl1pPr>
            <a:lvl2pPr marL="863600" indent="-406400" algn="l" rtl="0" eaLnBrk="0" fontAlgn="base" hangingPunct="0">
              <a:spcBef>
                <a:spcPct val="20000"/>
              </a:spcBef>
              <a:spcAft>
                <a:spcPct val="0"/>
              </a:spcAft>
              <a:buClr>
                <a:srgbClr val="1F497D"/>
              </a:buClr>
              <a:buSzPct val="75000"/>
              <a:buFont typeface="Wingdings 3" pitchFamily="18" charset="2"/>
              <a:buChar char="c"/>
              <a:defRPr sz="2800">
                <a:solidFill>
                  <a:srgbClr val="1F497D"/>
                </a:solidFill>
                <a:latin typeface="Constantia" pitchFamily="18" charset="0"/>
              </a:defRPr>
            </a:lvl2pPr>
            <a:lvl3pPr marL="1312863" indent="-231775" algn="l" rtl="0" eaLnBrk="0" fontAlgn="base" hangingPunct="0">
              <a:spcBef>
                <a:spcPct val="20000"/>
              </a:spcBef>
              <a:spcAft>
                <a:spcPct val="0"/>
              </a:spcAft>
              <a:buClr>
                <a:srgbClr val="1F497D"/>
              </a:buClr>
              <a:buSzPct val="95000"/>
              <a:buFont typeface="Constantia" pitchFamily="18" charset="0"/>
              <a:buChar char="»"/>
              <a:defRPr sz="2400">
                <a:solidFill>
                  <a:srgbClr val="1F497D"/>
                </a:solidFill>
                <a:latin typeface="Constantia" pitchFamily="18" charset="0"/>
              </a:defRPr>
            </a:lvl3pPr>
            <a:lvl4pPr marL="1778000" indent="-231775" algn="l" rtl="0" eaLnBrk="0" fontAlgn="base" hangingPunct="0">
              <a:spcBef>
                <a:spcPct val="20000"/>
              </a:spcBef>
              <a:spcAft>
                <a:spcPct val="0"/>
              </a:spcAft>
              <a:buChar char="–"/>
              <a:defRPr sz="2000">
                <a:solidFill>
                  <a:srgbClr val="1F497D"/>
                </a:solidFill>
                <a:latin typeface="Constantia" pitchFamily="18" charset="0"/>
              </a:defRPr>
            </a:lvl4pPr>
            <a:lvl5pPr marL="2287588" indent="-228600" algn="l" rtl="0" eaLnBrk="0" fontAlgn="base" hangingPunct="0">
              <a:spcBef>
                <a:spcPct val="20000"/>
              </a:spcBef>
              <a:spcAft>
                <a:spcPct val="0"/>
              </a:spcAft>
              <a:buChar char="»"/>
              <a:defRPr sz="2000">
                <a:solidFill>
                  <a:schemeClr val="tx1"/>
                </a:solidFill>
                <a:latin typeface="Constantia" pitchFamily="18"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 typeface="Wingdings" pitchFamily="2" charset="2"/>
              <a:buNone/>
            </a:pPr>
            <a:r>
              <a:rPr lang="en-CA" sz="2600" b="1" dirty="0" smtClean="0">
                <a:solidFill>
                  <a:schemeClr val="tx1"/>
                </a:solidFill>
                <a:latin typeface="+mn-lt"/>
                <a:cs typeface="Arial" pitchFamily="34" charset="0"/>
              </a:rPr>
              <a:t>…changes from wildland  	fuel to urban fuel … </a:t>
            </a:r>
          </a:p>
        </p:txBody>
      </p:sp>
      <p:sp>
        <p:nvSpPr>
          <p:cNvPr id="12" name="AutoShape 24"/>
          <p:cNvSpPr>
            <a:spLocks/>
          </p:cNvSpPr>
          <p:nvPr/>
        </p:nvSpPr>
        <p:spPr bwMode="auto">
          <a:xfrm rot="17710934" flipH="1" flipV="1">
            <a:off x="3006777" y="2683245"/>
            <a:ext cx="1663364" cy="526492"/>
          </a:xfrm>
          <a:custGeom>
            <a:avLst/>
            <a:gdLst>
              <a:gd name="T0" fmla="*/ 10800 w 21600"/>
              <a:gd name="T1" fmla="+- 0 10800 1"/>
              <a:gd name="T2" fmla="*/ 10800 h 21599"/>
            </a:gdLst>
            <a:ahLst/>
            <a:cxnLst>
              <a:cxn ang="0">
                <a:pos x="T0" y="T2"/>
              </a:cxn>
            </a:cxnLst>
            <a:rect l="0" t="0" r="r" b="b"/>
            <a:pathLst>
              <a:path w="21600" h="21599">
                <a:moveTo>
                  <a:pt x="16782" y="15630"/>
                </a:moveTo>
                <a:cubicBezTo>
                  <a:pt x="16632" y="9167"/>
                  <a:pt x="13463" y="4058"/>
                  <a:pt x="9604" y="4058"/>
                </a:cubicBezTo>
                <a:cubicBezTo>
                  <a:pt x="5636" y="4058"/>
                  <a:pt x="2421" y="9447"/>
                  <a:pt x="2421" y="16098"/>
                </a:cubicBezTo>
                <a:cubicBezTo>
                  <a:pt x="2420" y="16245"/>
                  <a:pt x="2422" y="16394"/>
                  <a:pt x="2425" y="16543"/>
                </a:cubicBezTo>
                <a:lnTo>
                  <a:pt x="6" y="16694"/>
                </a:lnTo>
                <a:cubicBezTo>
                  <a:pt x="2" y="16496"/>
                  <a:pt x="0" y="16296"/>
                  <a:pt x="0" y="16098"/>
                </a:cubicBezTo>
                <a:cubicBezTo>
                  <a:pt x="0" y="7207"/>
                  <a:pt x="4300" y="0"/>
                  <a:pt x="9604" y="0"/>
                </a:cubicBezTo>
                <a:cubicBezTo>
                  <a:pt x="14763" y="-1"/>
                  <a:pt x="19001" y="6831"/>
                  <a:pt x="19201" y="15472"/>
                </a:cubicBezTo>
                <a:lnTo>
                  <a:pt x="21600" y="15315"/>
                </a:lnTo>
                <a:lnTo>
                  <a:pt x="18131" y="21599"/>
                </a:lnTo>
                <a:lnTo>
                  <a:pt x="14383" y="15785"/>
                </a:lnTo>
                <a:lnTo>
                  <a:pt x="16782" y="15630"/>
                </a:lnTo>
                <a:close/>
                <a:moveTo>
                  <a:pt x="16782" y="15630"/>
                </a:moveTo>
              </a:path>
            </a:pathLst>
          </a:custGeom>
          <a:solidFill>
            <a:srgbClr val="FFFF00"/>
          </a:solidFill>
          <a:ln w="38100">
            <a:noFill/>
            <a:round/>
            <a:headEnd/>
            <a:tailEnd/>
          </a:ln>
          <a:effectLst>
            <a:outerShdw blurRad="63500" dist="152400" dir="2700000" algn="ctr" rotWithShape="0">
              <a:srgbClr val="141414">
                <a:alpha val="75000"/>
              </a:srgbClr>
            </a:outerShdw>
          </a:effectLst>
        </p:spPr>
        <p:txBody>
          <a:bodyPr lIns="0" tIns="0" rIns="0" bIns="0"/>
          <a:lstStyle/>
          <a:p>
            <a:pPr fontAlgn="auto">
              <a:spcBef>
                <a:spcPts val="0"/>
              </a:spcBef>
              <a:spcAft>
                <a:spcPts val="0"/>
              </a:spcAft>
              <a:defRPr/>
            </a:pPr>
            <a:endParaRPr lang="en-US" dirty="0">
              <a:latin typeface="+mn-lt"/>
              <a:cs typeface="+mn-cs"/>
            </a:endParaRPr>
          </a:p>
        </p:txBody>
      </p:sp>
      <p:sp>
        <p:nvSpPr>
          <p:cNvPr id="13" name="AutoShape 24"/>
          <p:cNvSpPr>
            <a:spLocks/>
          </p:cNvSpPr>
          <p:nvPr/>
        </p:nvSpPr>
        <p:spPr bwMode="auto">
          <a:xfrm rot="17710934" flipH="1" flipV="1">
            <a:off x="7453987" y="2613089"/>
            <a:ext cx="1663364" cy="526492"/>
          </a:xfrm>
          <a:custGeom>
            <a:avLst/>
            <a:gdLst>
              <a:gd name="T0" fmla="*/ 10800 w 21600"/>
              <a:gd name="T1" fmla="+- 0 10800 1"/>
              <a:gd name="T2" fmla="*/ 10800 h 21599"/>
            </a:gdLst>
            <a:ahLst/>
            <a:cxnLst>
              <a:cxn ang="0">
                <a:pos x="T0" y="T2"/>
              </a:cxn>
            </a:cxnLst>
            <a:rect l="0" t="0" r="r" b="b"/>
            <a:pathLst>
              <a:path w="21600" h="21599">
                <a:moveTo>
                  <a:pt x="16782" y="15630"/>
                </a:moveTo>
                <a:cubicBezTo>
                  <a:pt x="16632" y="9167"/>
                  <a:pt x="13463" y="4058"/>
                  <a:pt x="9604" y="4058"/>
                </a:cubicBezTo>
                <a:cubicBezTo>
                  <a:pt x="5636" y="4058"/>
                  <a:pt x="2421" y="9447"/>
                  <a:pt x="2421" y="16098"/>
                </a:cubicBezTo>
                <a:cubicBezTo>
                  <a:pt x="2420" y="16245"/>
                  <a:pt x="2422" y="16394"/>
                  <a:pt x="2425" y="16543"/>
                </a:cubicBezTo>
                <a:lnTo>
                  <a:pt x="6" y="16694"/>
                </a:lnTo>
                <a:cubicBezTo>
                  <a:pt x="2" y="16496"/>
                  <a:pt x="0" y="16296"/>
                  <a:pt x="0" y="16098"/>
                </a:cubicBezTo>
                <a:cubicBezTo>
                  <a:pt x="0" y="7207"/>
                  <a:pt x="4300" y="0"/>
                  <a:pt x="9604" y="0"/>
                </a:cubicBezTo>
                <a:cubicBezTo>
                  <a:pt x="14763" y="-1"/>
                  <a:pt x="19001" y="6831"/>
                  <a:pt x="19201" y="15472"/>
                </a:cubicBezTo>
                <a:lnTo>
                  <a:pt x="21600" y="15315"/>
                </a:lnTo>
                <a:lnTo>
                  <a:pt x="18131" y="21599"/>
                </a:lnTo>
                <a:lnTo>
                  <a:pt x="14383" y="15785"/>
                </a:lnTo>
                <a:lnTo>
                  <a:pt x="16782" y="15630"/>
                </a:lnTo>
                <a:close/>
                <a:moveTo>
                  <a:pt x="16782" y="15630"/>
                </a:moveTo>
              </a:path>
            </a:pathLst>
          </a:custGeom>
          <a:solidFill>
            <a:srgbClr val="FFFF00"/>
          </a:solidFill>
          <a:ln w="38100">
            <a:noFill/>
            <a:round/>
            <a:headEnd/>
            <a:tailEnd/>
          </a:ln>
          <a:effectLst>
            <a:outerShdw blurRad="63500" dist="152400" dir="2700000" algn="ctr" rotWithShape="0">
              <a:srgbClr val="141414">
                <a:alpha val="75000"/>
              </a:srgbClr>
            </a:outerShdw>
          </a:effectLst>
        </p:spPr>
        <p:txBody>
          <a:bodyPr lIns="0" tIns="0" rIns="0" bIns="0"/>
          <a:lstStyle/>
          <a:p>
            <a:pPr fontAlgn="auto">
              <a:spcBef>
                <a:spcPts val="0"/>
              </a:spcBef>
              <a:spcAft>
                <a:spcPts val="0"/>
              </a:spcAft>
              <a:defRPr/>
            </a:pPr>
            <a:endParaRPr lang="en-US" dirty="0">
              <a:latin typeface="+mn-lt"/>
              <a:cs typeface="+mn-cs"/>
            </a:endParaRPr>
          </a:p>
        </p:txBody>
      </p:sp>
      <p:sp>
        <p:nvSpPr>
          <p:cNvPr id="14" name="TextBox 13"/>
          <p:cNvSpPr txBox="1"/>
          <p:nvPr/>
        </p:nvSpPr>
        <p:spPr>
          <a:xfrm>
            <a:off x="366032" y="149288"/>
            <a:ext cx="5760640" cy="954107"/>
          </a:xfrm>
          <a:prstGeom prst="rect">
            <a:avLst/>
          </a:prstGeom>
          <a:noFill/>
        </p:spPr>
        <p:txBody>
          <a:bodyPr wrap="square" rtlCol="0">
            <a:spAutoFit/>
          </a:bodyPr>
          <a:lstStyle/>
          <a:p>
            <a:r>
              <a:rPr lang="en-CA" sz="2800" b="1" dirty="0" smtClean="0">
                <a:cs typeface="Arial Bold" panose="020B0704020202020204" pitchFamily="34" charset="0"/>
              </a:rPr>
              <a:t>WHAT IS A WILDLAND URBAN INTERFACE FIRE?</a:t>
            </a:r>
          </a:p>
        </p:txBody>
      </p:sp>
    </p:spTree>
    <p:extLst>
      <p:ext uri="{BB962C8B-B14F-4D97-AF65-F5344CB8AC3E}">
        <p14:creationId xmlns:p14="http://schemas.microsoft.com/office/powerpoint/2010/main" val="21180996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SFP.IDIR.BCGOV\U165\RTURCOT$\Profile\Desktop\BCWS_H1_cmyk_rev-[Converted].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39963" y="118475"/>
            <a:ext cx="2489336" cy="67092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95536" y="303143"/>
            <a:ext cx="5760640" cy="646331"/>
          </a:xfrm>
          <a:prstGeom prst="rect">
            <a:avLst/>
          </a:prstGeom>
          <a:noFill/>
        </p:spPr>
        <p:txBody>
          <a:bodyPr wrap="square" rtlCol="0">
            <a:spAutoFit/>
          </a:bodyPr>
          <a:lstStyle/>
          <a:p>
            <a:r>
              <a:rPr lang="en-CA" sz="3600" b="1" dirty="0" smtClean="0">
                <a:cs typeface="Arial Bold" panose="020B0704020202020204" pitchFamily="34" charset="0"/>
              </a:rPr>
              <a:t>WUI DISASTER SEQUENCE</a:t>
            </a:r>
          </a:p>
        </p:txBody>
      </p:sp>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034" y="1463923"/>
            <a:ext cx="8695828" cy="5092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032266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SFP.IDIR.BCGOV\U165\RTURCOT$\Profile\Desktop\BCWS_H1_cmyk_rev-[Converted].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39963" y="118475"/>
            <a:ext cx="2489336" cy="67092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95536" y="303143"/>
            <a:ext cx="5760640" cy="646331"/>
          </a:xfrm>
          <a:prstGeom prst="rect">
            <a:avLst/>
          </a:prstGeom>
          <a:noFill/>
        </p:spPr>
        <p:txBody>
          <a:bodyPr wrap="square" rtlCol="0">
            <a:spAutoFit/>
          </a:bodyPr>
          <a:lstStyle/>
          <a:p>
            <a:r>
              <a:rPr lang="en-CA" sz="3600" b="1" dirty="0">
                <a:cs typeface="Arial Bold" panose="020B0704020202020204" pitchFamily="34" charset="0"/>
              </a:rPr>
              <a:t>4</a:t>
            </a:r>
            <a:r>
              <a:rPr lang="en-CA" sz="3600" b="1" dirty="0" smtClean="0">
                <a:cs typeface="Arial Bold" panose="020B0704020202020204" pitchFamily="34" charset="0"/>
              </a:rPr>
              <a:t>. THE ROLE OF FIRESMART</a:t>
            </a:r>
          </a:p>
        </p:txBody>
      </p:sp>
      <p:grpSp>
        <p:nvGrpSpPr>
          <p:cNvPr id="9" name="Group 8"/>
          <p:cNvGrpSpPr/>
          <p:nvPr/>
        </p:nvGrpSpPr>
        <p:grpSpPr>
          <a:xfrm>
            <a:off x="2142372" y="2366811"/>
            <a:ext cx="4825846" cy="1523952"/>
            <a:chOff x="4716016" y="2708920"/>
            <a:chExt cx="4104456" cy="1296144"/>
          </a:xfrm>
        </p:grpSpPr>
        <p:sp>
          <p:nvSpPr>
            <p:cNvPr id="10" name="Rectangle 9"/>
            <p:cNvSpPr/>
            <p:nvPr/>
          </p:nvSpPr>
          <p:spPr>
            <a:xfrm>
              <a:off x="4716016" y="2708920"/>
              <a:ext cx="4104456" cy="1296144"/>
            </a:xfrm>
            <a:prstGeom prst="rect">
              <a:avLst/>
            </a:prstGeom>
            <a:solidFill>
              <a:sysClr val="windowText" lastClr="000000">
                <a:lumMod val="85000"/>
                <a:lumOff val="15000"/>
              </a:sysClr>
            </a:solidFill>
            <a:ln w="635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smtClean="0">
                <a:ln>
                  <a:noFill/>
                </a:ln>
                <a:solidFill>
                  <a:prstClr val="white"/>
                </a:solidFill>
                <a:effectLst/>
                <a:uLnTx/>
                <a:uFillTx/>
                <a:latin typeface="Calibri"/>
                <a:ea typeface="+mn-ea"/>
                <a:cs typeface="+mn-cs"/>
              </a:endParaRPr>
            </a:p>
          </p:txBody>
        </p:sp>
        <p:pic>
          <p:nvPicPr>
            <p:cNvPr id="11" name="Picture 6" descr="\\SFP.IDIR.BCGOV\U165\RTURCOT$\Profile\Desktop\Untitled-1.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076056" y="2925322"/>
              <a:ext cx="3370608" cy="863718"/>
            </a:xfrm>
            <a:prstGeom prst="rect">
              <a:avLst/>
            </a:prstGeom>
            <a:noFill/>
            <a:extLst>
              <a:ext uri="{909E8E84-426E-40DD-AFC4-6F175D3DCCD1}">
                <a14:hiddenFill xmlns:a14="http://schemas.microsoft.com/office/drawing/2010/main">
                  <a:solidFill>
                    <a:srgbClr val="FFFFFF"/>
                  </a:solidFill>
                </a14:hiddenFill>
              </a:ext>
            </a:extLst>
          </p:spPr>
        </p:pic>
      </p:grpSp>
      <p:pic>
        <p:nvPicPr>
          <p:cNvPr id="13" name="Content Placeholder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9793" y="4663440"/>
            <a:ext cx="8885511" cy="2194560"/>
          </a:xfrm>
          <a:prstGeom prst="rect">
            <a:avLst/>
          </a:prstGeom>
        </p:spPr>
      </p:pic>
    </p:spTree>
    <p:extLst>
      <p:ext uri="{BB962C8B-B14F-4D97-AF65-F5344CB8AC3E}">
        <p14:creationId xmlns:p14="http://schemas.microsoft.com/office/powerpoint/2010/main" val="26730074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SFP.IDIR.BCGOV\U165\RTURCOT$\Profile\Desktop\BCWS_H1_cmyk_rev-[Converted].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39963" y="118475"/>
            <a:ext cx="2489336" cy="67092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95536" y="303143"/>
            <a:ext cx="5760640" cy="646331"/>
          </a:xfrm>
          <a:prstGeom prst="rect">
            <a:avLst/>
          </a:prstGeom>
          <a:noFill/>
        </p:spPr>
        <p:txBody>
          <a:bodyPr wrap="square" rtlCol="0">
            <a:spAutoFit/>
          </a:bodyPr>
          <a:lstStyle/>
          <a:p>
            <a:r>
              <a:rPr lang="en-CA" sz="3600" b="1" dirty="0" smtClean="0">
                <a:cs typeface="Arial Bold" panose="020B0704020202020204" pitchFamily="34" charset="0"/>
              </a:rPr>
              <a:t>FIRESMART</a:t>
            </a:r>
          </a:p>
        </p:txBody>
      </p:sp>
      <p:pic>
        <p:nvPicPr>
          <p:cNvPr id="13" name="Content Placeholder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9793" y="4663440"/>
            <a:ext cx="8885511" cy="2194560"/>
          </a:xfrm>
          <a:prstGeom prst="rect">
            <a:avLst/>
          </a:prstGeom>
        </p:spPr>
      </p:pic>
      <p:sp>
        <p:nvSpPr>
          <p:cNvPr id="8" name="Content Placeholder 1"/>
          <p:cNvSpPr>
            <a:spLocks noGrp="1"/>
          </p:cNvSpPr>
          <p:nvPr>
            <p:ph idx="1"/>
          </p:nvPr>
        </p:nvSpPr>
        <p:spPr>
          <a:xfrm>
            <a:off x="507361" y="1611547"/>
            <a:ext cx="8130373" cy="3259033"/>
          </a:xfrm>
        </p:spPr>
        <p:txBody>
          <a:bodyPr>
            <a:normAutofit fontScale="55000" lnSpcReduction="20000"/>
          </a:bodyPr>
          <a:lstStyle/>
          <a:p>
            <a:pPr marL="0" indent="0" algn="ctr">
              <a:buNone/>
            </a:pPr>
            <a:r>
              <a:rPr lang="en-CA" sz="5100" b="1" dirty="0" smtClean="0">
                <a:solidFill>
                  <a:srgbClr val="FFC000"/>
                </a:solidFill>
              </a:rPr>
              <a:t>FireSmart is about living with and </a:t>
            </a:r>
            <a:br>
              <a:rPr lang="en-CA" sz="5100" b="1" dirty="0" smtClean="0">
                <a:solidFill>
                  <a:srgbClr val="FFC000"/>
                </a:solidFill>
              </a:rPr>
            </a:br>
            <a:r>
              <a:rPr lang="en-CA" sz="5100" b="1" dirty="0" smtClean="0">
                <a:solidFill>
                  <a:srgbClr val="FFC000"/>
                </a:solidFill>
              </a:rPr>
              <a:t>managing for wildfire on our landscapes</a:t>
            </a:r>
          </a:p>
          <a:p>
            <a:pPr marL="0" indent="0" algn="ctr">
              <a:buNone/>
            </a:pPr>
            <a:endParaRPr lang="en-CA" sz="3500" b="1" dirty="0" smtClean="0"/>
          </a:p>
          <a:p>
            <a:r>
              <a:rPr lang="en-CA" sz="3500" dirty="0" smtClean="0"/>
              <a:t>FireSmart is the Canadian standard recognized by all provinces and territories.</a:t>
            </a:r>
          </a:p>
          <a:p>
            <a:r>
              <a:rPr lang="en-CA" sz="3500" dirty="0" smtClean="0"/>
              <a:t>It’s based on National Fire Protection Association (</a:t>
            </a:r>
            <a:r>
              <a:rPr lang="en-CA" sz="3500" dirty="0" err="1" smtClean="0"/>
              <a:t>NFPA</a:t>
            </a:r>
            <a:r>
              <a:rPr lang="en-CA" sz="3500" dirty="0" smtClean="0"/>
              <a:t>) standards and has evolved over 40 years.</a:t>
            </a:r>
          </a:p>
          <a:p>
            <a:r>
              <a:rPr lang="en-CA" sz="3500" dirty="0" smtClean="0"/>
              <a:t>It’s backed by a vast amount of field, laboratory and modelling research.</a:t>
            </a:r>
          </a:p>
          <a:p>
            <a:r>
              <a:rPr lang="en-CA" sz="3500" dirty="0" smtClean="0"/>
              <a:t>FireSmart guidelines have proven their legitimacy as measures of hazard.</a:t>
            </a:r>
          </a:p>
          <a:p>
            <a:r>
              <a:rPr lang="en-CA" sz="3500" dirty="0" smtClean="0"/>
              <a:t>FireSmart methods have been demonstrated time and time again to reduce the risk of losses, under even the most extreme fire conditions.</a:t>
            </a:r>
            <a:endParaRPr lang="en-CA" sz="3500" dirty="0"/>
          </a:p>
        </p:txBody>
      </p:sp>
    </p:spTree>
    <p:extLst>
      <p:ext uri="{BB962C8B-B14F-4D97-AF65-F5344CB8AC3E}">
        <p14:creationId xmlns:p14="http://schemas.microsoft.com/office/powerpoint/2010/main" val="42007175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0611" y="308887"/>
            <a:ext cx="6120680" cy="584775"/>
          </a:xfrm>
          <a:prstGeom prst="rect">
            <a:avLst/>
          </a:prstGeom>
          <a:noFill/>
        </p:spPr>
        <p:txBody>
          <a:bodyPr wrap="square" rtlCol="0">
            <a:spAutoFit/>
          </a:bodyPr>
          <a:lstStyle/>
          <a:p>
            <a:r>
              <a:rPr lang="en-CA" sz="3200" b="1" dirty="0" smtClean="0">
                <a:cs typeface="Arial Bold" panose="020B0704020202020204" pitchFamily="34" charset="0"/>
              </a:rPr>
              <a:t>SEVEN FIRESMART DISCIPLINES</a:t>
            </a:r>
          </a:p>
        </p:txBody>
      </p:sp>
      <p:sp>
        <p:nvSpPr>
          <p:cNvPr id="6" name="TextBox 5"/>
          <p:cNvSpPr txBox="1"/>
          <p:nvPr/>
        </p:nvSpPr>
        <p:spPr>
          <a:xfrm>
            <a:off x="575797" y="1888770"/>
            <a:ext cx="4464496" cy="2385268"/>
          </a:xfrm>
          <a:prstGeom prst="rect">
            <a:avLst/>
          </a:prstGeom>
          <a:noFill/>
        </p:spPr>
        <p:txBody>
          <a:bodyPr wrap="square" rtlCol="0">
            <a:spAutoFit/>
          </a:bodyPr>
          <a:lstStyle/>
          <a:p>
            <a:pPr>
              <a:spcAft>
                <a:spcPts val="1800"/>
              </a:spcAft>
            </a:pPr>
            <a:r>
              <a:rPr lang="en-CA" sz="2600" b="1" dirty="0" smtClean="0">
                <a:solidFill>
                  <a:prstClr val="white"/>
                </a:solidFill>
                <a:cs typeface="Arial" panose="020B0604020202020204" pitchFamily="34" charset="0"/>
              </a:rPr>
              <a:t>1</a:t>
            </a:r>
            <a:r>
              <a:rPr lang="en-CA" sz="2600" b="1" dirty="0" smtClean="0">
                <a:solidFill>
                  <a:srgbClr val="FFFFFF"/>
                </a:solidFill>
                <a:cs typeface="Arial" panose="020B0604020202020204" pitchFamily="34" charset="0"/>
              </a:rPr>
              <a:t>) Education</a:t>
            </a:r>
          </a:p>
          <a:p>
            <a:pPr>
              <a:spcAft>
                <a:spcPts val="1800"/>
              </a:spcAft>
            </a:pPr>
            <a:r>
              <a:rPr lang="en-CA" sz="2600" b="1" dirty="0" smtClean="0">
                <a:solidFill>
                  <a:srgbClr val="FFFFFF"/>
                </a:solidFill>
                <a:cs typeface="Arial" panose="020B0604020202020204" pitchFamily="34" charset="0"/>
              </a:rPr>
              <a:t>2) Emergency planning</a:t>
            </a:r>
          </a:p>
          <a:p>
            <a:pPr>
              <a:spcAft>
                <a:spcPts val="1800"/>
              </a:spcAft>
            </a:pPr>
            <a:r>
              <a:rPr lang="en-CA" sz="2600" b="1" dirty="0" smtClean="0">
                <a:solidFill>
                  <a:srgbClr val="FFFFFF"/>
                </a:solidFill>
                <a:cs typeface="Arial" panose="020B0604020202020204" pitchFamily="34" charset="0"/>
              </a:rPr>
              <a:t>3) Interagency co-operation</a:t>
            </a:r>
          </a:p>
          <a:p>
            <a:pPr>
              <a:spcAft>
                <a:spcPts val="1800"/>
              </a:spcAft>
            </a:pPr>
            <a:r>
              <a:rPr lang="en-CA" sz="2600" b="1" dirty="0" smtClean="0">
                <a:solidFill>
                  <a:srgbClr val="FFFFFF"/>
                </a:solidFill>
                <a:cs typeface="Arial" panose="020B0604020202020204" pitchFamily="34" charset="0"/>
              </a:rPr>
              <a:t>4) Cross-training</a:t>
            </a:r>
            <a:endParaRPr lang="en-CA" sz="2600" b="1" dirty="0">
              <a:solidFill>
                <a:srgbClr val="FFFFFF"/>
              </a:solidFill>
              <a:cs typeface="Arial" panose="020B0604020202020204" pitchFamily="34" charset="0"/>
            </a:endParaRPr>
          </a:p>
        </p:txBody>
      </p:sp>
      <p:sp>
        <p:nvSpPr>
          <p:cNvPr id="19" name="TextBox 18"/>
          <p:cNvSpPr txBox="1"/>
          <p:nvPr/>
        </p:nvSpPr>
        <p:spPr>
          <a:xfrm>
            <a:off x="4928325" y="1934467"/>
            <a:ext cx="3806888" cy="2154436"/>
          </a:xfrm>
          <a:prstGeom prst="rect">
            <a:avLst/>
          </a:prstGeom>
          <a:noFill/>
        </p:spPr>
        <p:txBody>
          <a:bodyPr wrap="square" rtlCol="0">
            <a:spAutoFit/>
          </a:bodyPr>
          <a:lstStyle/>
          <a:p>
            <a:pPr>
              <a:spcAft>
                <a:spcPts val="1800"/>
              </a:spcAft>
            </a:pPr>
            <a:r>
              <a:rPr lang="en-CA" sz="2600" b="1" dirty="0" smtClean="0">
                <a:solidFill>
                  <a:srgbClr val="FFFFFF"/>
                </a:solidFill>
                <a:cs typeface="Arial" panose="020B0604020202020204" pitchFamily="34" charset="0"/>
              </a:rPr>
              <a:t>5</a:t>
            </a:r>
            <a:r>
              <a:rPr lang="en-CA" sz="2600" b="1" dirty="0">
                <a:solidFill>
                  <a:srgbClr val="FFFFFF"/>
                </a:solidFill>
                <a:cs typeface="Arial" panose="020B0604020202020204" pitchFamily="34" charset="0"/>
              </a:rPr>
              <a:t>) </a:t>
            </a:r>
            <a:r>
              <a:rPr lang="en-CA" sz="2600" b="1" dirty="0" smtClean="0">
                <a:solidFill>
                  <a:srgbClr val="FFFFFF"/>
                </a:solidFill>
                <a:cs typeface="Arial" panose="020B0604020202020204" pitchFamily="34" charset="0"/>
              </a:rPr>
              <a:t>Fuels management</a:t>
            </a:r>
            <a:endParaRPr lang="en-CA" sz="2600" b="1" dirty="0">
              <a:solidFill>
                <a:srgbClr val="FFFFFF"/>
              </a:solidFill>
              <a:cs typeface="Arial" panose="020B0604020202020204" pitchFamily="34" charset="0"/>
            </a:endParaRPr>
          </a:p>
          <a:p>
            <a:pPr>
              <a:spcAft>
                <a:spcPts val="1800"/>
              </a:spcAft>
            </a:pPr>
            <a:r>
              <a:rPr lang="en-CA" sz="2600" b="1" dirty="0">
                <a:solidFill>
                  <a:srgbClr val="FFFFFF"/>
                </a:solidFill>
                <a:cs typeface="Arial" panose="020B0604020202020204" pitchFamily="34" charset="0"/>
              </a:rPr>
              <a:t>6) </a:t>
            </a:r>
            <a:r>
              <a:rPr lang="en-CA" sz="2600" b="1" dirty="0" smtClean="0">
                <a:solidFill>
                  <a:srgbClr val="FFFFFF"/>
                </a:solidFill>
                <a:cs typeface="Arial" panose="020B0604020202020204" pitchFamily="34" charset="0"/>
              </a:rPr>
              <a:t>Legislation &amp; planning</a:t>
            </a:r>
            <a:endParaRPr lang="en-CA" sz="2600" b="1" dirty="0">
              <a:solidFill>
                <a:srgbClr val="FFFFFF"/>
              </a:solidFill>
              <a:cs typeface="Arial" panose="020B0604020202020204" pitchFamily="34" charset="0"/>
            </a:endParaRPr>
          </a:p>
          <a:p>
            <a:pPr>
              <a:spcAft>
                <a:spcPts val="1800"/>
              </a:spcAft>
            </a:pPr>
            <a:r>
              <a:rPr lang="en-CA" sz="2600" b="1" dirty="0">
                <a:solidFill>
                  <a:srgbClr val="FFFFFF"/>
                </a:solidFill>
                <a:cs typeface="Arial" panose="020B0604020202020204" pitchFamily="34" charset="0"/>
              </a:rPr>
              <a:t>7) </a:t>
            </a:r>
            <a:r>
              <a:rPr lang="en-CA" sz="2600" b="1" dirty="0" smtClean="0">
                <a:solidFill>
                  <a:srgbClr val="FFFFFF"/>
                </a:solidFill>
                <a:cs typeface="Arial" panose="020B0604020202020204" pitchFamily="34" charset="0"/>
              </a:rPr>
              <a:t>Development                     </a:t>
            </a:r>
            <a:br>
              <a:rPr lang="en-CA" sz="2600" b="1" dirty="0" smtClean="0">
                <a:solidFill>
                  <a:srgbClr val="FFFFFF"/>
                </a:solidFill>
                <a:cs typeface="Arial" panose="020B0604020202020204" pitchFamily="34" charset="0"/>
              </a:rPr>
            </a:br>
            <a:r>
              <a:rPr lang="en-CA" sz="2600" b="1" dirty="0" smtClean="0">
                <a:solidFill>
                  <a:srgbClr val="FFFFFF"/>
                </a:solidFill>
                <a:cs typeface="Arial" panose="020B0604020202020204" pitchFamily="34" charset="0"/>
              </a:rPr>
              <a:t>     considerations</a:t>
            </a:r>
            <a:endParaRPr lang="en-CA" sz="2600" b="1" dirty="0">
              <a:solidFill>
                <a:srgbClr val="FFFFFF"/>
              </a:solidFill>
              <a:cs typeface="Arial" panose="020B0604020202020204" pitchFamily="34" charset="0"/>
            </a:endParaRPr>
          </a:p>
        </p:txBody>
      </p:sp>
      <p:pic>
        <p:nvPicPr>
          <p:cNvPr id="23"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8" y="4813056"/>
            <a:ext cx="9144000" cy="2056660"/>
          </a:xfrm>
          <a:prstGeom prst="rect">
            <a:avLst/>
          </a:prstGeom>
        </p:spPr>
      </p:pic>
    </p:spTree>
    <p:extLst>
      <p:ext uri="{BB962C8B-B14F-4D97-AF65-F5344CB8AC3E}">
        <p14:creationId xmlns:p14="http://schemas.microsoft.com/office/powerpoint/2010/main" val="24475672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0611" y="308887"/>
            <a:ext cx="6120680" cy="584775"/>
          </a:xfrm>
          <a:prstGeom prst="rect">
            <a:avLst/>
          </a:prstGeom>
          <a:noFill/>
        </p:spPr>
        <p:txBody>
          <a:bodyPr wrap="square" rtlCol="0">
            <a:spAutoFit/>
          </a:bodyPr>
          <a:lstStyle/>
          <a:p>
            <a:r>
              <a:rPr lang="en-CA" sz="3200" b="1" dirty="0" smtClean="0">
                <a:cs typeface="Arial Bold" panose="020B0704020202020204" pitchFamily="34" charset="0"/>
              </a:rPr>
              <a:t>B.C. FIRESMART COMMITTEE</a:t>
            </a:r>
          </a:p>
        </p:txBody>
      </p:sp>
      <p:sp>
        <p:nvSpPr>
          <p:cNvPr id="7" name="TextBox 6"/>
          <p:cNvSpPr txBox="1"/>
          <p:nvPr/>
        </p:nvSpPr>
        <p:spPr>
          <a:xfrm>
            <a:off x="395536" y="1525409"/>
            <a:ext cx="7989339" cy="3939540"/>
          </a:xfrm>
          <a:prstGeom prst="rect">
            <a:avLst/>
          </a:prstGeom>
          <a:noFill/>
        </p:spPr>
        <p:txBody>
          <a:bodyPr wrap="square" rtlCol="0">
            <a:spAutoFit/>
          </a:bodyPr>
          <a:lstStyle/>
          <a:p>
            <a:pPr>
              <a:spcAft>
                <a:spcPts val="1200"/>
              </a:spcAft>
            </a:pPr>
            <a:r>
              <a:rPr lang="en-CA" sz="2400" b="1" dirty="0" smtClean="0"/>
              <a:t>A B.C. FireSmart Committee was created in the spring of 2017 to guide the use and priorities of FireSmart in BC. It consists of members from:</a:t>
            </a:r>
          </a:p>
          <a:p>
            <a:pPr marL="457200" indent="-457200">
              <a:buFont typeface="Arial" panose="020B0604020202020204" pitchFamily="34" charset="0"/>
              <a:buChar char="•"/>
            </a:pPr>
            <a:r>
              <a:rPr lang="en-CA" sz="2400" dirty="0" smtClean="0"/>
              <a:t>BC Wildfire Service (BCWS)</a:t>
            </a:r>
          </a:p>
          <a:p>
            <a:pPr marL="457200" indent="-457200">
              <a:buFont typeface="Arial" panose="020B0604020202020204" pitchFamily="34" charset="0"/>
              <a:buChar char="•"/>
            </a:pPr>
            <a:r>
              <a:rPr lang="en-CA" sz="2400" dirty="0" smtClean="0"/>
              <a:t>Office of the Fire Commissioner (OFC)</a:t>
            </a:r>
          </a:p>
          <a:p>
            <a:pPr marL="457200" indent="-457200">
              <a:buFont typeface="Arial" panose="020B0604020202020204" pitchFamily="34" charset="0"/>
              <a:buChar char="•"/>
            </a:pPr>
            <a:r>
              <a:rPr lang="en-CA" sz="2400" dirty="0" smtClean="0"/>
              <a:t>Union of B.C. Municipalities (UBCM)</a:t>
            </a:r>
          </a:p>
          <a:p>
            <a:pPr marL="457200" indent="-457200">
              <a:buFont typeface="Arial" panose="020B0604020202020204" pitchFamily="34" charset="0"/>
              <a:buChar char="•"/>
            </a:pPr>
            <a:r>
              <a:rPr lang="en-CA" sz="2400" dirty="0" smtClean="0"/>
              <a:t>B.C. Fire Chiefs Association (FCABC)</a:t>
            </a:r>
          </a:p>
          <a:p>
            <a:pPr marL="457200" indent="-457200">
              <a:buFont typeface="Arial" panose="020B0604020202020204" pitchFamily="34" charset="0"/>
              <a:buChar char="•"/>
            </a:pPr>
            <a:r>
              <a:rPr lang="en-CA" sz="2400" dirty="0" smtClean="0"/>
              <a:t>Emergency Management BC (EMBC)</a:t>
            </a:r>
          </a:p>
          <a:p>
            <a:pPr marL="457200" indent="-457200">
              <a:buFont typeface="Arial" panose="020B0604020202020204" pitchFamily="34" charset="0"/>
              <a:buChar char="•"/>
            </a:pPr>
            <a:r>
              <a:rPr lang="en-CA" sz="2400" dirty="0" smtClean="0"/>
              <a:t>Forest Enhancement Society of B.C. (FESBC) </a:t>
            </a:r>
          </a:p>
          <a:p>
            <a:pPr marL="457200" indent="-457200">
              <a:buFont typeface="Arial" panose="020B0604020202020204" pitchFamily="34" charset="0"/>
              <a:buChar char="•"/>
            </a:pPr>
            <a:r>
              <a:rPr lang="en-CA" sz="2400" dirty="0" smtClean="0"/>
              <a:t>First Nations Emergency Services Society (FNESS)</a:t>
            </a:r>
          </a:p>
        </p:txBody>
      </p:sp>
      <p:grpSp>
        <p:nvGrpSpPr>
          <p:cNvPr id="9" name="Group 8"/>
          <p:cNvGrpSpPr/>
          <p:nvPr/>
        </p:nvGrpSpPr>
        <p:grpSpPr>
          <a:xfrm>
            <a:off x="5705475" y="2337257"/>
            <a:ext cx="3238773" cy="992505"/>
            <a:chOff x="4716016" y="2708920"/>
            <a:chExt cx="4104456" cy="1296144"/>
          </a:xfrm>
        </p:grpSpPr>
        <p:sp>
          <p:nvSpPr>
            <p:cNvPr id="10" name="Rectangle 9"/>
            <p:cNvSpPr/>
            <p:nvPr/>
          </p:nvSpPr>
          <p:spPr>
            <a:xfrm>
              <a:off x="4716016" y="2708920"/>
              <a:ext cx="4104456" cy="1296144"/>
            </a:xfrm>
            <a:prstGeom prst="rect">
              <a:avLst/>
            </a:prstGeom>
            <a:solidFill>
              <a:sysClr val="windowText" lastClr="000000">
                <a:lumMod val="85000"/>
                <a:lumOff val="15000"/>
              </a:sysClr>
            </a:solidFill>
            <a:ln w="635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smtClean="0">
                <a:ln>
                  <a:noFill/>
                </a:ln>
                <a:solidFill>
                  <a:prstClr val="white"/>
                </a:solidFill>
                <a:effectLst/>
                <a:uLnTx/>
                <a:uFillTx/>
                <a:latin typeface="Calibri"/>
                <a:ea typeface="+mn-ea"/>
                <a:cs typeface="+mn-cs"/>
              </a:endParaRPr>
            </a:p>
          </p:txBody>
        </p:sp>
        <p:pic>
          <p:nvPicPr>
            <p:cNvPr id="11" name="Picture 6" descr="\\SFP.IDIR.BCGOV\U165\RTURCOT$\Profile\Desktop\Untitled-1.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76056" y="2925322"/>
              <a:ext cx="3370608" cy="86371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384191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SFP.IDIR.BCGOV\U165\RTURCOT$\Profile\Desktop\BCWS_H1_cmyk_rev-[Converted].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39963" y="118475"/>
            <a:ext cx="2489336" cy="67092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95536" y="303143"/>
            <a:ext cx="5760640" cy="646331"/>
          </a:xfrm>
          <a:prstGeom prst="rect">
            <a:avLst/>
          </a:prstGeom>
          <a:noFill/>
        </p:spPr>
        <p:txBody>
          <a:bodyPr wrap="square" rtlCol="0">
            <a:spAutoFit/>
          </a:bodyPr>
          <a:lstStyle/>
          <a:p>
            <a:r>
              <a:rPr lang="en-CA" sz="3600" b="1" dirty="0" smtClean="0">
                <a:cs typeface="Arial Bold" panose="020B0704020202020204" pitchFamily="34" charset="0"/>
              </a:rPr>
              <a:t>FIRESMART</a:t>
            </a:r>
          </a:p>
        </p:txBody>
      </p:sp>
      <p:pic>
        <p:nvPicPr>
          <p:cNvPr id="9" name="Picture 2" descr="Image result for wildfire burning down hous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6724" y="3801438"/>
            <a:ext cx="4313208" cy="2760454"/>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10" name="Content Placeholder 1"/>
          <p:cNvSpPr>
            <a:spLocks noGrp="1"/>
          </p:cNvSpPr>
          <p:nvPr>
            <p:ph idx="1"/>
          </p:nvPr>
        </p:nvSpPr>
        <p:spPr>
          <a:xfrm>
            <a:off x="467544" y="1404512"/>
            <a:ext cx="8229600" cy="2304256"/>
          </a:xfrm>
        </p:spPr>
        <p:txBody>
          <a:bodyPr>
            <a:normAutofit/>
          </a:bodyPr>
          <a:lstStyle/>
          <a:p>
            <a:pPr marL="0" indent="0">
              <a:buNone/>
            </a:pPr>
            <a:r>
              <a:rPr lang="en-CA" b="1" dirty="0" smtClean="0">
                <a:solidFill>
                  <a:srgbClr val="FFC000"/>
                </a:solidFill>
              </a:rPr>
              <a:t>Why should I care?</a:t>
            </a:r>
          </a:p>
          <a:p>
            <a:pPr>
              <a:lnSpc>
                <a:spcPct val="110000"/>
              </a:lnSpc>
            </a:pPr>
            <a:r>
              <a:rPr lang="en-CA" altLang="en-US" sz="2200" dirty="0" smtClean="0"/>
              <a:t>During the fire season, British Columbians may be evacuated </a:t>
            </a:r>
            <a:r>
              <a:rPr lang="en-CA" altLang="en-US" sz="2200" dirty="0"/>
              <a:t>from their </a:t>
            </a:r>
            <a:r>
              <a:rPr lang="en-CA" altLang="en-US" sz="2200" dirty="0" smtClean="0"/>
              <a:t>communities and </a:t>
            </a:r>
            <a:r>
              <a:rPr lang="en-CA" altLang="en-US" sz="2200" dirty="0"/>
              <a:t>homes </a:t>
            </a:r>
            <a:r>
              <a:rPr lang="en-CA" altLang="en-US" sz="2200" dirty="0" smtClean="0"/>
              <a:t>may be destroyed.</a:t>
            </a:r>
          </a:p>
          <a:p>
            <a:pPr>
              <a:lnSpc>
                <a:spcPct val="110000"/>
              </a:lnSpc>
            </a:pPr>
            <a:r>
              <a:rPr lang="en-CA" altLang="en-US" sz="2200" dirty="0"/>
              <a:t>Living in a forested </a:t>
            </a:r>
            <a:r>
              <a:rPr lang="en-CA" altLang="en-US" sz="2200" dirty="0" smtClean="0"/>
              <a:t>area </a:t>
            </a:r>
            <a:r>
              <a:rPr lang="en-CA" altLang="en-US" sz="2200" dirty="0"/>
              <a:t>means </a:t>
            </a:r>
            <a:r>
              <a:rPr lang="en-CA" altLang="en-US" sz="2200" dirty="0" smtClean="0"/>
              <a:t>that you </a:t>
            </a:r>
            <a:r>
              <a:rPr lang="en-CA" altLang="en-US" sz="2200" dirty="0"/>
              <a:t>and your community </a:t>
            </a:r>
            <a:r>
              <a:rPr lang="en-CA" altLang="en-US" sz="2200" dirty="0" smtClean="0"/>
              <a:t>eventually </a:t>
            </a:r>
            <a:r>
              <a:rPr lang="en-CA" altLang="en-US" sz="2200" dirty="0"/>
              <a:t>will have to contend with the threat of a </a:t>
            </a:r>
            <a:r>
              <a:rPr lang="en-CA" altLang="en-US" sz="2200" dirty="0" smtClean="0"/>
              <a:t>wildfire.</a:t>
            </a:r>
            <a:endParaRPr lang="en-CA" altLang="en-US" sz="2200" dirty="0"/>
          </a:p>
          <a:p>
            <a:pPr>
              <a:lnSpc>
                <a:spcPct val="110000"/>
              </a:lnSpc>
            </a:pPr>
            <a:endParaRPr lang="en-CA" altLang="en-US" sz="2200" dirty="0"/>
          </a:p>
          <a:p>
            <a:endParaRPr lang="en-CA" dirty="0"/>
          </a:p>
        </p:txBody>
      </p:sp>
      <p:sp>
        <p:nvSpPr>
          <p:cNvPr id="11" name="Rectangle 10"/>
          <p:cNvSpPr/>
          <p:nvPr/>
        </p:nvSpPr>
        <p:spPr>
          <a:xfrm>
            <a:off x="-56038" y="4212905"/>
            <a:ext cx="4572000" cy="1954381"/>
          </a:xfrm>
          <a:prstGeom prst="rect">
            <a:avLst/>
          </a:prstGeom>
        </p:spPr>
        <p:txBody>
          <a:bodyPr>
            <a:spAutoFit/>
          </a:bodyPr>
          <a:lstStyle/>
          <a:p>
            <a:pPr algn="ctr">
              <a:lnSpc>
                <a:spcPct val="110000"/>
              </a:lnSpc>
            </a:pPr>
            <a:r>
              <a:rPr lang="en-CA" altLang="en-US" sz="2600" b="1" dirty="0" smtClean="0"/>
              <a:t>Your </a:t>
            </a:r>
            <a:r>
              <a:rPr lang="en-CA" altLang="en-US" sz="2600" b="1" dirty="0"/>
              <a:t>best protection is </a:t>
            </a:r>
            <a:r>
              <a:rPr lang="en-CA" altLang="en-US" sz="3200" b="1" dirty="0" smtClean="0">
                <a:solidFill>
                  <a:srgbClr val="FFC000"/>
                </a:solidFill>
              </a:rPr>
              <a:t>PREVENTION </a:t>
            </a:r>
          </a:p>
          <a:p>
            <a:pPr algn="ctr">
              <a:lnSpc>
                <a:spcPct val="110000"/>
              </a:lnSpc>
            </a:pPr>
            <a:r>
              <a:rPr lang="en-CA" altLang="en-US" sz="2600" b="1" dirty="0" smtClean="0"/>
              <a:t>and </a:t>
            </a:r>
            <a:r>
              <a:rPr lang="en-CA" altLang="en-US" sz="2600" b="1" dirty="0"/>
              <a:t>your tool is the </a:t>
            </a:r>
            <a:endParaRPr lang="en-CA" altLang="en-US" sz="2600" b="1" dirty="0" smtClean="0"/>
          </a:p>
          <a:p>
            <a:pPr algn="ctr">
              <a:lnSpc>
                <a:spcPct val="110000"/>
              </a:lnSpc>
            </a:pPr>
            <a:r>
              <a:rPr lang="en-CA" altLang="en-US" sz="2600" b="1" dirty="0" smtClean="0"/>
              <a:t>FireSmart program.</a:t>
            </a:r>
            <a:endParaRPr lang="en-CA" altLang="en-US" sz="2600" b="1" dirty="0"/>
          </a:p>
        </p:txBody>
      </p:sp>
    </p:spTree>
    <p:extLst>
      <p:ext uri="{BB962C8B-B14F-4D97-AF65-F5344CB8AC3E}">
        <p14:creationId xmlns:p14="http://schemas.microsoft.com/office/powerpoint/2010/main" val="2226240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7038" y="0"/>
            <a:ext cx="7299920" cy="1143000"/>
          </a:xfrm>
        </p:spPr>
        <p:txBody>
          <a:bodyPr/>
          <a:lstStyle/>
          <a:p>
            <a:r>
              <a:rPr lang="en-CA" dirty="0" smtClean="0"/>
              <a:t>WILDFIRE PREVENTION </a:t>
            </a:r>
            <a:endParaRPr lang="en-CA" dirty="0"/>
          </a:p>
        </p:txBody>
      </p:sp>
      <p:sp>
        <p:nvSpPr>
          <p:cNvPr id="5" name="Slide Number Placeholder 4"/>
          <p:cNvSpPr>
            <a:spLocks noGrp="1"/>
          </p:cNvSpPr>
          <p:nvPr>
            <p:ph type="sldNum" sz="quarter" idx="11"/>
          </p:nvPr>
        </p:nvSpPr>
        <p:spPr/>
        <p:txBody>
          <a:bodyPr/>
          <a:lstStyle/>
          <a:p>
            <a:endParaRPr lang="en-CA" dirty="0"/>
          </a:p>
          <a:p>
            <a:endParaRPr lang="en-CA" sz="1800" b="1" dirty="0">
              <a:latin typeface="Arial" pitchFamily="34" charset="0"/>
              <a:cs typeface="Arial" pitchFamily="34" charset="0"/>
            </a:endParaRPr>
          </a:p>
        </p:txBody>
      </p:sp>
      <p:pic>
        <p:nvPicPr>
          <p:cNvPr id="9" name="Picture 8" descr="\\SFP.IDIR.BCGOV\U165\ECATHERA$\Profile\Desktop\Elephant Hill; Jul 23, 2017; RT Edited.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270" t="28940" r="1424"/>
          <a:stretch/>
        </p:blipFill>
        <p:spPr bwMode="auto">
          <a:xfrm>
            <a:off x="0" y="1190444"/>
            <a:ext cx="9144000" cy="5167223"/>
          </a:xfrm>
          <a:prstGeom prst="rect">
            <a:avLst/>
          </a:prstGeom>
          <a:noFill/>
          <a:ln w="28575">
            <a:noFill/>
          </a:ln>
          <a:extLst>
            <a:ext uri="{909E8E84-426E-40DD-AFC4-6F175D3DCCD1}">
              <a14:hiddenFill xmlns:a14="http://schemas.microsoft.com/office/drawing/2010/main">
                <a:solidFill>
                  <a:srgbClr val="FFFFFF"/>
                </a:solidFill>
              </a14:hiddenFill>
            </a:ext>
          </a:extLst>
        </p:spPr>
      </p:pic>
      <p:sp>
        <p:nvSpPr>
          <p:cNvPr id="11" name="Rectangle 10"/>
          <p:cNvSpPr/>
          <p:nvPr/>
        </p:nvSpPr>
        <p:spPr>
          <a:xfrm>
            <a:off x="0" y="4986068"/>
            <a:ext cx="9160140" cy="18719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345057" y="5106598"/>
            <a:ext cx="8281358" cy="173414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cs typeface="Arial" panose="020B0604020202020204" pitchFamily="34" charset="0"/>
              </a:rPr>
              <a:t>Wildfire prevention begins </a:t>
            </a:r>
            <a:r>
              <a:rPr lang="en-CA" sz="2400" b="1" dirty="0" smtClean="0">
                <a:solidFill>
                  <a:srgbClr val="FFC000"/>
                </a:solidFill>
                <a:cs typeface="Arial" panose="020B0604020202020204" pitchFamily="34" charset="0"/>
              </a:rPr>
              <a:t>BEFORE </a:t>
            </a:r>
          </a:p>
          <a:p>
            <a:pPr algn="ctr"/>
            <a:r>
              <a:rPr lang="en-CA" sz="2400" dirty="0" smtClean="0">
                <a:solidFill>
                  <a:schemeClr val="tx1"/>
                </a:solidFill>
                <a:cs typeface="Arial" panose="020B0604020202020204" pitchFamily="34" charset="0"/>
              </a:rPr>
              <a:t>the fire occurs and in our own backyards. </a:t>
            </a:r>
          </a:p>
          <a:p>
            <a:pPr algn="ctr"/>
            <a:r>
              <a:rPr lang="en-CA" sz="2400" dirty="0" err="1" smtClean="0">
                <a:solidFill>
                  <a:schemeClr val="tx1"/>
                </a:solidFill>
                <a:cs typeface="Arial" panose="020B0604020202020204" pitchFamily="34" charset="0"/>
              </a:rPr>
              <a:t>FireSmart</a:t>
            </a:r>
            <a:r>
              <a:rPr lang="en-CA" sz="2400" dirty="0" smtClean="0">
                <a:solidFill>
                  <a:schemeClr val="tx1"/>
                </a:solidFill>
                <a:cs typeface="Arial" panose="020B0604020202020204" pitchFamily="34" charset="0"/>
              </a:rPr>
              <a:t> is a shared responsibility. </a:t>
            </a:r>
            <a:endParaRPr lang="en-CA" sz="2400" b="1" dirty="0">
              <a:solidFill>
                <a:srgbClr val="FFC000"/>
              </a:solidFill>
              <a:cs typeface="Arial" panose="020B0604020202020204" pitchFamily="34" charset="0"/>
            </a:endParaRPr>
          </a:p>
        </p:txBody>
      </p:sp>
    </p:spTree>
    <p:extLst>
      <p:ext uri="{BB962C8B-B14F-4D97-AF65-F5344CB8AC3E}">
        <p14:creationId xmlns:p14="http://schemas.microsoft.com/office/powerpoint/2010/main" val="21049809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HOME IGNITION ZONES</a:t>
            </a:r>
            <a:endParaRPr lang="en-CA"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799" y="1790700"/>
            <a:ext cx="4099387" cy="3676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4186" y="1790700"/>
            <a:ext cx="4458827" cy="3676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78376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ZONE 1A</a:t>
            </a:r>
            <a:endParaRPr lang="en-CA" dirty="0"/>
          </a:p>
        </p:txBody>
      </p:sp>
      <p:sp>
        <p:nvSpPr>
          <p:cNvPr id="13" name="Content Placeholder 1"/>
          <p:cNvSpPr txBox="1">
            <a:spLocks/>
          </p:cNvSpPr>
          <p:nvPr/>
        </p:nvSpPr>
        <p:spPr>
          <a:xfrm>
            <a:off x="450292" y="1684724"/>
            <a:ext cx="8525757" cy="502565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CA" sz="2000" b="1" dirty="0" smtClean="0">
                <a:solidFill>
                  <a:srgbClr val="FFC000"/>
                </a:solidFill>
              </a:rPr>
              <a:t>The most critical</a:t>
            </a:r>
            <a:r>
              <a:rPr lang="en-CA" sz="2000" b="1" i="1" dirty="0" smtClean="0">
                <a:solidFill>
                  <a:srgbClr val="FFC000"/>
                </a:solidFill>
              </a:rPr>
              <a:t> </a:t>
            </a:r>
            <a:r>
              <a:rPr lang="en-CA" sz="2000" b="1" dirty="0" smtClean="0">
                <a:solidFill>
                  <a:srgbClr val="FFC000"/>
                </a:solidFill>
              </a:rPr>
              <a:t>zone (0  to 1.5 metres from the home)</a:t>
            </a:r>
          </a:p>
          <a:p>
            <a:r>
              <a:rPr lang="en-CA" sz="2000" dirty="0" smtClean="0"/>
              <a:t>Remove  combustible material right down to the mineral soil</a:t>
            </a:r>
          </a:p>
          <a:p>
            <a:r>
              <a:rPr lang="en-CA" sz="2000" dirty="0" smtClean="0"/>
              <a:t>Use non-flammable materials such as gravel, brick or concrete in this critical area adjacent to your home </a:t>
            </a:r>
          </a:p>
          <a:p>
            <a:r>
              <a:rPr lang="en-CA" sz="2000" dirty="0" smtClean="0"/>
              <a:t>Avoid having woody shrubs, trees or tree branches in this zone </a:t>
            </a:r>
            <a:endParaRPr lang="en-CA" sz="2000" dirty="0"/>
          </a:p>
          <a:p>
            <a:pPr marL="0" indent="0">
              <a:buNone/>
            </a:pPr>
            <a:endParaRPr lang="en-CA" sz="2000" dirty="0" smtClean="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6889" y="4049486"/>
            <a:ext cx="7177918" cy="2380975"/>
          </a:xfrm>
          <a:prstGeom prst="rect">
            <a:avLst/>
          </a:prstGeom>
          <a:ln w="28575">
            <a:solidFill>
              <a:schemeClr val="tx1"/>
            </a:solidFill>
          </a:ln>
        </p:spPr>
      </p:pic>
    </p:spTree>
    <p:extLst>
      <p:ext uri="{BB962C8B-B14F-4D97-AF65-F5344CB8AC3E}">
        <p14:creationId xmlns:p14="http://schemas.microsoft.com/office/powerpoint/2010/main" val="41807768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ZONE 1A</a:t>
            </a:r>
            <a:endParaRPr lang="en-CA" dirty="0"/>
          </a:p>
        </p:txBody>
      </p:sp>
      <p:sp>
        <p:nvSpPr>
          <p:cNvPr id="5" name="Content Placeholder 4"/>
          <p:cNvSpPr txBox="1">
            <a:spLocks/>
          </p:cNvSpPr>
          <p:nvPr/>
        </p:nvSpPr>
        <p:spPr>
          <a:xfrm>
            <a:off x="541695" y="1595277"/>
            <a:ext cx="3886200" cy="4698999"/>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Aft>
                <a:spcPts val="2400"/>
              </a:spcAft>
              <a:buNone/>
            </a:pPr>
            <a:r>
              <a:rPr lang="en-CA" sz="2000" b="1" dirty="0" smtClean="0">
                <a:solidFill>
                  <a:srgbClr val="FFC000"/>
                </a:solidFill>
              </a:rPr>
              <a:t>CHARACTERISTICS OF FIRE RESISTANT PLANTS</a:t>
            </a:r>
          </a:p>
          <a:p>
            <a:r>
              <a:rPr lang="en-CA" sz="2000" dirty="0" smtClean="0"/>
              <a:t>Moist, supple leaves</a:t>
            </a:r>
          </a:p>
          <a:p>
            <a:r>
              <a:rPr lang="en-CA" sz="2000" dirty="0" smtClean="0"/>
              <a:t>Accumulates </a:t>
            </a:r>
            <a:r>
              <a:rPr lang="en-CA" sz="2000" dirty="0"/>
              <a:t>minimal dead</a:t>
            </a:r>
          </a:p>
          <a:p>
            <a:r>
              <a:rPr lang="en-CA" sz="2000" dirty="0"/>
              <a:t>vegetation</a:t>
            </a:r>
          </a:p>
          <a:p>
            <a:r>
              <a:rPr lang="en-CA" sz="2000" dirty="0" smtClean="0"/>
              <a:t>Water-like </a:t>
            </a:r>
            <a:r>
              <a:rPr lang="en-CA" sz="2000" dirty="0"/>
              <a:t>sap with little odour</a:t>
            </a:r>
          </a:p>
          <a:p>
            <a:r>
              <a:rPr lang="en-CA" sz="2000" dirty="0" smtClean="0"/>
              <a:t>Low </a:t>
            </a:r>
            <a:r>
              <a:rPr lang="en-CA" sz="2000" dirty="0"/>
              <a:t>amount of sap or resin material</a:t>
            </a:r>
            <a:endParaRPr lang="en-CA" sz="2000" dirty="0" smtClean="0"/>
          </a:p>
        </p:txBody>
      </p:sp>
      <p:sp>
        <p:nvSpPr>
          <p:cNvPr id="7" name="Content Placeholder 4"/>
          <p:cNvSpPr txBox="1">
            <a:spLocks/>
          </p:cNvSpPr>
          <p:nvPr/>
        </p:nvSpPr>
        <p:spPr>
          <a:xfrm>
            <a:off x="4809412" y="1595277"/>
            <a:ext cx="3886200" cy="4698999"/>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Aft>
                <a:spcPts val="2400"/>
              </a:spcAft>
              <a:buNone/>
            </a:pPr>
            <a:r>
              <a:rPr lang="en-CA" sz="2000" b="1" dirty="0" smtClean="0">
                <a:solidFill>
                  <a:srgbClr val="FFC000"/>
                </a:solidFill>
              </a:rPr>
              <a:t>CHARACTERISTICS OF HIGHLY FLAMMABLE PLANTS</a:t>
            </a:r>
          </a:p>
          <a:p>
            <a:r>
              <a:rPr lang="en-CA" sz="2000" dirty="0" smtClean="0"/>
              <a:t>Leaves </a:t>
            </a:r>
            <a:r>
              <a:rPr lang="en-CA" sz="2000" dirty="0"/>
              <a:t>or needles are aromatic</a:t>
            </a:r>
          </a:p>
          <a:p>
            <a:r>
              <a:rPr lang="en-CA" sz="2000" dirty="0" smtClean="0"/>
              <a:t>Accumulates </a:t>
            </a:r>
            <a:r>
              <a:rPr lang="en-CA" sz="2000" dirty="0"/>
              <a:t>fine, dry, dead material</a:t>
            </a:r>
          </a:p>
          <a:p>
            <a:r>
              <a:rPr lang="en-CA" sz="2000" dirty="0" smtClean="0"/>
              <a:t>Contain </a:t>
            </a:r>
            <a:r>
              <a:rPr lang="en-CA" sz="2000" dirty="0"/>
              <a:t>resin or oils</a:t>
            </a:r>
          </a:p>
          <a:p>
            <a:r>
              <a:rPr lang="en-CA" sz="2000" dirty="0" smtClean="0"/>
              <a:t>Loose </a:t>
            </a:r>
            <a:r>
              <a:rPr lang="en-CA" sz="2000" dirty="0"/>
              <a:t>papery or flaky bark</a:t>
            </a:r>
            <a:endParaRPr lang="en-CA" sz="2000" b="1" dirty="0" smtClean="0">
              <a:solidFill>
                <a:srgbClr val="FFC000"/>
              </a:solidFill>
            </a:endParaRPr>
          </a:p>
        </p:txBody>
      </p:sp>
      <p:cxnSp>
        <p:nvCxnSpPr>
          <p:cNvPr id="8" name="Straight Connector 7"/>
          <p:cNvCxnSpPr/>
          <p:nvPr/>
        </p:nvCxnSpPr>
        <p:spPr>
          <a:xfrm>
            <a:off x="4534678" y="1595277"/>
            <a:ext cx="0" cy="3632200"/>
          </a:xfrm>
          <a:prstGeom prst="line">
            <a:avLst/>
          </a:prstGeom>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0" y="5449078"/>
            <a:ext cx="9160140" cy="14089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550328" y="5311869"/>
            <a:ext cx="8281358" cy="17341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chemeClr val="tx1"/>
                </a:solidFill>
                <a:cs typeface="Arial" panose="020B0604020202020204" pitchFamily="34" charset="0"/>
              </a:rPr>
              <a:t>Examples of plants to </a:t>
            </a:r>
            <a:r>
              <a:rPr lang="en-CA" sz="2400" b="1" dirty="0" smtClean="0">
                <a:solidFill>
                  <a:srgbClr val="FFC000"/>
                </a:solidFill>
                <a:cs typeface="Arial" panose="020B0604020202020204" pitchFamily="34" charset="0"/>
              </a:rPr>
              <a:t>AVOID</a:t>
            </a:r>
            <a:r>
              <a:rPr lang="en-CA" sz="2400" dirty="0" smtClean="0">
                <a:solidFill>
                  <a:srgbClr val="FFC000"/>
                </a:solidFill>
                <a:cs typeface="Arial" panose="020B0604020202020204" pitchFamily="34" charset="0"/>
              </a:rPr>
              <a:t> </a:t>
            </a:r>
            <a:r>
              <a:rPr lang="en-CA" sz="2400" dirty="0" smtClean="0">
                <a:solidFill>
                  <a:schemeClr val="tx1"/>
                </a:solidFill>
                <a:cs typeface="Arial" panose="020B0604020202020204" pitchFamily="34" charset="0"/>
              </a:rPr>
              <a:t>planting: Cedar, Juniper, Pine, </a:t>
            </a:r>
          </a:p>
          <a:p>
            <a:pPr algn="ctr"/>
            <a:r>
              <a:rPr lang="en-CA" sz="2400" dirty="0" smtClean="0">
                <a:solidFill>
                  <a:schemeClr val="tx1"/>
                </a:solidFill>
                <a:cs typeface="Arial" panose="020B0604020202020204" pitchFamily="34" charset="0"/>
              </a:rPr>
              <a:t>tall grass and Spruce. </a:t>
            </a:r>
          </a:p>
        </p:txBody>
      </p:sp>
    </p:spTree>
    <p:extLst>
      <p:ext uri="{BB962C8B-B14F-4D97-AF65-F5344CB8AC3E}">
        <p14:creationId xmlns:p14="http://schemas.microsoft.com/office/powerpoint/2010/main" val="683655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ZONE 1</a:t>
            </a:r>
            <a:endParaRPr lang="en-CA" dirty="0"/>
          </a:p>
        </p:txBody>
      </p:sp>
      <p:sp>
        <p:nvSpPr>
          <p:cNvPr id="6" name="Content Placeholder 1"/>
          <p:cNvSpPr txBox="1">
            <a:spLocks/>
          </p:cNvSpPr>
          <p:nvPr/>
        </p:nvSpPr>
        <p:spPr>
          <a:xfrm>
            <a:off x="510114" y="1672579"/>
            <a:ext cx="4544965" cy="437857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CA" sz="2000" b="1" dirty="0" smtClean="0">
                <a:solidFill>
                  <a:srgbClr val="FFC000"/>
                </a:solidFill>
              </a:rPr>
              <a:t>1.5 to 10 metres from the home</a:t>
            </a:r>
          </a:p>
          <a:p>
            <a:r>
              <a:rPr lang="en-CA" sz="2000" dirty="0" smtClean="0"/>
              <a:t>Create a FireSmart yard so that fire will not easily transmit to your home. </a:t>
            </a:r>
          </a:p>
          <a:p>
            <a:r>
              <a:rPr lang="en-CA" sz="2000" dirty="0" smtClean="0"/>
              <a:t>Plant low-density, fire-resistant plants and shrubs.</a:t>
            </a:r>
          </a:p>
          <a:p>
            <a:r>
              <a:rPr lang="en-CA" sz="2000" dirty="0" smtClean="0"/>
              <a:t>Avoid planting coniferous trees (cones and needles) in this zone, since they are highly flammable.</a:t>
            </a:r>
          </a:p>
          <a:p>
            <a:r>
              <a:rPr lang="en-CA" sz="2000" dirty="0" smtClean="0"/>
              <a:t>Keep lawns mowed. </a:t>
            </a:r>
          </a:p>
          <a:p>
            <a:r>
              <a:rPr lang="en-CA" sz="2000" dirty="0" smtClean="0"/>
              <a:t>Move firewood piles, construction materials, storage sheds and other combustible  structures out of this zone and into Zone 2. </a:t>
            </a:r>
          </a:p>
          <a:p>
            <a:pPr marL="0" indent="0">
              <a:buNone/>
            </a:pPr>
            <a:endParaRPr lang="en-CA" sz="1800" dirty="0">
              <a:solidFill>
                <a:schemeClr val="bg1"/>
              </a:solidFill>
            </a:endParaRPr>
          </a:p>
        </p:txBody>
      </p:sp>
      <p:pic>
        <p:nvPicPr>
          <p:cNvPr id="1026" name="Picture 2" descr="Image result for house wood pile">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17375" y="2402879"/>
            <a:ext cx="3313214" cy="3107975"/>
          </a:xfrm>
          <a:prstGeom prst="ellipse">
            <a:avLst/>
          </a:prstGeom>
          <a:noFill/>
          <a:extLst>
            <a:ext uri="{909E8E84-426E-40DD-AFC4-6F175D3DCCD1}">
              <a14:hiddenFill xmlns:a14="http://schemas.microsoft.com/office/drawing/2010/main">
                <a:solidFill>
                  <a:srgbClr val="FFFFFF"/>
                </a:solidFill>
              </a14:hiddenFill>
            </a:ext>
          </a:extLst>
        </p:spPr>
      </p:pic>
      <p:sp>
        <p:nvSpPr>
          <p:cNvPr id="10" name="Minus 9"/>
          <p:cNvSpPr/>
          <p:nvPr/>
        </p:nvSpPr>
        <p:spPr>
          <a:xfrm rot="2615006">
            <a:off x="4724547" y="3539522"/>
            <a:ext cx="4227616" cy="834686"/>
          </a:xfrm>
          <a:prstGeom prst="mathMinus">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CA">
              <a:solidFill>
                <a:srgbClr val="C00000"/>
              </a:solidFill>
            </a:endParaRPr>
          </a:p>
        </p:txBody>
      </p:sp>
      <p:sp>
        <p:nvSpPr>
          <p:cNvPr id="12" name="Donut 11"/>
          <p:cNvSpPr/>
          <p:nvPr/>
        </p:nvSpPr>
        <p:spPr>
          <a:xfrm>
            <a:off x="5217373" y="2318070"/>
            <a:ext cx="3313215" cy="3277590"/>
          </a:xfrm>
          <a:prstGeom prst="donut">
            <a:avLst>
              <a:gd name="adj" fmla="val 4939"/>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CA">
              <a:solidFill>
                <a:schemeClr val="tx1"/>
              </a:solidFill>
            </a:endParaRPr>
          </a:p>
        </p:txBody>
      </p:sp>
    </p:spTree>
    <p:extLst>
      <p:ext uri="{BB962C8B-B14F-4D97-AF65-F5344CB8AC3E}">
        <p14:creationId xmlns:p14="http://schemas.microsoft.com/office/powerpoint/2010/main" val="36074184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ZONE </a:t>
            </a:r>
            <a:r>
              <a:rPr lang="en-CA" dirty="0"/>
              <a:t>2</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6794" y="4307051"/>
            <a:ext cx="6760211" cy="2289551"/>
          </a:xfrm>
          <a:prstGeom prst="rect">
            <a:avLst/>
          </a:prstGeom>
          <a:ln>
            <a:solidFill>
              <a:schemeClr val="tx1"/>
            </a:solidFill>
          </a:ln>
        </p:spPr>
      </p:pic>
      <p:sp>
        <p:nvSpPr>
          <p:cNvPr id="8" name="Content Placeholder 1"/>
          <p:cNvSpPr txBox="1">
            <a:spLocks/>
          </p:cNvSpPr>
          <p:nvPr/>
        </p:nvSpPr>
        <p:spPr>
          <a:xfrm>
            <a:off x="285386" y="1593372"/>
            <a:ext cx="8597357" cy="471652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CA" sz="2000" b="1" dirty="0" smtClean="0">
                <a:solidFill>
                  <a:srgbClr val="FFC000"/>
                </a:solidFill>
              </a:rPr>
              <a:t>10  to 30 m from home</a:t>
            </a:r>
          </a:p>
          <a:p>
            <a:r>
              <a:rPr lang="en-CA" sz="2000" dirty="0" smtClean="0"/>
              <a:t>Prune and trim evergreen trees to create at least  3 metres of horizontal space between the single or grouped tree crowns </a:t>
            </a:r>
          </a:p>
          <a:p>
            <a:r>
              <a:rPr lang="en-CA" sz="2000" dirty="0" smtClean="0"/>
              <a:t>On remaining evergreen trees, remove all branches to a height of 2 metres above the ground </a:t>
            </a:r>
          </a:p>
          <a:p>
            <a:r>
              <a:rPr lang="en-CA" sz="2000" dirty="0" smtClean="0"/>
              <a:t>Regularly clean up fallen branches, dry grasses and needles from the ground to eliminate the potential surface fuels</a:t>
            </a:r>
          </a:p>
        </p:txBody>
      </p:sp>
    </p:spTree>
    <p:extLst>
      <p:ext uri="{BB962C8B-B14F-4D97-AF65-F5344CB8AC3E}">
        <p14:creationId xmlns:p14="http://schemas.microsoft.com/office/powerpoint/2010/main" val="881856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ZONE 3</a:t>
            </a:r>
            <a:endParaRPr lang="en-CA" dirty="0"/>
          </a:p>
        </p:txBody>
      </p:sp>
      <p:sp>
        <p:nvSpPr>
          <p:cNvPr id="6" name="Content Placeholder 1"/>
          <p:cNvSpPr txBox="1">
            <a:spLocks/>
          </p:cNvSpPr>
          <p:nvPr/>
        </p:nvSpPr>
        <p:spPr>
          <a:xfrm>
            <a:off x="265534" y="1560227"/>
            <a:ext cx="8568952" cy="442849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CA" sz="2000" b="1" dirty="0">
                <a:solidFill>
                  <a:srgbClr val="FFC000"/>
                </a:solidFill>
              </a:rPr>
              <a:t>30 to 100 m from home</a:t>
            </a:r>
          </a:p>
          <a:p>
            <a:r>
              <a:rPr lang="en-CA" sz="2000" dirty="0" smtClean="0"/>
              <a:t>Create an environment that will not support high intensity crown fires</a:t>
            </a:r>
          </a:p>
          <a:p>
            <a:r>
              <a:rPr lang="en-CA" sz="2000" dirty="0" smtClean="0"/>
              <a:t>Focus on fuel reduction and conversion (rather than removal) is the main priority in this zone</a:t>
            </a:r>
          </a:p>
          <a:p>
            <a:r>
              <a:rPr lang="en-CA" sz="2000" dirty="0" smtClean="0"/>
              <a:t>Look for opportunities to create a fire break by  creating space between trees and other flammable vegetation</a:t>
            </a: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16844" t="8681" r="4421" b="14209"/>
          <a:stretch/>
        </p:blipFill>
        <p:spPr>
          <a:xfrm>
            <a:off x="1479618" y="3975951"/>
            <a:ext cx="6298722" cy="2595694"/>
          </a:xfrm>
          <a:prstGeom prst="rect">
            <a:avLst/>
          </a:prstGeom>
          <a:ln w="28575">
            <a:solidFill>
              <a:schemeClr val="tx1"/>
            </a:solidFill>
          </a:ln>
        </p:spPr>
      </p:pic>
    </p:spTree>
    <p:extLst>
      <p:ext uri="{BB962C8B-B14F-4D97-AF65-F5344CB8AC3E}">
        <p14:creationId xmlns:p14="http://schemas.microsoft.com/office/powerpoint/2010/main" val="8263874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324" y="1"/>
            <a:ext cx="6133605" cy="1160475"/>
          </a:xfrm>
        </p:spPr>
        <p:txBody>
          <a:bodyPr/>
          <a:lstStyle/>
          <a:p>
            <a:r>
              <a:rPr lang="en-CA" dirty="0" smtClean="0"/>
              <a:t>HOME BUILDING CONSIDERATIONS</a:t>
            </a:r>
            <a:endParaRPr lang="en-CA" dirty="0"/>
          </a:p>
        </p:txBody>
      </p: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02" r="-1"/>
          <a:stretch/>
        </p:blipFill>
        <p:spPr bwMode="auto">
          <a:xfrm>
            <a:off x="-55175" y="1142318"/>
            <a:ext cx="9217836" cy="57156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0" y="5840964"/>
            <a:ext cx="9160140" cy="10170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Rectangle 2"/>
          <p:cNvSpPr/>
          <p:nvPr/>
        </p:nvSpPr>
        <p:spPr>
          <a:xfrm>
            <a:off x="578496" y="6046235"/>
            <a:ext cx="8434873" cy="646331"/>
          </a:xfrm>
          <a:prstGeom prst="rect">
            <a:avLst/>
          </a:prstGeom>
        </p:spPr>
        <p:txBody>
          <a:bodyPr wrap="square">
            <a:spAutoFit/>
          </a:bodyPr>
          <a:lstStyle/>
          <a:p>
            <a:r>
              <a:rPr lang="en-CA" dirty="0" smtClean="0"/>
              <a:t>Always ensure roofs and gutters are  clear of combustible material, vents and eaves are screened  in or enclosed ,and siding is free of gaps  where embers could accumulate. </a:t>
            </a:r>
            <a:endParaRPr lang="en-CA" dirty="0"/>
          </a:p>
        </p:txBody>
      </p:sp>
    </p:spTree>
    <p:extLst>
      <p:ext uri="{BB962C8B-B14F-4D97-AF65-F5344CB8AC3E}">
        <p14:creationId xmlns:p14="http://schemas.microsoft.com/office/powerpoint/2010/main" val="142348676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324" y="1"/>
            <a:ext cx="6133605" cy="1160475"/>
          </a:xfrm>
        </p:spPr>
        <p:txBody>
          <a:bodyPr>
            <a:noAutofit/>
          </a:bodyPr>
          <a:lstStyle/>
          <a:p>
            <a:r>
              <a:rPr lang="en-CA" sz="2800" dirty="0" smtClean="0"/>
              <a:t>RECOMMENDED HOME ROOFING MATERIALS</a:t>
            </a:r>
            <a:endParaRPr lang="en-CA" sz="2800" dirty="0"/>
          </a:p>
        </p:txBody>
      </p:sp>
      <p:sp>
        <p:nvSpPr>
          <p:cNvPr id="5" name="Rectangle 4"/>
          <p:cNvSpPr/>
          <p:nvPr/>
        </p:nvSpPr>
        <p:spPr>
          <a:xfrm>
            <a:off x="4145201" y="2100308"/>
            <a:ext cx="4420301" cy="1938992"/>
          </a:xfrm>
          <a:prstGeom prst="rect">
            <a:avLst/>
          </a:prstGeom>
          <a:ln w="28575">
            <a:solidFill>
              <a:schemeClr val="tx1"/>
            </a:solidFill>
          </a:ln>
        </p:spPr>
        <p:txBody>
          <a:bodyPr wrap="square">
            <a:spAutoFit/>
          </a:bodyPr>
          <a:lstStyle/>
          <a:p>
            <a:r>
              <a:rPr lang="en-CA" sz="2000" dirty="0" smtClean="0"/>
              <a:t>Roofing material tested for flammability is assigned a classification:</a:t>
            </a:r>
          </a:p>
          <a:p>
            <a:endParaRPr lang="en-CA" sz="2000" dirty="0" smtClean="0"/>
          </a:p>
          <a:p>
            <a:r>
              <a:rPr lang="en-CA" sz="2000" b="1" dirty="0" smtClean="0">
                <a:solidFill>
                  <a:srgbClr val="FFC000"/>
                </a:solidFill>
              </a:rPr>
              <a:t>CLASS A </a:t>
            </a:r>
            <a:r>
              <a:rPr lang="en-CA" sz="2000" b="1" dirty="0" smtClean="0"/>
              <a:t>– </a:t>
            </a:r>
            <a:r>
              <a:rPr lang="en-CA" sz="2000" dirty="0"/>
              <a:t>h</a:t>
            </a:r>
            <a:r>
              <a:rPr lang="en-CA" sz="2000" dirty="0" smtClean="0"/>
              <a:t>igh resistance to fire </a:t>
            </a:r>
          </a:p>
          <a:p>
            <a:r>
              <a:rPr lang="en-CA" sz="2000" b="1" dirty="0" smtClean="0">
                <a:solidFill>
                  <a:srgbClr val="FFC000"/>
                </a:solidFill>
              </a:rPr>
              <a:t>CLASS B </a:t>
            </a:r>
            <a:r>
              <a:rPr lang="en-CA" sz="2000" b="1" dirty="0" smtClean="0"/>
              <a:t>– </a:t>
            </a:r>
            <a:r>
              <a:rPr lang="en-CA" sz="2000" dirty="0"/>
              <a:t>m</a:t>
            </a:r>
            <a:r>
              <a:rPr lang="en-CA" sz="2000" dirty="0" smtClean="0"/>
              <a:t>oderate resistance to fire</a:t>
            </a:r>
          </a:p>
          <a:p>
            <a:r>
              <a:rPr lang="en-CA" sz="2000" b="1" dirty="0" smtClean="0">
                <a:solidFill>
                  <a:srgbClr val="FFC000"/>
                </a:solidFill>
              </a:rPr>
              <a:t>CLASS C </a:t>
            </a:r>
            <a:r>
              <a:rPr lang="en-CA" sz="2000" b="1" dirty="0" smtClean="0"/>
              <a:t>– </a:t>
            </a:r>
            <a:r>
              <a:rPr lang="en-CA" sz="2000" dirty="0"/>
              <a:t>l</a:t>
            </a:r>
            <a:r>
              <a:rPr lang="en-CA" sz="2000" dirty="0" smtClean="0"/>
              <a:t>ow resistance to fire</a:t>
            </a:r>
          </a:p>
        </p:txBody>
      </p:sp>
      <p:pic>
        <p:nvPicPr>
          <p:cNvPr id="5134" name="Picture 14" descr="Image result for roof asphalt">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2146" y="1488682"/>
            <a:ext cx="3313215" cy="3267075"/>
          </a:xfrm>
          <a:prstGeom prst="ellipse">
            <a:avLst/>
          </a:prstGeom>
          <a:noFill/>
          <a:extLst>
            <a:ext uri="{909E8E84-426E-40DD-AFC4-6F175D3DCCD1}">
              <a14:hiddenFill xmlns:a14="http://schemas.microsoft.com/office/drawing/2010/main">
                <a:solidFill>
                  <a:srgbClr val="FFFFFF"/>
                </a:solidFill>
              </a14:hiddenFill>
            </a:ext>
          </a:extLst>
        </p:spPr>
      </p:pic>
      <p:sp>
        <p:nvSpPr>
          <p:cNvPr id="23" name="Donut 22"/>
          <p:cNvSpPr/>
          <p:nvPr/>
        </p:nvSpPr>
        <p:spPr>
          <a:xfrm>
            <a:off x="272145" y="1478167"/>
            <a:ext cx="3313215" cy="3277590"/>
          </a:xfrm>
          <a:prstGeom prst="donut">
            <a:avLst>
              <a:gd name="adj" fmla="val 4939"/>
            </a:avLst>
          </a:prstGeom>
          <a:solidFill>
            <a:srgbClr val="FFC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CA">
              <a:solidFill>
                <a:schemeClr val="tx1"/>
              </a:solidFill>
            </a:endParaRPr>
          </a:p>
        </p:txBody>
      </p:sp>
      <p:sp>
        <p:nvSpPr>
          <p:cNvPr id="26" name="Rectangle 25"/>
          <p:cNvSpPr/>
          <p:nvPr/>
        </p:nvSpPr>
        <p:spPr>
          <a:xfrm>
            <a:off x="-16140" y="5113176"/>
            <a:ext cx="9160140" cy="1744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Rectangle 26"/>
          <p:cNvSpPr/>
          <p:nvPr/>
        </p:nvSpPr>
        <p:spPr>
          <a:xfrm>
            <a:off x="550328" y="5311869"/>
            <a:ext cx="8281358" cy="17341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chemeClr val="tx1"/>
                </a:solidFill>
                <a:cs typeface="Arial" panose="020B0604020202020204" pitchFamily="34" charset="0"/>
              </a:rPr>
              <a:t>. </a:t>
            </a:r>
          </a:p>
        </p:txBody>
      </p:sp>
      <p:sp>
        <p:nvSpPr>
          <p:cNvPr id="29" name="Rectangle 28"/>
          <p:cNvSpPr/>
          <p:nvPr/>
        </p:nvSpPr>
        <p:spPr>
          <a:xfrm>
            <a:off x="550328" y="5139042"/>
            <a:ext cx="8281358" cy="17341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chemeClr val="tx1"/>
                </a:solidFill>
                <a:cs typeface="Arial" panose="020B0604020202020204" pitchFamily="34" charset="0"/>
              </a:rPr>
              <a:t>The roof is the most </a:t>
            </a:r>
            <a:r>
              <a:rPr lang="en-CA" sz="2400" b="1" dirty="0" smtClean="0">
                <a:solidFill>
                  <a:srgbClr val="FFC000"/>
                </a:solidFill>
                <a:cs typeface="Arial" panose="020B0604020202020204" pitchFamily="34" charset="0"/>
              </a:rPr>
              <a:t>VULNERABLE</a:t>
            </a:r>
            <a:r>
              <a:rPr lang="en-CA" sz="2400" dirty="0" smtClean="0">
                <a:solidFill>
                  <a:schemeClr val="tx1"/>
                </a:solidFill>
                <a:cs typeface="Arial" panose="020B0604020202020204" pitchFamily="34" charset="0"/>
              </a:rPr>
              <a:t> component of your home. Sparks and burning embers from a wildfire can travel long distances and quickly ignite flammable roofing material. </a:t>
            </a:r>
          </a:p>
        </p:txBody>
      </p:sp>
    </p:spTree>
    <p:extLst>
      <p:ext uri="{BB962C8B-B14F-4D97-AF65-F5344CB8AC3E}">
        <p14:creationId xmlns:p14="http://schemas.microsoft.com/office/powerpoint/2010/main" val="306306637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324" y="1"/>
            <a:ext cx="6133605" cy="1160475"/>
          </a:xfrm>
        </p:spPr>
        <p:txBody>
          <a:bodyPr>
            <a:noAutofit/>
          </a:bodyPr>
          <a:lstStyle/>
          <a:p>
            <a:r>
              <a:rPr lang="en-CA" sz="2800" dirty="0" smtClean="0"/>
              <a:t>RECOMMENDED HOME SIDING MATERIALS</a:t>
            </a:r>
            <a:endParaRPr lang="en-CA" sz="2800" dirty="0"/>
          </a:p>
        </p:txBody>
      </p:sp>
      <p:sp>
        <p:nvSpPr>
          <p:cNvPr id="5" name="Rectangle 4"/>
          <p:cNvSpPr/>
          <p:nvPr/>
        </p:nvSpPr>
        <p:spPr>
          <a:xfrm>
            <a:off x="5803641" y="1853945"/>
            <a:ext cx="3060442" cy="4401205"/>
          </a:xfrm>
          <a:prstGeom prst="rect">
            <a:avLst/>
          </a:prstGeom>
        </p:spPr>
        <p:txBody>
          <a:bodyPr wrap="square">
            <a:spAutoFit/>
          </a:bodyPr>
          <a:lstStyle/>
          <a:p>
            <a:pPr marL="285750" indent="-285750">
              <a:buFont typeface="Arial" pitchFamily="34" charset="0"/>
              <a:buChar char="•"/>
            </a:pPr>
            <a:r>
              <a:rPr lang="en-CA" sz="2000" dirty="0" smtClean="0"/>
              <a:t>Aside from the roof</a:t>
            </a:r>
            <a:r>
              <a:rPr lang="en-CA" sz="2000" dirty="0"/>
              <a:t>, the structural </a:t>
            </a:r>
            <a:r>
              <a:rPr lang="en-CA" sz="2000" dirty="0" smtClean="0"/>
              <a:t>component most vulnerable to wildfire is siding material.</a:t>
            </a:r>
          </a:p>
          <a:p>
            <a:pPr marL="285750" indent="-285750">
              <a:buFont typeface="Arial" pitchFamily="34" charset="0"/>
              <a:buChar char="•"/>
            </a:pPr>
            <a:r>
              <a:rPr lang="en-CA" sz="2000" dirty="0" smtClean="0"/>
              <a:t>Vinyl siding can melt when exposed to high temperatures , allowing fire to reach the interior of the building.</a:t>
            </a:r>
          </a:p>
          <a:p>
            <a:pPr marL="285750" indent="-285750">
              <a:buFont typeface="Arial" pitchFamily="34" charset="0"/>
              <a:buChar char="•"/>
            </a:pPr>
            <a:r>
              <a:rPr lang="en-CA" sz="2000" dirty="0" smtClean="0"/>
              <a:t>Fibre cement board panels, stucco, brick and poured concrete offer superior fire resistance. </a:t>
            </a:r>
          </a:p>
        </p:txBody>
      </p:sp>
      <p:pic>
        <p:nvPicPr>
          <p:cNvPr id="5128" name="Picture 8" descr="Image result for brick">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7453" y="5064264"/>
            <a:ext cx="1404798" cy="1341837"/>
          </a:xfrm>
          <a:prstGeom prst="ellipse">
            <a:avLst/>
          </a:prstGeom>
          <a:noFill/>
          <a:extLst>
            <a:ext uri="{909E8E84-426E-40DD-AFC4-6F175D3DCCD1}">
              <a14:hiddenFill xmlns:a14="http://schemas.microsoft.com/office/drawing/2010/main">
                <a:solidFill>
                  <a:srgbClr val="FFFFFF"/>
                </a:solidFill>
              </a14:hiddenFill>
            </a:ext>
          </a:extLst>
        </p:spPr>
      </p:pic>
      <p:pic>
        <p:nvPicPr>
          <p:cNvPr id="5130" name="Picture 10" descr="Image result for stucco">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7418" y="3376992"/>
            <a:ext cx="1384833" cy="1341837"/>
          </a:xfrm>
          <a:prstGeom prst="ellipse">
            <a:avLst/>
          </a:prstGeom>
          <a:noFill/>
          <a:extLst>
            <a:ext uri="{909E8E84-426E-40DD-AFC4-6F175D3DCCD1}">
              <a14:hiddenFill xmlns:a14="http://schemas.microsoft.com/office/drawing/2010/main">
                <a:solidFill>
                  <a:srgbClr val="FFFFFF"/>
                </a:solidFill>
              </a14:hiddenFill>
            </a:ext>
          </a:extLst>
        </p:spPr>
      </p:pic>
      <p:pic>
        <p:nvPicPr>
          <p:cNvPr id="5132" name="Picture 12" descr="Image result for fibre cement sidi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67418" y="1554151"/>
            <a:ext cx="1428870" cy="1340653"/>
          </a:xfrm>
          <a:prstGeom prst="ellipse">
            <a:avLst/>
          </a:prstGeom>
          <a:noFill/>
          <a:extLst>
            <a:ext uri="{909E8E84-426E-40DD-AFC4-6F175D3DCCD1}">
              <a14:hiddenFill xmlns:a14="http://schemas.microsoft.com/office/drawing/2010/main">
                <a:solidFill>
                  <a:srgbClr val="FFFFFF"/>
                </a:solidFill>
              </a14:hiddenFill>
            </a:ext>
          </a:extLst>
        </p:spPr>
      </p:pic>
      <p:sp>
        <p:nvSpPr>
          <p:cNvPr id="15" name="Donut 14"/>
          <p:cNvSpPr/>
          <p:nvPr/>
        </p:nvSpPr>
        <p:spPr>
          <a:xfrm>
            <a:off x="567418" y="1554151"/>
            <a:ext cx="1428870" cy="1341837"/>
          </a:xfrm>
          <a:prstGeom prst="donut">
            <a:avLst>
              <a:gd name="adj" fmla="val 4939"/>
            </a:avLst>
          </a:prstGeom>
          <a:solidFill>
            <a:srgbClr val="FFC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CA">
              <a:solidFill>
                <a:schemeClr val="tx1"/>
              </a:solidFill>
            </a:endParaRPr>
          </a:p>
        </p:txBody>
      </p:sp>
      <p:sp>
        <p:nvSpPr>
          <p:cNvPr id="17" name="Donut 16"/>
          <p:cNvSpPr/>
          <p:nvPr/>
        </p:nvSpPr>
        <p:spPr>
          <a:xfrm>
            <a:off x="547453" y="3376991"/>
            <a:ext cx="1404798" cy="1341837"/>
          </a:xfrm>
          <a:prstGeom prst="donut">
            <a:avLst>
              <a:gd name="adj" fmla="val 4939"/>
            </a:avLst>
          </a:prstGeom>
          <a:solidFill>
            <a:srgbClr val="FFC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CA">
              <a:solidFill>
                <a:schemeClr val="tx1"/>
              </a:solidFill>
            </a:endParaRPr>
          </a:p>
        </p:txBody>
      </p:sp>
      <p:sp>
        <p:nvSpPr>
          <p:cNvPr id="18" name="Donut 17"/>
          <p:cNvSpPr/>
          <p:nvPr/>
        </p:nvSpPr>
        <p:spPr>
          <a:xfrm>
            <a:off x="557435" y="5064265"/>
            <a:ext cx="1404798" cy="1341837"/>
          </a:xfrm>
          <a:prstGeom prst="donut">
            <a:avLst>
              <a:gd name="adj" fmla="val 4939"/>
            </a:avLst>
          </a:prstGeom>
          <a:solidFill>
            <a:srgbClr val="FFC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CA">
              <a:solidFill>
                <a:schemeClr val="tx1"/>
              </a:solidFill>
            </a:endParaRPr>
          </a:p>
        </p:txBody>
      </p:sp>
      <p:sp>
        <p:nvSpPr>
          <p:cNvPr id="19" name="TextBox 18"/>
          <p:cNvSpPr txBox="1"/>
          <p:nvPr/>
        </p:nvSpPr>
        <p:spPr>
          <a:xfrm>
            <a:off x="2401887" y="1963459"/>
            <a:ext cx="3946906" cy="523220"/>
          </a:xfrm>
          <a:prstGeom prst="rect">
            <a:avLst/>
          </a:prstGeom>
          <a:noFill/>
        </p:spPr>
        <p:txBody>
          <a:bodyPr wrap="square" rtlCol="0">
            <a:spAutoFit/>
          </a:bodyPr>
          <a:lstStyle/>
          <a:p>
            <a:pPr>
              <a:spcAft>
                <a:spcPts val="1800"/>
              </a:spcAft>
            </a:pPr>
            <a:r>
              <a:rPr lang="en-CA" sz="2800" b="1" dirty="0" smtClean="0">
                <a:solidFill>
                  <a:srgbClr val="FFC000"/>
                </a:solidFill>
                <a:cs typeface="Arial" panose="020B0604020202020204" pitchFamily="34" charset="0"/>
              </a:rPr>
              <a:t>Fibre cement siding</a:t>
            </a:r>
          </a:p>
        </p:txBody>
      </p:sp>
      <p:sp>
        <p:nvSpPr>
          <p:cNvPr id="20" name="TextBox 19"/>
          <p:cNvSpPr txBox="1"/>
          <p:nvPr/>
        </p:nvSpPr>
        <p:spPr>
          <a:xfrm>
            <a:off x="2401887" y="3730318"/>
            <a:ext cx="3946906" cy="523220"/>
          </a:xfrm>
          <a:prstGeom prst="rect">
            <a:avLst/>
          </a:prstGeom>
          <a:noFill/>
        </p:spPr>
        <p:txBody>
          <a:bodyPr wrap="square" rtlCol="0">
            <a:spAutoFit/>
          </a:bodyPr>
          <a:lstStyle/>
          <a:p>
            <a:pPr>
              <a:spcAft>
                <a:spcPts val="1800"/>
              </a:spcAft>
            </a:pPr>
            <a:r>
              <a:rPr lang="en-CA" sz="2800" b="1" dirty="0" smtClean="0">
                <a:solidFill>
                  <a:srgbClr val="FFC000"/>
                </a:solidFill>
                <a:cs typeface="Arial" panose="020B0604020202020204" pitchFamily="34" charset="0"/>
              </a:rPr>
              <a:t>Stucco siding</a:t>
            </a:r>
          </a:p>
        </p:txBody>
      </p:sp>
      <p:sp>
        <p:nvSpPr>
          <p:cNvPr id="21" name="TextBox 20"/>
          <p:cNvSpPr txBox="1"/>
          <p:nvPr/>
        </p:nvSpPr>
        <p:spPr>
          <a:xfrm>
            <a:off x="2401887" y="5473572"/>
            <a:ext cx="3946906" cy="523220"/>
          </a:xfrm>
          <a:prstGeom prst="rect">
            <a:avLst/>
          </a:prstGeom>
          <a:noFill/>
        </p:spPr>
        <p:txBody>
          <a:bodyPr wrap="square" rtlCol="0">
            <a:spAutoFit/>
          </a:bodyPr>
          <a:lstStyle/>
          <a:p>
            <a:pPr>
              <a:spcAft>
                <a:spcPts val="1800"/>
              </a:spcAft>
            </a:pPr>
            <a:r>
              <a:rPr lang="en-CA" sz="2800" b="1" dirty="0" smtClean="0">
                <a:solidFill>
                  <a:srgbClr val="FFC000"/>
                </a:solidFill>
                <a:cs typeface="Arial" panose="020B0604020202020204" pitchFamily="34" charset="0"/>
              </a:rPr>
              <a:t>Brick siding</a:t>
            </a:r>
          </a:p>
        </p:txBody>
      </p:sp>
    </p:spTree>
    <p:extLst>
      <p:ext uri="{BB962C8B-B14F-4D97-AF65-F5344CB8AC3E}">
        <p14:creationId xmlns:p14="http://schemas.microsoft.com/office/powerpoint/2010/main" val="18266554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FIRESMART PRIORITY ZONES</a:t>
            </a:r>
            <a:endParaRPr lang="en-CA" dirty="0"/>
          </a:p>
        </p:txBody>
      </p:sp>
      <p:pic>
        <p:nvPicPr>
          <p:cNvPr id="307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634377" y="1899039"/>
            <a:ext cx="6243637" cy="4773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ontent Placeholder 1"/>
          <p:cNvSpPr txBox="1">
            <a:spLocks/>
          </p:cNvSpPr>
          <p:nvPr/>
        </p:nvSpPr>
        <p:spPr>
          <a:xfrm>
            <a:off x="163004" y="2023823"/>
            <a:ext cx="2444620" cy="4525963"/>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smtClean="0">
                <a:ln>
                  <a:noFill/>
                </a:ln>
                <a:effectLst/>
                <a:uLnTx/>
                <a:uFillTx/>
                <a:latin typeface="Calibri"/>
                <a:ea typeface="+mn-ea"/>
                <a:cs typeface="+mn-cs"/>
              </a:rPr>
              <a:t>4% survival:</a:t>
            </a:r>
            <a:r>
              <a:rPr kumimoji="0" lang="en-US" sz="2000" b="0" i="0" u="none" strike="noStrike" kern="1200" cap="none" spc="0" normalizeH="0" noProof="0" dirty="0" smtClean="0">
                <a:ln>
                  <a:noFill/>
                </a:ln>
                <a:effectLst/>
                <a:uLnTx/>
                <a:uFillTx/>
                <a:latin typeface="Calibri"/>
                <a:ea typeface="+mn-ea"/>
                <a:cs typeface="+mn-cs"/>
              </a:rPr>
              <a:t> </a:t>
            </a:r>
            <a:r>
              <a:rPr kumimoji="0" lang="en-US" sz="2000" b="0" i="0" u="none" strike="noStrike" kern="1200" cap="none" spc="0" normalizeH="0" baseline="0" noProof="0" dirty="0" smtClean="0">
                <a:ln>
                  <a:noFill/>
                </a:ln>
                <a:effectLst/>
                <a:uLnTx/>
                <a:uFillTx/>
                <a:latin typeface="Calibri"/>
                <a:ea typeface="+mn-ea"/>
                <a:cs typeface="+mn-cs"/>
              </a:rPr>
              <a:t>flammable roof, no treatment and no defensive action</a:t>
            </a:r>
          </a:p>
          <a:p>
            <a:pPr marL="457200" marR="0" lvl="0" indent="-45720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smtClean="0">
                <a:ln>
                  <a:noFill/>
                </a:ln>
                <a:effectLst/>
                <a:uLnTx/>
                <a:uFillTx/>
                <a:latin typeface="Calibri"/>
                <a:ea typeface="+mn-ea"/>
                <a:cs typeface="+mn-cs"/>
              </a:rPr>
              <a:t>20% survival: flammable roof</a:t>
            </a:r>
          </a:p>
          <a:p>
            <a:pPr marL="457200" marR="0" lvl="0" indent="-45720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smtClean="0">
                <a:ln>
                  <a:noFill/>
                </a:ln>
                <a:effectLst/>
                <a:uLnTx/>
                <a:uFillTx/>
                <a:latin typeface="Calibri"/>
                <a:ea typeface="+mn-ea"/>
                <a:cs typeface="+mn-cs"/>
              </a:rPr>
              <a:t>70% survival: non-flammable roof</a:t>
            </a:r>
          </a:p>
          <a:p>
            <a:pPr marL="457200" marR="0" lvl="0" indent="-45720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smtClean="0">
                <a:ln>
                  <a:noFill/>
                </a:ln>
                <a:effectLst/>
                <a:uLnTx/>
                <a:uFillTx/>
                <a:latin typeface="Calibri"/>
                <a:ea typeface="+mn-ea"/>
                <a:cs typeface="+mn-cs"/>
              </a:rPr>
              <a:t>90% survival: </a:t>
            </a:r>
            <a:r>
              <a:rPr kumimoji="0" lang="en-US" sz="2000" b="0" i="0" strike="noStrike" kern="1200" cap="none" spc="0" normalizeH="0" baseline="0" noProof="0" dirty="0" smtClean="0">
                <a:ln>
                  <a:noFill/>
                </a:ln>
                <a:effectLst/>
                <a:uLnTx/>
                <a:uFillTx/>
                <a:latin typeface="Calibri"/>
                <a:ea typeface="+mn-ea"/>
                <a:cs typeface="+mn-cs"/>
              </a:rPr>
              <a:t>&lt; </a:t>
            </a:r>
            <a:r>
              <a:rPr kumimoji="0" lang="en-US" sz="2000" b="0" i="0" u="none" strike="noStrike" kern="1200" cap="none" spc="0" normalizeH="0" baseline="0" noProof="0" dirty="0" smtClean="0">
                <a:ln>
                  <a:noFill/>
                </a:ln>
                <a:effectLst/>
                <a:uLnTx/>
                <a:uFillTx/>
                <a:latin typeface="Calibri"/>
                <a:ea typeface="+mn-ea"/>
                <a:cs typeface="+mn-cs"/>
              </a:rPr>
              <a:t>10 metres (Zone 1) or more of vegetation is treated</a:t>
            </a:r>
            <a:endParaRPr kumimoji="0" lang="en-US" sz="2000" b="0" i="0" u="none" strike="noStrike" kern="1200" cap="none" spc="0" normalizeH="0" baseline="0" noProof="0" dirty="0">
              <a:ln>
                <a:noFill/>
              </a:ln>
              <a:effectLst/>
              <a:uLnTx/>
              <a:uFillTx/>
              <a:latin typeface="Calibri"/>
              <a:ea typeface="+mn-ea"/>
              <a:cs typeface="+mn-cs"/>
            </a:endParaRPr>
          </a:p>
        </p:txBody>
      </p:sp>
      <p:sp>
        <p:nvSpPr>
          <p:cNvPr id="3" name="TextBox 2"/>
          <p:cNvSpPr txBox="1"/>
          <p:nvPr/>
        </p:nvSpPr>
        <p:spPr>
          <a:xfrm>
            <a:off x="0" y="1162050"/>
            <a:ext cx="9064624" cy="861774"/>
          </a:xfrm>
          <a:prstGeom prst="rect">
            <a:avLst/>
          </a:prstGeom>
          <a:noFill/>
        </p:spPr>
        <p:txBody>
          <a:bodyPr wrap="square" rtlCol="0">
            <a:spAutoFit/>
          </a:bodyPr>
          <a:lstStyle/>
          <a:p>
            <a:pPr lvl="0" algn="ctr"/>
            <a:r>
              <a:rPr lang="en-US" sz="3200" b="1" dirty="0"/>
              <a:t>Wildfire s</a:t>
            </a:r>
            <a:r>
              <a:rPr lang="en-US" sz="3200" b="1" dirty="0" smtClean="0"/>
              <a:t>tructure survival statistics </a:t>
            </a:r>
            <a:endParaRPr lang="en-US" sz="3200" b="1" dirty="0"/>
          </a:p>
          <a:p>
            <a:endParaRPr lang="en-CA" dirty="0"/>
          </a:p>
        </p:txBody>
      </p:sp>
      <p:sp>
        <p:nvSpPr>
          <p:cNvPr id="6" name="Freeform 5"/>
          <p:cNvSpPr/>
          <p:nvPr/>
        </p:nvSpPr>
        <p:spPr>
          <a:xfrm>
            <a:off x="4532313" y="4286805"/>
            <a:ext cx="2782888" cy="956708"/>
          </a:xfrm>
          <a:custGeom>
            <a:avLst/>
            <a:gdLst>
              <a:gd name="connsiteX0" fmla="*/ 1390269 w 4306957"/>
              <a:gd name="connsiteY0" fmla="*/ 76200 h 1454243"/>
              <a:gd name="connsiteX1" fmla="*/ 704469 w 4306957"/>
              <a:gd name="connsiteY1" fmla="*/ 190500 h 1454243"/>
              <a:gd name="connsiteX2" fmla="*/ 18669 w 4306957"/>
              <a:gd name="connsiteY2" fmla="*/ 590550 h 1454243"/>
              <a:gd name="connsiteX3" fmla="*/ 332994 w 4306957"/>
              <a:gd name="connsiteY3" fmla="*/ 1104900 h 1454243"/>
              <a:gd name="connsiteX4" fmla="*/ 1742694 w 4306957"/>
              <a:gd name="connsiteY4" fmla="*/ 1447800 h 1454243"/>
              <a:gd name="connsiteX5" fmla="*/ 3638169 w 4306957"/>
              <a:gd name="connsiteY5" fmla="*/ 1285875 h 1454243"/>
              <a:gd name="connsiteX6" fmla="*/ 4304919 w 4306957"/>
              <a:gd name="connsiteY6" fmla="*/ 771525 h 1454243"/>
              <a:gd name="connsiteX7" fmla="*/ 3790569 w 4306957"/>
              <a:gd name="connsiteY7" fmla="*/ 257175 h 1454243"/>
              <a:gd name="connsiteX8" fmla="*/ 2352294 w 4306957"/>
              <a:gd name="connsiteY8" fmla="*/ 0 h 1454243"/>
              <a:gd name="connsiteX9" fmla="*/ 1161669 w 4306957"/>
              <a:gd name="connsiteY9" fmla="*/ 76200 h 1454243"/>
              <a:gd name="connsiteX10" fmla="*/ 1142619 w 4306957"/>
              <a:gd name="connsiteY10" fmla="*/ 104775 h 1454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06957" h="1454243">
                <a:moveTo>
                  <a:pt x="1390269" y="76200"/>
                </a:moveTo>
                <a:cubicBezTo>
                  <a:pt x="1161669" y="90487"/>
                  <a:pt x="933069" y="104775"/>
                  <a:pt x="704469" y="190500"/>
                </a:cubicBezTo>
                <a:cubicBezTo>
                  <a:pt x="475869" y="276225"/>
                  <a:pt x="80582" y="438150"/>
                  <a:pt x="18669" y="590550"/>
                </a:cubicBezTo>
                <a:cubicBezTo>
                  <a:pt x="-43244" y="742950"/>
                  <a:pt x="45656" y="962025"/>
                  <a:pt x="332994" y="1104900"/>
                </a:cubicBezTo>
                <a:cubicBezTo>
                  <a:pt x="620332" y="1247775"/>
                  <a:pt x="1191832" y="1417638"/>
                  <a:pt x="1742694" y="1447800"/>
                </a:cubicBezTo>
                <a:cubicBezTo>
                  <a:pt x="2293556" y="1477962"/>
                  <a:pt x="3211132" y="1398588"/>
                  <a:pt x="3638169" y="1285875"/>
                </a:cubicBezTo>
                <a:cubicBezTo>
                  <a:pt x="4065207" y="1173163"/>
                  <a:pt x="4279519" y="942975"/>
                  <a:pt x="4304919" y="771525"/>
                </a:cubicBezTo>
                <a:cubicBezTo>
                  <a:pt x="4330319" y="600075"/>
                  <a:pt x="4116006" y="385762"/>
                  <a:pt x="3790569" y="257175"/>
                </a:cubicBezTo>
                <a:cubicBezTo>
                  <a:pt x="3465132" y="128588"/>
                  <a:pt x="2790444" y="30162"/>
                  <a:pt x="2352294" y="0"/>
                </a:cubicBezTo>
                <a:lnTo>
                  <a:pt x="1161669" y="76200"/>
                </a:lnTo>
                <a:cubicBezTo>
                  <a:pt x="960057" y="93662"/>
                  <a:pt x="1051338" y="99218"/>
                  <a:pt x="1142619" y="104775"/>
                </a:cubicBezTo>
              </a:path>
            </a:pathLst>
          </a:cu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0000"/>
              </a:solidFill>
            </a:endParaRPr>
          </a:p>
        </p:txBody>
      </p:sp>
      <p:sp>
        <p:nvSpPr>
          <p:cNvPr id="7" name="Right Arrow 6"/>
          <p:cNvSpPr/>
          <p:nvPr/>
        </p:nvSpPr>
        <p:spPr>
          <a:xfrm>
            <a:off x="2607624" y="4998463"/>
            <a:ext cx="2114550" cy="16192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82339285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dirty="0"/>
              <a:t>5</a:t>
            </a:r>
            <a:r>
              <a:rPr lang="en-CA" sz="3600" dirty="0" smtClean="0"/>
              <a:t>. THE CASE FOR FIRESMART </a:t>
            </a:r>
            <a:endParaRPr lang="en-CA" sz="3600" dirty="0"/>
          </a:p>
        </p:txBody>
      </p:sp>
      <p:pic>
        <p:nvPicPr>
          <p:cNvPr id="9" name="Picture 2" descr="http://www.rmwb.ca/Assets/Recovery/Ermine+Crescent+Pictometry.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rot="5400000">
            <a:off x="3733684" y="1447686"/>
            <a:ext cx="5686423" cy="5134208"/>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278906" y="1867841"/>
            <a:ext cx="3461822" cy="3046988"/>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A" sz="2400" b="0" i="0" u="none" strike="noStrike" kern="0" cap="none" spc="0" normalizeH="0" baseline="0" noProof="0" dirty="0" smtClean="0">
                <a:ln>
                  <a:noFill/>
                </a:ln>
                <a:solidFill>
                  <a:prstClr val="white"/>
                </a:solidFill>
                <a:effectLst/>
                <a:uLnTx/>
                <a:uFillTx/>
              </a:rPr>
              <a:t>The findings from the </a:t>
            </a:r>
            <a:r>
              <a:rPr kumimoji="0" lang="en-CA" sz="2400" b="1" i="0" u="none" strike="noStrike" kern="0" cap="none" spc="0" normalizeH="0" baseline="0" noProof="0" dirty="0" smtClean="0">
                <a:ln>
                  <a:noFill/>
                </a:ln>
                <a:solidFill>
                  <a:srgbClr val="FFC000"/>
                </a:solidFill>
                <a:effectLst/>
                <a:uLnTx/>
                <a:uFillTx/>
              </a:rPr>
              <a:t>Horse River wildfire</a:t>
            </a:r>
            <a:r>
              <a:rPr kumimoji="0" lang="en-CA" sz="2400" b="0" i="0" u="none" strike="noStrike" kern="0" cap="none" spc="0" normalizeH="0" baseline="0" noProof="0" dirty="0" smtClean="0">
                <a:ln>
                  <a:noFill/>
                </a:ln>
                <a:solidFill>
                  <a:prstClr val="white"/>
                </a:solidFill>
                <a:effectLst/>
                <a:uLnTx/>
                <a:uFillTx/>
              </a:rPr>
              <a:t> (Fort McMurray) in 2016 suggest that the use of </a:t>
            </a:r>
            <a:r>
              <a:rPr kumimoji="0" lang="en-CA" sz="2400" b="1" i="0" u="none" strike="noStrike" kern="0" cap="none" spc="0" normalizeH="0" baseline="0" noProof="0" dirty="0" smtClean="0">
                <a:ln>
                  <a:noFill/>
                </a:ln>
                <a:solidFill>
                  <a:prstClr val="white"/>
                </a:solidFill>
                <a:effectLst/>
                <a:uLnTx/>
                <a:uFillTx/>
              </a:rPr>
              <a:t>FireSmart</a:t>
            </a:r>
            <a:r>
              <a:rPr kumimoji="0" lang="en-CA" sz="2400" b="0" i="0" u="none" strike="noStrike" kern="0" cap="none" spc="0" normalizeH="0" baseline="0" noProof="0" dirty="0" smtClean="0">
                <a:ln>
                  <a:noFill/>
                </a:ln>
                <a:solidFill>
                  <a:prstClr val="white"/>
                </a:solidFill>
                <a:effectLst/>
                <a:uLnTx/>
                <a:uFillTx/>
              </a:rPr>
              <a:t> principles was</a:t>
            </a:r>
            <a:r>
              <a:rPr kumimoji="0" lang="en-CA" sz="2400" b="0" i="0" u="none" strike="noStrike" kern="0" cap="none" spc="0" normalizeH="0" noProof="0" dirty="0" smtClean="0">
                <a:ln>
                  <a:noFill/>
                </a:ln>
                <a:solidFill>
                  <a:prstClr val="white"/>
                </a:solidFill>
                <a:effectLst/>
                <a:uLnTx/>
                <a:uFillTx/>
              </a:rPr>
              <a:t> one</a:t>
            </a:r>
            <a:r>
              <a:rPr kumimoji="0" lang="en-CA" sz="2400" b="0" i="0" u="none" strike="noStrike" kern="0" cap="none" spc="0" normalizeH="0" baseline="0" noProof="0" dirty="0" smtClean="0">
                <a:ln>
                  <a:noFill/>
                </a:ln>
                <a:solidFill>
                  <a:prstClr val="white"/>
                </a:solidFill>
                <a:effectLst/>
                <a:uLnTx/>
                <a:uFillTx/>
              </a:rPr>
              <a:t> of the main reasons why some houses survived.</a:t>
            </a:r>
            <a:endParaRPr kumimoji="0" lang="en-CA" sz="2400" b="0" i="0" u="none" strike="noStrike" kern="0" cap="none" spc="0" normalizeH="0" baseline="0" noProof="0" dirty="0" smtClean="0">
              <a:ln>
                <a:noFill/>
              </a:ln>
              <a:solidFill>
                <a:prstClr val="white"/>
              </a:solidFill>
              <a:effectLst/>
              <a:uLnTx/>
              <a:uFillTx/>
              <a:latin typeface="Arial" panose="020B0604020202020204" pitchFamily="34" charset="0"/>
              <a:cs typeface="Arial" panose="020B0604020202020204" pitchFamily="34" charset="0"/>
            </a:endParaRPr>
          </a:p>
        </p:txBody>
      </p:sp>
      <p:sp>
        <p:nvSpPr>
          <p:cNvPr id="11" name="TextBox 10"/>
          <p:cNvSpPr txBox="1"/>
          <p:nvPr/>
        </p:nvSpPr>
        <p:spPr>
          <a:xfrm>
            <a:off x="4105275" y="6455717"/>
            <a:ext cx="4788532"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A" sz="1600" b="1" i="1" u="none" strike="noStrike" kern="0" cap="none" spc="0" normalizeH="0" baseline="0" noProof="0" dirty="0" smtClean="0">
                <a:ln>
                  <a:noFill/>
                </a:ln>
                <a:effectLst/>
                <a:uLnTx/>
                <a:uFillTx/>
              </a:rPr>
              <a:t>*Photo credit: Regional Municipality of Wood Buffalo</a:t>
            </a:r>
            <a:endParaRPr kumimoji="0" lang="en-CA" sz="1600" b="1" i="1" u="none" strike="noStrike" kern="0" cap="none" spc="0" normalizeH="0" baseline="0" noProof="0" dirty="0" smtClean="0">
              <a:ln>
                <a:noFill/>
              </a:ln>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8726222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CARIBOO FIRESMART EXAMPLE</a:t>
            </a:r>
            <a:endParaRPr lang="en-CA" dirty="0"/>
          </a:p>
        </p:txBody>
      </p:sp>
      <p:pic>
        <p:nvPicPr>
          <p:cNvPr id="8" name="Picture 7" descr="G:\!Publish\Common\INFORMATION\Photos\2017\FireSmart Home-Lauren Robertson 150 Mile area\IMG_3470.JPG"/>
          <p:cNvPicPr>
            <a:picLocks noGrp="1"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369497" y="1668829"/>
            <a:ext cx="5227860" cy="392010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6" name="Rectangle 5"/>
          <p:cNvSpPr/>
          <p:nvPr/>
        </p:nvSpPr>
        <p:spPr>
          <a:xfrm>
            <a:off x="3697427" y="5718934"/>
            <a:ext cx="4572000" cy="646331"/>
          </a:xfrm>
          <a:prstGeom prst="rect">
            <a:avLst/>
          </a:prstGeom>
        </p:spPr>
        <p:txBody>
          <a:bodyPr>
            <a:spAutoFit/>
          </a:bodyPr>
          <a:lstStyle/>
          <a:p>
            <a:pPr lvl="0" algn="ctr"/>
            <a:r>
              <a:rPr lang="en-CA" b="1" dirty="0">
                <a:solidFill>
                  <a:srgbClr val="FFC000"/>
                </a:solidFill>
                <a:cs typeface="Arial" panose="020B0604020202020204" pitchFamily="34" charset="0"/>
              </a:rPr>
              <a:t>Gravel, cement </a:t>
            </a:r>
            <a:r>
              <a:rPr lang="en-CA" b="1" dirty="0" smtClean="0">
                <a:solidFill>
                  <a:srgbClr val="FFC000"/>
                </a:solidFill>
                <a:cs typeface="Arial" panose="020B0604020202020204" pitchFamily="34" charset="0"/>
              </a:rPr>
              <a:t>and mowed </a:t>
            </a:r>
            <a:r>
              <a:rPr lang="en-CA" b="1" dirty="0">
                <a:solidFill>
                  <a:srgbClr val="FFC000"/>
                </a:solidFill>
                <a:cs typeface="Arial" panose="020B0604020202020204" pitchFamily="34" charset="0"/>
              </a:rPr>
              <a:t>grass 10 </a:t>
            </a:r>
            <a:r>
              <a:rPr lang="en-CA" b="1" dirty="0" smtClean="0">
                <a:solidFill>
                  <a:srgbClr val="FFC000"/>
                </a:solidFill>
                <a:cs typeface="Arial" panose="020B0604020202020204" pitchFamily="34" charset="0"/>
              </a:rPr>
              <a:t>metres </a:t>
            </a:r>
            <a:r>
              <a:rPr lang="en-CA" b="1" dirty="0">
                <a:solidFill>
                  <a:srgbClr val="FFC000"/>
                </a:solidFill>
                <a:cs typeface="Arial" panose="020B0604020202020204" pitchFamily="34" charset="0"/>
              </a:rPr>
              <a:t>from house.</a:t>
            </a:r>
          </a:p>
        </p:txBody>
      </p:sp>
      <p:sp>
        <p:nvSpPr>
          <p:cNvPr id="7" name="Rectangle 6"/>
          <p:cNvSpPr/>
          <p:nvPr/>
        </p:nvSpPr>
        <p:spPr>
          <a:xfrm>
            <a:off x="179511" y="1644590"/>
            <a:ext cx="3049463" cy="4708981"/>
          </a:xfrm>
          <a:prstGeom prst="rect">
            <a:avLst/>
          </a:prstGeom>
        </p:spPr>
        <p:txBody>
          <a:bodyPr wrap="square">
            <a:spAutoFit/>
          </a:bodyPr>
          <a:lstStyle/>
          <a:p>
            <a:pPr marL="457200" indent="-457200">
              <a:buFont typeface="Arial" panose="020B0604020202020204" pitchFamily="34" charset="0"/>
              <a:buChar char="•"/>
            </a:pPr>
            <a:r>
              <a:rPr lang="en-CA" sz="2000" dirty="0" smtClean="0">
                <a:solidFill>
                  <a:prstClr val="white"/>
                </a:solidFill>
                <a:cs typeface="Times New Roman" panose="02020603050405020304" pitchFamily="18" charset="0"/>
              </a:rPr>
              <a:t>Located in the 150 </a:t>
            </a:r>
            <a:r>
              <a:rPr lang="en-CA" sz="2000" dirty="0">
                <a:solidFill>
                  <a:prstClr val="white"/>
                </a:solidFill>
                <a:cs typeface="Times New Roman" panose="02020603050405020304" pitchFamily="18" charset="0"/>
              </a:rPr>
              <a:t>Mile </a:t>
            </a:r>
            <a:r>
              <a:rPr lang="en-CA" sz="2000" dirty="0" smtClean="0">
                <a:solidFill>
                  <a:prstClr val="white"/>
                </a:solidFill>
                <a:cs typeface="Times New Roman" panose="02020603050405020304" pitchFamily="18" charset="0"/>
              </a:rPr>
              <a:t>House area</a:t>
            </a:r>
          </a:p>
          <a:p>
            <a:endParaRPr lang="en-CA" sz="2000" dirty="0">
              <a:solidFill>
                <a:prstClr val="white"/>
              </a:solidFill>
              <a:cs typeface="Times New Roman" panose="02020603050405020304" pitchFamily="18" charset="0"/>
            </a:endParaRPr>
          </a:p>
          <a:p>
            <a:pPr marL="457200" indent="-457200">
              <a:buFont typeface="Arial" panose="020B0604020202020204" pitchFamily="34" charset="0"/>
              <a:buChar char="•"/>
            </a:pPr>
            <a:r>
              <a:rPr lang="en-CA" sz="2000" dirty="0" smtClean="0">
                <a:solidFill>
                  <a:prstClr val="white"/>
                </a:solidFill>
                <a:cs typeface="Times New Roman" panose="02020603050405020304" pitchFamily="18" charset="0"/>
              </a:rPr>
              <a:t>The owner </a:t>
            </a:r>
            <a:r>
              <a:rPr lang="en-CA" sz="2000" dirty="0">
                <a:solidFill>
                  <a:prstClr val="white"/>
                </a:solidFill>
                <a:cs typeface="Times New Roman" panose="02020603050405020304" pitchFamily="18" charset="0"/>
              </a:rPr>
              <a:t>built </a:t>
            </a:r>
            <a:r>
              <a:rPr lang="en-CA" sz="2000" dirty="0" smtClean="0">
                <a:solidFill>
                  <a:prstClr val="white"/>
                </a:solidFill>
                <a:cs typeface="Times New Roman" panose="02020603050405020304" pitchFamily="18" charset="0"/>
              </a:rPr>
              <a:t> the home </a:t>
            </a:r>
            <a:r>
              <a:rPr lang="en-CA" sz="2000" dirty="0">
                <a:solidFill>
                  <a:prstClr val="white"/>
                </a:solidFill>
                <a:cs typeface="Times New Roman" panose="02020603050405020304" pitchFamily="18" charset="0"/>
              </a:rPr>
              <a:t>with </a:t>
            </a:r>
            <a:r>
              <a:rPr lang="en-CA" sz="2000" dirty="0" smtClean="0">
                <a:solidFill>
                  <a:prstClr val="white"/>
                </a:solidFill>
                <a:cs typeface="Times New Roman" panose="02020603050405020304" pitchFamily="18" charset="0"/>
              </a:rPr>
              <a:t>the intention </a:t>
            </a:r>
            <a:r>
              <a:rPr lang="en-CA" sz="2000" dirty="0">
                <a:solidFill>
                  <a:prstClr val="white"/>
                </a:solidFill>
                <a:cs typeface="Times New Roman" panose="02020603050405020304" pitchFamily="18" charset="0"/>
              </a:rPr>
              <a:t>of applying FireSmart principles</a:t>
            </a:r>
            <a:r>
              <a:rPr lang="en-CA" sz="2000" dirty="0" smtClean="0">
                <a:solidFill>
                  <a:prstClr val="white"/>
                </a:solidFill>
                <a:cs typeface="Times New Roman" panose="02020603050405020304" pitchFamily="18" charset="0"/>
              </a:rPr>
              <a:t>.</a:t>
            </a:r>
          </a:p>
          <a:p>
            <a:endParaRPr lang="en-CA" sz="2000" dirty="0">
              <a:solidFill>
                <a:prstClr val="white"/>
              </a:solidFill>
              <a:cs typeface="Times New Roman" panose="02020603050405020304" pitchFamily="18" charset="0"/>
            </a:endParaRPr>
          </a:p>
          <a:p>
            <a:pPr marL="457200" indent="-457200">
              <a:buFont typeface="Arial" panose="020B0604020202020204" pitchFamily="34" charset="0"/>
              <a:buChar char="•"/>
            </a:pPr>
            <a:r>
              <a:rPr lang="en-CA" sz="2000" dirty="0" smtClean="0">
                <a:solidFill>
                  <a:prstClr val="white"/>
                </a:solidFill>
                <a:cs typeface="Times New Roman" panose="02020603050405020304" pitchFamily="18" charset="0"/>
              </a:rPr>
              <a:t>The home </a:t>
            </a:r>
            <a:r>
              <a:rPr lang="en-CA" sz="2000" dirty="0">
                <a:solidFill>
                  <a:prstClr val="white"/>
                </a:solidFill>
                <a:cs typeface="Times New Roman" panose="02020603050405020304" pitchFamily="18" charset="0"/>
              </a:rPr>
              <a:t>next door</a:t>
            </a:r>
            <a:br>
              <a:rPr lang="en-CA" sz="2000" dirty="0">
                <a:solidFill>
                  <a:prstClr val="white"/>
                </a:solidFill>
                <a:cs typeface="Times New Roman" panose="02020603050405020304" pitchFamily="18" charset="0"/>
              </a:rPr>
            </a:br>
            <a:r>
              <a:rPr lang="en-CA" sz="2000" dirty="0">
                <a:solidFill>
                  <a:prstClr val="white"/>
                </a:solidFill>
                <a:cs typeface="Times New Roman" panose="02020603050405020304" pitchFamily="18" charset="0"/>
              </a:rPr>
              <a:t>was </a:t>
            </a:r>
            <a:r>
              <a:rPr lang="en-CA" sz="2000" dirty="0" smtClean="0">
                <a:solidFill>
                  <a:prstClr val="white"/>
                </a:solidFill>
                <a:cs typeface="Times New Roman" panose="02020603050405020304" pitchFamily="18" charset="0"/>
              </a:rPr>
              <a:t>a log </a:t>
            </a:r>
            <a:r>
              <a:rPr lang="en-CA" sz="2000" dirty="0">
                <a:solidFill>
                  <a:prstClr val="white"/>
                </a:solidFill>
                <a:cs typeface="Times New Roman" panose="02020603050405020304" pitchFamily="18" charset="0"/>
              </a:rPr>
              <a:t>structure </a:t>
            </a:r>
            <a:br>
              <a:rPr lang="en-CA" sz="2000" dirty="0">
                <a:solidFill>
                  <a:prstClr val="white"/>
                </a:solidFill>
                <a:cs typeface="Times New Roman" panose="02020603050405020304" pitchFamily="18" charset="0"/>
              </a:rPr>
            </a:br>
            <a:r>
              <a:rPr lang="en-CA" sz="2000" dirty="0">
                <a:solidFill>
                  <a:prstClr val="white"/>
                </a:solidFill>
                <a:cs typeface="Times New Roman" panose="02020603050405020304" pitchFamily="18" charset="0"/>
              </a:rPr>
              <a:t>with overhanging </a:t>
            </a:r>
            <a:br>
              <a:rPr lang="en-CA" sz="2000" dirty="0">
                <a:solidFill>
                  <a:prstClr val="white"/>
                </a:solidFill>
                <a:cs typeface="Times New Roman" panose="02020603050405020304" pitchFamily="18" charset="0"/>
              </a:rPr>
            </a:br>
            <a:r>
              <a:rPr lang="en-CA" sz="2000" dirty="0">
                <a:solidFill>
                  <a:prstClr val="white"/>
                </a:solidFill>
                <a:cs typeface="Times New Roman" panose="02020603050405020304" pitchFamily="18" charset="0"/>
              </a:rPr>
              <a:t>trees and was surrounded by</a:t>
            </a:r>
            <a:br>
              <a:rPr lang="en-CA" sz="2000" dirty="0">
                <a:solidFill>
                  <a:prstClr val="white"/>
                </a:solidFill>
                <a:cs typeface="Times New Roman" panose="02020603050405020304" pitchFamily="18" charset="0"/>
              </a:rPr>
            </a:br>
            <a:r>
              <a:rPr lang="en-CA" sz="2000" dirty="0">
                <a:solidFill>
                  <a:prstClr val="white"/>
                </a:solidFill>
                <a:cs typeface="Times New Roman" panose="02020603050405020304" pitchFamily="18" charset="0"/>
              </a:rPr>
              <a:t>long grass. It did not </a:t>
            </a:r>
            <a:br>
              <a:rPr lang="en-CA" sz="2000" dirty="0">
                <a:solidFill>
                  <a:prstClr val="white"/>
                </a:solidFill>
                <a:cs typeface="Times New Roman" panose="02020603050405020304" pitchFamily="18" charset="0"/>
              </a:rPr>
            </a:br>
            <a:r>
              <a:rPr lang="en-CA" sz="2000" dirty="0">
                <a:solidFill>
                  <a:prstClr val="white"/>
                </a:solidFill>
                <a:cs typeface="Times New Roman" panose="02020603050405020304" pitchFamily="18" charset="0"/>
              </a:rPr>
              <a:t>survive the fire. </a:t>
            </a:r>
          </a:p>
        </p:txBody>
      </p:sp>
    </p:spTree>
    <p:extLst>
      <p:ext uri="{BB962C8B-B14F-4D97-AF65-F5344CB8AC3E}">
        <p14:creationId xmlns:p14="http://schemas.microsoft.com/office/powerpoint/2010/main" val="38772758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CARIBOO </a:t>
            </a:r>
            <a:r>
              <a:rPr lang="en-CA" dirty="0" smtClean="0"/>
              <a:t>FIRESMART EXAMPLE</a:t>
            </a:r>
            <a:endParaRPr lang="en-CA" dirty="0"/>
          </a:p>
        </p:txBody>
      </p:sp>
      <p:pic>
        <p:nvPicPr>
          <p:cNvPr id="5" name="Picture 4"/>
          <p:cNvPicPr>
            <a:picLocks noChangeAspect="1" noChangeArrowheads="1"/>
          </p:cNvPicPr>
          <p:nvPr/>
        </p:nvPicPr>
        <p:blipFill>
          <a:blip r:embed="rId2" cstate="email">
            <a:extLst>
              <a:ext uri="{28A0092B-C50C-407E-A947-70E740481C1C}">
                <a14:useLocalDpi xmlns:a14="http://schemas.microsoft.com/office/drawing/2010/main"/>
              </a:ext>
            </a:extLst>
          </a:blip>
          <a:stretch>
            <a:fillRect/>
          </a:stretch>
        </p:blipFill>
        <p:spPr bwMode="auto">
          <a:xfrm>
            <a:off x="3045713" y="1894391"/>
            <a:ext cx="5548106" cy="369873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6" name="Rectangle 5"/>
          <p:cNvSpPr/>
          <p:nvPr/>
        </p:nvSpPr>
        <p:spPr>
          <a:xfrm>
            <a:off x="55986" y="1787662"/>
            <a:ext cx="2675725" cy="4401205"/>
          </a:xfrm>
          <a:prstGeom prst="rect">
            <a:avLst/>
          </a:prstGeom>
        </p:spPr>
        <p:txBody>
          <a:bodyPr wrap="square">
            <a:spAutoFit/>
          </a:bodyPr>
          <a:lstStyle/>
          <a:p>
            <a:pPr marL="457200" indent="-457200">
              <a:buFont typeface="Arial" panose="020B0604020202020204" pitchFamily="34" charset="0"/>
              <a:buChar char="•"/>
            </a:pPr>
            <a:r>
              <a:rPr lang="en-CA" sz="2000" dirty="0" smtClean="0">
                <a:solidFill>
                  <a:prstClr val="white"/>
                </a:solidFill>
                <a:cs typeface="Times New Roman" panose="02020603050405020304" pitchFamily="18" charset="0"/>
              </a:rPr>
              <a:t>Trees were spaced at least 3 metres apart in Priority Zone 2 </a:t>
            </a:r>
            <a:br>
              <a:rPr lang="en-CA" sz="2000" dirty="0" smtClean="0">
                <a:solidFill>
                  <a:prstClr val="white"/>
                </a:solidFill>
                <a:cs typeface="Times New Roman" panose="02020603050405020304" pitchFamily="18" charset="0"/>
              </a:rPr>
            </a:br>
            <a:r>
              <a:rPr lang="en-CA" sz="2000" dirty="0" smtClean="0">
                <a:solidFill>
                  <a:prstClr val="white"/>
                </a:solidFill>
                <a:cs typeface="Times New Roman" panose="02020603050405020304" pitchFamily="18" charset="0"/>
              </a:rPr>
              <a:t>(10-30 metres away from the house).</a:t>
            </a:r>
          </a:p>
          <a:p>
            <a:endParaRPr lang="en-CA" sz="2000" dirty="0" smtClean="0">
              <a:solidFill>
                <a:prstClr val="white"/>
              </a:solidFill>
              <a:cs typeface="Times New Roman" panose="02020603050405020304" pitchFamily="18" charset="0"/>
            </a:endParaRPr>
          </a:p>
          <a:p>
            <a:pPr marL="457200" indent="-457200">
              <a:buFont typeface="Arial" panose="020B0604020202020204" pitchFamily="34" charset="0"/>
              <a:buChar char="•"/>
            </a:pPr>
            <a:r>
              <a:rPr lang="en-CA" sz="2000" dirty="0" smtClean="0">
                <a:solidFill>
                  <a:prstClr val="white"/>
                </a:solidFill>
                <a:cs typeface="Times New Roman" panose="02020603050405020304" pitchFamily="18" charset="0"/>
              </a:rPr>
              <a:t>The homeowner burned long, dead grass in the spring and fall (when possible) to reduce fire hazards.</a:t>
            </a:r>
            <a:endParaRPr lang="en-CA" sz="2000" dirty="0">
              <a:solidFill>
                <a:prstClr val="white"/>
              </a:solidFill>
              <a:cs typeface="Times New Roman" panose="02020603050405020304" pitchFamily="18" charset="0"/>
            </a:endParaRPr>
          </a:p>
        </p:txBody>
      </p:sp>
    </p:spTree>
    <p:extLst>
      <p:ext uri="{BB962C8B-B14F-4D97-AF65-F5344CB8AC3E}">
        <p14:creationId xmlns:p14="http://schemas.microsoft.com/office/powerpoint/2010/main" val="132111844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CARIBOO </a:t>
            </a:r>
            <a:r>
              <a:rPr lang="en-CA" dirty="0" smtClean="0"/>
              <a:t>FIRESMART EXAMPLE</a:t>
            </a:r>
            <a:endParaRPr lang="en-CA"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5260793" y="2767569"/>
            <a:ext cx="4488492" cy="3059232"/>
          </a:xfrm>
          <a:prstGeom prst="rect">
            <a:avLst/>
          </a:prstGeom>
          <a:ln>
            <a:solidFill>
              <a:sysClr val="window" lastClr="FFFFFF"/>
            </a:solidFill>
          </a:ln>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200000">
            <a:off x="2118598" y="2778149"/>
            <a:ext cx="4488490" cy="3038070"/>
          </a:xfrm>
          <a:prstGeom prst="rect">
            <a:avLst/>
          </a:prstGeom>
          <a:ln>
            <a:solidFill>
              <a:sysClr val="window" lastClr="FFFFFF"/>
            </a:solidFill>
          </a:ln>
        </p:spPr>
      </p:pic>
      <p:sp>
        <p:nvSpPr>
          <p:cNvPr id="7" name="Rectangle 6"/>
          <p:cNvSpPr/>
          <p:nvPr/>
        </p:nvSpPr>
        <p:spPr>
          <a:xfrm>
            <a:off x="236539" y="2974030"/>
            <a:ext cx="2607268" cy="2554545"/>
          </a:xfrm>
          <a:prstGeom prst="rect">
            <a:avLst/>
          </a:prstGeom>
        </p:spPr>
        <p:txBody>
          <a:bodyPr wrap="square">
            <a:spAutoFit/>
          </a:bodyPr>
          <a:lstStyle/>
          <a:p>
            <a:pPr marL="457200" indent="-457200">
              <a:buFont typeface="Arial" panose="020B0604020202020204" pitchFamily="34" charset="0"/>
              <a:buChar char="•"/>
            </a:pPr>
            <a:r>
              <a:rPr lang="en-CA" sz="2000" dirty="0" smtClean="0">
                <a:solidFill>
                  <a:prstClr val="white"/>
                </a:solidFill>
                <a:cs typeface="Times New Roman" panose="02020603050405020304" pitchFamily="18" charset="0"/>
              </a:rPr>
              <a:t>The woodpile was placed well away from the home.</a:t>
            </a:r>
          </a:p>
          <a:p>
            <a:endParaRPr lang="en-CA" sz="2000" dirty="0" smtClean="0">
              <a:solidFill>
                <a:prstClr val="white"/>
              </a:solidFill>
              <a:cs typeface="Times New Roman" panose="02020603050405020304" pitchFamily="18" charset="0"/>
            </a:endParaRPr>
          </a:p>
          <a:p>
            <a:pPr marL="457200" indent="-457200">
              <a:buFont typeface="Arial" panose="020B0604020202020204" pitchFamily="34" charset="0"/>
              <a:buChar char="•"/>
            </a:pPr>
            <a:r>
              <a:rPr lang="en-CA" sz="2000" dirty="0" smtClean="0">
                <a:solidFill>
                  <a:prstClr val="white"/>
                </a:solidFill>
                <a:cs typeface="Times New Roman" panose="02020603050405020304" pitchFamily="18" charset="0"/>
              </a:rPr>
              <a:t>The outbuilding was located well away from the home.</a:t>
            </a:r>
            <a:endParaRPr lang="en-CA" sz="2000" dirty="0">
              <a:solidFill>
                <a:prstClr val="white"/>
              </a:solidFill>
              <a:cs typeface="Times New Roman" panose="02020603050405020304" pitchFamily="18" charset="0"/>
            </a:endParaRPr>
          </a:p>
        </p:txBody>
      </p:sp>
      <p:sp>
        <p:nvSpPr>
          <p:cNvPr id="10" name="Oval 9"/>
          <p:cNvSpPr/>
          <p:nvPr/>
        </p:nvSpPr>
        <p:spPr>
          <a:xfrm>
            <a:off x="4638675" y="3381375"/>
            <a:ext cx="419100" cy="495300"/>
          </a:xfrm>
          <a:prstGeom prst="ellipse">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02673207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2800" dirty="0" smtClean="0"/>
              <a:t>BECOME A RECOGNIZED </a:t>
            </a:r>
            <a:br>
              <a:rPr lang="en-CA" sz="2800" dirty="0" smtClean="0"/>
            </a:br>
            <a:r>
              <a:rPr lang="en-CA" sz="2800" dirty="0" smtClean="0"/>
              <a:t>FIRESMART COMMUNITY </a:t>
            </a:r>
            <a:endParaRPr lang="en-CA" sz="2800" dirty="0"/>
          </a:p>
        </p:txBody>
      </p:sp>
      <p:sp>
        <p:nvSpPr>
          <p:cNvPr id="7" name="Rectangle 6"/>
          <p:cNvSpPr/>
          <p:nvPr/>
        </p:nvSpPr>
        <p:spPr>
          <a:xfrm>
            <a:off x="355416" y="1628946"/>
            <a:ext cx="4285901" cy="3170099"/>
          </a:xfrm>
          <a:prstGeom prst="rect">
            <a:avLst/>
          </a:prstGeom>
        </p:spPr>
        <p:txBody>
          <a:bodyPr wrap="square">
            <a:spAutoFit/>
          </a:bodyPr>
          <a:lstStyle/>
          <a:p>
            <a:r>
              <a:rPr lang="en-CA" sz="2000" dirty="0" smtClean="0">
                <a:solidFill>
                  <a:prstClr val="white"/>
                </a:solidFill>
                <a:cs typeface="Times New Roman" panose="02020603050405020304" pitchFamily="18" charset="0"/>
              </a:rPr>
              <a:t>Neighbourhoods, subdivisions and small towns can earn FireSmart recognition status by creating dedicated local FireSmart Boards and by implementing FireSmart principles tailored to specific community needs. </a:t>
            </a:r>
          </a:p>
          <a:p>
            <a:endParaRPr lang="en-CA" sz="2000" dirty="0">
              <a:solidFill>
                <a:prstClr val="white"/>
              </a:solidFill>
              <a:cs typeface="Times New Roman" panose="02020603050405020304" pitchFamily="18" charset="0"/>
            </a:endParaRPr>
          </a:p>
          <a:p>
            <a:r>
              <a:rPr lang="en-CA" sz="2000" dirty="0" smtClean="0">
                <a:solidFill>
                  <a:prstClr val="white"/>
                </a:solidFill>
                <a:cs typeface="Times New Roman" panose="02020603050405020304" pitchFamily="18" charset="0"/>
              </a:rPr>
              <a:t>Working with your neighbours can increase your neighbourhood’s resiliency to wildfires. </a:t>
            </a:r>
            <a:endParaRPr lang="en-CA" sz="2000" dirty="0">
              <a:solidFill>
                <a:prstClr val="white"/>
              </a:solidFill>
              <a:cs typeface="Times New Roman" panose="02020603050405020304" pitchFamily="18" charset="0"/>
            </a:endParaRPr>
          </a:p>
        </p:txBody>
      </p:sp>
      <p:sp>
        <p:nvSpPr>
          <p:cNvPr id="8" name="Rectangle 7"/>
          <p:cNvSpPr/>
          <p:nvPr/>
        </p:nvSpPr>
        <p:spPr>
          <a:xfrm>
            <a:off x="407435" y="5047302"/>
            <a:ext cx="4928315" cy="83099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A" sz="2400" b="1" i="0" u="none" strike="noStrike" kern="0" cap="none" spc="0" normalizeH="0" baseline="0" noProof="0" dirty="0" smtClean="0">
                <a:ln>
                  <a:noFill/>
                </a:ln>
                <a:solidFill>
                  <a:prstClr val="white"/>
                </a:solidFill>
                <a:effectLst/>
                <a:uLnTx/>
                <a:uFillTx/>
              </a:rPr>
              <a:t>More information: </a:t>
            </a:r>
            <a:br>
              <a:rPr kumimoji="0" lang="en-CA" sz="2400" b="1" i="0" u="none" strike="noStrike" kern="0" cap="none" spc="0" normalizeH="0" baseline="0" noProof="0" dirty="0" smtClean="0">
                <a:ln>
                  <a:noFill/>
                </a:ln>
                <a:solidFill>
                  <a:prstClr val="white"/>
                </a:solidFill>
                <a:effectLst/>
                <a:uLnTx/>
                <a:uFillTx/>
              </a:rPr>
            </a:br>
            <a:r>
              <a:rPr kumimoji="0" lang="en-CA" sz="2400" b="1" i="0" u="none" strike="noStrike" kern="0" cap="none" spc="0" normalizeH="0" baseline="0" noProof="0" dirty="0" smtClean="0">
                <a:ln>
                  <a:noFill/>
                </a:ln>
                <a:solidFill>
                  <a:srgbClr val="FFC000"/>
                </a:solidFill>
                <a:effectLst/>
                <a:uLnTx/>
                <a:uFillTx/>
              </a:rPr>
              <a:t>www.firesmartcanada.ca</a:t>
            </a:r>
            <a:endParaRPr kumimoji="0" lang="en-CA" sz="2400" b="0" i="0" u="none" strike="noStrike" kern="0" cap="none" spc="0" normalizeH="0" baseline="0" noProof="0" dirty="0" smtClean="0">
              <a:ln>
                <a:noFill/>
              </a:ln>
              <a:solidFill>
                <a:srgbClr val="FFC000"/>
              </a:solidFill>
              <a:effectLst/>
              <a:uLnTx/>
              <a:uFillTx/>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20629" t="4213" r="32534"/>
          <a:stretch/>
        </p:blipFill>
        <p:spPr>
          <a:xfrm>
            <a:off x="4962525" y="1156996"/>
            <a:ext cx="4181475" cy="5701004"/>
          </a:xfrm>
          <a:prstGeom prst="rect">
            <a:avLst/>
          </a:prstGeom>
        </p:spPr>
      </p:pic>
    </p:spTree>
    <p:extLst>
      <p:ext uri="{BB962C8B-B14F-4D97-AF65-F5344CB8AC3E}">
        <p14:creationId xmlns:p14="http://schemas.microsoft.com/office/powerpoint/2010/main" val="207045328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6</a:t>
            </a:r>
            <a:r>
              <a:rPr lang="en-CA" dirty="0" smtClean="0"/>
              <a:t>. FIRESMART RESOURCES </a:t>
            </a:r>
            <a:endParaRPr lang="en-CA" dirty="0"/>
          </a:p>
        </p:txBody>
      </p:sp>
      <p:grpSp>
        <p:nvGrpSpPr>
          <p:cNvPr id="3" name="Group 2"/>
          <p:cNvGrpSpPr/>
          <p:nvPr/>
        </p:nvGrpSpPr>
        <p:grpSpPr>
          <a:xfrm>
            <a:off x="145566" y="1421000"/>
            <a:ext cx="1721334" cy="3170993"/>
            <a:chOff x="107505" y="1556792"/>
            <a:chExt cx="2232248" cy="3443610"/>
          </a:xfrm>
        </p:grpSpPr>
        <p:pic>
          <p:nvPicPr>
            <p:cNvPr id="4" name="Picture 3" descr="https://www.firesmartcanada.ca/images/made/images/uploads/resources/firesmart-manual-community-2012_187_245.png"/>
            <p:cNvPicPr/>
            <p:nvPr/>
          </p:nvPicPr>
          <p:blipFill>
            <a:blip r:embed="rId2">
              <a:extLst>
                <a:ext uri="{28A0092B-C50C-407E-A947-70E740481C1C}">
                  <a14:useLocalDpi xmlns:a14="http://schemas.microsoft.com/office/drawing/2010/main"/>
                </a:ext>
              </a:extLst>
            </a:blip>
            <a:srcRect/>
            <a:stretch>
              <a:fillRect/>
            </a:stretch>
          </p:blipFill>
          <p:spPr bwMode="auto">
            <a:xfrm>
              <a:off x="198537" y="1556792"/>
              <a:ext cx="2069207" cy="2520280"/>
            </a:xfrm>
            <a:prstGeom prst="rect">
              <a:avLst/>
            </a:prstGeom>
            <a:noFill/>
            <a:ln>
              <a:solidFill>
                <a:sysClr val="windowText" lastClr="000000"/>
              </a:solidFill>
            </a:ln>
          </p:spPr>
        </p:pic>
        <p:sp>
          <p:nvSpPr>
            <p:cNvPr id="5" name="TextBox 4"/>
            <p:cNvSpPr txBox="1"/>
            <p:nvPr/>
          </p:nvSpPr>
          <p:spPr>
            <a:xfrm>
              <a:off x="107505" y="4077072"/>
              <a:ext cx="2232248" cy="92333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smtClean="0">
                  <a:ln>
                    <a:noFill/>
                  </a:ln>
                  <a:effectLst/>
                  <a:uLnTx/>
                  <a:uFillTx/>
                </a:rPr>
                <a:t>FireSmart  Becoming a Recognized FireSmart Community</a:t>
              </a:r>
              <a:endParaRPr kumimoji="0" lang="en-CA" sz="1800" b="0" i="0" u="none" strike="noStrike" kern="0" cap="none" spc="0" normalizeH="0" baseline="0" noProof="0" dirty="0" smtClean="0">
                <a:ln>
                  <a:noFill/>
                </a:ln>
                <a:effectLst/>
                <a:uLnTx/>
                <a:uFillTx/>
              </a:endParaRPr>
            </a:p>
          </p:txBody>
        </p:sp>
      </p:grpSp>
      <p:grpSp>
        <p:nvGrpSpPr>
          <p:cNvPr id="6" name="Group 5"/>
          <p:cNvGrpSpPr/>
          <p:nvPr/>
        </p:nvGrpSpPr>
        <p:grpSpPr>
          <a:xfrm>
            <a:off x="1916316" y="1420997"/>
            <a:ext cx="1800971" cy="3293877"/>
            <a:chOff x="2494829" y="1558577"/>
            <a:chExt cx="2221187" cy="3443612"/>
          </a:xfrm>
        </p:grpSpPr>
        <p:pic>
          <p:nvPicPr>
            <p:cNvPr id="7" name="Picture 6"/>
            <p:cNvPicPr/>
            <p:nvPr/>
          </p:nvPicPr>
          <p:blipFill>
            <a:blip r:embed="rId3" cstate="email">
              <a:extLst>
                <a:ext uri="{28A0092B-C50C-407E-A947-70E740481C1C}">
                  <a14:useLocalDpi xmlns:a14="http://schemas.microsoft.com/office/drawing/2010/main"/>
                </a:ext>
              </a:extLst>
            </a:blip>
            <a:stretch>
              <a:fillRect/>
            </a:stretch>
          </p:blipFill>
          <p:spPr>
            <a:xfrm rot="5400000">
              <a:off x="2330239" y="1784114"/>
              <a:ext cx="2520281" cy="2069207"/>
            </a:xfrm>
            <a:prstGeom prst="rect">
              <a:avLst/>
            </a:prstGeom>
            <a:ln>
              <a:solidFill>
                <a:sysClr val="windowText" lastClr="000000"/>
              </a:solidFill>
            </a:ln>
          </p:spPr>
        </p:pic>
        <p:sp>
          <p:nvSpPr>
            <p:cNvPr id="8" name="Rectangle 7"/>
            <p:cNvSpPr/>
            <p:nvPr/>
          </p:nvSpPr>
          <p:spPr>
            <a:xfrm>
              <a:off x="2494829" y="4078859"/>
              <a:ext cx="2221187" cy="923330"/>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smtClean="0">
                  <a:ln>
                    <a:noFill/>
                  </a:ln>
                  <a:effectLst/>
                  <a:uLnTx/>
                  <a:uFillTx/>
                </a:rPr>
                <a:t>FireSmart Canada Community Recognition</a:t>
              </a:r>
              <a:endParaRPr kumimoji="0" lang="en-CA" sz="1800" b="0" i="0" u="none" strike="noStrike" kern="0" cap="none" spc="0" normalizeH="0" baseline="0" noProof="0" dirty="0" smtClean="0">
                <a:ln>
                  <a:noFill/>
                </a:ln>
                <a:effectLst/>
                <a:uLnTx/>
                <a:uFillTx/>
              </a:endParaRPr>
            </a:p>
          </p:txBody>
        </p:sp>
      </p:grpSp>
      <p:grpSp>
        <p:nvGrpSpPr>
          <p:cNvPr id="9" name="Group 8"/>
          <p:cNvGrpSpPr/>
          <p:nvPr/>
        </p:nvGrpSpPr>
        <p:grpSpPr>
          <a:xfrm>
            <a:off x="3781172" y="1431064"/>
            <a:ext cx="1540292" cy="3447994"/>
            <a:chOff x="4932040" y="1556304"/>
            <a:chExt cx="1906396" cy="3447995"/>
          </a:xfrm>
        </p:grpSpPr>
        <p:pic>
          <p:nvPicPr>
            <p:cNvPr id="10" name="Picture 9" descr="https://www.firesmartcanada.ca/images/made/images/uploads/resources/firesmart-landscaping_187_246.png"/>
            <p:cNvPicPr/>
            <p:nvPr/>
          </p:nvPicPr>
          <p:blipFill>
            <a:blip r:embed="rId4">
              <a:extLst>
                <a:ext uri="{28A0092B-C50C-407E-A947-70E740481C1C}">
                  <a14:useLocalDpi xmlns:a14="http://schemas.microsoft.com/office/drawing/2010/main"/>
                </a:ext>
              </a:extLst>
            </a:blip>
            <a:srcRect/>
            <a:stretch>
              <a:fillRect/>
            </a:stretch>
          </p:blipFill>
          <p:spPr bwMode="auto">
            <a:xfrm>
              <a:off x="4932040" y="1556304"/>
              <a:ext cx="1872208" cy="2520767"/>
            </a:xfrm>
            <a:prstGeom prst="rect">
              <a:avLst/>
            </a:prstGeom>
            <a:noFill/>
            <a:ln>
              <a:solidFill>
                <a:sysClr val="windowText" lastClr="000000"/>
              </a:solidFill>
            </a:ln>
          </p:spPr>
        </p:pic>
        <p:sp>
          <p:nvSpPr>
            <p:cNvPr id="11" name="TextBox 10"/>
            <p:cNvSpPr txBox="1"/>
            <p:nvPr/>
          </p:nvSpPr>
          <p:spPr>
            <a:xfrm>
              <a:off x="4932040" y="4080969"/>
              <a:ext cx="1906396" cy="92333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smtClean="0">
                  <a:ln>
                    <a:noFill/>
                  </a:ln>
                  <a:effectLst/>
                  <a:uLnTx/>
                  <a:uFillTx/>
                </a:rPr>
                <a:t>FireSmart Guide to Landscaping</a:t>
              </a:r>
              <a:endParaRPr kumimoji="0" lang="en-CA" sz="1800" b="0" i="0" u="none" strike="noStrike" kern="0" cap="none" spc="0" normalizeH="0" baseline="0" noProof="0" dirty="0" smtClean="0">
                <a:ln>
                  <a:noFill/>
                </a:ln>
                <a:effectLst/>
                <a:uLnTx/>
                <a:uFillTx/>
              </a:endParaRPr>
            </a:p>
          </p:txBody>
        </p:sp>
      </p:grpSp>
      <p:pic>
        <p:nvPicPr>
          <p:cNvPr id="12" name="Picture 11" descr="https://www.firesmartcanada.ca/images/made/images/uploads/resources/firesmart-protecting-your-community_187_242.png"/>
          <p:cNvPicPr/>
          <p:nvPr/>
        </p:nvPicPr>
        <p:blipFill>
          <a:blip r:embed="rId5">
            <a:extLst>
              <a:ext uri="{28A0092B-C50C-407E-A947-70E740481C1C}">
                <a14:useLocalDpi xmlns:a14="http://schemas.microsoft.com/office/drawing/2010/main"/>
              </a:ext>
            </a:extLst>
          </a:blip>
          <a:srcRect/>
          <a:stretch>
            <a:fillRect/>
          </a:stretch>
        </p:blipFill>
        <p:spPr bwMode="auto">
          <a:xfrm>
            <a:off x="5435599" y="1420995"/>
            <a:ext cx="1527785" cy="2320761"/>
          </a:xfrm>
          <a:prstGeom prst="rect">
            <a:avLst/>
          </a:prstGeom>
          <a:noFill/>
          <a:ln>
            <a:solidFill>
              <a:sysClr val="windowText" lastClr="000000"/>
            </a:solidFill>
          </a:ln>
        </p:spPr>
      </p:pic>
      <p:sp>
        <p:nvSpPr>
          <p:cNvPr id="13" name="Rectangle 12"/>
          <p:cNvSpPr/>
          <p:nvPr/>
        </p:nvSpPr>
        <p:spPr>
          <a:xfrm>
            <a:off x="5264314" y="3923570"/>
            <a:ext cx="1755611" cy="1200329"/>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smtClean="0">
                <a:ln>
                  <a:noFill/>
                </a:ln>
                <a:effectLst/>
                <a:uLnTx/>
                <a:uFillTx/>
              </a:rPr>
              <a:t>FireSmart Protecting your Community from Wildfire</a:t>
            </a:r>
            <a:endParaRPr kumimoji="0" lang="en-CA" sz="1800" b="0" i="0" u="none" strike="noStrike" kern="0" cap="none" spc="0" normalizeH="0" baseline="0" noProof="0" dirty="0" smtClean="0">
              <a:ln>
                <a:noFill/>
              </a:ln>
              <a:effectLst/>
              <a:uLnTx/>
              <a:uFillTx/>
            </a:endParaRPr>
          </a:p>
        </p:txBody>
      </p:sp>
      <p:sp>
        <p:nvSpPr>
          <p:cNvPr id="14" name="TextBox 13"/>
          <p:cNvSpPr txBox="1"/>
          <p:nvPr/>
        </p:nvSpPr>
        <p:spPr>
          <a:xfrm>
            <a:off x="227087" y="5982161"/>
            <a:ext cx="8739723"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A" sz="2000" b="1" i="0" u="none" strike="noStrike" kern="0" cap="none" spc="0" normalizeH="0" baseline="0" noProof="0" dirty="0" smtClean="0">
                <a:ln>
                  <a:noFill/>
                </a:ln>
                <a:solidFill>
                  <a:srgbClr val="FFC000"/>
                </a:solidFill>
                <a:effectLst/>
                <a:uLnTx/>
                <a:uFillTx/>
              </a:rPr>
              <a:t>Available from FireSmart Canada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CA" sz="2000" b="0" i="1" u="none" strike="noStrike" kern="0" cap="none" spc="0" normalizeH="0" baseline="0" noProof="0" dirty="0" smtClean="0">
                <a:ln>
                  <a:noFill/>
                </a:ln>
                <a:effectLst/>
                <a:uLnTx/>
                <a:uFillTx/>
              </a:rPr>
              <a:t>Also</a:t>
            </a:r>
            <a:r>
              <a:rPr kumimoji="0" lang="en-CA" sz="2000" b="0" i="1" u="none" strike="noStrike" kern="0" cap="none" spc="0" normalizeH="0" noProof="0" dirty="0" smtClean="0">
                <a:ln>
                  <a:noFill/>
                </a:ln>
                <a:effectLst/>
                <a:uLnTx/>
                <a:uFillTx/>
              </a:rPr>
              <a:t> </a:t>
            </a:r>
            <a:r>
              <a:rPr lang="en-CA" sz="2000" i="1" kern="0" dirty="0" smtClean="0"/>
              <a:t>may</a:t>
            </a:r>
            <a:r>
              <a:rPr kumimoji="0" lang="en-CA" sz="2000" b="0" i="1" u="none" strike="noStrike" kern="0" cap="none" spc="0" normalizeH="0" baseline="0" noProof="0" dirty="0" smtClean="0">
                <a:ln>
                  <a:noFill/>
                </a:ln>
                <a:effectLst/>
                <a:uLnTx/>
                <a:uFillTx/>
              </a:rPr>
              <a:t> be acquired from the BC Wildfire Service, subject to availability.</a:t>
            </a:r>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05650" y="1431064"/>
            <a:ext cx="774700" cy="251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64960" y="1423353"/>
            <a:ext cx="777125" cy="251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Box 14"/>
          <p:cNvSpPr txBox="1"/>
          <p:nvPr/>
        </p:nvSpPr>
        <p:spPr>
          <a:xfrm>
            <a:off x="7105650" y="3941766"/>
            <a:ext cx="1636435" cy="1477328"/>
          </a:xfrm>
          <a:prstGeom prst="rect">
            <a:avLst/>
          </a:prstGeom>
          <a:noFill/>
        </p:spPr>
        <p:txBody>
          <a:bodyPr wrap="square" rtlCol="0">
            <a:spAutoFit/>
          </a:bodyPr>
          <a:lstStyle/>
          <a:p>
            <a:pPr algn="ctr"/>
            <a:r>
              <a:rPr lang="en-CA" dirty="0" smtClean="0"/>
              <a:t>Bookmark with QR Coding to Link you to FireSmart Manuals</a:t>
            </a:r>
            <a:endParaRPr lang="en-CA" dirty="0"/>
          </a:p>
        </p:txBody>
      </p:sp>
    </p:spTree>
    <p:extLst>
      <p:ext uri="{BB962C8B-B14F-4D97-AF65-F5344CB8AC3E}">
        <p14:creationId xmlns:p14="http://schemas.microsoft.com/office/powerpoint/2010/main" val="96958596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FIRESMART RESOURCES </a:t>
            </a:r>
            <a:endParaRPr lang="en-CA" dirty="0"/>
          </a:p>
        </p:txBody>
      </p:sp>
      <p:grpSp>
        <p:nvGrpSpPr>
          <p:cNvPr id="3" name="Group 2"/>
          <p:cNvGrpSpPr/>
          <p:nvPr/>
        </p:nvGrpSpPr>
        <p:grpSpPr>
          <a:xfrm>
            <a:off x="178497" y="1379329"/>
            <a:ext cx="4824536" cy="3061336"/>
            <a:chOff x="178497" y="1163429"/>
            <a:chExt cx="4824536" cy="3061336"/>
          </a:xfrm>
        </p:grpSpPr>
        <p:pic>
          <p:nvPicPr>
            <p:cNvPr id="4" name="Picture 3"/>
            <p:cNvPicPr/>
            <p:nvPr/>
          </p:nvPicPr>
          <p:blipFill>
            <a:blip r:embed="rId2" cstate="email">
              <a:extLst>
                <a:ext uri="{28A0092B-C50C-407E-A947-70E740481C1C}">
                  <a14:useLocalDpi xmlns:a14="http://schemas.microsoft.com/office/drawing/2010/main"/>
                </a:ext>
              </a:extLst>
            </a:blip>
            <a:stretch>
              <a:fillRect/>
            </a:stretch>
          </p:blipFill>
          <p:spPr>
            <a:xfrm>
              <a:off x="178497" y="1163429"/>
              <a:ext cx="4824536" cy="2564130"/>
            </a:xfrm>
            <a:prstGeom prst="rect">
              <a:avLst/>
            </a:prstGeom>
            <a:ln>
              <a:solidFill>
                <a:sysClr val="windowText" lastClr="000000"/>
              </a:solidFill>
            </a:ln>
          </p:spPr>
        </p:pic>
        <p:sp>
          <p:nvSpPr>
            <p:cNvPr id="5" name="Rectangle 4"/>
            <p:cNvSpPr/>
            <p:nvPr/>
          </p:nvSpPr>
          <p:spPr>
            <a:xfrm>
              <a:off x="1720911" y="3855433"/>
              <a:ext cx="1739707"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smtClean="0">
                  <a:ln>
                    <a:noFill/>
                  </a:ln>
                  <a:effectLst/>
                  <a:uLnTx/>
                  <a:uFillTx/>
                </a:rPr>
                <a:t>FireSmart Poster</a:t>
              </a:r>
              <a:endParaRPr kumimoji="0" lang="en-CA" sz="1800" b="0" i="0" u="none" strike="noStrike" kern="0" cap="none" spc="0" normalizeH="0" baseline="0" noProof="0" dirty="0" smtClean="0">
                <a:ln>
                  <a:noFill/>
                </a:ln>
                <a:effectLst/>
                <a:uLnTx/>
                <a:uFillTx/>
              </a:endParaRPr>
            </a:p>
          </p:txBody>
        </p:sp>
      </p:grpSp>
      <p:grpSp>
        <p:nvGrpSpPr>
          <p:cNvPr id="6" name="Group 5"/>
          <p:cNvGrpSpPr/>
          <p:nvPr/>
        </p:nvGrpSpPr>
        <p:grpSpPr>
          <a:xfrm>
            <a:off x="5061148" y="1379329"/>
            <a:ext cx="2059683" cy="3472943"/>
            <a:chOff x="6976813" y="1536653"/>
            <a:chExt cx="2059683" cy="3472943"/>
          </a:xfrm>
        </p:grpSpPr>
        <p:pic>
          <p:nvPicPr>
            <p:cNvPr id="7" name="Picture 6"/>
            <p:cNvPicPr/>
            <p:nvPr/>
          </p:nvPicPr>
          <p:blipFill>
            <a:blip r:embed="rId3" cstate="email">
              <a:extLst>
                <a:ext uri="{28A0092B-C50C-407E-A947-70E740481C1C}">
                  <a14:useLocalDpi xmlns:a14="http://schemas.microsoft.com/office/drawing/2010/main"/>
                </a:ext>
              </a:extLst>
            </a:blip>
            <a:stretch>
              <a:fillRect/>
            </a:stretch>
          </p:blipFill>
          <p:spPr>
            <a:xfrm>
              <a:off x="7120830" y="1536653"/>
              <a:ext cx="1771650" cy="2564130"/>
            </a:xfrm>
            <a:prstGeom prst="rect">
              <a:avLst/>
            </a:prstGeom>
          </p:spPr>
        </p:pic>
        <p:sp>
          <p:nvSpPr>
            <p:cNvPr id="8" name="TextBox 7"/>
            <p:cNvSpPr txBox="1"/>
            <p:nvPr/>
          </p:nvSpPr>
          <p:spPr>
            <a:xfrm>
              <a:off x="6976813" y="4086266"/>
              <a:ext cx="2059683" cy="92333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smtClean="0">
                  <a:ln>
                    <a:noFill/>
                  </a:ln>
                  <a:effectLst/>
                  <a:uLnTx/>
                  <a:uFillTx/>
                </a:rPr>
                <a:t>FireSmart Homeowner’s Manual </a:t>
              </a:r>
              <a:endParaRPr kumimoji="0" lang="en-CA" sz="1800" b="0" i="0" u="none" strike="noStrike" kern="0" cap="none" spc="0" normalizeH="0" baseline="0" noProof="0" dirty="0" smtClean="0">
                <a:ln>
                  <a:noFill/>
                </a:ln>
                <a:effectLst/>
                <a:uLnTx/>
                <a:uFillTx/>
              </a:endParaRPr>
            </a:p>
          </p:txBody>
        </p:sp>
      </p:grpSp>
      <p:grpSp>
        <p:nvGrpSpPr>
          <p:cNvPr id="9" name="Group 8"/>
          <p:cNvGrpSpPr/>
          <p:nvPr/>
        </p:nvGrpSpPr>
        <p:grpSpPr>
          <a:xfrm>
            <a:off x="7120831" y="1365966"/>
            <a:ext cx="1871539" cy="3213199"/>
            <a:chOff x="7120830" y="1541562"/>
            <a:chExt cx="1871539" cy="3213199"/>
          </a:xfrm>
        </p:grpSpPr>
        <p:pic>
          <p:nvPicPr>
            <p:cNvPr id="10" name="Picture 2"/>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7120830" y="1541562"/>
              <a:ext cx="1871538" cy="2544703"/>
            </a:xfrm>
            <a:prstGeom prst="rect">
              <a:avLst/>
            </a:prstGeom>
            <a:noFill/>
            <a:ln w="9525">
              <a:solidFill>
                <a:sysClr val="windowText" lastClr="000000"/>
              </a:solidFill>
              <a:miter lim="800000"/>
              <a:headEnd/>
              <a:tailEnd/>
            </a:ln>
            <a:extLst>
              <a:ext uri="{909E8E84-426E-40DD-AFC4-6F175D3DCCD1}">
                <a14:hiddenFill xmlns:a14="http://schemas.microsoft.com/office/drawing/2010/main">
                  <a:solidFill>
                    <a:schemeClr val="accent1"/>
                  </a:solidFill>
                </a14:hiddenFill>
              </a:ext>
            </a:extLst>
          </p:spPr>
        </p:pic>
        <p:sp>
          <p:nvSpPr>
            <p:cNvPr id="11" name="TextBox 10"/>
            <p:cNvSpPr txBox="1"/>
            <p:nvPr/>
          </p:nvSpPr>
          <p:spPr>
            <a:xfrm>
              <a:off x="7120831" y="4108430"/>
              <a:ext cx="1871538"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A" sz="1800" b="0" i="0" u="none" strike="noStrike" kern="0" cap="none" spc="0" normalizeH="0" baseline="0" noProof="0" dirty="0" smtClean="0">
                  <a:ln>
                    <a:noFill/>
                  </a:ln>
                  <a:effectLst/>
                  <a:uLnTx/>
                  <a:uFillTx/>
                </a:rPr>
                <a:t>Presentation material</a:t>
              </a:r>
            </a:p>
          </p:txBody>
        </p:sp>
      </p:grpSp>
      <p:sp>
        <p:nvSpPr>
          <p:cNvPr id="12" name="Rectangle 11"/>
          <p:cNvSpPr/>
          <p:nvPr/>
        </p:nvSpPr>
        <p:spPr>
          <a:xfrm>
            <a:off x="494750" y="5151253"/>
            <a:ext cx="8496299" cy="1661993"/>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A" b="1" i="0" u="none" strike="noStrike" kern="0" cap="none" spc="0" normalizeH="0" baseline="0" noProof="0" dirty="0" smtClean="0">
                <a:ln>
                  <a:noFill/>
                </a:ln>
                <a:solidFill>
                  <a:srgbClr val="FFC000"/>
                </a:solidFill>
                <a:effectLst/>
                <a:uLnTx/>
                <a:uFillTx/>
              </a:rPr>
              <a:t>Available from BC Wildfire Service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CA" b="0" i="0" u="none" strike="noStrike" kern="0" cap="none" spc="0" normalizeH="0" baseline="0" noProof="0" dirty="0" smtClean="0">
                <a:ln>
                  <a:noFill/>
                </a:ln>
                <a:effectLst/>
                <a:uLnTx/>
                <a:uFillTx/>
              </a:rPr>
              <a:t>Contact your local </a:t>
            </a:r>
            <a:r>
              <a:rPr kumimoji="0" lang="en-CA" b="0" i="0" u="none" strike="noStrike" kern="0" cap="none" spc="0" normalizeH="0" noProof="0" dirty="0" smtClean="0">
                <a:ln>
                  <a:noFill/>
                </a:ln>
                <a:effectLst/>
                <a:uLnTx/>
                <a:uFillTx/>
              </a:rPr>
              <a:t>Wildfire </a:t>
            </a:r>
            <a:r>
              <a:rPr kumimoji="0" lang="en-CA" b="0" i="0" u="none" strike="noStrike" kern="0" cap="none" spc="0" normalizeH="0" noProof="0" dirty="0" smtClean="0">
                <a:ln>
                  <a:noFill/>
                </a:ln>
                <a:effectLst/>
                <a:uLnTx/>
                <a:uFillTx/>
              </a:rPr>
              <a:t>Prevention</a:t>
            </a:r>
            <a:r>
              <a:rPr kumimoji="0" lang="en-CA" b="0" i="0" u="none" strike="noStrike" kern="0" cap="none" spc="0" normalizeH="0" baseline="0" noProof="0" dirty="0" smtClean="0">
                <a:ln>
                  <a:noFill/>
                </a:ln>
                <a:effectLst/>
                <a:uLnTx/>
                <a:uFillTx/>
              </a:rPr>
              <a:t> </a:t>
            </a:r>
            <a:r>
              <a:rPr kumimoji="0" lang="en-CA" b="0" i="0" u="none" strike="noStrike" kern="0" cap="none" spc="0" normalizeH="0" baseline="0" noProof="0" dirty="0" smtClean="0">
                <a:ln>
                  <a:noFill/>
                </a:ln>
                <a:effectLst/>
                <a:uLnTx/>
                <a:uFillTx/>
              </a:rPr>
              <a:t>Officer or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CA" b="0" i="0" u="none" strike="noStrike" kern="0" cap="none" spc="0" normalizeH="0" baseline="0" noProof="0" dirty="0" smtClean="0">
                <a:ln>
                  <a:noFill/>
                </a:ln>
                <a:effectLst/>
                <a:uLnTx/>
                <a:uFillTx/>
              </a:rPr>
              <a:t>Communications and Engagement Specialist.</a:t>
            </a:r>
          </a:p>
          <a:p>
            <a:pPr marL="0" marR="0" lvl="0" indent="0" algn="ctr" defTabSz="914400" eaLnBrk="1" fontAlgn="auto" latinLnBrk="0" hangingPunct="1">
              <a:lnSpc>
                <a:spcPct val="100000"/>
              </a:lnSpc>
              <a:spcBef>
                <a:spcPts val="0"/>
              </a:spcBef>
              <a:spcAft>
                <a:spcPts val="0"/>
              </a:spcAft>
              <a:buClrTx/>
              <a:buSzTx/>
              <a:buFontTx/>
              <a:buNone/>
              <a:tabLst/>
              <a:defRPr/>
            </a:pPr>
            <a:endParaRPr lang="en-CA" sz="2000" kern="0" dirty="0" smtClean="0"/>
          </a:p>
          <a:p>
            <a:pPr marL="0" marR="0" lvl="0" indent="0" algn="ctr" defTabSz="914400" eaLnBrk="1" fontAlgn="auto" latinLnBrk="0" hangingPunct="1">
              <a:lnSpc>
                <a:spcPct val="100000"/>
              </a:lnSpc>
              <a:spcBef>
                <a:spcPts val="0"/>
              </a:spcBef>
              <a:spcAft>
                <a:spcPts val="0"/>
              </a:spcAft>
              <a:buClrTx/>
              <a:buSzTx/>
              <a:buFontTx/>
              <a:buNone/>
              <a:tabLst/>
              <a:defRPr/>
            </a:pPr>
            <a:r>
              <a:rPr kumimoji="0" lang="en-CA" sz="2800" b="1" i="0" u="none" strike="noStrike" kern="0" cap="none" spc="0" normalizeH="0" baseline="0" noProof="0" dirty="0" smtClean="0">
                <a:ln>
                  <a:noFill/>
                </a:ln>
                <a:effectLst/>
                <a:uLnTx/>
                <a:uFillTx/>
              </a:rPr>
              <a:t>BCWS.PreventionComms@gov.bc.ca</a:t>
            </a:r>
            <a:endParaRPr kumimoji="0" lang="en-CA" sz="2800" b="1" i="0" u="none" strike="noStrike" kern="0" cap="none" spc="0" normalizeH="0" baseline="0" noProof="0" dirty="0">
              <a:ln>
                <a:noFill/>
              </a:ln>
              <a:effectLst/>
              <a:uLnTx/>
              <a:uFillTx/>
            </a:endParaRPr>
          </a:p>
        </p:txBody>
      </p:sp>
    </p:spTree>
    <p:extLst>
      <p:ext uri="{BB962C8B-B14F-4D97-AF65-F5344CB8AC3E}">
        <p14:creationId xmlns:p14="http://schemas.microsoft.com/office/powerpoint/2010/main" val="107298968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G:\!Workgrp\Media Communications\Logos &amp; Graphics\Logos &amp; Branding\BC Sunrise Logo\BCID_V_rgb_rev.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966047" y="3671453"/>
            <a:ext cx="1289372" cy="999625"/>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txBox="1">
            <a:spLocks/>
          </p:cNvSpPr>
          <p:nvPr/>
        </p:nvSpPr>
        <p:spPr>
          <a:xfrm>
            <a:off x="457200" y="2409381"/>
            <a:ext cx="8265886" cy="1160474"/>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CA" sz="3600" dirty="0" smtClean="0"/>
              <a:t>Questions?</a:t>
            </a:r>
            <a:endParaRPr lang="en-CA" sz="3600" dirty="0"/>
          </a:p>
        </p:txBody>
      </p:sp>
    </p:spTree>
    <p:extLst>
      <p:ext uri="{BB962C8B-B14F-4D97-AF65-F5344CB8AC3E}">
        <p14:creationId xmlns:p14="http://schemas.microsoft.com/office/powerpoint/2010/main" val="40627882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6783</TotalTime>
  <Words>3442</Words>
  <Application>Microsoft Office PowerPoint</Application>
  <PresentationFormat>On-screen Show (4:3)</PresentationFormat>
  <Paragraphs>409</Paragraphs>
  <Slides>40</Slides>
  <Notes>34</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PowerPoint Presentation</vt:lpstr>
      <vt:lpstr>OVERVIEW</vt:lpstr>
      <vt:lpstr>PowerPoint Presentation</vt:lpstr>
      <vt:lpstr>JULY 6-8: THE TURNING POINT</vt:lpstr>
      <vt:lpstr>HECTARES BURNED</vt:lpstr>
      <vt:lpstr>PowerPoint Presentation</vt:lpstr>
      <vt:lpstr>HECTARES BURNED</vt:lpstr>
      <vt:lpstr>LARGEST WILDFIRES ON RECORD</vt:lpstr>
      <vt:lpstr>FIRE SUPPRESSION COSTS</vt:lpstr>
      <vt:lpstr>FIRE SUPPRESSION COSTS</vt:lpstr>
      <vt:lpstr>PowerPoint Presentation</vt:lpstr>
      <vt:lpstr>Spring temperature forecast </vt:lpstr>
      <vt:lpstr>3. WILDFIRES IN B.C.</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WILDFIRE PREVENTION </vt:lpstr>
      <vt:lpstr>HOME IGNITION ZONES</vt:lpstr>
      <vt:lpstr>ZONE 1A</vt:lpstr>
      <vt:lpstr>ZONE 1A</vt:lpstr>
      <vt:lpstr>ZONE 1</vt:lpstr>
      <vt:lpstr>ZONE 2</vt:lpstr>
      <vt:lpstr>ZONE 3</vt:lpstr>
      <vt:lpstr>HOME BUILDING CONSIDERATIONS</vt:lpstr>
      <vt:lpstr>RECOMMENDED HOME ROOFING MATERIALS</vt:lpstr>
      <vt:lpstr>RECOMMENDED HOME SIDING MATERIALS</vt:lpstr>
      <vt:lpstr>FIRESMART PRIORITY ZONES</vt:lpstr>
      <vt:lpstr>5. THE CASE FOR FIRESMART </vt:lpstr>
      <vt:lpstr>CARIBOO FIRESMART EXAMPLE</vt:lpstr>
      <vt:lpstr>CARIBOO FIRESMART EXAMPLE</vt:lpstr>
      <vt:lpstr>CARIBOO FIRESMART EXAMPLE</vt:lpstr>
      <vt:lpstr>BECOME A RECOGNIZED  FIRESMART COMMUNITY </vt:lpstr>
      <vt:lpstr>6. FIRESMART RESOURCES </vt:lpstr>
      <vt:lpstr>FIRESMART RESOURCES </vt:lpstr>
      <vt:lpstr>PowerPoint Presentation</vt:lpstr>
    </vt:vector>
  </TitlesOfParts>
  <Company>Province of British Columbia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Turcot, Ryan FLNR:EX</dc:creator>
  <cp:lastModifiedBy>Drysdale, Marg FLNR:EX</cp:lastModifiedBy>
  <cp:revision>270</cp:revision>
  <dcterms:created xsi:type="dcterms:W3CDTF">2017-10-03T16:19:40Z</dcterms:created>
  <dcterms:modified xsi:type="dcterms:W3CDTF">2018-07-10T17:07:34Z</dcterms:modified>
</cp:coreProperties>
</file>